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96" r:id="rId2"/>
  </p:sldMasterIdLst>
  <p:notesMasterIdLst>
    <p:notesMasterId r:id="rId37"/>
  </p:notesMasterIdLst>
  <p:handoutMasterIdLst>
    <p:handoutMasterId r:id="rId38"/>
  </p:handoutMasterIdLst>
  <p:sldIdLst>
    <p:sldId id="257" r:id="rId3"/>
    <p:sldId id="302" r:id="rId4"/>
    <p:sldId id="307" r:id="rId5"/>
    <p:sldId id="258" r:id="rId6"/>
    <p:sldId id="297" r:id="rId7"/>
    <p:sldId id="259" r:id="rId8"/>
    <p:sldId id="260" r:id="rId9"/>
    <p:sldId id="313" r:id="rId10"/>
    <p:sldId id="314" r:id="rId11"/>
    <p:sldId id="315" r:id="rId12"/>
    <p:sldId id="265" r:id="rId13"/>
    <p:sldId id="293" r:id="rId14"/>
    <p:sldId id="266" r:id="rId15"/>
    <p:sldId id="300" r:id="rId16"/>
    <p:sldId id="299" r:id="rId17"/>
    <p:sldId id="270" r:id="rId18"/>
    <p:sldId id="271" r:id="rId19"/>
    <p:sldId id="273" r:id="rId20"/>
    <p:sldId id="275" r:id="rId21"/>
    <p:sldId id="269" r:id="rId22"/>
    <p:sldId id="279" r:id="rId23"/>
    <p:sldId id="278" r:id="rId24"/>
    <p:sldId id="281" r:id="rId25"/>
    <p:sldId id="280" r:id="rId26"/>
    <p:sldId id="282" r:id="rId27"/>
    <p:sldId id="285" r:id="rId28"/>
    <p:sldId id="286" r:id="rId29"/>
    <p:sldId id="268" r:id="rId30"/>
    <p:sldId id="316" r:id="rId31"/>
    <p:sldId id="294" r:id="rId32"/>
    <p:sldId id="317" r:id="rId33"/>
    <p:sldId id="318" r:id="rId34"/>
    <p:sldId id="319" r:id="rId35"/>
    <p:sldId id="320" r:id="rId36"/>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Kayilan" initials="BK" lastIdx="6" clrIdx="0">
    <p:extLst>
      <p:ext uri="{19B8F6BF-5375-455C-9EA6-DF929625EA0E}">
        <p15:presenceInfo xmlns:p15="http://schemas.microsoft.com/office/powerpoint/2012/main" userId="S-1-5-21-4279633407-28481931-2677731258-412349" providerId="AD"/>
      </p:ext>
    </p:extLst>
  </p:cmAuthor>
  <p:cmAuthor id="2" name="Kennedy, Taylor Lee" initials="KTL" lastIdx="2" clrIdx="1">
    <p:extLst>
      <p:ext uri="{19B8F6BF-5375-455C-9EA6-DF929625EA0E}">
        <p15:presenceInfo xmlns:p15="http://schemas.microsoft.com/office/powerpoint/2012/main" userId="S-1-5-21-4279633407-28481931-2677731258-464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4" autoAdjust="0"/>
    <p:restoredTop sz="96405" autoAdjust="0"/>
  </p:normalViewPr>
  <p:slideViewPr>
    <p:cSldViewPr snapToGrid="0" snapToObjects="1">
      <p:cViewPr varScale="1">
        <p:scale>
          <a:sx n="110" d="100"/>
          <a:sy n="110" d="100"/>
        </p:scale>
        <p:origin x="1944" y="96"/>
      </p:cViewPr>
      <p:guideLst>
        <p:guide orient="horz" pos="2160"/>
        <p:guide pos="2880"/>
      </p:guideLst>
    </p:cSldViewPr>
  </p:slideViewPr>
  <p:outlineViewPr>
    <p:cViewPr>
      <p:scale>
        <a:sx n="33" d="100"/>
        <a:sy n="33" d="100"/>
      </p:scale>
      <p:origin x="0" y="-35178"/>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2" d="100"/>
          <a:sy n="82" d="100"/>
        </p:scale>
        <p:origin x="375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049" y="53975"/>
            <a:ext cx="5127381" cy="479425"/>
          </a:xfrm>
          <a:prstGeom prst="rect">
            <a:avLst/>
          </a:prstGeom>
        </p:spPr>
        <p:txBody>
          <a:bodyPr vert="horz" lIns="96661" tIns="48331" rIns="96661" bIns="48331" rtlCol="0"/>
          <a:lstStyle>
            <a:lvl1pPr algn="l" eaLnBrk="1" fontAlgn="auto" hangingPunct="1">
              <a:spcBef>
                <a:spcPts val="0"/>
              </a:spcBef>
              <a:spcAft>
                <a:spcPts val="0"/>
              </a:spcAft>
              <a:defRPr sz="1300" b="0">
                <a:latin typeface="+mn-lt"/>
              </a:defRPr>
            </a:lvl1pPr>
          </a:lstStyle>
          <a:p>
            <a:pPr>
              <a:defRPr/>
            </a:pPr>
            <a:r>
              <a:rPr lang="en-US" b="1" dirty="0"/>
              <a:t>Dementia Capable Systems and Dementia Friendly Communities</a:t>
            </a:r>
          </a:p>
          <a:p>
            <a:pPr>
              <a:defRPr/>
            </a:pPr>
            <a:endParaRPr lang="en-US" dirty="0"/>
          </a:p>
        </p:txBody>
      </p:sp>
    </p:spTree>
    <p:extLst>
      <p:ext uri="{BB962C8B-B14F-4D97-AF65-F5344CB8AC3E}">
        <p14:creationId xmlns:p14="http://schemas.microsoft.com/office/powerpoint/2010/main" val="3130114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624BADF0-17A4-4AA9-A40B-DB804DE39A6A}" type="datetimeFigureOut">
              <a:rPr lang="en-US"/>
              <a:pPr>
                <a:defRPr/>
              </a:pPr>
              <a:t>11/1/2019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69DEEDC4-3D04-498A-8A8B-4CEA2DF056B9}" type="slidenum">
              <a:rPr lang="en-US"/>
              <a:pPr>
                <a:defRPr/>
              </a:pPr>
              <a:t>‹#›</a:t>
            </a:fld>
            <a:endParaRPr lang="en-US" dirty="0"/>
          </a:p>
        </p:txBody>
      </p:sp>
    </p:spTree>
    <p:extLst>
      <p:ext uri="{BB962C8B-B14F-4D97-AF65-F5344CB8AC3E}">
        <p14:creationId xmlns:p14="http://schemas.microsoft.com/office/powerpoint/2010/main" val="21490637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adrc.acl.gov/node/1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lz.org/media/Documents/case-study-co-ems-training.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agin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Fz8ACEu7Lh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DISCLAIMERS</a:t>
            </a:r>
          </a:p>
          <a:p>
            <a:pPr eaLnBrk="1" hangingPunct="1">
              <a:spcBef>
                <a:spcPct val="0"/>
              </a:spcBef>
            </a:pPr>
            <a:r>
              <a:rPr lang="en-US" altLang="en-US" dirty="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dirty="0"/>
          </a:p>
          <a:p>
            <a:pPr eaLnBrk="1" hangingPunct="1">
              <a:spcBef>
                <a:spcPct val="0"/>
              </a:spcBef>
            </a:pPr>
            <a:r>
              <a:rPr lang="en-US" altLang="en-US" dirty="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dirty="0"/>
          </a:p>
          <a:p>
            <a:pPr eaLnBrk="1" hangingPunct="1">
              <a:spcBef>
                <a:spcPct val="0"/>
              </a:spcBef>
            </a:pPr>
            <a:r>
              <a:rPr lang="en-US" altLang="en-US" b="1" dirty="0"/>
              <a:t>Talking Points:</a:t>
            </a:r>
          </a:p>
          <a:p>
            <a:r>
              <a:rPr lang="en-US" sz="1200" kern="1200" dirty="0">
                <a:solidFill>
                  <a:schemeClr val="tx1"/>
                </a:solidFill>
                <a:effectLst/>
                <a:latin typeface="+mn-lt"/>
                <a:ea typeface="+mn-ea"/>
                <a:cs typeface="+mn-cs"/>
              </a:rPr>
              <a:t>This presentation entitled, </a:t>
            </a:r>
            <a:r>
              <a:rPr lang="en-US" sz="1200" b="1" i="1" kern="1200" dirty="0">
                <a:solidFill>
                  <a:schemeClr val="tx1"/>
                </a:solidFill>
                <a:effectLst/>
                <a:latin typeface="+mn-lt"/>
                <a:ea typeface="+mn-ea"/>
                <a:cs typeface="+mn-cs"/>
              </a:rPr>
              <a:t>Dementia Capable Systems and Dementia Friendly Communities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is part of a curriculum for public health students entitled, </a:t>
            </a:r>
            <a:r>
              <a:rPr lang="en-US" sz="1200" i="1" kern="1200" dirty="0">
                <a:solidFill>
                  <a:schemeClr val="tx1"/>
                </a:solidFill>
                <a:effectLst/>
                <a:latin typeface="+mn-lt"/>
                <a:ea typeface="+mn-ea"/>
                <a:cs typeface="+mn-cs"/>
              </a:rPr>
              <a:t>A Public Health Approach to Alzheimer’s and Other Dementias</a:t>
            </a:r>
            <a:r>
              <a:rPr lang="en-US" sz="1200" kern="1200" dirty="0">
                <a:solidFill>
                  <a:schemeClr val="tx1"/>
                </a:solidFill>
                <a:effectLst/>
                <a:latin typeface="+mn-lt"/>
                <a:ea typeface="+mn-ea"/>
                <a:cs typeface="+mn-cs"/>
              </a:rPr>
              <a:t>. It was developed by the Emory Centers for Training and Technical Assistance for the Alzheimer’s Association with funding from the Centers for Disease Control and Prevention.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presentation addresses the public health response to the Alzheimer’s epidemic at the state and community levels and the importance of dementia capable systems and dementia friendly communities. </a:t>
            </a:r>
          </a:p>
          <a:p>
            <a:pPr eaLnBrk="1" hangingPunct="1">
              <a:spcBef>
                <a:spcPct val="0"/>
              </a:spcBef>
            </a:pPr>
            <a:endParaRPr lang="en-US" altLang="en-US" b="1" dirty="0"/>
          </a:p>
          <a:p>
            <a:pPr eaLnBrk="1" hangingPunct="1">
              <a:spcBef>
                <a:spcPct val="0"/>
              </a:spcBef>
            </a:pPr>
            <a:endParaRPr lang="en-US" altLang="en-US" dirty="0"/>
          </a:p>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CE4F86E-7DAF-4FD2-AFE1-CEB4C1796061}" type="slidenum">
              <a:rPr lang="en-US" altLang="en-US" smtClean="0">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5880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utilizes data from available surveillance strategies and sources (local, state, national, and even global) to guide programs, priorities, and policies.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Public health practice can actively incorporate evaluation into training and programs. Programs (such as support programs for caregivers) can evaluate how accessible, effective, and impactful the program is for participants. Evaluation is key to creating and sustaining an effective program.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number of people with Alzheimer’s is projected to triple in the next 35 years, with the number of caregivers also continuing to rise. As these populations grow, the workforce that provides support will also need to grow. This workforce includes professions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Adult day workers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Community-based and long-term care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Social workers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Occupational therapists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Healthcare professionals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Public health can prepare the workforce to provide support to people with Alzheimer’s and their caregivers by estimating demand for different types of professionals and identifying gaps in workforce readiness. </a:t>
            </a:r>
          </a:p>
          <a:p>
            <a:pPr eaLnBrk="1" fontAlgn="auto" hangingPunct="1">
              <a:spcBef>
                <a:spcPts val="0"/>
              </a:spcBef>
              <a:spcAft>
                <a:spcPts val="0"/>
              </a:spcAft>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5CE3632-044B-45EA-B6BC-521285FF9CA2}" type="slidenum">
              <a:rPr lang="en-US" altLang="en-US" smtClean="0">
                <a:latin typeface="Calibri" panose="020F0502020204030204" pitchFamily="34" charset="0"/>
              </a:rPr>
              <a:pPr fontAlgn="base">
                <a:spcBef>
                  <a:spcPct val="0"/>
                </a:spcBef>
                <a:spcAft>
                  <a:spcPct val="0"/>
                </a:spcAft>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108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Public health can inform the design of </a:t>
            </a:r>
            <a:r>
              <a:rPr lang="en-US" sz="1200" b="1" kern="1200" dirty="0">
                <a:solidFill>
                  <a:schemeClr val="tx1"/>
                </a:solidFill>
                <a:effectLst/>
                <a:latin typeface="+mn-lt"/>
                <a:ea typeface="+mn-ea"/>
                <a:cs typeface="+mn-cs"/>
              </a:rPr>
              <a:t>support services and programs</a:t>
            </a:r>
            <a:r>
              <a:rPr lang="en-US" sz="1200" kern="1200" dirty="0">
                <a:solidFill>
                  <a:schemeClr val="tx1"/>
                </a:solidFill>
                <a:effectLst/>
                <a:latin typeface="+mn-lt"/>
                <a:ea typeface="+mn-ea"/>
                <a:cs typeface="+mn-cs"/>
              </a:rPr>
              <a:t> for people with Alzheimer’s and other dementias.</a:t>
            </a:r>
          </a:p>
          <a:p>
            <a:pPr eaLnBrk="1" hangingPunct="1">
              <a:spcBef>
                <a:spcPct val="0"/>
              </a:spcBef>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71A7846-F73D-49FD-A6AF-EE95D1F873AA}" type="slidenum">
              <a:rPr lang="en-US" altLang="en-US" smtClean="0">
                <a:latin typeface="Calibri" panose="020F0502020204030204" pitchFamily="34" charset="0"/>
              </a:rPr>
              <a:pPr fontAlgn="base">
                <a:spcBef>
                  <a:spcPct val="0"/>
                </a:spcBef>
                <a:spcAft>
                  <a:spcPct val="0"/>
                </a:spcAft>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4987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kinds of support services might people with Alzheimer’s and their caregivers need?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B5F9789-7574-47F3-B33C-FD9730B9A86C}" type="slidenum">
              <a:rPr lang="en-US" altLang="en-US" smtClean="0">
                <a:latin typeface="Calibri" panose="020F0502020204030204" pitchFamily="34" charset="0"/>
              </a:rPr>
              <a:pPr fontAlgn="base">
                <a:spcBef>
                  <a:spcPct val="0"/>
                </a:spcBef>
                <a:spcAft>
                  <a:spcPct val="0"/>
                </a:spcAft>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4872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Individuals with Alzheimer’s and dementia may </a:t>
            </a:r>
            <a:r>
              <a:rPr lang="en-US" sz="1200" b="1" kern="1200" dirty="0">
                <a:solidFill>
                  <a:schemeClr val="tx1"/>
                </a:solidFill>
                <a:effectLst/>
                <a:latin typeface="+mn-lt"/>
                <a:ea typeface="+mn-ea"/>
                <a:cs typeface="+mn-cs"/>
              </a:rPr>
              <a:t>require </a:t>
            </a:r>
            <a:r>
              <a:rPr lang="en-US" sz="1200" kern="1200" dirty="0">
                <a:solidFill>
                  <a:schemeClr val="tx1"/>
                </a:solidFill>
                <a:effectLst/>
                <a:latin typeface="+mn-lt"/>
                <a:ea typeface="+mn-ea"/>
                <a:cs typeface="+mn-cs"/>
              </a:rPr>
              <a:t>varying levels of </a:t>
            </a:r>
            <a:r>
              <a:rPr lang="en-US" sz="1200" b="1" kern="1200" dirty="0">
                <a:solidFill>
                  <a:schemeClr val="tx1"/>
                </a:solidFill>
                <a:effectLst/>
                <a:latin typeface="+mn-lt"/>
                <a:ea typeface="+mn-ea"/>
                <a:cs typeface="+mn-cs"/>
              </a:rPr>
              <a:t>care and support from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numerous sources</a:t>
            </a:r>
            <a:r>
              <a:rPr lang="en-US" sz="1200" kern="1200" dirty="0">
                <a:solidFill>
                  <a:schemeClr val="tx1"/>
                </a:solidFill>
                <a:effectLst/>
                <a:latin typeface="+mn-lt"/>
                <a:ea typeface="+mn-ea"/>
                <a:cs typeface="+mn-cs"/>
              </a:rPr>
              <a:t>, including: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Support groups and socialization programs</a:t>
            </a:r>
            <a:r>
              <a:rPr lang="en-US" sz="1200" kern="1200" dirty="0">
                <a:solidFill>
                  <a:schemeClr val="tx1"/>
                </a:solidFill>
                <a:effectLst/>
                <a:latin typeface="+mn-lt"/>
                <a:ea typeface="+mn-ea"/>
                <a:cs typeface="+mn-cs"/>
              </a:rPr>
              <a:t>: aimed at persons with mild (early) stage Alzheimer’s disease, these groups can provide social support and engagement, help with planning for future needs, and provide general guidance and support for individuals and caregivers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Wellness programs: </a:t>
            </a:r>
            <a:r>
              <a:rPr lang="en-US" sz="1200" kern="1200" dirty="0">
                <a:solidFill>
                  <a:schemeClr val="tx1"/>
                </a:solidFill>
                <a:effectLst/>
                <a:latin typeface="+mn-lt"/>
                <a:ea typeface="+mn-ea"/>
                <a:cs typeface="+mn-cs"/>
              </a:rPr>
              <a:t>includes nutrition and physical activity programs, physical/occupational/speech therapy; may also include opportunities for cognitive stimulation, such as creative arts or intergenerational connections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Care services</a:t>
            </a:r>
            <a:r>
              <a:rPr lang="en-US" sz="1200" kern="1200" dirty="0">
                <a:solidFill>
                  <a:schemeClr val="tx1"/>
                </a:solidFill>
                <a:effectLst/>
                <a:latin typeface="+mn-lt"/>
                <a:ea typeface="+mn-ea"/>
                <a:cs typeface="+mn-cs"/>
              </a:rPr>
              <a:t>: includes care managers, chore services, home safety, personal care assistants, and respite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Legal</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financial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services</a:t>
            </a:r>
            <a:r>
              <a:rPr lang="en-US" sz="1200" kern="1200" dirty="0">
                <a:solidFill>
                  <a:schemeClr val="tx1"/>
                </a:solidFill>
                <a:effectLst/>
                <a:latin typeface="+mn-lt"/>
                <a:ea typeface="+mn-ea"/>
                <a:cs typeface="+mn-cs"/>
              </a:rPr>
              <a:t>: financial, health care, and end-of-life planning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Residential care</a:t>
            </a:r>
            <a:r>
              <a:rPr lang="en-US" sz="1200" kern="1200" dirty="0">
                <a:solidFill>
                  <a:schemeClr val="tx1"/>
                </a:solidFill>
                <a:effectLst/>
                <a:latin typeface="+mn-lt"/>
                <a:ea typeface="+mn-ea"/>
                <a:cs typeface="+mn-cs"/>
              </a:rPr>
              <a:t>: includes living options with varying levels of care, such as independent living communities, assisted living residences, and nursing homes tailored to people with dementia</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Transportation</a:t>
            </a:r>
            <a:r>
              <a:rPr lang="en-US" sz="1200" kern="1200" dirty="0">
                <a:solidFill>
                  <a:schemeClr val="tx1"/>
                </a:solidFill>
                <a:effectLst/>
                <a:latin typeface="+mn-lt"/>
                <a:ea typeface="+mn-ea"/>
                <a:cs typeface="+mn-cs"/>
              </a:rPr>
              <a:t>: includes safe driving supports and individual and group transportation options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Adult day care</a:t>
            </a:r>
            <a:r>
              <a:rPr lang="en-US" sz="1200" kern="1200" dirty="0">
                <a:solidFill>
                  <a:schemeClr val="tx1"/>
                </a:solidFill>
                <a:effectLst/>
                <a:latin typeface="+mn-lt"/>
                <a:ea typeface="+mn-ea"/>
                <a:cs typeface="+mn-cs"/>
              </a:rPr>
              <a:t>: care for individuals who require regular supervision along with activities for socialization, cognitive stimulation, and physical activity; provides caregivers time to work or fulfill other responsibilities</a:t>
            </a:r>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E185D93-D6D8-4479-974C-786C123801F2}" type="slidenum">
              <a:rPr lang="en-US" altLang="en-US" smtClean="0">
                <a:latin typeface="Calibri" panose="020F0502020204030204" pitchFamily="34" charset="0"/>
              </a:rPr>
              <a:pPr fontAlgn="base">
                <a:spcBef>
                  <a:spcPct val="0"/>
                </a:spcBef>
                <a:spcAft>
                  <a:spcPct val="0"/>
                </a:spcAft>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2188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examples of evidence-based programs for people with Alzheimer’s and dementia and their caregivers.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Reducing Disability in Alzheimer’s Disease (RDAD)</a:t>
            </a:r>
            <a:r>
              <a:rPr lang="en-US" sz="1200" kern="1200" dirty="0">
                <a:solidFill>
                  <a:schemeClr val="tx1"/>
                </a:solidFill>
                <a:effectLst/>
                <a:latin typeface="+mn-lt"/>
                <a:ea typeface="+mn-ea"/>
                <a:cs typeface="+mn-cs"/>
              </a:rPr>
              <a:t>: Developed by the University of Washington, the primary aims of the RDAD program are to teach family caregivers: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Strategies to decrease challenging behaviors related to Alzheimer’s and dementia, such as depression, anxiety, agitation, and aggression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Methods to engage in and encourage physical activity in order to reduce the physical disabilities that often result in a loss of independence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RDAD consists of 12 hourly sessions, conducted in participants’ homes over three months.</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Minds in Motion</a:t>
            </a:r>
            <a:r>
              <a:rPr lang="en-US" sz="14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Minds in Motion is designed to improve or sustain cognitive and physical functioning in persons with mild (early) stage dementia or mild cognitive impairment (MCI). From the Alzheimer Society of Manitoba, the group-based program, delivered in community settings, includes a variety of evidence-based components, including: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Cognitive training exercises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Physical exercises (Tai Chi and Qi Gong)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Creative/community involvement activities (writing, art, photography, etc.)</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Sharing History through Active Reminiscence and Photo-imagery (SHARP): </a:t>
            </a:r>
            <a:r>
              <a:rPr lang="en-US" sz="1200" b="0"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eveloped by Oregon Health &amp; Science University. This program engages older African American adults in the Portland area to take group walks in familiar neighborhoods.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Using designated routes and a smart phone, the walkers are prompted with questions about landmarks to trigger memories of the location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goal was to reduce barriers to activity and engagement within their changing neighborhoods and to increase social engagement  </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Skills2Care</a:t>
            </a:r>
            <a:r>
              <a:rPr lang="en-US" sz="14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occupational therapy-based intervention for caregivers and individuals with dementia living at home was developed by Thomas Jefferson University.  The intervention is designed to reduce caregiver burden, improve caregiver ability to manage daily care challenges, and reduce behavioral symptoms and functional dependence in individuals with dementia.  Caregivers are trained in five types of strategies: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Communication techniques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Environmental modification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Task simplification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of activities to engage individuals with dementia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Self-care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resource with additional evidence-based programs can be found on the National Alzheimer’s and Dementia Resource Center site: </a:t>
            </a:r>
            <a:r>
              <a:rPr lang="en-US" sz="1200" u="sng" kern="1200" dirty="0">
                <a:solidFill>
                  <a:schemeClr val="tx1"/>
                </a:solidFill>
                <a:effectLst/>
                <a:latin typeface="+mn-lt"/>
                <a:ea typeface="+mn-ea"/>
                <a:cs typeface="+mn-cs"/>
                <a:hlinkClick r:id="rId3"/>
              </a:rPr>
              <a:t>https://nadrc.acl.gov/node/140</a:t>
            </a:r>
            <a:endParaRPr lang="en-US" sz="1200" kern="1200" dirty="0">
              <a:solidFill>
                <a:schemeClr val="tx1"/>
              </a:solidFill>
              <a:effectLst/>
              <a:latin typeface="+mn-lt"/>
              <a:ea typeface="+mn-ea"/>
              <a:cs typeface="+mn-cs"/>
            </a:endParaRPr>
          </a:p>
          <a:p>
            <a:pPr eaLnBrk="1" fontAlgn="auto" hangingPunct="1">
              <a:spcBef>
                <a:spcPts val="0"/>
              </a:spcBef>
              <a:spcAft>
                <a:spcPts val="0"/>
              </a:spcAft>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73C1F36-A450-4093-99B5-F63537C7BC27}" type="slidenum">
              <a:rPr lang="en-US" altLang="en-US" smtClean="0">
                <a:latin typeface="Calibri" panose="020F0502020204030204" pitchFamily="34" charset="0"/>
              </a:rPr>
              <a:pPr fontAlgn="base">
                <a:spcBef>
                  <a:spcPct val="0"/>
                </a:spcBef>
                <a:spcAft>
                  <a:spcPct val="0"/>
                </a:spcAft>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2831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the role of public health in connecting people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the services they need?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784A90E-6117-4F48-A66B-CFBF2DC41A6A}" type="slidenum">
              <a:rPr lang="en-US" altLang="en-US" smtClean="0">
                <a:latin typeface="Calibri" panose="020F0502020204030204" pitchFamily="34" charset="0"/>
              </a:rPr>
              <a:pPr fontAlgn="base">
                <a:spcBef>
                  <a:spcPct val="0"/>
                </a:spcBef>
                <a:spcAft>
                  <a:spcPct val="0"/>
                </a:spcAft>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5979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may serve to </a:t>
            </a:r>
            <a:r>
              <a:rPr lang="en-US" sz="1200" b="1" kern="1200" dirty="0">
                <a:solidFill>
                  <a:schemeClr val="tx1"/>
                </a:solidFill>
                <a:effectLst/>
                <a:latin typeface="+mn-lt"/>
                <a:ea typeface="+mn-ea"/>
                <a:cs typeface="+mn-cs"/>
              </a:rPr>
              <a:t>provide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connect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inform</a:t>
            </a:r>
            <a:r>
              <a:rPr lang="en-US" sz="1200" kern="1200" dirty="0">
                <a:solidFill>
                  <a:schemeClr val="tx1"/>
                </a:solidFill>
                <a:effectLst/>
                <a:latin typeface="+mn-lt"/>
                <a:ea typeface="+mn-ea"/>
                <a:cs typeface="+mn-cs"/>
              </a:rPr>
              <a:t> individuals, families, and caregivers about support services within </a:t>
            </a:r>
            <a:r>
              <a:rPr lang="en-US" sz="1200" b="1" kern="1200" dirty="0">
                <a:solidFill>
                  <a:schemeClr val="tx1"/>
                </a:solidFill>
                <a:effectLst/>
                <a:latin typeface="+mn-lt"/>
                <a:ea typeface="+mn-ea"/>
                <a:cs typeface="+mn-cs"/>
              </a:rPr>
              <a:t>clinical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community</a:t>
            </a:r>
            <a:r>
              <a:rPr lang="en-US" sz="1200" kern="1200" dirty="0">
                <a:solidFill>
                  <a:schemeClr val="tx1"/>
                </a:solidFill>
                <a:effectLst/>
                <a:latin typeface="+mn-lt"/>
                <a:ea typeface="+mn-ea"/>
                <a:cs typeface="+mn-cs"/>
              </a:rPr>
              <a:t> settings.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agencies and organizations can: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Develop</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disseminate </a:t>
            </a:r>
            <a:r>
              <a:rPr lang="en-US" sz="1200" kern="1200" dirty="0">
                <a:solidFill>
                  <a:schemeClr val="tx1"/>
                </a:solidFill>
                <a:effectLst/>
                <a:latin typeface="+mn-lt"/>
                <a:ea typeface="+mn-ea"/>
                <a:cs typeface="+mn-cs"/>
              </a:rPr>
              <a:t>evidence-based programs and interventions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 </a:t>
            </a:r>
            <a:r>
              <a:rPr lang="en-US" sz="1200" b="1" kern="1200" dirty="0">
                <a:solidFill>
                  <a:schemeClr val="tx1"/>
                </a:solidFill>
                <a:effectLst/>
                <a:latin typeface="+mn-lt"/>
                <a:ea typeface="+mn-ea"/>
                <a:cs typeface="+mn-cs"/>
              </a:rPr>
              <a:t>information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referrals</a:t>
            </a:r>
            <a:r>
              <a:rPr lang="en-US" sz="1200" kern="1200" dirty="0">
                <a:solidFill>
                  <a:schemeClr val="tx1"/>
                </a:solidFill>
                <a:effectLst/>
                <a:latin typeface="+mn-lt"/>
                <a:ea typeface="+mn-ea"/>
                <a:cs typeface="+mn-cs"/>
              </a:rPr>
              <a:t>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support services, programs, and sources of information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Identify gaps</a:t>
            </a:r>
            <a:r>
              <a:rPr lang="en-US" sz="1200" kern="1200" dirty="0">
                <a:solidFill>
                  <a:schemeClr val="tx1"/>
                </a:solidFill>
                <a:effectLst/>
                <a:latin typeface="+mn-lt"/>
                <a:ea typeface="+mn-ea"/>
                <a:cs typeface="+mn-cs"/>
              </a:rPr>
              <a:t> in available </a:t>
            </a:r>
            <a:r>
              <a:rPr lang="en-US" sz="1200" b="1" kern="1200" dirty="0">
                <a:solidFill>
                  <a:schemeClr val="tx1"/>
                </a:solidFill>
                <a:effectLst/>
                <a:latin typeface="+mn-lt"/>
                <a:ea typeface="+mn-ea"/>
                <a:cs typeface="+mn-cs"/>
              </a:rPr>
              <a:t>support services </a:t>
            </a:r>
            <a:r>
              <a:rPr lang="en-US" sz="1200" kern="1200" dirty="0">
                <a:solidFill>
                  <a:schemeClr val="tx1"/>
                </a:solidFill>
                <a:effectLst/>
                <a:latin typeface="+mn-lt"/>
                <a:ea typeface="+mn-ea"/>
                <a:cs typeface="+mn-cs"/>
              </a:rPr>
              <a:t>by reviewing current support services in a community as well as identify and address disparities in services available to underserved populations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Provide funding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space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expertise</a:t>
            </a:r>
            <a:r>
              <a:rPr lang="en-US" sz="1200" kern="1200" dirty="0">
                <a:solidFill>
                  <a:schemeClr val="tx1"/>
                </a:solidFill>
                <a:effectLst/>
                <a:latin typeface="+mn-lt"/>
                <a:ea typeface="+mn-ea"/>
                <a:cs typeface="+mn-cs"/>
              </a:rPr>
              <a:t>, or other support for needed programs</a:t>
            </a:r>
          </a:p>
          <a:p>
            <a:pPr eaLnBrk="1" fontAlgn="auto" hangingPunct="1">
              <a:spcBef>
                <a:spcPts val="0"/>
              </a:spcBef>
              <a:spcAft>
                <a:spcPts val="0"/>
              </a:spcAft>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EAB33CC-95F9-4663-96D5-F2483A4402F7}" type="slidenum">
              <a:rPr lang="en-US" altLang="en-US" smtClean="0">
                <a:latin typeface="Calibri" panose="020F0502020204030204" pitchFamily="34" charset="0"/>
              </a:rPr>
              <a:pPr fontAlgn="base">
                <a:spcBef>
                  <a:spcPct val="0"/>
                </a:spcBef>
                <a:spcAft>
                  <a:spcPct val="0"/>
                </a:spcAft>
              </a:pPr>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88409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is also in a unique position to strengthen </a:t>
            </a:r>
            <a:r>
              <a:rPr lang="en-US" sz="1200" b="1" kern="1200" dirty="0">
                <a:solidFill>
                  <a:schemeClr val="tx1"/>
                </a:solidFill>
                <a:effectLst/>
                <a:latin typeface="+mn-lt"/>
                <a:ea typeface="+mn-ea"/>
                <a:cs typeface="+mn-cs"/>
              </a:rPr>
              <a:t>partnerships</a:t>
            </a:r>
            <a:r>
              <a:rPr lang="en-US" sz="1200" kern="1200" dirty="0">
                <a:solidFill>
                  <a:schemeClr val="tx1"/>
                </a:solidFill>
                <a:effectLst/>
                <a:latin typeface="+mn-lt"/>
                <a:ea typeface="+mn-ea"/>
                <a:cs typeface="+mn-cs"/>
              </a:rPr>
              <a:t> within the community to build </a:t>
            </a:r>
            <a:r>
              <a:rPr lang="en-US" sz="1200" b="1" kern="1200" dirty="0">
                <a:solidFill>
                  <a:schemeClr val="tx1"/>
                </a:solidFill>
                <a:effectLst/>
                <a:latin typeface="+mn-lt"/>
                <a:ea typeface="+mn-ea"/>
                <a:cs typeface="+mn-cs"/>
              </a:rPr>
              <a:t>dementia capable systems</a:t>
            </a:r>
            <a:r>
              <a:rPr lang="en-US" sz="1200" kern="1200" dirty="0">
                <a:solidFill>
                  <a:schemeClr val="tx1"/>
                </a:solidFill>
                <a:effectLst/>
                <a:latin typeface="+mn-lt"/>
                <a:ea typeface="+mn-ea"/>
                <a:cs typeface="+mn-cs"/>
              </a:rPr>
              <a:t> and ensure that needed services and resources are available.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Offices on Aging/Aging and Disability Resource Centers/Area Agencies on Aging </a:t>
            </a:r>
            <a:r>
              <a:rPr lang="en-US" sz="1200" kern="1200" dirty="0">
                <a:solidFill>
                  <a:schemeClr val="tx1"/>
                </a:solidFill>
                <a:effectLst/>
                <a:latin typeface="+mn-lt"/>
                <a:ea typeface="+mn-ea"/>
                <a:cs typeface="+mn-cs"/>
              </a:rPr>
              <a:t>can partner with local public health departments to </a:t>
            </a:r>
            <a:r>
              <a:rPr lang="en-US" sz="1200" b="1" kern="1200" dirty="0">
                <a:solidFill>
                  <a:schemeClr val="tx1"/>
                </a:solidFill>
                <a:effectLst/>
                <a:latin typeface="+mn-lt"/>
                <a:ea typeface="+mn-ea"/>
                <a:cs typeface="+mn-cs"/>
              </a:rPr>
              <a:t>assess</a:t>
            </a:r>
            <a:r>
              <a:rPr lang="en-US" sz="1200" kern="1200" dirty="0">
                <a:solidFill>
                  <a:schemeClr val="tx1"/>
                </a:solidFill>
                <a:effectLst/>
                <a:latin typeface="+mn-lt"/>
                <a:ea typeface="+mn-ea"/>
                <a:cs typeface="+mn-cs"/>
              </a:rPr>
              <a:t> community needs, </a:t>
            </a:r>
            <a:r>
              <a:rPr lang="en-US" sz="1200" b="1" kern="1200" dirty="0">
                <a:solidFill>
                  <a:schemeClr val="tx1"/>
                </a:solidFill>
                <a:effectLst/>
                <a:latin typeface="+mn-lt"/>
                <a:ea typeface="+mn-ea"/>
                <a:cs typeface="+mn-cs"/>
              </a:rPr>
              <a:t>develop</a:t>
            </a:r>
            <a:r>
              <a:rPr lang="en-US" sz="1200" kern="1200" dirty="0">
                <a:solidFill>
                  <a:schemeClr val="tx1"/>
                </a:solidFill>
                <a:effectLst/>
                <a:latin typeface="+mn-lt"/>
                <a:ea typeface="+mn-ea"/>
                <a:cs typeface="+mn-cs"/>
              </a:rPr>
              <a:t> programs and supports, and </a:t>
            </a:r>
            <a:r>
              <a:rPr lang="en-US" sz="1200" b="1" kern="1200" dirty="0">
                <a:solidFill>
                  <a:schemeClr val="tx1"/>
                </a:solidFill>
                <a:effectLst/>
                <a:latin typeface="+mn-lt"/>
                <a:ea typeface="+mn-ea"/>
                <a:cs typeface="+mn-cs"/>
              </a:rPr>
              <a:t>provide</a:t>
            </a:r>
            <a:r>
              <a:rPr lang="en-US" sz="1200" kern="1200" dirty="0">
                <a:solidFill>
                  <a:schemeClr val="tx1"/>
                </a:solidFill>
                <a:effectLst/>
                <a:latin typeface="+mn-lt"/>
                <a:ea typeface="+mn-ea"/>
                <a:cs typeface="+mn-cs"/>
              </a:rPr>
              <a:t> referrals.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Staff may be knowledgeable about Alzheimer’s and dementia, offer </a:t>
            </a:r>
            <a:r>
              <a:rPr lang="en-US" sz="1200" b="1" kern="1200" dirty="0">
                <a:solidFill>
                  <a:schemeClr val="tx1"/>
                </a:solidFill>
                <a:effectLst/>
                <a:latin typeface="+mn-lt"/>
                <a:ea typeface="+mn-ea"/>
                <a:cs typeface="+mn-cs"/>
              </a:rPr>
              <a:t>caregiver and safety assessments</a:t>
            </a:r>
            <a:r>
              <a:rPr lang="en-US" sz="1200" kern="1200" dirty="0">
                <a:solidFill>
                  <a:schemeClr val="tx1"/>
                </a:solidFill>
                <a:effectLst/>
                <a:latin typeface="+mn-lt"/>
                <a:ea typeface="+mn-ea"/>
                <a:cs typeface="+mn-cs"/>
              </a:rPr>
              <a:t> and family </a:t>
            </a:r>
            <a:r>
              <a:rPr lang="en-US" sz="1200" b="1" kern="1200" dirty="0">
                <a:solidFill>
                  <a:schemeClr val="tx1"/>
                </a:solidFill>
                <a:effectLst/>
                <a:latin typeface="+mn-lt"/>
                <a:ea typeface="+mn-ea"/>
                <a:cs typeface="+mn-cs"/>
              </a:rPr>
              <a:t>caregiver supports</a:t>
            </a:r>
            <a:r>
              <a:rPr lang="en-US" sz="1200" kern="1200" dirty="0">
                <a:solidFill>
                  <a:schemeClr val="tx1"/>
                </a:solidFill>
                <a:effectLst/>
                <a:latin typeface="+mn-lt"/>
                <a:ea typeface="+mn-ea"/>
                <a:cs typeface="+mn-cs"/>
              </a:rPr>
              <a:t>, and have information about </a:t>
            </a:r>
            <a:r>
              <a:rPr lang="en-US" sz="1200" b="1" kern="1200" dirty="0">
                <a:solidFill>
                  <a:schemeClr val="tx1"/>
                </a:solidFill>
                <a:effectLst/>
                <a:latin typeface="+mn-lt"/>
                <a:ea typeface="+mn-ea"/>
                <a:cs typeface="+mn-cs"/>
              </a:rPr>
              <a:t>resources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programs</a:t>
            </a:r>
            <a:r>
              <a:rPr lang="en-US" sz="1200" kern="1200" dirty="0">
                <a:solidFill>
                  <a:schemeClr val="tx1"/>
                </a:solidFill>
                <a:effectLst/>
                <a:latin typeface="+mn-lt"/>
                <a:ea typeface="+mn-ea"/>
                <a:cs typeface="+mn-cs"/>
              </a:rPr>
              <a:t> available in the community for individuals with dementia and their families.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Non-profit organizations</a:t>
            </a:r>
            <a:r>
              <a:rPr lang="en-US" sz="1200" kern="1200" dirty="0">
                <a:solidFill>
                  <a:schemeClr val="tx1"/>
                </a:solidFill>
                <a:effectLst/>
                <a:latin typeface="+mn-lt"/>
                <a:ea typeface="+mn-ea"/>
                <a:cs typeface="+mn-cs"/>
              </a:rPr>
              <a:t>, such as the </a:t>
            </a:r>
            <a:r>
              <a:rPr lang="en-US" sz="1200" b="1" kern="1200" dirty="0">
                <a:solidFill>
                  <a:schemeClr val="tx1"/>
                </a:solidFill>
                <a:effectLst/>
                <a:latin typeface="+mn-lt"/>
                <a:ea typeface="+mn-ea"/>
                <a:cs typeface="+mn-cs"/>
              </a:rPr>
              <a:t>Alzheimer’s Association,</a:t>
            </a:r>
            <a:r>
              <a:rPr lang="en-US" sz="1200" kern="1200" dirty="0">
                <a:solidFill>
                  <a:schemeClr val="tx1"/>
                </a:solidFill>
                <a:effectLst/>
                <a:latin typeface="+mn-lt"/>
                <a:ea typeface="+mn-ea"/>
                <a:cs typeface="+mn-cs"/>
              </a:rPr>
              <a:t> have experts in the field of dementia care with a wide variety of information and educational materials and programs to support individuals, families, and caregivers.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 non-profits, such as </a:t>
            </a:r>
            <a:r>
              <a:rPr lang="en-US" sz="1200" b="1" kern="1200" dirty="0">
                <a:solidFill>
                  <a:schemeClr val="tx1"/>
                </a:solidFill>
                <a:effectLst/>
                <a:latin typeface="+mn-lt"/>
                <a:ea typeface="+mn-ea"/>
                <a:cs typeface="+mn-cs"/>
              </a:rPr>
              <a:t>faith-based organizations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civic groups</a:t>
            </a:r>
            <a:r>
              <a:rPr lang="en-US" sz="1200" kern="1200" dirty="0">
                <a:solidFill>
                  <a:schemeClr val="tx1"/>
                </a:solidFill>
                <a:effectLst/>
                <a:latin typeface="+mn-lt"/>
                <a:ea typeface="+mn-ea"/>
                <a:cs typeface="+mn-cs"/>
              </a:rPr>
              <a:t>, can be partners that may co-sponsor educational events, distribute information, offer services, provide a place for caregiver support groups to meet, etc.</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Residential care facilities</a:t>
            </a:r>
            <a:r>
              <a:rPr lang="en-US" sz="1200" kern="1200" dirty="0">
                <a:solidFill>
                  <a:schemeClr val="tx1"/>
                </a:solidFill>
                <a:effectLst/>
                <a:latin typeface="+mn-lt"/>
                <a:ea typeface="+mn-ea"/>
                <a:cs typeface="+mn-cs"/>
              </a:rPr>
              <a:t> may be able to reach out to other health care and business partners in the community to promote awareness, support program development, and initiate dementia friendly policies.</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53C9269-CDE7-44A6-8407-540BA21CE897}" type="slidenum">
              <a:rPr lang="en-US" altLang="en-US" smtClean="0">
                <a:latin typeface="Calibri" panose="020F0502020204030204" pitchFamily="34" charset="0"/>
              </a:rPr>
              <a:pPr fontAlgn="base">
                <a:spcBef>
                  <a:spcPct val="0"/>
                </a:spcBef>
                <a:spcAft>
                  <a:spcPct val="0"/>
                </a:spcAft>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184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Public health may also play a key role in training the workforce – professionals in health-related fields as well as others – to better understand, identify, and respond to individuals with Alzheimer’s and dementia and their caregivers.</a:t>
            </a:r>
          </a:p>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F98676D-95A4-4291-86DA-7D63B89B4C41}" type="slidenum">
              <a:rPr lang="en-US" altLang="en-US" smtClean="0">
                <a:latin typeface="Calibri" panose="020F0502020204030204" pitchFamily="34" charset="0"/>
              </a:rPr>
              <a:pPr fontAlgn="base">
                <a:spcBef>
                  <a:spcPct val="0"/>
                </a:spcBef>
                <a:spcAft>
                  <a:spcPct val="0"/>
                </a:spcAft>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3760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Certain professions may provide service and support to people with Alzheimer’s disease and their caregivers in a variety of ways. The workforces that would benefit from training and education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Health care workforce</a:t>
            </a:r>
            <a:r>
              <a:rPr lang="en-US" sz="1200" kern="1200" dirty="0">
                <a:solidFill>
                  <a:schemeClr val="tx1"/>
                </a:solidFill>
                <a:effectLst/>
                <a:latin typeface="+mn-lt"/>
                <a:ea typeface="+mn-ea"/>
                <a:cs typeface="+mn-cs"/>
              </a:rPr>
              <a:t>: including primary care physicians, specialists (neurologists, geriatricians, psychiatrists), nurses, community health workers, social workers, psychologists, pharmacists, and dentists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Direct care professionals</a:t>
            </a:r>
            <a:r>
              <a:rPr lang="en-US" sz="1200" kern="1200" dirty="0">
                <a:solidFill>
                  <a:schemeClr val="tx1"/>
                </a:solidFill>
                <a:effectLst/>
                <a:latin typeface="+mn-lt"/>
                <a:ea typeface="+mn-ea"/>
                <a:cs typeface="+mn-cs"/>
              </a:rPr>
              <a:t>: the workforce that provides the majority of the paid daily care (such as helping with bathing, dressing, housekeeping, food preparation, etc.) for people with Alzheimer’s and dementia; includes nurse aides, home health aides, and personal and home-care aides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Public health</a:t>
            </a:r>
            <a:r>
              <a:rPr lang="en-US" sz="1200" kern="1200" dirty="0">
                <a:solidFill>
                  <a:schemeClr val="tx1"/>
                </a:solidFill>
                <a:effectLst/>
                <a:latin typeface="+mn-lt"/>
                <a:ea typeface="+mn-ea"/>
                <a:cs typeface="+mn-cs"/>
              </a:rPr>
              <a:t> workforce including health educators, evaluators, biostatisticians, epidemiologists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First responders:</a:t>
            </a:r>
            <a:r>
              <a:rPr lang="en-US" sz="1200" kern="1200" dirty="0">
                <a:solidFill>
                  <a:schemeClr val="tx1"/>
                </a:solidFill>
                <a:effectLst/>
                <a:latin typeface="+mn-lt"/>
                <a:ea typeface="+mn-ea"/>
                <a:cs typeface="+mn-cs"/>
              </a:rPr>
              <a:t> including law enforcement, fire, emergency response teams, emergency medical technicians (EMTs), and adult protective services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Other</a:t>
            </a:r>
            <a:r>
              <a:rPr lang="en-US" sz="1200" kern="1200" dirty="0">
                <a:solidFill>
                  <a:schemeClr val="tx1"/>
                </a:solidFill>
                <a:effectLst/>
                <a:latin typeface="+mn-lt"/>
                <a:ea typeface="+mn-ea"/>
                <a:cs typeface="+mn-cs"/>
              </a:rPr>
              <a:t> professions: including </a:t>
            </a:r>
            <a:r>
              <a:rPr lang="en-US" sz="1200" b="1" kern="1200" dirty="0">
                <a:solidFill>
                  <a:schemeClr val="tx1"/>
                </a:solidFill>
                <a:effectLst/>
                <a:latin typeface="+mn-lt"/>
                <a:ea typeface="+mn-ea"/>
                <a:cs typeface="+mn-cs"/>
              </a:rPr>
              <a:t>transportation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customer service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faith-based</a:t>
            </a:r>
            <a:r>
              <a:rPr lang="en-US" sz="1200" kern="1200" dirty="0">
                <a:solidFill>
                  <a:schemeClr val="tx1"/>
                </a:solidFill>
                <a:effectLst/>
                <a:latin typeface="+mn-lt"/>
                <a:ea typeface="+mn-ea"/>
                <a:cs typeface="+mn-cs"/>
              </a:rPr>
              <a:t> or spiritual organizations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of these will be discussed in more detail.</a:t>
            </a:r>
          </a:p>
          <a:p>
            <a:pPr eaLnBrk="1" fontAlgn="auto" hangingPunct="1">
              <a:spcBef>
                <a:spcPts val="0"/>
              </a:spcBef>
              <a:spcAft>
                <a:spcPts val="0"/>
              </a:spcAft>
              <a:defRPr/>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C3B4CBD-16FE-4C62-A0A8-1AF7D8739B2F}" type="slidenum">
              <a:rPr lang="en-US" altLang="en-US" smtClean="0">
                <a:latin typeface="Calibri" panose="020F0502020204030204" pitchFamily="34" charset="0"/>
              </a:rPr>
              <a:pPr fontAlgn="base">
                <a:spcBef>
                  <a:spcPct val="0"/>
                </a:spcBef>
                <a:spcAft>
                  <a:spcPct val="0"/>
                </a:spcAft>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9317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the presentation, you will be able to: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dementia capable system” and “dementia friendly community”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how public health can contribute to dementia capable systems through support services/programs, workforce training, and dementia friendly communities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 at least two services that may benefit a caregiver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at least three professions that would benefit from workforce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at least two components of a dementia friendly community</a:t>
            </a:r>
          </a:p>
          <a:p>
            <a:pPr eaLnBrk="1" fontAlgn="auto" hangingPunct="1">
              <a:spcBef>
                <a:spcPts val="0"/>
              </a:spcBef>
              <a:spcAft>
                <a:spcPts val="0"/>
              </a:spcAft>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C4B1CB2-F69E-4E8F-9AEB-8C029E6FF146}" type="slidenum">
              <a:rPr lang="en-US" altLang="en-US" smtClean="0">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3822342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training should </a:t>
            </a:r>
            <a:r>
              <a:rPr lang="en-US" sz="1200" b="1" kern="1200" dirty="0">
                <a:solidFill>
                  <a:schemeClr val="tx1"/>
                </a:solidFill>
                <a:effectLst/>
                <a:latin typeface="+mn-lt"/>
                <a:ea typeface="+mn-ea"/>
                <a:cs typeface="+mn-cs"/>
              </a:rPr>
              <a:t>health care and direct care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professionals</a:t>
            </a:r>
            <a:r>
              <a:rPr lang="en-US" sz="1200" kern="1200" dirty="0">
                <a:solidFill>
                  <a:schemeClr val="tx1"/>
                </a:solidFill>
                <a:effectLst/>
                <a:latin typeface="+mn-lt"/>
                <a:ea typeface="+mn-ea"/>
                <a:cs typeface="+mn-cs"/>
              </a:rPr>
              <a:t> receive?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24A80A9-8304-4A7E-9DB2-5643C7D53344}" type="slidenum">
              <a:rPr lang="en-US" altLang="en-US" smtClean="0">
                <a:latin typeface="Calibri" panose="020F0502020204030204" pitchFamily="34" charset="0"/>
              </a:rPr>
              <a:pPr fontAlgn="base">
                <a:spcBef>
                  <a:spcPct val="0"/>
                </a:spcBef>
                <a:spcAft>
                  <a:spcPct val="0"/>
                </a:spcAft>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41757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 care and direct-care workforce need </a:t>
            </a:r>
            <a:r>
              <a:rPr lang="en-US" sz="1200" b="1" kern="1200" dirty="0">
                <a:solidFill>
                  <a:schemeClr val="tx1"/>
                </a:solidFill>
                <a:effectLst/>
                <a:latin typeface="+mn-lt"/>
                <a:ea typeface="+mn-ea"/>
                <a:cs typeface="+mn-cs"/>
              </a:rPr>
              <a:t>training and education </a:t>
            </a:r>
            <a:r>
              <a:rPr lang="en-US" sz="1200" kern="1200" dirty="0">
                <a:solidFill>
                  <a:schemeClr val="tx1"/>
                </a:solidFill>
                <a:effectLst/>
                <a:latin typeface="+mn-lt"/>
                <a:ea typeface="+mn-ea"/>
                <a:cs typeface="+mn-cs"/>
              </a:rPr>
              <a:t>on identifying and caring for someone with Alzheimer’s and dementia including: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basics of </a:t>
            </a:r>
            <a:r>
              <a:rPr lang="en-US" sz="1200" b="1" kern="1200" dirty="0">
                <a:solidFill>
                  <a:schemeClr val="tx1"/>
                </a:solidFill>
                <a:effectLst/>
                <a:latin typeface="+mn-lt"/>
                <a:ea typeface="+mn-ea"/>
                <a:cs typeface="+mn-cs"/>
              </a:rPr>
              <a:t>dementia</a:t>
            </a:r>
            <a:r>
              <a:rPr lang="en-US" sz="1200" kern="1200" dirty="0">
                <a:solidFill>
                  <a:schemeClr val="tx1"/>
                </a:solidFill>
                <a:effectLst/>
                <a:latin typeface="+mn-lt"/>
                <a:ea typeface="+mn-ea"/>
                <a:cs typeface="+mn-cs"/>
              </a:rPr>
              <a:t>, including recognizing early warning signs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benefits of </a:t>
            </a:r>
            <a:r>
              <a:rPr lang="en-US" sz="1200" b="1" kern="1200" dirty="0">
                <a:solidFill>
                  <a:schemeClr val="tx1"/>
                </a:solidFill>
                <a:effectLst/>
                <a:latin typeface="+mn-lt"/>
                <a:ea typeface="+mn-ea"/>
                <a:cs typeface="+mn-cs"/>
              </a:rPr>
              <a:t>early diagnosis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address the physical, cognitive, emotional, and behavioral </a:t>
            </a:r>
            <a:r>
              <a:rPr lang="en-US" sz="1200" b="1" kern="1200" dirty="0">
                <a:solidFill>
                  <a:schemeClr val="tx1"/>
                </a:solidFill>
                <a:effectLst/>
                <a:latin typeface="+mn-lt"/>
                <a:ea typeface="+mn-ea"/>
                <a:cs typeface="+mn-cs"/>
              </a:rPr>
              <a:t>symptoms</a:t>
            </a:r>
            <a:r>
              <a:rPr lang="en-US" sz="1200" kern="1200" dirty="0">
                <a:solidFill>
                  <a:schemeClr val="tx1"/>
                </a:solidFill>
                <a:effectLst/>
                <a:latin typeface="+mn-lt"/>
                <a:ea typeface="+mn-ea"/>
                <a:cs typeface="+mn-cs"/>
              </a:rPr>
              <a:t> of the disease to provide person-centered care. </a:t>
            </a:r>
            <a:r>
              <a:rPr lang="en-US" sz="1200" b="1" kern="1200" dirty="0">
                <a:solidFill>
                  <a:schemeClr val="tx1"/>
                </a:solidFill>
                <a:effectLst/>
                <a:latin typeface="+mn-lt"/>
                <a:ea typeface="+mn-ea"/>
                <a:cs typeface="+mn-cs"/>
              </a:rPr>
              <a:t>Person-centered care</a:t>
            </a:r>
            <a:r>
              <a:rPr lang="en-US" sz="1200" kern="1200" dirty="0">
                <a:solidFill>
                  <a:schemeClr val="tx1"/>
                </a:solidFill>
                <a:effectLst/>
                <a:latin typeface="+mn-lt"/>
                <a:ea typeface="+mn-ea"/>
                <a:cs typeface="+mn-cs"/>
              </a:rPr>
              <a:t> is a philosophy of care built around the needs of the individual with dementia and depends on interpersonal relationships with caregivers. Caregivers get to know the complete person- likes/dislikes, values/beliefs, who they are- past and present and build a caring relationship that can enhance person’s quality of life and wellbeing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assist </a:t>
            </a:r>
            <a:r>
              <a:rPr lang="en-US" sz="1200" b="1" kern="1200" dirty="0">
                <a:solidFill>
                  <a:schemeClr val="tx1"/>
                </a:solidFill>
                <a:effectLst/>
                <a:latin typeface="+mn-lt"/>
                <a:ea typeface="+mn-ea"/>
                <a:cs typeface="+mn-cs"/>
              </a:rPr>
              <a:t>caregivers</a:t>
            </a:r>
            <a:r>
              <a:rPr lang="en-US" sz="1200" kern="1200" dirty="0">
                <a:solidFill>
                  <a:schemeClr val="tx1"/>
                </a:solidFill>
                <a:effectLst/>
                <a:latin typeface="+mn-lt"/>
                <a:ea typeface="+mn-ea"/>
                <a:cs typeface="+mn-cs"/>
              </a:rPr>
              <a:t> as they cope with the physical and emotional aspects of their caregiving responsibilities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Management of </a:t>
            </a:r>
            <a:r>
              <a:rPr lang="en-US" sz="1200" b="1" kern="1200" dirty="0">
                <a:solidFill>
                  <a:schemeClr val="tx1"/>
                </a:solidFill>
                <a:effectLst/>
                <a:latin typeface="+mn-lt"/>
                <a:ea typeface="+mn-ea"/>
                <a:cs typeface="+mn-cs"/>
              </a:rPr>
              <a:t>co-morbidities</a:t>
            </a:r>
            <a:r>
              <a:rPr lang="en-US" sz="1200" kern="1200" dirty="0">
                <a:solidFill>
                  <a:schemeClr val="tx1"/>
                </a:solidFill>
                <a:effectLst/>
                <a:latin typeface="+mn-lt"/>
                <a:ea typeface="+mn-ea"/>
                <a:cs typeface="+mn-cs"/>
              </a:rPr>
              <a:t> (such as diabetes, hypertension, and heart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availability and use of </a:t>
            </a:r>
            <a:r>
              <a:rPr lang="en-US" sz="1200" b="1" kern="1200" dirty="0">
                <a:solidFill>
                  <a:schemeClr val="tx1"/>
                </a:solidFill>
                <a:effectLst/>
                <a:latin typeface="+mn-lt"/>
                <a:ea typeface="+mn-ea"/>
                <a:cs typeface="+mn-cs"/>
              </a:rPr>
              <a:t>tools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guidelines</a:t>
            </a:r>
            <a:r>
              <a:rPr lang="en-US" sz="1200" kern="1200" dirty="0">
                <a:solidFill>
                  <a:schemeClr val="tx1"/>
                </a:solidFill>
                <a:effectLst/>
                <a:latin typeface="+mn-lt"/>
                <a:ea typeface="+mn-ea"/>
                <a:cs typeface="+mn-cs"/>
              </a:rPr>
              <a:t> to identify dementia, including validated cognitive assessment tools (health care providers)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C4532A2-C1CC-4214-9636-BE3CDA9481DF}" type="slidenum">
              <a:rPr lang="en-US" altLang="en-US" smtClean="0">
                <a:latin typeface="Calibri" panose="020F0502020204030204" pitchFamily="34" charset="0"/>
              </a:rPr>
              <a:pPr fontAlgn="base">
                <a:spcBef>
                  <a:spcPct val="0"/>
                </a:spcBef>
                <a:spcAft>
                  <a:spcPct val="0"/>
                </a:spcAft>
              </a:pPr>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89893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training should </a:t>
            </a:r>
            <a:r>
              <a:rPr lang="en-US" sz="1200" b="1" kern="1200" dirty="0">
                <a:solidFill>
                  <a:schemeClr val="tx1"/>
                </a:solidFill>
                <a:effectLst/>
                <a:latin typeface="+mn-lt"/>
                <a:ea typeface="+mn-ea"/>
                <a:cs typeface="+mn-cs"/>
              </a:rPr>
              <a:t>public health professionals</a:t>
            </a:r>
            <a:r>
              <a:rPr lang="en-US" sz="1200" kern="1200" dirty="0">
                <a:solidFill>
                  <a:schemeClr val="tx1"/>
                </a:solidFill>
                <a:effectLst/>
                <a:latin typeface="+mn-lt"/>
                <a:ea typeface="+mn-ea"/>
                <a:cs typeface="+mn-cs"/>
              </a:rPr>
              <a:t> receive?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spcBef>
                <a:spcPct val="0"/>
              </a:spcBef>
            </a:pPr>
            <a:endParaRPr lang="en-US" altLang="en-US" dirty="0">
              <a:ea typeface="MS Mincho" panose="02020609040205080304" pitchFamily="49" charset="-128"/>
              <a:cs typeface="Times New Roman" panose="02020603050405020304" pitchFamily="18"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6A4B096-19AA-458A-AABA-E9EAA27E663B}" type="slidenum">
              <a:rPr lang="en-US" altLang="en-US" smtClean="0">
                <a:latin typeface="Calibri" panose="020F0502020204030204" pitchFamily="34" charset="0"/>
              </a:rPr>
              <a:pPr fontAlgn="base">
                <a:spcBef>
                  <a:spcPct val="0"/>
                </a:spcBef>
                <a:spcAft>
                  <a:spcPct val="0"/>
                </a:spcAft>
              </a:pPr>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5573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plays a key role in surveillance, education, and prevention related to Alzheimer’s.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Training and education priorities for public health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Understanding Alzheimer’s as a </a:t>
            </a:r>
            <a:r>
              <a:rPr lang="en-US" sz="1200" b="1" kern="1200" dirty="0">
                <a:solidFill>
                  <a:schemeClr val="tx1"/>
                </a:solidFill>
                <a:effectLst/>
                <a:latin typeface="+mn-lt"/>
                <a:ea typeface="+mn-ea"/>
                <a:cs typeface="+mn-cs"/>
              </a:rPr>
              <a:t>public health priority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importance of </a:t>
            </a:r>
            <a:r>
              <a:rPr lang="en-US" sz="1200" b="1" kern="1200" dirty="0">
                <a:solidFill>
                  <a:schemeClr val="tx1"/>
                </a:solidFill>
                <a:effectLst/>
                <a:latin typeface="+mn-lt"/>
                <a:ea typeface="+mn-ea"/>
                <a:cs typeface="+mn-cs"/>
              </a:rPr>
              <a:t>early detection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Cognitive health</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risk reduction </a:t>
            </a:r>
            <a:r>
              <a:rPr lang="en-US" sz="1200" kern="1200" dirty="0">
                <a:solidFill>
                  <a:schemeClr val="tx1"/>
                </a:solidFill>
                <a:effectLst/>
                <a:latin typeface="+mn-lt"/>
                <a:ea typeface="+mn-ea"/>
                <a:cs typeface="+mn-cs"/>
              </a:rPr>
              <a:t>for Alzheimer’s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Types and availability of resources and supports </a:t>
            </a:r>
            <a:r>
              <a:rPr lang="en-US" sz="1200" kern="1200" dirty="0">
                <a:solidFill>
                  <a:schemeClr val="tx1"/>
                </a:solidFill>
                <a:effectLst/>
                <a:latin typeface="+mn-lt"/>
                <a:ea typeface="+mn-ea"/>
                <a:cs typeface="+mn-cs"/>
              </a:rPr>
              <a:t>for individuals with Alzheimer’s and dementia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Needs and burden of </a:t>
            </a:r>
            <a:r>
              <a:rPr lang="en-US" sz="1200" b="1" kern="1200" dirty="0">
                <a:solidFill>
                  <a:schemeClr val="tx1"/>
                </a:solidFill>
                <a:effectLst/>
                <a:latin typeface="+mn-lt"/>
                <a:ea typeface="+mn-ea"/>
                <a:cs typeface="+mn-cs"/>
              </a:rPr>
              <a:t>caregivers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Tracking </a:t>
            </a:r>
            <a:r>
              <a:rPr lang="en-US" sz="1200" b="1" kern="1200" dirty="0">
                <a:solidFill>
                  <a:schemeClr val="tx1"/>
                </a:solidFill>
                <a:effectLst/>
                <a:latin typeface="+mn-lt"/>
                <a:ea typeface="+mn-ea"/>
                <a:cs typeface="+mn-cs"/>
              </a:rPr>
              <a:t>surveillance data</a:t>
            </a:r>
            <a:r>
              <a:rPr lang="en-US" sz="1200" kern="1200" dirty="0">
                <a:solidFill>
                  <a:schemeClr val="tx1"/>
                </a:solidFill>
                <a:effectLst/>
                <a:latin typeface="+mn-lt"/>
                <a:ea typeface="+mn-ea"/>
                <a:cs typeface="+mn-cs"/>
              </a:rPr>
              <a:t> on cognitive decline and caregiving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Health disparities</a:t>
            </a:r>
            <a:r>
              <a:rPr lang="en-US" sz="1200" kern="1200" dirty="0">
                <a:solidFill>
                  <a:schemeClr val="tx1"/>
                </a:solidFill>
                <a:effectLst/>
                <a:latin typeface="+mn-lt"/>
                <a:ea typeface="+mn-ea"/>
                <a:cs typeface="+mn-cs"/>
              </a:rPr>
              <a:t> related to Alzheimer’s and dementia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Issues unique to Alzheimer’s and dementia, including </a:t>
            </a:r>
            <a:r>
              <a:rPr lang="en-US" sz="1200" b="1" kern="1200" dirty="0">
                <a:solidFill>
                  <a:schemeClr val="tx1"/>
                </a:solidFill>
                <a:effectLst/>
                <a:latin typeface="+mn-lt"/>
                <a:ea typeface="+mn-ea"/>
                <a:cs typeface="+mn-cs"/>
              </a:rPr>
              <a:t>stigma</a:t>
            </a:r>
            <a:r>
              <a:rPr lang="en-US" sz="1200" kern="1200" dirty="0">
                <a:solidFill>
                  <a:schemeClr val="tx1"/>
                </a:solidFill>
                <a:effectLst/>
                <a:latin typeface="+mn-lt"/>
                <a:ea typeface="+mn-ea"/>
                <a:cs typeface="+mn-cs"/>
              </a:rPr>
              <a:t>, potential for </a:t>
            </a:r>
            <a:r>
              <a:rPr lang="en-US" sz="1200" b="1" kern="1200" dirty="0">
                <a:solidFill>
                  <a:schemeClr val="tx1"/>
                </a:solidFill>
                <a:effectLst/>
                <a:latin typeface="+mn-lt"/>
                <a:ea typeface="+mn-ea"/>
                <a:cs typeface="+mn-cs"/>
              </a:rPr>
              <a:t>abuse</a:t>
            </a:r>
            <a:r>
              <a:rPr lang="en-US" sz="1200" kern="1200" dirty="0">
                <a:solidFill>
                  <a:schemeClr val="tx1"/>
                </a:solidFill>
                <a:effectLst/>
                <a:latin typeface="+mn-lt"/>
                <a:ea typeface="+mn-ea"/>
                <a:cs typeface="+mn-cs"/>
              </a:rPr>
              <a:t>, and the need for </a:t>
            </a:r>
            <a:r>
              <a:rPr lang="en-US" sz="1200" b="1" kern="1200" dirty="0">
                <a:solidFill>
                  <a:schemeClr val="tx1"/>
                </a:solidFill>
                <a:effectLst/>
                <a:latin typeface="+mn-lt"/>
                <a:ea typeface="+mn-ea"/>
                <a:cs typeface="+mn-cs"/>
              </a:rPr>
              <a:t>advance planning</a:t>
            </a:r>
            <a:endParaRPr lang="en-US" sz="1200" kern="1200" dirty="0">
              <a:solidFill>
                <a:schemeClr val="tx1"/>
              </a:solidFill>
              <a:effectLst/>
              <a:latin typeface="+mn-lt"/>
              <a:ea typeface="+mn-ea"/>
              <a:cs typeface="+mn-cs"/>
            </a:endParaRPr>
          </a:p>
          <a:p>
            <a:pPr eaLnBrk="1" fontAlgn="auto" hangingPunct="1">
              <a:spcBef>
                <a:spcPts val="0"/>
              </a:spcBef>
              <a:spcAft>
                <a:spcPts val="0"/>
              </a:spcAft>
              <a:defRPr/>
            </a:pP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0352E22-9AA5-4FE4-A490-D004B662D822}" type="slidenum">
              <a:rPr lang="en-US" altLang="en-US" smtClean="0">
                <a:latin typeface="Calibri" panose="020F0502020204030204" pitchFamily="34" charset="0"/>
              </a:rPr>
              <a:pPr fontAlgn="base">
                <a:spcBef>
                  <a:spcPct val="0"/>
                </a:spcBef>
                <a:spcAft>
                  <a:spcPct val="0"/>
                </a:spcAft>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83635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training should </a:t>
            </a:r>
            <a:r>
              <a:rPr lang="en-US" sz="1200" b="1" kern="1200" dirty="0">
                <a:solidFill>
                  <a:schemeClr val="tx1"/>
                </a:solidFill>
                <a:effectLst/>
                <a:latin typeface="+mn-lt"/>
                <a:ea typeface="+mn-ea"/>
                <a:cs typeface="+mn-cs"/>
              </a:rPr>
              <a:t>first responders</a:t>
            </a:r>
            <a:r>
              <a:rPr lang="en-US" sz="1200" kern="1200" dirty="0">
                <a:solidFill>
                  <a:schemeClr val="tx1"/>
                </a:solidFill>
                <a:effectLst/>
                <a:latin typeface="+mn-lt"/>
                <a:ea typeface="+mn-ea"/>
                <a:cs typeface="+mn-cs"/>
              </a:rPr>
              <a:t> receive?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9024D86-8273-4391-BC25-3E968F545EE0}" type="slidenum">
              <a:rPr lang="en-US" altLang="en-US" smtClean="0">
                <a:latin typeface="Calibri" panose="020F0502020204030204" pitchFamily="34" charset="0"/>
              </a:rPr>
              <a:pPr fontAlgn="base">
                <a:spcBef>
                  <a:spcPct val="0"/>
                </a:spcBef>
                <a:spcAft>
                  <a:spcPct val="0"/>
                </a:spcAft>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36979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responders such as police, emergency medical personnel, and fire fighters may have first-hand contact with individuals with Alzheimer’s and other dementias during situations that involve stress or fear, such as: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Wandering</a:t>
            </a:r>
            <a:r>
              <a:rPr lang="en-US" sz="1200" kern="1200" dirty="0">
                <a:solidFill>
                  <a:schemeClr val="tx1"/>
                </a:solidFill>
                <a:effectLst/>
                <a:latin typeface="+mn-lt"/>
                <a:ea typeface="+mn-ea"/>
                <a:cs typeface="+mn-cs"/>
              </a:rPr>
              <a:t>, being </a:t>
            </a:r>
            <a:r>
              <a:rPr lang="en-US" sz="1200" b="1" kern="1200" dirty="0">
                <a:solidFill>
                  <a:schemeClr val="tx1"/>
                </a:solidFill>
                <a:effectLst/>
                <a:latin typeface="+mn-lt"/>
                <a:ea typeface="+mn-ea"/>
                <a:cs typeface="+mn-cs"/>
              </a:rPr>
              <a:t>lost,</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disoriented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Natural</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other disasters</a:t>
            </a:r>
            <a:r>
              <a:rPr lang="en-US" sz="1200" kern="1200" dirty="0">
                <a:solidFill>
                  <a:schemeClr val="tx1"/>
                </a:solidFill>
                <a:effectLst/>
                <a:latin typeface="+mn-lt"/>
                <a:ea typeface="+mn-ea"/>
                <a:cs typeface="+mn-cs"/>
              </a:rPr>
              <a:t> that may displace individuals with Alzheimer’s and/or separate them from their usual caregivers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Being subjected to physical, emotional, or financial </a:t>
            </a:r>
            <a:r>
              <a:rPr lang="en-US" sz="1200" b="1" kern="1200" dirty="0">
                <a:solidFill>
                  <a:schemeClr val="tx1"/>
                </a:solidFill>
                <a:effectLst/>
                <a:latin typeface="+mn-lt"/>
                <a:ea typeface="+mn-ea"/>
                <a:cs typeface="+mn-cs"/>
              </a:rPr>
              <a:t>abuse</a:t>
            </a:r>
            <a:r>
              <a:rPr lang="en-US" sz="1200" kern="1200" dirty="0">
                <a:solidFill>
                  <a:schemeClr val="tx1"/>
                </a:solidFill>
                <a:effectLst/>
                <a:latin typeface="+mn-lt"/>
                <a:ea typeface="+mn-ea"/>
                <a:cs typeface="+mn-cs"/>
              </a:rPr>
              <a:t> which is more likely to occur and can be harder to detect when an individual with dementia is no longer able to advocate for themselves or may be unable to recognize behaviors as abusive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Being reported to law enforcement for </a:t>
            </a:r>
            <a:r>
              <a:rPr lang="en-US" sz="1200" b="1" kern="1200" dirty="0">
                <a:solidFill>
                  <a:schemeClr val="tx1"/>
                </a:solidFill>
                <a:effectLst/>
                <a:latin typeface="+mn-lt"/>
                <a:ea typeface="+mn-ea"/>
                <a:cs typeface="+mn-cs"/>
              </a:rPr>
              <a:t>improper behavior</a:t>
            </a:r>
            <a:r>
              <a:rPr lang="en-US" sz="1200" kern="1200" dirty="0">
                <a:solidFill>
                  <a:schemeClr val="tx1"/>
                </a:solidFill>
                <a:effectLst/>
                <a:latin typeface="+mn-lt"/>
                <a:ea typeface="+mn-ea"/>
                <a:cs typeface="+mn-cs"/>
              </a:rPr>
              <a:t>, such as leaving a place of business after forgetting to pay for purchase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responders and law enforcement need </a:t>
            </a:r>
            <a:r>
              <a:rPr lang="en-US" sz="1200" b="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a:t>
            </a:r>
            <a:r>
              <a:rPr lang="en-US" sz="1200" b="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someone with Alzheimer’s and dementia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a:t>
            </a:r>
            <a:r>
              <a:rPr lang="en-US" sz="1200" b="1" kern="1200" dirty="0">
                <a:solidFill>
                  <a:schemeClr val="tx1"/>
                </a:solidFill>
                <a:effectLst/>
                <a:latin typeface="+mn-lt"/>
                <a:ea typeface="+mn-ea"/>
                <a:cs typeface="+mn-cs"/>
              </a:rPr>
              <a:t>interact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communicate </a:t>
            </a:r>
            <a:r>
              <a:rPr lang="en-US" sz="1200" kern="1200" dirty="0">
                <a:solidFill>
                  <a:schemeClr val="tx1"/>
                </a:solidFill>
                <a:effectLst/>
                <a:latin typeface="+mn-lt"/>
                <a:ea typeface="+mn-ea"/>
                <a:cs typeface="+mn-cs"/>
              </a:rPr>
              <a:t>with people with Alzheimer’s in various situations (especially ones that are stressful for the person)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Resources</a:t>
            </a:r>
            <a:r>
              <a:rPr lang="en-US" sz="1200" kern="1200" dirty="0">
                <a:solidFill>
                  <a:schemeClr val="tx1"/>
                </a:solidFill>
                <a:effectLst/>
                <a:latin typeface="+mn-lt"/>
                <a:ea typeface="+mn-ea"/>
                <a:cs typeface="+mn-cs"/>
              </a:rPr>
              <a:t> to call upon for assistance or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Existence of </a:t>
            </a:r>
            <a:r>
              <a:rPr lang="en-US" sz="1200" b="1" kern="1200" dirty="0">
                <a:solidFill>
                  <a:schemeClr val="tx1"/>
                </a:solidFill>
                <a:effectLst/>
                <a:latin typeface="+mn-lt"/>
                <a:ea typeface="+mn-ea"/>
                <a:cs typeface="+mn-cs"/>
              </a:rPr>
              <a:t>special needs registries</a:t>
            </a:r>
            <a:r>
              <a:rPr lang="en-US" sz="1200" kern="1200" dirty="0">
                <a:solidFill>
                  <a:schemeClr val="tx1"/>
                </a:solidFill>
                <a:effectLst/>
                <a:latin typeface="+mn-lt"/>
                <a:ea typeface="+mn-ea"/>
                <a:cs typeface="+mn-cs"/>
              </a:rPr>
              <a:t> or other technologies that may assist in locating individuals, their places of residence, or their caregivers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recognize the signs of abuse or neglect and notify </a:t>
            </a:r>
            <a:r>
              <a:rPr lang="en-US" sz="1200" b="1" kern="1200" dirty="0">
                <a:solidFill>
                  <a:schemeClr val="tx1"/>
                </a:solidFill>
                <a:effectLst/>
                <a:latin typeface="+mn-lt"/>
                <a:ea typeface="+mn-ea"/>
                <a:cs typeface="+mn-cs"/>
              </a:rPr>
              <a:t>adult protective services</a:t>
            </a:r>
            <a:r>
              <a:rPr lang="en-US" sz="1200" kern="1200" dirty="0">
                <a:solidFill>
                  <a:schemeClr val="tx1"/>
                </a:solidFill>
                <a:effectLst/>
                <a:latin typeface="+mn-lt"/>
                <a:ea typeface="+mn-ea"/>
                <a:cs typeface="+mn-cs"/>
              </a:rPr>
              <a:t> which investigates cases of abuse, neglect, or exploitation of older adults or disabled adults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Supplemental reading:</a:t>
            </a:r>
            <a:r>
              <a:rPr lang="en-US" sz="1200" kern="1200" dirty="0">
                <a:solidFill>
                  <a:schemeClr val="tx1"/>
                </a:solidFill>
                <a:effectLst/>
                <a:latin typeface="+mn-lt"/>
                <a:ea typeface="+mn-ea"/>
                <a:cs typeface="+mn-cs"/>
              </a:rPr>
              <a:t> Case study on EMS workers in CO</a:t>
            </a:r>
          </a:p>
          <a:p>
            <a:r>
              <a:rPr lang="en-US" sz="1200" u="sng" kern="1200" dirty="0">
                <a:solidFill>
                  <a:schemeClr val="tx1"/>
                </a:solidFill>
                <a:effectLst/>
                <a:latin typeface="+mn-lt"/>
                <a:ea typeface="+mn-ea"/>
                <a:cs typeface="+mn-cs"/>
                <a:hlinkClick r:id="rId3"/>
              </a:rPr>
              <a:t>https://alz.org/media/Documents/case-study-co-ems-training.pdf</a:t>
            </a:r>
            <a:r>
              <a:rPr lang="en-US" sz="1200" kern="1200" dirty="0">
                <a:solidFill>
                  <a:schemeClr val="tx1"/>
                </a:solidFill>
                <a:effectLst/>
                <a:latin typeface="+mn-lt"/>
                <a:ea typeface="+mn-ea"/>
                <a:cs typeface="+mn-cs"/>
              </a:rPr>
              <a:t>  </a:t>
            </a:r>
          </a:p>
          <a:p>
            <a:pPr eaLnBrk="1" fontAlgn="auto" hangingPunct="1">
              <a:spcBef>
                <a:spcPts val="0"/>
              </a:spcBef>
              <a:spcAft>
                <a:spcPts val="0"/>
              </a:spcAft>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90519D7-338F-4B0E-B5C2-7967ECF6C238}" type="slidenum">
              <a:rPr lang="en-US" altLang="en-US" smtClean="0">
                <a:latin typeface="Calibri" panose="020F0502020204030204" pitchFamily="34" charset="0"/>
              </a:rPr>
              <a:pPr fontAlgn="base">
                <a:spcBef>
                  <a:spcPct val="0"/>
                </a:spcBef>
                <a:spcAft>
                  <a:spcPct val="0"/>
                </a:spcAft>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2141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other professionals come into contact with people with Alzheimer’s disease and require different levels of information: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Public transportation</a:t>
            </a:r>
            <a:r>
              <a:rPr lang="en-US" sz="1200" kern="1200" dirty="0">
                <a:solidFill>
                  <a:schemeClr val="tx1"/>
                </a:solidFill>
                <a:effectLst/>
                <a:latin typeface="+mn-lt"/>
                <a:ea typeface="+mn-ea"/>
                <a:cs typeface="+mn-cs"/>
              </a:rPr>
              <a:t>: For individuals with dementia, navigating public transportation can be very challenging. Operators and drivers need to be aware of the special challenges faced by individuals with dementia, as well as how to recognize the signs that someone may need help</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Customer service:</a:t>
            </a:r>
            <a:r>
              <a:rPr lang="en-US" sz="1200" kern="1200" dirty="0">
                <a:solidFill>
                  <a:schemeClr val="tx1"/>
                </a:solidFill>
                <a:effectLst/>
                <a:latin typeface="+mn-lt"/>
                <a:ea typeface="+mn-ea"/>
                <a:cs typeface="+mn-cs"/>
              </a:rPr>
              <a:t> Those in service positions may be trained to recognize when they are dealing with someone with possible Alzheimer’s and dementia and how to best communicate with them and meet their needs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Faith or spiritual communities: </a:t>
            </a:r>
            <a:r>
              <a:rPr lang="en-US" sz="1200" kern="1200" dirty="0">
                <a:solidFill>
                  <a:schemeClr val="tx1"/>
                </a:solidFill>
                <a:effectLst/>
                <a:latin typeface="+mn-lt"/>
                <a:ea typeface="+mn-ea"/>
                <a:cs typeface="+mn-cs"/>
              </a:rPr>
              <a:t>These communities can be an important source of support and engagement for people with dementia, their families, and their caregivers. Church liaisons and volunteers may be trained to assist and support community members living with dementia</a:t>
            </a:r>
          </a:p>
          <a:p>
            <a:pPr eaLnBrk="1" fontAlgn="auto" hangingPunct="1">
              <a:spcBef>
                <a:spcPts val="0"/>
              </a:spcBef>
              <a:spcAft>
                <a:spcPts val="0"/>
              </a:spcAft>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35D140D-1EC3-4524-B747-CA6D4CFEC820}" type="slidenum">
              <a:rPr lang="en-US" altLang="en-US" smtClean="0">
                <a:latin typeface="Calibri" panose="020F0502020204030204" pitchFamily="34" charset="0"/>
              </a:rPr>
              <a:pPr fontAlgn="base">
                <a:spcBef>
                  <a:spcPct val="0"/>
                </a:spcBef>
                <a:spcAft>
                  <a:spcPct val="0"/>
                </a:spcAft>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7768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Usually, the very first line of support and care for the person with dementia is a family caregiver. The family caregiver is part of the “workforce” in the sense that they have definite training needs. At the same time, they also need support themselves as they care for someone living with dementia.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Caregiving can be a rewarding experience, but also one that is high stress. As dementia progresses, caregivers often face a steep learning curve as well as the need for extra support as the person living with dementia needs more and more care. Part of making a dementia friendly community is putting in place supports and services for the caregiver. Let’s look at the needs of the dementia caregiver. </a:t>
            </a:r>
          </a:p>
          <a:p>
            <a:pPr eaLnBrk="1" hangingPunct="1">
              <a:spcBef>
                <a:spcPct val="0"/>
              </a:spcBef>
            </a:pPr>
            <a:endParaRPr lang="en-US" altLang="en-US" dirty="0">
              <a:ea typeface="MS Mincho" panose="02020609040205080304" pitchFamily="49" charset="-128"/>
              <a:cs typeface="Times New Roman" panose="02020603050405020304" pitchFamily="18"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5AC9156-0F31-49B4-822E-7F496F035EE7}" type="slidenum">
              <a:rPr lang="en-US" altLang="en-US" smtClean="0">
                <a:latin typeface="Calibri" panose="020F0502020204030204" pitchFamily="34" charset="0"/>
              </a:rPr>
              <a:pPr fontAlgn="base">
                <a:spcBef>
                  <a:spcPct val="0"/>
                </a:spcBef>
                <a:spcAft>
                  <a:spcPct val="0"/>
                </a:spcAft>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22759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someone has Alzheimer’s or dementia, family members and friends who are caregivers will face an ever-changing set of needs that increase as the disease progresses. The majority of people with Alzheimer’s and dementia live in the community with many living independently until it becomes unsafe for them to continue living alone.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a:t>
            </a:r>
            <a:r>
              <a:rPr lang="en-US" sz="1200" b="1" kern="1200" dirty="0">
                <a:solidFill>
                  <a:schemeClr val="tx1"/>
                </a:solidFill>
                <a:effectLst/>
                <a:latin typeface="+mn-lt"/>
                <a:ea typeface="+mn-ea"/>
                <a:cs typeface="+mn-cs"/>
              </a:rPr>
              <a:t>16 million</a:t>
            </a:r>
            <a:r>
              <a:rPr lang="en-US" sz="1200" kern="1200" dirty="0">
                <a:solidFill>
                  <a:schemeClr val="tx1"/>
                </a:solidFill>
                <a:effectLst/>
                <a:latin typeface="+mn-lt"/>
                <a:ea typeface="+mn-ea"/>
                <a:cs typeface="+mn-cs"/>
              </a:rPr>
              <a:t> family members and friends provided </a:t>
            </a:r>
            <a:r>
              <a:rPr lang="en-US" sz="1200" b="1" kern="1200" dirty="0">
                <a:solidFill>
                  <a:schemeClr val="tx1"/>
                </a:solidFill>
                <a:effectLst/>
                <a:latin typeface="+mn-lt"/>
                <a:ea typeface="+mn-ea"/>
                <a:cs typeface="+mn-cs"/>
              </a:rPr>
              <a:t>18.4 billion</a:t>
            </a:r>
            <a:r>
              <a:rPr lang="en-US" sz="1200" kern="1200" dirty="0">
                <a:solidFill>
                  <a:schemeClr val="tx1"/>
                </a:solidFill>
                <a:effectLst/>
                <a:latin typeface="+mn-lt"/>
                <a:ea typeface="+mn-ea"/>
                <a:cs typeface="+mn-cs"/>
              </a:rPr>
              <a:t> hours of unpaid care to people with Alzheimer’s and other dementias. It is usually a daughter or daughter-in-law who takes on the role of being the primary caregiver for the individual.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disease progresses, the individual becomes more reliant on others for all their care needs. Many family caregivers try to meet these care needs themselves as long as possible, often reducing work hours or quitting their jobs as the level of care increases. Many arrange for the help of paid caregivers to provide additional assistance in the home, until the individual’s care needs exceed what can safely and continuously be provided in the home.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family caregivers are initially unprepared for the role. There is much to learn about the disease itself. At the same time, the caregiver is also taking on more of the individual’s life routines such as house maintenance, financial management, medication management, and eventually activities of daily living such as bathing, dressing, and eating.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responsibilities typically add up to the caregiver needing support services for the</a:t>
            </a:r>
            <a:r>
              <a:rPr lang="en-US" sz="1200" kern="1200" baseline="0" dirty="0">
                <a:solidFill>
                  <a:schemeClr val="tx1"/>
                </a:solidFill>
                <a:effectLst/>
                <a:latin typeface="+mn-lt"/>
                <a:ea typeface="+mn-ea"/>
                <a:cs typeface="+mn-cs"/>
              </a:rPr>
              <a:t> person living with dementia </a:t>
            </a:r>
            <a:r>
              <a:rPr lang="en-US" sz="1200" kern="1200" dirty="0">
                <a:solidFill>
                  <a:schemeClr val="tx1"/>
                </a:solidFill>
                <a:effectLst/>
                <a:latin typeface="+mn-lt"/>
                <a:ea typeface="+mn-ea"/>
                <a:cs typeface="+mn-cs"/>
              </a:rPr>
              <a:t>and themselves, as well as training and ongoing education.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Support services and programs that have been found to be most effective for caregivers include multiple components to address different needs: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Education/information/training </a:t>
            </a:r>
            <a:r>
              <a:rPr lang="en-US" sz="1200" kern="1200" dirty="0">
                <a:solidFill>
                  <a:schemeClr val="tx1"/>
                </a:solidFill>
                <a:effectLst/>
                <a:latin typeface="+mn-lt"/>
                <a:ea typeface="+mn-ea"/>
                <a:cs typeface="+mn-cs"/>
              </a:rPr>
              <a:t>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Alzheimer’s and dementia and its effects on behavior throughout the continuum</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Training on working with dementia-related behaviors </a:t>
            </a:r>
            <a:r>
              <a:rPr lang="en-US" sz="1200" kern="1200" dirty="0">
                <a:solidFill>
                  <a:schemeClr val="tx1"/>
                </a:solidFill>
                <a:effectLst/>
                <a:latin typeface="+mn-lt"/>
                <a:ea typeface="+mn-ea"/>
                <a:cs typeface="+mn-cs"/>
              </a:rPr>
              <a:t>designed to train caregivers to use specific techniques to manage behaviors that can be challenging (such as agitation, repetition, aggression, wandering)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Information on the availability of </a:t>
            </a:r>
            <a:r>
              <a:rPr lang="en-US" sz="1200" b="1" kern="1200" dirty="0">
                <a:solidFill>
                  <a:schemeClr val="tx1"/>
                </a:solidFill>
                <a:effectLst/>
                <a:latin typeface="+mn-lt"/>
                <a:ea typeface="+mn-ea"/>
                <a:cs typeface="+mn-cs"/>
              </a:rPr>
              <a:t>resources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Self-care</a:t>
            </a:r>
            <a:r>
              <a:rPr lang="en-US" sz="1200" kern="1200" dirty="0">
                <a:solidFill>
                  <a:schemeClr val="tx1"/>
                </a:solidFill>
                <a:effectLst/>
                <a:latin typeface="+mn-lt"/>
                <a:ea typeface="+mn-ea"/>
                <a:cs typeface="+mn-cs"/>
              </a:rPr>
              <a:t>, such as stress management, using respite services</a:t>
            </a:r>
          </a:p>
          <a:p>
            <a:pPr eaLnBrk="1" fontAlgn="auto" hangingPunct="1">
              <a:spcBef>
                <a:spcPts val="0"/>
              </a:spcBef>
              <a:spcAft>
                <a:spcPts val="0"/>
              </a:spcAft>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326C45F-75DE-44EF-BEEE-CA2377792A6B}" type="slidenum">
              <a:rPr lang="en-US" altLang="en-US" smtClean="0">
                <a:latin typeface="Calibri" panose="020F0502020204030204" pitchFamily="34" charset="0"/>
              </a:rPr>
              <a:pPr fontAlgn="base">
                <a:spcBef>
                  <a:spcPct val="0"/>
                </a:spcBef>
                <a:spcAft>
                  <a:spcPct val="0"/>
                </a:spcAft>
              </a:pPr>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6159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Support services for caregivers vary based on the individual need, but some of the most common forms of support include emotional support through individual counseling or support groups; care management to help manage the needs and coordinate care; and respite care which provides temporary time off.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Counseling/support groups</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Individual and family </a:t>
            </a:r>
            <a:r>
              <a:rPr lang="en-US" sz="1200" b="1" kern="1200" dirty="0">
                <a:solidFill>
                  <a:schemeClr val="tx1"/>
                </a:solidFill>
                <a:effectLst/>
                <a:latin typeface="+mn-lt"/>
                <a:ea typeface="+mn-ea"/>
                <a:cs typeface="+mn-cs"/>
              </a:rPr>
              <a:t>counseling</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Support groups</a:t>
            </a:r>
            <a:r>
              <a:rPr lang="en-US" sz="1200" kern="1200" dirty="0">
                <a:solidFill>
                  <a:schemeClr val="tx1"/>
                </a:solidFill>
                <a:effectLst/>
                <a:latin typeface="+mn-lt"/>
                <a:ea typeface="+mn-ea"/>
                <a:cs typeface="+mn-cs"/>
              </a:rPr>
              <a:t> that have been found to have the most positive outcomes focus on specific objectives, such as teaching certain skills or strategies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Care management</a:t>
            </a:r>
            <a:r>
              <a:rPr lang="en-US" sz="1200" kern="1200" dirty="0">
                <a:solidFill>
                  <a:schemeClr val="tx1"/>
                </a:solidFill>
                <a:effectLst/>
                <a:latin typeface="+mn-lt"/>
                <a:ea typeface="+mn-ea"/>
                <a:cs typeface="+mn-cs"/>
              </a:rPr>
              <a:t>: helping to identify and manage care needs, and coordinate across care systems and providers. Professional care managers can help alleviate some of the tasks associated with caregiving, such as managing medical appointments, securing resources and services, and finding long term care if needed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Respite services</a:t>
            </a:r>
            <a:r>
              <a:rPr lang="en-US" sz="1200" kern="1200" dirty="0">
                <a:solidFill>
                  <a:schemeClr val="tx1"/>
                </a:solidFill>
                <a:effectLst/>
                <a:latin typeface="+mn-lt"/>
                <a:ea typeface="+mn-ea"/>
                <a:cs typeface="+mn-cs"/>
              </a:rPr>
              <a:t>: provides care for a person with Alzheimer’s disease on a temporary basis, providing much-needed time off for a family caregiver</a:t>
            </a:r>
          </a:p>
          <a:p>
            <a:pPr eaLnBrk="1" fontAlgn="auto" hangingPunct="1">
              <a:spcBef>
                <a:spcPts val="0"/>
              </a:spcBef>
              <a:spcAft>
                <a:spcPts val="0"/>
              </a:spcAft>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326C45F-75DE-44EF-BEEE-CA2377792A6B}" type="slidenum">
              <a:rPr lang="en-US" altLang="en-US" smtClean="0">
                <a:latin typeface="Calibri" panose="020F0502020204030204" pitchFamily="34" charset="0"/>
              </a:rPr>
              <a:pPr fontAlgn="base">
                <a:spcBef>
                  <a:spcPct val="0"/>
                </a:spcBef>
                <a:spcAft>
                  <a:spcPct val="0"/>
                </a:spcAft>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7939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a:solidFill>
                  <a:schemeClr val="tx1"/>
                </a:solidFill>
                <a:effectLst/>
                <a:latin typeface="+mn-lt"/>
                <a:ea typeface="+mn-ea"/>
                <a:cs typeface="+mn-cs"/>
              </a:rPr>
              <a:t>Before we begin discussing dementia capable systems and dementia friendly communities in addressing Alzheimer’s disease, it may be helpful to know a little more about Alzheimer’s and dementia.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term </a:t>
            </a:r>
            <a:r>
              <a:rPr lang="en-US" sz="1000" b="1" kern="1200" dirty="0">
                <a:solidFill>
                  <a:schemeClr val="tx1"/>
                </a:solidFill>
                <a:effectLst/>
                <a:latin typeface="+mn-lt"/>
                <a:ea typeface="+mn-ea"/>
                <a:cs typeface="+mn-cs"/>
              </a:rPr>
              <a:t>dementia</a:t>
            </a:r>
            <a:r>
              <a:rPr lang="en-US" sz="1000" kern="1200" dirty="0">
                <a:solidFill>
                  <a:schemeClr val="tx1"/>
                </a:solidFill>
                <a:effectLst/>
                <a:latin typeface="+mn-lt"/>
                <a:ea typeface="+mn-ea"/>
                <a:cs typeface="+mn-cs"/>
              </a:rPr>
              <a:t> is a general term for a decline in mental abilities that is severe enough to interfere with daily life. Dementia, which is not a disease but a syndrome, is characterized by damage to the brain cells due to age, brain injury, other conditions or diseases, heredity, or a combination of factors.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There are several types of dementia and most occur in those over 65; however, there are types of dementia that occur in those younger than 65.</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Alzheimer’s disease</a:t>
            </a:r>
            <a:r>
              <a:rPr lang="en-US" sz="1000" kern="1200" dirty="0">
                <a:solidFill>
                  <a:schemeClr val="tx1"/>
                </a:solidFill>
                <a:effectLst/>
                <a:latin typeface="+mn-lt"/>
                <a:ea typeface="+mn-ea"/>
                <a:cs typeface="+mn-cs"/>
              </a:rPr>
              <a:t> is the most common cause of dementia. Alzheimer’s is a progressive disease that ranges from mild to severe cognitive impairment that occurs on a continuum over the course of many years, even decades. The term</a:t>
            </a:r>
            <a:r>
              <a:rPr lang="en-US" sz="1000" b="1" kern="1200" dirty="0">
                <a:solidFill>
                  <a:schemeClr val="tx1"/>
                </a:solidFill>
                <a:effectLst/>
                <a:latin typeface="+mn-lt"/>
                <a:ea typeface="+mn-ea"/>
                <a:cs typeface="+mn-cs"/>
              </a:rPr>
              <a:t> Alzheimer’s dementia </a:t>
            </a:r>
            <a:r>
              <a:rPr lang="en-US" sz="1000" kern="1200" dirty="0">
                <a:solidFill>
                  <a:schemeClr val="tx1"/>
                </a:solidFill>
                <a:effectLst/>
                <a:latin typeface="+mn-lt"/>
                <a:ea typeface="+mn-ea"/>
                <a:cs typeface="+mn-cs"/>
              </a:rPr>
              <a:t>is used to describe the stage of Alzheimer’s disease when an individual has observable symptoms such as memory loss, mood/behavior changes, and difficulty with activities of daily living. There is </a:t>
            </a:r>
            <a:r>
              <a:rPr lang="en-US" sz="1000" b="1" kern="1200" dirty="0">
                <a:solidFill>
                  <a:schemeClr val="tx1"/>
                </a:solidFill>
                <a:effectLst/>
                <a:latin typeface="+mn-lt"/>
                <a:ea typeface="+mn-ea"/>
                <a:cs typeface="+mn-cs"/>
              </a:rPr>
              <a:t>no cure</a:t>
            </a:r>
            <a:r>
              <a:rPr lang="en-US" sz="1000" kern="1200" dirty="0">
                <a:solidFill>
                  <a:schemeClr val="tx1"/>
                </a:solidFill>
                <a:effectLst/>
                <a:latin typeface="+mn-lt"/>
                <a:ea typeface="+mn-ea"/>
                <a:cs typeface="+mn-cs"/>
              </a:rPr>
              <a:t> for Alzheimer’s. While there are approved drug </a:t>
            </a:r>
            <a:r>
              <a:rPr lang="en-US" sz="1000" b="1" kern="1200" dirty="0">
                <a:solidFill>
                  <a:schemeClr val="tx1"/>
                </a:solidFill>
                <a:effectLst/>
                <a:latin typeface="+mn-lt"/>
                <a:ea typeface="+mn-ea"/>
                <a:cs typeface="+mn-cs"/>
              </a:rPr>
              <a:t>treatments</a:t>
            </a:r>
            <a:r>
              <a:rPr lang="en-US" sz="1000" kern="1200" dirty="0">
                <a:solidFill>
                  <a:schemeClr val="tx1"/>
                </a:solidFill>
                <a:effectLst/>
                <a:latin typeface="+mn-lt"/>
                <a:ea typeface="+mn-ea"/>
                <a:cs typeface="+mn-cs"/>
              </a:rPr>
              <a:t>, the goal of existing  treatment is to delay or reduce symptoms, not to cure or reverse the course of the disease.</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As the person with Alzheimer’s loses memory and function, </a:t>
            </a:r>
            <a:r>
              <a:rPr lang="en-US" sz="1000" b="1" kern="1200" dirty="0">
                <a:solidFill>
                  <a:schemeClr val="tx1"/>
                </a:solidFill>
                <a:effectLst/>
                <a:latin typeface="+mn-lt"/>
                <a:ea typeface="+mn-ea"/>
                <a:cs typeface="+mn-cs"/>
              </a:rPr>
              <a:t>caregivers</a:t>
            </a:r>
            <a:r>
              <a:rPr lang="en-US" sz="1000" kern="1200" dirty="0">
                <a:solidFill>
                  <a:schemeClr val="tx1"/>
                </a:solidFill>
                <a:effectLst/>
                <a:latin typeface="+mn-lt"/>
                <a:ea typeface="+mn-ea"/>
                <a:cs typeface="+mn-cs"/>
              </a:rPr>
              <a:t>, who are most often family members, are needed to provide increasing amounts of assistance. This assistance can range from helping to manage finances and household tasks to hands-on care, such as bathing, dressing, feeding, and other activities of daily living. Given the nature of the disease and its increasing prevalence, there is a </a:t>
            </a:r>
            <a:r>
              <a:rPr lang="en-US" sz="1000" b="1" kern="1200" dirty="0">
                <a:solidFill>
                  <a:schemeClr val="tx1"/>
                </a:solidFill>
                <a:effectLst/>
                <a:latin typeface="+mn-lt"/>
                <a:ea typeface="+mn-ea"/>
                <a:cs typeface="+mn-cs"/>
              </a:rPr>
              <a:t>huge financial, emotional, and physical impact</a:t>
            </a:r>
            <a:r>
              <a:rPr lang="en-US" sz="1000" kern="1200" dirty="0">
                <a:solidFill>
                  <a:schemeClr val="tx1"/>
                </a:solidFill>
                <a:effectLst/>
                <a:latin typeface="+mn-lt"/>
                <a:ea typeface="+mn-ea"/>
                <a:cs typeface="+mn-cs"/>
              </a:rPr>
              <a:t> on people with Alzheimer’s, their families, caregivers, and the health care system as a whole.</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Public health</a:t>
            </a:r>
            <a:r>
              <a:rPr lang="en-US" sz="1000" kern="1200" dirty="0">
                <a:solidFill>
                  <a:schemeClr val="tx1"/>
                </a:solidFill>
                <a:effectLst/>
                <a:latin typeface="+mn-lt"/>
                <a:ea typeface="+mn-ea"/>
                <a:cs typeface="+mn-cs"/>
              </a:rPr>
              <a:t> plays an important role in addressing Alzheimer’s disease through surveillance, prevention, detection, and support of </a:t>
            </a:r>
            <a:r>
              <a:rPr lang="en-US" sz="1000" b="1" kern="1200" dirty="0">
                <a:solidFill>
                  <a:schemeClr val="tx1"/>
                </a:solidFill>
                <a:effectLst/>
                <a:latin typeface="+mn-lt"/>
                <a:ea typeface="+mn-ea"/>
                <a:cs typeface="+mn-cs"/>
              </a:rPr>
              <a:t>dementia-capable systems</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In this presentation, we will be focusing on </a:t>
            </a:r>
            <a:r>
              <a:rPr lang="en-US" sz="1000" b="1" kern="1200" dirty="0">
                <a:solidFill>
                  <a:schemeClr val="tx1"/>
                </a:solidFill>
                <a:effectLst/>
                <a:latin typeface="+mn-lt"/>
                <a:ea typeface="+mn-ea"/>
                <a:cs typeface="+mn-cs"/>
              </a:rPr>
              <a:t>dementia capable systems and dementia friendly communities, </a:t>
            </a:r>
            <a:r>
              <a:rPr lang="en-US" sz="1000" kern="1200" dirty="0">
                <a:solidFill>
                  <a:schemeClr val="tx1"/>
                </a:solidFill>
                <a:effectLst/>
                <a:latin typeface="+mn-lt"/>
                <a:ea typeface="+mn-ea"/>
                <a:cs typeface="+mn-cs"/>
              </a:rPr>
              <a:t>both of</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which involve government and health care agencies, organizations, and communities accommodating the needs of people with dementia and their caregivers through education, services, and support within their community.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1C8A8E0-0EA0-400E-A1B2-7D0B2BB2FC42}" type="slidenum">
              <a:rPr lang="en-US" altLang="en-US" smtClean="0">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18947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conclusion, states and communities can play an active role in reducing the burden of the Alzheimer’s and dementia. Two approaches are creating </a:t>
            </a:r>
            <a:r>
              <a:rPr lang="en-US" sz="1200" b="1" kern="1200" dirty="0">
                <a:solidFill>
                  <a:schemeClr val="tx1"/>
                </a:solidFill>
                <a:effectLst/>
                <a:latin typeface="+mn-lt"/>
                <a:ea typeface="+mn-ea"/>
                <a:cs typeface="+mn-cs"/>
              </a:rPr>
              <a:t>dementia capable systems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dementia friendly communities</a:t>
            </a:r>
            <a:r>
              <a:rPr lang="en-US" sz="1200" kern="1200" dirty="0">
                <a:solidFill>
                  <a:schemeClr val="tx1"/>
                </a:solidFill>
                <a:effectLst/>
                <a:latin typeface="+mn-lt"/>
                <a:ea typeface="+mn-ea"/>
                <a:cs typeface="+mn-cs"/>
              </a:rPr>
              <a:t>. The concepts are similar and can overlap, but the focus of both is on accommodating those with dementia and their caregivers through providing support and services within their communities. </a:t>
            </a:r>
            <a:r>
              <a:rPr lang="en-US" sz="1200" b="1" kern="1200" dirty="0">
                <a:solidFill>
                  <a:schemeClr val="tx1"/>
                </a:solidFill>
                <a:effectLst/>
                <a:latin typeface="+mn-lt"/>
                <a:ea typeface="+mn-ea"/>
                <a:cs typeface="+mn-cs"/>
              </a:rPr>
              <a:t>Public health</a:t>
            </a:r>
            <a:r>
              <a:rPr lang="en-US" sz="1200" kern="1200" dirty="0">
                <a:solidFill>
                  <a:schemeClr val="tx1"/>
                </a:solidFill>
                <a:effectLst/>
                <a:latin typeface="+mn-lt"/>
                <a:ea typeface="+mn-ea"/>
                <a:cs typeface="+mn-cs"/>
              </a:rPr>
              <a:t> must take an active role in fostering dementia capable systems and dementia friendly communities through: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Analyzing community support needs for those with dementia and their caregivers, and using those findings to design effective programs, policies, and best practices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Serving to provide, inform, and connect individuals and caregivers to </a:t>
            </a:r>
            <a:r>
              <a:rPr lang="en-US" sz="1200" b="1" kern="1200" dirty="0">
                <a:solidFill>
                  <a:schemeClr val="tx1"/>
                </a:solidFill>
                <a:effectLst/>
                <a:latin typeface="+mn-lt"/>
                <a:ea typeface="+mn-ea"/>
                <a:cs typeface="+mn-cs"/>
              </a:rPr>
              <a:t>support services and programs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Designing and implementing </a:t>
            </a:r>
            <a:r>
              <a:rPr lang="en-US" sz="1200" b="1" kern="1200" dirty="0">
                <a:solidFill>
                  <a:schemeClr val="tx1"/>
                </a:solidFill>
                <a:effectLst/>
                <a:latin typeface="+mn-lt"/>
                <a:ea typeface="+mn-ea"/>
                <a:cs typeface="+mn-cs"/>
              </a:rPr>
              <a:t>workforce training</a:t>
            </a:r>
            <a:r>
              <a:rPr lang="en-US" sz="1200" kern="1200" dirty="0">
                <a:solidFill>
                  <a:schemeClr val="tx1"/>
                </a:solidFill>
                <a:effectLst/>
                <a:latin typeface="+mn-lt"/>
                <a:ea typeface="+mn-ea"/>
                <a:cs typeface="+mn-cs"/>
              </a:rPr>
              <a:t> to ensure workers across a wide range of professions are able to identify and meet the needs of people with Alzheimer’s and dementia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caregivers with the support and training they need to better care for the person living with dementia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the creation of </a:t>
            </a:r>
            <a:r>
              <a:rPr lang="en-US" sz="1200" b="1" kern="1200" dirty="0">
                <a:solidFill>
                  <a:schemeClr val="tx1"/>
                </a:solidFill>
                <a:effectLst/>
                <a:latin typeface="+mn-lt"/>
                <a:ea typeface="+mn-ea"/>
                <a:cs typeface="+mn-cs"/>
              </a:rPr>
              <a:t>dementia friendly communities</a:t>
            </a:r>
            <a:r>
              <a:rPr lang="en-US" sz="1200" kern="1200" dirty="0">
                <a:solidFill>
                  <a:schemeClr val="tx1"/>
                </a:solidFill>
                <a:effectLst/>
                <a:latin typeface="+mn-lt"/>
                <a:ea typeface="+mn-ea"/>
                <a:cs typeface="+mn-cs"/>
              </a:rPr>
              <a:t> that help people with Alzheimer’s and dementia remain safe and as independent as possible </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1EB565F-807D-46A0-A750-CF6E2C5BE217}" type="slidenum">
              <a:rPr lang="en-US" altLang="en-US" smtClean="0">
                <a:latin typeface="Calibri" panose="020F0502020204030204" pitchFamily="34" charset="0"/>
              </a:rPr>
              <a:pPr fontAlgn="base">
                <a:spcBef>
                  <a:spcPct val="0"/>
                </a:spcBef>
                <a:spcAft>
                  <a:spcPct val="0"/>
                </a:spcAft>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57731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For more information on the topics covered in this presentation, please go to the Alzheimer’s Association website </a:t>
            </a:r>
            <a:r>
              <a:rPr lang="en-US" sz="1200" u="none" kern="1200" dirty="0">
                <a:solidFill>
                  <a:schemeClr val="tx1"/>
                </a:solidFill>
                <a:effectLst/>
                <a:latin typeface="+mn-lt"/>
                <a:ea typeface="+mn-ea"/>
                <a:cs typeface="+mn-cs"/>
              </a:rPr>
              <a:t>at </a:t>
            </a:r>
            <a:r>
              <a:rPr lang="en-US" sz="1200" u="none" kern="1200" dirty="0">
                <a:solidFill>
                  <a:schemeClr val="tx1"/>
                </a:solidFill>
                <a:effectLst/>
                <a:latin typeface="+mn-lt"/>
                <a:ea typeface="+mn-ea"/>
                <a:cs typeface="+mn-cs"/>
                <a:hlinkClick r:id="rId3"/>
              </a:rPr>
              <a:t>http://www.alz.org</a:t>
            </a:r>
            <a:r>
              <a:rPr lang="en-US" sz="1200" u="none" kern="1200" dirty="0">
                <a:solidFill>
                  <a:schemeClr val="tx1"/>
                </a:solidFill>
                <a:effectLst/>
                <a:latin typeface="+mn-lt"/>
                <a:ea typeface="+mn-ea"/>
                <a:cs typeface="+mn-cs"/>
              </a:rPr>
              <a:t> or the Centers for Disease Control and Prevention’s Alzheimer’s Disease and Healthy Aging Program at </a:t>
            </a:r>
            <a:r>
              <a:rPr lang="en-US" sz="1200" u="none" kern="1200" dirty="0">
                <a:solidFill>
                  <a:schemeClr val="tx1"/>
                </a:solidFill>
                <a:effectLst/>
                <a:latin typeface="+mn-lt"/>
                <a:ea typeface="+mn-ea"/>
                <a:cs typeface="+mn-cs"/>
                <a:hlinkClick r:id="rId4"/>
              </a:rPr>
              <a:t>https://www.cdc.gov/aging/</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you can find resources, latest research and information.</a:t>
            </a:r>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84FCCF2-A8F1-4A73-89B6-C92047291C52}" type="slidenum">
              <a:rPr lang="en-US" altLang="en-US" smtClean="0">
                <a:latin typeface="Calibri" panose="020F0502020204030204" pitchFamily="34" charset="0"/>
              </a:rPr>
              <a:pPr fontAlgn="base">
                <a:spcBef>
                  <a:spcPct val="0"/>
                </a:spcBef>
                <a:spcAft>
                  <a:spcPct val="0"/>
                </a:spcAft>
              </a:pPr>
              <a:t>31</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37823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slide can be edited as needed or removed)</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content in this presentation supports the development of the following competencies:</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Academy for Gerontology in Higher Education (AGHE)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I.6.7 Promote and apply the use of appropriate forms of evidence-based interventions and technologies for older adults, their families, and caregivers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II.4.5 Provide the following groups information and education in order to build a collaborative aging network: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Key persons in the community (police officers, firefighters, mail carriers, locale service providers, and others)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Aging workforce professionals and personnel (paid and unpaid; full-and part-time) in the field of aging</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Council on Education for Public Health (CEPH) Foundational Competencies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Locate, use, evaluate, and synthesize public health information (bachelors level)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Interpret results of data analysis for public health research, policy, or practice (masters-level)</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Council on Linkages Between Academia and Public Health Practice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8A3. Describes the ways public health, health care, and other organizations can work together or individually to impact the health of a community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8A4. Contributes to development of a vision for a healthy community (e.g., emphasis on prevention, health equity for all, excellence, and innovation) </a:t>
            </a: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DE24B33-3AD1-43EA-A71C-D894A19BBCAF}" type="slidenum">
              <a:rPr lang="en-US" altLang="en-US" smtClean="0">
                <a:latin typeface="Calibri" panose="020F0502020204030204" pitchFamily="34" charset="0"/>
              </a:rPr>
              <a:pPr fontAlgn="base">
                <a:spcBef>
                  <a:spcPct val="0"/>
                </a:spcBef>
                <a:spcAft>
                  <a:spcPct val="0"/>
                </a:spcAft>
              </a:pPr>
              <a:t>32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0785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Alzheimer’s and other dementias affect not only the individual but also families and communities. </a:t>
            </a:r>
            <a:r>
              <a:rPr lang="en-US" sz="1200" b="1" kern="1200" dirty="0">
                <a:solidFill>
                  <a:schemeClr val="tx1"/>
                </a:solidFill>
                <a:effectLst/>
                <a:latin typeface="+mn-lt"/>
                <a:ea typeface="+mn-ea"/>
                <a:cs typeface="+mn-cs"/>
              </a:rPr>
              <a:t>Communities</a:t>
            </a:r>
            <a:r>
              <a:rPr lang="en-US" sz="1200" kern="1200" dirty="0">
                <a:solidFill>
                  <a:schemeClr val="tx1"/>
                </a:solidFill>
                <a:effectLst/>
                <a:latin typeface="+mn-lt"/>
                <a:ea typeface="+mn-ea"/>
                <a:cs typeface="+mn-cs"/>
              </a:rPr>
              <a:t> have many people living with Alzheimer’s and other dementias and many others who are at risk for developing these conditions. As many as 70% of people living with Alzheimer’s and other dementias live in the community, with 74% of those individuals living with a caregiver. Family caregivers also need support. Professionals who interact with both individuals with dementia and their caregivers need training on how best to provide services and support to both.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with dementia and their caregivers rely on many </a:t>
            </a:r>
            <a:r>
              <a:rPr lang="en-US" sz="1200" b="1" kern="1200" dirty="0">
                <a:solidFill>
                  <a:schemeClr val="tx1"/>
                </a:solidFill>
                <a:effectLst/>
                <a:latin typeface="+mn-lt"/>
                <a:ea typeface="+mn-ea"/>
                <a:cs typeface="+mn-cs"/>
              </a:rPr>
              <a:t>care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services</a:t>
            </a:r>
            <a:r>
              <a:rPr lang="en-US" sz="1200" kern="1200" dirty="0">
                <a:solidFill>
                  <a:schemeClr val="tx1"/>
                </a:solidFill>
                <a:effectLst/>
                <a:latin typeface="+mn-lt"/>
                <a:ea typeface="+mn-ea"/>
                <a:cs typeface="+mn-cs"/>
              </a:rPr>
              <a:t>, including health care, support services (in-home, community, and long-term care), and government agencies to meet their ongoing and changing care needs.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with Alzheimer’s and other dementias also interact with and depend on community services and businesses  such as transportation, grocery stores, places of worship, banks, and law enforcement.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Later in the module, you will learn how a </a:t>
            </a:r>
            <a:r>
              <a:rPr lang="en-US" sz="1200" b="1" kern="1200" dirty="0">
                <a:solidFill>
                  <a:schemeClr val="tx1"/>
                </a:solidFill>
                <a:effectLst/>
                <a:latin typeface="+mn-lt"/>
                <a:ea typeface="+mn-ea"/>
                <a:cs typeface="+mn-cs"/>
              </a:rPr>
              <a:t>public health response</a:t>
            </a:r>
            <a:r>
              <a:rPr lang="en-US" sz="1200" kern="1200" dirty="0">
                <a:solidFill>
                  <a:schemeClr val="tx1"/>
                </a:solidFill>
                <a:effectLst/>
                <a:latin typeface="+mn-lt"/>
                <a:ea typeface="+mn-ea"/>
                <a:cs typeface="+mn-cs"/>
              </a:rPr>
              <a:t> to the epidemic considers the unique needs of people with dementia and their caregivers on state and local levels, within institutions, and across communities. </a:t>
            </a: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A43D8DC-E157-4773-8CFE-9038E588613B}"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7408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Imagine you or someone you care about has Alzheimer’s or dementia.</a:t>
            </a:r>
          </a:p>
          <a:p>
            <a:r>
              <a:rPr lang="en-US" sz="1200" kern="1200" dirty="0">
                <a:solidFill>
                  <a:schemeClr val="tx1"/>
                </a:solidFill>
                <a:effectLst/>
                <a:latin typeface="+mn-lt"/>
                <a:ea typeface="+mn-ea"/>
                <a:cs typeface="+mn-cs"/>
              </a:rPr>
              <a:t>What might be some of your concerns or fears about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going out in your community?</a:t>
            </a:r>
          </a:p>
          <a:p>
            <a:r>
              <a:rPr lang="en-US" sz="1200" kern="1200" dirty="0">
                <a:solidFill>
                  <a:schemeClr val="tx1"/>
                </a:solidFill>
                <a:effectLst/>
                <a:latin typeface="+mn-lt"/>
                <a:ea typeface="+mn-ea"/>
                <a:cs typeface="+mn-cs"/>
              </a:rPr>
              <a:t>How could those be addressed at a community level?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Video: Alzheimer’s Society (UK)</a:t>
            </a:r>
            <a:r>
              <a:rPr lang="en-US" sz="1200" kern="1200" dirty="0">
                <a:solidFill>
                  <a:schemeClr val="tx1"/>
                </a:solidFill>
                <a:effectLst/>
                <a:latin typeface="+mn-lt"/>
                <a:ea typeface="+mn-ea"/>
                <a:cs typeface="+mn-cs"/>
              </a:rPr>
              <a:t> (3:35 minutes)</a:t>
            </a:r>
          </a:p>
          <a:p>
            <a:r>
              <a:rPr lang="en-US" sz="1200" u="sng" kern="1200" dirty="0">
                <a:solidFill>
                  <a:schemeClr val="tx1"/>
                </a:solidFill>
                <a:effectLst/>
                <a:latin typeface="+mn-lt"/>
                <a:ea typeface="+mn-ea"/>
                <a:cs typeface="+mn-cs"/>
              </a:rPr>
              <a:t>Brief video shows simulation of what it might be like for someone with dementia to navigate everyday life in her community.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https://www.youtube.com/watch?v=Fz8ACEu7Lho</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24B5C94-17F9-4CAA-BEEE-CC2C73249310}" type="slidenum">
              <a:rPr lang="en-US" altLang="en-US" smtClean="0">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934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that the population of adults over age 65 is rapidly increasing, there are efforts at the national and international level to put in place infrastructure, policies, and practices from the local level upward to support older adults and their families. The vast majority of older adults want to remain independent in their homes and in their communities for as long as possible. This means having communities prepared to meet the changing and increasing needs of older adults in terms of community resources and infrastructure, health care, and social services.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of the issues discussed in this presentation tie into the concept of </a:t>
            </a:r>
            <a:r>
              <a:rPr lang="en-US" sz="1200" b="1" kern="1200" dirty="0">
                <a:solidFill>
                  <a:schemeClr val="tx1"/>
                </a:solidFill>
                <a:effectLst/>
                <a:latin typeface="+mn-lt"/>
                <a:ea typeface="+mn-ea"/>
                <a:cs typeface="+mn-cs"/>
              </a:rPr>
              <a:t>dementia friendly communities</a:t>
            </a:r>
            <a:r>
              <a:rPr lang="en-US" sz="1200" kern="1200" dirty="0">
                <a:solidFill>
                  <a:schemeClr val="tx1"/>
                </a:solidFill>
                <a:effectLst/>
                <a:latin typeface="+mn-lt"/>
                <a:ea typeface="+mn-ea"/>
                <a:cs typeface="+mn-cs"/>
              </a:rPr>
              <a:t> and what it means to have </a:t>
            </a:r>
            <a:r>
              <a:rPr lang="en-US" sz="1200" b="1" kern="1200" dirty="0">
                <a:solidFill>
                  <a:schemeClr val="tx1"/>
                </a:solidFill>
                <a:effectLst/>
                <a:latin typeface="+mn-lt"/>
                <a:ea typeface="+mn-ea"/>
                <a:cs typeface="+mn-cs"/>
              </a:rPr>
              <a:t>dementia capable systems</a:t>
            </a:r>
            <a:r>
              <a:rPr lang="en-US" sz="1200" kern="1200" dirty="0">
                <a:solidFill>
                  <a:schemeClr val="tx1"/>
                </a:solidFill>
                <a:effectLst/>
                <a:latin typeface="+mn-lt"/>
                <a:ea typeface="+mn-ea"/>
                <a:cs typeface="+mn-cs"/>
              </a:rPr>
              <a:t> in place that help communities be more accommodating to people with dementia and dementia caregivers.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two frameworks aim to help communities plan for and address the challenges associated with the growing impact of dementia. While also used in other countries, in the United</a:t>
            </a:r>
            <a:r>
              <a:rPr lang="en-US" sz="1200" kern="1200" baseline="0" dirty="0">
                <a:solidFill>
                  <a:schemeClr val="tx1"/>
                </a:solidFill>
                <a:effectLst/>
                <a:latin typeface="+mn-lt"/>
                <a:ea typeface="+mn-ea"/>
                <a:cs typeface="+mn-cs"/>
              </a:rPr>
              <a:t> States</a:t>
            </a:r>
            <a:r>
              <a:rPr lang="en-US" sz="1200" kern="1200" dirty="0">
                <a:solidFill>
                  <a:schemeClr val="tx1"/>
                </a:solidFill>
                <a:effectLst/>
                <a:latin typeface="+mn-lt"/>
                <a:ea typeface="+mn-ea"/>
                <a:cs typeface="+mn-cs"/>
              </a:rPr>
              <a:t>, the concept of </a:t>
            </a:r>
            <a:r>
              <a:rPr lang="en-US" sz="1200" b="1" kern="1200" dirty="0">
                <a:solidFill>
                  <a:schemeClr val="tx1"/>
                </a:solidFill>
                <a:effectLst/>
                <a:latin typeface="+mn-lt"/>
                <a:ea typeface="+mn-ea"/>
                <a:cs typeface="+mn-cs"/>
              </a:rPr>
              <a:t>dementia friendly communities</a:t>
            </a:r>
            <a:r>
              <a:rPr lang="en-US" sz="1200" kern="1200" dirty="0">
                <a:solidFill>
                  <a:schemeClr val="tx1"/>
                </a:solidFill>
                <a:effectLst/>
                <a:latin typeface="+mn-lt"/>
                <a:ea typeface="+mn-ea"/>
                <a:cs typeface="+mn-cs"/>
              </a:rPr>
              <a:t> is intended to involve multiple sectors by bringing together community members and key stakeholders to enhance support and improve quality of life for all affected by dementia. The federal Administration for Community Living has also championed the </a:t>
            </a:r>
            <a:r>
              <a:rPr lang="en-US" sz="1200" b="1" kern="1200" dirty="0">
                <a:solidFill>
                  <a:schemeClr val="tx1"/>
                </a:solidFill>
                <a:effectLst/>
                <a:latin typeface="+mn-lt"/>
                <a:ea typeface="+mn-ea"/>
                <a:cs typeface="+mn-cs"/>
              </a:rPr>
              <a:t>dementia capable system </a:t>
            </a:r>
            <a:r>
              <a:rPr lang="en-US" sz="1200" kern="1200" dirty="0">
                <a:solidFill>
                  <a:schemeClr val="tx1"/>
                </a:solidFill>
                <a:effectLst/>
                <a:latin typeface="+mn-lt"/>
                <a:ea typeface="+mn-ea"/>
                <a:cs typeface="+mn-cs"/>
              </a:rPr>
              <a:t>framework, which may focus on a single sector or organization.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frameworks are designed to meet the needs of the rapidly increasing population affected by dementia (including caregivers) by preparing communities, health systems, and governments.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aim to help people living with dementia remain independent and in the community as long as possible.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frameworks has the potential to help communities begin to address the overall needs of older adults and the unique needs of people with dementia and their caregivers.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0EC5DC2-F9C8-4027-B233-06563FF9BEC7}" type="slidenum">
              <a:rPr lang="en-US" altLang="en-US" smtClean="0">
                <a:latin typeface="Calibri" panose="020F0502020204030204" pitchFamily="34" charset="0"/>
              </a:rPr>
              <a:pPr fontAlgn="base">
                <a:spcBef>
                  <a:spcPct val="0"/>
                </a:spcBef>
                <a:spcAft>
                  <a:spcPct val="0"/>
                </a:spcAft>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5145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dementia friendly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community </a:t>
            </a:r>
            <a:r>
              <a:rPr lang="en-US" sz="1200" kern="1200" dirty="0">
                <a:solidFill>
                  <a:schemeClr val="tx1"/>
                </a:solidFill>
                <a:effectLst/>
                <a:latin typeface="+mn-lt"/>
                <a:ea typeface="+mn-ea"/>
                <a:cs typeface="+mn-cs"/>
              </a:rPr>
              <a:t>framework, people with dementia, their family, and caregivers are understood, respected, supported, and able to continue to engage with and contribute to their community. The effort to become </a:t>
            </a:r>
            <a:r>
              <a:rPr lang="en-US" sz="1200" b="1" kern="1200" dirty="0">
                <a:solidFill>
                  <a:schemeClr val="tx1"/>
                </a:solidFill>
                <a:effectLst/>
                <a:latin typeface="+mn-lt"/>
                <a:ea typeface="+mn-ea"/>
                <a:cs typeface="+mn-cs"/>
              </a:rPr>
              <a:t>dementia friendly</a:t>
            </a:r>
            <a:r>
              <a:rPr lang="en-US" sz="1200" kern="1200" dirty="0">
                <a:solidFill>
                  <a:schemeClr val="tx1"/>
                </a:solidFill>
                <a:effectLst/>
                <a:latin typeface="+mn-lt"/>
                <a:ea typeface="+mn-ea"/>
                <a:cs typeface="+mn-cs"/>
              </a:rPr>
              <a:t> is made at a community level and requires planning and participation from all sectors with involvement of those with dementia and dementia caregivers.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overlap exists between the concepts of dementia </a:t>
            </a:r>
            <a:r>
              <a:rPr lang="en-US" sz="1200" i="1" kern="1200" dirty="0">
                <a:solidFill>
                  <a:schemeClr val="tx1"/>
                </a:solidFill>
                <a:effectLst/>
                <a:latin typeface="+mn-lt"/>
                <a:ea typeface="+mn-ea"/>
                <a:cs typeface="+mn-cs"/>
              </a:rPr>
              <a:t>capable</a:t>
            </a:r>
            <a:r>
              <a:rPr lang="en-US" sz="1200" kern="1200" dirty="0">
                <a:solidFill>
                  <a:schemeClr val="tx1"/>
                </a:solidFill>
                <a:effectLst/>
                <a:latin typeface="+mn-lt"/>
                <a:ea typeface="+mn-ea"/>
                <a:cs typeface="+mn-cs"/>
              </a:rPr>
              <a:t> and dementia </a:t>
            </a:r>
            <a:r>
              <a:rPr lang="en-US" sz="1200" i="1" kern="1200" dirty="0">
                <a:solidFill>
                  <a:schemeClr val="tx1"/>
                </a:solidFill>
                <a:effectLst/>
                <a:latin typeface="+mn-lt"/>
                <a:ea typeface="+mn-ea"/>
                <a:cs typeface="+mn-cs"/>
              </a:rPr>
              <a:t>friendly</a:t>
            </a:r>
            <a:r>
              <a:rPr lang="en-US" sz="1200" kern="1200" dirty="0">
                <a:solidFill>
                  <a:schemeClr val="tx1"/>
                </a:solidFill>
                <a:effectLst/>
                <a:latin typeface="+mn-lt"/>
                <a:ea typeface="+mn-ea"/>
                <a:cs typeface="+mn-cs"/>
              </a:rPr>
              <a:t>, a dementia friendly community encompasses a broader goal of supporting a higher quality of life for people with dementia beyond simply meeting their physical and health needs.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framework, dementia friendly communities would have: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to </a:t>
            </a:r>
            <a:r>
              <a:rPr lang="en-US" sz="1200" b="1" kern="1200" dirty="0">
                <a:solidFill>
                  <a:schemeClr val="tx1"/>
                </a:solidFill>
                <a:effectLst/>
                <a:latin typeface="+mn-lt"/>
                <a:ea typeface="+mn-ea"/>
                <a:cs typeface="+mn-cs"/>
              </a:rPr>
              <a:t>quality health care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community services. </a:t>
            </a:r>
            <a:r>
              <a:rPr lang="en-US" sz="1200" kern="1200" dirty="0">
                <a:solidFill>
                  <a:schemeClr val="tx1"/>
                </a:solidFill>
                <a:effectLst/>
                <a:latin typeface="+mn-lt"/>
                <a:ea typeface="+mn-ea"/>
                <a:cs typeface="+mn-cs"/>
              </a:rPr>
              <a:t>While encompassing the same aspects of dementia capable systems, dementia friendly communities offer: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Resources and supports that are </a:t>
            </a:r>
            <a:r>
              <a:rPr lang="en-US" sz="1200" b="1" kern="1200" dirty="0">
                <a:solidFill>
                  <a:schemeClr val="tx1"/>
                </a:solidFill>
                <a:effectLst/>
                <a:latin typeface="+mn-lt"/>
                <a:ea typeface="+mn-ea"/>
                <a:cs typeface="+mn-cs"/>
              </a:rPr>
              <a:t>geographically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financially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culturally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available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accessible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Support services and activities</a:t>
            </a:r>
            <a:r>
              <a:rPr lang="en-US" sz="1200" kern="1200" dirty="0">
                <a:solidFill>
                  <a:schemeClr val="tx1"/>
                </a:solidFill>
                <a:effectLst/>
                <a:latin typeface="+mn-lt"/>
                <a:ea typeface="+mn-ea"/>
                <a:cs typeface="+mn-cs"/>
              </a:rPr>
              <a:t>, such as educational sessions regarding symptoms, disease processes, self-care, and providing care, as well as support groups and dementia friendly social events that are readily available throughout the community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Safety and accessibility</a:t>
            </a:r>
            <a:r>
              <a:rPr lang="en-US" sz="1200" kern="1200" dirty="0">
                <a:solidFill>
                  <a:schemeClr val="tx1"/>
                </a:solidFill>
                <a:effectLst/>
                <a:latin typeface="+mn-lt"/>
                <a:ea typeface="+mn-ea"/>
                <a:cs typeface="+mn-cs"/>
              </a:rPr>
              <a:t>: People can live </a:t>
            </a:r>
            <a:r>
              <a:rPr lang="en-US" sz="1200" b="1" kern="1200" dirty="0">
                <a:solidFill>
                  <a:schemeClr val="tx1"/>
                </a:solidFill>
                <a:effectLst/>
                <a:latin typeface="+mn-lt"/>
                <a:ea typeface="+mn-ea"/>
                <a:cs typeface="+mn-cs"/>
              </a:rPr>
              <a:t>safely</a:t>
            </a:r>
            <a:r>
              <a:rPr lang="en-US" sz="1200" kern="1200" dirty="0">
                <a:solidFill>
                  <a:schemeClr val="tx1"/>
                </a:solidFill>
                <a:effectLst/>
                <a:latin typeface="+mn-lt"/>
                <a:ea typeface="+mn-ea"/>
                <a:cs typeface="+mn-cs"/>
              </a:rPr>
              <a:t>, with as much independence as possible</a:t>
            </a:r>
          </a:p>
          <a:p>
            <a:pPr lvl="1"/>
            <a:r>
              <a:rPr lang="en-US" sz="1200" kern="1200" dirty="0">
                <a:solidFill>
                  <a:schemeClr val="tx1"/>
                </a:solidFill>
                <a:effectLst/>
                <a:latin typeface="+mn-lt"/>
                <a:ea typeface="+mn-ea"/>
                <a:cs typeface="+mn-cs"/>
              </a:rPr>
              <a:t>This concept includes </a:t>
            </a:r>
            <a:r>
              <a:rPr lang="en-US" sz="1200" b="1" kern="1200" dirty="0">
                <a:solidFill>
                  <a:schemeClr val="tx1"/>
                </a:solidFill>
                <a:effectLst/>
                <a:latin typeface="+mn-lt"/>
                <a:ea typeface="+mn-ea"/>
                <a:cs typeface="+mn-cs"/>
              </a:rPr>
              <a:t>public transportation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walkability</a:t>
            </a:r>
            <a:r>
              <a:rPr lang="en-US" sz="1200" kern="1200" dirty="0">
                <a:solidFill>
                  <a:schemeClr val="tx1"/>
                </a:solidFill>
                <a:effectLst/>
                <a:latin typeface="+mn-lt"/>
                <a:ea typeface="+mn-ea"/>
                <a:cs typeface="+mn-cs"/>
              </a:rPr>
              <a:t> for leisure and to complete daily tasks, minimizing confusion when moving from place to place, and ensuring </a:t>
            </a:r>
            <a:r>
              <a:rPr lang="en-US" sz="1200" b="1" kern="1200" dirty="0">
                <a:solidFill>
                  <a:schemeClr val="tx1"/>
                </a:solidFill>
                <a:effectLst/>
                <a:latin typeface="+mn-lt"/>
                <a:ea typeface="+mn-ea"/>
                <a:cs typeface="+mn-cs"/>
              </a:rPr>
              <a:t>safety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Mobility</a:t>
            </a:r>
            <a:r>
              <a:rPr lang="en-US" sz="1200" kern="1200" dirty="0">
                <a:solidFill>
                  <a:schemeClr val="tx1"/>
                </a:solidFill>
                <a:effectLst/>
                <a:latin typeface="+mn-lt"/>
                <a:ea typeface="+mn-ea"/>
                <a:cs typeface="+mn-cs"/>
              </a:rPr>
              <a:t> considerations that may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Age-friendly pavements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Adequate signage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Safe pedestrian crossings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Trained safety personnel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Welcoming open spaces, including squares, parks, and playgrounds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Public education and workforce development</a:t>
            </a:r>
            <a:r>
              <a:rPr lang="en-US" sz="1200" kern="1200" dirty="0">
                <a:solidFill>
                  <a:schemeClr val="tx1"/>
                </a:solidFill>
                <a:effectLst/>
                <a:latin typeface="+mn-lt"/>
                <a:ea typeface="+mn-ea"/>
                <a:cs typeface="+mn-cs"/>
              </a:rPr>
              <a:t>:  In these communities, residents, agencies, businesses, health care facilities, places of worship, and general service providers are learning about dementia through education and awareness efforts, so they can better assist people with the condition and their caregivers as they go about their daily lives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Technology</a:t>
            </a:r>
            <a:r>
              <a:rPr lang="en-US" sz="1200" kern="1200" dirty="0">
                <a:solidFill>
                  <a:schemeClr val="tx1"/>
                </a:solidFill>
                <a:effectLst/>
                <a:latin typeface="+mn-lt"/>
                <a:ea typeface="+mn-ea"/>
                <a:cs typeface="+mn-cs"/>
              </a:rPr>
              <a:t> may also play a role in the creation of dementia friendly communities: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Geographic Information Systems (GIS) and Global Positioning Systems (GPS) </a:t>
            </a:r>
            <a:r>
              <a:rPr lang="en-US" sz="1200" kern="1200" dirty="0">
                <a:solidFill>
                  <a:schemeClr val="tx1"/>
                </a:solidFill>
                <a:effectLst/>
                <a:latin typeface="+mn-lt"/>
                <a:ea typeface="+mn-ea"/>
                <a:cs typeface="+mn-cs"/>
              </a:rPr>
              <a:t>can help people navigate their community while still allowing family or caregivers to track their whereabouts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Community registry:  </a:t>
            </a:r>
            <a:r>
              <a:rPr lang="en-US" sz="1200" kern="1200" dirty="0">
                <a:solidFill>
                  <a:schemeClr val="tx1"/>
                </a:solidFill>
                <a:effectLst/>
                <a:latin typeface="+mn-lt"/>
                <a:ea typeface="+mn-ea"/>
                <a:cs typeface="+mn-cs"/>
              </a:rPr>
              <a:t>Law enforcement can also create or partner with a voluntary registry for individuals with dementia</a:t>
            </a:r>
          </a:p>
          <a:p>
            <a:pPr lvl="1"/>
            <a:r>
              <a:rPr lang="en-US" sz="1200" kern="1200" dirty="0">
                <a:solidFill>
                  <a:schemeClr val="tx1"/>
                </a:solidFill>
                <a:effectLst/>
                <a:latin typeface="+mn-lt"/>
                <a:ea typeface="+mn-ea"/>
                <a:cs typeface="+mn-cs"/>
              </a:rPr>
              <a:t>These registries have the name, home address, and contact information for family members or care partners should the individual with dementia need help from or interact with law enforcement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Evaluations are needed to better understand the utility of the dementia-friendly community framework in helping communities develop these attributes.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Additional reading: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https://alz.org/media/Documents/spotlight-dementia friendly-communities.pdf</a:t>
            </a:r>
            <a:r>
              <a:rPr lang="en-US" sz="1200" kern="1200" dirty="0">
                <a:solidFill>
                  <a:schemeClr val="tx1"/>
                </a:solidFill>
                <a:effectLst/>
                <a:latin typeface="+mn-lt"/>
                <a:ea typeface="+mn-ea"/>
                <a:cs typeface="+mn-cs"/>
              </a:rPr>
              <a:t> </a:t>
            </a:r>
          </a:p>
          <a:p>
            <a:pPr eaLnBrk="1" fontAlgn="auto" hangingPunct="1">
              <a:spcBef>
                <a:spcPts val="0"/>
              </a:spcBef>
              <a:spcAft>
                <a:spcPts val="0"/>
              </a:spcAft>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5CE3632-044B-45EA-B6BC-521285FF9CA2}" type="slidenum">
              <a:rPr lang="en-US" altLang="en-US" smtClean="0">
                <a:latin typeface="Calibri" panose="020F0502020204030204" pitchFamily="34" charset="0"/>
              </a:rPr>
              <a:pPr fontAlgn="base">
                <a:spcBef>
                  <a:spcPct val="0"/>
                </a:spcBef>
                <a:spcAft>
                  <a:spcPct val="0"/>
                </a:spcAft>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185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of creating a dementia friendly community is ensuring there are </a:t>
            </a:r>
            <a:r>
              <a:rPr lang="en-US" sz="1200" b="1" kern="1200" dirty="0">
                <a:solidFill>
                  <a:schemeClr val="tx1"/>
                </a:solidFill>
                <a:effectLst/>
                <a:latin typeface="+mn-lt"/>
                <a:ea typeface="+mn-ea"/>
                <a:cs typeface="+mn-cs"/>
              </a:rPr>
              <a:t>support services and infrastructure</a:t>
            </a:r>
            <a:r>
              <a:rPr lang="en-US" sz="1200" kern="1200" dirty="0">
                <a:solidFill>
                  <a:schemeClr val="tx1"/>
                </a:solidFill>
                <a:effectLst/>
                <a:latin typeface="+mn-lt"/>
                <a:ea typeface="+mn-ea"/>
                <a:cs typeface="+mn-cs"/>
              </a:rPr>
              <a:t> in place to meet the needs of individuals with Alzheimer’s and dementia and their caregivers. Having this support in place within the community is referred to as having </a:t>
            </a:r>
            <a:r>
              <a:rPr lang="en-US" sz="1200" b="1" kern="1200" dirty="0">
                <a:solidFill>
                  <a:schemeClr val="tx1"/>
                </a:solidFill>
                <a:effectLst/>
                <a:latin typeface="+mn-lt"/>
                <a:ea typeface="+mn-ea"/>
                <a:cs typeface="+mn-cs"/>
              </a:rPr>
              <a:t>dementia capable systems. </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Dementia capable</a:t>
            </a:r>
            <a:r>
              <a:rPr lang="en-US" sz="1200" kern="1200" dirty="0">
                <a:solidFill>
                  <a:schemeClr val="tx1"/>
                </a:solidFill>
                <a:effectLst/>
                <a:latin typeface="+mn-lt"/>
                <a:ea typeface="+mn-ea"/>
                <a:cs typeface="+mn-cs"/>
              </a:rPr>
              <a:t> means being able to help people with dementia and their caregivers. This definition applies both to dementia capable systems and dementia friendly communities. More specifically, being </a:t>
            </a:r>
            <a:r>
              <a:rPr lang="en-US" sz="1200" b="1" kern="1200" dirty="0">
                <a:solidFill>
                  <a:schemeClr val="tx1"/>
                </a:solidFill>
                <a:effectLst/>
                <a:latin typeface="+mn-lt"/>
                <a:ea typeface="+mn-ea"/>
                <a:cs typeface="+mn-cs"/>
              </a:rPr>
              <a:t>dementia capable</a:t>
            </a:r>
            <a:r>
              <a:rPr lang="en-US" sz="1200" kern="1200" dirty="0">
                <a:solidFill>
                  <a:schemeClr val="tx1"/>
                </a:solidFill>
                <a:effectLst/>
                <a:latin typeface="+mn-lt"/>
                <a:ea typeface="+mn-ea"/>
                <a:cs typeface="+mn-cs"/>
              </a:rPr>
              <a:t> means being skilled in </a:t>
            </a:r>
            <a:r>
              <a:rPr lang="en-US" sz="1200" b="1" kern="1200" dirty="0">
                <a:solidFill>
                  <a:schemeClr val="tx1"/>
                </a:solidFill>
                <a:effectLst/>
                <a:latin typeface="+mn-lt"/>
                <a:ea typeface="+mn-ea"/>
                <a:cs typeface="+mn-cs"/>
              </a:rPr>
              <a:t>identifying people</a:t>
            </a:r>
            <a:r>
              <a:rPr lang="en-US" sz="1200" kern="1200" dirty="0">
                <a:solidFill>
                  <a:schemeClr val="tx1"/>
                </a:solidFill>
                <a:effectLst/>
                <a:latin typeface="+mn-lt"/>
                <a:ea typeface="+mn-ea"/>
                <a:cs typeface="+mn-cs"/>
              </a:rPr>
              <a:t> with possible dementia and </a:t>
            </a:r>
            <a:r>
              <a:rPr lang="en-US" sz="1200" b="1" kern="1200" dirty="0">
                <a:solidFill>
                  <a:schemeClr val="tx1"/>
                </a:solidFill>
                <a:effectLst/>
                <a:latin typeface="+mn-lt"/>
                <a:ea typeface="+mn-ea"/>
                <a:cs typeface="+mn-cs"/>
              </a:rPr>
              <a:t>working effectively</a:t>
            </a:r>
            <a:r>
              <a:rPr lang="en-US" sz="1200" kern="1200" dirty="0">
                <a:solidFill>
                  <a:schemeClr val="tx1"/>
                </a:solidFill>
                <a:effectLst/>
                <a:latin typeface="+mn-lt"/>
                <a:ea typeface="+mn-ea"/>
                <a:cs typeface="+mn-cs"/>
              </a:rPr>
              <a:t> with them and their caregivers, being </a:t>
            </a:r>
            <a:r>
              <a:rPr lang="en-US" sz="1200" b="1" kern="1200" dirty="0">
                <a:solidFill>
                  <a:schemeClr val="tx1"/>
                </a:solidFill>
                <a:effectLst/>
                <a:latin typeface="+mn-lt"/>
                <a:ea typeface="+mn-ea"/>
                <a:cs typeface="+mn-cs"/>
              </a:rPr>
              <a:t>knowledgeable</a:t>
            </a:r>
            <a:r>
              <a:rPr lang="en-US" sz="1200" kern="1200" dirty="0">
                <a:solidFill>
                  <a:schemeClr val="tx1"/>
                </a:solidFill>
                <a:effectLst/>
                <a:latin typeface="+mn-lt"/>
                <a:ea typeface="+mn-ea"/>
                <a:cs typeface="+mn-cs"/>
              </a:rPr>
              <a:t> about the kinds of services needed, and being able to </a:t>
            </a:r>
            <a:r>
              <a:rPr lang="en-US" sz="1200" b="1" kern="1200" dirty="0">
                <a:solidFill>
                  <a:schemeClr val="tx1"/>
                </a:solidFill>
                <a:effectLst/>
                <a:latin typeface="+mn-lt"/>
                <a:ea typeface="+mn-ea"/>
                <a:cs typeface="+mn-cs"/>
              </a:rPr>
              <a:t>inform</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refer</a:t>
            </a:r>
            <a:r>
              <a:rPr lang="en-US" sz="1200" kern="1200" dirty="0">
                <a:solidFill>
                  <a:schemeClr val="tx1"/>
                </a:solidFill>
                <a:effectLst/>
                <a:latin typeface="+mn-lt"/>
                <a:ea typeface="+mn-ea"/>
                <a:cs typeface="+mn-cs"/>
              </a:rPr>
              <a:t> to agencies and individuals that provide such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dementia capable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system</a:t>
            </a:r>
            <a:r>
              <a:rPr lang="en-US" sz="1200" kern="1200" dirty="0">
                <a:solidFill>
                  <a:schemeClr val="tx1"/>
                </a:solidFill>
                <a:effectLst/>
                <a:latin typeface="+mn-lt"/>
                <a:ea typeface="+mn-ea"/>
                <a:cs typeface="+mn-cs"/>
              </a:rPr>
              <a:t> is a system that accommodates the needs of a population that, in addition to memory loss, experiences a variety of </a:t>
            </a:r>
            <a:r>
              <a:rPr lang="en-US" sz="1200" b="1" kern="1200" dirty="0">
                <a:solidFill>
                  <a:schemeClr val="tx1"/>
                </a:solidFill>
                <a:effectLst/>
                <a:latin typeface="+mn-lt"/>
                <a:ea typeface="+mn-ea"/>
                <a:cs typeface="+mn-cs"/>
              </a:rPr>
              <a:t>physical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cognitive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behavioral</a:t>
            </a:r>
            <a:r>
              <a:rPr lang="en-US" sz="1200" kern="1200" dirty="0">
                <a:solidFill>
                  <a:schemeClr val="tx1"/>
                </a:solidFill>
                <a:effectLst/>
                <a:latin typeface="+mn-lt"/>
                <a:ea typeface="+mn-ea"/>
                <a:cs typeface="+mn-cs"/>
              </a:rPr>
              <a:t> symptoms resulting from dementia, in addition to other </a:t>
            </a:r>
            <a:r>
              <a:rPr lang="en-US" sz="1200" b="1" kern="1200" dirty="0">
                <a:solidFill>
                  <a:schemeClr val="tx1"/>
                </a:solidFill>
                <a:effectLst/>
                <a:latin typeface="+mn-lt"/>
                <a:ea typeface="+mn-ea"/>
                <a:cs typeface="+mn-cs"/>
              </a:rPr>
              <a:t>co-morbidities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Dementia capable systems can be implemented at different levels, such as within a care system, a business or organization, or within a community or state. The focus of dementia capable systems is often 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Increasing knowledge and skills of those who will help care for or interact with people who have dementia and their family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Addressing service gaps and specialized assistance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long term services and support systems to fulfill the needs of people with dementia and their caregivers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Public health</a:t>
            </a:r>
            <a:r>
              <a:rPr lang="en-US" sz="1200" kern="1200" dirty="0">
                <a:solidFill>
                  <a:schemeClr val="tx1"/>
                </a:solidFill>
                <a:effectLst/>
                <a:latin typeface="+mn-lt"/>
                <a:ea typeface="+mn-ea"/>
                <a:cs typeface="+mn-cs"/>
              </a:rPr>
              <a:t> must take an active role in fostering dementia capable systems and helping to bridge the gap between the needs of individuals and caregivers and the larger establishments within states and communities that can best meet those needs.</a:t>
            </a:r>
          </a:p>
          <a:p>
            <a:pPr eaLnBrk="1" fontAlgn="auto" hangingPunct="1">
              <a:spcBef>
                <a:spcPts val="0"/>
              </a:spcBef>
              <a:spcAft>
                <a:spcPts val="0"/>
              </a:spcAft>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5CE3632-044B-45EA-B6BC-521285FF9CA2}" type="slidenum">
              <a:rPr lang="en-US" altLang="en-US" smtClean="0">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3667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health can play a role in developing and supporting dementia capable systems by:</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Analyzing the community support needs of people living with dementia and their caregivers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Serving to provide, inform, and connect individuals and caregivers to </a:t>
            </a:r>
            <a:r>
              <a:rPr lang="en-US" sz="1200" b="1" kern="1200" dirty="0">
                <a:solidFill>
                  <a:schemeClr val="tx1"/>
                </a:solidFill>
                <a:effectLst/>
                <a:latin typeface="+mn-lt"/>
                <a:ea typeface="+mn-ea"/>
                <a:cs typeface="+mn-cs"/>
              </a:rPr>
              <a:t>support services and programs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Designing, implementing and evaluating </a:t>
            </a:r>
            <a:r>
              <a:rPr lang="en-US" sz="1200" b="1" kern="1200" dirty="0">
                <a:solidFill>
                  <a:schemeClr val="tx1"/>
                </a:solidFill>
                <a:effectLst/>
                <a:latin typeface="+mn-lt"/>
                <a:ea typeface="+mn-ea"/>
                <a:cs typeface="+mn-cs"/>
              </a:rPr>
              <a:t>workforce training</a:t>
            </a:r>
            <a:r>
              <a:rPr lang="en-US" sz="1200" kern="1200" dirty="0">
                <a:solidFill>
                  <a:schemeClr val="tx1"/>
                </a:solidFill>
                <a:effectLst/>
                <a:latin typeface="+mn-lt"/>
                <a:ea typeface="+mn-ea"/>
                <a:cs typeface="+mn-cs"/>
              </a:rPr>
              <a:t> to ensure workers across a wide range of professions are able to identify and meet the needs of people with Alzheimer’s and dementia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the creation of </a:t>
            </a:r>
            <a:r>
              <a:rPr lang="en-US" sz="1200" b="1" kern="1200" dirty="0">
                <a:solidFill>
                  <a:schemeClr val="tx1"/>
                </a:solidFill>
                <a:effectLst/>
                <a:latin typeface="+mn-lt"/>
                <a:ea typeface="+mn-ea"/>
                <a:cs typeface="+mn-cs"/>
              </a:rPr>
              <a:t>dementia friendly communities</a:t>
            </a:r>
            <a:r>
              <a:rPr lang="en-US" sz="1200" kern="1200" dirty="0">
                <a:solidFill>
                  <a:schemeClr val="tx1"/>
                </a:solidFill>
                <a:effectLst/>
                <a:latin typeface="+mn-lt"/>
                <a:ea typeface="+mn-ea"/>
                <a:cs typeface="+mn-cs"/>
              </a:rPr>
              <a:t> that help people with Alzheimer’s and dementia remain safe and as independent as possible within their community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will be discussed in more detail.</a:t>
            </a:r>
          </a:p>
          <a:p>
            <a:pPr eaLnBrk="1" fontAlgn="auto" hangingPunct="1">
              <a:spcBef>
                <a:spcPts val="0"/>
              </a:spcBef>
              <a:spcAft>
                <a:spcPts val="0"/>
              </a:spcAft>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84225" indent="-301625">
              <a:defRPr>
                <a:solidFill>
                  <a:schemeClr val="tx1"/>
                </a:solidFill>
                <a:latin typeface="Gill Sans MT" panose="020B0502020104020203" pitchFamily="34" charset="0"/>
              </a:defRPr>
            </a:lvl2pPr>
            <a:lvl3pPr marL="1208088" indent="-241300">
              <a:defRPr>
                <a:solidFill>
                  <a:schemeClr val="tx1"/>
                </a:solidFill>
                <a:latin typeface="Gill Sans MT" panose="020B0502020104020203" pitchFamily="34" charset="0"/>
              </a:defRPr>
            </a:lvl3pPr>
            <a:lvl4pPr marL="1690688" indent="-241300">
              <a:defRPr>
                <a:solidFill>
                  <a:schemeClr val="tx1"/>
                </a:solidFill>
                <a:latin typeface="Gill Sans MT" panose="020B0502020104020203" pitchFamily="34" charset="0"/>
              </a:defRPr>
            </a:lvl4pPr>
            <a:lvl5pPr marL="2174875" indent="-241300">
              <a:defRPr>
                <a:solidFill>
                  <a:schemeClr val="tx1"/>
                </a:solidFill>
                <a:latin typeface="Gill Sans MT" panose="020B0502020104020203" pitchFamily="34" charset="0"/>
              </a:defRPr>
            </a:lvl5pPr>
            <a:lvl6pPr marL="2632075" indent="-241300" defTabSz="457200" eaLnBrk="0" fontAlgn="base" hangingPunct="0">
              <a:spcBef>
                <a:spcPct val="0"/>
              </a:spcBef>
              <a:spcAft>
                <a:spcPct val="0"/>
              </a:spcAft>
              <a:defRPr>
                <a:solidFill>
                  <a:schemeClr val="tx1"/>
                </a:solidFill>
                <a:latin typeface="Gill Sans MT" panose="020B0502020104020203" pitchFamily="34" charset="0"/>
              </a:defRPr>
            </a:lvl6pPr>
            <a:lvl7pPr marL="3089275" indent="-241300" defTabSz="457200" eaLnBrk="0" fontAlgn="base" hangingPunct="0">
              <a:spcBef>
                <a:spcPct val="0"/>
              </a:spcBef>
              <a:spcAft>
                <a:spcPct val="0"/>
              </a:spcAft>
              <a:defRPr>
                <a:solidFill>
                  <a:schemeClr val="tx1"/>
                </a:solidFill>
                <a:latin typeface="Gill Sans MT" panose="020B0502020104020203" pitchFamily="34" charset="0"/>
              </a:defRPr>
            </a:lvl7pPr>
            <a:lvl8pPr marL="3546475" indent="-241300" defTabSz="457200" eaLnBrk="0" fontAlgn="base" hangingPunct="0">
              <a:spcBef>
                <a:spcPct val="0"/>
              </a:spcBef>
              <a:spcAft>
                <a:spcPct val="0"/>
              </a:spcAft>
              <a:defRPr>
                <a:solidFill>
                  <a:schemeClr val="tx1"/>
                </a:solidFill>
                <a:latin typeface="Gill Sans MT" panose="020B0502020104020203" pitchFamily="34" charset="0"/>
              </a:defRPr>
            </a:lvl8pPr>
            <a:lvl9pPr marL="4003675" indent="-2413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5CE3632-044B-45EA-B6BC-521285FF9CA2}" type="slidenum">
              <a:rPr lang="en-US" altLang="en-US" smtClean="0">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020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55613" y="3157538"/>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0"/>
          </p:nvPr>
        </p:nvSpPr>
        <p:spPr/>
        <p:txBody>
          <a:bodyPr/>
          <a:lstStyle>
            <a:lvl1pPr>
              <a:defRPr>
                <a:solidFill>
                  <a:schemeClr val="accent1">
                    <a:lumMod val="75000"/>
                    <a:lumOff val="25000"/>
                  </a:schemeClr>
                </a:solidFill>
              </a:defRPr>
            </a:lvl1pPr>
          </a:lstStyle>
          <a:p>
            <a:pPr>
              <a:defRPr/>
            </a:pPr>
            <a:r>
              <a:rPr lang="en-US" dirty="0"/>
              <a:t>Alzheimer’s Association. 2019 Alzheimer’s Disease Facts and Figures.</a:t>
            </a:r>
          </a:p>
        </p:txBody>
      </p:sp>
      <p:sp>
        <p:nvSpPr>
          <p:cNvPr id="6" name="Slide Number Placeholder 5"/>
          <p:cNvSpPr>
            <a:spLocks noGrp="1"/>
          </p:cNvSpPr>
          <p:nvPr>
            <p:ph type="sldNum" sz="quarter" idx="11"/>
          </p:nvPr>
        </p:nvSpPr>
        <p:spPr/>
        <p:txBody>
          <a:bodyPr/>
          <a:lstStyle>
            <a:lvl1pPr>
              <a:defRPr>
                <a:solidFill>
                  <a:schemeClr val="accent1">
                    <a:lumMod val="75000"/>
                    <a:lumOff val="25000"/>
                  </a:schemeClr>
                </a:solidFill>
              </a:defRPr>
            </a:lvl1pPr>
          </a:lstStyle>
          <a:p>
            <a:pPr>
              <a:defRPr/>
            </a:pPr>
            <a:fld id="{98D07F47-96DC-4540-92D6-EFAE0F2EB098}" type="slidenum">
              <a:rPr lang="en-US"/>
              <a:pPr>
                <a:defRPr/>
              </a:pPr>
              <a:t>‹#›</a:t>
            </a:fld>
            <a:endParaRPr lang="en-US" dirty="0"/>
          </a:p>
        </p:txBody>
      </p:sp>
    </p:spTree>
    <p:extLst>
      <p:ext uri="{BB962C8B-B14F-4D97-AF65-F5344CB8AC3E}">
        <p14:creationId xmlns:p14="http://schemas.microsoft.com/office/powerpoint/2010/main" val="351166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985D25E-E4D1-4240-80A0-34219D3B21B0}" type="datetime1">
              <a:rPr lang="en-US" smtClean="0"/>
              <a:t>11/1/2019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a:defRPr/>
            </a:lvl1pPr>
          </a:lstStyle>
          <a:p>
            <a:pPr>
              <a:defRPr/>
            </a:pPr>
            <a:fld id="{0A4A68DF-B14F-425C-9333-162760649607}" type="slidenum">
              <a:rPr lang="en-US"/>
              <a:pPr>
                <a:defRPr/>
              </a:pPr>
              <a:t>‹#›</a:t>
            </a:fld>
            <a:endParaRPr lang="en-US" dirty="0"/>
          </a:p>
        </p:txBody>
      </p:sp>
    </p:spTree>
    <p:extLst>
      <p:ext uri="{BB962C8B-B14F-4D97-AF65-F5344CB8AC3E}">
        <p14:creationId xmlns:p14="http://schemas.microsoft.com/office/powerpoint/2010/main" val="254600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fld id="{57C20FE8-6D84-48D3-8935-7E8CEA60A31E}" type="datetime1">
              <a:rPr lang="en-US" smtClean="0"/>
              <a:t>11/1/2019</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C924ADD9-B19C-4DAE-A70E-CEF19C5C55F3}" type="slidenum">
              <a:rPr lang="en-US"/>
              <a:pPr>
                <a:defRPr/>
              </a:pPr>
              <a:t>‹#›</a:t>
            </a:fld>
            <a:endParaRPr lang="en-US" dirty="0"/>
          </a:p>
        </p:txBody>
      </p:sp>
    </p:spTree>
    <p:extLst>
      <p:ext uri="{BB962C8B-B14F-4D97-AF65-F5344CB8AC3E}">
        <p14:creationId xmlns:p14="http://schemas.microsoft.com/office/powerpoint/2010/main" val="210832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34963" y="3086100"/>
            <a:ext cx="844708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36CF1CFE-5175-47AB-B855-07065B5F6F00}"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a:xfrm>
            <a:off x="7918450" y="5956300"/>
            <a:ext cx="762000" cy="365125"/>
          </a:xfrm>
        </p:spPr>
        <p:txBody>
          <a:bodyPr/>
          <a:lstStyle>
            <a:lvl1pPr defTabSz="457200">
              <a:defRPr>
                <a:solidFill>
                  <a:srgbClr val="4A0D66">
                    <a:lumMod val="75000"/>
                    <a:lumOff val="25000"/>
                  </a:srgbClr>
                </a:solidFill>
              </a:defRPr>
            </a:lvl1pPr>
          </a:lstStyle>
          <a:p>
            <a:pPr>
              <a:defRPr/>
            </a:pPr>
            <a:fld id="{ACC2C138-7A58-4D88-899F-B90C5B064344}" type="slidenum">
              <a:rPr lang="en-US"/>
              <a:pPr>
                <a:defRPr/>
              </a:pPr>
              <a:t>‹#›</a:t>
            </a:fld>
            <a:endParaRPr lang="en-US" dirty="0"/>
          </a:p>
        </p:txBody>
      </p:sp>
    </p:spTree>
    <p:extLst>
      <p:ext uri="{BB962C8B-B14F-4D97-AF65-F5344CB8AC3E}">
        <p14:creationId xmlns:p14="http://schemas.microsoft.com/office/powerpoint/2010/main" val="375564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1FDF71D9-98A2-4232-86C5-A50E91B09B99}"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defTabSz="457200">
              <a:defRPr/>
            </a:lvl1pPr>
          </a:lstStyle>
          <a:p>
            <a:pPr>
              <a:defRPr/>
            </a:pPr>
            <a:fld id="{A7810592-FFF6-4F76-AA6D-986E4E178D8F}" type="slidenum">
              <a:rPr lang="en-US"/>
              <a:pPr>
                <a:defRPr/>
              </a:pPr>
              <a:t>‹#›</a:t>
            </a:fld>
            <a:endParaRPr lang="en-US" dirty="0"/>
          </a:p>
        </p:txBody>
      </p:sp>
    </p:spTree>
    <p:extLst>
      <p:ext uri="{BB962C8B-B14F-4D97-AF65-F5344CB8AC3E}">
        <p14:creationId xmlns:p14="http://schemas.microsoft.com/office/powerpoint/2010/main" val="3053421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336550" y="5141913"/>
            <a:ext cx="84677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DFEDFF9C-C341-4EA4-B9E8-50FE5B1CCC0D}"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91D7EA81-5B68-4C76-A21B-AD6BE8F850EF}" type="slidenum">
              <a:rPr lang="en-US"/>
              <a:pPr>
                <a:defRPr/>
              </a:pPr>
              <a:t>‹#›</a:t>
            </a:fld>
            <a:endParaRPr lang="en-US" dirty="0"/>
          </a:p>
        </p:txBody>
      </p:sp>
    </p:spTree>
    <p:extLst>
      <p:ext uri="{BB962C8B-B14F-4D97-AF65-F5344CB8AC3E}">
        <p14:creationId xmlns:p14="http://schemas.microsoft.com/office/powerpoint/2010/main" val="25576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defTabSz="457200">
              <a:defRPr/>
            </a:lvl1pPr>
          </a:lstStyle>
          <a:p>
            <a:pPr>
              <a:defRPr/>
            </a:pPr>
            <a:fld id="{CB9F1C7A-F6DF-482F-B6A2-68C31B524E57}" type="datetime1">
              <a:rPr lang="en-US" smtClean="0"/>
              <a:t>11/1/2019</a:t>
            </a:fld>
            <a:endParaRPr lang="en-US" dirty="0"/>
          </a:p>
        </p:txBody>
      </p:sp>
      <p:sp>
        <p:nvSpPr>
          <p:cNvPr id="7" name="Footer Placeholder 5"/>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8" name="Slide Number Placeholder 6"/>
          <p:cNvSpPr>
            <a:spLocks noGrp="1"/>
          </p:cNvSpPr>
          <p:nvPr>
            <p:ph type="sldNum" sz="quarter" idx="12"/>
          </p:nvPr>
        </p:nvSpPr>
        <p:spPr/>
        <p:txBody>
          <a:bodyPr/>
          <a:lstStyle>
            <a:lvl1pPr defTabSz="457200">
              <a:defRPr/>
            </a:lvl1pPr>
          </a:lstStyle>
          <a:p>
            <a:pPr>
              <a:defRPr/>
            </a:pPr>
            <a:fld id="{7ECF3C3B-6A44-4D5D-B15B-30767825DBD8}" type="slidenum">
              <a:rPr lang="en-US"/>
              <a:pPr>
                <a:defRPr/>
              </a:pPr>
              <a:t>‹#›</a:t>
            </a:fld>
            <a:endParaRPr lang="en-US" dirty="0"/>
          </a:p>
        </p:txBody>
      </p:sp>
    </p:spTree>
    <p:extLst>
      <p:ext uri="{BB962C8B-B14F-4D97-AF65-F5344CB8AC3E}">
        <p14:creationId xmlns:p14="http://schemas.microsoft.com/office/powerpoint/2010/main" val="253440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defTabSz="457200">
              <a:defRPr/>
            </a:lvl1pPr>
          </a:lstStyle>
          <a:p>
            <a:pPr>
              <a:defRPr/>
            </a:pPr>
            <a:fld id="{BBC3154B-10B9-4D7F-B929-D2565757D7D7}" type="datetime1">
              <a:rPr lang="en-US" smtClean="0"/>
              <a:t>11/1/2019</a:t>
            </a:fld>
            <a:endParaRPr lang="en-US" dirty="0"/>
          </a:p>
        </p:txBody>
      </p:sp>
      <p:sp>
        <p:nvSpPr>
          <p:cNvPr id="9" name="Footer Placeholder 7"/>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10" name="Slide Number Placeholder 8"/>
          <p:cNvSpPr>
            <a:spLocks noGrp="1"/>
          </p:cNvSpPr>
          <p:nvPr>
            <p:ph type="sldNum" sz="quarter" idx="12"/>
          </p:nvPr>
        </p:nvSpPr>
        <p:spPr/>
        <p:txBody>
          <a:bodyPr/>
          <a:lstStyle>
            <a:lvl1pPr defTabSz="457200">
              <a:defRPr/>
            </a:lvl1pPr>
          </a:lstStyle>
          <a:p>
            <a:pPr>
              <a:defRPr/>
            </a:pPr>
            <a:fld id="{F9853414-BFB6-46A6-8479-29FEBD1EC01B}" type="slidenum">
              <a:rPr lang="en-US"/>
              <a:pPr>
                <a:defRPr/>
              </a:pPr>
              <a:t>‹#›</a:t>
            </a:fld>
            <a:endParaRPr lang="en-US" dirty="0"/>
          </a:p>
        </p:txBody>
      </p:sp>
    </p:spTree>
    <p:extLst>
      <p:ext uri="{BB962C8B-B14F-4D97-AF65-F5344CB8AC3E}">
        <p14:creationId xmlns:p14="http://schemas.microsoft.com/office/powerpoint/2010/main" val="189311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330200" y="606425"/>
            <a:ext cx="8475663"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defTabSz="457200">
              <a:defRPr/>
            </a:lvl1pPr>
          </a:lstStyle>
          <a:p>
            <a:pPr>
              <a:defRPr/>
            </a:pPr>
            <a:fld id="{CD57251B-391B-40CE-8916-F3FAA3649946}" type="datetime1">
              <a:rPr lang="en-US" smtClean="0"/>
              <a:t>11/1/2019</a:t>
            </a:fld>
            <a:endParaRPr lang="en-US" dirty="0"/>
          </a:p>
        </p:txBody>
      </p:sp>
      <p:sp>
        <p:nvSpPr>
          <p:cNvPr id="5" name="Footer Placeholder 3"/>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6" name="Slide Number Placeholder 4"/>
          <p:cNvSpPr>
            <a:spLocks noGrp="1"/>
          </p:cNvSpPr>
          <p:nvPr>
            <p:ph type="sldNum" sz="quarter" idx="12"/>
          </p:nvPr>
        </p:nvSpPr>
        <p:spPr/>
        <p:txBody>
          <a:bodyPr/>
          <a:lstStyle>
            <a:lvl1pPr defTabSz="457200">
              <a:defRPr/>
            </a:lvl1pPr>
          </a:lstStyle>
          <a:p>
            <a:pPr>
              <a:defRPr/>
            </a:pPr>
            <a:fld id="{BC2A87E3-CDD7-40C0-AFAD-C8DED9DCE6F2}" type="slidenum">
              <a:rPr lang="en-US"/>
              <a:pPr>
                <a:defRPr/>
              </a:pPr>
              <a:t>‹#›</a:t>
            </a:fld>
            <a:endParaRPr lang="en-US" dirty="0"/>
          </a:p>
        </p:txBody>
      </p:sp>
    </p:spTree>
    <p:extLst>
      <p:ext uri="{BB962C8B-B14F-4D97-AF65-F5344CB8AC3E}">
        <p14:creationId xmlns:p14="http://schemas.microsoft.com/office/powerpoint/2010/main" val="420993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vl1pPr>
          </a:lstStyle>
          <a:p>
            <a:pPr>
              <a:defRPr/>
            </a:pPr>
            <a:fld id="{013B9526-B192-458A-B067-72BD55CAA498}" type="datetime1">
              <a:rPr lang="en-US" smtClean="0"/>
              <a:t>11/1/2019</a:t>
            </a:fld>
            <a:endParaRPr lang="en-US" dirty="0"/>
          </a:p>
        </p:txBody>
      </p:sp>
      <p:sp>
        <p:nvSpPr>
          <p:cNvPr id="3" name="Footer Placeholder 2"/>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4" name="Slide Number Placeholder 3"/>
          <p:cNvSpPr>
            <a:spLocks noGrp="1"/>
          </p:cNvSpPr>
          <p:nvPr>
            <p:ph type="sldNum" sz="quarter" idx="12"/>
          </p:nvPr>
        </p:nvSpPr>
        <p:spPr/>
        <p:txBody>
          <a:bodyPr/>
          <a:lstStyle>
            <a:lvl1pPr defTabSz="457200">
              <a:defRPr/>
            </a:lvl1pPr>
          </a:lstStyle>
          <a:p>
            <a:pPr>
              <a:defRPr/>
            </a:pPr>
            <a:fld id="{DADA4BE2-D0B1-4E32-BCCF-173D82250BCF}" type="slidenum">
              <a:rPr lang="en-US"/>
              <a:pPr>
                <a:defRPr/>
              </a:pPr>
              <a:t>‹#›</a:t>
            </a:fld>
            <a:endParaRPr lang="en-US" dirty="0"/>
          </a:p>
        </p:txBody>
      </p:sp>
    </p:spTree>
    <p:extLst>
      <p:ext uri="{BB962C8B-B14F-4D97-AF65-F5344CB8AC3E}">
        <p14:creationId xmlns:p14="http://schemas.microsoft.com/office/powerpoint/2010/main" val="1281701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336550" y="5141913"/>
            <a:ext cx="847248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defTabSz="457200">
              <a:defRPr>
                <a:solidFill>
                  <a:srgbClr val="4A0D66">
                    <a:lumMod val="75000"/>
                    <a:lumOff val="25000"/>
                  </a:srgbClr>
                </a:solidFill>
              </a:defRPr>
            </a:lvl1pPr>
          </a:lstStyle>
          <a:p>
            <a:pPr>
              <a:defRPr/>
            </a:pPr>
            <a:fld id="{3B898969-A1AF-48E4-AD68-F7B204474B4F}" type="datetime1">
              <a:rPr lang="en-US" smtClean="0"/>
              <a:t>11/1/2019</a:t>
            </a:fld>
            <a:endParaRPr lang="en-US" dirty="0"/>
          </a:p>
        </p:txBody>
      </p:sp>
      <p:sp>
        <p:nvSpPr>
          <p:cNvPr id="7" name="Footer Placeholder 5"/>
          <p:cNvSpPr>
            <a:spLocks noGrp="1"/>
          </p:cNvSpPr>
          <p:nvPr>
            <p:ph type="ftr" sz="quarter" idx="11"/>
          </p:nvPr>
        </p:nvSpPr>
        <p:spPr/>
        <p:txBody>
          <a:bodyPr/>
          <a:lstStyle>
            <a:lvl1pPr defTabSz="457200">
              <a:defRPr>
                <a:solidFill>
                  <a:srgbClr val="4A0D66">
                    <a:lumMod val="75000"/>
                    <a:lumOff val="25000"/>
                  </a:srgbClr>
                </a:solidFill>
              </a:defRPr>
            </a:lvl1pPr>
          </a:lstStyle>
          <a:p>
            <a:pPr>
              <a:defRPr/>
            </a:pPr>
            <a:r>
              <a:rPr lang="en-US" dirty="0"/>
              <a:t>Alzheimer’s Association. 2019 Alzheimer’s Disease Facts and Figures.</a:t>
            </a:r>
          </a:p>
        </p:txBody>
      </p:sp>
      <p:sp>
        <p:nvSpPr>
          <p:cNvPr id="8" name="Slide Number Placeholder 6"/>
          <p:cNvSpPr>
            <a:spLocks noGrp="1"/>
          </p:cNvSpPr>
          <p:nvPr>
            <p:ph type="sldNum" sz="quarter" idx="12"/>
          </p:nvPr>
        </p:nvSpPr>
        <p:spPr/>
        <p:txBody>
          <a:bodyPr/>
          <a:lstStyle>
            <a:lvl1pPr defTabSz="457200">
              <a:defRPr>
                <a:solidFill>
                  <a:srgbClr val="4A0D66">
                    <a:lumMod val="75000"/>
                    <a:lumOff val="25000"/>
                  </a:srgbClr>
                </a:solidFill>
              </a:defRPr>
            </a:lvl1pPr>
          </a:lstStyle>
          <a:p>
            <a:pPr>
              <a:defRPr/>
            </a:pPr>
            <a:fld id="{777A7845-F847-4EF1-971E-BC7162D6DA18}" type="slidenum">
              <a:rPr lang="en-US"/>
              <a:pPr>
                <a:defRPr/>
              </a:pPr>
              <a:t>‹#›</a:t>
            </a:fld>
            <a:endParaRPr lang="en-US" dirty="0"/>
          </a:p>
        </p:txBody>
      </p:sp>
    </p:spTree>
    <p:extLst>
      <p:ext uri="{BB962C8B-B14F-4D97-AF65-F5344CB8AC3E}">
        <p14:creationId xmlns:p14="http://schemas.microsoft.com/office/powerpoint/2010/main" val="406634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lvl1pPr>
              <a:defRPr sz="22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B0C4271-EE4B-414B-8268-549C7DE5ABCA}" type="datetime1">
              <a:rPr lang="en-US" smtClean="0"/>
              <a:t>11/1/2019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a:defRPr/>
            </a:lvl1pPr>
          </a:lstStyle>
          <a:p>
            <a:pPr>
              <a:defRPr/>
            </a:pPr>
            <a:fld id="{772E1AAB-E07A-4C83-83F4-927131BC4824}" type="slidenum">
              <a:rPr lang="en-US"/>
              <a:pPr>
                <a:defRPr/>
              </a:pPr>
              <a:t>‹#›</a:t>
            </a:fld>
            <a:endParaRPr lang="en-US" dirty="0"/>
          </a:p>
        </p:txBody>
      </p:sp>
    </p:spTree>
    <p:extLst>
      <p:ext uri="{BB962C8B-B14F-4D97-AF65-F5344CB8AC3E}">
        <p14:creationId xmlns:p14="http://schemas.microsoft.com/office/powerpoint/2010/main" val="3317262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4" name="Text Placeholder 3"/>
          <p:cNvSpPr>
            <a:spLocks noGrp="1"/>
          </p:cNvSpPr>
          <p:nvPr>
            <p:ph type="body" sz="half" idx="2"/>
          </p:nvPr>
        </p:nvSpPr>
        <p:spPr>
          <a:xfrm>
            <a:off x="435894" y="5260128"/>
            <a:ext cx="8272213" cy="598671"/>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fld id="{E0E19E09-6D42-4E79-813D-5569F1C4FA0A}" type="datetime1">
              <a:rPr lang="en-US" smtClean="0"/>
              <a:t>11/1/2019</a:t>
            </a:fld>
            <a:endParaRPr lang="en-US" dirty="0"/>
          </a:p>
        </p:txBody>
      </p:sp>
      <p:sp>
        <p:nvSpPr>
          <p:cNvPr id="6" name="Footer Placeholder 5"/>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7" name="Slide Number Placeholder 6"/>
          <p:cNvSpPr>
            <a:spLocks noGrp="1"/>
          </p:cNvSpPr>
          <p:nvPr>
            <p:ph type="sldNum" sz="quarter" idx="12"/>
          </p:nvPr>
        </p:nvSpPr>
        <p:spPr/>
        <p:txBody>
          <a:bodyPr/>
          <a:lstStyle>
            <a:lvl1pPr defTabSz="457200">
              <a:defRPr/>
            </a:lvl1pPr>
          </a:lstStyle>
          <a:p>
            <a:pPr>
              <a:defRPr/>
            </a:pPr>
            <a:fld id="{D2272733-0C12-42B1-9DD0-FE24AA7D4B15}" type="slidenum">
              <a:rPr lang="en-US"/>
              <a:pPr>
                <a:defRPr/>
              </a:pPr>
              <a:t>‹#›</a:t>
            </a:fld>
            <a:endParaRPr lang="en-US" dirty="0"/>
          </a:p>
        </p:txBody>
      </p:sp>
    </p:spTree>
    <p:extLst>
      <p:ext uri="{BB962C8B-B14F-4D97-AF65-F5344CB8AC3E}">
        <p14:creationId xmlns:p14="http://schemas.microsoft.com/office/powerpoint/2010/main" val="413874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457200">
              <a:defRPr/>
            </a:lvl1pPr>
          </a:lstStyle>
          <a:p>
            <a:pPr>
              <a:defRPr/>
            </a:pPr>
            <a:fld id="{1806706D-F6C8-496E-9F1F-479CD4F34BE6}" type="datetime1">
              <a:rPr lang="en-US" smtClean="0"/>
              <a:t>11/1/2019</a:t>
            </a:fld>
            <a:endParaRPr lang="en-US" dirty="0"/>
          </a:p>
        </p:txBody>
      </p:sp>
      <p:sp>
        <p:nvSpPr>
          <p:cNvPr id="6" name="Footer Placeholder 4"/>
          <p:cNvSpPr>
            <a:spLocks noGrp="1"/>
          </p:cNvSpPr>
          <p:nvPr>
            <p:ph type="ftr" sz="quarter" idx="11"/>
          </p:nvPr>
        </p:nvSpPr>
        <p:spPr/>
        <p:txBody>
          <a:bodyPr/>
          <a:lstStyle>
            <a:lvl1pPr defTabSz="457200">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defTabSz="457200">
              <a:defRPr/>
            </a:lvl1pPr>
          </a:lstStyle>
          <a:p>
            <a:pPr>
              <a:defRPr/>
            </a:pPr>
            <a:fld id="{6B8F7E12-C63A-41EC-A970-518767D431B2}" type="slidenum">
              <a:rPr lang="en-US"/>
              <a:pPr>
                <a:defRPr/>
              </a:pPr>
              <a:t>‹#›</a:t>
            </a:fld>
            <a:endParaRPr lang="en-US" dirty="0"/>
          </a:p>
        </p:txBody>
      </p:sp>
    </p:spTree>
    <p:extLst>
      <p:ext uri="{BB962C8B-B14F-4D97-AF65-F5344CB8AC3E}">
        <p14:creationId xmlns:p14="http://schemas.microsoft.com/office/powerpoint/2010/main" val="332210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179638"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745288" y="5956300"/>
            <a:ext cx="995362" cy="365125"/>
          </a:xfrm>
        </p:spPr>
        <p:txBody>
          <a:bodyPr/>
          <a:lstStyle>
            <a:lvl1pPr defTabSz="457200">
              <a:defRPr>
                <a:solidFill>
                  <a:srgbClr val="4A0D66">
                    <a:lumMod val="75000"/>
                    <a:lumOff val="25000"/>
                  </a:srgbClr>
                </a:solidFill>
              </a:defRPr>
            </a:lvl1pPr>
          </a:lstStyle>
          <a:p>
            <a:pPr>
              <a:defRPr/>
            </a:pPr>
            <a:fld id="{99527F70-ECD5-476B-8B9A-5F2D1C0DE7B0}" type="datetime1">
              <a:rPr lang="en-US" smtClean="0"/>
              <a:t>11/1/2019</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defTabSz="457200">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a:xfrm>
            <a:off x="7834313" y="5956300"/>
            <a:ext cx="873125" cy="365125"/>
          </a:xfrm>
        </p:spPr>
        <p:txBody>
          <a:bodyPr/>
          <a:lstStyle>
            <a:lvl1pPr defTabSz="457200">
              <a:defRPr>
                <a:solidFill>
                  <a:srgbClr val="4A0D66">
                    <a:lumMod val="75000"/>
                    <a:lumOff val="25000"/>
                  </a:srgbClr>
                </a:solidFill>
              </a:defRPr>
            </a:lvl1pPr>
          </a:lstStyle>
          <a:p>
            <a:pPr>
              <a:defRPr/>
            </a:pPr>
            <a:fld id="{71928068-2475-4630-B559-298D32DB26E1}" type="slidenum">
              <a:rPr lang="en-US"/>
              <a:pPr>
                <a:defRPr/>
              </a:pPr>
              <a:t>‹#›</a:t>
            </a:fld>
            <a:endParaRPr lang="en-US" dirty="0"/>
          </a:p>
        </p:txBody>
      </p:sp>
    </p:spTree>
    <p:extLst>
      <p:ext uri="{BB962C8B-B14F-4D97-AF65-F5344CB8AC3E}">
        <p14:creationId xmlns:p14="http://schemas.microsoft.com/office/powerpoint/2010/main" val="72761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81A35A36-E88B-4401-A0E7-A58F8F6E967F}" type="datetime1">
              <a:rPr lang="en-US" smtClean="0"/>
              <a:t>11/1/2019</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F9A2334A-2086-4486-8347-6EF7A6708439}" type="slidenum">
              <a:rPr lang="en-US"/>
              <a:pPr>
                <a:defRPr/>
              </a:pPr>
              <a:t>‹#›</a:t>
            </a:fld>
            <a:endParaRPr lang="en-US" dirty="0"/>
          </a:p>
        </p:txBody>
      </p:sp>
    </p:spTree>
    <p:extLst>
      <p:ext uri="{BB962C8B-B14F-4D97-AF65-F5344CB8AC3E}">
        <p14:creationId xmlns:p14="http://schemas.microsoft.com/office/powerpoint/2010/main" val="232399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7588AC7-4133-4D43-97BC-CDFE104B5C93}" type="datetime1">
              <a:rPr lang="en-US" smtClean="0"/>
              <a:t>11/1/2019</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8" name="Slide Number Placeholder 6"/>
          <p:cNvSpPr>
            <a:spLocks noGrp="1"/>
          </p:cNvSpPr>
          <p:nvPr>
            <p:ph type="sldNum" sz="quarter" idx="12"/>
          </p:nvPr>
        </p:nvSpPr>
        <p:spPr/>
        <p:txBody>
          <a:bodyPr/>
          <a:lstStyle>
            <a:lvl1pPr>
              <a:defRPr/>
            </a:lvl1pPr>
          </a:lstStyle>
          <a:p>
            <a:pPr>
              <a:defRPr/>
            </a:pPr>
            <a:fld id="{C88D330E-C20C-4D62-8BBF-49D86B0B73BE}" type="slidenum">
              <a:rPr lang="en-US"/>
              <a:pPr>
                <a:defRPr/>
              </a:pPr>
              <a:t>‹#›</a:t>
            </a:fld>
            <a:endParaRPr lang="en-US" dirty="0"/>
          </a:p>
        </p:txBody>
      </p:sp>
    </p:spTree>
    <p:extLst>
      <p:ext uri="{BB962C8B-B14F-4D97-AF65-F5344CB8AC3E}">
        <p14:creationId xmlns:p14="http://schemas.microsoft.com/office/powerpoint/2010/main" val="231202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66991D9D-2FC3-4157-92D5-17C15EBDC1A3}" type="datetime1">
              <a:rPr lang="en-US" smtClean="0"/>
              <a:t>11/1/2019</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10" name="Slide Number Placeholder 8"/>
          <p:cNvSpPr>
            <a:spLocks noGrp="1"/>
          </p:cNvSpPr>
          <p:nvPr>
            <p:ph type="sldNum" sz="quarter" idx="12"/>
          </p:nvPr>
        </p:nvSpPr>
        <p:spPr/>
        <p:txBody>
          <a:bodyPr/>
          <a:lstStyle>
            <a:lvl1pPr>
              <a:defRPr/>
            </a:lvl1pPr>
          </a:lstStyle>
          <a:p>
            <a:pPr>
              <a:defRPr/>
            </a:pPr>
            <a:fld id="{2C5C0ACC-665E-46B4-ABDF-C9475D302950}" type="slidenum">
              <a:rPr lang="en-US"/>
              <a:pPr>
                <a:defRPr/>
              </a:pPr>
              <a:t>‹#›</a:t>
            </a:fld>
            <a:endParaRPr lang="en-US" dirty="0"/>
          </a:p>
        </p:txBody>
      </p:sp>
    </p:spTree>
    <p:extLst>
      <p:ext uri="{BB962C8B-B14F-4D97-AF65-F5344CB8AC3E}">
        <p14:creationId xmlns:p14="http://schemas.microsoft.com/office/powerpoint/2010/main" val="100137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1D49D2C8-7C77-4A1D-9706-EAEF4C90C4D9}" type="datetime1">
              <a:rPr lang="en-US" smtClean="0"/>
              <a:t>11/1/2019</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6" name="Slide Number Placeholder 4"/>
          <p:cNvSpPr>
            <a:spLocks noGrp="1"/>
          </p:cNvSpPr>
          <p:nvPr>
            <p:ph type="sldNum" sz="quarter" idx="12"/>
          </p:nvPr>
        </p:nvSpPr>
        <p:spPr/>
        <p:txBody>
          <a:bodyPr/>
          <a:lstStyle>
            <a:lvl1pPr>
              <a:defRPr/>
            </a:lvl1pPr>
          </a:lstStyle>
          <a:p>
            <a:pPr>
              <a:defRPr/>
            </a:pPr>
            <a:fld id="{37A07A49-DBC6-4E43-8688-39A4F8FD825E}" type="slidenum">
              <a:rPr lang="en-US"/>
              <a:pPr>
                <a:defRPr/>
              </a:pPr>
              <a:t>‹#›</a:t>
            </a:fld>
            <a:endParaRPr lang="en-US" dirty="0"/>
          </a:p>
        </p:txBody>
      </p:sp>
    </p:spTree>
    <p:extLst>
      <p:ext uri="{BB962C8B-B14F-4D97-AF65-F5344CB8AC3E}">
        <p14:creationId xmlns:p14="http://schemas.microsoft.com/office/powerpoint/2010/main" val="399630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02EAA2-7907-43E5-BED6-47A9A4D1661B}" type="datetime1">
              <a:rPr lang="en-US" smtClean="0"/>
              <a:t>11/1/2019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4" name="Slide Number Placeholder 5"/>
          <p:cNvSpPr>
            <a:spLocks noGrp="1"/>
          </p:cNvSpPr>
          <p:nvPr>
            <p:ph type="sldNum" sz="quarter" idx="12"/>
          </p:nvPr>
        </p:nvSpPr>
        <p:spPr/>
        <p:txBody>
          <a:bodyPr/>
          <a:lstStyle>
            <a:lvl1pPr>
              <a:defRPr/>
            </a:lvl1pPr>
          </a:lstStyle>
          <a:p>
            <a:pPr>
              <a:defRPr/>
            </a:pPr>
            <a:fld id="{8D013CCC-D1D7-49D7-8E80-F7580300FECB}" type="slidenum">
              <a:rPr lang="en-US"/>
              <a:pPr>
                <a:defRPr/>
              </a:pPr>
              <a:t>‹#›</a:t>
            </a:fld>
            <a:endParaRPr lang="en-US" dirty="0"/>
          </a:p>
        </p:txBody>
      </p:sp>
    </p:spTree>
    <p:extLst>
      <p:ext uri="{BB962C8B-B14F-4D97-AF65-F5344CB8AC3E}">
        <p14:creationId xmlns:p14="http://schemas.microsoft.com/office/powerpoint/2010/main" val="104180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401EBA58-BD45-46AA-B4EB-517DCA236C68}" type="datetime1">
              <a:rPr lang="en-US" smtClean="0"/>
              <a:t>11/1/2019</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en-US" dirty="0"/>
              <a:t>Alzheimer’s Association. 2019 Alzheimer’s Disease Facts and Figures.</a:t>
            </a:r>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AAD4AB8B-C5F9-4B69-97B9-337ADD5D8016}" type="slidenum">
              <a:rPr lang="en-US"/>
              <a:pPr>
                <a:defRPr/>
              </a:pPr>
              <a:t>‹#›</a:t>
            </a:fld>
            <a:endParaRPr lang="en-US" dirty="0"/>
          </a:p>
        </p:txBody>
      </p:sp>
    </p:spTree>
    <p:extLst>
      <p:ext uri="{BB962C8B-B14F-4D97-AF65-F5344CB8AC3E}">
        <p14:creationId xmlns:p14="http://schemas.microsoft.com/office/powerpoint/2010/main" val="302847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A30B5-B544-4366-9D03-EDCB5509AF5E}" type="datetime1">
              <a:rPr lang="en-US" smtClean="0"/>
              <a:t>11/1/2019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Alzheimer’s Association. 2019 Alzheimer’s Disease Facts and Figures.</a:t>
            </a:r>
          </a:p>
        </p:txBody>
      </p:sp>
      <p:sp>
        <p:nvSpPr>
          <p:cNvPr id="7" name="Slide Number Placeholder 5"/>
          <p:cNvSpPr>
            <a:spLocks noGrp="1"/>
          </p:cNvSpPr>
          <p:nvPr>
            <p:ph type="sldNum" sz="quarter" idx="12"/>
          </p:nvPr>
        </p:nvSpPr>
        <p:spPr/>
        <p:txBody>
          <a:bodyPr/>
          <a:lstStyle>
            <a:lvl1pPr>
              <a:defRPr/>
            </a:lvl1pPr>
          </a:lstStyle>
          <a:p>
            <a:pPr>
              <a:defRPr/>
            </a:pPr>
            <a:fld id="{FD679583-7288-46B4-A5A5-C1AD0261D7ED}" type="slidenum">
              <a:rPr lang="en-US"/>
              <a:pPr>
                <a:defRPr/>
              </a:pPr>
              <a:t>‹#›</a:t>
            </a:fld>
            <a:endParaRPr lang="en-US" dirty="0"/>
          </a:p>
        </p:txBody>
      </p:sp>
    </p:spTree>
    <p:extLst>
      <p:ext uri="{BB962C8B-B14F-4D97-AF65-F5344CB8AC3E}">
        <p14:creationId xmlns:p14="http://schemas.microsoft.com/office/powerpoint/2010/main" val="314482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049D478D-217E-4116-AD11-09A51FEDCB15}" type="datetime1">
              <a:rPr lang="en-US" smtClean="0"/>
              <a:t>11/1/2019</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r>
              <a:rPr lang="en-US" dirty="0"/>
              <a:t>Alzheimer’s Association. 2019 Alzheimer’s Disease Facts and Figures.</a:t>
            </a:r>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A189390F-E044-4744-882D-8FE5F3E9B72A}"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54" r:id="rId7"/>
    <p:sldLayoutId id="2147483862" r:id="rId8"/>
    <p:sldLayoutId id="2147483855" r:id="rId9"/>
    <p:sldLayoutId id="2147483863" r:id="rId10"/>
    <p:sldLayoutId id="2147483864" r:id="rId11"/>
  </p:sldLayoutIdLst>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63" y="704850"/>
            <a:ext cx="8270875"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36563" y="2335213"/>
            <a:ext cx="82708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703888" y="5956300"/>
            <a:ext cx="21336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D32A4C84-30AB-44C9-9C6E-044D9AE58FAF}" type="datetime1">
              <a:rPr lang="en-US" smtClean="0"/>
              <a:t>11/1/2019</a:t>
            </a:fld>
            <a:endParaRPr lang="en-US" dirty="0"/>
          </a:p>
        </p:txBody>
      </p:sp>
      <p:sp>
        <p:nvSpPr>
          <p:cNvPr id="5" name="Footer Placeholder 4"/>
          <p:cNvSpPr>
            <a:spLocks noGrp="1"/>
          </p:cNvSpPr>
          <p:nvPr>
            <p:ph type="ftr" sz="quarter" idx="3"/>
          </p:nvPr>
        </p:nvSpPr>
        <p:spPr>
          <a:xfrm>
            <a:off x="436563" y="5951538"/>
            <a:ext cx="518795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675" cap="all">
                <a:solidFill>
                  <a:srgbClr val="8784C7"/>
                </a:solidFill>
                <a:latin typeface="+mn-lt"/>
              </a:defRPr>
            </a:lvl1pPr>
          </a:lstStyle>
          <a:p>
            <a:pPr>
              <a:defRPr/>
            </a:pPr>
            <a:r>
              <a:rPr lang="en-US" dirty="0"/>
              <a:t>Alzheimer’s Association. 2019 Alzheimer’s Disease Facts and Figures.</a:t>
            </a:r>
          </a:p>
        </p:txBody>
      </p:sp>
      <p:sp>
        <p:nvSpPr>
          <p:cNvPr id="6" name="Slide Number Placeholder 5"/>
          <p:cNvSpPr>
            <a:spLocks noGrp="1"/>
          </p:cNvSpPr>
          <p:nvPr>
            <p:ph type="sldNum" sz="quarter" idx="4"/>
          </p:nvPr>
        </p:nvSpPr>
        <p:spPr>
          <a:xfrm>
            <a:off x="7918450" y="5956300"/>
            <a:ext cx="788988"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srgbClr val="8784C7"/>
                </a:solidFill>
                <a:latin typeface="+mn-lt"/>
              </a:defRPr>
            </a:lvl1pPr>
          </a:lstStyle>
          <a:p>
            <a:pPr>
              <a:defRPr/>
            </a:pPr>
            <a:fld id="{01FD080D-14A8-4448-B24C-5C019F32D0BA}" type="slidenum">
              <a:rPr lang="en-US"/>
              <a:pPr>
                <a:defRPr/>
              </a:pPr>
              <a:t>‹#›</a:t>
            </a:fld>
            <a:endParaRPr lang="en-US" dirty="0"/>
          </a:p>
        </p:txBody>
      </p:sp>
      <p:sp>
        <p:nvSpPr>
          <p:cNvPr id="9" name="Rectangle 8"/>
          <p:cNvSpPr/>
          <p:nvPr/>
        </p:nvSpPr>
        <p:spPr>
          <a:xfrm>
            <a:off x="334963" y="457200"/>
            <a:ext cx="2778125"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0913" y="454025"/>
            <a:ext cx="2778125"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50" y="457200"/>
            <a:ext cx="2778125"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342900" rtl="0" eaLnBrk="0" fontAlgn="base" hangingPunct="0">
        <a:spcBef>
          <a:spcPct val="0"/>
        </a:spcBef>
        <a:spcAft>
          <a:spcPct val="0"/>
        </a:spcAft>
        <a:defRPr sz="2100" kern="1200" cap="all">
          <a:solidFill>
            <a:schemeClr val="bg1"/>
          </a:solidFill>
          <a:latin typeface="+mj-lt"/>
          <a:ea typeface="+mj-ea"/>
          <a:cs typeface="+mj-cs"/>
        </a:defRPr>
      </a:lvl1pPr>
      <a:lvl2pPr algn="l" defTabSz="342900" rtl="0" eaLnBrk="0" fontAlgn="base" hangingPunct="0">
        <a:spcBef>
          <a:spcPct val="0"/>
        </a:spcBef>
        <a:spcAft>
          <a:spcPct val="0"/>
        </a:spcAft>
        <a:defRPr sz="2100">
          <a:solidFill>
            <a:schemeClr val="bg1"/>
          </a:solidFill>
          <a:latin typeface="Gill Sans MT" panose="020B0502020104020203" pitchFamily="34" charset="0"/>
        </a:defRPr>
      </a:lvl2pPr>
      <a:lvl3pPr algn="l" defTabSz="342900" rtl="0" eaLnBrk="0" fontAlgn="base" hangingPunct="0">
        <a:spcBef>
          <a:spcPct val="0"/>
        </a:spcBef>
        <a:spcAft>
          <a:spcPct val="0"/>
        </a:spcAft>
        <a:defRPr sz="2100">
          <a:solidFill>
            <a:schemeClr val="bg1"/>
          </a:solidFill>
          <a:latin typeface="Gill Sans MT" panose="020B0502020104020203" pitchFamily="34" charset="0"/>
        </a:defRPr>
      </a:lvl3pPr>
      <a:lvl4pPr algn="l" defTabSz="342900" rtl="0" eaLnBrk="0" fontAlgn="base" hangingPunct="0">
        <a:spcBef>
          <a:spcPct val="0"/>
        </a:spcBef>
        <a:spcAft>
          <a:spcPct val="0"/>
        </a:spcAft>
        <a:defRPr sz="2100">
          <a:solidFill>
            <a:schemeClr val="bg1"/>
          </a:solidFill>
          <a:latin typeface="Gill Sans MT" panose="020B0502020104020203" pitchFamily="34" charset="0"/>
        </a:defRPr>
      </a:lvl4pPr>
      <a:lvl5pPr algn="l" defTabSz="342900" rtl="0" eaLnBrk="0" fontAlgn="base" hangingPunct="0">
        <a:spcBef>
          <a:spcPct val="0"/>
        </a:spcBef>
        <a:spcAft>
          <a:spcPct val="0"/>
        </a:spcAft>
        <a:defRPr sz="21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12" descr="Image of Emory Centers for Training and Technical Assistance logo" title="Emory Centers for Training and Technical Assistance Logo"/>
          <p:cNvPicPr>
            <a:picLocks noChangeAspect="1"/>
          </p:cNvPicPr>
          <p:nvPr/>
        </p:nvPicPr>
        <p:blipFill>
          <a:blip r:embed="rId3"/>
          <a:srcRect/>
          <a:stretch>
            <a:fillRect/>
          </a:stretch>
        </p:blipFill>
        <p:spPr bwMode="auto">
          <a:xfrm>
            <a:off x="5662613" y="5802313"/>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of CDC logo." title="Centers for Disease Control and Prevention  logo"/>
          <p:cNvPicPr>
            <a:picLocks noChangeAspect="1"/>
          </p:cNvPicPr>
          <p:nvPr/>
        </p:nvPicPr>
        <p:blipFill>
          <a:blip r:embed="rId4"/>
          <a:stretch>
            <a:fillRect/>
          </a:stretch>
        </p:blipFill>
        <p:spPr>
          <a:xfrm>
            <a:off x="3871913" y="5711825"/>
            <a:ext cx="1201737" cy="868363"/>
          </a:xfrm>
          <a:prstGeom prst="rect">
            <a:avLst/>
          </a:prstGeom>
        </p:spPr>
      </p:pic>
      <p:pic>
        <p:nvPicPr>
          <p:cNvPr id="12" name="Picture 2" descr="Image of Alzheimer's Association logo." title="Alzheimer's Association Logo"/>
          <p:cNvPicPr>
            <a:picLocks noChangeAspect="1" noChangeArrowheads="1"/>
          </p:cNvPicPr>
          <p:nvPr/>
        </p:nvPicPr>
        <p:blipFill rotWithShape="1">
          <a:blip r:embed="rId5"/>
          <a:srcRect t="17260" b="10030"/>
          <a:stretch/>
        </p:blipFill>
        <p:spPr bwMode="auto">
          <a:xfrm>
            <a:off x="1311275" y="5905500"/>
            <a:ext cx="1955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752475" y="3514725"/>
            <a:ext cx="6921500" cy="1644650"/>
          </a:xfrm>
        </p:spPr>
        <p:txBody>
          <a:bodyPr rtlCol="0"/>
          <a:lstStyle/>
          <a:p>
            <a:pPr eaLnBrk="1" fontAlgn="auto" hangingPunct="1">
              <a:defRPr/>
            </a:pPr>
            <a:r>
              <a:rPr lang="en-US" sz="2400" b="1" dirty="0">
                <a:solidFill>
                  <a:schemeClr val="bg1"/>
                </a:solidFill>
              </a:rPr>
              <a:t>Dementia Capable Systems and dementia friendly communities</a:t>
            </a:r>
          </a:p>
        </p:txBody>
      </p:sp>
      <p:sp>
        <p:nvSpPr>
          <p:cNvPr id="2" name="Title 1"/>
          <p:cNvSpPr>
            <a:spLocks noGrp="1"/>
          </p:cNvSpPr>
          <p:nvPr>
            <p:ph type="ctrTitle"/>
          </p:nvPr>
        </p:nvSpPr>
        <p:spPr>
          <a:xfrm>
            <a:off x="684213" y="1208088"/>
            <a:ext cx="7772400" cy="1700212"/>
          </a:xfrm>
        </p:spPr>
        <p:txBody>
          <a:bodyPr>
            <a:noAutofit/>
          </a:bodyPr>
          <a:lstStyle/>
          <a:p>
            <a:pPr eaLnBrk="1" fontAlgn="auto" hangingPunct="1">
              <a:spcAft>
                <a:spcPts val="0"/>
              </a:spcAft>
              <a:defRPr/>
            </a:pPr>
            <a:r>
              <a:rPr lang="en-US" sz="4000" dirty="0">
                <a:solidFill>
                  <a:schemeClr val="tx1"/>
                </a:solidFill>
              </a:rPr>
              <a:t>A Public Health Approach to </a:t>
            </a:r>
            <a:br>
              <a:rPr lang="en-US" sz="4000" dirty="0">
                <a:solidFill>
                  <a:schemeClr val="tx1"/>
                </a:solidFill>
              </a:rPr>
            </a:br>
            <a:r>
              <a:rPr lang="en-US" sz="4000" dirty="0">
                <a:solidFill>
                  <a:schemeClr val="tx1"/>
                </a:solidFill>
              </a:rPr>
              <a:t>Alzheimer’s and Other Dementias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Content Placeholder 2"/>
          <p:cNvSpPr>
            <a:spLocks noGrp="1"/>
          </p:cNvSpPr>
          <p:nvPr>
            <p:ph idx="1"/>
          </p:nvPr>
        </p:nvSpPr>
        <p:spPr/>
        <p:txBody>
          <a:bodyPr/>
          <a:lstStyle/>
          <a:p>
            <a:pPr lvl="0"/>
            <a:r>
              <a:rPr lang="en-US" sz="2400" dirty="0"/>
              <a:t>Use data to inform the public health program and policy response to: </a:t>
            </a:r>
          </a:p>
          <a:p>
            <a:pPr lvl="1"/>
            <a:r>
              <a:rPr lang="en-US" sz="2400" dirty="0"/>
              <a:t>Cognitive health</a:t>
            </a:r>
          </a:p>
          <a:p>
            <a:pPr lvl="1"/>
            <a:r>
              <a:rPr lang="en-US" sz="2400" dirty="0"/>
              <a:t>Cognitive impairment</a:t>
            </a:r>
          </a:p>
          <a:p>
            <a:pPr lvl="1"/>
            <a:r>
              <a:rPr lang="en-US" sz="2400" dirty="0"/>
              <a:t>Caregiving </a:t>
            </a:r>
          </a:p>
          <a:p>
            <a:pPr lvl="0"/>
            <a:r>
              <a:rPr lang="en-US" sz="2400" dirty="0"/>
              <a:t>Evaluate training and programs </a:t>
            </a:r>
          </a:p>
          <a:p>
            <a:pPr lvl="0"/>
            <a:r>
              <a:rPr lang="en-US" sz="2400" dirty="0"/>
              <a:t>Estimate gap between workforce capacity and demand for services</a:t>
            </a:r>
          </a:p>
        </p:txBody>
      </p:sp>
      <p:sp>
        <p:nvSpPr>
          <p:cNvPr id="2" name="Title 1"/>
          <p:cNvSpPr>
            <a:spLocks noGrp="1"/>
          </p:cNvSpPr>
          <p:nvPr>
            <p:ph type="title"/>
          </p:nvPr>
        </p:nvSpPr>
        <p:spPr/>
        <p:txBody>
          <a:bodyPr/>
          <a:lstStyle/>
          <a:p>
            <a:pPr eaLnBrk="1" fontAlgn="auto" hangingPunct="1">
              <a:spcAft>
                <a:spcPts val="0"/>
              </a:spcAft>
              <a:defRPr/>
            </a:pPr>
            <a:r>
              <a:rPr lang="en-US" dirty="0"/>
              <a:t>Dementia capable: public health (continued)</a:t>
            </a:r>
            <a:r>
              <a:rPr lang="en-US" sz="1800" baseline="80000" dirty="0"/>
              <a:t>9,10</a:t>
            </a:r>
            <a:endParaRPr lang="en-US" baseline="80000" dirty="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953C770-3B4E-4E2B-AA32-0AEE225C2787}" type="slidenum">
              <a:rPr lang="en-US" altLang="en-US" smtClean="0">
                <a:solidFill>
                  <a:schemeClr val="accent2"/>
                </a:solidFill>
              </a:rPr>
              <a:pPr fontAlgn="base">
                <a:spcBef>
                  <a:spcPct val="0"/>
                </a:spcBef>
                <a:spcAft>
                  <a:spcPct val="0"/>
                </a:spcAft>
              </a:pPr>
              <a:t>10</a:t>
            </a:fld>
            <a:endParaRPr lang="en-US" altLang="en-US" dirty="0">
              <a:solidFill>
                <a:schemeClr val="accent2"/>
              </a:solidFill>
            </a:endParaRPr>
          </a:p>
        </p:txBody>
      </p:sp>
    </p:spTree>
    <p:extLst>
      <p:ext uri="{BB962C8B-B14F-4D97-AF65-F5344CB8AC3E}">
        <p14:creationId xmlns:p14="http://schemas.microsoft.com/office/powerpoint/2010/main" val="330866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body" idx="1"/>
          </p:nvPr>
        </p:nvSpPr>
        <p:spPr>
          <a:xfrm>
            <a:off x="581025" y="4541838"/>
            <a:ext cx="7989888" cy="600075"/>
          </a:xfrm>
        </p:spPr>
        <p:txBody>
          <a:bodyPr rtlCol="0"/>
          <a:lstStyle/>
          <a:p>
            <a:pPr eaLnBrk="1" fontAlgn="auto" hangingPunct="1">
              <a:defRPr/>
            </a:pPr>
            <a:r>
              <a:rPr lang="en-US" dirty="0"/>
              <a:t>Dementia Capable Systems and dementia friendly communities</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Support services &amp; programs</a:t>
            </a:r>
          </a:p>
        </p:txBody>
      </p:sp>
      <p:sp>
        <p:nvSpPr>
          <p:cNvPr id="4" name="Slide Number Placeholder 3"/>
          <p:cNvSpPr>
            <a:spLocks noGrp="1"/>
          </p:cNvSpPr>
          <p:nvPr>
            <p:ph type="sldNum" sz="quarter" idx="12"/>
          </p:nvPr>
        </p:nvSpPr>
        <p:spPr/>
        <p:txBody>
          <a:bodyPr/>
          <a:lstStyle/>
          <a:p>
            <a:pPr>
              <a:defRPr/>
            </a:pPr>
            <a:fld id="{4C3C81C1-EFF3-481E-8A1E-4630DD36428E}" type="slidenum">
              <a:rPr lang="en-US"/>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2227263"/>
            <a:ext cx="7989888" cy="36322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4800" dirty="0"/>
          </a:p>
          <a:p>
            <a:pPr marL="0" indent="0" algn="ctr" eaLnBrk="1" fontAlgn="auto" hangingPunct="1">
              <a:buNone/>
              <a:defRPr/>
            </a:pPr>
            <a:r>
              <a:rPr lang="en-US" sz="3200" dirty="0"/>
              <a:t>What kinds of support services might people with </a:t>
            </a:r>
            <a:br>
              <a:rPr lang="en-US" sz="3200" dirty="0"/>
            </a:br>
            <a:r>
              <a:rPr lang="en-US" sz="3200" dirty="0"/>
              <a:t>Alzheimer’s and their caregivers need?</a:t>
            </a:r>
            <a:br>
              <a:rPr lang="en-US" sz="3600" dirty="0"/>
            </a:br>
            <a:endParaRPr lang="en-US" sz="3600" dirty="0"/>
          </a:p>
        </p:txBody>
      </p:sp>
      <p:sp>
        <p:nvSpPr>
          <p:cNvPr id="4" name="Action Button: Help 3" descr="Question mark indicating discussion question" title="Question mark">
            <a:hlinkClick r:id="" action="ppaction://noaction" highlightClick="1"/>
          </p:cNvPr>
          <p:cNvSpPr/>
          <p:nvPr/>
        </p:nvSpPr>
        <p:spPr>
          <a:xfrm>
            <a:off x="3867150" y="2227263"/>
            <a:ext cx="1606550"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2</a:t>
            </a:r>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C846B82-28B8-4876-8A4A-B0EFE84F9314}" type="slidenum">
              <a:rPr lang="en-US" altLang="en-US" smtClean="0">
                <a:solidFill>
                  <a:schemeClr val="accent2"/>
                </a:solidFill>
              </a:rPr>
              <a:pPr fontAlgn="base">
                <a:spcBef>
                  <a:spcPct val="0"/>
                </a:spcBef>
                <a:spcAft>
                  <a:spcPct val="0"/>
                </a:spcAft>
              </a:pPr>
              <a:t>12</a:t>
            </a:fld>
            <a:endParaRPr lang="en-US" altLang="en-US"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n is holding a small ball. A woman is supporting his hand." title="Man holding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924" y="3668726"/>
            <a:ext cx="3356020" cy="1888427"/>
          </a:xfrm>
          <a:prstGeom prst="rect">
            <a:avLst/>
          </a:prstGeom>
          <a:noFill/>
          <a:extLst>
            <a:ext uri="{909E8E84-426E-40DD-AFC4-6F175D3DCCD1}">
              <a14:hiddenFill xmlns:a14="http://schemas.microsoft.com/office/drawing/2010/main">
                <a:solidFill>
                  <a:srgbClr val="FFFFFF"/>
                </a:solidFill>
              </a14:hiddenFill>
            </a:ext>
          </a:extLst>
        </p:spPr>
      </p:pic>
      <p:sp>
        <p:nvSpPr>
          <p:cNvPr id="56324" name="Content Placeholder 2"/>
          <p:cNvSpPr>
            <a:spLocks noGrp="1"/>
          </p:cNvSpPr>
          <p:nvPr>
            <p:ph idx="1"/>
          </p:nvPr>
        </p:nvSpPr>
        <p:spPr/>
        <p:txBody>
          <a:bodyPr/>
          <a:lstStyle/>
          <a:p>
            <a:pPr lvl="0"/>
            <a:r>
              <a:rPr lang="en-US" dirty="0"/>
              <a:t>Support groups </a:t>
            </a:r>
          </a:p>
          <a:p>
            <a:pPr lvl="0"/>
            <a:r>
              <a:rPr lang="en-US" dirty="0"/>
              <a:t>Wellness programs</a:t>
            </a:r>
          </a:p>
          <a:p>
            <a:pPr lvl="0"/>
            <a:r>
              <a:rPr lang="en-US" dirty="0"/>
              <a:t>Care services, including in-home care</a:t>
            </a:r>
          </a:p>
          <a:p>
            <a:pPr lvl="0"/>
            <a:r>
              <a:rPr lang="en-US" dirty="0"/>
              <a:t>Legal and financial services</a:t>
            </a:r>
          </a:p>
          <a:p>
            <a:pPr lvl="0"/>
            <a:r>
              <a:rPr lang="en-US" dirty="0"/>
              <a:t>Residential care</a:t>
            </a:r>
          </a:p>
          <a:p>
            <a:pPr lvl="0"/>
            <a:r>
              <a:rPr lang="en-US" dirty="0"/>
              <a:t>Transportation </a:t>
            </a:r>
          </a:p>
          <a:p>
            <a:pPr lvl="0"/>
            <a:r>
              <a:rPr lang="en-US" dirty="0"/>
              <a:t>Adult day care</a:t>
            </a:r>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Support Services: Alzheimer’s</a:t>
            </a:r>
            <a:r>
              <a:rPr lang="en-US" sz="1800" baseline="80000" dirty="0"/>
              <a:t>11,12</a:t>
            </a:r>
            <a:endParaRPr lang="en-US" baseline="80000" dirty="0"/>
          </a:p>
        </p:txBody>
      </p:sp>
      <p:sp>
        <p:nvSpPr>
          <p:cNvPr id="5632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05EE565-D062-454C-829E-166662EC2DEE}" type="slidenum">
              <a:rPr lang="en-US" altLang="en-US" smtClean="0">
                <a:solidFill>
                  <a:schemeClr val="accent2"/>
                </a:solidFill>
              </a:rPr>
              <a:pPr fontAlgn="base">
                <a:spcBef>
                  <a:spcPct val="0"/>
                </a:spcBef>
                <a:spcAft>
                  <a:spcPct val="0"/>
                </a:spcAft>
              </a:pPr>
              <a:t>13</a:t>
            </a:fld>
            <a:endParaRPr lang="en-US" altLang="en-US" dirty="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lvl="0"/>
            <a:r>
              <a:rPr lang="en-US" sz="2400" dirty="0"/>
              <a:t>Reducing Disability in Alzheimer’s Disease (RDAD) – University of Washington</a:t>
            </a:r>
          </a:p>
          <a:p>
            <a:pPr lvl="1"/>
            <a:r>
              <a:rPr lang="en-US" dirty="0"/>
              <a:t>Focus: teach family caregivers strategies</a:t>
            </a:r>
          </a:p>
          <a:p>
            <a:pPr lvl="0"/>
            <a:r>
              <a:rPr lang="en-US" sz="2400" dirty="0"/>
              <a:t>Minds in Motion (MIM)</a:t>
            </a:r>
          </a:p>
          <a:p>
            <a:pPr lvl="1"/>
            <a:r>
              <a:rPr lang="en-US" dirty="0"/>
              <a:t>Focus: improve function in early stages with mild cognitive impairment</a:t>
            </a:r>
          </a:p>
          <a:p>
            <a:pPr lvl="0"/>
            <a:r>
              <a:rPr lang="en-US" sz="2400" dirty="0"/>
              <a:t>Sharing History through Active Reminiscence and Photo – imagery (SHARP) – Oregon Health &amp; Science University</a:t>
            </a:r>
          </a:p>
          <a:p>
            <a:pPr lvl="1"/>
            <a:r>
              <a:rPr lang="en-US" dirty="0"/>
              <a:t>Focus: neighborhood walking groups to trigger memories and increase social engagement  </a:t>
            </a:r>
          </a:p>
          <a:p>
            <a:pPr lvl="0"/>
            <a:r>
              <a:rPr lang="en-US" sz="2400" dirty="0"/>
              <a:t>Skills2Care – Thomas Jefferson University</a:t>
            </a:r>
          </a:p>
          <a:p>
            <a:pPr lvl="1"/>
            <a:r>
              <a:rPr lang="en-US" dirty="0"/>
              <a:t>Focus: occupational therapy-based strategies for caregivers </a:t>
            </a:r>
          </a:p>
        </p:txBody>
      </p:sp>
      <p:sp>
        <p:nvSpPr>
          <p:cNvPr id="2" name="Title 1"/>
          <p:cNvSpPr>
            <a:spLocks noGrp="1"/>
          </p:cNvSpPr>
          <p:nvPr>
            <p:ph type="title"/>
          </p:nvPr>
        </p:nvSpPr>
        <p:spPr/>
        <p:txBody>
          <a:bodyPr/>
          <a:lstStyle/>
          <a:p>
            <a:pPr eaLnBrk="1" fontAlgn="auto" hangingPunct="1">
              <a:spcAft>
                <a:spcPts val="0"/>
              </a:spcAft>
              <a:defRPr/>
            </a:pPr>
            <a:r>
              <a:rPr lang="en-US" dirty="0"/>
              <a:t>Examples of Evidence-based Programs</a:t>
            </a:r>
            <a:r>
              <a:rPr lang="en-US" sz="1800" baseline="80000" dirty="0"/>
              <a:t>13,14</a:t>
            </a:r>
            <a:endParaRPr lang="en-US" baseline="80000" dirty="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56BF0B0-E5CB-49C2-8C89-8741532FA151}" type="slidenum">
              <a:rPr lang="en-US" altLang="en-US" smtClean="0">
                <a:solidFill>
                  <a:schemeClr val="accent2"/>
                </a:solidFill>
              </a:rPr>
              <a:pPr fontAlgn="base">
                <a:spcBef>
                  <a:spcPct val="0"/>
                </a:spcBef>
                <a:spcAft>
                  <a:spcPct val="0"/>
                </a:spcAft>
              </a:pPr>
              <a:t>14</a:t>
            </a:fld>
            <a:endParaRPr lang="en-US" altLang="en-US" dirty="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2227263"/>
            <a:ext cx="7989888" cy="3632200"/>
          </a:xfrm>
        </p:spPr>
        <p:txBody>
          <a:bodyPr rtlCol="0">
            <a:normAutofit fontScale="92500"/>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None/>
              <a:defRPr/>
            </a:pPr>
            <a:r>
              <a:rPr lang="en-US" sz="3000" dirty="0"/>
              <a:t>What is the role of public health in connecting people</a:t>
            </a:r>
            <a:br>
              <a:rPr lang="en-US" sz="3000" dirty="0"/>
            </a:br>
            <a:r>
              <a:rPr lang="en-US" sz="3000" dirty="0"/>
              <a:t>to the services they need?</a:t>
            </a:r>
            <a:br>
              <a:rPr lang="en-US" sz="3600" dirty="0"/>
            </a:br>
            <a:endParaRPr lang="en-US" sz="3600" dirty="0"/>
          </a:p>
        </p:txBody>
      </p:sp>
      <p:sp>
        <p:nvSpPr>
          <p:cNvPr id="4" name="Action Button: Help 3" descr="Question mark indicating discussion question" title="Question mark">
            <a:hlinkClick r:id="" action="ppaction://noaction" highlightClick="1"/>
          </p:cNvPr>
          <p:cNvSpPr/>
          <p:nvPr/>
        </p:nvSpPr>
        <p:spPr>
          <a:xfrm>
            <a:off x="4032250" y="2227263"/>
            <a:ext cx="1606550"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3</a:t>
            </a:r>
          </a:p>
        </p:txBody>
      </p:sp>
      <p:sp>
        <p:nvSpPr>
          <p:cNvPr id="48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22BB17D-8F7A-46A1-AD20-ED00321757F8}" type="slidenum">
              <a:rPr lang="en-US" altLang="en-US" smtClean="0">
                <a:solidFill>
                  <a:schemeClr val="accent2"/>
                </a:solidFill>
              </a:rPr>
              <a:pPr fontAlgn="base">
                <a:spcBef>
                  <a:spcPct val="0"/>
                </a:spcBef>
                <a:spcAft>
                  <a:spcPct val="0"/>
                </a:spcAft>
              </a:pPr>
              <a:t>15</a:t>
            </a:fld>
            <a:endParaRPr lang="en-US" altLang="en-US" dirty="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frican American woman looking through files and pulling brochures.&#10;nci-vol-3750-72.jpg" title="Image of woman looking through information"/>
          <p:cNvPicPr>
            <a:picLocks noChangeAspect="1"/>
          </p:cNvPicPr>
          <p:nvPr/>
        </p:nvPicPr>
        <p:blipFill>
          <a:blip r:embed="rId3"/>
          <a:stretch>
            <a:fillRect/>
          </a:stretch>
        </p:blipFill>
        <p:spPr>
          <a:xfrm>
            <a:off x="5588228" y="2277878"/>
            <a:ext cx="2134370" cy="3278191"/>
          </a:xfrm>
          <a:prstGeom prst="rect">
            <a:avLst/>
          </a:prstGeom>
          <a:ln w="38100" cmpd="sng">
            <a:solidFill>
              <a:schemeClr val="tx1"/>
            </a:solidFill>
          </a:ln>
        </p:spPr>
      </p:pic>
      <p:sp>
        <p:nvSpPr>
          <p:cNvPr id="64516" name="Content Placeholder 2"/>
          <p:cNvSpPr>
            <a:spLocks noGrp="1"/>
          </p:cNvSpPr>
          <p:nvPr>
            <p:ph idx="1"/>
          </p:nvPr>
        </p:nvSpPr>
        <p:spPr>
          <a:xfrm>
            <a:off x="581025" y="2227263"/>
            <a:ext cx="4600575" cy="3632200"/>
          </a:xfrm>
        </p:spPr>
        <p:txBody>
          <a:bodyPr/>
          <a:lstStyle/>
          <a:p>
            <a:pPr lvl="0"/>
            <a:r>
              <a:rPr lang="en-US" dirty="0"/>
              <a:t>Evidence-based programs and interventions</a:t>
            </a:r>
          </a:p>
          <a:p>
            <a:pPr lvl="0"/>
            <a:r>
              <a:rPr lang="en-US" dirty="0"/>
              <a:t>Information and referrals</a:t>
            </a:r>
          </a:p>
          <a:p>
            <a:pPr lvl="0"/>
            <a:r>
              <a:rPr lang="en-US" dirty="0"/>
              <a:t>Identify gaps in available support services </a:t>
            </a:r>
          </a:p>
          <a:p>
            <a:pPr lvl="0"/>
            <a:r>
              <a:rPr lang="en-US" dirty="0"/>
              <a:t>Funding, space, expertise</a:t>
            </a:r>
          </a:p>
          <a:p>
            <a:pPr marL="0" lvl="0" indent="0">
              <a:buNone/>
            </a:pPr>
            <a:endParaRPr lang="en-US" dirty="0"/>
          </a:p>
          <a:p>
            <a:pPr eaLnBrk="1" hangingPunct="1"/>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Public Health: support services</a:t>
            </a:r>
            <a:r>
              <a:rPr lang="en-US" sz="1800" baseline="80000" dirty="0"/>
              <a:t>15</a:t>
            </a:r>
            <a:endParaRPr lang="en-US" baseline="80000" dirty="0"/>
          </a:p>
        </p:txBody>
      </p:sp>
      <p:sp>
        <p:nvSpPr>
          <p:cNvPr id="645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9BC9BB1-0507-49BE-BE03-547040110A53}" type="slidenum">
              <a:rPr lang="en-US" altLang="en-US" smtClean="0">
                <a:solidFill>
                  <a:schemeClr val="accent2"/>
                </a:solidFill>
              </a:rPr>
              <a:pPr fontAlgn="base">
                <a:spcBef>
                  <a:spcPct val="0"/>
                </a:spcBef>
                <a:spcAft>
                  <a:spcPct val="0"/>
                </a:spcAft>
              </a:pPr>
              <a:t>16</a:t>
            </a:fld>
            <a:endParaRPr lang="en-US" altLang="en-US" dirty="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two professional women sitting at a table with a document between the two of them.  They appear to be discussing the content, both are smiling and looking at each other.  " title="Image of two professional women discussing a document"/>
          <p:cNvPicPr>
            <a:picLocks noChangeAspect="1"/>
          </p:cNvPicPr>
          <p:nvPr/>
        </p:nvPicPr>
        <p:blipFill>
          <a:blip r:embed="rId3"/>
          <a:stretch>
            <a:fillRect/>
          </a:stretch>
        </p:blipFill>
        <p:spPr>
          <a:xfrm>
            <a:off x="5605935" y="2796910"/>
            <a:ext cx="2054991" cy="2915914"/>
          </a:xfrm>
          <a:prstGeom prst="rect">
            <a:avLst/>
          </a:prstGeom>
          <a:ln w="38100" cmpd="sng">
            <a:solidFill>
              <a:srgbClr val="7F7F7F"/>
            </a:solidFill>
          </a:ln>
        </p:spPr>
      </p:pic>
      <p:sp>
        <p:nvSpPr>
          <p:cNvPr id="3" name="Content Placeholder 2"/>
          <p:cNvSpPr>
            <a:spLocks noGrp="1"/>
          </p:cNvSpPr>
          <p:nvPr>
            <p:ph idx="1"/>
          </p:nvPr>
        </p:nvSpPr>
        <p:spPr/>
        <p:txBody>
          <a:bodyPr rtlCol="0">
            <a:normAutofit lnSpcReduction="10000"/>
          </a:bodyPr>
          <a:lstStyle/>
          <a:p>
            <a:pPr lvl="0"/>
            <a:r>
              <a:rPr lang="en-US" dirty="0"/>
              <a:t>Offices on Aging / Aging and Disability Resource Centers / Area Agencies on Aging</a:t>
            </a:r>
          </a:p>
          <a:p>
            <a:pPr lvl="1"/>
            <a:r>
              <a:rPr lang="en-US" sz="2200" dirty="0"/>
              <a:t>Education</a:t>
            </a:r>
          </a:p>
          <a:p>
            <a:pPr lvl="1"/>
            <a:r>
              <a:rPr lang="en-US" sz="2200" dirty="0"/>
              <a:t>Caregiver and safety assessments</a:t>
            </a:r>
          </a:p>
          <a:p>
            <a:pPr lvl="1"/>
            <a:r>
              <a:rPr lang="en-US" sz="2200" dirty="0"/>
              <a:t>Support programs</a:t>
            </a:r>
          </a:p>
          <a:p>
            <a:pPr lvl="1"/>
            <a:r>
              <a:rPr lang="en-US" sz="2200" dirty="0"/>
              <a:t>Resources</a:t>
            </a:r>
          </a:p>
          <a:p>
            <a:pPr lvl="0"/>
            <a:r>
              <a:rPr lang="en-US" dirty="0"/>
              <a:t>Non-profit organizations</a:t>
            </a:r>
          </a:p>
          <a:p>
            <a:pPr lvl="0"/>
            <a:r>
              <a:rPr lang="en-US" dirty="0"/>
              <a:t>Residential care facilities</a:t>
            </a:r>
          </a:p>
          <a:p>
            <a:pPr lvl="0"/>
            <a:endParaRPr lang="en-US" sz="2000" dirty="0"/>
          </a:p>
        </p:txBody>
      </p:sp>
      <p:sp>
        <p:nvSpPr>
          <p:cNvPr id="2" name="Title 1"/>
          <p:cNvSpPr>
            <a:spLocks noGrp="1"/>
          </p:cNvSpPr>
          <p:nvPr>
            <p:ph type="title"/>
          </p:nvPr>
        </p:nvSpPr>
        <p:spPr/>
        <p:txBody>
          <a:bodyPr/>
          <a:lstStyle/>
          <a:p>
            <a:pPr eaLnBrk="1" fontAlgn="auto" hangingPunct="1">
              <a:spcAft>
                <a:spcPts val="0"/>
              </a:spcAft>
              <a:defRPr/>
            </a:pPr>
            <a:r>
              <a:rPr lang="en-US" dirty="0"/>
              <a:t>Support Services: Partnerships</a:t>
            </a:r>
            <a:r>
              <a:rPr lang="en-US" sz="1800" baseline="80000" dirty="0"/>
              <a:t>16</a:t>
            </a:r>
            <a:endParaRPr lang="en-US" baseline="80000" dirty="0"/>
          </a:p>
        </p:txBody>
      </p:sp>
      <p:sp>
        <p:nvSpPr>
          <p:cNvPr id="665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26517F1-CEEC-427E-8891-C0D4E98F4F17}" type="slidenum">
              <a:rPr lang="en-US" altLang="en-US" smtClean="0">
                <a:solidFill>
                  <a:schemeClr val="accent2"/>
                </a:solidFill>
              </a:rPr>
              <a:pPr fontAlgn="base">
                <a:spcBef>
                  <a:spcPct val="0"/>
                </a:spcBef>
                <a:spcAft>
                  <a:spcPct val="0"/>
                </a:spcAft>
              </a:pPr>
              <a:t>17</a:t>
            </a:fld>
            <a:endParaRPr lang="en-US" altLang="en-US"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54050" y="4481513"/>
            <a:ext cx="7989888" cy="600075"/>
          </a:xfrm>
          <a:prstGeom prst="rect">
            <a:avLst/>
          </a:prstGeom>
        </p:spPr>
        <p:txBody>
          <a:bodyPr>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fontAlgn="auto">
              <a:defRPr/>
            </a:pPr>
            <a:r>
              <a:rPr lang="en-US" dirty="0"/>
              <a:t>Dementia Capable Systems and dementia friendly communities</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Workforce training</a:t>
            </a:r>
          </a:p>
        </p:txBody>
      </p:sp>
      <p:sp>
        <p:nvSpPr>
          <p:cNvPr id="4" name="Slide Number Placeholder 3"/>
          <p:cNvSpPr>
            <a:spLocks noGrp="1"/>
          </p:cNvSpPr>
          <p:nvPr>
            <p:ph type="sldNum" sz="quarter" idx="12"/>
          </p:nvPr>
        </p:nvSpPr>
        <p:spPr/>
        <p:txBody>
          <a:bodyPr/>
          <a:lstStyle/>
          <a:p>
            <a:pPr>
              <a:defRPr/>
            </a:pPr>
            <a:fld id="{70A51DCD-E514-4059-86D7-75316EEAC31B}"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toon image of man and woman looking at chalkboard that reads &quot;dementia tips: what you need to know&quot;" title="Cartoon image of c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69" y="2228003"/>
            <a:ext cx="3185432" cy="3185432"/>
          </a:xfrm>
          <a:prstGeom prst="rect">
            <a:avLst/>
          </a:prstGeom>
        </p:spPr>
      </p:pic>
      <p:sp>
        <p:nvSpPr>
          <p:cNvPr id="3" name="Content Placeholder 2"/>
          <p:cNvSpPr>
            <a:spLocks noGrp="1"/>
          </p:cNvSpPr>
          <p:nvPr>
            <p:ph idx="1"/>
          </p:nvPr>
        </p:nvSpPr>
        <p:spPr>
          <a:xfrm>
            <a:off x="581192" y="2228003"/>
            <a:ext cx="4476577" cy="3630795"/>
          </a:xfrm>
        </p:spPr>
        <p:txBody>
          <a:bodyPr rtlCol="0">
            <a:normAutofit/>
          </a:bodyPr>
          <a:lstStyle/>
          <a:p>
            <a:pPr lvl="0"/>
            <a:r>
              <a:rPr lang="en-US" dirty="0"/>
              <a:t>Health care</a:t>
            </a:r>
          </a:p>
          <a:p>
            <a:pPr lvl="0"/>
            <a:r>
              <a:rPr lang="en-US" dirty="0"/>
              <a:t>Direct care</a:t>
            </a:r>
          </a:p>
          <a:p>
            <a:pPr lvl="0"/>
            <a:r>
              <a:rPr lang="en-US" dirty="0"/>
              <a:t>Public health</a:t>
            </a:r>
          </a:p>
          <a:p>
            <a:pPr lvl="0"/>
            <a:r>
              <a:rPr lang="en-US" dirty="0"/>
              <a:t>First responders</a:t>
            </a:r>
          </a:p>
          <a:p>
            <a:pPr lvl="0"/>
            <a:r>
              <a:rPr lang="en-US" dirty="0"/>
              <a:t>Other support services: transportation, customer service, faith-based organizations</a:t>
            </a:r>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Workforce Training overview</a:t>
            </a:r>
          </a:p>
        </p:txBody>
      </p:sp>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FFB70ED-156D-44D1-8F36-C2896190A76B}" type="slidenum">
              <a:rPr lang="en-US" altLang="en-US" smtClean="0">
                <a:solidFill>
                  <a:schemeClr val="accent2"/>
                </a:solidFill>
              </a:rPr>
              <a:pPr fontAlgn="base">
                <a:spcBef>
                  <a:spcPct val="0"/>
                </a:spcBef>
                <a:spcAft>
                  <a:spcPct val="0"/>
                </a:spcAft>
              </a:pPr>
              <a:t>19</a:t>
            </a:fld>
            <a:endParaRPr lang="en-US" altLang="en-US"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rtlCol="0">
            <a:normAutofit lnSpcReduction="10000"/>
          </a:bodyPr>
          <a:lstStyle/>
          <a:p>
            <a:pPr lvl="0"/>
            <a:r>
              <a:rPr lang="en-US" dirty="0"/>
              <a:t>Define dementia capable system and dementia friendly community </a:t>
            </a:r>
          </a:p>
          <a:p>
            <a:pPr lvl="0"/>
            <a:r>
              <a:rPr lang="en-US" dirty="0"/>
              <a:t>Explain how public health can contribute to dementia capable systems through support services/programs, workforce training, and dementia friendly communities</a:t>
            </a:r>
          </a:p>
          <a:p>
            <a:pPr lvl="0"/>
            <a:r>
              <a:rPr lang="en-US" dirty="0"/>
              <a:t>List at least two services that may benefit a caregiver</a:t>
            </a:r>
          </a:p>
          <a:p>
            <a:pPr lvl="0"/>
            <a:r>
              <a:rPr lang="en-US" dirty="0"/>
              <a:t>Identify at least three professions that would benefit from workforce training</a:t>
            </a:r>
          </a:p>
          <a:p>
            <a:pPr lvl="0"/>
            <a:r>
              <a:rPr lang="en-US" dirty="0"/>
              <a:t>Describe at least two components of a dementia friendly community</a:t>
            </a:r>
          </a:p>
        </p:txBody>
      </p:sp>
      <p:sp>
        <p:nvSpPr>
          <p:cNvPr id="4" name="Title 3"/>
          <p:cNvSpPr>
            <a:spLocks noGrp="1"/>
          </p:cNvSpPr>
          <p:nvPr>
            <p:ph type="title"/>
          </p:nvPr>
        </p:nvSpPr>
        <p:spPr/>
        <p:txBody>
          <a:bodyPr/>
          <a:lstStyle/>
          <a:p>
            <a:pPr eaLnBrk="1" fontAlgn="auto" hangingPunct="1">
              <a:spcAft>
                <a:spcPts val="0"/>
              </a:spcAft>
              <a:defRPr/>
            </a:pPr>
            <a:r>
              <a:rPr lang="en-US" dirty="0"/>
              <a:t>Learning Objectives</a:t>
            </a:r>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8BC0408-CC0F-4D60-8F09-16C794A5DC94}" type="slidenum">
              <a:rPr lang="en-US" altLang="en-US" smtClean="0">
                <a:solidFill>
                  <a:schemeClr val="accent2"/>
                </a:solidFill>
              </a:rPr>
              <a:pPr fontAlgn="base">
                <a:spcBef>
                  <a:spcPct val="0"/>
                </a:spcBef>
                <a:spcAft>
                  <a:spcPct val="0"/>
                </a:spcAft>
              </a:pPr>
              <a:t>2</a:t>
            </a:fld>
            <a:endParaRPr lang="en-US" altLang="en-US" dirty="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2227263"/>
            <a:ext cx="7989888" cy="3632200"/>
          </a:xfrm>
        </p:spPr>
        <p:txBody>
          <a:bodyPr rtlCol="0">
            <a:normAutofit/>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4800" dirty="0"/>
          </a:p>
          <a:p>
            <a:pPr marL="0" indent="0" algn="ctr">
              <a:buNone/>
            </a:pPr>
            <a:r>
              <a:rPr lang="en-US" sz="3200" dirty="0"/>
              <a:t>What training should health care and direct care professionals receive?</a:t>
            </a:r>
          </a:p>
        </p:txBody>
      </p:sp>
      <p:sp>
        <p:nvSpPr>
          <p:cNvPr id="4" name="Action Button: Help 3" descr="Question mark indicating discussion question" title="Question mark">
            <a:hlinkClick r:id="" action="ppaction://noaction" highlightClick="1"/>
          </p:cNvPr>
          <p:cNvSpPr/>
          <p:nvPr/>
        </p:nvSpPr>
        <p:spPr>
          <a:xfrm>
            <a:off x="3927475" y="2405063"/>
            <a:ext cx="1606550"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4</a:t>
            </a:r>
          </a:p>
        </p:txBody>
      </p:sp>
      <p:sp>
        <p:nvSpPr>
          <p:cNvPr id="624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FB534D1-0DE6-48B6-AEA2-82EDD9D4EE35}" type="slidenum">
              <a:rPr lang="en-US" altLang="en-US" smtClean="0">
                <a:solidFill>
                  <a:schemeClr val="accent2"/>
                </a:solidFill>
              </a:rPr>
              <a:pPr fontAlgn="base">
                <a:spcBef>
                  <a:spcPct val="0"/>
                </a:spcBef>
                <a:spcAft>
                  <a:spcPct val="0"/>
                </a:spcAft>
              </a:pPr>
              <a:t>20</a:t>
            </a:fld>
            <a:endParaRPr lang="en-US" altLang="en-US" dirty="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doctor and an older patient, both are female, both are smiling and looking at the camera. " title="Image of a doctor and a patient"/>
          <p:cNvPicPr>
            <a:picLocks noChangeAspect="1"/>
          </p:cNvPicPr>
          <p:nvPr/>
        </p:nvPicPr>
        <p:blipFill rotWithShape="1">
          <a:blip r:embed="rId3"/>
          <a:srcRect/>
          <a:stretch/>
        </p:blipFill>
        <p:spPr>
          <a:xfrm>
            <a:off x="5155474" y="2521744"/>
            <a:ext cx="3517900" cy="2682875"/>
          </a:xfrm>
          <a:prstGeom prst="rect">
            <a:avLst/>
          </a:prstGeom>
          <a:ln w="38100" cmpd="sng">
            <a:solidFill>
              <a:srgbClr val="7F7F7F"/>
            </a:solidFill>
          </a:ln>
        </p:spPr>
      </p:pic>
      <p:sp>
        <p:nvSpPr>
          <p:cNvPr id="74756" name="Content Placeholder 2"/>
          <p:cNvSpPr>
            <a:spLocks noGrp="1"/>
          </p:cNvSpPr>
          <p:nvPr>
            <p:ph idx="1"/>
          </p:nvPr>
        </p:nvSpPr>
        <p:spPr>
          <a:xfrm>
            <a:off x="581192" y="2228003"/>
            <a:ext cx="4574282" cy="3630795"/>
          </a:xfrm>
        </p:spPr>
        <p:txBody>
          <a:bodyPr/>
          <a:lstStyle/>
          <a:p>
            <a:pPr lvl="0"/>
            <a:r>
              <a:rPr lang="en-US" dirty="0"/>
              <a:t>Basics of dementia</a:t>
            </a:r>
          </a:p>
          <a:p>
            <a:pPr lvl="0"/>
            <a:r>
              <a:rPr lang="en-US" dirty="0"/>
              <a:t>Benefits of early diagnosis</a:t>
            </a:r>
          </a:p>
          <a:p>
            <a:pPr lvl="0"/>
            <a:r>
              <a:rPr lang="en-US" dirty="0"/>
              <a:t>How to address physical, cognitive, emotional, behavioral symptoms</a:t>
            </a:r>
          </a:p>
          <a:p>
            <a:pPr lvl="0"/>
            <a:r>
              <a:rPr lang="en-US" dirty="0"/>
              <a:t>Assisting caregivers</a:t>
            </a:r>
          </a:p>
          <a:p>
            <a:pPr lvl="0"/>
            <a:r>
              <a:rPr lang="en-US" dirty="0"/>
              <a:t>Managing co-morbidities</a:t>
            </a:r>
          </a:p>
          <a:p>
            <a:pPr lvl="0"/>
            <a:r>
              <a:rPr lang="en-US" dirty="0"/>
              <a:t>Use of validated assessment tools (health care)</a:t>
            </a:r>
          </a:p>
        </p:txBody>
      </p:sp>
      <p:sp>
        <p:nvSpPr>
          <p:cNvPr id="2" name="Title 1"/>
          <p:cNvSpPr>
            <a:spLocks noGrp="1"/>
          </p:cNvSpPr>
          <p:nvPr>
            <p:ph type="title"/>
          </p:nvPr>
        </p:nvSpPr>
        <p:spPr/>
        <p:txBody>
          <a:bodyPr/>
          <a:lstStyle/>
          <a:p>
            <a:pPr eaLnBrk="1" fontAlgn="auto" hangingPunct="1">
              <a:spcAft>
                <a:spcPts val="0"/>
              </a:spcAft>
              <a:defRPr/>
            </a:pPr>
            <a:r>
              <a:rPr lang="en-US" dirty="0"/>
              <a:t>Workforce Training: </a:t>
            </a:r>
            <a:br>
              <a:rPr lang="en-US" dirty="0"/>
            </a:br>
            <a:r>
              <a:rPr lang="en-US" dirty="0"/>
              <a:t>Health Care &amp; Direct Care</a:t>
            </a:r>
            <a:r>
              <a:rPr lang="en-US" sz="1800" baseline="80000" dirty="0"/>
              <a:t>17</a:t>
            </a:r>
            <a:endParaRPr lang="en-US" baseline="80000" dirty="0"/>
          </a:p>
        </p:txBody>
      </p:sp>
      <p:sp>
        <p:nvSpPr>
          <p:cNvPr id="7475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2304E2C-258B-45BA-9EC0-30D9541BBF7F}" type="slidenum">
              <a:rPr lang="en-US" altLang="en-US" smtClean="0">
                <a:solidFill>
                  <a:schemeClr val="accent2"/>
                </a:solidFill>
              </a:rPr>
              <a:pPr fontAlgn="base">
                <a:spcBef>
                  <a:spcPct val="0"/>
                </a:spcBef>
                <a:spcAft>
                  <a:spcPct val="0"/>
                </a:spcAft>
              </a:pPr>
              <a:t>21</a:t>
            </a:fld>
            <a:endParaRPr lang="en-US" altLang="en-US"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a:buNone/>
            </a:pPr>
            <a:r>
              <a:rPr lang="en-US" sz="3200" dirty="0"/>
              <a:t>What training should public health professionals receive?</a:t>
            </a:r>
          </a:p>
        </p:txBody>
      </p:sp>
      <p:sp>
        <p:nvSpPr>
          <p:cNvPr id="4" name="Action Button: Help 3" descr="Question mark indicating discussion question" title="Question mark">
            <a:hlinkClick r:id="" action="ppaction://noaction" highlightClick="1"/>
          </p:cNvPr>
          <p:cNvSpPr/>
          <p:nvPr/>
        </p:nvSpPr>
        <p:spPr>
          <a:xfrm>
            <a:off x="3771900" y="2603500"/>
            <a:ext cx="1608138"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5</a:t>
            </a:r>
          </a:p>
        </p:txBody>
      </p:sp>
      <p:sp>
        <p:nvSpPr>
          <p:cNvPr id="727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3F06456-5230-4961-8285-2CD817DB8A04}" type="slidenum">
              <a:rPr lang="en-US" altLang="en-US" smtClean="0">
                <a:solidFill>
                  <a:schemeClr val="accent2"/>
                </a:solidFill>
              </a:rPr>
              <a:pPr fontAlgn="base">
                <a:spcBef>
                  <a:spcPct val="0"/>
                </a:spcBef>
                <a:spcAft>
                  <a:spcPct val="0"/>
                </a:spcAft>
              </a:pPr>
              <a:t>22</a:t>
            </a:fld>
            <a:endParaRPr lang="en-US" altLang="en-US"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Health Symbol with words: Public Health - Prevent. Promote. Protect" title="Public Health Symbol"/>
          <p:cNvPicPr>
            <a:picLocks noChangeAspect="1"/>
          </p:cNvPicPr>
          <p:nvPr/>
        </p:nvPicPr>
        <p:blipFill>
          <a:blip r:embed="rId3"/>
          <a:srcRect/>
          <a:stretch>
            <a:fillRect/>
          </a:stretch>
        </p:blipFill>
        <p:spPr bwMode="auto">
          <a:xfrm>
            <a:off x="6332569" y="3069469"/>
            <a:ext cx="2238375" cy="1947862"/>
          </a:xfrm>
          <a:prstGeom prst="rect">
            <a:avLst/>
          </a:prstGeom>
          <a:noFill/>
          <a:ln w="38100" cmpd="sng">
            <a:solidFill>
              <a:srgbClr val="7F7F7F"/>
            </a:solidFill>
            <a:miter lim="800000"/>
            <a:headEnd/>
            <a:tailEnd/>
          </a:ln>
          <a:extLst>
            <a:ext uri="{909E8E84-426E-40dd-AFC4-6F175D3DCCD1}"/>
          </a:extLst>
        </p:spPr>
      </p:pic>
      <p:sp>
        <p:nvSpPr>
          <p:cNvPr id="78852" name="Content Placeholder 2"/>
          <p:cNvSpPr>
            <a:spLocks noGrp="1"/>
          </p:cNvSpPr>
          <p:nvPr>
            <p:ph idx="1"/>
          </p:nvPr>
        </p:nvSpPr>
        <p:spPr/>
        <p:txBody>
          <a:bodyPr/>
          <a:lstStyle/>
          <a:p>
            <a:pPr lvl="0"/>
            <a:r>
              <a:rPr lang="en-US" sz="2000" dirty="0"/>
              <a:t>Alzheimer’s as a public health priority</a:t>
            </a:r>
          </a:p>
          <a:p>
            <a:pPr lvl="0"/>
            <a:r>
              <a:rPr lang="en-US" sz="2000" dirty="0"/>
              <a:t>Importance of early detection</a:t>
            </a:r>
          </a:p>
          <a:p>
            <a:pPr lvl="0"/>
            <a:r>
              <a:rPr lang="en-US" sz="2000" dirty="0"/>
              <a:t>Cognitive health and risk reduction</a:t>
            </a:r>
          </a:p>
          <a:p>
            <a:pPr lvl="0"/>
            <a:r>
              <a:rPr lang="en-US" sz="2000" dirty="0"/>
              <a:t>Types and availability of resources and supports</a:t>
            </a:r>
          </a:p>
          <a:p>
            <a:pPr lvl="0"/>
            <a:r>
              <a:rPr lang="en-US" sz="2000" dirty="0"/>
              <a:t>Caregiver burden and needs</a:t>
            </a:r>
          </a:p>
          <a:p>
            <a:pPr lvl="0"/>
            <a:r>
              <a:rPr lang="en-US" sz="2000" dirty="0"/>
              <a:t>Surveillance</a:t>
            </a:r>
          </a:p>
          <a:p>
            <a:pPr lvl="0"/>
            <a:r>
              <a:rPr lang="en-US" sz="2000" dirty="0"/>
              <a:t>Health disparities</a:t>
            </a:r>
          </a:p>
          <a:p>
            <a:pPr lvl="0"/>
            <a:r>
              <a:rPr lang="en-US" sz="2000" dirty="0"/>
              <a:t>Unique issues (stigma, abuse, advance planning)</a:t>
            </a:r>
          </a:p>
        </p:txBody>
      </p:sp>
      <p:sp>
        <p:nvSpPr>
          <p:cNvPr id="2" name="Title 1"/>
          <p:cNvSpPr>
            <a:spLocks noGrp="1"/>
          </p:cNvSpPr>
          <p:nvPr>
            <p:ph type="title"/>
          </p:nvPr>
        </p:nvSpPr>
        <p:spPr/>
        <p:txBody>
          <a:bodyPr/>
          <a:lstStyle/>
          <a:p>
            <a:pPr eaLnBrk="1" fontAlgn="auto" hangingPunct="1">
              <a:spcAft>
                <a:spcPts val="0"/>
              </a:spcAft>
              <a:defRPr/>
            </a:pPr>
            <a:r>
              <a:rPr lang="en-US" dirty="0"/>
              <a:t>Workforce Training: Public Health</a:t>
            </a:r>
          </a:p>
        </p:txBody>
      </p:sp>
      <p:sp>
        <p:nvSpPr>
          <p:cNvPr id="788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8DC29F6-0E91-410C-AA36-15E8FDFFCF26}" type="slidenum">
              <a:rPr lang="en-US" altLang="en-US" smtClean="0">
                <a:solidFill>
                  <a:schemeClr val="accent2"/>
                </a:solidFill>
              </a:rPr>
              <a:pPr fontAlgn="base">
                <a:spcBef>
                  <a:spcPct val="0"/>
                </a:spcBef>
                <a:spcAft>
                  <a:spcPct val="0"/>
                </a:spcAft>
              </a:pPr>
              <a:t>23</a:t>
            </a:fld>
            <a:endParaRPr lang="en-US" altLang="en-US" dirty="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a:buNone/>
            </a:pPr>
            <a:r>
              <a:rPr lang="en-US" sz="3200" dirty="0"/>
              <a:t>What training should first responders receive?</a:t>
            </a:r>
          </a:p>
        </p:txBody>
      </p:sp>
      <p:sp>
        <p:nvSpPr>
          <p:cNvPr id="4" name="Action Button: Help 3" descr="Question mark indicating discussion question" title="Question mark">
            <a:hlinkClick r:id="" action="ppaction://noaction" highlightClick="1"/>
          </p:cNvPr>
          <p:cNvSpPr/>
          <p:nvPr/>
        </p:nvSpPr>
        <p:spPr>
          <a:xfrm>
            <a:off x="3771900" y="2520950"/>
            <a:ext cx="1608138"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6</a:t>
            </a: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F04AD19-5D7F-4466-9A3C-08E357241243}" type="slidenum">
              <a:rPr lang="en-US" altLang="en-US" smtClean="0">
                <a:solidFill>
                  <a:schemeClr val="accent2"/>
                </a:solidFill>
              </a:rPr>
              <a:pPr fontAlgn="base">
                <a:spcBef>
                  <a:spcPct val="0"/>
                </a:spcBef>
                <a:spcAft>
                  <a:spcPct val="0"/>
                </a:spcAft>
              </a:pPr>
              <a:t>24</a:t>
            </a:fld>
            <a:endParaRPr lang="en-US" altLang="en-US" dirty="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image of hand holding GPS" title="Cartoon image of hand holding G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472" y="2753664"/>
            <a:ext cx="2579472" cy="2579472"/>
          </a:xfrm>
          <a:prstGeom prst="rect">
            <a:avLst/>
          </a:prstGeom>
        </p:spPr>
      </p:pic>
      <p:sp>
        <p:nvSpPr>
          <p:cNvPr id="82947" name="Content Placeholder 2"/>
          <p:cNvSpPr>
            <a:spLocks noGrp="1"/>
          </p:cNvSpPr>
          <p:nvPr>
            <p:ph idx="1"/>
          </p:nvPr>
        </p:nvSpPr>
        <p:spPr/>
        <p:txBody>
          <a:bodyPr/>
          <a:lstStyle/>
          <a:p>
            <a:pPr lvl="0"/>
            <a:r>
              <a:rPr lang="en-US" sz="2400" dirty="0"/>
              <a:t>Situations involving stress or fear</a:t>
            </a:r>
          </a:p>
          <a:p>
            <a:pPr lvl="0"/>
            <a:r>
              <a:rPr lang="en-US" sz="2400" dirty="0"/>
              <a:t>Training needs:</a:t>
            </a:r>
          </a:p>
          <a:p>
            <a:pPr lvl="1"/>
            <a:r>
              <a:rPr lang="en-US" dirty="0"/>
              <a:t>Identifying Alzheimer’s and dementia</a:t>
            </a:r>
          </a:p>
          <a:p>
            <a:pPr lvl="1"/>
            <a:r>
              <a:rPr lang="en-US" dirty="0"/>
              <a:t>Effective interaction/communication</a:t>
            </a:r>
          </a:p>
          <a:p>
            <a:pPr lvl="1"/>
            <a:r>
              <a:rPr lang="en-US" dirty="0"/>
              <a:t>Resources</a:t>
            </a:r>
          </a:p>
          <a:p>
            <a:pPr lvl="1"/>
            <a:r>
              <a:rPr lang="en-US" dirty="0"/>
              <a:t>Registries, technologies</a:t>
            </a:r>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Workforce Training: First Responders</a:t>
            </a:r>
          </a:p>
        </p:txBody>
      </p:sp>
      <p:sp>
        <p:nvSpPr>
          <p:cNvPr id="829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DB93633-88BE-449B-A43A-222D202300FF}" type="slidenum">
              <a:rPr lang="en-US" altLang="en-US" smtClean="0">
                <a:solidFill>
                  <a:schemeClr val="accent2"/>
                </a:solidFill>
              </a:rPr>
              <a:pPr fontAlgn="base">
                <a:spcBef>
                  <a:spcPct val="0"/>
                </a:spcBef>
                <a:spcAft>
                  <a:spcPct val="0"/>
                </a:spcAft>
              </a:pPr>
              <a:t>25</a:t>
            </a:fld>
            <a:endParaRPr lang="en-US" altLang="en-US" dirty="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image of wheelchair" title="Cartoon image of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851" y="2567353"/>
            <a:ext cx="2952093" cy="2952093"/>
          </a:xfrm>
          <a:prstGeom prst="rect">
            <a:avLst/>
          </a:prstGeom>
        </p:spPr>
      </p:pic>
      <p:sp>
        <p:nvSpPr>
          <p:cNvPr id="84997" name="Content Placeholder 2"/>
          <p:cNvSpPr>
            <a:spLocks noGrp="1"/>
          </p:cNvSpPr>
          <p:nvPr>
            <p:ph idx="1"/>
          </p:nvPr>
        </p:nvSpPr>
        <p:spPr/>
        <p:txBody>
          <a:bodyPr/>
          <a:lstStyle/>
          <a:p>
            <a:pPr lvl="0"/>
            <a:r>
              <a:rPr lang="en-US" sz="2400" dirty="0"/>
              <a:t>Public transportation, customer service, faith/spiritual communities, etc.</a:t>
            </a:r>
          </a:p>
          <a:p>
            <a:pPr lvl="1"/>
            <a:r>
              <a:rPr lang="en-US" dirty="0"/>
              <a:t>Awareness</a:t>
            </a:r>
          </a:p>
          <a:p>
            <a:pPr lvl="1"/>
            <a:r>
              <a:rPr lang="en-US" dirty="0"/>
              <a:t>Recognizing need for help</a:t>
            </a:r>
          </a:p>
          <a:p>
            <a:pPr lvl="1"/>
            <a:r>
              <a:rPr lang="en-US" dirty="0"/>
              <a:t>Resources</a:t>
            </a:r>
          </a:p>
          <a:p>
            <a:pPr lvl="1"/>
            <a:r>
              <a:rPr lang="en-US" dirty="0"/>
              <a:t>Communication</a:t>
            </a:r>
          </a:p>
          <a:p>
            <a:pPr lvl="1"/>
            <a:r>
              <a:rPr lang="en-US" dirty="0"/>
              <a:t>Ways to assist and support</a:t>
            </a:r>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Workforce Training: Other Professions</a:t>
            </a:r>
          </a:p>
        </p:txBody>
      </p:sp>
      <p:sp>
        <p:nvSpPr>
          <p:cNvPr id="8499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16F6DC3-ED89-4323-BD16-F7B275C138DD}" type="slidenum">
              <a:rPr lang="en-US" altLang="en-US" smtClean="0">
                <a:solidFill>
                  <a:schemeClr val="accent2"/>
                </a:solidFill>
              </a:rPr>
              <a:pPr fontAlgn="base">
                <a:spcBef>
                  <a:spcPct val="0"/>
                </a:spcBef>
                <a:spcAft>
                  <a:spcPct val="0"/>
                </a:spcAft>
              </a:pPr>
              <a:t>26</a:t>
            </a:fld>
            <a:endParaRPr lang="en-US" altLang="en-US" dirty="0">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body" idx="1"/>
          </p:nvPr>
        </p:nvSpPr>
        <p:spPr>
          <a:xfrm>
            <a:off x="581025" y="4541838"/>
            <a:ext cx="7989888" cy="600075"/>
          </a:xfrm>
        </p:spPr>
        <p:txBody>
          <a:bodyPr rtlCol="0"/>
          <a:lstStyle/>
          <a:p>
            <a:pPr eaLnBrk="1" fontAlgn="auto" hangingPunct="1">
              <a:defRPr/>
            </a:pPr>
            <a:r>
              <a:rPr lang="en-US" dirty="0"/>
              <a:t>Dementia Capable Systems and dementia friendly communities</a:t>
            </a:r>
          </a:p>
        </p:txBody>
      </p:sp>
      <p:sp>
        <p:nvSpPr>
          <p:cNvPr id="2" name="Title 1"/>
          <p:cNvSpPr>
            <a:spLocks noGrp="1"/>
          </p:cNvSpPr>
          <p:nvPr>
            <p:ph type="title"/>
          </p:nvPr>
        </p:nvSpPr>
        <p:spPr>
          <a:xfrm>
            <a:off x="581025" y="3036888"/>
            <a:ext cx="7989888" cy="1504950"/>
          </a:xfrm>
        </p:spPr>
        <p:txBody>
          <a:bodyPr/>
          <a:lstStyle/>
          <a:p>
            <a:pPr eaLnBrk="1" fontAlgn="auto" hangingPunct="1">
              <a:spcAft>
                <a:spcPts val="0"/>
              </a:spcAft>
              <a:defRPr/>
            </a:pPr>
            <a:r>
              <a:rPr lang="en-US" dirty="0"/>
              <a:t>Caregiver needs and support</a:t>
            </a:r>
          </a:p>
        </p:txBody>
      </p:sp>
      <p:sp>
        <p:nvSpPr>
          <p:cNvPr id="4" name="Slide Number Placeholder 3"/>
          <p:cNvSpPr>
            <a:spLocks noGrp="1"/>
          </p:cNvSpPr>
          <p:nvPr>
            <p:ph type="sldNum" sz="quarter" idx="12"/>
          </p:nvPr>
        </p:nvSpPr>
        <p:spPr/>
        <p:txBody>
          <a:bodyPr/>
          <a:lstStyle/>
          <a:p>
            <a:pPr>
              <a:defRPr/>
            </a:pPr>
            <a:fld id="{E2102E60-C7D5-4250-98B8-4036FC1C0EC0}"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toon image of man and two women with a banner reading &quot;support group&quot; behind them" title="Cartoon image of support group"/>
          <p:cNvPicPr>
            <a:picLocks noChangeAspect="1"/>
          </p:cNvPicPr>
          <p:nvPr/>
        </p:nvPicPr>
        <p:blipFill>
          <a:blip r:embed="rId3"/>
          <a:stretch>
            <a:fillRect/>
          </a:stretch>
        </p:blipFill>
        <p:spPr>
          <a:xfrm>
            <a:off x="5259977" y="2302424"/>
            <a:ext cx="3024012" cy="3024012"/>
          </a:xfrm>
          <a:prstGeom prst="rect">
            <a:avLst/>
          </a:prstGeom>
        </p:spPr>
      </p:pic>
      <p:sp>
        <p:nvSpPr>
          <p:cNvPr id="3" name="Content Placeholder 2"/>
          <p:cNvSpPr>
            <a:spLocks noGrp="1"/>
          </p:cNvSpPr>
          <p:nvPr>
            <p:ph idx="1"/>
          </p:nvPr>
        </p:nvSpPr>
        <p:spPr/>
        <p:txBody>
          <a:bodyPr rtlCol="0">
            <a:normAutofit/>
          </a:bodyPr>
          <a:lstStyle/>
          <a:p>
            <a:pPr lvl="0"/>
            <a:r>
              <a:rPr lang="en-US" sz="2400" dirty="0"/>
              <a:t>Education/information/training</a:t>
            </a:r>
          </a:p>
          <a:p>
            <a:pPr lvl="1"/>
            <a:r>
              <a:rPr lang="en-US" dirty="0"/>
              <a:t>Alzheimer’s/dementia</a:t>
            </a:r>
          </a:p>
          <a:p>
            <a:pPr lvl="1"/>
            <a:r>
              <a:rPr lang="en-US" dirty="0"/>
              <a:t>Behavioral management</a:t>
            </a:r>
          </a:p>
          <a:p>
            <a:pPr lvl="1"/>
            <a:r>
              <a:rPr lang="en-US" dirty="0"/>
              <a:t>Available resources</a:t>
            </a:r>
          </a:p>
          <a:p>
            <a:pPr lvl="1"/>
            <a:r>
              <a:rPr lang="en-US" dirty="0"/>
              <a:t>Self-care</a:t>
            </a: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Support Services: Caregivers</a:t>
            </a:r>
            <a:r>
              <a:rPr lang="en-US" sz="1800" baseline="80000" dirty="0"/>
              <a:t>18,19</a:t>
            </a:r>
            <a:endParaRPr lang="en-US" baseline="80000" dirty="0"/>
          </a:p>
        </p:txBody>
      </p:sp>
      <p:sp>
        <p:nvSpPr>
          <p:cNvPr id="5837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3BC4766-C0BD-4FCE-92C8-CCD9B1A54977}" type="slidenum">
              <a:rPr lang="en-US" altLang="en-US" smtClean="0">
                <a:solidFill>
                  <a:schemeClr val="accent2"/>
                </a:solidFill>
              </a:rPr>
              <a:pPr fontAlgn="base">
                <a:spcBef>
                  <a:spcPct val="0"/>
                </a:spcBef>
                <a:spcAft>
                  <a:spcPct val="0"/>
                </a:spcAft>
              </a:pPr>
              <a:t>28</a:t>
            </a:fld>
            <a:endParaRPr lang="en-US" altLang="en-US" dirty="0">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older husband with wife being tended to by an aide in a care setting, husband looks unsmiling at the camera while holding his wife's hand&#10;" title="Husband with wife and aide"/>
          <p:cNvPicPr>
            <a:picLocks noChangeAspect="1"/>
          </p:cNvPicPr>
          <p:nvPr/>
        </p:nvPicPr>
        <p:blipFill>
          <a:blip r:embed="rId3"/>
          <a:stretch>
            <a:fillRect/>
          </a:stretch>
        </p:blipFill>
        <p:spPr>
          <a:xfrm>
            <a:off x="5033555" y="2563547"/>
            <a:ext cx="3258684" cy="2426829"/>
          </a:xfrm>
          <a:prstGeom prst="rect">
            <a:avLst/>
          </a:prstGeom>
          <a:ln w="38100" cmpd="sng">
            <a:solidFill>
              <a:srgbClr val="7F7F7F"/>
            </a:solidFill>
          </a:ln>
        </p:spPr>
      </p:pic>
      <p:sp>
        <p:nvSpPr>
          <p:cNvPr id="3" name="Content Placeholder 2"/>
          <p:cNvSpPr>
            <a:spLocks noGrp="1"/>
          </p:cNvSpPr>
          <p:nvPr>
            <p:ph idx="1"/>
          </p:nvPr>
        </p:nvSpPr>
        <p:spPr/>
        <p:txBody>
          <a:bodyPr rtlCol="0">
            <a:normAutofit/>
          </a:bodyPr>
          <a:lstStyle/>
          <a:p>
            <a:pPr lvl="0"/>
            <a:r>
              <a:rPr lang="en-US" sz="2400" dirty="0"/>
              <a:t>Counseling/support groups</a:t>
            </a:r>
          </a:p>
          <a:p>
            <a:pPr lvl="0"/>
            <a:r>
              <a:rPr lang="en-US" sz="2400" dirty="0"/>
              <a:t>Case management</a:t>
            </a:r>
          </a:p>
          <a:p>
            <a:pPr lvl="0"/>
            <a:r>
              <a:rPr lang="en-US" sz="2400" dirty="0"/>
              <a:t>Respite services</a:t>
            </a:r>
          </a:p>
          <a:p>
            <a:pPr lvl="0"/>
            <a:endParaRPr lang="en-US" dirty="0"/>
          </a:p>
          <a:p>
            <a:pPr lvl="0"/>
            <a:endParaRPr lang="en-US" dirty="0"/>
          </a:p>
          <a:p>
            <a:pPr lvl="0"/>
            <a:endParaRPr lang="en-US" dirty="0"/>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Support Services: Caregivers (continued)</a:t>
            </a:r>
            <a:r>
              <a:rPr lang="en-US" sz="1800" baseline="80000" dirty="0"/>
              <a:t>20,21</a:t>
            </a:r>
            <a:endParaRPr lang="en-US" baseline="80000" dirty="0"/>
          </a:p>
        </p:txBody>
      </p:sp>
      <p:sp>
        <p:nvSpPr>
          <p:cNvPr id="5837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3BC4766-C0BD-4FCE-92C8-CCD9B1A54977}" type="slidenum">
              <a:rPr lang="en-US" altLang="en-US" smtClean="0">
                <a:solidFill>
                  <a:schemeClr val="accent2"/>
                </a:solidFill>
              </a:rPr>
              <a:pPr fontAlgn="base">
                <a:spcBef>
                  <a:spcPct val="0"/>
                </a:spcBef>
                <a:spcAft>
                  <a:spcPct val="0"/>
                </a:spcAft>
              </a:pPr>
              <a:t>29</a:t>
            </a:fld>
            <a:endParaRPr lang="en-US" altLang="en-US" dirty="0">
              <a:solidFill>
                <a:schemeClr val="accent2"/>
              </a:solidFill>
            </a:endParaRPr>
          </a:p>
        </p:txBody>
      </p:sp>
    </p:spTree>
    <p:extLst>
      <p:ext uri="{BB962C8B-B14F-4D97-AF65-F5344CB8AC3E}">
        <p14:creationId xmlns:p14="http://schemas.microsoft.com/office/powerpoint/2010/main" val="231959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rtlCol="0">
            <a:noAutofit/>
          </a:bodyPr>
          <a:lstStyle/>
          <a:p>
            <a:pPr lvl="0"/>
            <a:r>
              <a:rPr lang="en-US" sz="2200" dirty="0"/>
              <a:t>Dementia is a decline in mental ability that  interferes with daily life</a:t>
            </a:r>
          </a:p>
          <a:p>
            <a:pPr lvl="0"/>
            <a:r>
              <a:rPr lang="en-US" sz="2200" dirty="0"/>
              <a:t>Alzheimer’s disease is the most common form of dementia</a:t>
            </a:r>
          </a:p>
          <a:p>
            <a:pPr lvl="1"/>
            <a:r>
              <a:rPr lang="en-US" sz="2200" dirty="0"/>
              <a:t>Progressive loss of memory and brain function</a:t>
            </a:r>
          </a:p>
          <a:p>
            <a:pPr lvl="1"/>
            <a:r>
              <a:rPr lang="en-US" sz="2200" dirty="0"/>
              <a:t>Requires increasing aid and assistance</a:t>
            </a:r>
          </a:p>
          <a:p>
            <a:pPr lvl="1"/>
            <a:r>
              <a:rPr lang="en-US" sz="2200" dirty="0"/>
              <a:t>No cure and limited treatment options</a:t>
            </a:r>
          </a:p>
          <a:p>
            <a:pPr lvl="0"/>
            <a:r>
              <a:rPr lang="en-US" sz="2200" dirty="0"/>
              <a:t>Huge financial and emotional burden </a:t>
            </a:r>
          </a:p>
          <a:p>
            <a:pPr lvl="0"/>
            <a:r>
              <a:rPr lang="en-US" sz="2200" dirty="0"/>
              <a:t>Public health plays important role in addressing Alzheimer’s disease </a:t>
            </a:r>
          </a:p>
        </p:txBody>
      </p:sp>
      <p:sp>
        <p:nvSpPr>
          <p:cNvPr id="4" name="Title 3"/>
          <p:cNvSpPr>
            <a:spLocks noGrp="1"/>
          </p:cNvSpPr>
          <p:nvPr>
            <p:ph type="title"/>
          </p:nvPr>
        </p:nvSpPr>
        <p:spPr/>
        <p:txBody>
          <a:bodyPr>
            <a:noAutofit/>
          </a:bodyPr>
          <a:lstStyle/>
          <a:p>
            <a:pPr eaLnBrk="1" fontAlgn="auto" hangingPunct="1">
              <a:spcAft>
                <a:spcPts val="0"/>
              </a:spcAft>
              <a:defRPr/>
            </a:pPr>
            <a:r>
              <a:rPr lang="en-US" sz="3200" dirty="0"/>
              <a:t>Introduction: Dementia &amp; Alzheimer’s Disease</a:t>
            </a:r>
            <a:r>
              <a:rPr lang="en-US" sz="1800" baseline="80000" dirty="0"/>
              <a:t>1</a:t>
            </a:r>
            <a:endParaRPr lang="en-US" sz="3200" baseline="80000" dirty="0"/>
          </a:p>
        </p:txBody>
      </p:sp>
      <p:sp>
        <p:nvSpPr>
          <p:cNvPr id="3" name="Slide Number Placeholder 2"/>
          <p:cNvSpPr>
            <a:spLocks noGrp="1"/>
          </p:cNvSpPr>
          <p:nvPr>
            <p:ph type="sldNum" sz="quarter" idx="12"/>
          </p:nvPr>
        </p:nvSpPr>
        <p:spPr/>
        <p:txBody>
          <a:bodyPr/>
          <a:lstStyle/>
          <a:p>
            <a:pPr>
              <a:defRPr/>
            </a:pPr>
            <a:fld id="{A7810592-FFF6-4F76-AA6D-986E4E178D8F}"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Content Placeholder 2"/>
          <p:cNvSpPr>
            <a:spLocks noGrp="1"/>
          </p:cNvSpPr>
          <p:nvPr>
            <p:ph idx="1"/>
          </p:nvPr>
        </p:nvSpPr>
        <p:spPr/>
        <p:txBody>
          <a:bodyPr/>
          <a:lstStyle/>
          <a:p>
            <a:pPr lvl="0"/>
            <a:r>
              <a:rPr lang="en-US" dirty="0"/>
              <a:t>States/communities play significant role</a:t>
            </a:r>
          </a:p>
          <a:p>
            <a:pPr lvl="0"/>
            <a:r>
              <a:rPr lang="en-US" dirty="0"/>
              <a:t>Dementia capable systems and dementia friendly communities</a:t>
            </a:r>
          </a:p>
          <a:p>
            <a:pPr lvl="1"/>
            <a:r>
              <a:rPr lang="en-US" sz="2200" dirty="0"/>
              <a:t>Analyze community support needs</a:t>
            </a:r>
          </a:p>
          <a:p>
            <a:pPr lvl="1"/>
            <a:r>
              <a:rPr lang="en-US" sz="2200" dirty="0"/>
              <a:t>Support services and programs</a:t>
            </a:r>
          </a:p>
          <a:p>
            <a:pPr lvl="1"/>
            <a:r>
              <a:rPr lang="en-US" sz="2200" dirty="0"/>
              <a:t>Workforce training</a:t>
            </a:r>
          </a:p>
          <a:p>
            <a:pPr lvl="1"/>
            <a:r>
              <a:rPr lang="en-US" sz="2200" dirty="0"/>
              <a:t>Caregiver training and support</a:t>
            </a:r>
          </a:p>
          <a:p>
            <a:pPr lvl="1"/>
            <a:endParaRPr lang="en-US" sz="2200" dirty="0"/>
          </a:p>
        </p:txBody>
      </p:sp>
      <p:sp>
        <p:nvSpPr>
          <p:cNvPr id="2" name="Title 1"/>
          <p:cNvSpPr>
            <a:spLocks noGrp="1"/>
          </p:cNvSpPr>
          <p:nvPr>
            <p:ph type="title"/>
          </p:nvPr>
        </p:nvSpPr>
        <p:spPr/>
        <p:txBody>
          <a:bodyPr/>
          <a:lstStyle/>
          <a:p>
            <a:pPr eaLnBrk="1" fontAlgn="auto" hangingPunct="1">
              <a:spcAft>
                <a:spcPts val="0"/>
              </a:spcAft>
              <a:defRPr/>
            </a:pPr>
            <a:r>
              <a:rPr lang="en-US" dirty="0"/>
              <a:t>Conclusion: Dementia Capable and dementia friendly</a:t>
            </a:r>
          </a:p>
        </p:txBody>
      </p:sp>
      <p:sp>
        <p:nvSpPr>
          <p:cNvPr id="1034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1428B91-D623-4287-8252-BE2AB4A3A3E7}" type="slidenum">
              <a:rPr lang="en-US" altLang="en-US" smtClean="0">
                <a:solidFill>
                  <a:schemeClr val="accent2"/>
                </a:solidFill>
              </a:rPr>
              <a:pPr fontAlgn="base">
                <a:spcBef>
                  <a:spcPct val="0"/>
                </a:spcBef>
                <a:spcAft>
                  <a:spcPct val="0"/>
                </a:spcAft>
              </a:pPr>
              <a:t>30</a:t>
            </a:fld>
            <a:endParaRPr lang="en-US" altLang="en-US" dirty="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of Alzheimer's Association logo" title="Alzheimer's Association Logo"/>
          <p:cNvPicPr>
            <a:picLocks noChangeAspect="1" noChangeArrowheads="1"/>
          </p:cNvPicPr>
          <p:nvPr/>
        </p:nvPicPr>
        <p:blipFill rotWithShape="1">
          <a:blip r:embed="rId3"/>
          <a:srcRect t="17260" b="10030"/>
          <a:stretch/>
        </p:blipFill>
        <p:spPr bwMode="auto">
          <a:xfrm>
            <a:off x="3687763" y="4921819"/>
            <a:ext cx="17780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Content Placeholder 2"/>
          <p:cNvSpPr>
            <a:spLocks noGrp="1"/>
          </p:cNvSpPr>
          <p:nvPr>
            <p:ph idx="1"/>
          </p:nvPr>
        </p:nvSpPr>
        <p:spPr>
          <a:xfrm>
            <a:off x="581025" y="2119313"/>
            <a:ext cx="7989888" cy="3630612"/>
          </a:xfrm>
        </p:spPr>
        <p:txBody>
          <a:bodyPr/>
          <a:lstStyle/>
          <a:p>
            <a:pPr marL="0" indent="0" algn="ctr">
              <a:buNone/>
            </a:pPr>
            <a:r>
              <a:rPr lang="en-US" dirty="0"/>
              <a:t>For more information, please visit:</a:t>
            </a:r>
          </a:p>
          <a:p>
            <a:pPr marL="0" indent="0" algn="ctr">
              <a:buNone/>
            </a:pPr>
            <a:r>
              <a:rPr lang="en-US" dirty="0"/>
              <a:t>Alzheimer’s Association website at </a:t>
            </a:r>
            <a:r>
              <a:rPr lang="en-US" u="sng" dirty="0"/>
              <a:t>http://www.alz.org </a:t>
            </a:r>
            <a:endParaRPr lang="en-US" dirty="0"/>
          </a:p>
          <a:p>
            <a:pPr marL="0" indent="0" algn="ctr">
              <a:buNone/>
            </a:pPr>
            <a:r>
              <a:rPr lang="en-US" dirty="0"/>
              <a:t>CDC’s Alzheimer’s Disease and Healthy Aging Program at </a:t>
            </a:r>
            <a:r>
              <a:rPr lang="en-US" u="sng" dirty="0"/>
              <a:t>https://www.cdc.gov/aging/ </a:t>
            </a:r>
          </a:p>
          <a:p>
            <a:pPr marL="0" indent="0" eaLnBrk="1" hangingPunct="1">
              <a:buSzPct val="100000"/>
              <a:buNone/>
            </a:pPr>
            <a:endParaRPr lang="en-US" altLang="en-US" dirty="0"/>
          </a:p>
          <a:p>
            <a:pPr marL="0" indent="0" eaLnBrk="1" hangingPunct="1">
              <a:buFont typeface="Wingdings 2" panose="05020102010507070707" pitchFamily="18" charset="2"/>
              <a:buNone/>
            </a:pPr>
            <a:endParaRPr lang="en-US" altLang="en-US" sz="1000" dirty="0"/>
          </a:p>
        </p:txBody>
      </p:sp>
      <p:sp>
        <p:nvSpPr>
          <p:cNvPr id="2" name="Title 1"/>
          <p:cNvSpPr>
            <a:spLocks noGrp="1"/>
          </p:cNvSpPr>
          <p:nvPr>
            <p:ph type="title"/>
          </p:nvPr>
        </p:nvSpPr>
        <p:spPr/>
        <p:txBody>
          <a:bodyPr/>
          <a:lstStyle/>
          <a:p>
            <a:pPr eaLnBrk="1" fontAlgn="auto" hangingPunct="1">
              <a:spcAft>
                <a:spcPts val="0"/>
              </a:spcAft>
              <a:defRPr/>
            </a:pPr>
            <a:r>
              <a:rPr lang="en-US" dirty="0"/>
              <a:t>For More Information</a:t>
            </a:r>
          </a:p>
        </p:txBody>
      </p:sp>
      <p:sp>
        <p:nvSpPr>
          <p:cNvPr id="1054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D46621D-C66A-4A41-8EDB-897E67FD45DC}" type="slidenum">
              <a:rPr lang="en-US" altLang="en-US" smtClean="0">
                <a:solidFill>
                  <a:schemeClr val="accent2"/>
                </a:solidFill>
              </a:rPr>
              <a:pPr fontAlgn="base">
                <a:spcBef>
                  <a:spcPct val="0"/>
                </a:spcBef>
                <a:spcAft>
                  <a:spcPct val="0"/>
                </a:spcAft>
              </a:pPr>
              <a:t>31</a:t>
            </a:fld>
            <a:endParaRPr lang="en-US" altLang="en-US" dirty="0">
              <a:solidFill>
                <a:schemeClr val="accent2"/>
              </a:solidFill>
            </a:endParaRPr>
          </a:p>
        </p:txBody>
      </p:sp>
    </p:spTree>
    <p:extLst>
      <p:ext uri="{BB962C8B-B14F-4D97-AF65-F5344CB8AC3E}">
        <p14:creationId xmlns:p14="http://schemas.microsoft.com/office/powerpoint/2010/main" val="272038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1192" y="2228003"/>
            <a:ext cx="7989752" cy="4258522"/>
          </a:xfrm>
        </p:spPr>
        <p:txBody>
          <a:bodyPr rtlCol="0">
            <a:noAutofit/>
          </a:bodyPr>
          <a:lstStyle/>
          <a:p>
            <a:r>
              <a:rPr lang="en-US" sz="1600" b="1" u="sng" dirty="0"/>
              <a:t>Academy for Gerontology in Higher Education (AGHE)</a:t>
            </a:r>
            <a:r>
              <a:rPr lang="en-US" sz="1600" b="1" dirty="0"/>
              <a:t>:</a:t>
            </a:r>
            <a:endParaRPr lang="en-US" sz="1600" dirty="0"/>
          </a:p>
          <a:p>
            <a:pPr lvl="1"/>
            <a:r>
              <a:rPr lang="en-US" sz="1200" dirty="0"/>
              <a:t>I.6.7 Promote and apply the use of appropriate forms of evidence-based interventions and technologies for older adults, their families, and caregivers</a:t>
            </a:r>
          </a:p>
          <a:p>
            <a:pPr lvl="1"/>
            <a:r>
              <a:rPr lang="en-US" sz="1200" dirty="0"/>
              <a:t>II.4.5 Provide the following groups information and education in order to build a collaborative aging network: </a:t>
            </a:r>
          </a:p>
          <a:p>
            <a:pPr lvl="2"/>
            <a:r>
              <a:rPr lang="en-US" sz="1100" dirty="0"/>
              <a:t>Key persons in the community (police officers, firefighters, mail carriers, locale service providers, and others)</a:t>
            </a:r>
          </a:p>
          <a:p>
            <a:pPr lvl="2"/>
            <a:r>
              <a:rPr lang="en-US" sz="1100" dirty="0"/>
              <a:t>Aging workforce professionals and personnel (paid and unpaid; full-and part-time) in the field of aging</a:t>
            </a:r>
          </a:p>
          <a:p>
            <a:r>
              <a:rPr lang="en-US" sz="1600" b="1" u="sng" dirty="0"/>
              <a:t>Council on Education for Public Health (CEPH) Foundational Competencies:</a:t>
            </a:r>
            <a:endParaRPr lang="en-US" sz="1600" dirty="0"/>
          </a:p>
          <a:p>
            <a:pPr lvl="1"/>
            <a:r>
              <a:rPr lang="en-US" sz="1200" dirty="0"/>
              <a:t>2. Locate, use, evaluate, and synthesize public health information (bachelors level)</a:t>
            </a:r>
          </a:p>
          <a:p>
            <a:pPr lvl="1"/>
            <a:r>
              <a:rPr lang="en-US" sz="1200" dirty="0"/>
              <a:t>4. Interpret results of data analysis for public health research, policy, or practice (masters level)</a:t>
            </a:r>
          </a:p>
          <a:p>
            <a:r>
              <a:rPr lang="en-US" sz="1600" b="1" u="sng" dirty="0"/>
              <a:t>Council on Linkages Between Academia and Public Health Practice</a:t>
            </a:r>
            <a:r>
              <a:rPr lang="en-US" sz="1600" b="1" dirty="0"/>
              <a:t>:</a:t>
            </a:r>
            <a:endParaRPr lang="en-US" sz="1600" dirty="0"/>
          </a:p>
          <a:p>
            <a:pPr lvl="1"/>
            <a:r>
              <a:rPr lang="en-US" sz="1200" dirty="0"/>
              <a:t>8A3. Describes the ways public health, health care, and other organizations can work together or individually to impact the health of a community </a:t>
            </a:r>
          </a:p>
          <a:p>
            <a:pPr lvl="1"/>
            <a:r>
              <a:rPr lang="en-US" sz="1200" dirty="0"/>
              <a:t>8A4. Contributes to development of a vision for a healthy community (e.g., emphasis on prevention, health equity for all, excellence, and innovation)</a:t>
            </a:r>
          </a:p>
        </p:txBody>
      </p:sp>
      <p:sp>
        <p:nvSpPr>
          <p:cNvPr id="4" name="Title 3"/>
          <p:cNvSpPr>
            <a:spLocks noGrp="1"/>
          </p:cNvSpPr>
          <p:nvPr>
            <p:ph type="title"/>
          </p:nvPr>
        </p:nvSpPr>
        <p:spPr/>
        <p:txBody>
          <a:bodyPr/>
          <a:lstStyle/>
          <a:p>
            <a:pPr eaLnBrk="1" fontAlgn="auto" hangingPunct="1">
              <a:spcAft>
                <a:spcPts val="0"/>
              </a:spcAft>
              <a:defRPr/>
            </a:pPr>
            <a:r>
              <a:rPr lang="en-US" dirty="0"/>
              <a:t>COmpetencies</a:t>
            </a: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CDA9B8D-6C46-42E2-B996-A8B9708AAA29}" type="slidenum">
              <a:rPr lang="en-US" altLang="en-US" smtClean="0">
                <a:solidFill>
                  <a:schemeClr val="accent2"/>
                </a:solidFill>
              </a:rPr>
              <a:pPr fontAlgn="base">
                <a:spcBef>
                  <a:spcPct val="0"/>
                </a:spcBef>
                <a:spcAft>
                  <a:spcPct val="0"/>
                </a:spcAft>
              </a:pPr>
              <a:t>32</a:t>
            </a:fld>
            <a:endParaRPr lang="en-US" altLang="en-US" dirty="0">
              <a:solidFill>
                <a:schemeClr val="accent2"/>
              </a:solidFill>
            </a:endParaRPr>
          </a:p>
        </p:txBody>
      </p:sp>
    </p:spTree>
    <p:extLst>
      <p:ext uri="{BB962C8B-B14F-4D97-AF65-F5344CB8AC3E}">
        <p14:creationId xmlns:p14="http://schemas.microsoft.com/office/powerpoint/2010/main" val="3468148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spcAft>
                <a:spcPts val="0"/>
              </a:spcAft>
              <a:buNone/>
            </a:pPr>
            <a:r>
              <a:rPr lang="en-US" sz="1200" baseline="30000" dirty="0"/>
              <a:t>1 </a:t>
            </a:r>
            <a:r>
              <a:rPr lang="en-US" sz="1200" dirty="0"/>
              <a:t>Alzheimer’s Association. (2019) </a:t>
            </a:r>
            <a:r>
              <a:rPr lang="en-US" sz="1200" i="1" dirty="0"/>
              <a:t>2019 Alzheimer’s Disease Facts and Figures.</a:t>
            </a:r>
            <a:endParaRPr lang="en-US" sz="1200" dirty="0"/>
          </a:p>
          <a:p>
            <a:pPr marL="0" indent="0">
              <a:spcBef>
                <a:spcPts val="0"/>
              </a:spcBef>
              <a:spcAft>
                <a:spcPts val="0"/>
              </a:spcAft>
              <a:buNone/>
            </a:pPr>
            <a:r>
              <a:rPr lang="en-US" sz="1200" baseline="30000" dirty="0"/>
              <a:t>2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t>3</a:t>
            </a:r>
            <a:r>
              <a:rPr lang="en-US" sz="1200" dirty="0"/>
              <a:t> Turner, N., Morken, L. (2016) </a:t>
            </a:r>
            <a:r>
              <a:rPr lang="en-US" sz="1200" i="1" dirty="0"/>
              <a:t>Better Together: A Comparative Analysis of Age-Friendly and Dementia Friendly Communities</a:t>
            </a:r>
            <a:r>
              <a:rPr lang="en-US" sz="1200" dirty="0"/>
              <a:t>. AARP International Affairs. Retrieved from </a:t>
            </a:r>
            <a:r>
              <a:rPr lang="en-US" sz="1200" u="sng" dirty="0"/>
              <a:t>https://www.aarp.org/content/dam/aarp/livable-communities/livable-documents/documents-2016/Better-Together-Research-Report.pdf</a:t>
            </a:r>
          </a:p>
          <a:p>
            <a:pPr marL="0" indent="0">
              <a:spcBef>
                <a:spcPts val="0"/>
              </a:spcBef>
              <a:spcAft>
                <a:spcPts val="0"/>
              </a:spcAft>
              <a:buNone/>
            </a:pPr>
            <a:r>
              <a:rPr lang="en-US" sz="1200" baseline="30000" dirty="0"/>
              <a:t>4</a:t>
            </a:r>
            <a:r>
              <a:rPr lang="en-US" sz="1200" dirty="0"/>
              <a:t> U.S. Administration for Community Living/Administration on Aging. (2014) </a:t>
            </a:r>
            <a:r>
              <a:rPr lang="en-US" sz="1200" i="1" dirty="0"/>
              <a:t>Dementia-Capable States and Communities: The Basics.</a:t>
            </a:r>
            <a:endParaRPr lang="en-US" sz="1200" dirty="0"/>
          </a:p>
          <a:p>
            <a:pPr marL="0" indent="0">
              <a:spcBef>
                <a:spcPts val="0"/>
              </a:spcBef>
              <a:spcAft>
                <a:spcPts val="0"/>
              </a:spcAft>
              <a:buNone/>
            </a:pPr>
            <a:r>
              <a:rPr lang="en-US" sz="1200" baseline="30000" dirty="0"/>
              <a:t>5</a:t>
            </a:r>
            <a:r>
              <a:rPr lang="en-US" sz="1200" dirty="0"/>
              <a:t> The Gerontological Society of America. (2015) </a:t>
            </a:r>
            <a:r>
              <a:rPr lang="en-US" sz="1200" i="1" dirty="0"/>
              <a:t>Dementia Friendly, Dementia Capable, and Dementia Positive: Concepts to Prepare for the Future.</a:t>
            </a:r>
          </a:p>
          <a:p>
            <a:pPr marL="0" indent="0">
              <a:spcBef>
                <a:spcPts val="0"/>
              </a:spcBef>
              <a:spcAft>
                <a:spcPts val="0"/>
              </a:spcAft>
              <a:buNone/>
            </a:pPr>
            <a:r>
              <a:rPr lang="en-US" sz="1200" baseline="30000" dirty="0"/>
              <a:t>6</a:t>
            </a:r>
            <a:r>
              <a:rPr lang="en-US" sz="1200" dirty="0"/>
              <a:t> Alzheimer’s Association and Centers for Disease Control and Prevention. Healthy Brain Initiative, State and Local Public Health Partnerships to Address Dementia: The 2018-2023 Road Map. Chicago, IL: Alzheimer’s Association; 2018.</a:t>
            </a:r>
          </a:p>
          <a:p>
            <a:pPr marL="0" indent="0">
              <a:spcBef>
                <a:spcPts val="0"/>
              </a:spcBef>
              <a:spcAft>
                <a:spcPts val="0"/>
              </a:spcAft>
              <a:buNone/>
            </a:pPr>
            <a:r>
              <a:rPr lang="en-US" sz="1200" baseline="30000" dirty="0"/>
              <a:t>7 </a:t>
            </a:r>
            <a:r>
              <a:rPr lang="en-US" sz="1200" dirty="0"/>
              <a:t>Tilly, J., Weiner, J., Gould, E., and O’Keefe, J. (2011) </a:t>
            </a:r>
            <a:r>
              <a:rPr lang="en-US" sz="1200" i="1" dirty="0"/>
              <a:t>Making the Long-Term Services and Supports System Work for People with Dementia and Their Caregivers</a:t>
            </a:r>
            <a:r>
              <a:rPr lang="en-US" sz="1200" dirty="0"/>
              <a:t>. Washington, DC: Administration for Community Living. Retrieved from https://acl.gov/sites/default/files/triage/BH-Brief-Dementia-Capable-Basics.pdf</a:t>
            </a:r>
          </a:p>
          <a:p>
            <a:pPr marL="0" indent="0">
              <a:spcBef>
                <a:spcPts val="0"/>
              </a:spcBef>
              <a:spcAft>
                <a:spcPts val="0"/>
              </a:spcAft>
              <a:buNone/>
            </a:pPr>
            <a:r>
              <a:rPr lang="en-US" sz="1200" baseline="30000" dirty="0"/>
              <a:t>8 </a:t>
            </a:r>
            <a:r>
              <a:rPr lang="en-US" sz="1200" dirty="0"/>
              <a:t>Alzheimer’s Association and Centers for Disease Control and Prevention. Healthy Brain Initiative, State and Local Public Health Partnerships to Address Dementia: The 2018-2023 Road Map. Chicago, IL: Alzheimer’s Association; 2018.</a:t>
            </a:r>
          </a:p>
          <a:p>
            <a:pPr marL="0" indent="0">
              <a:spcBef>
                <a:spcPts val="0"/>
              </a:spcBef>
              <a:spcAft>
                <a:spcPts val="0"/>
              </a:spcAft>
              <a:buNone/>
            </a:pPr>
            <a:r>
              <a:rPr lang="en-US" sz="1200" baseline="30000" dirty="0"/>
              <a:t>9</a:t>
            </a:r>
            <a:r>
              <a:rPr lang="en-US" sz="1200" dirty="0"/>
              <a:t> Alzheimer’s Association. (2019) </a:t>
            </a:r>
            <a:r>
              <a:rPr lang="en-US" sz="1200" i="1" dirty="0"/>
              <a:t>2019 Alzheimer’s Disease Facts and Figures. </a:t>
            </a:r>
          </a:p>
          <a:p>
            <a:pPr marL="0" indent="0">
              <a:spcBef>
                <a:spcPts val="0"/>
              </a:spcBef>
              <a:spcAft>
                <a:spcPts val="0"/>
              </a:spcAft>
              <a:buNone/>
            </a:pPr>
            <a:r>
              <a:rPr lang="en-US" sz="1200" baseline="30000" dirty="0"/>
              <a:t>10</a:t>
            </a:r>
            <a:r>
              <a:rPr lang="en-US" sz="1200" dirty="0"/>
              <a:t> Alzheimer’s Association and Centers for Disease Control and Prevention. Healthy Brain Initiative, State and Local Public Health Partnerships to Address Dementia: The 2018-2023 Road Map. Chicago, IL: Alzheimer’s Association; 2018.</a:t>
            </a:r>
          </a:p>
          <a:p>
            <a:pPr marL="0" indent="0">
              <a:spcBef>
                <a:spcPts val="0"/>
              </a:spcBef>
              <a:spcAft>
                <a:spcPts val="0"/>
              </a:spcAft>
              <a:buNone/>
            </a:pPr>
            <a:r>
              <a:rPr lang="en-US" sz="1200" baseline="30000" dirty="0"/>
              <a:t>11</a:t>
            </a:r>
            <a:r>
              <a:rPr lang="en-US" sz="1200" dirty="0"/>
              <a:t> US. Administration on Aging. (2011) </a:t>
            </a:r>
            <a:r>
              <a:rPr lang="en-US" sz="1200" i="1" dirty="0"/>
              <a:t>Dementia Capability Toolkit</a:t>
            </a:r>
            <a:r>
              <a:rPr lang="en-US" sz="1200" dirty="0"/>
              <a:t>. Retrieved from </a:t>
            </a:r>
            <a:r>
              <a:rPr lang="en-US" sz="1200" u="sng" dirty="0"/>
              <a:t>https://www.aarp.org/content/dam/aarp/livable-communities/old-learn/health/Dementia-Capability-Toolkit-2011-AARP.pdf</a:t>
            </a:r>
            <a:endParaRPr lang="en-US" sz="1200" dirty="0"/>
          </a:p>
        </p:txBody>
      </p:sp>
      <p:sp>
        <p:nvSpPr>
          <p:cNvPr id="2" name="Title 1"/>
          <p:cNvSpPr>
            <a:spLocks noGrp="1"/>
          </p:cNvSpPr>
          <p:nvPr>
            <p:ph type="title"/>
          </p:nvPr>
        </p:nvSpPr>
        <p:spPr/>
        <p:txBody>
          <a:bodyPr/>
          <a:lstStyle/>
          <a:p>
            <a:r>
              <a:rPr lang="en-US" dirty="0"/>
              <a:t>References 1</a:t>
            </a:r>
          </a:p>
        </p:txBody>
      </p:sp>
      <p:sp>
        <p:nvSpPr>
          <p:cNvPr id="4" name="Slide Number Placeholder 3"/>
          <p:cNvSpPr>
            <a:spLocks noGrp="1"/>
          </p:cNvSpPr>
          <p:nvPr>
            <p:ph type="sldNum" sz="quarter" idx="12"/>
          </p:nvPr>
        </p:nvSpPr>
        <p:spPr/>
        <p:txBody>
          <a:bodyPr/>
          <a:lstStyle/>
          <a:p>
            <a:pPr>
              <a:defRPr/>
            </a:pPr>
            <a:fld id="{772E1AAB-E07A-4C83-83F4-927131BC4824}" type="slidenum">
              <a:rPr lang="en-US" smtClean="0"/>
              <a:pPr>
                <a:defRPr/>
              </a:pPr>
              <a:t>33</a:t>
            </a:fld>
            <a:endParaRPr lang="en-US" dirty="0"/>
          </a:p>
        </p:txBody>
      </p:sp>
    </p:spTree>
    <p:extLst>
      <p:ext uri="{BB962C8B-B14F-4D97-AF65-F5344CB8AC3E}">
        <p14:creationId xmlns:p14="http://schemas.microsoft.com/office/powerpoint/2010/main" val="2055749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981" y="2157665"/>
            <a:ext cx="7989752" cy="3630795"/>
          </a:xfrm>
        </p:spPr>
        <p:txBody>
          <a:bodyPr anchor="t"/>
          <a:lstStyle/>
          <a:p>
            <a:pPr marL="0" indent="0">
              <a:spcBef>
                <a:spcPts val="0"/>
              </a:spcBef>
              <a:spcAft>
                <a:spcPts val="0"/>
              </a:spcAft>
              <a:buNone/>
            </a:pPr>
            <a:r>
              <a:rPr lang="en-US" sz="1200" baseline="30000" dirty="0"/>
              <a:t>12</a:t>
            </a:r>
            <a:r>
              <a:rPr lang="en-US" sz="1200" dirty="0"/>
              <a:t>Tilly, J., Wiener, J., &amp; Gould, E. (2014) </a:t>
            </a:r>
            <a:r>
              <a:rPr lang="en-US" sz="1200" i="1" dirty="0"/>
              <a:t>Dementia-Capable States and Communities: The Basics.</a:t>
            </a:r>
            <a:r>
              <a:rPr lang="en-US" sz="1200" dirty="0"/>
              <a:t> Washington, DC: Administration for Community Living. Retrieved from: </a:t>
            </a:r>
            <a:r>
              <a:rPr lang="en-US" sz="1200" u="sng" dirty="0"/>
              <a:t>https://acl.gov/sites/default/files/triage/BH-Brief-Dementia-Capable-Basics.pdf</a:t>
            </a:r>
            <a:endParaRPr lang="en-US" sz="1200" dirty="0"/>
          </a:p>
          <a:p>
            <a:pPr marL="0" indent="0">
              <a:spcBef>
                <a:spcPts val="0"/>
              </a:spcBef>
              <a:spcAft>
                <a:spcPts val="0"/>
              </a:spcAft>
              <a:buNone/>
            </a:pPr>
            <a:r>
              <a:rPr lang="en-US" sz="1200" baseline="30000" dirty="0"/>
              <a:t>13</a:t>
            </a:r>
            <a:r>
              <a:rPr lang="en-US" sz="1200" dirty="0"/>
              <a:t> Alliance for Aging Research. (2012) </a:t>
            </a:r>
            <a:r>
              <a:rPr lang="en-US" sz="1200" i="1" dirty="0"/>
              <a:t>Translating Innovation to Impact: Evidence-based Interventions to Support People with Alzheimer’s Disease and their Caregivers at Home and in the Community</a:t>
            </a:r>
            <a:r>
              <a:rPr lang="en-US" sz="1200" dirty="0"/>
              <a:t>.</a:t>
            </a:r>
          </a:p>
          <a:p>
            <a:pPr marL="0" indent="0">
              <a:spcBef>
                <a:spcPts val="0"/>
              </a:spcBef>
              <a:spcAft>
                <a:spcPts val="0"/>
              </a:spcAft>
              <a:buNone/>
            </a:pPr>
            <a:r>
              <a:rPr lang="en-US" sz="1200" baseline="30000" dirty="0"/>
              <a:t>14 </a:t>
            </a:r>
            <a:r>
              <a:rPr lang="en-US" sz="1200" dirty="0"/>
              <a:t>Oregon Health &amp; Sciences University. (2017) </a:t>
            </a:r>
            <a:r>
              <a:rPr lang="en-US" sz="1200" i="1" dirty="0"/>
              <a:t>Preserving Memories to Maintain Cognitive Health.</a:t>
            </a:r>
          </a:p>
          <a:p>
            <a:pPr marL="0" indent="0">
              <a:spcBef>
                <a:spcPts val="0"/>
              </a:spcBef>
              <a:spcAft>
                <a:spcPts val="0"/>
              </a:spcAft>
              <a:buNone/>
            </a:pPr>
            <a:r>
              <a:rPr lang="en-US" sz="1200" baseline="30000" dirty="0"/>
              <a:t>15 </a:t>
            </a:r>
            <a:r>
              <a:rPr lang="en-US" sz="1200" dirty="0"/>
              <a:t>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a:t>
            </a:r>
          </a:p>
          <a:p>
            <a:pPr marL="0" indent="0">
              <a:spcBef>
                <a:spcPts val="0"/>
              </a:spcBef>
              <a:spcAft>
                <a:spcPts val="0"/>
              </a:spcAft>
              <a:buNone/>
            </a:pPr>
            <a:r>
              <a:rPr lang="en-US" sz="1200" baseline="30000" dirty="0"/>
              <a:t>16 </a:t>
            </a:r>
            <a:r>
              <a:rPr lang="en-US" sz="1200" dirty="0"/>
              <a:t>ACT on Alzheimer’s. (2014) </a:t>
            </a:r>
            <a:r>
              <a:rPr lang="en-US" sz="1200" i="1" dirty="0"/>
              <a:t>Alzheimer’s Disease Curriculum, Module X:</a:t>
            </a:r>
            <a:r>
              <a:rPr lang="en-US" sz="1200" dirty="0"/>
              <a:t> </a:t>
            </a:r>
            <a:r>
              <a:rPr lang="en-US" sz="1200" i="1" dirty="0"/>
              <a:t>Caregiver Support</a:t>
            </a:r>
            <a:r>
              <a:rPr lang="en-US" sz="1200" dirty="0"/>
              <a:t>.  </a:t>
            </a:r>
          </a:p>
          <a:p>
            <a:pPr marL="0" indent="0">
              <a:spcBef>
                <a:spcPts val="0"/>
              </a:spcBef>
              <a:spcAft>
                <a:spcPts val="0"/>
              </a:spcAft>
              <a:buNone/>
            </a:pPr>
            <a:r>
              <a:rPr lang="en-US" sz="1200" baseline="30000" dirty="0"/>
              <a:t>17</a:t>
            </a:r>
            <a:r>
              <a:rPr lang="en-US" sz="1200" dirty="0"/>
              <a:t> </a:t>
            </a:r>
            <a:r>
              <a:rPr lang="en-US" sz="1200" b="1" dirty="0"/>
              <a:t> </a:t>
            </a:r>
            <a:r>
              <a:rPr lang="en-US" sz="1200" dirty="0"/>
              <a:t>Fazio, S., Pace, D., Flinner, J. &amp; Kallmyer, B. (2018) The Fundamentals of Person-Centered Care for Individuals With Dementia. </a:t>
            </a:r>
            <a:r>
              <a:rPr lang="en-US" sz="1200" i="1" dirty="0"/>
              <a:t>The Gerontologist</a:t>
            </a:r>
            <a:r>
              <a:rPr lang="en-US" sz="1200" dirty="0"/>
              <a:t>, </a:t>
            </a:r>
            <a:r>
              <a:rPr lang="en-US" sz="1200" i="1" dirty="0"/>
              <a:t>58</a:t>
            </a:r>
            <a:r>
              <a:rPr lang="en-US" sz="1200" dirty="0"/>
              <a:t>(1), S10–S19. </a:t>
            </a:r>
            <a:r>
              <a:rPr lang="en-US" sz="1200" u="sng" dirty="0"/>
              <a:t>https://doi.org/10.1093/geront/gnx122</a:t>
            </a:r>
          </a:p>
          <a:p>
            <a:pPr marL="0" indent="0">
              <a:spcBef>
                <a:spcPts val="0"/>
              </a:spcBef>
              <a:spcAft>
                <a:spcPts val="0"/>
              </a:spcAft>
              <a:buNone/>
            </a:pPr>
            <a:r>
              <a:rPr lang="en-US" sz="1200" baseline="30000" dirty="0"/>
              <a:t>18 </a:t>
            </a:r>
            <a:r>
              <a:rPr lang="en-US" sz="1200" dirty="0"/>
              <a:t>ACT on Alzheimer’s. (2014) </a:t>
            </a:r>
            <a:r>
              <a:rPr lang="en-US" sz="1200" i="1" dirty="0"/>
              <a:t>Alzheimer’s Disease Curriculum, Module X:</a:t>
            </a:r>
            <a:r>
              <a:rPr lang="en-US" sz="1200" dirty="0"/>
              <a:t> </a:t>
            </a:r>
            <a:r>
              <a:rPr lang="en-US" sz="1200" i="1" dirty="0"/>
              <a:t>Caregiver Support</a:t>
            </a:r>
            <a:r>
              <a:rPr lang="en-US" sz="1200" dirty="0"/>
              <a:t>. </a:t>
            </a:r>
          </a:p>
          <a:p>
            <a:pPr marL="0" indent="0">
              <a:spcBef>
                <a:spcPts val="0"/>
              </a:spcBef>
              <a:spcAft>
                <a:spcPts val="0"/>
              </a:spcAft>
              <a:buNone/>
            </a:pPr>
            <a:r>
              <a:rPr lang="en-US" sz="1200" baseline="30000" dirty="0"/>
              <a:t>19</a:t>
            </a:r>
            <a:r>
              <a:rPr lang="en-US" sz="1200" dirty="0"/>
              <a:t> Alzheimer’s Association and Centers for Disease Control and Prevention. Healthy Brain Initiative, State and Local Public Health Partnerships to Address Dementia: The 2018-2023 Road Map. Chicago, IL: Alzheimer’s Association; 2018.</a:t>
            </a:r>
          </a:p>
          <a:p>
            <a:pPr marL="0" indent="0">
              <a:spcBef>
                <a:spcPts val="0"/>
              </a:spcBef>
              <a:spcAft>
                <a:spcPts val="0"/>
              </a:spcAft>
              <a:buNone/>
            </a:pPr>
            <a:r>
              <a:rPr lang="en-US" sz="1200" baseline="30000" dirty="0"/>
              <a:t>20</a:t>
            </a:r>
            <a:r>
              <a:rPr lang="en-US" sz="1200" dirty="0"/>
              <a:t> ACT on Alzheimer’s. (2014) </a:t>
            </a:r>
            <a:r>
              <a:rPr lang="en-US" sz="1200" i="1" dirty="0"/>
              <a:t>Alzheimer’s Disease Curriculum, Module X:</a:t>
            </a:r>
            <a:r>
              <a:rPr lang="en-US" sz="1200" dirty="0"/>
              <a:t> </a:t>
            </a:r>
            <a:r>
              <a:rPr lang="en-US" sz="1200" i="1" dirty="0"/>
              <a:t>Caregiver Support</a:t>
            </a:r>
            <a:r>
              <a:rPr lang="en-US" sz="1200" dirty="0"/>
              <a:t>. </a:t>
            </a:r>
          </a:p>
          <a:p>
            <a:pPr marL="0" indent="0">
              <a:spcBef>
                <a:spcPts val="0"/>
              </a:spcBef>
              <a:spcAft>
                <a:spcPts val="0"/>
              </a:spcAft>
              <a:buNone/>
            </a:pPr>
            <a:r>
              <a:rPr lang="en-US" sz="1200" baseline="30000" dirty="0"/>
              <a:t>21</a:t>
            </a:r>
            <a:r>
              <a:rPr lang="en-US" sz="1200" dirty="0"/>
              <a:t> Alzheimer’s Association. (2019) </a:t>
            </a:r>
            <a:r>
              <a:rPr lang="en-US" sz="1200" i="1" dirty="0"/>
              <a:t>2019 Alzheimer’s Disease Facts and Figures.</a:t>
            </a:r>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i="1" dirty="0"/>
          </a:p>
          <a:p>
            <a:pPr marL="0" indent="0">
              <a:spcBef>
                <a:spcPts val="0"/>
              </a:spcBef>
              <a:spcAft>
                <a:spcPts val="0"/>
              </a:spcAft>
              <a:buNone/>
            </a:pPr>
            <a:endParaRPr lang="en-US" sz="1200" dirty="0"/>
          </a:p>
        </p:txBody>
      </p:sp>
      <p:sp>
        <p:nvSpPr>
          <p:cNvPr id="2" name="Title 1"/>
          <p:cNvSpPr>
            <a:spLocks noGrp="1"/>
          </p:cNvSpPr>
          <p:nvPr>
            <p:ph type="title"/>
          </p:nvPr>
        </p:nvSpPr>
        <p:spPr/>
        <p:txBody>
          <a:bodyPr/>
          <a:lstStyle/>
          <a:p>
            <a:r>
              <a:rPr lang="en-US" dirty="0"/>
              <a:t>References 2</a:t>
            </a:r>
          </a:p>
        </p:txBody>
      </p:sp>
      <p:sp>
        <p:nvSpPr>
          <p:cNvPr id="4" name="Slide Number Placeholder 3"/>
          <p:cNvSpPr>
            <a:spLocks noGrp="1"/>
          </p:cNvSpPr>
          <p:nvPr>
            <p:ph type="sldNum" sz="quarter" idx="12"/>
          </p:nvPr>
        </p:nvSpPr>
        <p:spPr/>
        <p:txBody>
          <a:bodyPr/>
          <a:lstStyle/>
          <a:p>
            <a:pPr>
              <a:defRPr/>
            </a:pPr>
            <a:fld id="{772E1AAB-E07A-4C83-83F4-927131BC4824}" type="slidenum">
              <a:rPr lang="en-US" smtClean="0"/>
              <a:pPr>
                <a:defRPr/>
              </a:pPr>
              <a:t>34</a:t>
            </a:fld>
            <a:endParaRPr lang="en-US" dirty="0"/>
          </a:p>
        </p:txBody>
      </p:sp>
    </p:spTree>
    <p:extLst>
      <p:ext uri="{BB962C8B-B14F-4D97-AF65-F5344CB8AC3E}">
        <p14:creationId xmlns:p14="http://schemas.microsoft.com/office/powerpoint/2010/main" val="390266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eight hands together in a circle. " title="Image of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177" y="2889378"/>
            <a:ext cx="2793767" cy="1864168"/>
          </a:xfrm>
          <a:prstGeom prst="rect">
            <a:avLst/>
          </a:prstGeom>
        </p:spPr>
      </p:pic>
      <p:sp>
        <p:nvSpPr>
          <p:cNvPr id="35844" name="Content Placeholder 2"/>
          <p:cNvSpPr>
            <a:spLocks noGrp="1"/>
          </p:cNvSpPr>
          <p:nvPr>
            <p:ph idx="1"/>
          </p:nvPr>
        </p:nvSpPr>
        <p:spPr>
          <a:xfrm>
            <a:off x="581191" y="2228003"/>
            <a:ext cx="4957459" cy="3630795"/>
          </a:xfrm>
        </p:spPr>
        <p:txBody>
          <a:bodyPr/>
          <a:lstStyle/>
          <a:p>
            <a:pPr lvl="0"/>
            <a:r>
              <a:rPr lang="en-US" dirty="0"/>
              <a:t>States/communities play significant role</a:t>
            </a:r>
          </a:p>
          <a:p>
            <a:pPr lvl="1"/>
            <a:r>
              <a:rPr lang="en-US" dirty="0"/>
              <a:t>Assessing burden</a:t>
            </a:r>
          </a:p>
          <a:p>
            <a:pPr lvl="1"/>
            <a:r>
              <a:rPr lang="en-US" dirty="0"/>
              <a:t>Risk reduction</a:t>
            </a:r>
          </a:p>
          <a:p>
            <a:pPr lvl="1"/>
            <a:r>
              <a:rPr lang="en-US" dirty="0"/>
              <a:t>Care services: health care, support services, government agencies</a:t>
            </a:r>
          </a:p>
          <a:p>
            <a:pPr lvl="1"/>
            <a:r>
              <a:rPr lang="en-US" dirty="0"/>
              <a:t>Public and private resources: transportation, grocery stores, places of worship, financial institutions, law enforcement</a:t>
            </a:r>
          </a:p>
        </p:txBody>
      </p:sp>
      <p:sp>
        <p:nvSpPr>
          <p:cNvPr id="2" name="Title 1"/>
          <p:cNvSpPr>
            <a:spLocks noGrp="1"/>
          </p:cNvSpPr>
          <p:nvPr>
            <p:ph type="title"/>
          </p:nvPr>
        </p:nvSpPr>
        <p:spPr/>
        <p:txBody>
          <a:bodyPr/>
          <a:lstStyle/>
          <a:p>
            <a:pPr eaLnBrk="1" fontAlgn="auto" hangingPunct="1">
              <a:spcAft>
                <a:spcPts val="0"/>
              </a:spcAft>
              <a:defRPr/>
            </a:pPr>
            <a:r>
              <a:rPr lang="en-US" dirty="0"/>
              <a:t>Alzheimer’s: A Larger Context</a:t>
            </a:r>
            <a:r>
              <a:rPr lang="en-US" sz="1800" baseline="80000" dirty="0"/>
              <a:t>2</a:t>
            </a:r>
            <a:endParaRPr lang="en-US" baseline="80000" dirty="0"/>
          </a:p>
        </p:txBody>
      </p:sp>
      <p:sp>
        <p:nvSpPr>
          <p:cNvPr id="35845"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37379E3-8765-4E39-AC7D-EB8FC50B5A25}" type="slidenum">
              <a:rPr lang="en-US" altLang="en-US" smtClean="0">
                <a:solidFill>
                  <a:schemeClr val="accent2"/>
                </a:solidFill>
              </a:rPr>
              <a:pPr fontAlgn="base">
                <a:spcBef>
                  <a:spcPct val="0"/>
                </a:spcBef>
                <a:spcAft>
                  <a:spcPct val="0"/>
                </a:spcAft>
              </a:pPr>
              <a:t>4</a:t>
            </a:fld>
            <a:endParaRPr lang="en-US" altLang="en-US"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25000" lnSpcReduction="20000"/>
          </a:bodyPr>
          <a:lstStyle/>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a:p>
          <a:p>
            <a:pPr marL="0" indent="0" algn="ctr" eaLnBrk="1" fontAlgn="auto" hangingPunct="1">
              <a:buNone/>
              <a:defRPr/>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9600" dirty="0"/>
              <a:t>Imagine you or someone you care about has Alzheimer’s or dementia.</a:t>
            </a:r>
          </a:p>
          <a:p>
            <a:pPr marL="0" indent="0" algn="ctr">
              <a:buNone/>
            </a:pPr>
            <a:r>
              <a:rPr lang="en-US" sz="9600" dirty="0"/>
              <a:t>What might be some of your concerns or fears about going out in your community?</a:t>
            </a:r>
          </a:p>
          <a:p>
            <a:pPr marL="0" indent="0" algn="ctr">
              <a:buNone/>
            </a:pPr>
            <a:r>
              <a:rPr lang="en-US" sz="9600" dirty="0"/>
              <a:t>How could those be addressed at a community level?</a:t>
            </a:r>
          </a:p>
          <a:p>
            <a:pPr marL="0" indent="0" algn="ctr" eaLnBrk="1" fontAlgn="auto" hangingPunct="1">
              <a:buFont typeface="Wingdings 2" panose="05020102010507070707" pitchFamily="18" charset="2"/>
              <a:buNone/>
              <a:defRPr/>
            </a:pPr>
            <a:br>
              <a:rPr lang="en-US" sz="3600" dirty="0"/>
            </a:br>
            <a:endParaRPr lang="en-US" sz="3600" dirty="0"/>
          </a:p>
        </p:txBody>
      </p:sp>
      <p:sp>
        <p:nvSpPr>
          <p:cNvPr id="4" name="Action Button: Help 3" descr="Question mark indicating discussion question" title="Question mark">
            <a:hlinkClick r:id="" action="ppaction://noaction" highlightClick="1"/>
          </p:cNvPr>
          <p:cNvSpPr/>
          <p:nvPr/>
        </p:nvSpPr>
        <p:spPr>
          <a:xfrm>
            <a:off x="3772694" y="2228003"/>
            <a:ext cx="1606550"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noAutofit/>
          </a:bodyPr>
          <a:lstStyle/>
          <a:p>
            <a:pPr eaLnBrk="1" fontAlgn="auto" hangingPunct="1">
              <a:spcAft>
                <a:spcPts val="0"/>
              </a:spcAft>
              <a:defRPr/>
            </a:pPr>
            <a:r>
              <a:rPr lang="en-US" sz="4000" dirty="0"/>
              <a:t>Discussion Questions 1</a:t>
            </a:r>
          </a:p>
        </p:txBody>
      </p:sp>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E11F88E-BF3A-4313-BE5E-685B43CDC3DF}" type="slidenum">
              <a:rPr lang="en-US" altLang="en-US" smtClean="0">
                <a:solidFill>
                  <a:schemeClr val="accent2"/>
                </a:solidFill>
              </a:rPr>
              <a:pPr fontAlgn="base">
                <a:spcBef>
                  <a:spcPct val="0"/>
                </a:spcBef>
                <a:spcAft>
                  <a:spcPct val="0"/>
                </a:spcAft>
              </a:pPr>
              <a:t>5</a:t>
            </a:fld>
            <a:endParaRPr lang="en-US" altLang="en-US"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mentia Friendly America logo" title="Dementia Friendly America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5445" y="3764975"/>
            <a:ext cx="3725863"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81191" y="2228003"/>
            <a:ext cx="4344253" cy="3630795"/>
          </a:xfrm>
        </p:spPr>
        <p:txBody>
          <a:bodyPr rtlCol="0">
            <a:noAutofit/>
          </a:bodyPr>
          <a:lstStyle/>
          <a:p>
            <a:r>
              <a:rPr lang="en-US" sz="2000" dirty="0"/>
              <a:t>Designed to meet the needs of older adults within a community </a:t>
            </a:r>
          </a:p>
          <a:p>
            <a:r>
              <a:rPr lang="en-US" sz="2000" dirty="0"/>
              <a:t>Aim to help older adults remain independent and in the community as long as possible   </a:t>
            </a:r>
          </a:p>
          <a:p>
            <a:r>
              <a:rPr lang="en-US" sz="2000" dirty="0"/>
              <a:t>Bring together community members and key stakeholders to focus on accommodations, provide support, and improve quality of life for older adults  </a:t>
            </a:r>
          </a:p>
        </p:txBody>
      </p:sp>
      <p:sp>
        <p:nvSpPr>
          <p:cNvPr id="2" name="Title 1"/>
          <p:cNvSpPr>
            <a:spLocks noGrp="1"/>
          </p:cNvSpPr>
          <p:nvPr>
            <p:ph type="title"/>
          </p:nvPr>
        </p:nvSpPr>
        <p:spPr/>
        <p:txBody>
          <a:bodyPr>
            <a:noAutofit/>
          </a:bodyPr>
          <a:lstStyle/>
          <a:p>
            <a:pPr eaLnBrk="1" fontAlgn="auto" hangingPunct="1">
              <a:spcAft>
                <a:spcPts val="0"/>
              </a:spcAft>
              <a:defRPr/>
            </a:pPr>
            <a:r>
              <a:rPr lang="en-US" sz="2400" dirty="0"/>
              <a:t>Two Frameworks: Dementia Capable System and Dementia Friendly Communities</a:t>
            </a:r>
            <a:r>
              <a:rPr lang="en-US" sz="1800" baseline="80000" dirty="0"/>
              <a:t>3</a:t>
            </a:r>
            <a:endParaRPr lang="en-US" sz="2400" baseline="80000" dirty="0"/>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2D72DA9-D5B7-4ED9-8599-AA86DD2FCB7A}" type="slidenum">
              <a:rPr lang="en-US" altLang="en-US" smtClean="0">
                <a:solidFill>
                  <a:schemeClr val="accent2"/>
                </a:solidFill>
              </a:rPr>
              <a:pPr fontAlgn="base">
                <a:spcBef>
                  <a:spcPct val="0"/>
                </a:spcBef>
                <a:spcAft>
                  <a:spcPct val="0"/>
                </a:spcAft>
              </a:pPr>
              <a:t>6</a:t>
            </a:fld>
            <a:endParaRPr lang="en-US" altLang="en-US"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colorful cartoon town showing a training center, library, bank, and grocery store. Four additional images show a support group, class, wheelchair, and GPS. " title="Image of cartoon town">
            <a:extLst>
              <a:ext uri="{FF2B5EF4-FFF2-40B4-BE49-F238E27FC236}">
                <a16:creationId xmlns:a16="http://schemas.microsoft.com/office/drawing/2014/main" id="{9E4ABE74-B6D2-4BB3-9DA0-F5A5BB24D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794" y="1279525"/>
            <a:ext cx="9144000" cy="5946584"/>
          </a:xfrm>
          <a:prstGeom prst="rect">
            <a:avLst/>
          </a:prstGeom>
        </p:spPr>
      </p:pic>
      <p:sp>
        <p:nvSpPr>
          <p:cNvPr id="39940" name="Content Placeholder 2"/>
          <p:cNvSpPr>
            <a:spLocks noGrp="1"/>
          </p:cNvSpPr>
          <p:nvPr>
            <p:ph idx="1"/>
          </p:nvPr>
        </p:nvSpPr>
        <p:spPr/>
        <p:txBody>
          <a:bodyPr/>
          <a:lstStyle/>
          <a:p>
            <a:pPr lvl="0"/>
            <a:r>
              <a:rPr lang="en-US" sz="1800" dirty="0"/>
              <a:t>Health care, community services, resources</a:t>
            </a:r>
          </a:p>
          <a:p>
            <a:pPr lvl="0"/>
            <a:r>
              <a:rPr lang="en-US" sz="1800" dirty="0"/>
              <a:t>Safe and accessible</a:t>
            </a:r>
          </a:p>
          <a:p>
            <a:pPr lvl="1"/>
            <a:r>
              <a:rPr lang="en-US" sz="1800" dirty="0"/>
              <a:t>Transportation</a:t>
            </a:r>
          </a:p>
          <a:p>
            <a:pPr lvl="1"/>
            <a:r>
              <a:rPr lang="en-US" sz="1800" dirty="0"/>
              <a:t>Mobility</a:t>
            </a:r>
          </a:p>
          <a:p>
            <a:pPr lvl="0"/>
            <a:r>
              <a:rPr lang="en-US" sz="1800" dirty="0"/>
              <a:t>Respectful and supportive</a:t>
            </a:r>
          </a:p>
          <a:p>
            <a:pPr lvl="0"/>
            <a:r>
              <a:rPr lang="en-US" sz="1800" dirty="0"/>
              <a:t>Public education and workforce training</a:t>
            </a:r>
          </a:p>
          <a:p>
            <a:pPr lvl="0"/>
            <a:r>
              <a:rPr lang="en-US" sz="1800" dirty="0"/>
              <a:t>Technology</a:t>
            </a:r>
          </a:p>
          <a:p>
            <a:pPr lvl="1"/>
            <a:r>
              <a:rPr lang="en-US" sz="1800" dirty="0"/>
              <a:t>GPS, GIS</a:t>
            </a:r>
          </a:p>
          <a:p>
            <a:pPr lvl="1"/>
            <a:r>
              <a:rPr lang="en-US" sz="1800" dirty="0"/>
              <a:t>Registry</a:t>
            </a:r>
          </a:p>
        </p:txBody>
      </p:sp>
      <p:sp>
        <p:nvSpPr>
          <p:cNvPr id="2" name="Title 1"/>
          <p:cNvSpPr>
            <a:spLocks noGrp="1"/>
          </p:cNvSpPr>
          <p:nvPr>
            <p:ph type="title"/>
          </p:nvPr>
        </p:nvSpPr>
        <p:spPr/>
        <p:txBody>
          <a:bodyPr/>
          <a:lstStyle/>
          <a:p>
            <a:pPr eaLnBrk="1" fontAlgn="auto" hangingPunct="1">
              <a:spcAft>
                <a:spcPts val="0"/>
              </a:spcAft>
              <a:defRPr/>
            </a:pPr>
            <a:r>
              <a:rPr lang="en-US" dirty="0"/>
              <a:t>Dementia friendly communities</a:t>
            </a:r>
            <a:r>
              <a:rPr lang="en-US" sz="1800" baseline="80000" dirty="0"/>
              <a:t>4,5</a:t>
            </a:r>
            <a:endParaRPr lang="en-US" baseline="80000" dirty="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953C770-3B4E-4E2B-AA32-0AEE225C2787}" type="slidenum">
              <a:rPr lang="en-US" altLang="en-US" smtClean="0">
                <a:solidFill>
                  <a:schemeClr val="accent2"/>
                </a:solidFill>
              </a:rPr>
              <a:pPr fontAlgn="base">
                <a:spcBef>
                  <a:spcPct val="0"/>
                </a:spcBef>
                <a:spcAft>
                  <a:spcPct val="0"/>
                </a:spcAft>
              </a:pPr>
              <a:t>7</a:t>
            </a:fld>
            <a:endParaRPr lang="en-US" altLang="en-US"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group of older adults participating in chair exercises.&#10;" title="Image of group of older adults"/>
          <p:cNvPicPr>
            <a:picLocks noChangeAspect="1"/>
          </p:cNvPicPr>
          <p:nvPr/>
        </p:nvPicPr>
        <p:blipFill>
          <a:blip r:embed="rId3"/>
          <a:stretch>
            <a:fillRect/>
          </a:stretch>
        </p:blipFill>
        <p:spPr>
          <a:xfrm>
            <a:off x="5784631" y="2796399"/>
            <a:ext cx="2500758" cy="2499586"/>
          </a:xfrm>
          <a:prstGeom prst="rect">
            <a:avLst/>
          </a:prstGeom>
          <a:ln w="38100" cmpd="sng">
            <a:solidFill>
              <a:srgbClr val="7F7F7F"/>
            </a:solidFill>
          </a:ln>
        </p:spPr>
      </p:pic>
      <p:sp>
        <p:nvSpPr>
          <p:cNvPr id="39940" name="Content Placeholder 2"/>
          <p:cNvSpPr>
            <a:spLocks noGrp="1"/>
          </p:cNvSpPr>
          <p:nvPr>
            <p:ph idx="1"/>
          </p:nvPr>
        </p:nvSpPr>
        <p:spPr>
          <a:xfrm>
            <a:off x="581192" y="2228003"/>
            <a:ext cx="5523517" cy="3630795"/>
          </a:xfrm>
        </p:spPr>
        <p:txBody>
          <a:bodyPr/>
          <a:lstStyle/>
          <a:p>
            <a:pPr lvl="0"/>
            <a:r>
              <a:rPr lang="en-US" dirty="0"/>
              <a:t>Accommodate needs of population with:</a:t>
            </a:r>
          </a:p>
          <a:p>
            <a:pPr lvl="1"/>
            <a:r>
              <a:rPr lang="en-US" dirty="0"/>
              <a:t>Memory loss</a:t>
            </a:r>
          </a:p>
          <a:p>
            <a:pPr lvl="1"/>
            <a:r>
              <a:rPr lang="en-US" dirty="0"/>
              <a:t>Physical, cognitive, and/or behavioral symptoms</a:t>
            </a:r>
          </a:p>
          <a:p>
            <a:pPr lvl="1"/>
            <a:r>
              <a:rPr lang="en-US" dirty="0"/>
              <a:t>Co-morbidities</a:t>
            </a:r>
          </a:p>
          <a:p>
            <a:pPr lvl="0"/>
            <a:r>
              <a:rPr lang="en-US" dirty="0"/>
              <a:t>Knowledgeable workforce/residents:</a:t>
            </a:r>
          </a:p>
          <a:p>
            <a:pPr lvl="1"/>
            <a:r>
              <a:rPr lang="en-US" dirty="0"/>
              <a:t>Identify people with dementia</a:t>
            </a:r>
          </a:p>
          <a:p>
            <a:pPr lvl="1"/>
            <a:r>
              <a:rPr lang="en-US" dirty="0"/>
              <a:t>Work effectively with them</a:t>
            </a:r>
          </a:p>
          <a:p>
            <a:pPr lvl="1"/>
            <a:r>
              <a:rPr lang="en-US" dirty="0"/>
              <a:t>Inform/refer to services </a:t>
            </a:r>
          </a:p>
        </p:txBody>
      </p:sp>
      <p:sp>
        <p:nvSpPr>
          <p:cNvPr id="2" name="Title 1"/>
          <p:cNvSpPr>
            <a:spLocks noGrp="1"/>
          </p:cNvSpPr>
          <p:nvPr>
            <p:ph type="title"/>
          </p:nvPr>
        </p:nvSpPr>
        <p:spPr/>
        <p:txBody>
          <a:bodyPr/>
          <a:lstStyle/>
          <a:p>
            <a:pPr eaLnBrk="1" fontAlgn="auto" hangingPunct="1">
              <a:spcAft>
                <a:spcPts val="0"/>
              </a:spcAft>
              <a:defRPr/>
            </a:pPr>
            <a:r>
              <a:rPr lang="en-US" dirty="0"/>
              <a:t>Dementia capable systems</a:t>
            </a:r>
            <a:r>
              <a:rPr lang="en-US" sz="1800" baseline="80000" dirty="0"/>
              <a:t>6,7</a:t>
            </a:r>
            <a:endParaRPr lang="en-US" baseline="80000" dirty="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953C770-3B4E-4E2B-AA32-0AEE225C2787}" type="slidenum">
              <a:rPr lang="en-US" altLang="en-US" smtClean="0">
                <a:solidFill>
                  <a:schemeClr val="accent2"/>
                </a:solidFill>
              </a:rPr>
              <a:pPr fontAlgn="base">
                <a:spcBef>
                  <a:spcPct val="0"/>
                </a:spcBef>
                <a:spcAft>
                  <a:spcPct val="0"/>
                </a:spcAft>
              </a:pPr>
              <a:t>8</a:t>
            </a:fld>
            <a:endParaRPr lang="en-US" altLang="en-US" dirty="0">
              <a:solidFill>
                <a:schemeClr val="accent2"/>
              </a:solidFill>
            </a:endParaRPr>
          </a:p>
        </p:txBody>
      </p:sp>
    </p:spTree>
    <p:extLst>
      <p:ext uri="{BB962C8B-B14F-4D97-AF65-F5344CB8AC3E}">
        <p14:creationId xmlns:p14="http://schemas.microsoft.com/office/powerpoint/2010/main" val="22927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lder woman sitting in chair is being helped by an aide with putting on her shoes, both are smiling" title="Older woman being assisted by aide"/>
          <p:cNvPicPr>
            <a:picLocks noChangeAspect="1"/>
          </p:cNvPicPr>
          <p:nvPr/>
        </p:nvPicPr>
        <p:blipFill>
          <a:blip r:embed="rId3"/>
          <a:stretch>
            <a:fillRect/>
          </a:stretch>
        </p:blipFill>
        <p:spPr>
          <a:xfrm>
            <a:off x="5451565" y="2905325"/>
            <a:ext cx="2823256" cy="1880351"/>
          </a:xfrm>
          <a:prstGeom prst="rect">
            <a:avLst/>
          </a:prstGeom>
          <a:ln w="38100" cmpd="sng">
            <a:solidFill>
              <a:srgbClr val="7F7F7F"/>
            </a:solidFill>
          </a:ln>
        </p:spPr>
      </p:pic>
      <p:sp>
        <p:nvSpPr>
          <p:cNvPr id="39940" name="Content Placeholder 2"/>
          <p:cNvSpPr>
            <a:spLocks noGrp="1"/>
          </p:cNvSpPr>
          <p:nvPr>
            <p:ph idx="1"/>
          </p:nvPr>
        </p:nvSpPr>
        <p:spPr>
          <a:xfrm>
            <a:off x="581192" y="2228003"/>
            <a:ext cx="4957459" cy="3630795"/>
          </a:xfrm>
        </p:spPr>
        <p:txBody>
          <a:bodyPr/>
          <a:lstStyle/>
          <a:p>
            <a:pPr lvl="0"/>
            <a:r>
              <a:rPr lang="en-US" dirty="0"/>
              <a:t>Analyzing community support needs </a:t>
            </a:r>
          </a:p>
          <a:p>
            <a:pPr lvl="0"/>
            <a:r>
              <a:rPr lang="en-US" dirty="0"/>
              <a:t>Building connections to support services and programs</a:t>
            </a:r>
          </a:p>
          <a:p>
            <a:pPr lvl="0"/>
            <a:r>
              <a:rPr lang="en-US" dirty="0"/>
              <a:t>Providing workforce training</a:t>
            </a:r>
          </a:p>
          <a:p>
            <a:pPr lvl="0"/>
            <a:r>
              <a:rPr lang="en-US" dirty="0"/>
              <a:t>Establishing dementia friendly communities</a:t>
            </a:r>
          </a:p>
          <a:p>
            <a:pPr lvl="0"/>
            <a:endParaRPr lang="en-US" dirty="0"/>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Dementia capable: public health</a:t>
            </a:r>
            <a:r>
              <a:rPr lang="en-US" sz="1800" baseline="80000" dirty="0"/>
              <a:t>8</a:t>
            </a:r>
            <a:endParaRPr lang="en-US" baseline="80000" dirty="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953C770-3B4E-4E2B-AA32-0AEE225C2787}" type="slidenum">
              <a:rPr lang="en-US" altLang="en-US" smtClean="0">
                <a:solidFill>
                  <a:schemeClr val="accent2"/>
                </a:solidFill>
              </a:rPr>
              <a:pPr fontAlgn="base">
                <a:spcBef>
                  <a:spcPct val="0"/>
                </a:spcBef>
                <a:spcAft>
                  <a:spcPct val="0"/>
                </a:spcAft>
              </a:pPr>
              <a:t>9</a:t>
            </a:fld>
            <a:endParaRPr lang="en-US" altLang="en-US" dirty="0">
              <a:solidFill>
                <a:schemeClr val="accent2"/>
              </a:solidFill>
            </a:endParaRPr>
          </a:p>
        </p:txBody>
      </p:sp>
    </p:spTree>
    <p:extLst>
      <p:ext uri="{BB962C8B-B14F-4D97-AF65-F5344CB8AC3E}">
        <p14:creationId xmlns:p14="http://schemas.microsoft.com/office/powerpoint/2010/main" val="2462947125"/>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73545"/>
      </a:dk2>
      <a:lt2>
        <a:srgbClr val="DCD8DC"/>
      </a:lt2>
      <a:accent1>
        <a:srgbClr val="4A0D6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59230</TotalTime>
  <Words>6146</Words>
  <Application>Microsoft Office PowerPoint</Application>
  <PresentationFormat>On-screen Show (4:3)</PresentationFormat>
  <Paragraphs>574</Paragraphs>
  <Slides>34</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Gill Sans MT</vt:lpstr>
      <vt:lpstr>Wingdings 2</vt:lpstr>
      <vt:lpstr>Dividend</vt:lpstr>
      <vt:lpstr>1_Dividend</vt:lpstr>
      <vt:lpstr>A Public Health Approach to  Alzheimer’s and Other Dementias</vt:lpstr>
      <vt:lpstr>Learning Objectives</vt:lpstr>
      <vt:lpstr>Introduction: Dementia &amp; Alzheimer’s Disease1</vt:lpstr>
      <vt:lpstr>Alzheimer’s: A Larger Context2</vt:lpstr>
      <vt:lpstr>Discussion Questions 1</vt:lpstr>
      <vt:lpstr>Two Frameworks: Dementia Capable System and Dementia Friendly Communities3</vt:lpstr>
      <vt:lpstr>Dementia friendly communities4,5</vt:lpstr>
      <vt:lpstr>Dementia capable systems6,7</vt:lpstr>
      <vt:lpstr>Dementia capable: public health8</vt:lpstr>
      <vt:lpstr>Dementia capable: public health (continued)9,10</vt:lpstr>
      <vt:lpstr>Support services &amp; programs</vt:lpstr>
      <vt:lpstr>Discussion Question 2</vt:lpstr>
      <vt:lpstr>Support Services: Alzheimer’s11,12</vt:lpstr>
      <vt:lpstr>Examples of Evidence-based Programs13,14</vt:lpstr>
      <vt:lpstr>Discussion Question 3</vt:lpstr>
      <vt:lpstr>Public Health: support services15</vt:lpstr>
      <vt:lpstr>Support Services: Partnerships16</vt:lpstr>
      <vt:lpstr>Workforce training</vt:lpstr>
      <vt:lpstr>Workforce Training overview</vt:lpstr>
      <vt:lpstr>Discussion Question 4</vt:lpstr>
      <vt:lpstr>Workforce Training:  Health Care &amp; Direct Care17</vt:lpstr>
      <vt:lpstr>Discussion Question 5</vt:lpstr>
      <vt:lpstr>Workforce Training: Public Health</vt:lpstr>
      <vt:lpstr>Discussion Question 6</vt:lpstr>
      <vt:lpstr>Workforce Training: First Responders</vt:lpstr>
      <vt:lpstr>Workforce Training: Other Professions</vt:lpstr>
      <vt:lpstr>Caregiver needs and support</vt:lpstr>
      <vt:lpstr>Support Services: Caregivers18,19</vt:lpstr>
      <vt:lpstr>Support Services: Caregivers (continued)20,21</vt:lpstr>
      <vt:lpstr>Conclusion: Dementia Capable and dementia friendly</vt:lpstr>
      <vt:lpstr>For More Information</vt:lpstr>
      <vt:lpstr>COmpetencies</vt:lpstr>
      <vt:lpstr>References 1</vt:lpstr>
      <vt:lpstr>References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Approach to Alzheimer's and Other Dementias</dc:title>
  <dc:subject>Module 4: Public Health and Dementia Capable Systems</dc:subject>
  <dc:creator>Alzheimer's Association and the Centers for Disease Control and Prevention</dc:creator>
  <cp:keywords/>
  <dc:description/>
  <cp:lastModifiedBy>Boim, Kimberly (CDC/DDNID/NCCDPHP/DPH) (CTR)</cp:lastModifiedBy>
  <cp:revision>263</cp:revision>
  <cp:lastPrinted>2016-11-22T01:25:34Z</cp:lastPrinted>
  <dcterms:created xsi:type="dcterms:W3CDTF">2015-08-12T15:05:06Z</dcterms:created>
  <dcterms:modified xsi:type="dcterms:W3CDTF">2019-11-01T22:22:23Z</dcterms:modified>
  <cp:category/>
</cp:coreProperties>
</file>