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2"/>
    <p:sldMasterId id="2147483696" r:id="rId3"/>
    <p:sldMasterId id="2147483662" r:id="rId4"/>
  </p:sldMasterIdLst>
  <p:notesMasterIdLst>
    <p:notesMasterId r:id="rId73"/>
  </p:notesMasterIdLst>
  <p:handoutMasterIdLst>
    <p:handoutMasterId r:id="rId74"/>
  </p:handoutMasterIdLst>
  <p:sldIdLst>
    <p:sldId id="256" r:id="rId5"/>
    <p:sldId id="257" r:id="rId6"/>
    <p:sldId id="258" r:id="rId7"/>
    <p:sldId id="259" r:id="rId8"/>
    <p:sldId id="260" r:id="rId9"/>
    <p:sldId id="261" r:id="rId10"/>
    <p:sldId id="318" r:id="rId11"/>
    <p:sldId id="262" r:id="rId12"/>
    <p:sldId id="263" r:id="rId13"/>
    <p:sldId id="264" r:id="rId14"/>
    <p:sldId id="265" r:id="rId15"/>
    <p:sldId id="266" r:id="rId16"/>
    <p:sldId id="267" r:id="rId17"/>
    <p:sldId id="268" r:id="rId18"/>
    <p:sldId id="275" r:id="rId19"/>
    <p:sldId id="347" r:id="rId20"/>
    <p:sldId id="320" r:id="rId21"/>
    <p:sldId id="343" r:id="rId22"/>
    <p:sldId id="344" r:id="rId23"/>
    <p:sldId id="269" r:id="rId24"/>
    <p:sldId id="321" r:id="rId25"/>
    <p:sldId id="332" r:id="rId26"/>
    <p:sldId id="322" r:id="rId27"/>
    <p:sldId id="276" r:id="rId28"/>
    <p:sldId id="277" r:id="rId29"/>
    <p:sldId id="278" r:id="rId30"/>
    <p:sldId id="279" r:id="rId31"/>
    <p:sldId id="281" r:id="rId32"/>
    <p:sldId id="283" r:id="rId33"/>
    <p:sldId id="345" r:id="rId34"/>
    <p:sldId id="284" r:id="rId35"/>
    <p:sldId id="285" r:id="rId36"/>
    <p:sldId id="346" r:id="rId37"/>
    <p:sldId id="336" r:id="rId38"/>
    <p:sldId id="339" r:id="rId39"/>
    <p:sldId id="340" r:id="rId40"/>
    <p:sldId id="341" r:id="rId41"/>
    <p:sldId id="337" r:id="rId42"/>
    <p:sldId id="338" r:id="rId43"/>
    <p:sldId id="348" r:id="rId44"/>
    <p:sldId id="286" r:id="rId45"/>
    <p:sldId id="288" r:id="rId46"/>
    <p:sldId id="313" r:id="rId47"/>
    <p:sldId id="289" r:id="rId48"/>
    <p:sldId id="290" r:id="rId49"/>
    <p:sldId id="294" r:id="rId50"/>
    <p:sldId id="295" r:id="rId51"/>
    <p:sldId id="315" r:id="rId52"/>
    <p:sldId id="296" r:id="rId53"/>
    <p:sldId id="316" r:id="rId54"/>
    <p:sldId id="323" r:id="rId55"/>
    <p:sldId id="300" r:id="rId56"/>
    <p:sldId id="329" r:id="rId57"/>
    <p:sldId id="303" r:id="rId58"/>
    <p:sldId id="301" r:id="rId59"/>
    <p:sldId id="302" r:id="rId60"/>
    <p:sldId id="342" r:id="rId61"/>
    <p:sldId id="326" r:id="rId62"/>
    <p:sldId id="327" r:id="rId63"/>
    <p:sldId id="328" r:id="rId64"/>
    <p:sldId id="304" r:id="rId65"/>
    <p:sldId id="305" r:id="rId66"/>
    <p:sldId id="306" r:id="rId67"/>
    <p:sldId id="307" r:id="rId68"/>
    <p:sldId id="309" r:id="rId69"/>
    <p:sldId id="310" r:id="rId70"/>
    <p:sldId id="311" r:id="rId71"/>
    <p:sldId id="312" r:id="rId7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laughter, Karnesha (CDC/ONDIEH/NCBDDD)" initials="SK(" lastIdx="4" clrIdx="6">
    <p:extLst>
      <p:ext uri="{19B8F6BF-5375-455C-9EA6-DF929625EA0E}">
        <p15:presenceInfo xmlns:p15="http://schemas.microsoft.com/office/powerpoint/2012/main" userId="S-1-5-21-1207783550-2075000910-922709458-553122" providerId="AD"/>
      </p:ext>
    </p:extLst>
  </p:cmAuthor>
  <p:cmAuthor id="1" name="Lahmon, Teri (CDC/OD/OADC) (CTR)" initials="LT((" lastIdx="2" clrIdx="0">
    <p:extLst/>
  </p:cmAuthor>
  <p:cmAuthor id="8" name="Polen, Kara N. (CDC/ONDIEH/NCBDDD)" initials="PKN(" lastIdx="14" clrIdx="7">
    <p:extLst>
      <p:ext uri="{19B8F6BF-5375-455C-9EA6-DF929625EA0E}">
        <p15:presenceInfo xmlns:p15="http://schemas.microsoft.com/office/powerpoint/2012/main" userId="S-1-5-21-1207783550-2075000910-922709458-183601" providerId="AD"/>
      </p:ext>
    </p:extLst>
  </p:cmAuthor>
  <p:cmAuthor id="2" name="Lutfy, Caitlyn (CDC/OPHPR/DEO)" initials="LC(" lastIdx="56" clrIdx="1">
    <p:extLst>
      <p:ext uri="{19B8F6BF-5375-455C-9EA6-DF929625EA0E}">
        <p15:presenceInfo xmlns:p15="http://schemas.microsoft.com/office/powerpoint/2012/main" userId="S-1-5-21-1207783550-2075000910-922709458-353274" providerId="AD"/>
      </p:ext>
    </p:extLst>
  </p:cmAuthor>
  <p:cmAuthor id="9" name="Novi, Meaghan (CDC/OPHPR/DEO) (CTR)" initials="xxz5" lastIdx="5" clrIdx="8">
    <p:extLst>
      <p:ext uri="{19B8F6BF-5375-455C-9EA6-DF929625EA0E}">
        <p15:presenceInfo xmlns:p15="http://schemas.microsoft.com/office/powerpoint/2012/main" userId="Novi, Meaghan (CDC/OPHPR/DEO) (CTR)" providerId="None"/>
      </p:ext>
    </p:extLst>
  </p:cmAuthor>
  <p:cmAuthor id="3" name="Carter, Victoria M. (CDC/OID/NCIRD)" initials="CVM(" lastIdx="4" clrIdx="2">
    <p:extLst>
      <p:ext uri="{19B8F6BF-5375-455C-9EA6-DF929625EA0E}">
        <p15:presenceInfo xmlns:p15="http://schemas.microsoft.com/office/powerpoint/2012/main" userId="S-1-5-21-1207783550-2075000910-922709458-435873" providerId="AD"/>
      </p:ext>
    </p:extLst>
  </p:cmAuthor>
  <p:cmAuthor id="4" name="Laura Smith" initials="LAS" lastIdx="6" clrIdx="3">
    <p:extLst>
      <p:ext uri="{19B8F6BF-5375-455C-9EA6-DF929625EA0E}">
        <p15:presenceInfo xmlns:p15="http://schemas.microsoft.com/office/powerpoint/2012/main" userId="Laura Smith" providerId="None"/>
      </p:ext>
    </p:extLst>
  </p:cmAuthor>
  <p:cmAuthor id="5" name="Novi, Meaghan (CDC/OPHPR/OD) (CTR) (CDC)" initials="NM(((" lastIdx="8" clrIdx="4">
    <p:extLst>
      <p:ext uri="{19B8F6BF-5375-455C-9EA6-DF929625EA0E}">
        <p15:presenceInfo xmlns:p15="http://schemas.microsoft.com/office/powerpoint/2012/main" userId="S-1-5-21-1207783550-2075000910-922709458-516850" providerId="AD"/>
      </p:ext>
    </p:extLst>
  </p:cmAuthor>
  <p:cmAuthor id="6" name="Coughlin, Melissa (CDC/OID/NCIRD)" initials="CM(" lastIdx="1" clrIdx="5">
    <p:extLst>
      <p:ext uri="{19B8F6BF-5375-455C-9EA6-DF929625EA0E}">
        <p15:presenceInfo xmlns:p15="http://schemas.microsoft.com/office/powerpoint/2012/main" userId="S-1-5-21-1207783550-2075000910-922709458-223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5C"/>
    <a:srgbClr val="E0F3F8"/>
    <a:srgbClr val="EAE6E2"/>
    <a:srgbClr val="DEF0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5" autoAdjust="0"/>
    <p:restoredTop sz="68266" autoAdjust="0"/>
  </p:normalViewPr>
  <p:slideViewPr>
    <p:cSldViewPr snapToGrid="0" snapToObjects="1">
      <p:cViewPr varScale="1">
        <p:scale>
          <a:sx n="82" d="100"/>
          <a:sy n="82" d="100"/>
        </p:scale>
        <p:origin x="186" y="78"/>
      </p:cViewPr>
      <p:guideLst>
        <p:guide orient="horz" pos="1620"/>
        <p:guide pos="2880"/>
      </p:guideLst>
    </p:cSldViewPr>
  </p:slideViewPr>
  <p:outlineViewPr>
    <p:cViewPr>
      <p:scale>
        <a:sx n="33" d="100"/>
        <a:sy n="33" d="100"/>
      </p:scale>
      <p:origin x="0" y="-48426"/>
    </p:cViewPr>
  </p:outlineViewPr>
  <p:notesTextViewPr>
    <p:cViewPr>
      <p:scale>
        <a:sx n="3" d="2"/>
        <a:sy n="3" d="2"/>
      </p:scale>
      <p:origin x="0" y="0"/>
    </p:cViewPr>
  </p:notesTextViewPr>
  <p:sorterViewPr>
    <p:cViewPr>
      <p:scale>
        <a:sx n="100" d="100"/>
        <a:sy n="100" d="100"/>
      </p:scale>
      <p:origin x="0" y="-6456"/>
    </p:cViewPr>
  </p:sorterViewPr>
  <p:notesViewPr>
    <p:cSldViewPr snapToGrid="0" snapToObjects="1">
      <p:cViewPr varScale="1">
        <p:scale>
          <a:sx n="84" d="100"/>
          <a:sy n="84" d="100"/>
        </p:scale>
        <p:origin x="22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922F55-74BB-7246-8D14-BF90FA8E52D3}" type="datetimeFigureOut">
              <a:rPr lang="en-US" smtClean="0"/>
              <a:t>10/10/2017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351641-E090-9242-9EA8-47F6DFEA0B70}" type="slidenum">
              <a:rPr lang="en-US" smtClean="0"/>
              <a:t>‹#›</a:t>
            </a:fld>
            <a:endParaRPr lang="en-US" dirty="0"/>
          </a:p>
        </p:txBody>
      </p:sp>
    </p:spTree>
    <p:extLst>
      <p:ext uri="{BB962C8B-B14F-4D97-AF65-F5344CB8AC3E}">
        <p14:creationId xmlns:p14="http://schemas.microsoft.com/office/powerpoint/2010/main" val="3259249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12C3C9-BCC8-2A45-9600-9D37E010FCC1}" type="datetimeFigureOut">
              <a:rPr lang="en-US" smtClean="0"/>
              <a:t>10/10/2017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6616B6-223B-D342-8ABD-3E59DD8B7D58}" type="slidenum">
              <a:rPr lang="en-US" smtClean="0"/>
              <a:t>‹#›</a:t>
            </a:fld>
            <a:endParaRPr lang="en-US" dirty="0"/>
          </a:p>
        </p:txBody>
      </p:sp>
    </p:spTree>
    <p:extLst>
      <p:ext uri="{BB962C8B-B14F-4D97-AF65-F5344CB8AC3E}">
        <p14:creationId xmlns:p14="http://schemas.microsoft.com/office/powerpoint/2010/main" val="13876289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zika/geo/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cbi.nlm.nih.gov/pubmed/27074377"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cdc.gov/mmwr/volumes/65/wr/mm6547e2.htm?s_cid=mm6547e2_w"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dc.gov/zika/public-health-partners/microcephaly-case-definitions.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zika/pdfs/microcephaly_measuring.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dc.gov/preconception/planning.html"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_Microcephaly_1"/><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_Preventing_Sexual_transmission_2"/><Relationship Id="rId4" Type="http://schemas.openxmlformats.org/officeDocument/2006/relationships/hyperlink" Target="http://www.cdc.gov/zika/prevention/prevent-mosquito-bites.html"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pps.who.int/iris/bitstream/10665/42590/1/9241562218.pdf?ua=1&amp;ua=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a:t>
            </a:fld>
            <a:endParaRPr lang="en-US" dirty="0"/>
          </a:p>
        </p:txBody>
      </p:sp>
    </p:spTree>
    <p:extLst>
      <p:ext uri="{BB962C8B-B14F-4D97-AF65-F5344CB8AC3E}">
        <p14:creationId xmlns:p14="http://schemas.microsoft.com/office/powerpoint/2010/main" val="40270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People usually don’t get sick enough to go to the hospital, and they very rarely die of Zika.</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11</a:t>
            </a:fld>
            <a:endParaRPr lang="en-US" dirty="0"/>
          </a:p>
        </p:txBody>
      </p:sp>
    </p:spTree>
    <p:extLst>
      <p:ext uri="{BB962C8B-B14F-4D97-AF65-F5344CB8AC3E}">
        <p14:creationId xmlns:p14="http://schemas.microsoft.com/office/powerpoint/2010/main" val="184858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chart lists the symptoms of Zika virus infection</a:t>
            </a:r>
            <a:r>
              <a:rPr lang="en-US" baseline="0" dirty="0" smtClean="0"/>
              <a:t> and the number and percentage of cases reported with each symptom in a study conducted in Yap Island during the 2007 outbreak. The most common symptom is rash.  </a:t>
            </a:r>
          </a:p>
          <a:p>
            <a:pPr marL="171450" indent="-171450">
              <a:buFont typeface="Arial" panose="020B0604020202020204" pitchFamily="34" charset="0"/>
              <a:buChar char="•"/>
            </a:pPr>
            <a:r>
              <a:rPr lang="en-US" baseline="0" dirty="0" smtClean="0"/>
              <a:t>Symptoms include rash, fever, arthralgia, conjunctivitis, myalgia, headache, retro-orbital pain, edema, and vomiting.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12</a:t>
            </a:fld>
            <a:endParaRPr lang="en-US" dirty="0"/>
          </a:p>
        </p:txBody>
      </p:sp>
    </p:spTree>
    <p:extLst>
      <p:ext uri="{BB962C8B-B14F-4D97-AF65-F5344CB8AC3E}">
        <p14:creationId xmlns:p14="http://schemas.microsoft.com/office/powerpoint/2010/main" val="136931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chart</a:t>
            </a:r>
            <a:r>
              <a:rPr lang="en-US" baseline="0" dirty="0" smtClean="0"/>
              <a:t> compares the symptoms of Zika to dengue virus and chikungunya virus.  </a:t>
            </a:r>
          </a:p>
          <a:p>
            <a:pPr marL="171450" indent="-171450">
              <a:buFont typeface="Arial" panose="020B0604020202020204" pitchFamily="34" charset="0"/>
              <a:buChar char="•"/>
            </a:pPr>
            <a:r>
              <a:rPr lang="en-US" baseline="0" dirty="0" smtClean="0"/>
              <a:t>All three viruses can cause fever, rash, arthralgia, headache, and myalgia.  </a:t>
            </a:r>
          </a:p>
          <a:p>
            <a:pPr marL="171450" indent="-171450">
              <a:buFont typeface="Arial" panose="020B0604020202020204" pitchFamily="34" charset="0"/>
              <a:buChar char="•"/>
            </a:pPr>
            <a:r>
              <a:rPr lang="en-US" baseline="0" dirty="0" smtClean="0"/>
              <a:t>Zika can cause conjunctivitis. Dengue can cause hemorrhage and shock.</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13</a:t>
            </a:fld>
            <a:endParaRPr lang="en-US" dirty="0"/>
          </a:p>
        </p:txBody>
      </p:sp>
    </p:spTree>
    <p:extLst>
      <p:ext uri="{BB962C8B-B14F-4D97-AF65-F5344CB8AC3E}">
        <p14:creationId xmlns:p14="http://schemas.microsoft.com/office/powerpoint/2010/main" val="997259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Possible exposure to Zika virus that warrants testing include:</a:t>
            </a:r>
          </a:p>
          <a:p>
            <a:pPr lvl="1"/>
            <a:r>
              <a:rPr lang="en-US" sz="1200" kern="1200" dirty="0" smtClean="0">
                <a:solidFill>
                  <a:schemeClr val="tx1"/>
                </a:solidFill>
                <a:effectLst/>
                <a:latin typeface="+mn-lt"/>
                <a:ea typeface="+mn-ea"/>
                <a:cs typeface="+mn-cs"/>
              </a:rPr>
              <a:t>Travel to or residence in an area with risk of Zika, or </a:t>
            </a:r>
          </a:p>
          <a:p>
            <a:pPr lvl="1"/>
            <a:r>
              <a:rPr lang="en-US" sz="1200" kern="1200" dirty="0" smtClean="0">
                <a:solidFill>
                  <a:schemeClr val="tx1"/>
                </a:solidFill>
                <a:effectLst/>
                <a:latin typeface="+mn-lt"/>
                <a:ea typeface="+mn-ea"/>
                <a:cs typeface="+mn-cs"/>
              </a:rPr>
              <a:t>Sex (vaginal, anal, and oral sex) without a condom, or sharing sex toys with a person who traveled to, or lives in an area with risk of Zika.  </a:t>
            </a:r>
          </a:p>
          <a:p>
            <a:endParaRPr lang="en-US" dirty="0" smtClean="0"/>
          </a:p>
          <a:p>
            <a:endParaRPr lang="en-US" dirty="0" smtClean="0"/>
          </a:p>
          <a:p>
            <a:r>
              <a:rPr lang="en-US" dirty="0" smtClean="0"/>
              <a:t>Full laboratory</a:t>
            </a:r>
            <a:r>
              <a:rPr lang="en-US" baseline="0" dirty="0" smtClean="0"/>
              <a:t> guidance can be found here http://www.cdc.gov/zika/laboratories/lab-guidance.html</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15</a:t>
            </a:fld>
            <a:endParaRPr lang="en-US" dirty="0"/>
          </a:p>
        </p:txBody>
      </p:sp>
    </p:spTree>
    <p:extLst>
      <p:ext uri="{BB962C8B-B14F-4D97-AF65-F5344CB8AC3E}">
        <p14:creationId xmlns:p14="http://schemas.microsoft.com/office/powerpoint/2010/main" val="204382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smtClean="0">
                <a:effectLst/>
              </a:rPr>
              <a:t>*Possible exposure includes living in, traveling to, or having unprotected sex with someone who lives in or traveled to an </a:t>
            </a:r>
            <a:r>
              <a:rPr lang="en-US" b="1" dirty="0" smtClean="0">
                <a:effectLst/>
                <a:hlinkClick r:id="rId3"/>
              </a:rPr>
              <a:t>area with risk of Zika(https://www.cdc.gov/zika/geo/index.html)</a:t>
            </a:r>
            <a:r>
              <a:rPr lang="en-US" b="1" dirty="0" smtClean="0">
                <a:effectLst/>
              </a:rPr>
              <a: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type of testing recommended varies according to when a woman visits a provider relative to when her symptoms began or, if she is asymptomatic, the date of her last possible exposure to Zika virus.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Because the level of risk of Zika virus infection is unknown in areas with risk of Zika but without travel notices, routine testing is not recommended for pregnant women who have traveled to those areas but who do not have symptoms. However, testing may be offered on a case-by-case basis.</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16</a:t>
            </a:fld>
            <a:endParaRPr lang="en-US" dirty="0"/>
          </a:p>
        </p:txBody>
      </p:sp>
    </p:spTree>
    <p:extLst>
      <p:ext uri="{BB962C8B-B14F-4D97-AF65-F5344CB8AC3E}">
        <p14:creationId xmlns:p14="http://schemas.microsoft.com/office/powerpoint/2010/main" val="2172182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on Zika testing can be found here: http://www.cdc.gov/zika/hc-providers/types-of-tests.html</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During the first two weeks after the start of illness (or exposure, in the case of asymptomatic pregnant women), Zika virus disease can often be diagnosed by performing RNA nucleic acid testing (NAT) on serum and urine, and possibly whole blood, cerebral spinal fluid, or amniotic fluid in accordance with EUA labeling.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Zika virus RNA NAT should be performed on serum and urine collected &lt;14 days after onset of symptoms in patients with suspected Zika virus disease.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positive Zika virus RNA NAT confirms Zika virus infection. However, because Zika virus RNA in serum and urine decreases over time, a negative RNA NAT does not rule out Zika virus infection; in this case, serologic testing should be performed.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69635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full testing guidance: https://www.cdc.gov/zika/hc-providers/testing-guidance.html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18</a:t>
            </a:fld>
            <a:endParaRPr lang="en-US" dirty="0"/>
          </a:p>
        </p:txBody>
      </p:sp>
    </p:spTree>
    <p:extLst>
      <p:ext uri="{BB962C8B-B14F-4D97-AF65-F5344CB8AC3E}">
        <p14:creationId xmlns:p14="http://schemas.microsoft.com/office/powerpoint/2010/main" val="1678857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full testing guidance: https://www.cdc.gov/zika/hc-providers/testing-guidance.html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19</a:t>
            </a:fld>
            <a:endParaRPr lang="en-US" dirty="0"/>
          </a:p>
        </p:txBody>
      </p:sp>
    </p:spTree>
    <p:extLst>
      <p:ext uri="{BB962C8B-B14F-4D97-AF65-F5344CB8AC3E}">
        <p14:creationId xmlns:p14="http://schemas.microsoft.com/office/powerpoint/2010/main" val="226328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see http://www.cdc.gov/zika/laboratories/index.html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Serology assays can also be used to detect Zika virus-specific IgM and neutralizing antibodies, which typically develop toward the end of the first week of illness. </a:t>
            </a:r>
          </a:p>
          <a:p>
            <a:r>
              <a:rPr lang="en-US" sz="1200" b="0" i="0" u="none" strike="noStrike" kern="1200" baseline="0" dirty="0" smtClean="0">
                <a:solidFill>
                  <a:schemeClr val="tx1"/>
                </a:solidFill>
                <a:latin typeface="+mn-lt"/>
                <a:ea typeface="+mn-ea"/>
                <a:cs typeface="+mn-cs"/>
              </a:rPr>
              <a:t>o A positive IgM result does not always indicate Zika virus infection and can be difficult to interpret because cross-reactivity with related </a:t>
            </a:r>
            <a:r>
              <a:rPr lang="en-US" sz="1200" b="0" i="0" u="none" strike="noStrike" kern="1200" baseline="0" dirty="0" err="1" smtClean="0">
                <a:solidFill>
                  <a:schemeClr val="tx1"/>
                </a:solidFill>
                <a:latin typeface="+mn-lt"/>
                <a:ea typeface="+mn-ea"/>
                <a:cs typeface="+mn-cs"/>
              </a:rPr>
              <a:t>flaviviruses</a:t>
            </a:r>
            <a:r>
              <a:rPr lang="en-US" sz="1200" b="0" i="0" u="none" strike="noStrike" kern="1200" baseline="0" dirty="0" smtClean="0">
                <a:solidFill>
                  <a:schemeClr val="tx1"/>
                </a:solidFill>
                <a:latin typeface="+mn-lt"/>
                <a:ea typeface="+mn-ea"/>
                <a:cs typeface="+mn-cs"/>
              </a:rPr>
              <a:t> (e.g., dengue, Japanese encephalitis, West Nile, yellow fever) can occur. </a:t>
            </a:r>
          </a:p>
          <a:p>
            <a:r>
              <a:rPr lang="en-US" sz="1200" b="0" i="0" u="none" strike="noStrike" kern="1200" baseline="0" dirty="0" smtClean="0">
                <a:solidFill>
                  <a:schemeClr val="tx1"/>
                </a:solidFill>
                <a:latin typeface="+mn-lt"/>
                <a:ea typeface="+mn-ea"/>
                <a:cs typeface="+mn-cs"/>
              </a:rPr>
              <a:t>o A positive Zika virus IgM result may reflect previous vaccination against a related </a:t>
            </a:r>
            <a:r>
              <a:rPr lang="en-US" sz="1200" b="0" i="0" u="none" strike="noStrike" kern="1200" baseline="0" dirty="0" err="1" smtClean="0">
                <a:solidFill>
                  <a:schemeClr val="tx1"/>
                </a:solidFill>
                <a:latin typeface="+mn-lt"/>
                <a:ea typeface="+mn-ea"/>
                <a:cs typeface="+mn-cs"/>
              </a:rPr>
              <a:t>flavivirus</a:t>
            </a:r>
            <a:r>
              <a:rPr lang="en-US" sz="1200" b="0" i="0" u="none" strike="noStrike" kern="1200" baseline="0" dirty="0" smtClean="0">
                <a:solidFill>
                  <a:schemeClr val="tx1"/>
                </a:solidFill>
                <a:latin typeface="+mn-lt"/>
                <a:ea typeface="+mn-ea"/>
                <a:cs typeface="+mn-cs"/>
              </a:rPr>
              <a:t>; previous infection with Zika or a related </a:t>
            </a:r>
            <a:r>
              <a:rPr lang="en-US" sz="1200" b="0" i="0" u="none" strike="noStrike" kern="1200" baseline="0" dirty="0" err="1" smtClean="0">
                <a:solidFill>
                  <a:schemeClr val="tx1"/>
                </a:solidFill>
                <a:latin typeface="+mn-lt"/>
                <a:ea typeface="+mn-ea"/>
                <a:cs typeface="+mn-cs"/>
              </a:rPr>
              <a:t>flavivirus</a:t>
            </a:r>
            <a:r>
              <a:rPr lang="en-US" sz="1200" b="0" i="0" u="none" strike="noStrike" kern="1200" baseline="0" dirty="0" smtClean="0">
                <a:solidFill>
                  <a:schemeClr val="tx1"/>
                </a:solidFill>
                <a:latin typeface="+mn-lt"/>
                <a:ea typeface="+mn-ea"/>
                <a:cs typeface="+mn-cs"/>
              </a:rPr>
              <a:t>; or current infection with a </a:t>
            </a:r>
            <a:r>
              <a:rPr lang="en-US" sz="1200" b="0" i="0" u="none" strike="noStrike" kern="1200" baseline="0" dirty="0" err="1" smtClean="0">
                <a:solidFill>
                  <a:schemeClr val="tx1"/>
                </a:solidFill>
                <a:latin typeface="+mn-lt"/>
                <a:ea typeface="+mn-ea"/>
                <a:cs typeface="+mn-cs"/>
              </a:rPr>
              <a:t>flavivirus</a:t>
            </a:r>
            <a:r>
              <a:rPr lang="en-US" sz="1200" b="0" i="0" u="none" strike="noStrike" kern="1200" baseline="0" dirty="0" smtClean="0">
                <a:solidFill>
                  <a:schemeClr val="tx1"/>
                </a:solidFill>
                <a:latin typeface="+mn-lt"/>
                <a:ea typeface="+mn-ea"/>
                <a:cs typeface="+mn-cs"/>
              </a:rPr>
              <a:t>, including Zika virus.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20</a:t>
            </a:fld>
            <a:endParaRPr lang="en-US" dirty="0"/>
          </a:p>
        </p:txBody>
      </p:sp>
    </p:spTree>
    <p:extLst>
      <p:ext uri="{BB962C8B-B14F-4D97-AF65-F5344CB8AC3E}">
        <p14:creationId xmlns:p14="http://schemas.microsoft.com/office/powerpoint/2010/main" val="89490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Plaque-reduction neutralization testing (PRNT) can be performed to measure virus-specific neutralizing antibodies to confirm primary </a:t>
            </a:r>
            <a:r>
              <a:rPr lang="en-US" sz="1200" kern="1200" dirty="0" err="1" smtClean="0">
                <a:solidFill>
                  <a:schemeClr val="tx1"/>
                </a:solidFill>
                <a:effectLst/>
                <a:latin typeface="+mn-lt"/>
                <a:ea typeface="+mn-ea"/>
                <a:cs typeface="+mn-cs"/>
              </a:rPr>
              <a:t>flavivirus</a:t>
            </a:r>
            <a:r>
              <a:rPr lang="en-US" sz="1200" kern="1200" dirty="0" smtClean="0">
                <a:solidFill>
                  <a:schemeClr val="tx1"/>
                </a:solidFill>
                <a:effectLst/>
                <a:latin typeface="+mn-lt"/>
                <a:ea typeface="+mn-ea"/>
                <a:cs typeface="+mn-cs"/>
              </a:rPr>
              <a:t> infections and differentiate from other viral illnesses.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PRNT can be performed to measure virus-specific neutralizing antibodies to Zika virus, but neutralizing antibodies may still yield cross-reactive results in a person who was previously infected with another </a:t>
            </a:r>
            <a:r>
              <a:rPr lang="en-US" sz="1200" kern="1200" dirty="0" err="1" smtClean="0">
                <a:solidFill>
                  <a:schemeClr val="tx1"/>
                </a:solidFill>
                <a:effectLst/>
                <a:latin typeface="+mn-lt"/>
                <a:ea typeface="+mn-ea"/>
                <a:cs typeface="+mn-cs"/>
              </a:rPr>
              <a:t>flavivirus</a:t>
            </a:r>
            <a:r>
              <a:rPr lang="en-US" sz="1200" kern="1200" dirty="0" smtClean="0">
                <a:solidFill>
                  <a:schemeClr val="tx1"/>
                </a:solidFill>
                <a:effectLst/>
                <a:latin typeface="+mn-lt"/>
                <a:ea typeface="+mn-ea"/>
                <a:cs typeface="+mn-cs"/>
              </a:rPr>
              <a:t>, such as dengue, or has been vaccinated against yellow fever or Japanese encephalitis.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9669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topics</a:t>
            </a:r>
            <a:r>
              <a:rPr lang="en-US" baseline="0" dirty="0" smtClean="0"/>
              <a:t> discussed in this training. Information comes from: http://www.cdc.gov/zika/index.html. </a:t>
            </a:r>
          </a:p>
          <a:p>
            <a:r>
              <a:rPr lang="en-US" baseline="0" dirty="0" smtClean="0"/>
              <a:t> All clinical </a:t>
            </a:r>
            <a:r>
              <a:rPr lang="en-US" baseline="0" dirty="0" err="1" smtClean="0"/>
              <a:t>guidances</a:t>
            </a:r>
            <a:r>
              <a:rPr lang="en-US" baseline="0" dirty="0" smtClean="0"/>
              <a:t> can be found here: http://www.cdc.gov/zika/hc-providers/index.html</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a:t>
            </a:fld>
            <a:endParaRPr lang="en-US" dirty="0"/>
          </a:p>
        </p:txBody>
      </p:sp>
    </p:spTree>
    <p:extLst>
      <p:ext uri="{BB962C8B-B14F-4D97-AF65-F5344CB8AC3E}">
        <p14:creationId xmlns:p14="http://schemas.microsoft.com/office/powerpoint/2010/main" val="35275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Infant samples for Zika virus testing should be collected ideally within the first 2 days of life; if testing is performed later, distinguishing between congenital, perinatal, and postnatal infection will be difficult.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Infants born to mothers with risk factors for maternal Zika virus infection for whom maternal testing was not performed before delivery, or was performed outside the recommended window, and the IgM result was negative, should receive a comprehensive assessment, including a physical exam, careful measurement of head circumference, head ultrasound to assess the brain’s structure, and standard newborn screening. If no infant abnormalities are detected, further evaluation should proceed based on the following scenarios: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maternal testing was not performed during pregnancy, maternal diagnostic testing with Zika virus IgM antibody may be considered; however, a negative test &gt; 12 weeks after symptom onset or possible exposure does not rule out recent maternal Zika virus infection because IgM antibody levels decline over time testing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If maternal testing is not performed before delivery, testing of infant samples collected within the first 2 days of birth should be considered.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maternal samples are collected around the time of delivery and fall within 12 weeks of symptom onset or possible exposure, and maternal test results are negative, infant samples should not be tested for Zika.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maternal samples are collected around the time of delivery, which is &gt;12 weeks after symptom onset or exposure, infant samples should be collected. If maternal IgM is negative, infant testing should be considered because a negative IgM result does not rule out recent maternal Zika virus infection. If maternal IgM is positive or equivocal, infant testing should be based on maternal PRNT results (if neutralizing antibodies to Zika are detected, infant testing should be pursued).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7998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Laboratories processing clinical specimens for Zika virus diagnostic testing should, at a minimum, adhere to BSL2 (biosafety level 2) precautions.  All laboratories should perform a risk assessment to determine if there are certain procedures or specimens that may require higher levels of biocontainment. Suspicion that the specimen may contain a pathogen that requires BSL3 precautions (e.g., chikungunya virus), should be considered a significant risk factor.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CDC is working to expand diagnostic testing capacity with both public and commercial partners in the United States.</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325861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Zika virus disease and Zika virus congenital infection are nationally notifiable conditions. State and territorial health departments are encouraged to report laboratory-confirmed cases to CDC through </a:t>
            </a:r>
            <a:r>
              <a:rPr lang="en-US" sz="1200" kern="1200" dirty="0" err="1" smtClean="0">
                <a:solidFill>
                  <a:schemeClr val="tx1"/>
                </a:solidFill>
                <a:effectLst/>
                <a:latin typeface="+mn-lt"/>
                <a:ea typeface="+mn-ea"/>
                <a:cs typeface="+mn-cs"/>
              </a:rPr>
              <a:t>ArboNET</a:t>
            </a:r>
            <a:r>
              <a:rPr lang="en-US" sz="1200" kern="1200" dirty="0" smtClean="0">
                <a:solidFill>
                  <a:schemeClr val="tx1"/>
                </a:solidFill>
                <a:effectLst/>
                <a:latin typeface="+mn-lt"/>
                <a:ea typeface="+mn-ea"/>
                <a:cs typeface="+mn-cs"/>
              </a:rPr>
              <a:t>, the national surveillance system for </a:t>
            </a:r>
            <a:r>
              <a:rPr lang="en-US" sz="1200" kern="1200" dirty="0" err="1" smtClean="0">
                <a:solidFill>
                  <a:schemeClr val="tx1"/>
                </a:solidFill>
                <a:effectLst/>
                <a:latin typeface="+mn-lt"/>
                <a:ea typeface="+mn-ea"/>
                <a:cs typeface="+mn-cs"/>
              </a:rPr>
              <a:t>arboviral</a:t>
            </a:r>
            <a:r>
              <a:rPr lang="en-US" sz="1200" kern="1200" dirty="0" smtClean="0">
                <a:solidFill>
                  <a:schemeClr val="tx1"/>
                </a:solidFill>
                <a:effectLst/>
                <a:latin typeface="+mn-lt"/>
                <a:ea typeface="+mn-ea"/>
                <a:cs typeface="+mn-cs"/>
              </a:rPr>
              <a:t> diseases. Healthcare providers should report cases to their local, state, or territorial health department according to the laws or regulations for reportable diseases in their jurisdiction.</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25</a:t>
            </a:fld>
            <a:endParaRPr lang="en-US" dirty="0"/>
          </a:p>
        </p:txBody>
      </p:sp>
    </p:spTree>
    <p:extLst>
      <p:ext uri="{BB962C8B-B14F-4D97-AF65-F5344CB8AC3E}">
        <p14:creationId xmlns:p14="http://schemas.microsoft.com/office/powerpoint/2010/main" val="3568062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Health departments are working with healthcare providers to collect information about exposure to Zika, the presence or absence of symptoms and pregnancy complications, prenatal Zika testing, pregnancy and birth outcomes, and infant health and development.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data collected through these registries will provide additional, more comprehensive information to complement notifiable disease case reporting and will be used to update recommendations for clinical care, to plan for services for pregnant women and families affected by Zika virus, and to improve prevention of Zika virus infection during pregnancy.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26</a:t>
            </a:fld>
            <a:endParaRPr lang="en-US" dirty="0"/>
          </a:p>
        </p:txBody>
      </p:sp>
    </p:spTree>
    <p:extLst>
      <p:ext uri="{BB962C8B-B14F-4D97-AF65-F5344CB8AC3E}">
        <p14:creationId xmlns:p14="http://schemas.microsoft.com/office/powerpoint/2010/main" val="815008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Recognizing that Zika is a cause of certain birth defects does not mean that every pregnant woman infected with Zika will have a baby with a birth defect. It means that infection with Zika during pregnancy increases the chances for these problems.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Scientists continue to study other potential health problems that Zika virus infection during pregnancy may cause.</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Although studies to date have linked Zika with certain birth defects or other pregnancy problems, it’s important to remember that even in places with active Zika transmission, women are delivering infants that appear to be healthy.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Many questions remain about the timing, absolute risk, and the spectrum of outcomes associated with Zika virus infection during pregnancy.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More lab testing and other studies are planned to learn more about the risks of Zika virus infection during pregnancy.</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28</a:t>
            </a:fld>
            <a:endParaRPr lang="en-US" dirty="0"/>
          </a:p>
        </p:txBody>
      </p:sp>
    </p:spTree>
    <p:extLst>
      <p:ext uri="{BB962C8B-B14F-4D97-AF65-F5344CB8AC3E}">
        <p14:creationId xmlns:p14="http://schemas.microsoft.com/office/powerpoint/2010/main" val="1847362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algorithm </a:t>
            </a:r>
            <a:r>
              <a:rPr lang="en-US" dirty="0" smtClean="0"/>
              <a:t>for the processes</a:t>
            </a:r>
            <a:r>
              <a:rPr lang="en-US" baseline="0" dirty="0" smtClean="0"/>
              <a:t> of testing women who are possibly exposed to Zika virus during pregnancy. Possible exposure includes living in or traveling to an area where Zika is spreading or having sex without a condom with a person who has lived in or traveled to an area with Zika. </a:t>
            </a:r>
          </a:p>
          <a:p>
            <a:endParaRPr lang="en-US" baseline="0" dirty="0" smtClean="0"/>
          </a:p>
          <a:p>
            <a:r>
              <a:rPr lang="en-US" baseline="0" dirty="0" smtClean="0"/>
              <a:t>Find the full algorithm here: https://www.cdc.gov/zika/pdfs/testing_algorithm.pdf</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29</a:t>
            </a:fld>
            <a:endParaRPr lang="en-US" dirty="0"/>
          </a:p>
        </p:txBody>
      </p:sp>
    </p:spTree>
    <p:extLst>
      <p:ext uri="{BB962C8B-B14F-4D97-AF65-F5344CB8AC3E}">
        <p14:creationId xmlns:p14="http://schemas.microsoft.com/office/powerpoint/2010/main" val="3101272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the </a:t>
            </a:r>
            <a:r>
              <a:rPr lang="en-US" smtClean="0"/>
              <a:t>full algorithm here: https://www.cdc.gov/zika/pdfs/testing-algorithm-asymptomatic.pdf</a:t>
            </a:r>
            <a:endParaRPr lang="en-US"/>
          </a:p>
        </p:txBody>
      </p:sp>
      <p:sp>
        <p:nvSpPr>
          <p:cNvPr id="4" name="Slide Number Placeholder 3"/>
          <p:cNvSpPr>
            <a:spLocks noGrp="1"/>
          </p:cNvSpPr>
          <p:nvPr>
            <p:ph type="sldNum" sz="quarter" idx="10"/>
          </p:nvPr>
        </p:nvSpPr>
        <p:spPr/>
        <p:txBody>
          <a:bodyPr/>
          <a:lstStyle/>
          <a:p>
            <a:fld id="{336616B6-223B-D342-8ABD-3E59DD8B7D58}" type="slidenum">
              <a:rPr lang="en-US" smtClean="0"/>
              <a:t>30</a:t>
            </a:fld>
            <a:endParaRPr lang="en-US" dirty="0"/>
          </a:p>
        </p:txBody>
      </p:sp>
    </p:spTree>
    <p:extLst>
      <p:ext uri="{BB962C8B-B14F-4D97-AF65-F5344CB8AC3E}">
        <p14:creationId xmlns:p14="http://schemas.microsoft.com/office/powerpoint/2010/main" val="1165135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31</a:t>
            </a:fld>
            <a:endParaRPr lang="en-US" dirty="0"/>
          </a:p>
        </p:txBody>
      </p:sp>
    </p:spTree>
    <p:extLst>
      <p:ext uri="{BB962C8B-B14F-4D97-AF65-F5344CB8AC3E}">
        <p14:creationId xmlns:p14="http://schemas.microsoft.com/office/powerpoint/2010/main" val="422824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Based on rigorous peer-reviewed evaluation of the scientific evidence, CDC and international partners have </a:t>
            </a:r>
            <a:r>
              <a:rPr lang="en-US" sz="1200" u="sng" kern="1200" dirty="0" smtClean="0">
                <a:solidFill>
                  <a:schemeClr val="tx1"/>
                </a:solidFill>
                <a:effectLst/>
                <a:latin typeface="+mn-lt"/>
                <a:ea typeface="+mn-ea"/>
                <a:cs typeface="+mn-cs"/>
                <a:hlinkClick r:id="rId3"/>
              </a:rPr>
              <a:t>concluded</a:t>
            </a:r>
            <a:r>
              <a:rPr lang="en-US" sz="1200" kern="1200" dirty="0" smtClean="0">
                <a:solidFill>
                  <a:schemeClr val="tx1"/>
                </a:solidFill>
                <a:effectLst/>
                <a:latin typeface="+mn-lt"/>
                <a:ea typeface="+mn-ea"/>
                <a:cs typeface="+mn-cs"/>
              </a:rPr>
              <a:t> that Zika virus infection during pregnancy is a cause of microcephaly and other severe brain defects.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Microcephaly at birth is not a necessary feature of congenital Zika syndrome. Infants with a head circumference at birth in the normal range can have brain abnormalities consistent with congenital Zika syndrome. In addition, </a:t>
            </a:r>
            <a:r>
              <a:rPr lang="en-US" u="sng" dirty="0" smtClean="0">
                <a:hlinkClick r:id="rId4"/>
              </a:rPr>
              <a:t>microcephaly from congenital infection</a:t>
            </a:r>
            <a:r>
              <a:rPr lang="en-US" dirty="0" smtClean="0"/>
              <a:t> can develop after birth.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33</a:t>
            </a:fld>
            <a:endParaRPr lang="en-US" dirty="0"/>
          </a:p>
        </p:txBody>
      </p:sp>
    </p:spTree>
    <p:extLst>
      <p:ext uri="{BB962C8B-B14F-4D97-AF65-F5344CB8AC3E}">
        <p14:creationId xmlns:p14="http://schemas.microsoft.com/office/powerpoint/2010/main" val="1537498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distinct pattern of birth defects, called congenital Zika syndrome, has emerged among fetuses and infants of women infected with Zika during pregnancy. In addition to cognitive, sensory, and motor disabilities that are shared with other birth defects, congenital Zika syndrome is associated with five types of birth defects that are either not seen or occur rarely with other infections during pregnancy: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Severe microcephaly (small head size) resulting in a partially collapsed skull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Decreased brain tissue with brain damage (as indicated by a specific pattern of calcium deposits)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Damage to the back of the eye with a specific pattern of scarring and increased pigment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Limited range of joint motion, such as clubfoot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Too much muscle tone restricting body movement soon after birth. </a:t>
            </a: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recent report indicates that microcephaly at birth is not a necessary feature of congenital Zika syndrome. Infants with a head circumference at birth that is within the normal </a:t>
            </a:r>
            <a:r>
              <a:rPr lang="en-US" sz="1200" b="0" i="0" u="none" strike="noStrike" kern="1200" baseline="0" dirty="0" err="1" smtClean="0">
                <a:solidFill>
                  <a:schemeClr val="tx1"/>
                </a:solidFill>
                <a:latin typeface="+mn-lt"/>
                <a:ea typeface="+mn-ea"/>
                <a:cs typeface="+mn-cs"/>
              </a:rPr>
              <a:t>rance</a:t>
            </a:r>
            <a:r>
              <a:rPr lang="en-US" sz="1200" b="0" i="0" u="none" strike="noStrike" kern="1200" baseline="0" dirty="0" smtClean="0">
                <a:solidFill>
                  <a:schemeClr val="tx1"/>
                </a:solidFill>
                <a:latin typeface="+mn-lt"/>
                <a:ea typeface="+mn-ea"/>
                <a:cs typeface="+mn-cs"/>
              </a:rPr>
              <a:t> can still have brain abnormalities consistent with congenital Zika syndrome. In addition, microcephaly from congenital infection can develop after birth.</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34</a:t>
            </a:fld>
            <a:endParaRPr lang="en-US" dirty="0"/>
          </a:p>
        </p:txBody>
      </p:sp>
    </p:spTree>
    <p:extLst>
      <p:ext uri="{BB962C8B-B14F-4D97-AF65-F5344CB8AC3E}">
        <p14:creationId xmlns:p14="http://schemas.microsoft.com/office/powerpoint/2010/main" val="74507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Zika virus was first discovered in a monkey in the Zika Forest of Uganda in 1947.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Before 2007, at least 14 cases of Zika had been documented, although other cases were likely to have occurred and were not reported.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Before 2015, Zika virus disease (Zika) outbreaks occurred in areas of Africa, Southeast Asia, and the Pacific Islands. Because the symptoms of Zika are similar to those of many other diseases, many cases may not have been recognized.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a:t>
            </a:fld>
            <a:endParaRPr lang="en-US" dirty="0"/>
          </a:p>
        </p:txBody>
      </p:sp>
    </p:spTree>
    <p:extLst>
      <p:ext uri="{BB962C8B-B14F-4D97-AF65-F5344CB8AC3E}">
        <p14:creationId xmlns:p14="http://schemas.microsoft.com/office/powerpoint/2010/main" val="1235421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Microcephaly is diagnosed when an infant’s head is smaller than expected as compared to infants of the same age (or gestational age) and sex. Postnatal (after birth) head circumference that is less than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percentile based on standard growth charts is considered </a:t>
            </a:r>
            <a:r>
              <a:rPr lang="en-US" sz="1200" u="sng" kern="1200" dirty="0" smtClean="0">
                <a:solidFill>
                  <a:schemeClr val="tx1"/>
                </a:solidFill>
                <a:effectLst/>
                <a:latin typeface="+mn-lt"/>
                <a:ea typeface="+mn-ea"/>
                <a:cs typeface="+mn-cs"/>
                <a:hlinkClick r:id="rId3"/>
              </a:rPr>
              <a:t>microcephaly</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36616B6-223B-D342-8ABD-3E59DD8B7D58}" type="slidenum">
              <a:rPr lang="en-US" smtClean="0"/>
              <a:t>35</a:t>
            </a:fld>
            <a:endParaRPr lang="en-US" dirty="0"/>
          </a:p>
        </p:txBody>
      </p:sp>
    </p:spTree>
    <p:extLst>
      <p:ext uri="{BB962C8B-B14F-4D97-AF65-F5344CB8AC3E}">
        <p14:creationId xmlns:p14="http://schemas.microsoft.com/office/powerpoint/2010/main" val="1801653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Head circumference (HC) and </a:t>
            </a:r>
            <a:r>
              <a:rPr lang="en-US" sz="1200" kern="1200" dirty="0" err="1" smtClean="0">
                <a:solidFill>
                  <a:schemeClr val="tx1"/>
                </a:solidFill>
                <a:effectLst/>
                <a:latin typeface="+mn-lt"/>
                <a:ea typeface="+mn-ea"/>
                <a:cs typeface="+mn-cs"/>
              </a:rPr>
              <a:t>occipitofrontal</a:t>
            </a:r>
            <a:r>
              <a:rPr lang="en-US" sz="1200" kern="1200" dirty="0" smtClean="0">
                <a:solidFill>
                  <a:schemeClr val="tx1"/>
                </a:solidFill>
                <a:effectLst/>
                <a:latin typeface="+mn-lt"/>
                <a:ea typeface="+mn-ea"/>
                <a:cs typeface="+mn-cs"/>
              </a:rPr>
              <a:t> circumference (OFC) are the same. These terms can be used interchangeably. CDC has </a:t>
            </a:r>
            <a:r>
              <a:rPr lang="en-US" sz="1200" u="sng" kern="1200" dirty="0" smtClean="0">
                <a:solidFill>
                  <a:schemeClr val="tx1"/>
                </a:solidFill>
                <a:effectLst/>
                <a:latin typeface="+mn-lt"/>
                <a:ea typeface="+mn-ea"/>
                <a:cs typeface="+mn-cs"/>
                <a:hlinkClick r:id="rId3"/>
              </a:rPr>
              <a:t>information</a:t>
            </a:r>
            <a:r>
              <a:rPr lang="en-US" sz="1200" kern="1200" dirty="0" smtClean="0">
                <a:solidFill>
                  <a:schemeClr val="tx1"/>
                </a:solidFill>
                <a:effectLst/>
                <a:latin typeface="+mn-lt"/>
                <a:ea typeface="+mn-ea"/>
                <a:cs typeface="+mn-cs"/>
              </a:rPr>
              <a:t> regarding how to accurately measure head circumference.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36</a:t>
            </a:fld>
            <a:endParaRPr lang="en-US" dirty="0"/>
          </a:p>
        </p:txBody>
      </p:sp>
    </p:spTree>
    <p:extLst>
      <p:ext uri="{BB962C8B-B14F-4D97-AF65-F5344CB8AC3E}">
        <p14:creationId xmlns:p14="http://schemas.microsoft.com/office/powerpoint/2010/main" val="2512441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For infants diagnosed with microcephaly, head size correlates with underlying brain size. However, these measurements do not consistently predict long-term sequelae.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Neurologic sequelae may include seizures, vision or hearing problems, and developmental disabilities. Sequelae vary with the extent of brain disruption.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Causes of congenital microcephaly may include genetic conditions such as chromosomal abnormalities or maternal exposures (e.g., alcohol, mercury, or radiation) during pregnancy. In addition to Zika, other maternal infections that have been associated with microcephaly include cytomegalovirus (CMV), herpes simplex virus, rubella virus, lymphocytic </a:t>
            </a:r>
            <a:r>
              <a:rPr lang="en-US" sz="1200" kern="1200" dirty="0" err="1" smtClean="0">
                <a:solidFill>
                  <a:schemeClr val="tx1"/>
                </a:solidFill>
                <a:effectLst/>
                <a:latin typeface="+mn-lt"/>
                <a:ea typeface="+mn-ea"/>
                <a:cs typeface="+mn-cs"/>
              </a:rPr>
              <a:t>choriomeningitis</a:t>
            </a:r>
            <a:r>
              <a:rPr lang="en-US" sz="1200" kern="1200" dirty="0" smtClean="0">
                <a:solidFill>
                  <a:schemeClr val="tx1"/>
                </a:solidFill>
                <a:effectLst/>
                <a:latin typeface="+mn-lt"/>
                <a:ea typeface="+mn-ea"/>
                <a:cs typeface="+mn-cs"/>
              </a:rPr>
              <a:t> virus (LCMV), </a:t>
            </a:r>
            <a:r>
              <a:rPr lang="en-US" sz="1200" i="1" kern="1200" dirty="0" smtClean="0">
                <a:solidFill>
                  <a:schemeClr val="tx1"/>
                </a:solidFill>
                <a:effectLst/>
                <a:latin typeface="+mn-lt"/>
                <a:ea typeface="+mn-ea"/>
                <a:cs typeface="+mn-cs"/>
              </a:rPr>
              <a:t>Treponema pallidum</a:t>
            </a:r>
            <a:r>
              <a:rPr lang="en-US" sz="1200" kern="1200" dirty="0" smtClean="0">
                <a:solidFill>
                  <a:schemeClr val="tx1"/>
                </a:solidFill>
                <a:effectLst/>
                <a:latin typeface="+mn-lt"/>
                <a:ea typeface="+mn-ea"/>
                <a:cs typeface="+mn-cs"/>
              </a:rPr>
              <a:t> (i.e., syphilis), and </a:t>
            </a:r>
            <a:r>
              <a:rPr lang="en-US" sz="1200" i="1" kern="1200" dirty="0" smtClean="0">
                <a:solidFill>
                  <a:schemeClr val="tx1"/>
                </a:solidFill>
                <a:effectLst/>
                <a:latin typeface="+mn-lt"/>
                <a:ea typeface="+mn-ea"/>
                <a:cs typeface="+mn-cs"/>
              </a:rPr>
              <a:t>Toxoplasma </a:t>
            </a:r>
            <a:r>
              <a:rPr lang="en-US" sz="1200" i="1" kern="1200" dirty="0" err="1" smtClean="0">
                <a:solidFill>
                  <a:schemeClr val="tx1"/>
                </a:solidFill>
                <a:effectLst/>
                <a:latin typeface="+mn-lt"/>
                <a:ea typeface="+mn-ea"/>
                <a:cs typeface="+mn-cs"/>
              </a:rPr>
              <a:t>gondii</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37</a:t>
            </a:fld>
            <a:endParaRPr lang="en-US" dirty="0"/>
          </a:p>
        </p:txBody>
      </p:sp>
    </p:spTree>
    <p:extLst>
      <p:ext uri="{BB962C8B-B14F-4D97-AF65-F5344CB8AC3E}">
        <p14:creationId xmlns:p14="http://schemas.microsoft.com/office/powerpoint/2010/main" val="314791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39</a:t>
            </a:fld>
            <a:endParaRPr lang="en-US" dirty="0"/>
          </a:p>
        </p:txBody>
      </p:sp>
    </p:spTree>
    <p:extLst>
      <p:ext uri="{BB962C8B-B14F-4D97-AF65-F5344CB8AC3E}">
        <p14:creationId xmlns:p14="http://schemas.microsoft.com/office/powerpoint/2010/main" val="2454558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algorithm</a:t>
            </a:r>
            <a:r>
              <a:rPr lang="en-US" baseline="0" dirty="0" smtClean="0"/>
              <a:t> shows the guidance for testing and evaluating infants with possible congenital Zika infection. Source: https://www.cdc.gov/zika/pdfs/zika_peds.pdf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41</a:t>
            </a:fld>
            <a:endParaRPr lang="en-US" dirty="0"/>
          </a:p>
        </p:txBody>
      </p:sp>
    </p:spTree>
    <p:extLst>
      <p:ext uri="{BB962C8B-B14F-4D97-AF65-F5344CB8AC3E}">
        <p14:creationId xmlns:p14="http://schemas.microsoft.com/office/powerpoint/2010/main" val="4080721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Families of affected infants will require support and referrals for information and services. There is likely to be a disproportionate burden on families with limited access to medical care and barriers to services.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Because the types of services needed to care for infants with congenital Zika syndrome are complex, CDC recommends coordinated care through a multidisciplinary team and established medical home.</a:t>
            </a:r>
          </a:p>
        </p:txBody>
      </p:sp>
      <p:sp>
        <p:nvSpPr>
          <p:cNvPr id="4" name="Slide Number Placeholder 3"/>
          <p:cNvSpPr>
            <a:spLocks noGrp="1"/>
          </p:cNvSpPr>
          <p:nvPr>
            <p:ph type="sldNum" sz="quarter" idx="10"/>
          </p:nvPr>
        </p:nvSpPr>
        <p:spPr/>
        <p:txBody>
          <a:bodyPr/>
          <a:lstStyle/>
          <a:p>
            <a:fld id="{336616B6-223B-D342-8ABD-3E59DD8B7D58}" type="slidenum">
              <a:rPr lang="en-US" smtClean="0"/>
              <a:t>42</a:t>
            </a:fld>
            <a:endParaRPr lang="en-US" dirty="0"/>
          </a:p>
        </p:txBody>
      </p:sp>
    </p:spTree>
    <p:extLst>
      <p:ext uri="{BB962C8B-B14F-4D97-AF65-F5344CB8AC3E}">
        <p14:creationId xmlns:p14="http://schemas.microsoft.com/office/powerpoint/2010/main" val="851842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a critical component of patient care and early identification of any delays, families should be empowered to be active participants in their child’s monitoring and care. Resources for families can be found at CDC’s website.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43</a:t>
            </a:fld>
            <a:endParaRPr lang="en-US" dirty="0"/>
          </a:p>
        </p:txBody>
      </p:sp>
    </p:spTree>
    <p:extLst>
      <p:ext uri="{BB962C8B-B14F-4D97-AF65-F5344CB8AC3E}">
        <p14:creationId xmlns:p14="http://schemas.microsoft.com/office/powerpoint/2010/main" val="4150872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This table can be found in the supplemental material o</a:t>
            </a:r>
            <a:r>
              <a:rPr lang="en-US" baseline="0" dirty="0" smtClean="0"/>
              <a:t>n the CDC website for healthcare providers caring for infants and children with Zika virus infection. https://www.cdc.gov/zika/pdfs/pediatric-evaluation-follow-up-tool.pdf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44</a:t>
            </a:fld>
            <a:endParaRPr lang="en-US" dirty="0"/>
          </a:p>
        </p:txBody>
      </p:sp>
    </p:spTree>
    <p:extLst>
      <p:ext uri="{BB962C8B-B14F-4D97-AF65-F5344CB8AC3E}">
        <p14:creationId xmlns:p14="http://schemas.microsoft.com/office/powerpoint/2010/main" val="152642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45</a:t>
            </a:fld>
            <a:endParaRPr lang="en-US" dirty="0"/>
          </a:p>
        </p:txBody>
      </p:sp>
    </p:spTree>
    <p:extLst>
      <p:ext uri="{BB962C8B-B14F-4D97-AF65-F5344CB8AC3E}">
        <p14:creationId xmlns:p14="http://schemas.microsoft.com/office/powerpoint/2010/main" val="3997059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Zika has been found in genital fluids, including semen and vaginal fluids. Studies are underway to find out how long Zika stays in the semen and vaginal fluids of people who have Zika and how long it can be passed to sex partners. Current research indicates that Zika can remain in semen longer than in other body fluids, including vaginal fluids, urine, and blood.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47</a:t>
            </a:fld>
            <a:endParaRPr lang="en-US" dirty="0"/>
          </a:p>
        </p:txBody>
      </p:sp>
    </p:spTree>
    <p:extLst>
      <p:ext uri="{BB962C8B-B14F-4D97-AF65-F5344CB8AC3E}">
        <p14:creationId xmlns:p14="http://schemas.microsoft.com/office/powerpoint/2010/main" val="357357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 May 7, 2015, the Pan American Health Organization (PAHO) issued an alert regarding the first confirmed Zika virus infections in Brazil.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Since May 2015, CDC has been responding to increased reports of Zika and has assisted in investigations with PAHO and countries’ ministries of health. The first travel notice for Zika in Brazil was posted in June 2015.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 January 22, 2016, CDC activated its Emergency Operations Center (EOC) to respond to outbreaks of Zika occurring in the Americas and increased reports of birth defects and </a:t>
            </a:r>
            <a:r>
              <a:rPr lang="en-US" sz="1200" b="0" i="0" u="none" strike="noStrike" kern="1200" baseline="0" dirty="0" err="1" smtClean="0">
                <a:solidFill>
                  <a:schemeClr val="tx1"/>
                </a:solidFill>
                <a:latin typeface="+mn-lt"/>
                <a:ea typeface="+mn-ea"/>
                <a:cs typeface="+mn-cs"/>
              </a:rPr>
              <a:t>Guillain-Barré</a:t>
            </a:r>
            <a:r>
              <a:rPr lang="en-US" sz="1200" b="0" i="0" u="none" strike="noStrike" kern="1200" baseline="0" dirty="0" smtClean="0">
                <a:solidFill>
                  <a:schemeClr val="tx1"/>
                </a:solidFill>
                <a:latin typeface="+mn-lt"/>
                <a:ea typeface="+mn-ea"/>
                <a:cs typeface="+mn-cs"/>
              </a:rPr>
              <a:t> syndrome in areas affected by Zika. On February 8, 2016, CDC elevated its EOC activation to a Level 1, the highest level.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On February 1, 2016, the World Health Organization (WHO) declared a Public Health Emergency of International Concern (PHEIC) because of clusters of microcephaly and other neurological disorders in some areas affected by Zika. </a:t>
            </a:r>
          </a:p>
        </p:txBody>
      </p:sp>
      <p:sp>
        <p:nvSpPr>
          <p:cNvPr id="4" name="Slide Number Placeholder 3"/>
          <p:cNvSpPr>
            <a:spLocks noGrp="1"/>
          </p:cNvSpPr>
          <p:nvPr>
            <p:ph type="sldNum" sz="quarter" idx="10"/>
          </p:nvPr>
        </p:nvSpPr>
        <p:spPr/>
        <p:txBody>
          <a:bodyPr/>
          <a:lstStyle/>
          <a:p>
            <a:fld id="{336616B6-223B-D342-8ABD-3E59DD8B7D58}" type="slidenum">
              <a:rPr lang="en-US" smtClean="0"/>
              <a:t>5</a:t>
            </a:fld>
            <a:endParaRPr lang="en-US" dirty="0"/>
          </a:p>
        </p:txBody>
      </p:sp>
    </p:spTree>
    <p:extLst>
      <p:ext uri="{BB962C8B-B14F-4D97-AF65-F5344CB8AC3E}">
        <p14:creationId xmlns:p14="http://schemas.microsoft.com/office/powerpoint/2010/main" val="3979637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Studies are underway to find out how long Zika stays in the semen and vaginal fluids of people who have Zika and how long it can be passed to sex partners.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48</a:t>
            </a:fld>
            <a:endParaRPr lang="en-US" dirty="0"/>
          </a:p>
        </p:txBody>
      </p:sp>
    </p:spTree>
    <p:extLst>
      <p:ext uri="{BB962C8B-B14F-4D97-AF65-F5344CB8AC3E}">
        <p14:creationId xmlns:p14="http://schemas.microsoft.com/office/powerpoint/2010/main" val="1893232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For more information on sexual transmission</a:t>
            </a:r>
            <a:r>
              <a:rPr lang="en-US" baseline="0" dirty="0" smtClean="0"/>
              <a:t> see: http://www.cdc.gov/zika/transmission/sexual-transmission.html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49</a:t>
            </a:fld>
            <a:endParaRPr lang="en-US" dirty="0"/>
          </a:p>
        </p:txBody>
      </p:sp>
    </p:spTree>
    <p:extLst>
      <p:ext uri="{BB962C8B-B14F-4D97-AF65-F5344CB8AC3E}">
        <p14:creationId xmlns:p14="http://schemas.microsoft.com/office/powerpoint/2010/main" val="2191106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For more information on sexual transmission</a:t>
            </a:r>
            <a:r>
              <a:rPr lang="en-US" baseline="0" dirty="0" smtClean="0"/>
              <a:t> see: http://www.cdc.gov/zika/transmission/sexual-transmission.html</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50</a:t>
            </a:fld>
            <a:endParaRPr lang="en-US" dirty="0"/>
          </a:p>
        </p:txBody>
      </p:sp>
    </p:spTree>
    <p:extLst>
      <p:ext uri="{BB962C8B-B14F-4D97-AF65-F5344CB8AC3E}">
        <p14:creationId xmlns:p14="http://schemas.microsoft.com/office/powerpoint/2010/main" val="3695321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Talk with your doctor or other healthcare provider</a:t>
            </a:r>
          </a:p>
          <a:p>
            <a:pPr marL="171450" indent="-171450">
              <a:buFont typeface="Arial" panose="020B0604020202020204" pitchFamily="34" charset="0"/>
              <a:buChar char="•"/>
            </a:pPr>
            <a:r>
              <a:rPr lang="en-US" dirty="0" smtClean="0">
                <a:effectLst/>
              </a:rPr>
              <a:t>Women and their partners who are thinking about pregnancy should talk with their doctor or healthcare provider about</a:t>
            </a:r>
          </a:p>
          <a:p>
            <a:pPr marL="171450" indent="-171450">
              <a:buFont typeface="Arial" panose="020B0604020202020204" pitchFamily="34" charset="0"/>
              <a:buChar char="•"/>
            </a:pPr>
            <a:r>
              <a:rPr lang="en-US" dirty="0" smtClean="0">
                <a:effectLst/>
              </a:rPr>
              <a:t>Their </a:t>
            </a:r>
            <a:r>
              <a:rPr lang="en-US" dirty="0" smtClean="0">
                <a:effectLst/>
                <a:hlinkClick r:id="rId3"/>
              </a:rPr>
              <a:t>plans for having children</a:t>
            </a:r>
            <a:endParaRPr lang="en-US" dirty="0" smtClean="0">
              <a:effectLst/>
            </a:endParaRPr>
          </a:p>
          <a:p>
            <a:pPr marL="171450" indent="-171450">
              <a:buFont typeface="Arial" panose="020B0604020202020204" pitchFamily="34" charset="0"/>
              <a:buChar char="•"/>
            </a:pPr>
            <a:r>
              <a:rPr lang="en-US" dirty="0" smtClean="0">
                <a:effectLst/>
              </a:rPr>
              <a:t>The potential risk of getting Zika during pregnancy</a:t>
            </a:r>
          </a:p>
          <a:p>
            <a:pPr marL="171450" indent="-171450">
              <a:buFont typeface="Arial" panose="020B0604020202020204" pitchFamily="34" charset="0"/>
              <a:buChar char="•"/>
            </a:pPr>
            <a:r>
              <a:rPr lang="en-US" dirty="0" smtClean="0">
                <a:effectLst/>
              </a:rPr>
              <a:t>Their partner’s potential exposures to Zika</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full sexual transmission guidance can be found here: http://www.cdc.gov/mmwr/volumes/65/wr/pdfs/mm6529e2.pdf </a:t>
            </a: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1691472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Zika virus testing is not recommended for asymptomatic couples interested in attempting conception in which one or both partner has had possible exposure to Zika virus for the following reasons: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 A negative blood test or antibody test could be falsely reassuring. This can happen when: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 The blood test is performed after the virus is no longer in the blood but could still be present in other bodily fluids (e.g., semen). </a:t>
            </a:r>
            <a:endParaRPr lang="en-US" sz="1200" kern="1200" dirty="0" smtClean="0">
              <a:solidFill>
                <a:schemeClr val="tx1"/>
              </a:solidFill>
              <a:effectLst/>
              <a:latin typeface="+mn-lt"/>
              <a:ea typeface="+mn-ea"/>
              <a:cs typeface="+mn-cs"/>
              <a:sym typeface="Symbol" panose="05050102010706020507" pitchFamily="18" charset="2"/>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antibody test is performed early after infection when the antibody levels are not yet high enough to be detected or later after infection when the antibody levels have fallen to undetectable levels.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 test is 100% accurate; a test result can sometimes be negative in the setting of true infection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 We currently have limited understanding of Zika virus shedding in genital secretions or of how to interpret the results of tests of semen or vaginal fluids. Zika shedding in these secretions may be intermittent, in which case a person could test negative at one point but still carry the virus and shed it again in the future.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53</a:t>
            </a:fld>
            <a:endParaRPr lang="en-US" dirty="0"/>
          </a:p>
        </p:txBody>
      </p:sp>
    </p:spTree>
    <p:extLst>
      <p:ext uri="{BB962C8B-B14F-4D97-AF65-F5344CB8AC3E}">
        <p14:creationId xmlns:p14="http://schemas.microsoft.com/office/powerpoint/2010/main" val="687306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8507">
              <a:defRPr/>
            </a:pPr>
            <a:r>
              <a:rPr lang="en-US" sz="1200" kern="1200" dirty="0" smtClean="0">
                <a:solidFill>
                  <a:schemeClr val="tx1"/>
                </a:solidFill>
                <a:effectLst/>
                <a:latin typeface="+mn-lt"/>
                <a:ea typeface="+mn-ea"/>
                <a:cs typeface="+mn-cs"/>
              </a:rPr>
              <a:t>Women and men who are considering pregnancy in the near future should talk to their doctor or other healthcare provider about their pregnancy plans and possible Zika risk before they travel and strictly follow steps to prevent mosquito bites during the trip.</a:t>
            </a:r>
            <a:endParaRPr lang="en-US" sz="1500" dirty="0" smtClean="0"/>
          </a:p>
          <a:p>
            <a:pPr marL="0" lvl="1" defTabSz="948507">
              <a:defRPr/>
            </a:pPr>
            <a:r>
              <a:rPr lang="en-US" sz="1500" dirty="0" smtClean="0"/>
              <a:t> </a:t>
            </a:r>
          </a:p>
          <a:p>
            <a:pPr marL="0" lvl="1" defTabSz="948507">
              <a:defRPr/>
            </a:pPr>
            <a:r>
              <a:rPr lang="en-US" sz="1500" dirty="0" smtClean="0"/>
              <a:t>Counseling should also include an assessment of their risk of Zika virus exposure and a discussion about the prevention of both mosquito bites and sexual transmission of Zika virus. </a:t>
            </a:r>
          </a:p>
          <a:p>
            <a:pPr marL="0" lvl="1" defTabSz="948507">
              <a:defRPr/>
            </a:pPr>
            <a:endParaRPr lang="en-US" sz="1500" dirty="0" smtClean="0"/>
          </a:p>
          <a:p>
            <a:pPr marL="0" lvl="1" defTabSz="948507">
              <a:defRPr/>
            </a:pPr>
            <a:endParaRPr lang="en-US" sz="1500"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54</a:t>
            </a:fld>
            <a:endParaRPr lang="en-US" dirty="0"/>
          </a:p>
        </p:txBody>
      </p:sp>
    </p:spTree>
    <p:extLst>
      <p:ext uri="{BB962C8B-B14F-4D97-AF65-F5344CB8AC3E}">
        <p14:creationId xmlns:p14="http://schemas.microsoft.com/office/powerpoint/2010/main" val="1935381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more information on trying to conceive in the context of the Zika outbreak see: http://www.cdc.gov/zika/pregnancy/women-and-their-partners.html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36616B6-223B-D342-8ABD-3E59DD8B7D58}" type="slidenum">
              <a:rPr lang="en-US" smtClean="0"/>
              <a:t>55</a:t>
            </a:fld>
            <a:endParaRPr lang="en-US" dirty="0"/>
          </a:p>
        </p:txBody>
      </p:sp>
    </p:spTree>
    <p:extLst>
      <p:ext uri="{BB962C8B-B14F-4D97-AF65-F5344CB8AC3E}">
        <p14:creationId xmlns:p14="http://schemas.microsoft.com/office/powerpoint/2010/main" val="29474237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more information on trying to conceive in the context of the Zika outbreak see: http://www.cdc.gov/zika/pregnancy/women-and-their-partners.html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either partner has symptoms of Zika or tests positive for Zika, they should follow the suggested timeframes above before trying to conceive.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36616B6-223B-D342-8ABD-3E59DD8B7D58}" type="slidenum">
              <a:rPr lang="en-US" smtClean="0"/>
              <a:t>56</a:t>
            </a:fld>
            <a:endParaRPr lang="en-US" dirty="0"/>
          </a:p>
        </p:txBody>
      </p:sp>
    </p:spTree>
    <p:extLst>
      <p:ext uri="{BB962C8B-B14F-4D97-AF65-F5344CB8AC3E}">
        <p14:creationId xmlns:p14="http://schemas.microsoft.com/office/powerpoint/2010/main" val="2614599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more information on trying to conceive in the context of the Zika outbreak see: http://www.cdc.gov/zika/pregnancy/women-and-their-partners.html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either partner has symptoms of Zika or tests positive for Zika, they should follow the suggested timeframes above before trying to conceive.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36616B6-223B-D342-8ABD-3E59DD8B7D58}" type="slidenum">
              <a:rPr lang="en-US" smtClean="0"/>
              <a:t>57</a:t>
            </a:fld>
            <a:endParaRPr lang="en-US" dirty="0"/>
          </a:p>
        </p:txBody>
      </p:sp>
    </p:spTree>
    <p:extLst>
      <p:ext uri="{BB962C8B-B14F-4D97-AF65-F5344CB8AC3E}">
        <p14:creationId xmlns:p14="http://schemas.microsoft.com/office/powerpoint/2010/main" val="174125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Pregnant healthcare personnel can care for patients with Zika virus infection. However, facility managers and supervisors should exercise judgement in accommodating personnel concerned about potential exposure, which includes percutaneous exposure (needle stick or cut with a sharp object), or exposure of non-intact skin (skin that is chapped or abraded) or mucous membranes to any of the following: blood, body fluids, secretions, and excretions. </a:t>
            </a:r>
          </a:p>
          <a:p>
            <a:endParaRPr lang="en-US" dirty="0" smtClean="0">
              <a:effectLst/>
            </a:endParaRPr>
          </a:p>
          <a:p>
            <a:r>
              <a:rPr lang="en-US" dirty="0" smtClean="0"/>
              <a:t>For more information please see http://www.cdc.gov/zika/hc-providers/infection-control.html</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59</a:t>
            </a:fld>
            <a:endParaRPr lang="en-US" dirty="0"/>
          </a:p>
        </p:txBody>
      </p:sp>
    </p:spTree>
    <p:extLst>
      <p:ext uri="{BB962C8B-B14F-4D97-AF65-F5344CB8AC3E}">
        <p14:creationId xmlns:p14="http://schemas.microsoft.com/office/powerpoint/2010/main" val="336783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There have been cases of male-to-male,</a:t>
            </a:r>
            <a:r>
              <a:rPr lang="en-US" baseline="0" dirty="0" smtClean="0"/>
              <a:t> male-to-female, and female-to-male sexual transmission reported.</a:t>
            </a:r>
          </a:p>
          <a:p>
            <a:pPr marL="171450" indent="-171450">
              <a:buFontTx/>
              <a:buChar char="-"/>
            </a:pPr>
            <a:r>
              <a:rPr lang="en-US" baseline="0" dirty="0" smtClean="0"/>
              <a:t>There has been 1 reported case of laboratory exposure in the US.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a:t>
            </a:fld>
            <a:endParaRPr lang="en-US" dirty="0"/>
          </a:p>
        </p:txBody>
      </p:sp>
    </p:spTree>
    <p:extLst>
      <p:ext uri="{BB962C8B-B14F-4D97-AF65-F5344CB8AC3E}">
        <p14:creationId xmlns:p14="http://schemas.microsoft.com/office/powerpoint/2010/main" val="3123638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 the absence of an occupational exposure, healthcare personnel with potential Zika exposure should be evaluated for testing following the same guidance as for the general public. </a:t>
            </a:r>
          </a:p>
          <a:p>
            <a:endParaRPr lang="en-US" dirty="0" smtClean="0">
              <a:effectLst/>
            </a:endParaRPr>
          </a:p>
          <a:p>
            <a:r>
              <a:rPr lang="en-US" dirty="0" smtClean="0">
                <a:effectLst/>
              </a:rPr>
              <a:t>Routine Zika testing is not indicated for asymptomatic healthcare personnel caring for patients with Zika virus infection.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60</a:t>
            </a:fld>
            <a:endParaRPr lang="en-US" dirty="0"/>
          </a:p>
        </p:txBody>
      </p:sp>
    </p:spTree>
    <p:extLst>
      <p:ext uri="{BB962C8B-B14F-4D97-AF65-F5344CB8AC3E}">
        <p14:creationId xmlns:p14="http://schemas.microsoft.com/office/powerpoint/2010/main" val="3025388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risk of Zika is of greatest concern for pregnant women, who can pass Zika to their developing fetus if infected during pregnancy. Because Zika infection is a cause of </a:t>
            </a:r>
            <a:r>
              <a:rPr lang="en-US" sz="1200" u="sng" kern="1200" dirty="0" smtClean="0">
                <a:solidFill>
                  <a:schemeClr val="tx1"/>
                </a:solidFill>
                <a:effectLst/>
                <a:latin typeface="+mn-lt"/>
                <a:ea typeface="+mn-ea"/>
                <a:cs typeface="+mn-cs"/>
                <a:hlinkClick r:id="rId3" action="ppaction://hlinkfile"/>
              </a:rPr>
              <a:t>microcephaly</a:t>
            </a:r>
            <a:r>
              <a:rPr lang="en-US" sz="1200" kern="1200" dirty="0" smtClean="0">
                <a:solidFill>
                  <a:schemeClr val="tx1"/>
                </a:solidFill>
                <a:effectLst/>
                <a:latin typeface="+mn-lt"/>
                <a:ea typeface="+mn-ea"/>
                <a:cs typeface="+mn-cs"/>
              </a:rPr>
              <a:t> and severe brain abnormalities and has been linked to other birth defects, pregnant women should strictly follow steps to </a:t>
            </a:r>
            <a:r>
              <a:rPr lang="en-US" sz="1200" u="sng" kern="1200" dirty="0" smtClean="0">
                <a:solidFill>
                  <a:schemeClr val="tx1"/>
                </a:solidFill>
                <a:effectLst/>
                <a:latin typeface="+mn-lt"/>
                <a:ea typeface="+mn-ea"/>
                <a:cs typeface="+mn-cs"/>
                <a:hlinkClick r:id="rId4"/>
              </a:rPr>
              <a:t>prevent mosquito bites</a:t>
            </a:r>
            <a:r>
              <a:rPr lang="en-US" sz="1200" u="sng" kern="1200" dirty="0" smtClean="0">
                <a:solidFill>
                  <a:schemeClr val="tx1"/>
                </a:solidFill>
                <a:effectLst/>
                <a:latin typeface="+mn-lt"/>
                <a:ea typeface="+mn-ea"/>
                <a:cs typeface="+mn-cs"/>
              </a:rPr>
              <a:t> and to </a:t>
            </a:r>
            <a:r>
              <a:rPr lang="en-US" sz="1200" u="sng" kern="1200" dirty="0" smtClean="0">
                <a:solidFill>
                  <a:schemeClr val="tx1"/>
                </a:solidFill>
                <a:effectLst/>
                <a:latin typeface="+mn-lt"/>
                <a:ea typeface="+mn-ea"/>
                <a:cs typeface="+mn-cs"/>
                <a:hlinkClick r:id="rId5" action="ppaction://hlinkfile"/>
              </a:rPr>
              <a:t>protect themselves against sexual transmission</a:t>
            </a:r>
            <a:r>
              <a:rPr lang="en-US" sz="1200" kern="1200" dirty="0" smtClean="0">
                <a:solidFill>
                  <a:schemeClr val="tx1"/>
                </a:solidFill>
                <a:effectLst/>
                <a:latin typeface="+mn-lt"/>
                <a:ea typeface="+mn-ea"/>
                <a:cs typeface="+mn-cs"/>
              </a:rPr>
              <a:t> throughout their entire pregnancy.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62</a:t>
            </a:fld>
            <a:endParaRPr lang="en-US" dirty="0"/>
          </a:p>
        </p:txBody>
      </p:sp>
    </p:spTree>
    <p:extLst>
      <p:ext uri="{BB962C8B-B14F-4D97-AF65-F5344CB8AC3E}">
        <p14:creationId xmlns:p14="http://schemas.microsoft.com/office/powerpoint/2010/main" val="41689692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Do not take aspirin or other non-steroidal anti-inflammatory drugs (NSAIDS) until dengue can be ruled out to reduce the risk of bleeding.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63</a:t>
            </a:fld>
            <a:endParaRPr lang="en-US" dirty="0"/>
          </a:p>
        </p:txBody>
      </p:sp>
    </p:spTree>
    <p:extLst>
      <p:ext uri="{BB962C8B-B14F-4D97-AF65-F5344CB8AC3E}">
        <p14:creationId xmlns:p14="http://schemas.microsoft.com/office/powerpoint/2010/main" val="8187273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 approximately the first week of infection, Zika virus can be found in a person’s blood and can pass from an infected person to a mosquito through mosquito bites. An infected mosquito can then spread the virus to other people.</a:t>
            </a:r>
          </a:p>
          <a:p>
            <a:pPr marL="171450" indent="-171450">
              <a:buFont typeface="Arial" panose="020B0604020202020204" pitchFamily="34" charset="0"/>
              <a:buChar char="•"/>
            </a:pPr>
            <a:r>
              <a:rPr lang="en-US" dirty="0" smtClean="0"/>
              <a:t>To help prevent others from getting sick, strictly follow steps to prevent mosquito bites during the first week of illness. </a:t>
            </a:r>
          </a:p>
          <a:p>
            <a:pPr marL="171450" indent="-171450">
              <a:buFont typeface="Arial" panose="020B0604020202020204" pitchFamily="34" charset="0"/>
              <a:buChar char="•"/>
            </a:pPr>
            <a:r>
              <a:rPr lang="en-US" dirty="0" smtClean="0"/>
              <a:t>Even if they do not feel sick, travelers returning to the United States from an area with Zika should take steps to prevent mosquito bites for 3 weeks. These steps will prevent them from passing Zika to mosquitoes that could spread the virus to other people.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64</a:t>
            </a:fld>
            <a:endParaRPr lang="en-US" dirty="0"/>
          </a:p>
        </p:txBody>
      </p:sp>
    </p:spTree>
    <p:extLst>
      <p:ext uri="{BB962C8B-B14F-4D97-AF65-F5344CB8AC3E}">
        <p14:creationId xmlns:p14="http://schemas.microsoft.com/office/powerpoint/2010/main" val="12900422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best way to prevent diseases spread by mosquitoes is to protect yourself and your family from mosquito bites.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65</a:t>
            </a:fld>
            <a:endParaRPr lang="en-US" dirty="0"/>
          </a:p>
        </p:txBody>
      </p:sp>
    </p:spTree>
    <p:extLst>
      <p:ext uri="{BB962C8B-B14F-4D97-AF65-F5344CB8AC3E}">
        <p14:creationId xmlns:p14="http://schemas.microsoft.com/office/powerpoint/2010/main" val="300451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do not know the effectiveness of non-EPA registered insect repellents, including some natural repellents.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Some natural insect repellents, often made with natural oils, have not been tested for effectiveness. Homemade insect repellents may not protect you from mosquito bites.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natural products are EPA-registered.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These natural products with EPA registration include para-</a:t>
            </a:r>
            <a:r>
              <a:rPr lang="en-US" sz="1200" kern="1200" dirty="0" err="1" smtClean="0">
                <a:solidFill>
                  <a:schemeClr val="tx1"/>
                </a:solidFill>
                <a:effectLst/>
                <a:latin typeface="+mn-lt"/>
                <a:ea typeface="+mn-ea"/>
                <a:cs typeface="+mn-cs"/>
              </a:rPr>
              <a:t>menthane</a:t>
            </a:r>
            <a:r>
              <a:rPr lang="en-US" sz="1200" kern="1200" dirty="0" smtClean="0">
                <a:solidFill>
                  <a:schemeClr val="tx1"/>
                </a:solidFill>
                <a:effectLst/>
                <a:latin typeface="+mn-lt"/>
                <a:ea typeface="+mn-ea"/>
                <a:cs typeface="+mn-cs"/>
              </a:rPr>
              <a:t>-diol, oil of lemon eucalyptus, and 2-undecanone.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66</a:t>
            </a:fld>
            <a:endParaRPr lang="en-US" dirty="0"/>
          </a:p>
        </p:txBody>
      </p:sp>
    </p:spTree>
    <p:extLst>
      <p:ext uri="{BB962C8B-B14F-4D97-AF65-F5344CB8AC3E}">
        <p14:creationId xmlns:p14="http://schemas.microsoft.com/office/powerpoint/2010/main" val="16123078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Cover crib, stroller, and baby carrier with mosquito netting.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Adults: Spray insect repellent onto your hands and then apply to a child’s face.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67</a:t>
            </a:fld>
            <a:endParaRPr lang="en-US" dirty="0"/>
          </a:p>
        </p:txBody>
      </p:sp>
    </p:spTree>
    <p:extLst>
      <p:ext uri="{BB962C8B-B14F-4D97-AF65-F5344CB8AC3E}">
        <p14:creationId xmlns:p14="http://schemas.microsoft.com/office/powerpoint/2010/main" val="1850417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68</a:t>
            </a:fld>
            <a:endParaRPr lang="en-US" dirty="0"/>
          </a:p>
        </p:txBody>
      </p:sp>
    </p:spTree>
    <p:extLst>
      <p:ext uri="{BB962C8B-B14F-4D97-AF65-F5344CB8AC3E}">
        <p14:creationId xmlns:p14="http://schemas.microsoft.com/office/powerpoint/2010/main" val="26530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To date, there have been no confirmed blood transfusion-transmission cases in the United States.</a:t>
            </a:r>
            <a:endParaRPr lang="en-US" sz="1200" kern="120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Zika virus currently poses a low risk to the blood supply in the continental United States, but this could change depending on how many people become infected with the virus.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August 2016, FDA issued revised guidance calling for blood collection centers in the United States to screen all donated blood for Zika virus, beginning immediately in affected states, within 4 weeks in high-risk states, and within 12 weeks in all states. Currently, all blood collected in the United States and its territories should be screened for Zika virus.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There have been suspected cases of Zika transmission through blood transfusion in Brazil.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During the Zika virus outbreak in French Polynesia in 2013-2014, 2.8% of blood donors tested positive for Zika. In previous outbreaks elsewhere, the virus has also been found in blood donors.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is possible that</a:t>
            </a:r>
            <a:r>
              <a:rPr lang="en-US" sz="1200" kern="1200" baseline="0" dirty="0" smtClean="0">
                <a:solidFill>
                  <a:schemeClr val="tx1"/>
                </a:solidFill>
                <a:effectLst/>
                <a:latin typeface="+mn-lt"/>
                <a:ea typeface="+mn-ea"/>
                <a:cs typeface="+mn-cs"/>
              </a:rPr>
              <a:t> Zika can be spread through breastfeeding. </a:t>
            </a:r>
            <a:endParaRPr lang="en-US" sz="1200" kern="120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However, CDC and the World Health Organization recommend that infants born to women with suspected, probable, or confirmed Zika virus infection, or who live in or have traveled to areas with Zika, should be fed according to normal </a:t>
            </a:r>
            <a:r>
              <a:rPr lang="en-US" sz="1200" u="sng" kern="1200" dirty="0" smtClean="0">
                <a:solidFill>
                  <a:schemeClr val="tx1"/>
                </a:solidFill>
                <a:effectLst/>
                <a:latin typeface="+mn-lt"/>
                <a:ea typeface="+mn-ea"/>
                <a:cs typeface="+mn-cs"/>
                <a:hlinkClick r:id="rId3"/>
              </a:rPr>
              <a:t>infant feeding guidelines</a:t>
            </a:r>
            <a:r>
              <a:rPr lang="en-US" sz="1200" kern="1200" dirty="0" smtClean="0">
                <a:solidFill>
                  <a:schemeClr val="tx1"/>
                </a:solidFill>
                <a:effectLst/>
                <a:latin typeface="+mn-lt"/>
                <a:ea typeface="+mn-ea"/>
                <a:cs typeface="+mn-cs"/>
              </a:rPr>
              <a:t>.</a:t>
            </a:r>
          </a:p>
          <a:p>
            <a:pPr marL="457200" lvl="1" indent="0">
              <a:buFont typeface="Arial" panose="020B0604020202020204" pitchFamily="34" charset="0"/>
              <a:buNone/>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7</a:t>
            </a:fld>
            <a:endParaRPr lang="en-US" dirty="0"/>
          </a:p>
        </p:txBody>
      </p:sp>
    </p:spTree>
    <p:extLst>
      <p:ext uri="{BB962C8B-B14F-4D97-AF65-F5344CB8AC3E}">
        <p14:creationId xmlns:p14="http://schemas.microsoft.com/office/powerpoint/2010/main" val="190640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read the complete study, visit: http://www.nejm.org/doi/full/10.1056/NEJMoa0805715</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8</a:t>
            </a:fld>
            <a:endParaRPr lang="en-US" dirty="0"/>
          </a:p>
        </p:txBody>
      </p:sp>
    </p:spTree>
    <p:extLst>
      <p:ext uri="{BB962C8B-B14F-4D97-AF65-F5344CB8AC3E}">
        <p14:creationId xmlns:p14="http://schemas.microsoft.com/office/powerpoint/2010/main" val="303513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Zika has been found in genital fluids, including semen and vaginal fluids. Studies are underway to find out how long Zika stays in urine, semen, and vaginal fluids of people who have Zika and how long it can be passed to sex partners. Current research indicates that Zika can remain in semen longer than in other body fluids, including vaginal fluids, urine, and blood.  </a:t>
            </a:r>
          </a:p>
          <a:p>
            <a:pPr lvl="1"/>
            <a:r>
              <a:rPr lang="en-US" sz="1200" kern="1200" dirty="0" smtClean="0">
                <a:solidFill>
                  <a:schemeClr val="tx1"/>
                </a:solidFill>
                <a:effectLst/>
                <a:latin typeface="+mn-lt"/>
                <a:ea typeface="+mn-ea"/>
                <a:cs typeface="+mn-cs"/>
              </a:rPr>
              <a:t>Among four published reports of Zika virus cultured from semen, virus was reported in semen up to 69 days after symptom onset.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Pieces of Zika virus (Zika RNA) have been found in semen as many as 188 days after symptoms began, and in vaginal and cervical fluids up to 3 and 11 days after symptoms began, respectively. </a:t>
            </a:r>
            <a:r>
              <a:rPr lang="en-US" sz="105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9</a:t>
            </a:fld>
            <a:endParaRPr lang="en-US" dirty="0"/>
          </a:p>
        </p:txBody>
      </p:sp>
    </p:spTree>
    <p:extLst>
      <p:ext uri="{BB962C8B-B14F-4D97-AF65-F5344CB8AC3E}">
        <p14:creationId xmlns:p14="http://schemas.microsoft.com/office/powerpoint/2010/main" val="372682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the symptoms of Zika are similar to those of many other diseases, many cases may not have be recognized.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10</a:t>
            </a:fld>
            <a:endParaRPr lang="en-US" dirty="0"/>
          </a:p>
        </p:txBody>
      </p:sp>
    </p:spTree>
    <p:extLst>
      <p:ext uri="{BB962C8B-B14F-4D97-AF65-F5344CB8AC3E}">
        <p14:creationId xmlns:p14="http://schemas.microsoft.com/office/powerpoint/2010/main" val="3171412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7547" y="4266895"/>
            <a:ext cx="2219054" cy="607344"/>
          </a:xfrm>
          <a:prstGeom prst="rect">
            <a:avLst/>
          </a:prstGeom>
        </p:spPr>
      </p:pic>
      <p:pic>
        <p:nvPicPr>
          <p:cNvPr id="11" name="Picture 10" descr="Header-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78205"/>
          </a:xfrm>
          <a:prstGeom prst="rect">
            <a:avLst/>
          </a:prstGeom>
        </p:spPr>
      </p:pic>
      <p:sp>
        <p:nvSpPr>
          <p:cNvPr id="13" name="Date Placeholder 12"/>
          <p:cNvSpPr>
            <a:spLocks noGrp="1"/>
          </p:cNvSpPr>
          <p:nvPr>
            <p:ph type="dt" sz="half" idx="11"/>
          </p:nvPr>
        </p:nvSpPr>
        <p:spPr/>
        <p:txBody>
          <a:bodyPr/>
          <a:lstStyle/>
          <a:p>
            <a:r>
              <a:rPr lang="en-US" dirty="0" smtClean="0"/>
              <a:t>‹#›</a:t>
            </a:r>
            <a:endParaRPr lang="en-US" dirty="0"/>
          </a:p>
        </p:txBody>
      </p:sp>
      <p:sp>
        <p:nvSpPr>
          <p:cNvPr id="8" name="Rectangle 24"/>
          <p:cNvSpPr>
            <a:spLocks noChangeArrowheads="1"/>
          </p:cNvSpPr>
          <p:nvPr userDrawn="1"/>
        </p:nvSpPr>
        <p:spPr bwMode="auto">
          <a:xfrm>
            <a:off x="181967" y="314357"/>
            <a:ext cx="8063028" cy="2769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u="none" strike="noStrike" cap="none" normalizeH="0" baseline="0" dirty="0" smtClean="0">
                <a:ln>
                  <a:noFill/>
                </a:ln>
                <a:solidFill>
                  <a:schemeClr val="bg2"/>
                </a:solidFill>
                <a:latin typeface="Arial"/>
                <a:cs typeface="Arial"/>
              </a:rPr>
              <a:t>CDC’S Response</a:t>
            </a:r>
            <a:r>
              <a:rPr kumimoji="0" lang="en-US" altLang="en-US" sz="1800" u="none" strike="noStrike" cap="none" normalizeH="0" dirty="0" smtClean="0">
                <a:ln>
                  <a:noFill/>
                </a:ln>
                <a:solidFill>
                  <a:schemeClr val="bg2"/>
                </a:solidFill>
                <a:latin typeface="Arial"/>
                <a:cs typeface="Arial"/>
              </a:rPr>
              <a:t> to </a:t>
            </a:r>
            <a:r>
              <a:rPr kumimoji="0" lang="en-US" altLang="en-US" sz="1800" b="1" u="none" strike="noStrike" cap="none" normalizeH="0" dirty="0" smtClean="0">
                <a:ln>
                  <a:noFill/>
                </a:ln>
                <a:solidFill>
                  <a:schemeClr val="bg2"/>
                </a:solidFill>
                <a:latin typeface="Arial"/>
                <a:cs typeface="Arial"/>
              </a:rPr>
              <a:t>Zika</a:t>
            </a:r>
            <a:endParaRPr kumimoji="0" lang="en-US" altLang="en-US" sz="1800" b="1" u="none" strike="noStrike" cap="none" normalizeH="0" baseline="0" dirty="0" smtClean="0">
              <a:ln>
                <a:noFill/>
              </a:ln>
              <a:solidFill>
                <a:schemeClr val="bg2"/>
              </a:solidFill>
              <a:latin typeface="Arial"/>
              <a:cs typeface="Arial"/>
            </a:endParaRPr>
          </a:p>
        </p:txBody>
      </p:sp>
    </p:spTree>
    <p:extLst>
      <p:ext uri="{BB962C8B-B14F-4D97-AF65-F5344CB8AC3E}">
        <p14:creationId xmlns:p14="http://schemas.microsoft.com/office/powerpoint/2010/main" val="990134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476"/>
            <a:ext cx="7772400" cy="1112806"/>
          </a:xfrm>
        </p:spPr>
        <p:txBody>
          <a:bodyPr anchor="t">
            <a:noAutofit/>
          </a:bodyPr>
          <a:lstStyle>
            <a:lvl1pPr algn="l">
              <a:lnSpc>
                <a:spcPct val="80000"/>
              </a:lnSpc>
              <a:defRPr sz="44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791309"/>
            <a:ext cx="7772400" cy="1125140"/>
          </a:xfrm>
        </p:spPr>
        <p:txBody>
          <a:bodyPr anchor="t">
            <a:normAutofit/>
          </a:bodyPr>
          <a:lstStyle>
            <a:lvl1pPr marL="0" indent="0">
              <a:buNone/>
              <a:defRPr sz="160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4498033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smtClean="0"/>
              <a:t>Click to edit Master title style</a:t>
            </a:r>
            <a:endParaRPr lang="en-US"/>
          </a:p>
        </p:txBody>
      </p:sp>
      <p:sp>
        <p:nvSpPr>
          <p:cNvPr id="3" name="Content Placeholder 2"/>
          <p:cNvSpPr>
            <a:spLocks noGrp="1"/>
          </p:cNvSpPr>
          <p:nvPr>
            <p:ph sz="half" idx="1"/>
          </p:nvPr>
        </p:nvSpPr>
        <p:spPr>
          <a:xfrm>
            <a:off x="457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6398179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6"/>
            <a:ext cx="8543418" cy="423362"/>
          </a:xfrm>
        </p:spPr>
        <p:txBody>
          <a:bodyPr anchor="t">
            <a:normAutofit/>
          </a:bodyPr>
          <a:lstStyle>
            <a:lvl1pPr>
              <a:defRPr sz="2000"/>
            </a:lvl1p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142875" y="854075"/>
            <a:ext cx="8856663" cy="3913188"/>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smtClean="0"/>
              <a:t>‹#›</a:t>
            </a:r>
            <a:endParaRPr lang="en-US" dirty="0"/>
          </a:p>
        </p:txBody>
      </p:sp>
    </p:spTree>
    <p:extLst>
      <p:ext uri="{BB962C8B-B14F-4D97-AF65-F5344CB8AC3E}">
        <p14:creationId xmlns:p14="http://schemas.microsoft.com/office/powerpoint/2010/main" val="8068537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9985822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1945CF-F0EC-40C2-B8EC-2E3F7A9BAF66}"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535111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945CF-F0EC-40C2-B8EC-2E3F7A9BAF66}"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156575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1945CF-F0EC-40C2-B8EC-2E3F7A9BAF66}"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129579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1945CF-F0EC-40C2-B8EC-2E3F7A9BAF66}" type="datetimeFigureOut">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403095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1945CF-F0EC-40C2-B8EC-2E3F7A9BAF66}" type="datetimeFigureOut">
              <a:rPr lang="en-US" smtClean="0"/>
              <a:t>10/10/2017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680621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1945CF-F0EC-40C2-B8EC-2E3F7A9BAF66}" type="datetimeFigureOut">
              <a:rPr lang="en-US" smtClean="0"/>
              <a:t>10/10/2017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67895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12"/>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243357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945CF-F0EC-40C2-B8EC-2E3F7A9BAF66}" type="datetimeFigureOut">
              <a:rPr lang="en-US" smtClean="0"/>
              <a:t>10/10/2017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324566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945CF-F0EC-40C2-B8EC-2E3F7A9BAF66}" type="datetimeFigureOut">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3114193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945CF-F0EC-40C2-B8EC-2E3F7A9BAF66}" type="datetimeFigureOut">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2002078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945CF-F0EC-40C2-B8EC-2E3F7A9BAF66}"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535734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945CF-F0EC-40C2-B8EC-2E3F7A9BAF66}"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141147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7547" y="4266895"/>
            <a:ext cx="2219054" cy="607344"/>
          </a:xfrm>
          <a:prstGeom prst="rect">
            <a:avLst/>
          </a:prstGeom>
        </p:spPr>
      </p:pic>
      <p:pic>
        <p:nvPicPr>
          <p:cNvPr id="11" name="Picture 10" descr="Header-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9144000" cy="878205"/>
          </a:xfrm>
          <a:prstGeom prst="rect">
            <a:avLst/>
          </a:prstGeom>
        </p:spPr>
      </p:pic>
      <p:sp>
        <p:nvSpPr>
          <p:cNvPr id="13" name="Date Placeholder 12"/>
          <p:cNvSpPr>
            <a:spLocks noGrp="1"/>
          </p:cNvSpPr>
          <p:nvPr>
            <p:ph type="dt" sz="half" idx="11"/>
          </p:nvPr>
        </p:nvSpPr>
        <p:spPr/>
        <p:txBody>
          <a:bodyPr/>
          <a:lstStyle/>
          <a:p>
            <a:r>
              <a:rPr lang="en-US" dirty="0" smtClean="0"/>
              <a:t>‹#›</a:t>
            </a:r>
            <a:endParaRPr lang="en-US" dirty="0"/>
          </a:p>
        </p:txBody>
      </p:sp>
      <p:sp>
        <p:nvSpPr>
          <p:cNvPr id="8" name="Rectangle 24"/>
          <p:cNvSpPr>
            <a:spLocks noChangeArrowheads="1"/>
          </p:cNvSpPr>
          <p:nvPr userDrawn="1"/>
        </p:nvSpPr>
        <p:spPr bwMode="auto">
          <a:xfrm>
            <a:off x="181967" y="314358"/>
            <a:ext cx="8063028" cy="2769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1800" dirty="0" smtClean="0">
                <a:solidFill>
                  <a:srgbClr val="FFFFFF"/>
                </a:solidFill>
                <a:latin typeface="Arial"/>
                <a:cs typeface="Arial"/>
              </a:rPr>
              <a:t>CDC’S Response to </a:t>
            </a:r>
            <a:r>
              <a:rPr lang="en-US" altLang="en-US" sz="1800" b="1" dirty="0" smtClean="0">
                <a:solidFill>
                  <a:srgbClr val="FFFFFF"/>
                </a:solidFill>
                <a:latin typeface="Arial"/>
                <a:cs typeface="Arial"/>
              </a:rPr>
              <a:t>Zika</a:t>
            </a:r>
          </a:p>
        </p:txBody>
      </p:sp>
    </p:spTree>
    <p:extLst>
      <p:ext uri="{BB962C8B-B14F-4D97-AF65-F5344CB8AC3E}">
        <p14:creationId xmlns:p14="http://schemas.microsoft.com/office/powerpoint/2010/main" val="63265924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12"/>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590060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6"/>
            <a:ext cx="5270986" cy="921836"/>
          </a:xfrm>
        </p:spPr>
        <p:txBody>
          <a:bodyPr anchor="t">
            <a:normAutofit/>
          </a:bodyPr>
          <a:lstStyle>
            <a:lvl1pPr>
              <a:lnSpc>
                <a:spcPct val="100000"/>
              </a:lnSpc>
              <a:defRPr sz="2400"/>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7267981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42"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6"/>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1266021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6"/>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598895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8084153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2"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3" y="361906"/>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0437510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3" y="361906"/>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2"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23253862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3" y="361906"/>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2"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99787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476"/>
            <a:ext cx="7772400" cy="1112806"/>
          </a:xfrm>
        </p:spPr>
        <p:txBody>
          <a:bodyPr anchor="t">
            <a:noAutofit/>
          </a:bodyPr>
          <a:lstStyle>
            <a:lvl1pPr algn="l">
              <a:lnSpc>
                <a:spcPct val="80000"/>
              </a:lnSpc>
              <a:defRPr sz="44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791309"/>
            <a:ext cx="7772400" cy="1125140"/>
          </a:xfrm>
        </p:spPr>
        <p:txBody>
          <a:bodyPr anchor="t">
            <a:normAutofit/>
          </a:bodyPr>
          <a:lstStyle>
            <a:lvl1pPr marL="0" indent="0">
              <a:buNone/>
              <a:defRPr sz="1600">
                <a:solidFill>
                  <a:schemeClr val="tx1"/>
                </a:solidFill>
                <a:latin typeface="Arial"/>
                <a:cs typeface="Aria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80410464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smtClean="0"/>
              <a:t>Click to edit Master title style</a:t>
            </a:r>
            <a:endParaRPr lang="en-US"/>
          </a:p>
        </p:txBody>
      </p:sp>
      <p:sp>
        <p:nvSpPr>
          <p:cNvPr id="3" name="Content Placeholder 2"/>
          <p:cNvSpPr>
            <a:spLocks noGrp="1"/>
          </p:cNvSpPr>
          <p:nvPr>
            <p:ph sz="half" idx="1"/>
          </p:nvPr>
        </p:nvSpPr>
        <p:spPr>
          <a:xfrm>
            <a:off x="457200" y="1296162"/>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6162"/>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7134414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6"/>
            <a:ext cx="8543418" cy="423362"/>
          </a:xfrm>
        </p:spPr>
        <p:txBody>
          <a:bodyPr anchor="t">
            <a:normAutofit/>
          </a:bodyPr>
          <a:lstStyle>
            <a:lvl1pPr>
              <a:defRPr sz="2000"/>
            </a:lvl1p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142876" y="854075"/>
            <a:ext cx="8856663" cy="3913188"/>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smtClean="0"/>
              <a:t>‹#›</a:t>
            </a:r>
            <a:endParaRPr lang="en-US" dirty="0"/>
          </a:p>
        </p:txBody>
      </p:sp>
    </p:spTree>
    <p:extLst>
      <p:ext uri="{BB962C8B-B14F-4D97-AF65-F5344CB8AC3E}">
        <p14:creationId xmlns:p14="http://schemas.microsoft.com/office/powerpoint/2010/main" val="30587273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808929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42756565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558346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7328635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5467338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4092735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2121788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361905"/>
            <a:ext cx="8543418" cy="7013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smtClean="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smtClean="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smtClean="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smtClean="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smtClean="0">
                <a:ln>
                  <a:noFill/>
                </a:ln>
                <a:solidFill>
                  <a:srgbClr val="2C343E"/>
                </a:solidFill>
                <a:effectLst/>
                <a:uLnTx/>
                <a:uFillTx/>
                <a:latin typeface="+mn-lt"/>
                <a:ea typeface="+mn-ea"/>
                <a:cs typeface="+mn-cs"/>
              </a:rPr>
              <a:t>Fifth level</a:t>
            </a:r>
            <a:endParaRPr kumimoji="0" lang="en-US" sz="1600" b="0" i="0" u="none" strike="noStrike" kern="1200" cap="none" spc="0" normalizeH="0" baseline="0" noProof="0" dirty="0">
              <a:ln>
                <a:noFill/>
              </a:ln>
              <a:solidFill>
                <a:srgbClr val="2C343E"/>
              </a:solidFill>
              <a:effectLst/>
              <a:uLnTx/>
              <a:uFillTx/>
              <a:latin typeface="+mn-lt"/>
              <a:ea typeface="+mn-ea"/>
              <a:cs typeface="+mn-cs"/>
            </a:endParaRP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smtClean="0"/>
              <a:t>‹#›</a:t>
            </a:r>
            <a:endParaRPr lang="en-US" dirty="0"/>
          </a:p>
        </p:txBody>
      </p:sp>
      <p:pic>
        <p:nvPicPr>
          <p:cNvPr id="7" name="Picture 6" descr="Header-02.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9144000" cy="264795"/>
          </a:xfrm>
          <a:prstGeom prst="rect">
            <a:avLst/>
          </a:prstGeom>
        </p:spPr>
      </p:pic>
      <p:sp>
        <p:nvSpPr>
          <p:cNvPr id="8" name="Rectangle 7"/>
          <p:cNvSpPr/>
          <p:nvPr userDrawn="1"/>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83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9" r:id="rId4"/>
    <p:sldLayoutId id="2147483658" r:id="rId5"/>
    <p:sldLayoutId id="2147483657" r:id="rId6"/>
    <p:sldLayoutId id="2147483660" r:id="rId7"/>
    <p:sldLayoutId id="2147483661" r:id="rId8"/>
    <p:sldLayoutId id="2147483695" r:id="rId9"/>
    <p:sldLayoutId id="2147483651" r:id="rId10"/>
    <p:sldLayoutId id="2147483652" r:id="rId11"/>
    <p:sldLayoutId id="2147483654" r:id="rId12"/>
    <p:sldLayoutId id="2147483655" r:id="rId13"/>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71945CF-F0EC-40C2-B8EC-2E3F7A9BAF66}" type="datetimeFigureOut">
              <a:rPr lang="en-US" smtClean="0"/>
              <a:t>10/10/2017</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EF62C85-7B92-4B38-BFBC-FB9902CE921A}" type="slidenum">
              <a:rPr lang="en-US" smtClean="0"/>
              <a:t>‹#›</a:t>
            </a:fld>
            <a:endParaRPr lang="en-US" dirty="0"/>
          </a:p>
        </p:txBody>
      </p:sp>
    </p:spTree>
    <p:extLst>
      <p:ext uri="{BB962C8B-B14F-4D97-AF65-F5344CB8AC3E}">
        <p14:creationId xmlns:p14="http://schemas.microsoft.com/office/powerpoint/2010/main" val="17674546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361906"/>
            <a:ext cx="8543418" cy="7013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smtClean="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smtClean="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smtClean="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smtClean="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smtClean="0">
                <a:ln>
                  <a:noFill/>
                </a:ln>
                <a:solidFill>
                  <a:srgbClr val="2C343E"/>
                </a:solidFill>
                <a:effectLst/>
                <a:uLnTx/>
                <a:uFillTx/>
                <a:latin typeface="+mn-lt"/>
                <a:ea typeface="+mn-ea"/>
                <a:cs typeface="+mn-cs"/>
              </a:rPr>
              <a:t>Fifth level</a:t>
            </a:r>
            <a:endParaRPr kumimoji="0" lang="en-US" sz="1600" b="0" i="0" u="none" strike="noStrike" kern="1200" cap="none" spc="0" normalizeH="0" baseline="0" noProof="0" dirty="0">
              <a:ln>
                <a:noFill/>
              </a:ln>
              <a:solidFill>
                <a:srgbClr val="2C343E"/>
              </a:solidFill>
              <a:effectLst/>
              <a:uLnTx/>
              <a:uFillTx/>
              <a:latin typeface="+mn-lt"/>
              <a:ea typeface="+mn-ea"/>
              <a:cs typeface="+mn-cs"/>
            </a:endParaRP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pPr defTabSz="457189"/>
            <a:r>
              <a:rPr lang="en-US" dirty="0" smtClean="0"/>
              <a:t>‹#›</a:t>
            </a:r>
            <a:endParaRPr lang="en-US" dirty="0"/>
          </a:p>
        </p:txBody>
      </p:sp>
      <p:pic>
        <p:nvPicPr>
          <p:cNvPr id="7" name="Picture 6" descr="Header-02.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1"/>
            <a:ext cx="9144000" cy="264795"/>
          </a:xfrm>
          <a:prstGeom prst="rect">
            <a:avLst/>
          </a:prstGeom>
        </p:spPr>
      </p:pic>
      <p:sp>
        <p:nvSpPr>
          <p:cNvPr id="8" name="Rectangle 7"/>
          <p:cNvSpPr/>
          <p:nvPr userDrawn="1"/>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Tree>
    <p:extLst>
      <p:ext uri="{BB962C8B-B14F-4D97-AF65-F5344CB8AC3E}">
        <p14:creationId xmlns:p14="http://schemas.microsoft.com/office/powerpoint/2010/main" val="36215505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hdr="0" ftr="0" dt="0"/>
  <p:txStyles>
    <p:titleStyle>
      <a:lvl1pPr algn="l" defTabSz="457189" rtl="0" eaLnBrk="1" latinLnBrk="0" hangingPunct="1">
        <a:spcBef>
          <a:spcPct val="0"/>
        </a:spcBef>
        <a:buNone/>
        <a:defRPr sz="2400" kern="1200">
          <a:solidFill>
            <a:schemeClr val="tx1"/>
          </a:solidFill>
          <a:latin typeface="Arial"/>
          <a:ea typeface="+mj-ea"/>
          <a:cs typeface="Arial"/>
        </a:defRPr>
      </a:lvl1pPr>
    </p:titleStyle>
    <p:bodyStyle>
      <a:lvl1pPr marL="342892" marR="0" indent="-342892" algn="l" defTabSz="457189"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31" marR="0" indent="-285743" algn="l" defTabSz="457189"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2972" marR="0" indent="-228594" algn="l" defTabSz="457189"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160" marR="0" indent="-228594" algn="l" defTabSz="457189"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348" marR="0" indent="-228594" algn="l" defTabSz="457189"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zika/geo/index.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ZIKAMCH@cdc.gov"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zika/pdfs/testing_algorithm.pdf"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zika/pdfs/testing-algorithm-asymptomatic.pdf"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hyperlink" Target="https://www.cdc.gov/zika/fs-posters/index.html" TargetMode="Externa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www.cdc.gov/zika/geo/index.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cdc.gov/condomeffectiveness/male-condom-use.html"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hyperlink" Target="http://www.cdc.gov/zika/prevention/controlling-mosquitoes-at-home.html" TargetMode="External"/><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hyperlink" Target="http://www.epa.gov/insect-repellents/find-insect-repellent-right-you" TargetMode="External"/><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cdc.gov/zika"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cdc.gov/zika/hc-providers/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ct val="80000"/>
              </a:lnSpc>
            </a:pPr>
            <a:r>
              <a:rPr lang="en-US" sz="4000" b="1" dirty="0" smtClean="0"/>
              <a:t>ZIKA VIRUS: </a:t>
            </a:r>
            <a:r>
              <a:rPr lang="en-US" sz="4000" dirty="0" smtClean="0"/>
              <a:t>INFORMATION </a:t>
            </a:r>
            <a:r>
              <a:rPr lang="en-US" sz="4000" smtClean="0"/>
              <a:t>FOR CLINICIANS</a:t>
            </a:r>
            <a:endParaRPr lang="en-US" sz="4000" dirty="0"/>
          </a:p>
        </p:txBody>
      </p:sp>
      <p:sp>
        <p:nvSpPr>
          <p:cNvPr id="4" name="TextBox 3"/>
          <p:cNvSpPr txBox="1"/>
          <p:nvPr/>
        </p:nvSpPr>
        <p:spPr>
          <a:xfrm>
            <a:off x="4319335" y="4557053"/>
            <a:ext cx="2334126" cy="276999"/>
          </a:xfrm>
          <a:prstGeom prst="rect">
            <a:avLst/>
          </a:prstGeom>
          <a:noFill/>
        </p:spPr>
        <p:txBody>
          <a:bodyPr wrap="square" rtlCol="0">
            <a:spAutoFit/>
          </a:bodyPr>
          <a:lstStyle/>
          <a:p>
            <a:pPr algn="r"/>
            <a:r>
              <a:rPr lang="en-US" sz="1200" smtClean="0">
                <a:latin typeface="Arial" panose="020B0604020202020204" pitchFamily="34" charset="0"/>
                <a:cs typeface="Arial" panose="020B0604020202020204" pitchFamily="34" charset="0"/>
              </a:rPr>
              <a:t>Updated September 21, </a:t>
            </a:r>
            <a:r>
              <a:rPr lang="en-US" sz="1200" dirty="0" smtClean="0">
                <a:latin typeface="Arial" panose="020B0604020202020204" pitchFamily="34" charset="0"/>
                <a:cs typeface="Arial" panose="020B0604020202020204" pitchFamily="34" charset="0"/>
              </a:rPr>
              <a:t>2017</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894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Clinical illness is usually mild.</a:t>
            </a:r>
          </a:p>
          <a:p>
            <a:r>
              <a:rPr lang="en-US" dirty="0"/>
              <a:t>Symptoms last several days to a week. </a:t>
            </a:r>
          </a:p>
          <a:p>
            <a:r>
              <a:rPr lang="en-US" dirty="0"/>
              <a:t>Severe disease requiring hospitalization is uncommon.</a:t>
            </a:r>
          </a:p>
          <a:p>
            <a:r>
              <a:rPr lang="en-US" dirty="0"/>
              <a:t>Fatalities are rare.</a:t>
            </a:r>
          </a:p>
          <a:p>
            <a:r>
              <a:rPr lang="en-US" dirty="0"/>
              <a:t>Research suggests that Guillain-Barré syndrome (GBS) is strongly associated with Zika; however only a small proportion of people with recent Zika infection get </a:t>
            </a:r>
            <a:r>
              <a:rPr lang="en-US" dirty="0" smtClean="0"/>
              <a:t>GBS.</a:t>
            </a:r>
            <a:endParaRPr lang="en-US" dirty="0"/>
          </a:p>
        </p:txBody>
      </p:sp>
      <p:sp>
        <p:nvSpPr>
          <p:cNvPr id="3" name="Title 2"/>
          <p:cNvSpPr>
            <a:spLocks noGrp="1"/>
          </p:cNvSpPr>
          <p:nvPr>
            <p:ph type="title"/>
          </p:nvPr>
        </p:nvSpPr>
        <p:spPr/>
        <p:txBody>
          <a:bodyPr/>
          <a:lstStyle/>
          <a:p>
            <a:r>
              <a:rPr lang="en-US" dirty="0"/>
              <a:t>Zika virus clinical disease course and outcomes</a:t>
            </a:r>
          </a:p>
        </p:txBody>
      </p:sp>
      <p:pic>
        <p:nvPicPr>
          <p:cNvPr id="5" name="Picture 4" descr="Male doctor checking the throat glands of a male patient on an exam table. " title="Doctor examining a male patient.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752038" y="627275"/>
            <a:ext cx="3391962" cy="4389598"/>
          </a:xfrm>
          <a:prstGeom prst="rect">
            <a:avLst/>
          </a:prstGeom>
        </p:spPr>
      </p:pic>
    </p:spTree>
    <p:extLst>
      <p:ext uri="{BB962C8B-B14F-4D97-AF65-F5344CB8AC3E}">
        <p14:creationId xmlns:p14="http://schemas.microsoft.com/office/powerpoint/2010/main" val="4009760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74987"/>
            <a:ext cx="4957169" cy="3394472"/>
          </a:xfrm>
        </p:spPr>
        <p:txBody>
          <a:bodyPr/>
          <a:lstStyle/>
          <a:p>
            <a:r>
              <a:rPr lang="en-US" dirty="0"/>
              <a:t>Many infections </a:t>
            </a:r>
            <a:r>
              <a:rPr lang="en-US" dirty="0" smtClean="0"/>
              <a:t>are asymptomatic</a:t>
            </a:r>
            <a:endParaRPr lang="en-US" dirty="0"/>
          </a:p>
          <a:p>
            <a:r>
              <a:rPr lang="en-US" dirty="0" smtClean="0"/>
              <a:t>Acute </a:t>
            </a:r>
            <a:r>
              <a:rPr lang="en-US" dirty="0"/>
              <a:t>onset of fever</a:t>
            </a:r>
          </a:p>
          <a:p>
            <a:r>
              <a:rPr lang="en-US" dirty="0"/>
              <a:t>Maculopapular rash</a:t>
            </a:r>
          </a:p>
          <a:p>
            <a:r>
              <a:rPr lang="en-US" dirty="0" smtClean="0"/>
              <a:t>Headache</a:t>
            </a:r>
            <a:endParaRPr lang="en-US" dirty="0"/>
          </a:p>
          <a:p>
            <a:r>
              <a:rPr lang="en-US" dirty="0" smtClean="0"/>
              <a:t>Joint pain</a:t>
            </a:r>
          </a:p>
          <a:p>
            <a:r>
              <a:rPr lang="en-US" dirty="0" smtClean="0"/>
              <a:t>Conjunctivitis</a:t>
            </a:r>
            <a:r>
              <a:rPr lang="en-US" dirty="0" smtClean="0">
                <a:solidFill>
                  <a:srgbClr val="FF0000"/>
                </a:solidFill>
              </a:rPr>
              <a:t> </a:t>
            </a:r>
            <a:r>
              <a:rPr lang="en-US" dirty="0" smtClean="0">
                <a:solidFill>
                  <a:schemeClr val="accent5"/>
                </a:solidFill>
              </a:rPr>
              <a:t>(red eyes)</a:t>
            </a:r>
            <a:endParaRPr lang="en-US" dirty="0">
              <a:solidFill>
                <a:schemeClr val="accent5"/>
              </a:solidFill>
            </a:endParaRPr>
          </a:p>
          <a:p>
            <a:r>
              <a:rPr lang="en-US" dirty="0"/>
              <a:t>M</a:t>
            </a:r>
            <a:r>
              <a:rPr lang="en-US" dirty="0" smtClean="0"/>
              <a:t>uscle pain</a:t>
            </a:r>
          </a:p>
          <a:p>
            <a:endParaRPr lang="en-US" dirty="0"/>
          </a:p>
        </p:txBody>
      </p:sp>
      <p:sp>
        <p:nvSpPr>
          <p:cNvPr id="3" name="Title 2"/>
          <p:cNvSpPr>
            <a:spLocks noGrp="1"/>
          </p:cNvSpPr>
          <p:nvPr>
            <p:ph type="title"/>
          </p:nvPr>
        </p:nvSpPr>
        <p:spPr/>
        <p:txBody>
          <a:bodyPr/>
          <a:lstStyle/>
          <a:p>
            <a:r>
              <a:rPr lang="en-US" dirty="0"/>
              <a:t>Symptoms</a:t>
            </a:r>
          </a:p>
        </p:txBody>
      </p:sp>
      <p:pic>
        <p:nvPicPr>
          <p:cNvPr id="5" name="Picture 4" descr="Most common symptoms of Zika:&#10;Red eyes, Headache, Fever, Rash, Joint pain, and muscle p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374" y="361905"/>
            <a:ext cx="4402811" cy="4402811"/>
          </a:xfrm>
          <a:prstGeom prst="rect">
            <a:avLst/>
          </a:prstGeom>
        </p:spPr>
      </p:pic>
    </p:spTree>
    <p:extLst>
      <p:ext uri="{BB962C8B-B14F-4D97-AF65-F5344CB8AC3E}">
        <p14:creationId xmlns:p14="http://schemas.microsoft.com/office/powerpoint/2010/main" val="1813512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Reported clinical symptoms among confirmed Zika virus disease cases</a:t>
            </a:r>
          </a:p>
        </p:txBody>
      </p:sp>
      <p:pic>
        <p:nvPicPr>
          <p:cNvPr id="4" name="Picture 3" descr="The most common symptom is rash. Fever, athralgia, and conjunctivitis were also reported in over half of the cases. " title="Chart of symptoms from 2007 Yap stud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2679" y="1108362"/>
            <a:ext cx="4809427" cy="3771164"/>
          </a:xfrm>
          <a:prstGeom prst="rect">
            <a:avLst/>
          </a:prstGeom>
          <a:solidFill>
            <a:schemeClr val="bg2"/>
          </a:solidFill>
        </p:spPr>
      </p:pic>
      <p:sp>
        <p:nvSpPr>
          <p:cNvPr id="3" name="TextBox 2"/>
          <p:cNvSpPr txBox="1"/>
          <p:nvPr/>
        </p:nvSpPr>
        <p:spPr>
          <a:xfrm>
            <a:off x="7098631" y="4210112"/>
            <a:ext cx="1475084" cy="669414"/>
          </a:xfrm>
          <a:prstGeom prst="rect">
            <a:avLst/>
          </a:prstGeom>
          <a:noFill/>
        </p:spPr>
        <p:txBody>
          <a:bodyPr wrap="none" rtlCol="0">
            <a:spAutoFit/>
          </a:bodyPr>
          <a:lstStyle/>
          <a:p>
            <a:pPr>
              <a:lnSpc>
                <a:spcPct val="150000"/>
              </a:lnSpc>
            </a:pPr>
            <a:r>
              <a:rPr lang="en-US" sz="1000" b="1" dirty="0" smtClean="0">
                <a:latin typeface="Arial" panose="020B0604020202020204" pitchFamily="34" charset="0"/>
                <a:cs typeface="Arial" panose="020B0604020202020204" pitchFamily="34" charset="0"/>
              </a:rPr>
              <a:t>Yap Island, 2007</a:t>
            </a:r>
          </a:p>
          <a:p>
            <a:pPr>
              <a:lnSpc>
                <a:spcPct val="150000"/>
              </a:lnSpc>
            </a:pPr>
            <a:r>
              <a:rPr lang="en-US" sz="800" dirty="0">
                <a:latin typeface="Arial" panose="020B0604020202020204" pitchFamily="34" charset="0"/>
                <a:cs typeface="Arial" panose="020B0604020202020204" pitchFamily="34" charset="0"/>
              </a:rPr>
              <a:t>Duffy M. N </a:t>
            </a:r>
            <a:r>
              <a:rPr lang="en-US" sz="800" dirty="0" err="1">
                <a:latin typeface="Arial" panose="020B0604020202020204" pitchFamily="34" charset="0"/>
                <a:cs typeface="Arial" panose="020B0604020202020204" pitchFamily="34" charset="0"/>
              </a:rPr>
              <a:t>Engl</a:t>
            </a:r>
            <a:r>
              <a:rPr lang="en-US" sz="800" dirty="0">
                <a:latin typeface="Arial" panose="020B0604020202020204" pitchFamily="34" charset="0"/>
                <a:cs typeface="Arial" panose="020B0604020202020204" pitchFamily="34" charset="0"/>
              </a:rPr>
              <a:t> J Med 2009</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854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Clinical features: Zika virus compared to dengue and chikungunya</a:t>
            </a:r>
          </a:p>
        </p:txBody>
      </p:sp>
      <p:pic>
        <p:nvPicPr>
          <p:cNvPr id="4" name="Picture 3" descr="Chart  comparing symptoms of Zika, dengue, and chikungunya." title="Chart comparing symptom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94734" y="1209704"/>
            <a:ext cx="5844012" cy="3549809"/>
          </a:xfrm>
          <a:prstGeom prst="rect">
            <a:avLst/>
          </a:prstGeom>
        </p:spPr>
      </p:pic>
      <p:sp>
        <p:nvSpPr>
          <p:cNvPr id="5" name="TextBox 4"/>
          <p:cNvSpPr txBox="1"/>
          <p:nvPr/>
        </p:nvSpPr>
        <p:spPr>
          <a:xfrm>
            <a:off x="7338746" y="3436074"/>
            <a:ext cx="1805254" cy="1323439"/>
          </a:xfrm>
          <a:prstGeom prst="rect">
            <a:avLst/>
          </a:prstGeom>
          <a:noFill/>
        </p:spPr>
        <p:txBody>
          <a:bodyPr wrap="square" rtlCol="0">
            <a:spAutoFit/>
          </a:bodyPr>
          <a:lstStyle/>
          <a:p>
            <a:pPr>
              <a:lnSpc>
                <a:spcPct val="150000"/>
              </a:lnSpc>
            </a:pPr>
            <a:r>
              <a:rPr lang="en-US" sz="800" dirty="0" err="1">
                <a:latin typeface="Arial" panose="020B0604020202020204" pitchFamily="34" charset="0"/>
                <a:cs typeface="Arial" panose="020B0604020202020204" pitchFamily="34" charset="0"/>
              </a:rPr>
              <a:t>Rabe</a:t>
            </a:r>
            <a:r>
              <a:rPr lang="en-US" sz="800" dirty="0">
                <a:latin typeface="Arial" panose="020B0604020202020204" pitchFamily="34" charset="0"/>
                <a:cs typeface="Arial" panose="020B0604020202020204" pitchFamily="34" charset="0"/>
              </a:rPr>
              <a:t>, Ingrid </a:t>
            </a:r>
            <a:r>
              <a:rPr lang="en-US" sz="800" dirty="0" err="1">
                <a:latin typeface="Arial" panose="020B0604020202020204" pitchFamily="34" charset="0"/>
                <a:cs typeface="Arial" panose="020B0604020202020204" pitchFamily="34" charset="0"/>
              </a:rPr>
              <a:t>MBChB</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MMed</a:t>
            </a:r>
            <a:r>
              <a:rPr lang="en-US" sz="800" dirty="0">
                <a:latin typeface="Arial" panose="020B0604020202020204" pitchFamily="34" charset="0"/>
                <a:cs typeface="Arial" panose="020B0604020202020204" pitchFamily="34" charset="0"/>
              </a:rPr>
              <a:t> “Zika Virus- What Clinicians Need to Know?” (presentation, Clinician Outreach and Communication Activity (COCA) Call, Atlanta, GA, January 26 2016)</a:t>
            </a:r>
          </a:p>
          <a:p>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297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95950"/>
            <a:ext cx="7772400" cy="1112806"/>
          </a:xfrm>
        </p:spPr>
        <p:txBody>
          <a:bodyPr/>
          <a:lstStyle/>
          <a:p>
            <a:r>
              <a:rPr lang="en-US" sz="3600" dirty="0"/>
              <a:t>Diagnoses and Testing </a:t>
            </a:r>
            <a:r>
              <a:rPr lang="en-US" sz="3600" dirty="0" smtClean="0"/>
              <a:t/>
            </a:r>
            <a:br>
              <a:rPr lang="en-US" sz="3600" dirty="0" smtClean="0"/>
            </a:br>
            <a:r>
              <a:rPr lang="en-US" sz="2800" b="0" dirty="0" smtClean="0"/>
              <a:t>for </a:t>
            </a:r>
            <a:r>
              <a:rPr lang="en-US" sz="2800" b="0" dirty="0"/>
              <a:t>Zika</a:t>
            </a:r>
          </a:p>
        </p:txBody>
      </p:sp>
    </p:spTree>
    <p:extLst>
      <p:ext uri="{BB962C8B-B14F-4D97-AF65-F5344CB8AC3E}">
        <p14:creationId xmlns:p14="http://schemas.microsoft.com/office/powerpoint/2010/main" val="35981919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186837"/>
            <a:ext cx="4957169" cy="3394472"/>
          </a:xfrm>
        </p:spPr>
        <p:txBody>
          <a:bodyPr>
            <a:normAutofit lnSpcReduction="10000"/>
          </a:bodyPr>
          <a:lstStyle/>
          <a:p>
            <a:r>
              <a:rPr lang="en-US" dirty="0" smtClean="0"/>
              <a:t>All </a:t>
            </a:r>
            <a:r>
              <a:rPr lang="en-US" dirty="0"/>
              <a:t>pregnant women should be </a:t>
            </a:r>
            <a:r>
              <a:rPr lang="en-US" dirty="0" smtClean="0"/>
              <a:t>asked at each prenatal care visit if they had possible exposure to Zika before and during their current pregnancy</a:t>
            </a:r>
          </a:p>
          <a:p>
            <a:r>
              <a:rPr lang="en-US" dirty="0" smtClean="0"/>
              <a:t>Possible exposure:</a:t>
            </a:r>
            <a:endParaRPr lang="en-US" dirty="0"/>
          </a:p>
          <a:p>
            <a:pPr lvl="1"/>
            <a:r>
              <a:rPr lang="en-US" dirty="0" smtClean="0"/>
              <a:t>Recent travel </a:t>
            </a:r>
            <a:r>
              <a:rPr lang="en-US" dirty="0"/>
              <a:t>to </a:t>
            </a:r>
            <a:r>
              <a:rPr lang="en-US" dirty="0" smtClean="0"/>
              <a:t>or residence in an area with risk of Zika during </a:t>
            </a:r>
            <a:r>
              <a:rPr lang="en-US" dirty="0"/>
              <a:t>their pregnancy or periconceptional period (the 6 weeks b</a:t>
            </a:r>
            <a:r>
              <a:rPr lang="en-US" dirty="0" smtClean="0"/>
              <a:t>efore last </a:t>
            </a:r>
            <a:r>
              <a:rPr lang="en-US" dirty="0"/>
              <a:t>menstrual period or 8 weeks </a:t>
            </a:r>
            <a:r>
              <a:rPr lang="en-US" dirty="0" smtClean="0"/>
              <a:t>before conception).</a:t>
            </a:r>
            <a:endParaRPr lang="en-US" dirty="0"/>
          </a:p>
          <a:p>
            <a:pPr lvl="1"/>
            <a:r>
              <a:rPr lang="en-US" dirty="0" smtClean="0"/>
              <a:t>Sex </a:t>
            </a:r>
            <a:r>
              <a:rPr lang="en-US" dirty="0"/>
              <a:t>without a condom with a partner who has traveled to or lives in an area with </a:t>
            </a:r>
            <a:r>
              <a:rPr lang="en-US" dirty="0" smtClean="0"/>
              <a:t>risk of Zika.</a:t>
            </a:r>
            <a:endParaRPr lang="en-US" dirty="0"/>
          </a:p>
          <a:p>
            <a:endParaRPr lang="en-US" dirty="0"/>
          </a:p>
        </p:txBody>
      </p:sp>
      <p:sp>
        <p:nvSpPr>
          <p:cNvPr id="2" name="Title 1"/>
          <p:cNvSpPr>
            <a:spLocks noGrp="1"/>
          </p:cNvSpPr>
          <p:nvPr>
            <p:ph type="title"/>
          </p:nvPr>
        </p:nvSpPr>
        <p:spPr/>
        <p:txBody>
          <a:bodyPr/>
          <a:lstStyle/>
          <a:p>
            <a:r>
              <a:rPr lang="en-US" dirty="0" smtClean="0"/>
              <a:t>Assessing pregnant women</a:t>
            </a:r>
            <a:endParaRPr lang="en-US" dirty="0"/>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needle for blood test" title="needle for blood te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427" y="822823"/>
            <a:ext cx="2968519" cy="3841613"/>
          </a:xfrm>
          <a:prstGeom prst="rect">
            <a:avLst/>
          </a:prstGeom>
        </p:spPr>
      </p:pic>
    </p:spTree>
    <p:extLst>
      <p:ext uri="{BB962C8B-B14F-4D97-AF65-F5344CB8AC3E}">
        <p14:creationId xmlns:p14="http://schemas.microsoft.com/office/powerpoint/2010/main" val="3726288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to test for Zika</a:t>
            </a:r>
            <a:endParaRPr lang="en-US" dirty="0"/>
          </a:p>
        </p:txBody>
      </p:sp>
      <p:sp>
        <p:nvSpPr>
          <p:cNvPr id="5" name="Content Placeholder 2"/>
          <p:cNvSpPr>
            <a:spLocks noGrp="1"/>
          </p:cNvSpPr>
          <p:nvPr>
            <p:ph idx="1"/>
          </p:nvPr>
        </p:nvSpPr>
        <p:spPr>
          <a:xfrm>
            <a:off x="457199" y="1186837"/>
            <a:ext cx="8469631" cy="3394472"/>
          </a:xfrm>
        </p:spPr>
        <p:txBody>
          <a:bodyPr>
            <a:normAutofit/>
          </a:bodyPr>
          <a:lstStyle/>
          <a:p>
            <a:r>
              <a:rPr lang="en-US" dirty="0" smtClean="0"/>
              <a:t>Anyone </a:t>
            </a:r>
            <a:r>
              <a:rPr lang="en-US" dirty="0"/>
              <a:t>with </a:t>
            </a:r>
            <a:r>
              <a:rPr lang="en-US" dirty="0" smtClean="0"/>
              <a:t>possible* </a:t>
            </a:r>
            <a:r>
              <a:rPr lang="en-US" dirty="0"/>
              <a:t>Zika virus </a:t>
            </a:r>
            <a:r>
              <a:rPr lang="en-US" dirty="0" smtClean="0"/>
              <a:t>exposure who </a:t>
            </a:r>
            <a:r>
              <a:rPr lang="en-US" dirty="0"/>
              <a:t>has or recently experienced symptoms of </a:t>
            </a:r>
            <a:r>
              <a:rPr lang="en-US" dirty="0" smtClean="0"/>
              <a:t>Zika </a:t>
            </a:r>
          </a:p>
          <a:p>
            <a:r>
              <a:rPr lang="en-US" dirty="0" smtClean="0"/>
              <a:t>Symptomatic pregnant women with possible Zika virus exposure</a:t>
            </a:r>
          </a:p>
          <a:p>
            <a:r>
              <a:rPr lang="en-US" dirty="0" smtClean="0"/>
              <a:t>Asymptomatic </a:t>
            </a:r>
            <a:r>
              <a:rPr lang="en-US" dirty="0"/>
              <a:t>pregnant women with </a:t>
            </a:r>
            <a:r>
              <a:rPr lang="en-US" dirty="0" smtClean="0"/>
              <a:t>ongoing** </a:t>
            </a:r>
            <a:r>
              <a:rPr lang="en-US" dirty="0"/>
              <a:t>possible Zika virus exposure</a:t>
            </a:r>
          </a:p>
          <a:p>
            <a:r>
              <a:rPr lang="en-US" dirty="0"/>
              <a:t>Pregnant women with possible Zika virus exposure who have a fetus with prenatal ultrasound findings consistent with congenital Zika virus infection</a:t>
            </a:r>
          </a:p>
          <a:p>
            <a:endParaRPr lang="en-US" dirty="0"/>
          </a:p>
          <a:p>
            <a:endParaRPr lang="en-US" dirty="0"/>
          </a:p>
          <a:p>
            <a:endParaRPr lang="en-US" dirty="0"/>
          </a:p>
        </p:txBody>
      </p:sp>
      <p:sp>
        <p:nvSpPr>
          <p:cNvPr id="2" name="Rectangle 1"/>
          <p:cNvSpPr/>
          <p:nvPr/>
        </p:nvSpPr>
        <p:spPr>
          <a:xfrm>
            <a:off x="426750" y="4280368"/>
            <a:ext cx="8403741" cy="738664"/>
          </a:xfrm>
          <a:prstGeom prst="rect">
            <a:avLst/>
          </a:prstGeom>
        </p:spPr>
        <p:txBody>
          <a:bodyPr wrap="square">
            <a:spAutoFit/>
          </a:bodyPr>
          <a:lstStyle/>
          <a:p>
            <a:r>
              <a:rPr lang="en-US" sz="1400" dirty="0"/>
              <a:t>*Possible exposure includes living in, traveling to, or having unprotected sex with someone who lives in or traveled to an </a:t>
            </a:r>
            <a:r>
              <a:rPr lang="en-US" sz="1400" dirty="0">
                <a:hlinkClick r:id="rId3"/>
              </a:rPr>
              <a:t>area with risk of </a:t>
            </a:r>
            <a:r>
              <a:rPr lang="en-US" sz="1400" dirty="0" smtClean="0">
                <a:hlinkClick r:id="rId3"/>
              </a:rPr>
              <a:t>Zika</a:t>
            </a:r>
            <a:endParaRPr lang="en-US" sz="1400" dirty="0" smtClean="0"/>
          </a:p>
          <a:p>
            <a:r>
              <a:rPr lang="en-US" sz="1400" dirty="0" smtClean="0"/>
              <a:t>** </a:t>
            </a:r>
            <a:r>
              <a:rPr lang="en-US" sz="1400" dirty="0"/>
              <a:t>Ongoing </a:t>
            </a:r>
            <a:r>
              <a:rPr lang="en-US" sz="1400" dirty="0" smtClean="0"/>
              <a:t>exposure includes living in </a:t>
            </a:r>
            <a:r>
              <a:rPr lang="en-US" sz="1400" dirty="0"/>
              <a:t>or frequently </a:t>
            </a:r>
            <a:r>
              <a:rPr lang="en-US" sz="1400" dirty="0" smtClean="0"/>
              <a:t>traveling  (e.g., daily or weekly) to </a:t>
            </a:r>
            <a:r>
              <a:rPr lang="en-US" sz="1400" dirty="0"/>
              <a:t>an area with risk of Zika</a:t>
            </a:r>
          </a:p>
        </p:txBody>
      </p:sp>
    </p:spTree>
    <p:extLst>
      <p:ext uri="{BB962C8B-B14F-4D97-AF65-F5344CB8AC3E}">
        <p14:creationId xmlns:p14="http://schemas.microsoft.com/office/powerpoint/2010/main" val="268795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testing for Zika virus</a:t>
            </a:r>
          </a:p>
        </p:txBody>
      </p:sp>
      <p:sp>
        <p:nvSpPr>
          <p:cNvPr id="3" name="Content Placeholder 2"/>
          <p:cNvSpPr>
            <a:spLocks noGrp="1"/>
          </p:cNvSpPr>
          <p:nvPr>
            <p:ph idx="1"/>
          </p:nvPr>
        </p:nvSpPr>
        <p:spPr>
          <a:xfrm>
            <a:off x="457201" y="1200151"/>
            <a:ext cx="6314792" cy="3471437"/>
          </a:xfrm>
        </p:spPr>
        <p:txBody>
          <a:bodyPr>
            <a:normAutofit/>
          </a:bodyPr>
          <a:lstStyle/>
          <a:p>
            <a:r>
              <a:rPr lang="en-US" dirty="0" smtClean="0"/>
              <a:t>Zika </a:t>
            </a:r>
            <a:r>
              <a:rPr lang="en-US" dirty="0"/>
              <a:t>virus infection </a:t>
            </a:r>
            <a:r>
              <a:rPr lang="en-US" dirty="0" smtClean="0"/>
              <a:t>can </a:t>
            </a:r>
            <a:r>
              <a:rPr lang="en-US" dirty="0"/>
              <a:t>often be diagnosed by performing RNA nucleic acid testing (NAT) on serum and urine, and possibly whole blood, cerebral spinal fluid, or amniotic fluid in accordance with EUA labeling. </a:t>
            </a:r>
          </a:p>
          <a:p>
            <a:r>
              <a:rPr lang="en-US" dirty="0" smtClean="0"/>
              <a:t>Serology </a:t>
            </a:r>
            <a:r>
              <a:rPr lang="en-US" dirty="0"/>
              <a:t>assays can also be used to detect Zika virus-specific IgM and neutralizing antibodies, which typically develop toward the end of the first week of illness. </a:t>
            </a:r>
          </a:p>
          <a:p>
            <a:r>
              <a:rPr lang="en-US" dirty="0" smtClean="0"/>
              <a:t>Plaque </a:t>
            </a:r>
            <a:r>
              <a:rPr lang="en-US" dirty="0"/>
              <a:t>reduction neutralization test (PRNT) for presence of virus-specific neutralizing antibodies </a:t>
            </a:r>
            <a:r>
              <a:rPr lang="en-US" dirty="0" smtClean="0"/>
              <a:t>in serum samples.</a:t>
            </a:r>
            <a:endParaRPr lang="en-US" dirty="0"/>
          </a:p>
          <a:p>
            <a:endParaRPr lang="en-U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1271492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Testing for Zika</a:t>
            </a:r>
            <a:endParaRPr lang="en-US" dirty="0"/>
          </a:p>
        </p:txBody>
      </p:sp>
      <p:sp>
        <p:nvSpPr>
          <p:cNvPr id="3" name="Content Placeholder 2"/>
          <p:cNvSpPr>
            <a:spLocks noGrp="1"/>
          </p:cNvSpPr>
          <p:nvPr>
            <p:ph idx="1"/>
          </p:nvPr>
        </p:nvSpPr>
        <p:spPr>
          <a:xfrm>
            <a:off x="457200" y="1063229"/>
            <a:ext cx="6159910" cy="3531394"/>
          </a:xfrm>
        </p:spPr>
        <p:txBody>
          <a:bodyPr>
            <a:normAutofit fontScale="85000" lnSpcReduction="20000"/>
          </a:bodyPr>
          <a:lstStyle/>
          <a:p>
            <a:r>
              <a:rPr lang="en-US" b="1" dirty="0"/>
              <a:t>Non-pregnant symptomatic individuals with possible exposure to Zika virus </a:t>
            </a:r>
          </a:p>
          <a:p>
            <a:pPr lvl="1"/>
            <a:r>
              <a:rPr lang="en-US" dirty="0"/>
              <a:t>NAT testing </a:t>
            </a:r>
            <a:r>
              <a:rPr lang="en-US" dirty="0" smtClean="0"/>
              <a:t>should </a:t>
            </a:r>
            <a:r>
              <a:rPr lang="en-US" dirty="0"/>
              <a:t>be performed on specimens collected &lt;14 days post-symptom </a:t>
            </a:r>
            <a:r>
              <a:rPr lang="en-US" dirty="0" smtClean="0"/>
              <a:t>onset</a:t>
            </a:r>
          </a:p>
          <a:p>
            <a:pPr lvl="1"/>
            <a:r>
              <a:rPr lang="en-US" dirty="0" smtClean="0"/>
              <a:t>IgM testing of serum should be performed on specimens with a negative NAT or those collected ≥ 14 days post-symptom onset</a:t>
            </a:r>
          </a:p>
          <a:p>
            <a:r>
              <a:rPr lang="en-US" b="1" dirty="0" smtClean="0"/>
              <a:t>Symptomatic </a:t>
            </a:r>
            <a:r>
              <a:rPr lang="en-US" b="1" dirty="0"/>
              <a:t>pregnant women with possible Zika virus exposure</a:t>
            </a:r>
          </a:p>
          <a:p>
            <a:pPr lvl="1"/>
            <a:r>
              <a:rPr lang="en-US" dirty="0"/>
              <a:t>Concurrent testing of serum and urine by NAT and Zika virus IgM testing of serum </a:t>
            </a:r>
          </a:p>
          <a:p>
            <a:pPr lvl="1"/>
            <a:r>
              <a:rPr lang="en-US" dirty="0"/>
              <a:t>As soon as possible and up to 12 weeks after symptom onset</a:t>
            </a:r>
          </a:p>
          <a:p>
            <a:r>
              <a:rPr lang="en-US" b="1" dirty="0" smtClean="0"/>
              <a:t>Asymptomatic </a:t>
            </a:r>
            <a:r>
              <a:rPr lang="en-US" b="1" dirty="0"/>
              <a:t>pregnant women with ongoing possible Zika virus exposure</a:t>
            </a:r>
            <a:r>
              <a:rPr lang="en-US" dirty="0"/>
              <a:t> </a:t>
            </a:r>
            <a:endParaRPr lang="en-US" dirty="0" smtClean="0"/>
          </a:p>
          <a:p>
            <a:pPr lvl="1"/>
            <a:r>
              <a:rPr lang="en-US" dirty="0" smtClean="0"/>
              <a:t>NAT </a:t>
            </a:r>
            <a:r>
              <a:rPr lang="en-US" dirty="0"/>
              <a:t>testing is recommended three times during </a:t>
            </a:r>
            <a:r>
              <a:rPr lang="en-US" dirty="0" smtClean="0"/>
              <a:t>pregnancy </a:t>
            </a:r>
          </a:p>
          <a:p>
            <a:pPr lvl="1"/>
            <a:r>
              <a:rPr lang="en-US" dirty="0" smtClean="0"/>
              <a:t>Initial </a:t>
            </a:r>
            <a:r>
              <a:rPr lang="en-US" dirty="0"/>
              <a:t>prenatal care visit, followed by two additional NAT tests performed during </a:t>
            </a:r>
            <a:r>
              <a:rPr lang="en-US" dirty="0" smtClean="0"/>
              <a:t>pregnancy</a:t>
            </a:r>
          </a:p>
        </p:txBody>
      </p:sp>
      <p:pic>
        <p:nvPicPr>
          <p:cNvPr id="4" name="Picture 3"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6" y="269118"/>
            <a:ext cx="2133424" cy="4746501"/>
          </a:xfrm>
          <a:prstGeom prst="rect">
            <a:avLst/>
          </a:prstGeom>
        </p:spPr>
      </p:pic>
    </p:spTree>
    <p:extLst>
      <p:ext uri="{BB962C8B-B14F-4D97-AF65-F5344CB8AC3E}">
        <p14:creationId xmlns:p14="http://schemas.microsoft.com/office/powerpoint/2010/main" val="272839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Testing for Zika</a:t>
            </a:r>
            <a:endParaRPr lang="en-US" dirty="0"/>
          </a:p>
        </p:txBody>
      </p:sp>
      <p:sp>
        <p:nvSpPr>
          <p:cNvPr id="3" name="Content Placeholder 2"/>
          <p:cNvSpPr>
            <a:spLocks noGrp="1"/>
          </p:cNvSpPr>
          <p:nvPr>
            <p:ph idx="1"/>
          </p:nvPr>
        </p:nvSpPr>
        <p:spPr>
          <a:xfrm>
            <a:off x="457200" y="1063229"/>
            <a:ext cx="6159910" cy="3531394"/>
          </a:xfrm>
        </p:spPr>
        <p:txBody>
          <a:bodyPr>
            <a:normAutofit fontScale="92500" lnSpcReduction="20000"/>
          </a:bodyPr>
          <a:lstStyle/>
          <a:p>
            <a:r>
              <a:rPr lang="en-US" b="1" dirty="0" smtClean="0"/>
              <a:t>Asymptomatic </a:t>
            </a:r>
            <a:r>
              <a:rPr lang="en-US" b="1" dirty="0"/>
              <a:t>pregnant women with </a:t>
            </a:r>
            <a:r>
              <a:rPr lang="en-US" b="1" dirty="0" smtClean="0"/>
              <a:t>recent Zika virus exposure but </a:t>
            </a:r>
            <a:r>
              <a:rPr lang="en-US" b="1" dirty="0" smtClean="0">
                <a:solidFill>
                  <a:schemeClr val="accent5"/>
                </a:solidFill>
              </a:rPr>
              <a:t>without ongoing exposure (i.e., travelers)</a:t>
            </a:r>
            <a:endParaRPr lang="en-US" dirty="0" smtClean="0">
              <a:solidFill>
                <a:schemeClr val="accent5"/>
              </a:solidFill>
            </a:endParaRPr>
          </a:p>
          <a:p>
            <a:pPr lvl="1"/>
            <a:r>
              <a:rPr lang="en-US" dirty="0" smtClean="0">
                <a:solidFill>
                  <a:schemeClr val="accent5"/>
                </a:solidFill>
              </a:rPr>
              <a:t>Testing not routinely recommended</a:t>
            </a:r>
          </a:p>
          <a:p>
            <a:pPr lvl="1"/>
            <a:r>
              <a:rPr lang="en-US" dirty="0" smtClean="0">
                <a:solidFill>
                  <a:schemeClr val="accent5"/>
                </a:solidFill>
              </a:rPr>
              <a:t>Testing should </a:t>
            </a:r>
            <a:r>
              <a:rPr lang="en-US" dirty="0">
                <a:solidFill>
                  <a:schemeClr val="accent5"/>
                </a:solidFill>
              </a:rPr>
              <a:t>be </a:t>
            </a:r>
            <a:r>
              <a:rPr lang="en-US" dirty="0" smtClean="0">
                <a:solidFill>
                  <a:schemeClr val="accent5"/>
                </a:solidFill>
              </a:rPr>
              <a:t>considered based on patient </a:t>
            </a:r>
            <a:r>
              <a:rPr lang="en-US" dirty="0">
                <a:solidFill>
                  <a:schemeClr val="accent5"/>
                </a:solidFill>
              </a:rPr>
              <a:t>preferences and values, clinical judgment, </a:t>
            </a:r>
            <a:r>
              <a:rPr lang="en-US" dirty="0" smtClean="0">
                <a:solidFill>
                  <a:schemeClr val="accent5"/>
                </a:solidFill>
              </a:rPr>
              <a:t>a </a:t>
            </a:r>
            <a:r>
              <a:rPr lang="en-US" dirty="0">
                <a:solidFill>
                  <a:schemeClr val="accent5"/>
                </a:solidFill>
              </a:rPr>
              <a:t>balanced assessment of risks and expected </a:t>
            </a:r>
            <a:r>
              <a:rPr lang="en-US" dirty="0" smtClean="0">
                <a:solidFill>
                  <a:schemeClr val="accent5"/>
                </a:solidFill>
              </a:rPr>
              <a:t>outcomes, and jurisdictional recommendations. </a:t>
            </a:r>
          </a:p>
          <a:p>
            <a:pPr lvl="1"/>
            <a:r>
              <a:rPr lang="en-US" dirty="0" smtClean="0"/>
              <a:t>If testing is performed, follow testing recommendations for symptomatic pregnant women</a:t>
            </a:r>
          </a:p>
          <a:p>
            <a:r>
              <a:rPr lang="en-US" b="1" dirty="0" smtClean="0"/>
              <a:t>Pregnant women with possible Zika exposure who have a fetus with prenatal ultrasound findings consistent with congenital Zika virus infection</a:t>
            </a:r>
          </a:p>
          <a:p>
            <a:pPr lvl="1"/>
            <a:r>
              <a:rPr lang="en-US" dirty="0" smtClean="0"/>
              <a:t>Concurrent NAT and IgM testing should be performed on maternal serum and urine following recommendations for symptomatic pregnant women</a:t>
            </a:r>
          </a:p>
          <a:p>
            <a:pPr lvl="1"/>
            <a:endParaRPr lang="en-US" dirty="0" smtClean="0">
              <a:solidFill>
                <a:srgbClr val="FF0000"/>
              </a:solidFill>
            </a:endParaRPr>
          </a:p>
          <a:p>
            <a:pPr lvl="1"/>
            <a:endParaRPr lang="en-US" dirty="0" smtClean="0">
              <a:solidFill>
                <a:srgbClr val="FF0000"/>
              </a:solidFill>
            </a:endParaRPr>
          </a:p>
        </p:txBody>
      </p:sp>
      <p:pic>
        <p:nvPicPr>
          <p:cNvPr id="4" name="Picture 3"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6" y="269118"/>
            <a:ext cx="2133424" cy="4746501"/>
          </a:xfrm>
          <a:prstGeom prst="rect">
            <a:avLst/>
          </a:prstGeom>
        </p:spPr>
      </p:pic>
    </p:spTree>
    <p:extLst>
      <p:ext uri="{BB962C8B-B14F-4D97-AF65-F5344CB8AC3E}">
        <p14:creationId xmlns:p14="http://schemas.microsoft.com/office/powerpoint/2010/main" val="63249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numCol="2" spcCol="274320">
            <a:noAutofit/>
          </a:bodyPr>
          <a:lstStyle/>
          <a:p>
            <a:r>
              <a:rPr lang="en-US" dirty="0">
                <a:latin typeface="Arial" panose="020B0604020202020204" pitchFamily="34" charset="0"/>
                <a:cs typeface="Arial" panose="020B0604020202020204" pitchFamily="34" charset="0"/>
              </a:rPr>
              <a:t>Zika virus epidemiology</a:t>
            </a:r>
          </a:p>
          <a:p>
            <a:r>
              <a:rPr lang="en-US" dirty="0">
                <a:latin typeface="Arial" panose="020B0604020202020204" pitchFamily="34" charset="0"/>
                <a:cs typeface="Arial" panose="020B0604020202020204" pitchFamily="34" charset="0"/>
              </a:rPr>
              <a:t>Diagnoses and testing</a:t>
            </a:r>
          </a:p>
          <a:p>
            <a:r>
              <a:rPr lang="en-US" dirty="0">
                <a:latin typeface="Arial" panose="020B0604020202020204" pitchFamily="34" charset="0"/>
                <a:cs typeface="Arial" panose="020B0604020202020204" pitchFamily="34" charset="0"/>
              </a:rPr>
              <a:t>Case reporting</a:t>
            </a:r>
          </a:p>
          <a:p>
            <a:r>
              <a:rPr lang="en-US" dirty="0">
                <a:latin typeface="Arial" panose="020B0604020202020204" pitchFamily="34" charset="0"/>
                <a:cs typeface="Arial" panose="020B0604020202020204" pitchFamily="34" charset="0"/>
              </a:rPr>
              <a:t>Zika and pregnancy</a:t>
            </a:r>
          </a:p>
          <a:p>
            <a:r>
              <a:rPr lang="en-US" dirty="0">
                <a:latin typeface="Arial" panose="020B0604020202020204" pitchFamily="34" charset="0"/>
                <a:cs typeface="Arial" panose="020B0604020202020204" pitchFamily="34" charset="0"/>
              </a:rPr>
              <a:t>Clinical management of </a:t>
            </a:r>
            <a:r>
              <a:rPr lang="en-US" dirty="0" smtClean="0">
                <a:latin typeface="Arial" panose="020B0604020202020204" pitchFamily="34" charset="0"/>
                <a:cs typeface="Arial" panose="020B0604020202020204" pitchFamily="34" charset="0"/>
              </a:rPr>
              <a:t>infants</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Sexual </a:t>
            </a:r>
            <a:r>
              <a:rPr lang="en-US" dirty="0">
                <a:latin typeface="Arial" panose="020B0604020202020204" pitchFamily="34" charset="0"/>
                <a:cs typeface="Arial" panose="020B0604020202020204" pitchFamily="34" charset="0"/>
              </a:rPr>
              <a:t>transmission</a:t>
            </a:r>
          </a:p>
          <a:p>
            <a:r>
              <a:rPr lang="en-US" dirty="0">
                <a:latin typeface="Arial" panose="020B0604020202020204" pitchFamily="34" charset="0"/>
                <a:cs typeface="Arial" panose="020B0604020202020204" pitchFamily="34" charset="0"/>
              </a:rPr>
              <a:t>Preconception </a:t>
            </a:r>
            <a:r>
              <a:rPr lang="en-US" dirty="0" smtClean="0">
                <a:latin typeface="Arial" panose="020B0604020202020204" pitchFamily="34" charset="0"/>
                <a:cs typeface="Arial" panose="020B0604020202020204" pitchFamily="34" charset="0"/>
              </a:rPr>
              <a:t>guidance</a:t>
            </a:r>
          </a:p>
          <a:p>
            <a:r>
              <a:rPr lang="en-US" dirty="0" smtClean="0"/>
              <a:t>Infection control</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to tell patients about Zika</a:t>
            </a:r>
          </a:p>
          <a:p>
            <a:r>
              <a:rPr lang="en-US" dirty="0">
                <a:latin typeface="Arial" panose="020B0604020202020204" pitchFamily="34" charset="0"/>
                <a:cs typeface="Arial" panose="020B0604020202020204" pitchFamily="34" charset="0"/>
              </a:rPr>
              <a:t>What to tell patients about mosquito bite protection</a:t>
            </a: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pPr>
              <a:lnSpc>
                <a:spcPct val="100000"/>
              </a:lnSpc>
            </a:pPr>
            <a:r>
              <a:rPr lang="en-US" sz="2400" dirty="0" smtClean="0"/>
              <a:t>These slides provide </a:t>
            </a:r>
            <a:r>
              <a:rPr lang="en-US" sz="2400" dirty="0"/>
              <a:t>clinicians with information about</a:t>
            </a:r>
          </a:p>
        </p:txBody>
      </p:sp>
      <p:pic>
        <p:nvPicPr>
          <p:cNvPr id="5" name="Picture 4" title="Aedes aegypti mosquit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4425" y="1392382"/>
            <a:ext cx="3152618" cy="2436114"/>
          </a:xfrm>
          <a:prstGeom prst="rect">
            <a:avLst/>
          </a:prstGeom>
        </p:spPr>
      </p:pic>
    </p:spTree>
    <p:extLst>
      <p:ext uri="{BB962C8B-B14F-4D97-AF65-F5344CB8AC3E}">
        <p14:creationId xmlns:p14="http://schemas.microsoft.com/office/powerpoint/2010/main" val="3012216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82" y="361905"/>
            <a:ext cx="8543418" cy="666795"/>
          </a:xfrm>
        </p:spPr>
        <p:txBody>
          <a:bodyPr>
            <a:normAutofit/>
          </a:bodyPr>
          <a:lstStyle/>
          <a:p>
            <a:r>
              <a:rPr lang="en-US" dirty="0"/>
              <a:t>Differential </a:t>
            </a:r>
            <a:r>
              <a:rPr lang="en-US" dirty="0" smtClean="0"/>
              <a:t>diagnosis</a:t>
            </a:r>
            <a:endParaRPr lang="en-US" dirty="0"/>
          </a:p>
        </p:txBody>
      </p:sp>
      <p:sp>
        <p:nvSpPr>
          <p:cNvPr id="2" name="Content Placeholder 1"/>
          <p:cNvSpPr>
            <a:spLocks noGrp="1"/>
          </p:cNvSpPr>
          <p:nvPr>
            <p:ph sz="half" idx="1"/>
          </p:nvPr>
        </p:nvSpPr>
        <p:spPr>
          <a:xfrm>
            <a:off x="457200" y="1500347"/>
            <a:ext cx="4038600" cy="2545556"/>
          </a:xfrm>
        </p:spPr>
        <p:txBody>
          <a:bodyPr numCol="1">
            <a:normAutofit lnSpcReduction="10000"/>
          </a:bodyPr>
          <a:lstStyle/>
          <a:p>
            <a:r>
              <a:rPr lang="en-US" dirty="0"/>
              <a:t>Dengue</a:t>
            </a:r>
          </a:p>
          <a:p>
            <a:r>
              <a:rPr lang="en-US" dirty="0"/>
              <a:t>Chikungunya</a:t>
            </a:r>
          </a:p>
          <a:p>
            <a:r>
              <a:rPr lang="en-US" dirty="0"/>
              <a:t>Leptospirosis</a:t>
            </a:r>
          </a:p>
          <a:p>
            <a:r>
              <a:rPr lang="en-US" dirty="0"/>
              <a:t>Malaria</a:t>
            </a:r>
          </a:p>
          <a:p>
            <a:r>
              <a:rPr lang="en-US" dirty="0"/>
              <a:t>Riskettsia</a:t>
            </a:r>
          </a:p>
          <a:p>
            <a:r>
              <a:rPr lang="en-US" dirty="0"/>
              <a:t>Group A </a:t>
            </a:r>
            <a:r>
              <a:rPr lang="en-US" dirty="0">
                <a:solidFill>
                  <a:schemeClr val="tx1">
                    <a:lumMod val="50000"/>
                  </a:schemeClr>
                </a:solidFill>
              </a:rPr>
              <a:t>S</a:t>
            </a:r>
            <a:r>
              <a:rPr lang="en-US" dirty="0" smtClean="0"/>
              <a:t>treptococcus</a:t>
            </a:r>
            <a:endParaRPr lang="en-US" dirty="0"/>
          </a:p>
          <a:p>
            <a:r>
              <a:rPr lang="en-US" dirty="0"/>
              <a:t>Rubella</a:t>
            </a:r>
          </a:p>
          <a:p>
            <a:r>
              <a:rPr lang="en-US" dirty="0"/>
              <a:t>Measles</a:t>
            </a:r>
          </a:p>
          <a:p>
            <a:endParaRPr lang="en-US" dirty="0" smtClean="0"/>
          </a:p>
          <a:p>
            <a:endParaRPr lang="en-US" dirty="0"/>
          </a:p>
        </p:txBody>
      </p:sp>
      <p:sp>
        <p:nvSpPr>
          <p:cNvPr id="4" name="Content Placeholder 3"/>
          <p:cNvSpPr>
            <a:spLocks noGrp="1"/>
          </p:cNvSpPr>
          <p:nvPr>
            <p:ph sz="half" idx="2"/>
          </p:nvPr>
        </p:nvSpPr>
        <p:spPr>
          <a:xfrm>
            <a:off x="3519624" y="1500347"/>
            <a:ext cx="2918012" cy="2883394"/>
          </a:xfrm>
        </p:spPr>
        <p:txBody>
          <a:bodyPr>
            <a:normAutofit lnSpcReduction="10000"/>
          </a:bodyPr>
          <a:lstStyle/>
          <a:p>
            <a:r>
              <a:rPr lang="en-US" dirty="0"/>
              <a:t>Parvovirus</a:t>
            </a:r>
          </a:p>
          <a:p>
            <a:r>
              <a:rPr lang="en-US" dirty="0"/>
              <a:t>Enterovirus</a:t>
            </a:r>
          </a:p>
          <a:p>
            <a:r>
              <a:rPr lang="en-US" dirty="0"/>
              <a:t>Adenovirus</a:t>
            </a:r>
          </a:p>
          <a:p>
            <a:r>
              <a:rPr lang="en-US" dirty="0"/>
              <a:t>Other alphaviruses (e.g., Mayaro, Ross River, Barmah Forest, </a:t>
            </a:r>
            <a:r>
              <a:rPr lang="en-US" dirty="0" err="1" smtClean="0"/>
              <a:t>o’nyong-nyong</a:t>
            </a:r>
            <a:r>
              <a:rPr lang="en-US" dirty="0"/>
              <a:t>, and </a:t>
            </a:r>
            <a:r>
              <a:rPr lang="en-US" dirty="0" err="1" smtClean="0"/>
              <a:t>sindbis</a:t>
            </a:r>
            <a:r>
              <a:rPr lang="en-US" dirty="0" smtClean="0"/>
              <a:t> </a:t>
            </a:r>
            <a:r>
              <a:rPr lang="en-US" dirty="0"/>
              <a:t>viruses)</a:t>
            </a:r>
          </a:p>
          <a:p>
            <a:endParaRPr lang="en-US" dirty="0"/>
          </a:p>
        </p:txBody>
      </p:sp>
      <p:sp>
        <p:nvSpPr>
          <p:cNvPr id="5" name="Rectangle 4"/>
          <p:cNvSpPr/>
          <p:nvPr/>
        </p:nvSpPr>
        <p:spPr>
          <a:xfrm>
            <a:off x="143382" y="801001"/>
            <a:ext cx="6476631" cy="646331"/>
          </a:xfrm>
          <a:prstGeom prst="rect">
            <a:avLst/>
          </a:prstGeom>
        </p:spPr>
        <p:txBody>
          <a:bodyPr wrap="square">
            <a:spAutoFit/>
          </a:bodyPr>
          <a:lstStyle/>
          <a:p>
            <a:r>
              <a:rPr lang="en-US" b="1" dirty="0">
                <a:solidFill>
                  <a:schemeClr val="bg1"/>
                </a:solidFill>
              </a:rPr>
              <a:t>Based on typical clinical features, the differential diagnosis for </a:t>
            </a:r>
            <a:r>
              <a:rPr lang="en-US" b="1" dirty="0" err="1">
                <a:solidFill>
                  <a:schemeClr val="bg1"/>
                </a:solidFill>
              </a:rPr>
              <a:t>Zika</a:t>
            </a:r>
            <a:r>
              <a:rPr lang="en-US" b="1" dirty="0">
                <a:solidFill>
                  <a:schemeClr val="bg1"/>
                </a:solidFill>
              </a:rPr>
              <a:t> virus </a:t>
            </a:r>
            <a:r>
              <a:rPr lang="en-US" b="1" dirty="0" smtClean="0">
                <a:solidFill>
                  <a:schemeClr val="bg1"/>
                </a:solidFill>
              </a:rPr>
              <a:t>infection </a:t>
            </a:r>
            <a:r>
              <a:rPr lang="en-US" b="1" dirty="0">
                <a:solidFill>
                  <a:schemeClr val="bg1"/>
                </a:solidFill>
              </a:rPr>
              <a:t>is broad. Considerations </a:t>
            </a:r>
            <a:r>
              <a:rPr lang="en-US" b="1" dirty="0" smtClean="0">
                <a:solidFill>
                  <a:schemeClr val="bg1"/>
                </a:solidFill>
              </a:rPr>
              <a:t>include</a:t>
            </a:r>
            <a:endParaRPr lang="en-US" b="1" dirty="0">
              <a:solidFill>
                <a:schemeClr val="bg1"/>
              </a:solidFill>
            </a:endParaRPr>
          </a:p>
        </p:txBody>
      </p:sp>
      <p:pic>
        <p:nvPicPr>
          <p:cNvPr id="7" name="Picture 6"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6" y="269118"/>
            <a:ext cx="2133424" cy="4746501"/>
          </a:xfrm>
          <a:prstGeom prst="rect">
            <a:avLst/>
          </a:prstGeom>
        </p:spPr>
      </p:pic>
    </p:spTree>
    <p:extLst>
      <p:ext uri="{BB962C8B-B14F-4D97-AF65-F5344CB8AC3E}">
        <p14:creationId xmlns:p14="http://schemas.microsoft.com/office/powerpoint/2010/main" val="356938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Serology cross-reactions with other flaviviruses</a:t>
            </a:r>
          </a:p>
        </p:txBody>
      </p:sp>
      <p:sp>
        <p:nvSpPr>
          <p:cNvPr id="3" name="Content Placeholder 2"/>
          <p:cNvSpPr>
            <a:spLocks noGrp="1"/>
          </p:cNvSpPr>
          <p:nvPr>
            <p:ph idx="1"/>
          </p:nvPr>
        </p:nvSpPr>
        <p:spPr>
          <a:xfrm>
            <a:off x="457200" y="1200151"/>
            <a:ext cx="6351006" cy="3462384"/>
          </a:xfrm>
        </p:spPr>
        <p:txBody>
          <a:bodyPr>
            <a:normAutofit/>
          </a:bodyPr>
          <a:lstStyle/>
          <a:p>
            <a:r>
              <a:rPr lang="en-US" dirty="0"/>
              <a:t>Zika virus serology (IgM) can be positive due to antibodies against related </a:t>
            </a:r>
            <a:r>
              <a:rPr lang="en-US" i="1" dirty="0"/>
              <a:t>flaviviruses</a:t>
            </a:r>
            <a:r>
              <a:rPr lang="en-US" dirty="0"/>
              <a:t> (e.g., dengue and yellow fever viruses</a:t>
            </a:r>
            <a:r>
              <a:rPr lang="en-US" dirty="0" smtClean="0"/>
              <a:t>)</a:t>
            </a:r>
            <a:endParaRPr lang="en-US" dirty="0"/>
          </a:p>
          <a:p>
            <a:r>
              <a:rPr lang="en-US" dirty="0" smtClean="0"/>
              <a:t>Neutralizing </a:t>
            </a:r>
            <a:r>
              <a:rPr lang="en-US" dirty="0"/>
              <a:t>antibody testing </a:t>
            </a:r>
            <a:r>
              <a:rPr lang="en-US" dirty="0" smtClean="0"/>
              <a:t>by PRNT may </a:t>
            </a:r>
            <a:r>
              <a:rPr lang="en-US" dirty="0"/>
              <a:t>discriminate between cross-reacting antibodies in primary </a:t>
            </a:r>
            <a:r>
              <a:rPr lang="en-US" i="1" dirty="0" err="1"/>
              <a:t>flavivirus</a:t>
            </a:r>
            <a:r>
              <a:rPr lang="en-US" dirty="0"/>
              <a:t> </a:t>
            </a:r>
            <a:r>
              <a:rPr lang="en-US" dirty="0" smtClean="0"/>
              <a:t>infections</a:t>
            </a:r>
            <a:endParaRPr lang="en-US" dirty="0"/>
          </a:p>
          <a:p>
            <a:r>
              <a:rPr lang="en-US" dirty="0"/>
              <a:t>Difficult to distinguish </a:t>
            </a:r>
            <a:r>
              <a:rPr lang="en-US" dirty="0" smtClean="0"/>
              <a:t>Zika virus </a:t>
            </a:r>
            <a:r>
              <a:rPr lang="en-US" dirty="0"/>
              <a:t>in people previously infected with or vaccinated against a related </a:t>
            </a:r>
            <a:r>
              <a:rPr lang="en-US" i="1" dirty="0" err="1" smtClean="0"/>
              <a:t>flavivirus</a:t>
            </a:r>
            <a:endParaRPr lang="en-US" i="1" dirty="0"/>
          </a:p>
          <a:p>
            <a:endParaRPr lang="en-U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627204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for infants</a:t>
            </a:r>
            <a:endParaRPr lang="en-US" dirty="0"/>
          </a:p>
        </p:txBody>
      </p:sp>
      <p:sp>
        <p:nvSpPr>
          <p:cNvPr id="3" name="Content Placeholder 2"/>
          <p:cNvSpPr>
            <a:spLocks noGrp="1"/>
          </p:cNvSpPr>
          <p:nvPr>
            <p:ph idx="1"/>
          </p:nvPr>
        </p:nvSpPr>
        <p:spPr>
          <a:xfrm>
            <a:off x="457200" y="1200151"/>
            <a:ext cx="6351006" cy="3462384"/>
          </a:xfrm>
        </p:spPr>
        <p:txBody>
          <a:bodyPr>
            <a:normAutofit lnSpcReduction="10000"/>
          </a:bodyPr>
          <a:lstStyle/>
          <a:p>
            <a:r>
              <a:rPr lang="en-US" dirty="0" smtClean="0"/>
              <a:t>CDC </a:t>
            </a:r>
            <a:r>
              <a:rPr lang="en-US" dirty="0"/>
              <a:t>recommends laboratory testing for </a:t>
            </a:r>
          </a:p>
          <a:p>
            <a:pPr lvl="1"/>
            <a:r>
              <a:rPr lang="en-US" dirty="0"/>
              <a:t>All infants born to mothers with laboratory evidence of </a:t>
            </a:r>
            <a:r>
              <a:rPr lang="en-US" dirty="0" smtClean="0"/>
              <a:t>possible Zika </a:t>
            </a:r>
            <a:r>
              <a:rPr lang="en-US" dirty="0"/>
              <a:t>virus infection during pregnancy.</a:t>
            </a:r>
          </a:p>
          <a:p>
            <a:pPr lvl="1"/>
            <a:r>
              <a:rPr lang="en-US" dirty="0"/>
              <a:t>Infants who have abnormal clinical or neuroimaging finds suggestive of congenital Zika syndrome and a mother with a possible exposure to Zika virus, regardless of maternal Zika virus testing results.</a:t>
            </a:r>
          </a:p>
          <a:p>
            <a:pPr lvl="0"/>
            <a:r>
              <a:rPr lang="en-US" dirty="0"/>
              <a:t>Infant samples for Zika virus testing should be collected ideally within the first 2 days of life; </a:t>
            </a:r>
            <a:r>
              <a:rPr lang="en-US" dirty="0" smtClean="0"/>
              <a:t>however</a:t>
            </a:r>
            <a:r>
              <a:rPr lang="en-US" dirty="0"/>
              <a:t>, testing specimens collected within the first few weeks to months after birth may still be useful in the evaluation for possible congenital Zika virus infection, especially among infants born in areas without risk of Zika.</a:t>
            </a:r>
            <a:endParaRPr lang="en-US" i="1" dirty="0"/>
          </a:p>
          <a:p>
            <a:endParaRPr lang="en-U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1977618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Laboratories for diagnostic testing</a:t>
            </a:r>
          </a:p>
        </p:txBody>
      </p:sp>
      <p:sp>
        <p:nvSpPr>
          <p:cNvPr id="3" name="Content Placeholder 2"/>
          <p:cNvSpPr>
            <a:spLocks noGrp="1"/>
          </p:cNvSpPr>
          <p:nvPr>
            <p:ph idx="1"/>
          </p:nvPr>
        </p:nvSpPr>
        <p:spPr>
          <a:xfrm>
            <a:off x="457201" y="1200151"/>
            <a:ext cx="6405327" cy="3507651"/>
          </a:xfrm>
        </p:spPr>
        <p:txBody>
          <a:bodyPr/>
          <a:lstStyle/>
          <a:p>
            <a:r>
              <a:rPr lang="en-US" dirty="0"/>
              <a:t>Testing performed at CDC, select commercial labs, and a few state health </a:t>
            </a:r>
            <a:r>
              <a:rPr lang="en-US" dirty="0" smtClean="0"/>
              <a:t>departments. </a:t>
            </a:r>
            <a:endParaRPr lang="en-US" dirty="0"/>
          </a:p>
          <a:p>
            <a:r>
              <a:rPr lang="en-US" dirty="0"/>
              <a:t>CDC is working to expand diagnostic testing capacity with both public and commercial partners in the United </a:t>
            </a:r>
            <a:r>
              <a:rPr lang="en-US" dirty="0" smtClean="0"/>
              <a:t>States.</a:t>
            </a:r>
          </a:p>
          <a:p>
            <a:r>
              <a:rPr lang="en-US" dirty="0" smtClean="0"/>
              <a:t>Healthcare </a:t>
            </a:r>
            <a:r>
              <a:rPr lang="en-US" dirty="0"/>
              <a:t>providers should work with their state health department to facilitate diagnostic testing and report results.</a:t>
            </a:r>
          </a:p>
          <a:p>
            <a:endParaRPr lang="en-U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1639726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726"/>
            <a:ext cx="7772400" cy="1112806"/>
          </a:xfrm>
        </p:spPr>
        <p:txBody>
          <a:bodyPr/>
          <a:lstStyle/>
          <a:p>
            <a:r>
              <a:rPr lang="en-US" sz="3600" dirty="0"/>
              <a:t>Reporting zika cases</a:t>
            </a:r>
          </a:p>
        </p:txBody>
      </p:sp>
    </p:spTree>
    <p:extLst>
      <p:ext uri="{BB962C8B-B14F-4D97-AF65-F5344CB8AC3E}">
        <p14:creationId xmlns:p14="http://schemas.microsoft.com/office/powerpoint/2010/main" val="2861339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Zika virus disease is a nationally notifiable condition. Report all confirmed cases to your state health department.</a:t>
            </a:r>
          </a:p>
          <a:p>
            <a:endParaRPr lang="en-US" dirty="0"/>
          </a:p>
        </p:txBody>
      </p:sp>
      <p:sp>
        <p:nvSpPr>
          <p:cNvPr id="3" name="Title 2"/>
          <p:cNvSpPr>
            <a:spLocks noGrp="1"/>
          </p:cNvSpPr>
          <p:nvPr>
            <p:ph type="title"/>
          </p:nvPr>
        </p:nvSpPr>
        <p:spPr/>
        <p:txBody>
          <a:bodyPr/>
          <a:lstStyle/>
          <a:p>
            <a:r>
              <a:rPr lang="en-US" dirty="0"/>
              <a:t>Reporting cases</a:t>
            </a:r>
          </a:p>
        </p:txBody>
      </p:sp>
      <p:pic>
        <p:nvPicPr>
          <p:cNvPr id="4" name="Picture 3" title="Doctor on the phon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0536" y="850119"/>
            <a:ext cx="3813464" cy="4149946"/>
          </a:xfrm>
          <a:prstGeom prst="rect">
            <a:avLst/>
          </a:prstGeom>
        </p:spPr>
      </p:pic>
    </p:spTree>
    <p:extLst>
      <p:ext uri="{BB962C8B-B14F-4D97-AF65-F5344CB8AC3E}">
        <p14:creationId xmlns:p14="http://schemas.microsoft.com/office/powerpoint/2010/main" val="2992782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46910"/>
            <a:ext cx="4957169" cy="3394472"/>
          </a:xfrm>
        </p:spPr>
        <p:txBody>
          <a:bodyPr>
            <a:noAutofit/>
          </a:bodyPr>
          <a:lstStyle/>
          <a:p>
            <a:r>
              <a:rPr lang="en-US" dirty="0"/>
              <a:t>CDC is monitoring pregnancy and infant outcomes following Zika infection during pregnancy in US states and territories through </a:t>
            </a:r>
            <a:r>
              <a:rPr lang="en-US" dirty="0">
                <a:solidFill>
                  <a:schemeClr val="accent5"/>
                </a:solidFill>
              </a:rPr>
              <a:t>the </a:t>
            </a:r>
            <a:r>
              <a:rPr lang="en-US" dirty="0" smtClean="0">
                <a:solidFill>
                  <a:schemeClr val="accent5"/>
                </a:solidFill>
              </a:rPr>
              <a:t>Zika Pregnancy and Infant Registries (US </a:t>
            </a:r>
            <a:r>
              <a:rPr lang="en-US" dirty="0">
                <a:solidFill>
                  <a:schemeClr val="accent5"/>
                </a:solidFill>
              </a:rPr>
              <a:t>Zika Pregnancy </a:t>
            </a:r>
            <a:r>
              <a:rPr lang="en-US" dirty="0" smtClean="0">
                <a:solidFill>
                  <a:schemeClr val="accent5"/>
                </a:solidFill>
              </a:rPr>
              <a:t>Registry USZPR and </a:t>
            </a:r>
            <a:r>
              <a:rPr lang="en-US" dirty="0">
                <a:solidFill>
                  <a:schemeClr val="accent5"/>
                </a:solidFill>
              </a:rPr>
              <a:t>the Zika Active Pregnancy Surveillance System </a:t>
            </a:r>
            <a:r>
              <a:rPr lang="en-US" dirty="0" smtClean="0">
                <a:solidFill>
                  <a:schemeClr val="accent5"/>
                </a:solidFill>
              </a:rPr>
              <a:t>in </a:t>
            </a:r>
            <a:r>
              <a:rPr lang="en-US" dirty="0">
                <a:solidFill>
                  <a:schemeClr val="accent5"/>
                </a:solidFill>
              </a:rPr>
              <a:t>Puerto </a:t>
            </a:r>
            <a:r>
              <a:rPr lang="en-US" dirty="0" smtClean="0">
                <a:solidFill>
                  <a:schemeClr val="accent5"/>
                </a:solidFill>
              </a:rPr>
              <a:t>Rico).</a:t>
            </a:r>
            <a:endParaRPr lang="en-US" dirty="0">
              <a:solidFill>
                <a:schemeClr val="accent5"/>
              </a:solidFill>
            </a:endParaRPr>
          </a:p>
          <a:p>
            <a:r>
              <a:rPr lang="en-US" dirty="0" smtClean="0"/>
              <a:t>CDC </a:t>
            </a:r>
            <a:r>
              <a:rPr lang="en-US" dirty="0"/>
              <a:t>maintains a 24/7 consultation service for health officials and healthcare providers caring for pregnant women. To contact the service, call 800-CDC-INFO (800-232-4636),</a:t>
            </a:r>
            <a:r>
              <a:rPr lang="en-US" dirty="0" smtClean="0"/>
              <a:t>or </a:t>
            </a:r>
            <a:r>
              <a:rPr lang="en-US" dirty="0"/>
              <a:t>email </a:t>
            </a:r>
            <a:r>
              <a:rPr lang="en-US" dirty="0" smtClean="0">
                <a:hlinkClick r:id="rId3"/>
              </a:rPr>
              <a:t>ZIKAMCH@cdc.gov</a:t>
            </a:r>
            <a:r>
              <a:rPr lang="en-US" dirty="0" smtClean="0"/>
              <a:t>. </a:t>
            </a:r>
          </a:p>
        </p:txBody>
      </p:sp>
      <p:sp>
        <p:nvSpPr>
          <p:cNvPr id="3" name="Title 2"/>
          <p:cNvSpPr>
            <a:spLocks noGrp="1"/>
          </p:cNvSpPr>
          <p:nvPr>
            <p:ph type="title"/>
          </p:nvPr>
        </p:nvSpPr>
        <p:spPr/>
        <p:txBody>
          <a:bodyPr/>
          <a:lstStyle/>
          <a:p>
            <a:r>
              <a:rPr lang="en-US" dirty="0"/>
              <a:t>Zika pregnancy </a:t>
            </a:r>
            <a:r>
              <a:rPr lang="en-US" dirty="0" smtClean="0"/>
              <a:t>registries</a:t>
            </a:r>
            <a:endParaRPr lang="en-US" dirty="0"/>
          </a:p>
        </p:txBody>
      </p:sp>
      <p:sp>
        <p:nvSpPr>
          <p:cNvPr id="5" name="Rectangle 4"/>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Decorative image</a:t>
            </a:r>
            <a:endParaRPr lang="en-US" dirty="0"/>
          </a:p>
        </p:txBody>
      </p:sp>
      <p:pic>
        <p:nvPicPr>
          <p:cNvPr id="6" name="Picture 5" title="Pregnant woma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2503" y="429623"/>
            <a:ext cx="1910981" cy="4584209"/>
          </a:xfrm>
          <a:prstGeom prst="rect">
            <a:avLst/>
          </a:prstGeom>
        </p:spPr>
      </p:pic>
    </p:spTree>
    <p:extLst>
      <p:ext uri="{BB962C8B-B14F-4D97-AF65-F5344CB8AC3E}">
        <p14:creationId xmlns:p14="http://schemas.microsoft.com/office/powerpoint/2010/main" val="3956446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7772400" cy="1112806"/>
          </a:xfrm>
        </p:spPr>
        <p:txBody>
          <a:bodyPr/>
          <a:lstStyle/>
          <a:p>
            <a:r>
              <a:rPr lang="en-US" sz="3600" dirty="0"/>
              <a:t>Zika and pregnancy</a:t>
            </a:r>
          </a:p>
        </p:txBody>
      </p:sp>
    </p:spTree>
    <p:extLst>
      <p:ext uri="{BB962C8B-B14F-4D97-AF65-F5344CB8AC3E}">
        <p14:creationId xmlns:p14="http://schemas.microsoft.com/office/powerpoint/2010/main" val="534575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293164"/>
            <a:ext cx="4957169" cy="3394472"/>
          </a:xfrm>
        </p:spPr>
        <p:txBody>
          <a:bodyPr/>
          <a:lstStyle/>
          <a:p>
            <a:r>
              <a:rPr lang="en-US" dirty="0"/>
              <a:t>Knowledge about Zika virus is increasing rapidly and researchers continue to work to better understand the extent of Zika virus’ impact on mothers, infants, and children. </a:t>
            </a:r>
            <a:r>
              <a:rPr lang="en-US" dirty="0" smtClean="0"/>
              <a:t> </a:t>
            </a:r>
            <a:endParaRPr lang="en-US" dirty="0"/>
          </a:p>
          <a:p>
            <a:r>
              <a:rPr lang="en-US" dirty="0"/>
              <a:t>No reports of infants getting Zika through </a:t>
            </a:r>
            <a:r>
              <a:rPr lang="en-US" dirty="0" smtClean="0"/>
              <a:t>breastfeeding</a:t>
            </a:r>
            <a:endParaRPr lang="en-US" dirty="0"/>
          </a:p>
          <a:p>
            <a:r>
              <a:rPr lang="en-US" dirty="0"/>
              <a:t>No evidence that previous infection will affect future </a:t>
            </a:r>
            <a:r>
              <a:rPr lang="en-US" dirty="0" smtClean="0"/>
              <a:t>pregnancies</a:t>
            </a:r>
            <a:endParaRPr lang="en-US" dirty="0"/>
          </a:p>
          <a:p>
            <a:endParaRPr lang="en-US" dirty="0"/>
          </a:p>
        </p:txBody>
      </p:sp>
      <p:sp>
        <p:nvSpPr>
          <p:cNvPr id="3" name="Title 2"/>
          <p:cNvSpPr>
            <a:spLocks noGrp="1"/>
          </p:cNvSpPr>
          <p:nvPr>
            <p:ph type="title"/>
          </p:nvPr>
        </p:nvSpPr>
        <p:spPr/>
        <p:txBody>
          <a:bodyPr/>
          <a:lstStyle/>
          <a:p>
            <a:r>
              <a:rPr lang="en-US" dirty="0"/>
              <a:t>Zika and pregnancy</a:t>
            </a:r>
          </a:p>
        </p:txBody>
      </p:sp>
      <p:sp>
        <p:nvSpPr>
          <p:cNvPr id="6" name="Rectangle 5"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title="Pregnant woman and her female partn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9300" y="839004"/>
            <a:ext cx="2851602" cy="4174828"/>
          </a:xfrm>
          <a:prstGeom prst="rect">
            <a:avLst/>
          </a:prstGeom>
        </p:spPr>
      </p:pic>
    </p:spTree>
    <p:extLst>
      <p:ext uri="{BB962C8B-B14F-4D97-AF65-F5344CB8AC3E}">
        <p14:creationId xmlns:p14="http://schemas.microsoft.com/office/powerpoint/2010/main" val="3729508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Testing guidance:  </a:t>
            </a:r>
            <a:r>
              <a:rPr lang="en-US" dirty="0" smtClean="0"/>
              <a:t>Symptomatic pregnant </a:t>
            </a:r>
            <a:r>
              <a:rPr lang="en-US" dirty="0"/>
              <a:t>women with possible Zika exposure</a:t>
            </a:r>
          </a:p>
        </p:txBody>
      </p:sp>
      <p:pic>
        <p:nvPicPr>
          <p:cNvPr id="3" name="Picture 2" descr="Testing guidance:  Symptomatic pregnant women with possible Zika exposure">
            <a:hlinkClick r:id="rId3"/>
          </p:cNvPr>
          <p:cNvPicPr>
            <a:picLocks noChangeAspect="1"/>
          </p:cNvPicPr>
          <p:nvPr/>
        </p:nvPicPr>
        <p:blipFill rotWithShape="1">
          <a:blip r:embed="rId4"/>
          <a:srcRect l="422" t="660" r="990"/>
          <a:stretch/>
        </p:blipFill>
        <p:spPr>
          <a:xfrm>
            <a:off x="1375954" y="940526"/>
            <a:ext cx="6287590" cy="4075112"/>
          </a:xfrm>
          <a:prstGeom prst="rect">
            <a:avLst/>
          </a:prstGeom>
        </p:spPr>
      </p:pic>
    </p:spTree>
    <p:extLst>
      <p:ext uri="{BB962C8B-B14F-4D97-AF65-F5344CB8AC3E}">
        <p14:creationId xmlns:p14="http://schemas.microsoft.com/office/powerpoint/2010/main" val="2297530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Zika Virus epidemiology</a:t>
            </a:r>
            <a:endParaRPr lang="en-US" sz="3600" dirty="0"/>
          </a:p>
        </p:txBody>
      </p:sp>
    </p:spTree>
    <p:extLst>
      <p:ext uri="{BB962C8B-B14F-4D97-AF65-F5344CB8AC3E}">
        <p14:creationId xmlns:p14="http://schemas.microsoft.com/office/powerpoint/2010/main" val="4215610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Testing guidance:  </a:t>
            </a:r>
            <a:r>
              <a:rPr lang="en-US" dirty="0" smtClean="0"/>
              <a:t>Asymptomatic </a:t>
            </a:r>
            <a:r>
              <a:rPr lang="en-US" dirty="0"/>
              <a:t>pregnant women with possible Zika exposure</a:t>
            </a:r>
          </a:p>
        </p:txBody>
      </p:sp>
      <p:pic>
        <p:nvPicPr>
          <p:cNvPr id="5" name="Picture 4" descr="Testing guidance:  Asymptomatic pregnant women with possible Zika exposure">
            <a:hlinkClick r:id="rId3"/>
          </p:cNvPr>
          <p:cNvPicPr>
            <a:picLocks noChangeAspect="1"/>
          </p:cNvPicPr>
          <p:nvPr/>
        </p:nvPicPr>
        <p:blipFill>
          <a:blip r:embed="rId4"/>
          <a:stretch>
            <a:fillRect/>
          </a:stretch>
        </p:blipFill>
        <p:spPr>
          <a:xfrm>
            <a:off x="1484514" y="785268"/>
            <a:ext cx="6217413" cy="4241943"/>
          </a:xfrm>
          <a:prstGeom prst="rect">
            <a:avLst/>
          </a:prstGeom>
        </p:spPr>
      </p:pic>
    </p:spTree>
    <p:extLst>
      <p:ext uri="{BB962C8B-B14F-4D97-AF65-F5344CB8AC3E}">
        <p14:creationId xmlns:p14="http://schemas.microsoft.com/office/powerpoint/2010/main" val="3196114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82" y="361906"/>
            <a:ext cx="9000618" cy="423362"/>
          </a:xfrm>
        </p:spPr>
        <p:txBody>
          <a:bodyPr>
            <a:noAutofit/>
          </a:bodyPr>
          <a:lstStyle/>
          <a:p>
            <a:r>
              <a:rPr lang="en-US" sz="2400" dirty="0"/>
              <a:t>Clinical management of a pregnant woman with suspected </a:t>
            </a:r>
            <a:r>
              <a:rPr lang="en-US" sz="2400" dirty="0" err="1"/>
              <a:t>Zika</a:t>
            </a:r>
            <a:r>
              <a:rPr lang="en-US" sz="2400" dirty="0"/>
              <a:t> virus infection</a:t>
            </a:r>
          </a:p>
        </p:txBody>
      </p:sp>
      <p:sp>
        <p:nvSpPr>
          <p:cNvPr id="5" name="Content Placeholder 2"/>
          <p:cNvSpPr txBox="1">
            <a:spLocks/>
          </p:cNvSpPr>
          <p:nvPr/>
        </p:nvSpPr>
        <p:spPr>
          <a:xfrm>
            <a:off x="696274" y="1446328"/>
            <a:ext cx="6405327" cy="3507651"/>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Consider serial fetal ultrasounds (every 3–4 weeks) to assess fetal anatomy, particularly fetal neuroanatomy, and to monitor growth closely. </a:t>
            </a:r>
          </a:p>
          <a:p>
            <a:pPr marL="285750" indent="-285750">
              <a:buFont typeface="Arial" panose="020B0604020202020204" pitchFamily="34" charset="0"/>
              <a:buChar char="•"/>
            </a:pPr>
            <a:r>
              <a:rPr lang="en-US" dirty="0"/>
              <a:t>Given the length of time for the detection of prenatal microcephaly, prenatal ultrasounds should include a detailed fetal anatomy, particularly neuroimaging, to detect brain or structural abnormalities that might occur before microcephaly. </a:t>
            </a:r>
          </a:p>
          <a:p>
            <a:endParaRPr lang="en-US" dirty="0"/>
          </a:p>
        </p:txBody>
      </p:sp>
    </p:spTree>
    <p:extLst>
      <p:ext uri="{BB962C8B-B14F-4D97-AF65-F5344CB8AC3E}">
        <p14:creationId xmlns:p14="http://schemas.microsoft.com/office/powerpoint/2010/main" val="1141487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01937"/>
            <a:ext cx="8003219" cy="1112806"/>
          </a:xfrm>
        </p:spPr>
        <p:txBody>
          <a:bodyPr/>
          <a:lstStyle/>
          <a:p>
            <a:r>
              <a:rPr lang="en-US" sz="3600" dirty="0" smtClean="0"/>
              <a:t>EVALUATION </a:t>
            </a:r>
            <a:r>
              <a:rPr lang="en-US" sz="3600" dirty="0"/>
              <a:t>AND Follow up </a:t>
            </a:r>
            <a:r>
              <a:rPr lang="en-US" sz="3600" dirty="0" smtClean="0"/>
              <a:t/>
            </a:r>
            <a:br>
              <a:rPr lang="en-US" sz="3600" dirty="0" smtClean="0"/>
            </a:br>
            <a:r>
              <a:rPr lang="en-US" sz="2000" b="0" dirty="0" smtClean="0"/>
              <a:t>of </a:t>
            </a:r>
            <a:r>
              <a:rPr lang="en-US" sz="2000" b="0" dirty="0"/>
              <a:t>infants with confirmed or possible </a:t>
            </a:r>
            <a:r>
              <a:rPr lang="en-US" sz="2000" b="0" dirty="0" smtClean="0"/>
              <a:t>zika </a:t>
            </a:r>
            <a:r>
              <a:rPr lang="en-US" sz="2000" b="0" dirty="0"/>
              <a:t>infection</a:t>
            </a:r>
          </a:p>
        </p:txBody>
      </p:sp>
    </p:spTree>
    <p:extLst>
      <p:ext uri="{BB962C8B-B14F-4D97-AF65-F5344CB8AC3E}">
        <p14:creationId xmlns:p14="http://schemas.microsoft.com/office/powerpoint/2010/main" val="4155519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897196"/>
            <a:ext cx="4957169" cy="3394472"/>
          </a:xfrm>
        </p:spPr>
        <p:txBody>
          <a:bodyPr>
            <a:normAutofit fontScale="92500" lnSpcReduction="10000"/>
          </a:bodyPr>
          <a:lstStyle/>
          <a:p>
            <a:endParaRPr lang="en-US" dirty="0"/>
          </a:p>
          <a:p>
            <a:r>
              <a:rPr lang="en-US" sz="2100" dirty="0"/>
              <a:t>Zika virus infection during pregnancy is a cause of microcephaly and other severe </a:t>
            </a:r>
            <a:r>
              <a:rPr lang="en-US" sz="2100" dirty="0" smtClean="0"/>
              <a:t>birth </a:t>
            </a:r>
            <a:r>
              <a:rPr lang="en-US" sz="2100" dirty="0"/>
              <a:t>defects. </a:t>
            </a:r>
            <a:endParaRPr lang="en-US" sz="2100" dirty="0" smtClean="0"/>
          </a:p>
          <a:p>
            <a:r>
              <a:rPr lang="en-US" sz="2100" dirty="0"/>
              <a:t>All infants born to mothers with laboratory evidence of Zika infection during pregnancy </a:t>
            </a:r>
            <a:r>
              <a:rPr lang="en-US" sz="2100" dirty="0" smtClean="0"/>
              <a:t>should </a:t>
            </a:r>
            <a:r>
              <a:rPr lang="en-US" sz="2100" dirty="0"/>
              <a:t>receive a comprehensive physical </a:t>
            </a:r>
            <a:r>
              <a:rPr lang="en-US" sz="2100" dirty="0" smtClean="0"/>
              <a:t>exam.</a:t>
            </a:r>
          </a:p>
          <a:p>
            <a:r>
              <a:rPr lang="en-US" sz="2100" b="1" dirty="0" smtClean="0"/>
              <a:t>Congenital Zika syndrome </a:t>
            </a:r>
            <a:r>
              <a:rPr lang="en-US" sz="2100" dirty="0" smtClean="0"/>
              <a:t>is a distinct pattern of birth defects among fetuses and infants infected before birth.</a:t>
            </a:r>
          </a:p>
          <a:p>
            <a:pPr lvl="1"/>
            <a:endParaRPr lang="en-US" dirty="0"/>
          </a:p>
          <a:p>
            <a:endParaRPr lang="en-US" dirty="0" smtClean="0"/>
          </a:p>
        </p:txBody>
      </p:sp>
      <p:sp>
        <p:nvSpPr>
          <p:cNvPr id="3" name="Title 2"/>
          <p:cNvSpPr>
            <a:spLocks noGrp="1"/>
          </p:cNvSpPr>
          <p:nvPr>
            <p:ph type="title"/>
          </p:nvPr>
        </p:nvSpPr>
        <p:spPr/>
        <p:txBody>
          <a:bodyPr/>
          <a:lstStyle/>
          <a:p>
            <a:r>
              <a:rPr lang="en-US" dirty="0"/>
              <a:t>Zika and pregnancy outcomes</a:t>
            </a:r>
          </a:p>
        </p:txBody>
      </p:sp>
      <p:pic>
        <p:nvPicPr>
          <p:cNvPr id="5" name="Picture 4" title="Doctor and pregnant pat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238" y="1660913"/>
            <a:ext cx="3573350" cy="3470476"/>
          </a:xfrm>
          <a:prstGeom prst="rect">
            <a:avLst/>
          </a:prstGeom>
        </p:spPr>
      </p:pic>
      <p:sp>
        <p:nvSpPr>
          <p:cNvPr id="6" name="Rectangle 5"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3854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7848"/>
            <a:ext cx="4181476" cy="3394472"/>
          </a:xfrm>
        </p:spPr>
        <p:txBody>
          <a:bodyPr>
            <a:normAutofit fontScale="85000" lnSpcReduction="20000"/>
          </a:bodyPr>
          <a:lstStyle/>
          <a:p>
            <a:pPr marL="0" indent="0">
              <a:buNone/>
            </a:pPr>
            <a:r>
              <a:rPr lang="en-US" b="1" dirty="0" smtClean="0"/>
              <a:t>Congenital Zika syndrome </a:t>
            </a:r>
            <a:r>
              <a:rPr lang="en-US" dirty="0" smtClean="0"/>
              <a:t>is associated with five types of birth defects </a:t>
            </a:r>
            <a:r>
              <a:rPr lang="en-US" dirty="0"/>
              <a:t>that are either not seen or occur rarely with other infections during pregnancy: </a:t>
            </a:r>
          </a:p>
          <a:p>
            <a:r>
              <a:rPr lang="en-US" b="1" dirty="0" smtClean="0"/>
              <a:t>Severe </a:t>
            </a:r>
            <a:r>
              <a:rPr lang="en-US" b="1" dirty="0"/>
              <a:t>microcephaly </a:t>
            </a:r>
            <a:r>
              <a:rPr lang="en-US" dirty="0"/>
              <a:t>(small head size) resulting in a partially collapsed skull </a:t>
            </a:r>
          </a:p>
          <a:p>
            <a:r>
              <a:rPr lang="en-US" b="1" dirty="0" smtClean="0"/>
              <a:t>Decreased </a:t>
            </a:r>
            <a:r>
              <a:rPr lang="en-US" b="1" dirty="0"/>
              <a:t>brain tissue </a:t>
            </a:r>
            <a:r>
              <a:rPr lang="en-US" dirty="0"/>
              <a:t>with brain damage (as indicated by a specific pattern of calcium deposits) </a:t>
            </a:r>
          </a:p>
          <a:p>
            <a:r>
              <a:rPr lang="en-US" b="1" dirty="0" smtClean="0"/>
              <a:t>Damage </a:t>
            </a:r>
            <a:r>
              <a:rPr lang="en-US" b="1" dirty="0"/>
              <a:t>to the back of the eye </a:t>
            </a:r>
            <a:r>
              <a:rPr lang="en-US" dirty="0"/>
              <a:t>with a specific pattern of scarring and increased pigment </a:t>
            </a:r>
          </a:p>
          <a:p>
            <a:r>
              <a:rPr lang="en-US" b="1" dirty="0" smtClean="0"/>
              <a:t>Limited </a:t>
            </a:r>
            <a:r>
              <a:rPr lang="en-US" b="1" dirty="0"/>
              <a:t>range of joint motion</a:t>
            </a:r>
            <a:r>
              <a:rPr lang="en-US" dirty="0"/>
              <a:t>, such as clubfoot </a:t>
            </a:r>
          </a:p>
          <a:p>
            <a:r>
              <a:rPr lang="en-US" b="1" dirty="0" smtClean="0"/>
              <a:t>Too </a:t>
            </a:r>
            <a:r>
              <a:rPr lang="en-US" b="1" dirty="0"/>
              <a:t>much muscle tone </a:t>
            </a:r>
            <a:r>
              <a:rPr lang="en-US" dirty="0"/>
              <a:t>restricting body movement soon after </a:t>
            </a:r>
            <a:r>
              <a:rPr lang="en-US" dirty="0" smtClean="0"/>
              <a:t>birth</a:t>
            </a:r>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smtClean="0"/>
              <a:t>Congenital Zika syndrome</a:t>
            </a:r>
            <a:endParaRPr lang="en-US" dirty="0"/>
          </a:p>
        </p:txBody>
      </p:sp>
      <p:pic>
        <p:nvPicPr>
          <p:cNvPr id="5" name="Picture 4" title="Couple holding a baby and speaking to a doctor. "/>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4522835" y="1895474"/>
            <a:ext cx="4621165" cy="3122191"/>
          </a:xfrm>
          <a:prstGeom prst="rect">
            <a:avLst/>
          </a:prstGeom>
        </p:spPr>
      </p:pic>
    </p:spTree>
    <p:extLst>
      <p:ext uri="{BB962C8B-B14F-4D97-AF65-F5344CB8AC3E}">
        <p14:creationId xmlns:p14="http://schemas.microsoft.com/office/powerpoint/2010/main" val="3139844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definition of microcephaly</a:t>
            </a:r>
          </a:p>
        </p:txBody>
      </p:sp>
      <p:sp>
        <p:nvSpPr>
          <p:cNvPr id="2" name="Content Placeholder 1"/>
          <p:cNvSpPr>
            <a:spLocks noGrp="1"/>
          </p:cNvSpPr>
          <p:nvPr>
            <p:ph idx="1"/>
          </p:nvPr>
        </p:nvSpPr>
        <p:spPr>
          <a:xfrm>
            <a:off x="457200" y="1200151"/>
            <a:ext cx="5722883" cy="3518994"/>
          </a:xfrm>
        </p:spPr>
        <p:txBody>
          <a:bodyPr>
            <a:normAutofit/>
          </a:bodyPr>
          <a:lstStyle/>
          <a:p>
            <a:pPr marL="0" indent="0">
              <a:buNone/>
            </a:pPr>
            <a:r>
              <a:rPr lang="en-US" b="1" dirty="0"/>
              <a:t>Definite congenital microcephaly for live births</a:t>
            </a:r>
          </a:p>
          <a:p>
            <a:r>
              <a:rPr lang="en-US" dirty="0"/>
              <a:t>Head circumference (HC) at birth is less than the 3rd percentile for gestational age and sex.</a:t>
            </a:r>
          </a:p>
          <a:p>
            <a:r>
              <a:rPr lang="en-US" dirty="0"/>
              <a:t>If HC at birth is not available, HC less than the 3rd percentile for age and sex within the first 6 weeks of </a:t>
            </a:r>
            <a:r>
              <a:rPr lang="en-US" dirty="0" smtClean="0"/>
              <a:t>life.</a:t>
            </a:r>
          </a:p>
          <a:p>
            <a:endParaRPr lang="en-US" dirty="0"/>
          </a:p>
          <a:p>
            <a:pPr marL="0" indent="0">
              <a:buNone/>
            </a:pPr>
            <a:r>
              <a:rPr lang="en-US" b="1" dirty="0"/>
              <a:t>Definite congenital microcephaly for still births and early termination</a:t>
            </a:r>
          </a:p>
          <a:p>
            <a:r>
              <a:rPr lang="en-US" dirty="0"/>
              <a:t>HC at delivery is less than the 3rd percentile for gestational age and sex.</a:t>
            </a:r>
          </a:p>
          <a:p>
            <a:endParaRPr lang="en-US" dirty="0"/>
          </a:p>
        </p:txBody>
      </p:sp>
      <p:pic>
        <p:nvPicPr>
          <p:cNvPr id="9" name="Picture 8" title="Graphic of baby with microcephaly showing smaller hea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3527" y="601060"/>
            <a:ext cx="2546746" cy="3943349"/>
          </a:xfrm>
          <a:prstGeom prst="rect">
            <a:avLst/>
          </a:prstGeom>
        </p:spPr>
      </p:pic>
      <p:sp>
        <p:nvSpPr>
          <p:cNvPr id="10" name="Rectangle 9"/>
          <p:cNvSpPr/>
          <p:nvPr/>
        </p:nvSpPr>
        <p:spPr>
          <a:xfrm>
            <a:off x="6797837" y="3890064"/>
            <a:ext cx="1795684" cy="276999"/>
          </a:xfrm>
          <a:prstGeom prst="rect">
            <a:avLst/>
          </a:prstGeom>
        </p:spPr>
        <p:txBody>
          <a:bodyPr wrap="none">
            <a:spAutoFit/>
          </a:bodyPr>
          <a:lstStyle/>
          <a:p>
            <a:r>
              <a:rPr lang="en-US" sz="1200" dirty="0" smtClean="0">
                <a:latin typeface="Arial" panose="020B0604020202020204" pitchFamily="34" charset="0"/>
                <a:cs typeface="Arial" panose="020B0604020202020204" pitchFamily="34" charset="0"/>
              </a:rPr>
              <a:t>Baby with microcephaly</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749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Graphic of baby with microcephaly showing smaller hea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3527" y="601060"/>
            <a:ext cx="2546746" cy="3943349"/>
          </a:xfrm>
          <a:prstGeom prst="rect">
            <a:avLst/>
          </a:prstGeom>
        </p:spPr>
      </p:pic>
      <p:sp>
        <p:nvSpPr>
          <p:cNvPr id="3" name="Title 2"/>
          <p:cNvSpPr>
            <a:spLocks noGrp="1"/>
          </p:cNvSpPr>
          <p:nvPr>
            <p:ph type="title"/>
          </p:nvPr>
        </p:nvSpPr>
        <p:spPr/>
        <p:txBody>
          <a:bodyPr/>
          <a:lstStyle/>
          <a:p>
            <a:r>
              <a:rPr lang="en-US" dirty="0"/>
              <a:t>Definitions for </a:t>
            </a:r>
            <a:r>
              <a:rPr lang="en-US" i="1" dirty="0"/>
              <a:t>possible </a:t>
            </a:r>
            <a:r>
              <a:rPr lang="en-US" dirty="0"/>
              <a:t>congenital microcephaly</a:t>
            </a:r>
          </a:p>
        </p:txBody>
      </p:sp>
      <p:sp>
        <p:nvSpPr>
          <p:cNvPr id="2" name="Content Placeholder 1"/>
          <p:cNvSpPr>
            <a:spLocks noGrp="1"/>
          </p:cNvSpPr>
          <p:nvPr>
            <p:ph idx="1"/>
          </p:nvPr>
        </p:nvSpPr>
        <p:spPr>
          <a:xfrm>
            <a:off x="457200" y="1200150"/>
            <a:ext cx="6143297" cy="3583413"/>
          </a:xfrm>
        </p:spPr>
        <p:txBody>
          <a:bodyPr/>
          <a:lstStyle/>
          <a:p>
            <a:pPr marL="0" indent="0">
              <a:buNone/>
            </a:pPr>
            <a:r>
              <a:rPr lang="en-US" b="1" dirty="0"/>
              <a:t>Possible congenital microcephaly for live births</a:t>
            </a:r>
          </a:p>
          <a:p>
            <a:r>
              <a:rPr lang="en-US" dirty="0"/>
              <a:t>If earlier HC is not available, HC less than 3rd percentile for age and sex beyond 6 weeks of life.</a:t>
            </a:r>
          </a:p>
          <a:p>
            <a:endParaRPr lang="en-US" dirty="0"/>
          </a:p>
          <a:p>
            <a:pPr marL="0" indent="0">
              <a:buNone/>
            </a:pPr>
            <a:r>
              <a:rPr lang="en-US" b="1" dirty="0"/>
              <a:t>Possible microcephaly for all birth outcomes</a:t>
            </a:r>
          </a:p>
          <a:p>
            <a:r>
              <a:rPr lang="en-US" dirty="0"/>
              <a:t>Microcephaly diagnosed or suspected on prenatal ultrasound in the absence of available HC measurements.</a:t>
            </a:r>
          </a:p>
          <a:p>
            <a:endParaRPr lang="en-US" dirty="0"/>
          </a:p>
        </p:txBody>
      </p:sp>
      <p:sp>
        <p:nvSpPr>
          <p:cNvPr id="10" name="Rectangle 9"/>
          <p:cNvSpPr/>
          <p:nvPr/>
        </p:nvSpPr>
        <p:spPr>
          <a:xfrm>
            <a:off x="6797837" y="3890064"/>
            <a:ext cx="1795684" cy="276999"/>
          </a:xfrm>
          <a:prstGeom prst="rect">
            <a:avLst/>
          </a:prstGeom>
        </p:spPr>
        <p:txBody>
          <a:bodyPr wrap="none">
            <a:spAutoFit/>
          </a:bodyPr>
          <a:lstStyle/>
          <a:p>
            <a:r>
              <a:rPr lang="en-US" sz="1200" dirty="0" smtClean="0">
                <a:latin typeface="Arial" panose="020B0604020202020204" pitchFamily="34" charset="0"/>
                <a:cs typeface="Arial" panose="020B0604020202020204" pitchFamily="34" charset="0"/>
              </a:rPr>
              <a:t>Baby with microcephaly</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695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5"/>
            <a:ext cx="8543418" cy="495345"/>
          </a:xfrm>
        </p:spPr>
        <p:txBody>
          <a:bodyPr/>
          <a:lstStyle/>
          <a:p>
            <a:r>
              <a:rPr lang="en-US" dirty="0"/>
              <a:t>Measuring head circumference for microcephaly</a:t>
            </a:r>
          </a:p>
        </p:txBody>
      </p:sp>
      <p:sp>
        <p:nvSpPr>
          <p:cNvPr id="4" name="Content Placeholder 3"/>
          <p:cNvSpPr>
            <a:spLocks noGrp="1"/>
          </p:cNvSpPr>
          <p:nvPr>
            <p:ph sz="half" idx="2"/>
          </p:nvPr>
        </p:nvSpPr>
        <p:spPr>
          <a:xfrm>
            <a:off x="898330" y="3308718"/>
            <a:ext cx="3308592" cy="1322593"/>
          </a:xfrm>
        </p:spPr>
        <p:txBody>
          <a:bodyPr>
            <a:normAutofit fontScale="25000" lnSpcReduction="20000"/>
          </a:bodyPr>
          <a:lstStyle/>
          <a:p>
            <a:pPr defTabSz="1016000">
              <a:lnSpc>
                <a:spcPct val="120000"/>
              </a:lnSpc>
            </a:pPr>
            <a:r>
              <a:rPr lang="en-US" sz="4400" dirty="0"/>
              <a:t>Use a measuring tape that cannot be stretched </a:t>
            </a:r>
          </a:p>
          <a:p>
            <a:pPr defTabSz="1016000">
              <a:lnSpc>
                <a:spcPct val="120000"/>
              </a:lnSpc>
            </a:pPr>
            <a:r>
              <a:rPr lang="en-US" sz="4400" dirty="0"/>
              <a:t>Securely wrap the tape around the widest possible circumference of the head </a:t>
            </a:r>
          </a:p>
          <a:p>
            <a:pPr lvl="1" defTabSz="1016000">
              <a:lnSpc>
                <a:spcPct val="120000"/>
              </a:lnSpc>
            </a:pPr>
            <a:r>
              <a:rPr lang="en-US" sz="3600" dirty="0"/>
              <a:t>Broadest part of the forehead above eyebrow </a:t>
            </a:r>
          </a:p>
          <a:p>
            <a:pPr lvl="1" defTabSz="1016000">
              <a:lnSpc>
                <a:spcPct val="120000"/>
              </a:lnSpc>
            </a:pPr>
            <a:r>
              <a:rPr lang="en-US" sz="3600" dirty="0"/>
              <a:t>Above the ears </a:t>
            </a:r>
          </a:p>
          <a:p>
            <a:pPr lvl="1" defTabSz="1016000">
              <a:lnSpc>
                <a:spcPct val="120000"/>
              </a:lnSpc>
            </a:pPr>
            <a:r>
              <a:rPr lang="en-US" sz="3600" dirty="0"/>
              <a:t>Most prominent part of the back of the head  </a:t>
            </a:r>
          </a:p>
          <a:p>
            <a:endParaRPr lang="en-US" dirty="0"/>
          </a:p>
        </p:txBody>
      </p:sp>
      <p:sp>
        <p:nvSpPr>
          <p:cNvPr id="6" name="Content Placeholder 3"/>
          <p:cNvSpPr txBox="1">
            <a:spLocks/>
          </p:cNvSpPr>
          <p:nvPr/>
        </p:nvSpPr>
        <p:spPr>
          <a:xfrm>
            <a:off x="4632130" y="3308717"/>
            <a:ext cx="3308592" cy="1322593"/>
          </a:xfrm>
          <a:prstGeom prst="rect">
            <a:avLst/>
          </a:prstGeom>
        </p:spPr>
        <p:txBody>
          <a:bodyPr vert="horz" lIns="91440" tIns="45720" rIns="91440" bIns="45720" rtlCol="0">
            <a:normAutofit fontScale="25000" lnSpcReduction="20000"/>
          </a:bodyPr>
          <a:lstStyle>
            <a:lvl1pPr marL="342900" marR="0" indent="-342900" defTabSz="1016000" fontAlgn="auto">
              <a:lnSpc>
                <a:spcPct val="120000"/>
              </a:lnSpc>
              <a:spcBef>
                <a:spcPct val="20000"/>
              </a:spcBef>
              <a:spcAft>
                <a:spcPts val="0"/>
              </a:spcAft>
              <a:buClr>
                <a:schemeClr val="bg1"/>
              </a:buClr>
              <a:buSzTx/>
              <a:buFont typeface="Arial"/>
              <a:buChar char="•"/>
              <a:tabLst/>
              <a:defRPr lang="en-US" sz="4400" noProof="0" dirty="0" smtClean="0">
                <a:latin typeface="Arial" panose="020B0604020202020204" pitchFamily="34" charset="0"/>
                <a:cs typeface="Arial" panose="020B0604020202020204" pitchFamily="34" charset="0"/>
              </a:defRPr>
            </a:lvl1pPr>
            <a:lvl2pPr marL="742950" marR="0" lvl="1" indent="-285750" defTabSz="1016000" fontAlgn="auto">
              <a:lnSpc>
                <a:spcPct val="120000"/>
              </a:lnSpc>
              <a:spcBef>
                <a:spcPct val="20000"/>
              </a:spcBef>
              <a:spcAft>
                <a:spcPts val="0"/>
              </a:spcAft>
              <a:buClr>
                <a:schemeClr val="accent6"/>
              </a:buClr>
              <a:buSzTx/>
              <a:buFont typeface="Lucida Grande"/>
              <a:buChar char="»"/>
              <a:tabLst/>
              <a:defRPr lang="en-US" sz="3600" noProof="0" dirty="0" smtClean="0">
                <a:latin typeface="Arial" panose="020B0604020202020204" pitchFamily="34" charset="0"/>
                <a:cs typeface="Arial" panose="020B0604020202020204" pitchFamily="34" charset="0"/>
              </a:defRPr>
            </a:lvl2pPr>
            <a:lvl3pPr marL="1143000" marR="0" indent="-228600" fontAlgn="auto">
              <a:lnSpc>
                <a:spcPct val="100000"/>
              </a:lnSpc>
              <a:spcBef>
                <a:spcPct val="20000"/>
              </a:spcBef>
              <a:spcAft>
                <a:spcPts val="0"/>
              </a:spcAft>
              <a:buClr>
                <a:schemeClr val="accent6"/>
              </a:buClr>
              <a:buSzTx/>
              <a:buFont typeface="Arial"/>
              <a:buChar char="•"/>
              <a:tabLst/>
              <a:defRPr lang="en-US" sz="1400" noProof="0" dirty="0" smtClean="0">
                <a:latin typeface="Arial" panose="020B0604020202020204" pitchFamily="34" charset="0"/>
                <a:cs typeface="Arial" panose="020B0604020202020204" pitchFamily="34" charset="0"/>
              </a:defRPr>
            </a:lvl3pPr>
            <a:lvl4pPr marL="1600200" marR="0" indent="-228600" fontAlgn="auto">
              <a:lnSpc>
                <a:spcPct val="100000"/>
              </a:lnSpc>
              <a:spcBef>
                <a:spcPct val="20000"/>
              </a:spcBef>
              <a:spcAft>
                <a:spcPts val="0"/>
              </a:spcAft>
              <a:buClr>
                <a:schemeClr val="accent6"/>
              </a:buClr>
              <a:buSzTx/>
              <a:buFont typeface="Arial"/>
              <a:buChar char="–"/>
              <a:tabLst/>
              <a:defRPr lang="en-US" sz="1200" noProof="0" dirty="0" smtClean="0">
                <a:latin typeface="Arial" panose="020B0604020202020204" pitchFamily="34" charset="0"/>
                <a:cs typeface="Arial" panose="020B0604020202020204" pitchFamily="34" charset="0"/>
              </a:defRPr>
            </a:lvl4pPr>
            <a:lvl5pPr marL="2057400" marR="0" indent="-228600" fontAlgn="auto">
              <a:lnSpc>
                <a:spcPct val="100000"/>
              </a:lnSpc>
              <a:spcBef>
                <a:spcPct val="20000"/>
              </a:spcBef>
              <a:spcAft>
                <a:spcPts val="0"/>
              </a:spcAft>
              <a:buClr>
                <a:schemeClr val="accent6"/>
              </a:buClr>
              <a:buSzPct val="80000"/>
              <a:buFont typeface="Wingdings" charset="2"/>
              <a:buChar char="§"/>
              <a:tabLst/>
              <a:defRPr lang="en-US" sz="1050" noProof="0" dirty="0">
                <a:latin typeface="Arial" panose="020B0604020202020204" pitchFamily="34" charset="0"/>
                <a:cs typeface="Arial"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Take the measurement three times and select the largest measurement to the nearest 0.1 cm </a:t>
            </a:r>
          </a:p>
          <a:p>
            <a:r>
              <a:rPr lang="en-US" dirty="0"/>
              <a:t>Optimal measurement within 24 hours after birth. </a:t>
            </a:r>
          </a:p>
          <a:p>
            <a:pPr lvl="1"/>
            <a:r>
              <a:rPr lang="en-US" dirty="0"/>
              <a:t>Commonly-used birth head circumference reference charts by age and sex based on measurements taken before 24 hours of age</a:t>
            </a:r>
          </a:p>
          <a:p>
            <a:endParaRPr lang="en-US" dirty="0"/>
          </a:p>
        </p:txBody>
      </p:sp>
      <p:sp>
        <p:nvSpPr>
          <p:cNvPr id="7" name="Content Placeholder 3"/>
          <p:cNvSpPr txBox="1">
            <a:spLocks/>
          </p:cNvSpPr>
          <p:nvPr/>
        </p:nvSpPr>
        <p:spPr>
          <a:xfrm>
            <a:off x="143382" y="4740686"/>
            <a:ext cx="3308592" cy="278989"/>
          </a:xfrm>
          <a:prstGeom prst="rect">
            <a:avLst/>
          </a:prstGeom>
        </p:spPr>
        <p:txBody>
          <a:bodyPr vert="horz" lIns="91440" tIns="45720" rIns="91440" bIns="45720" rtlCol="0">
            <a:normAutofit/>
          </a:bodyPr>
          <a:lstStyle>
            <a:lvl1pPr marL="342900" marR="0" indent="-342900" defTabSz="1016000" fontAlgn="auto">
              <a:lnSpc>
                <a:spcPct val="120000"/>
              </a:lnSpc>
              <a:spcBef>
                <a:spcPct val="20000"/>
              </a:spcBef>
              <a:spcAft>
                <a:spcPts val="0"/>
              </a:spcAft>
              <a:buClr>
                <a:schemeClr val="bg1"/>
              </a:buClr>
              <a:buSzTx/>
              <a:buFont typeface="Arial"/>
              <a:buChar char="•"/>
              <a:tabLst/>
              <a:defRPr lang="en-US" sz="4400" noProof="0" dirty="0" smtClean="0">
                <a:latin typeface="Arial" panose="020B0604020202020204" pitchFamily="34" charset="0"/>
                <a:cs typeface="Arial" panose="020B0604020202020204" pitchFamily="34" charset="0"/>
              </a:defRPr>
            </a:lvl1pPr>
            <a:lvl2pPr marL="742950" marR="0" lvl="1" indent="-285750" defTabSz="1016000" fontAlgn="auto">
              <a:lnSpc>
                <a:spcPct val="120000"/>
              </a:lnSpc>
              <a:spcBef>
                <a:spcPct val="20000"/>
              </a:spcBef>
              <a:spcAft>
                <a:spcPts val="0"/>
              </a:spcAft>
              <a:buClr>
                <a:schemeClr val="accent6"/>
              </a:buClr>
              <a:buSzTx/>
              <a:buFont typeface="Lucida Grande"/>
              <a:buChar char="»"/>
              <a:tabLst/>
              <a:defRPr lang="en-US" sz="3600" noProof="0" dirty="0" smtClean="0">
                <a:latin typeface="Arial" panose="020B0604020202020204" pitchFamily="34" charset="0"/>
                <a:cs typeface="Arial" panose="020B0604020202020204" pitchFamily="34" charset="0"/>
              </a:defRPr>
            </a:lvl2pPr>
            <a:lvl3pPr marL="1143000" marR="0" indent="-228600" fontAlgn="auto">
              <a:lnSpc>
                <a:spcPct val="100000"/>
              </a:lnSpc>
              <a:spcBef>
                <a:spcPct val="20000"/>
              </a:spcBef>
              <a:spcAft>
                <a:spcPts val="0"/>
              </a:spcAft>
              <a:buClr>
                <a:schemeClr val="accent6"/>
              </a:buClr>
              <a:buSzTx/>
              <a:buFont typeface="Arial"/>
              <a:buChar char="•"/>
              <a:tabLst/>
              <a:defRPr lang="en-US" sz="1400" noProof="0" dirty="0" smtClean="0">
                <a:latin typeface="Arial" panose="020B0604020202020204" pitchFamily="34" charset="0"/>
                <a:cs typeface="Arial" panose="020B0604020202020204" pitchFamily="34" charset="0"/>
              </a:defRPr>
            </a:lvl3pPr>
            <a:lvl4pPr marL="1600200" marR="0" indent="-228600" fontAlgn="auto">
              <a:lnSpc>
                <a:spcPct val="100000"/>
              </a:lnSpc>
              <a:spcBef>
                <a:spcPct val="20000"/>
              </a:spcBef>
              <a:spcAft>
                <a:spcPts val="0"/>
              </a:spcAft>
              <a:buClr>
                <a:schemeClr val="accent6"/>
              </a:buClr>
              <a:buSzTx/>
              <a:buFont typeface="Arial"/>
              <a:buChar char="–"/>
              <a:tabLst/>
              <a:defRPr lang="en-US" sz="1200" noProof="0" dirty="0" smtClean="0">
                <a:latin typeface="Arial" panose="020B0604020202020204" pitchFamily="34" charset="0"/>
                <a:cs typeface="Arial" panose="020B0604020202020204" pitchFamily="34" charset="0"/>
              </a:defRPr>
            </a:lvl4pPr>
            <a:lvl5pPr marL="2057400" marR="0" indent="-228600" fontAlgn="auto">
              <a:lnSpc>
                <a:spcPct val="100000"/>
              </a:lnSpc>
              <a:spcBef>
                <a:spcPct val="20000"/>
              </a:spcBef>
              <a:spcAft>
                <a:spcPts val="0"/>
              </a:spcAft>
              <a:buClr>
                <a:schemeClr val="accent6"/>
              </a:buClr>
              <a:buSzPct val="80000"/>
              <a:buFont typeface="Wingdings" charset="2"/>
              <a:buChar char="§"/>
              <a:tabLst/>
              <a:defRPr lang="en-US" sz="1050" noProof="0" dirty="0">
                <a:latin typeface="Arial" panose="020B0604020202020204" pitchFamily="34" charset="0"/>
                <a:cs typeface="Arial"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en-US" sz="900" dirty="0"/>
              <a:t>http://</a:t>
            </a:r>
            <a:r>
              <a:rPr lang="en-US" sz="800" dirty="0"/>
              <a:t>www.cdc.gov/zika/pdfs/microcephaly_measuring.pdf</a:t>
            </a:r>
            <a:endParaRPr lang="en-US" sz="900" dirty="0"/>
          </a:p>
        </p:txBody>
      </p:sp>
      <p:pic>
        <p:nvPicPr>
          <p:cNvPr id="9" name="Picture 8" title="Baby with normal head size.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8602" y="798058"/>
            <a:ext cx="2441118" cy="2445195"/>
          </a:xfrm>
          <a:prstGeom prst="rect">
            <a:avLst/>
          </a:prstGeom>
        </p:spPr>
      </p:pic>
      <p:pic>
        <p:nvPicPr>
          <p:cNvPr id="10" name="Picture 9" title="Baby with microcephaly"/>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3064" y="798058"/>
            <a:ext cx="2172157" cy="2445195"/>
          </a:xfrm>
          <a:prstGeom prst="rect">
            <a:avLst/>
          </a:prstGeom>
        </p:spPr>
      </p:pic>
      <p:pic>
        <p:nvPicPr>
          <p:cNvPr id="11" name="Picture 10" title="Baby with severe microcephaly."/>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8208" y="798058"/>
            <a:ext cx="2172158" cy="2445195"/>
          </a:xfrm>
          <a:prstGeom prst="rect">
            <a:avLst/>
          </a:prstGeom>
        </p:spPr>
      </p:pic>
      <p:sp>
        <p:nvSpPr>
          <p:cNvPr id="12" name="TextBox 11"/>
          <p:cNvSpPr txBox="1"/>
          <p:nvPr/>
        </p:nvSpPr>
        <p:spPr>
          <a:xfrm>
            <a:off x="1424946" y="2924982"/>
            <a:ext cx="1837362"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Baby with typical head size</a:t>
            </a:r>
            <a:endParaRPr lang="en-US" sz="1000" b="1" dirty="0">
              <a:latin typeface="Arial" panose="020B0604020202020204" pitchFamily="34" charset="0"/>
              <a:cs typeface="Arial" panose="020B0604020202020204" pitchFamily="34" charset="0"/>
            </a:endParaRPr>
          </a:p>
        </p:txBody>
      </p:sp>
      <p:sp>
        <p:nvSpPr>
          <p:cNvPr id="13" name="TextBox 12"/>
          <p:cNvSpPr txBox="1"/>
          <p:nvPr/>
        </p:nvSpPr>
        <p:spPr>
          <a:xfrm>
            <a:off x="3741218" y="2924981"/>
            <a:ext cx="1646605"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Baby with Microcephaly</a:t>
            </a:r>
            <a:endParaRPr lang="en-US" sz="1000" b="1" dirty="0">
              <a:latin typeface="Arial" panose="020B0604020202020204" pitchFamily="34" charset="0"/>
              <a:cs typeface="Arial" panose="020B0604020202020204" pitchFamily="34" charset="0"/>
            </a:endParaRPr>
          </a:p>
        </p:txBody>
      </p:sp>
      <p:sp>
        <p:nvSpPr>
          <p:cNvPr id="14" name="TextBox 13"/>
          <p:cNvSpPr txBox="1"/>
          <p:nvPr/>
        </p:nvSpPr>
        <p:spPr>
          <a:xfrm>
            <a:off x="5727425" y="2927939"/>
            <a:ext cx="2092239"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Baby with Severe Microcephaly</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884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It’s </a:t>
            </a:r>
            <a:r>
              <a:rPr lang="en-US" dirty="0"/>
              <a:t>important to remember that even in places with </a:t>
            </a:r>
            <a:r>
              <a:rPr lang="en-US" dirty="0" smtClean="0"/>
              <a:t>Zika, </a:t>
            </a:r>
            <a:r>
              <a:rPr lang="en-US" dirty="0"/>
              <a:t>women are delivering infants that appear to be healthy. </a:t>
            </a:r>
            <a:endParaRPr lang="en-US" dirty="0" smtClean="0"/>
          </a:p>
          <a:p>
            <a:r>
              <a:rPr lang="en-US" dirty="0" smtClean="0"/>
              <a:t>Many </a:t>
            </a:r>
            <a:r>
              <a:rPr lang="en-US" dirty="0"/>
              <a:t>questions remain about the timing, absolute risk, and the spectrum of outcomes associated with Zika virus infection during pregnancy. </a:t>
            </a:r>
            <a:endParaRPr lang="en-US" dirty="0" smtClean="0"/>
          </a:p>
          <a:p>
            <a:r>
              <a:rPr lang="en-US" dirty="0" smtClean="0"/>
              <a:t>More </a:t>
            </a:r>
            <a:r>
              <a:rPr lang="en-US" dirty="0"/>
              <a:t>lab testing and other studies are planned to learn more about the risks of Zika virus infection during pregnancy. </a:t>
            </a:r>
          </a:p>
          <a:p>
            <a:endParaRPr lang="en-US" dirty="0"/>
          </a:p>
        </p:txBody>
      </p:sp>
      <p:sp>
        <p:nvSpPr>
          <p:cNvPr id="3" name="Title 2"/>
          <p:cNvSpPr>
            <a:spLocks noGrp="1"/>
          </p:cNvSpPr>
          <p:nvPr>
            <p:ph type="title"/>
          </p:nvPr>
        </p:nvSpPr>
        <p:spPr/>
        <p:txBody>
          <a:bodyPr/>
          <a:lstStyle/>
          <a:p>
            <a:r>
              <a:rPr lang="en-US" dirty="0" smtClean="0"/>
              <a:t>Not every infection will lead to birth defects </a:t>
            </a:r>
            <a:endParaRPr lang="en-US" dirty="0"/>
          </a:p>
        </p:txBody>
      </p:sp>
      <p:pic>
        <p:nvPicPr>
          <p:cNvPr id="4" name="Picture 3" title="Doctor with a stethoscope examining a baby.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7416" y="1394860"/>
            <a:ext cx="3576584" cy="3621310"/>
          </a:xfrm>
          <a:prstGeom prst="rect">
            <a:avLst/>
          </a:prstGeom>
        </p:spPr>
      </p:pic>
    </p:spTree>
    <p:extLst>
      <p:ext uri="{BB962C8B-B14F-4D97-AF65-F5344CB8AC3E}">
        <p14:creationId xmlns:p14="http://schemas.microsoft.com/office/powerpoint/2010/main" val="4026264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1445973"/>
            <a:ext cx="5270986" cy="3394472"/>
          </a:xfrm>
        </p:spPr>
        <p:txBody>
          <a:bodyPr>
            <a:normAutofit/>
          </a:bodyPr>
          <a:lstStyle/>
          <a:p>
            <a:r>
              <a:rPr lang="en-US" dirty="0" smtClean="0">
                <a:solidFill>
                  <a:schemeClr val="accent5"/>
                </a:solidFill>
              </a:rPr>
              <a:t>Infants born to potentially exposed mothers who were not tested before delivery</a:t>
            </a:r>
          </a:p>
          <a:p>
            <a:r>
              <a:rPr lang="en-US" dirty="0" smtClean="0">
                <a:solidFill>
                  <a:schemeClr val="accent5"/>
                </a:solidFill>
              </a:rPr>
              <a:t>Infants with </a:t>
            </a:r>
            <a:r>
              <a:rPr lang="en-US" dirty="0">
                <a:solidFill>
                  <a:schemeClr val="accent5"/>
                </a:solidFill>
              </a:rPr>
              <a:t>negative testing but with ongoing maternal possible Zika virus </a:t>
            </a:r>
            <a:r>
              <a:rPr lang="en-US" dirty="0" smtClean="0">
                <a:solidFill>
                  <a:schemeClr val="accent5"/>
                </a:solidFill>
              </a:rPr>
              <a:t>exposure</a:t>
            </a:r>
          </a:p>
          <a:p>
            <a:r>
              <a:rPr lang="en-US" dirty="0" smtClean="0">
                <a:solidFill>
                  <a:schemeClr val="accent5"/>
                </a:solidFill>
              </a:rPr>
              <a:t>Infants with </a:t>
            </a:r>
            <a:r>
              <a:rPr lang="en-US" dirty="0">
                <a:solidFill>
                  <a:schemeClr val="accent5"/>
                </a:solidFill>
              </a:rPr>
              <a:t>negative test results on a specimen collected &gt; 12 weeks after exposure </a:t>
            </a:r>
            <a:endParaRPr lang="en-US" dirty="0" smtClean="0">
              <a:solidFill>
                <a:schemeClr val="accent5"/>
              </a:solidFill>
            </a:endParaRPr>
          </a:p>
        </p:txBody>
      </p:sp>
      <p:sp>
        <p:nvSpPr>
          <p:cNvPr id="3" name="Title 2"/>
          <p:cNvSpPr>
            <a:spLocks noGrp="1"/>
          </p:cNvSpPr>
          <p:nvPr>
            <p:ph type="title"/>
          </p:nvPr>
        </p:nvSpPr>
        <p:spPr/>
        <p:txBody>
          <a:bodyPr/>
          <a:lstStyle/>
          <a:p>
            <a:r>
              <a:rPr lang="en-US" dirty="0" smtClean="0"/>
              <a:t>Infants of mothers with potential maternal exposure to Zika</a:t>
            </a:r>
            <a:endParaRPr lang="en-US" dirty="0"/>
          </a:p>
        </p:txBody>
      </p:sp>
      <p:pic>
        <p:nvPicPr>
          <p:cNvPr id="5" name="Picture 4" title="Doctor examining baby"/>
          <p:cNvPicPr>
            <a:picLocks noChangeAspect="1"/>
          </p:cNvPicPr>
          <p:nvPr/>
        </p:nvPicPr>
        <p:blipFill>
          <a:blip r:embed="rId3"/>
          <a:stretch>
            <a:fillRect/>
          </a:stretch>
        </p:blipFill>
        <p:spPr>
          <a:xfrm>
            <a:off x="5565338" y="1445973"/>
            <a:ext cx="3578662" cy="3621338"/>
          </a:xfrm>
          <a:prstGeom prst="rect">
            <a:avLst/>
          </a:prstGeom>
        </p:spPr>
      </p:pic>
    </p:spTree>
    <p:extLst>
      <p:ext uri="{BB962C8B-B14F-4D97-AF65-F5344CB8AC3E}">
        <p14:creationId xmlns:p14="http://schemas.microsoft.com/office/powerpoint/2010/main" val="423432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199" y="1274197"/>
            <a:ext cx="4957169" cy="3394472"/>
          </a:xfrm>
        </p:spPr>
        <p:txBody>
          <a:bodyPr>
            <a:normAutofit/>
          </a:bodyPr>
          <a:lstStyle/>
          <a:p>
            <a:r>
              <a:rPr lang="en-US" sz="1800" dirty="0"/>
              <a:t>Single stranded RNA </a:t>
            </a:r>
            <a:r>
              <a:rPr lang="en-US" sz="1800" dirty="0" smtClean="0"/>
              <a:t>virus</a:t>
            </a:r>
            <a:endParaRPr lang="en-US" sz="1800" dirty="0"/>
          </a:p>
          <a:p>
            <a:r>
              <a:rPr lang="en-US" sz="1800" dirty="0"/>
              <a:t>Genus </a:t>
            </a:r>
            <a:r>
              <a:rPr lang="en-US" i="1" dirty="0" err="1"/>
              <a:t>f</a:t>
            </a:r>
            <a:r>
              <a:rPr lang="en-US" sz="1800" i="1" dirty="0" err="1" smtClean="0"/>
              <a:t>lavivirus</a:t>
            </a:r>
            <a:r>
              <a:rPr lang="en-US" sz="1800" dirty="0"/>
              <a:t>, family </a:t>
            </a:r>
            <a:r>
              <a:rPr lang="en-US" i="1" dirty="0" err="1" smtClean="0"/>
              <a:t>F</a:t>
            </a:r>
            <a:r>
              <a:rPr lang="en-US" sz="1800" i="1" dirty="0" err="1" smtClean="0"/>
              <a:t>laviviridae</a:t>
            </a:r>
            <a:endParaRPr lang="en-US" sz="1800" i="1" dirty="0"/>
          </a:p>
          <a:p>
            <a:r>
              <a:rPr lang="en-US" sz="1800" dirty="0"/>
              <a:t>Closely related to dengue, yellow fever, Japanese encephalitis, and West Nile </a:t>
            </a:r>
            <a:r>
              <a:rPr lang="en-US" sz="1800" dirty="0" smtClean="0"/>
              <a:t>viruses</a:t>
            </a:r>
            <a:endParaRPr lang="en-US" sz="1800" dirty="0"/>
          </a:p>
          <a:p>
            <a:r>
              <a:rPr lang="en-US" sz="1800" dirty="0"/>
              <a:t>Primarily transmitted through the bite of an infected </a:t>
            </a:r>
            <a:r>
              <a:rPr lang="en-US" sz="1800" i="1" dirty="0"/>
              <a:t>Aedes</a:t>
            </a:r>
            <a:r>
              <a:rPr lang="en-US" sz="1800" dirty="0"/>
              <a:t> species mosquito (</a:t>
            </a:r>
            <a:r>
              <a:rPr lang="en-US" sz="1800" i="1" dirty="0"/>
              <a:t>Ae. aegypti</a:t>
            </a:r>
            <a:r>
              <a:rPr lang="en-US" sz="1800" dirty="0"/>
              <a:t> and </a:t>
            </a:r>
            <a:r>
              <a:rPr lang="en-US" sz="1800" i="1" dirty="0" smtClean="0"/>
              <a:t>Ae</a:t>
            </a:r>
            <a:r>
              <a:rPr lang="en-US" sz="1800" i="1" dirty="0"/>
              <a:t>. </a:t>
            </a:r>
            <a:r>
              <a:rPr lang="en-US" sz="1800" i="1" dirty="0" err="1"/>
              <a:t>albopictus</a:t>
            </a:r>
            <a:r>
              <a:rPr lang="en-US" sz="1800" dirty="0" smtClean="0"/>
              <a:t>)</a:t>
            </a:r>
            <a:endParaRPr lang="en-US" sz="1800" dirty="0"/>
          </a:p>
          <a:p>
            <a:endParaRPr lang="en-US" sz="1800" dirty="0"/>
          </a:p>
        </p:txBody>
      </p:sp>
      <p:sp>
        <p:nvSpPr>
          <p:cNvPr id="8" name="Title 7"/>
          <p:cNvSpPr>
            <a:spLocks noGrp="1"/>
          </p:cNvSpPr>
          <p:nvPr>
            <p:ph type="title"/>
          </p:nvPr>
        </p:nvSpPr>
        <p:spPr/>
        <p:txBody>
          <a:bodyPr>
            <a:normAutofit/>
          </a:bodyPr>
          <a:lstStyle/>
          <a:p>
            <a:r>
              <a:rPr lang="en-US" sz="2400" dirty="0" smtClean="0"/>
              <a:t>Zika Virus (Zika)</a:t>
            </a:r>
            <a:endParaRPr lang="en-US" sz="2400" dirty="0"/>
          </a:p>
        </p:txBody>
      </p:sp>
      <p:pic>
        <p:nvPicPr>
          <p:cNvPr id="2" name="Picture 1" title="Aedes aegypti mosquit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18141" y="626409"/>
            <a:ext cx="2247900" cy="1524000"/>
          </a:xfrm>
          <a:prstGeom prst="rect">
            <a:avLst/>
          </a:prstGeom>
        </p:spPr>
      </p:pic>
      <p:pic>
        <p:nvPicPr>
          <p:cNvPr id="3" name="Picture 2" title="Aedes albopictus mosquito"/>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18142" y="2837847"/>
            <a:ext cx="2247900" cy="1524000"/>
          </a:xfrm>
          <a:prstGeom prst="rect">
            <a:avLst/>
          </a:prstGeom>
        </p:spPr>
      </p:pic>
      <p:sp>
        <p:nvSpPr>
          <p:cNvPr id="4" name="TextBox 3"/>
          <p:cNvSpPr txBox="1"/>
          <p:nvPr/>
        </p:nvSpPr>
        <p:spPr>
          <a:xfrm>
            <a:off x="6682295" y="2142564"/>
            <a:ext cx="1319592" cy="307777"/>
          </a:xfrm>
          <a:prstGeom prst="rect">
            <a:avLst/>
          </a:prstGeom>
          <a:noFill/>
        </p:spPr>
        <p:txBody>
          <a:bodyPr wrap="none" rtlCol="0">
            <a:spAutoFit/>
          </a:bodyPr>
          <a:lstStyle/>
          <a:p>
            <a:r>
              <a:rPr lang="en-US" sz="1400" i="1" dirty="0" err="1" smtClean="0">
                <a:latin typeface="Arial" panose="020B0604020202020204" pitchFamily="34" charset="0"/>
                <a:cs typeface="Arial" panose="020B0604020202020204" pitchFamily="34" charset="0"/>
              </a:rPr>
              <a:t>Aedes</a:t>
            </a:r>
            <a:r>
              <a:rPr lang="en-US" sz="1400" i="1" dirty="0" smtClean="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aegypti</a:t>
            </a:r>
            <a:endParaRPr lang="en-US" sz="1400" i="1" dirty="0">
              <a:latin typeface="Arial" panose="020B0604020202020204" pitchFamily="34" charset="0"/>
              <a:cs typeface="Arial" panose="020B0604020202020204" pitchFamily="34" charset="0"/>
            </a:endParaRPr>
          </a:p>
        </p:txBody>
      </p:sp>
      <p:sp>
        <p:nvSpPr>
          <p:cNvPr id="7" name="TextBox 6"/>
          <p:cNvSpPr txBox="1"/>
          <p:nvPr/>
        </p:nvSpPr>
        <p:spPr>
          <a:xfrm>
            <a:off x="6567680" y="4360892"/>
            <a:ext cx="1548822" cy="307777"/>
          </a:xfrm>
          <a:prstGeom prst="rect">
            <a:avLst/>
          </a:prstGeom>
          <a:noFill/>
        </p:spPr>
        <p:txBody>
          <a:bodyPr wrap="none" rtlCol="0">
            <a:spAutoFit/>
          </a:bodyPr>
          <a:lstStyle/>
          <a:p>
            <a:r>
              <a:rPr lang="en-US" sz="1400" i="1" dirty="0" err="1" smtClean="0">
                <a:latin typeface="Arial" panose="020B0604020202020204" pitchFamily="34" charset="0"/>
                <a:cs typeface="Arial" panose="020B0604020202020204" pitchFamily="34" charset="0"/>
              </a:rPr>
              <a:t>Aedes</a:t>
            </a:r>
            <a:r>
              <a:rPr lang="en-US" sz="1400" i="1" dirty="0" smtClean="0">
                <a:latin typeface="Arial" panose="020B0604020202020204" pitchFamily="34" charset="0"/>
                <a:cs typeface="Arial" panose="020B0604020202020204" pitchFamily="34" charset="0"/>
              </a:rPr>
              <a:t> </a:t>
            </a:r>
            <a:r>
              <a:rPr lang="en-US" sz="1400" i="1" dirty="0" err="1" smtClean="0">
                <a:latin typeface="Arial" panose="020B0604020202020204" pitchFamily="34" charset="0"/>
                <a:cs typeface="Arial" panose="020B0604020202020204" pitchFamily="34" charset="0"/>
              </a:rPr>
              <a:t>albopictus</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508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383" y="1283741"/>
            <a:ext cx="5164986" cy="3556704"/>
          </a:xfrm>
        </p:spPr>
        <p:txBody>
          <a:bodyPr>
            <a:normAutofit fontScale="92500"/>
          </a:bodyPr>
          <a:lstStyle/>
          <a:p>
            <a:r>
              <a:rPr lang="en-US" dirty="0">
                <a:solidFill>
                  <a:schemeClr val="accent5"/>
                </a:solidFill>
              </a:rPr>
              <a:t>Infants of mothers with potential maternal exposure to Zika </a:t>
            </a:r>
            <a:r>
              <a:rPr lang="en-US" dirty="0" smtClean="0">
                <a:solidFill>
                  <a:schemeClr val="accent5"/>
                </a:solidFill>
              </a:rPr>
              <a:t>should receive </a:t>
            </a:r>
            <a:r>
              <a:rPr lang="en-US" dirty="0">
                <a:solidFill>
                  <a:schemeClr val="accent5"/>
                </a:solidFill>
              </a:rPr>
              <a:t>t</a:t>
            </a:r>
            <a:r>
              <a:rPr lang="en-US" dirty="0" smtClean="0">
                <a:solidFill>
                  <a:schemeClr val="accent5"/>
                </a:solidFill>
              </a:rPr>
              <a:t>he following </a:t>
            </a:r>
            <a:r>
              <a:rPr lang="en-US" dirty="0">
                <a:solidFill>
                  <a:schemeClr val="accent5"/>
                </a:solidFill>
              </a:rPr>
              <a:t>initial evaluation as part of routine pediatric </a:t>
            </a:r>
            <a:r>
              <a:rPr lang="en-US" dirty="0" smtClean="0">
                <a:solidFill>
                  <a:schemeClr val="accent5"/>
                </a:solidFill>
              </a:rPr>
              <a:t>care</a:t>
            </a:r>
            <a:endParaRPr lang="en-US" dirty="0">
              <a:solidFill>
                <a:schemeClr val="accent5"/>
              </a:solidFill>
            </a:endParaRPr>
          </a:p>
          <a:p>
            <a:pPr lvl="1"/>
            <a:r>
              <a:rPr lang="en-US" dirty="0">
                <a:solidFill>
                  <a:schemeClr val="accent5"/>
                </a:solidFill>
              </a:rPr>
              <a:t>Comprehensive assessment including a physical exam</a:t>
            </a:r>
          </a:p>
          <a:p>
            <a:pPr lvl="1"/>
            <a:r>
              <a:rPr lang="en-US" dirty="0">
                <a:solidFill>
                  <a:schemeClr val="accent5"/>
                </a:solidFill>
              </a:rPr>
              <a:t>Careful measurement of head circumference</a:t>
            </a:r>
          </a:p>
          <a:p>
            <a:pPr lvl="1"/>
            <a:r>
              <a:rPr lang="en-US" dirty="0">
                <a:solidFill>
                  <a:schemeClr val="accent5"/>
                </a:solidFill>
              </a:rPr>
              <a:t>Standard newborn hearing </a:t>
            </a:r>
            <a:r>
              <a:rPr lang="en-US" dirty="0" smtClean="0">
                <a:solidFill>
                  <a:schemeClr val="accent5"/>
                </a:solidFill>
              </a:rPr>
              <a:t>screening</a:t>
            </a:r>
          </a:p>
          <a:p>
            <a:r>
              <a:rPr lang="en-US" dirty="0" smtClean="0">
                <a:solidFill>
                  <a:schemeClr val="accent5"/>
                </a:solidFill>
              </a:rPr>
              <a:t>Depending </a:t>
            </a:r>
            <a:r>
              <a:rPr lang="en-US" dirty="0">
                <a:solidFill>
                  <a:schemeClr val="accent5"/>
                </a:solidFill>
              </a:rPr>
              <a:t>on potential exposure, further evaluation may be warranted:</a:t>
            </a:r>
          </a:p>
          <a:p>
            <a:pPr lvl="1"/>
            <a:r>
              <a:rPr lang="en-US" dirty="0">
                <a:solidFill>
                  <a:schemeClr val="accent5"/>
                </a:solidFill>
              </a:rPr>
              <a:t>Head ultrasound</a:t>
            </a:r>
          </a:p>
          <a:p>
            <a:pPr lvl="1"/>
            <a:r>
              <a:rPr lang="en-US" dirty="0">
                <a:solidFill>
                  <a:schemeClr val="accent5"/>
                </a:solidFill>
              </a:rPr>
              <a:t>Ophthalmologic assessment</a:t>
            </a:r>
          </a:p>
          <a:p>
            <a:pPr lvl="1"/>
            <a:r>
              <a:rPr lang="en-US" dirty="0">
                <a:solidFill>
                  <a:schemeClr val="accent5"/>
                </a:solidFill>
              </a:rPr>
              <a:t>Based on evaluation, healthcare providers should consider testing of infant</a:t>
            </a:r>
          </a:p>
        </p:txBody>
      </p:sp>
      <p:sp>
        <p:nvSpPr>
          <p:cNvPr id="3" name="Title 2"/>
          <p:cNvSpPr>
            <a:spLocks noGrp="1"/>
          </p:cNvSpPr>
          <p:nvPr>
            <p:ph type="title"/>
          </p:nvPr>
        </p:nvSpPr>
        <p:spPr/>
        <p:txBody>
          <a:bodyPr>
            <a:normAutofit/>
          </a:bodyPr>
          <a:lstStyle/>
          <a:p>
            <a:r>
              <a:rPr lang="en-US" dirty="0"/>
              <a:t>Infants of mothers with potential maternal exposure to </a:t>
            </a:r>
            <a:r>
              <a:rPr lang="en-US" dirty="0" smtClean="0"/>
              <a:t>Zika</a:t>
            </a:r>
            <a:endParaRPr lang="en-US" dirty="0"/>
          </a:p>
        </p:txBody>
      </p:sp>
      <p:pic>
        <p:nvPicPr>
          <p:cNvPr id="4" name="Picture 3" title="Doctor examining baby"/>
          <p:cNvPicPr>
            <a:picLocks noChangeAspect="1"/>
          </p:cNvPicPr>
          <p:nvPr/>
        </p:nvPicPr>
        <p:blipFill>
          <a:blip r:embed="rId2"/>
          <a:stretch>
            <a:fillRect/>
          </a:stretch>
        </p:blipFill>
        <p:spPr>
          <a:xfrm>
            <a:off x="5565338" y="1445973"/>
            <a:ext cx="3578662" cy="3621338"/>
          </a:xfrm>
          <a:prstGeom prst="rect">
            <a:avLst/>
          </a:prstGeom>
        </p:spPr>
      </p:pic>
    </p:spTree>
    <p:extLst>
      <p:ext uri="{BB962C8B-B14F-4D97-AF65-F5344CB8AC3E}">
        <p14:creationId xmlns:p14="http://schemas.microsoft.com/office/powerpoint/2010/main" val="1329094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ogarithm for testing guidance for infants with possible Zika infecti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0702" y="1135943"/>
            <a:ext cx="7353972" cy="3685118"/>
          </a:xfrm>
          <a:prstGeom prst="rect">
            <a:avLst/>
          </a:prstGeom>
        </p:spPr>
      </p:pic>
      <p:sp>
        <p:nvSpPr>
          <p:cNvPr id="3" name="Title 2"/>
          <p:cNvSpPr>
            <a:spLocks noGrp="1"/>
          </p:cNvSpPr>
          <p:nvPr>
            <p:ph type="title"/>
          </p:nvPr>
        </p:nvSpPr>
        <p:spPr>
          <a:xfrm>
            <a:off x="143382" y="361906"/>
            <a:ext cx="9000618" cy="717594"/>
          </a:xfrm>
        </p:spPr>
        <p:txBody>
          <a:bodyPr>
            <a:normAutofit/>
          </a:bodyPr>
          <a:lstStyle/>
          <a:p>
            <a:r>
              <a:rPr lang="en-US" dirty="0" smtClean="0"/>
              <a:t>Interim Guidance: Evaluation and testing of infants with possible congenital </a:t>
            </a:r>
            <a:r>
              <a:rPr lang="en-US" dirty="0" err="1" smtClean="0"/>
              <a:t>Zika</a:t>
            </a:r>
            <a:r>
              <a:rPr lang="en-US" dirty="0" smtClean="0"/>
              <a:t> virus infection</a:t>
            </a:r>
            <a:endParaRPr lang="en-US" dirty="0"/>
          </a:p>
        </p:txBody>
      </p:sp>
    </p:spTree>
    <p:extLst>
      <p:ext uri="{BB962C8B-B14F-4D97-AF65-F5344CB8AC3E}">
        <p14:creationId xmlns:p14="http://schemas.microsoft.com/office/powerpoint/2010/main" val="1561041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08279"/>
            <a:ext cx="4957169" cy="3394472"/>
          </a:xfrm>
        </p:spPr>
        <p:txBody>
          <a:bodyPr>
            <a:normAutofit fontScale="92500"/>
          </a:bodyPr>
          <a:lstStyle/>
          <a:p>
            <a:r>
              <a:rPr lang="en-US" dirty="0"/>
              <a:t>Consultation </a:t>
            </a:r>
            <a:r>
              <a:rPr lang="en-US" dirty="0" smtClean="0"/>
              <a:t>with</a:t>
            </a:r>
            <a:endParaRPr lang="en-US" dirty="0"/>
          </a:p>
          <a:p>
            <a:pPr lvl="1"/>
            <a:r>
              <a:rPr lang="en-US" b="1" dirty="0"/>
              <a:t>Neurologist</a:t>
            </a:r>
            <a:r>
              <a:rPr lang="en-US" dirty="0"/>
              <a:t> - determination of appropriate neuroimaging and </a:t>
            </a:r>
            <a:r>
              <a:rPr lang="en-US" dirty="0" smtClean="0"/>
              <a:t>evaluation</a:t>
            </a:r>
            <a:endParaRPr lang="en-US" dirty="0"/>
          </a:p>
          <a:p>
            <a:pPr lvl="1"/>
            <a:r>
              <a:rPr lang="en-US" b="1" dirty="0"/>
              <a:t>Infectious disease specialist </a:t>
            </a:r>
            <a:r>
              <a:rPr lang="en-US" dirty="0"/>
              <a:t>- diagnostic evaluation of other congenital </a:t>
            </a:r>
            <a:r>
              <a:rPr lang="en-US" dirty="0" smtClean="0"/>
              <a:t>infections </a:t>
            </a:r>
            <a:endParaRPr lang="en-US" dirty="0"/>
          </a:p>
          <a:p>
            <a:pPr lvl="1"/>
            <a:r>
              <a:rPr lang="en-US" b="1" dirty="0"/>
              <a:t>Ophthalmologist</a:t>
            </a:r>
            <a:r>
              <a:rPr lang="en-US" dirty="0"/>
              <a:t> - comprehensive eye exam and evaluation for possible cortical visual impairment prior to discharge from hospital or within 1 month of birth</a:t>
            </a:r>
          </a:p>
          <a:p>
            <a:pPr lvl="1"/>
            <a:r>
              <a:rPr lang="en-US" b="1" dirty="0"/>
              <a:t>Endocrinologist</a:t>
            </a:r>
            <a:r>
              <a:rPr lang="en-US" dirty="0"/>
              <a:t> - evaluation for hypothalamic or pituitary dysfunction</a:t>
            </a:r>
          </a:p>
          <a:p>
            <a:pPr lvl="1"/>
            <a:r>
              <a:rPr lang="en-US" b="1" dirty="0"/>
              <a:t>Clinical geneticist- </a:t>
            </a:r>
            <a:r>
              <a:rPr lang="en-US" dirty="0"/>
              <a:t>evaluate for other causes of microcephaly or other anomalies if present</a:t>
            </a:r>
          </a:p>
          <a:p>
            <a:endParaRPr lang="en-US" dirty="0"/>
          </a:p>
        </p:txBody>
      </p:sp>
      <p:sp>
        <p:nvSpPr>
          <p:cNvPr id="3" name="Title 2"/>
          <p:cNvSpPr>
            <a:spLocks noGrp="1"/>
          </p:cNvSpPr>
          <p:nvPr>
            <p:ph type="title"/>
          </p:nvPr>
        </p:nvSpPr>
        <p:spPr/>
        <p:txBody>
          <a:bodyPr>
            <a:normAutofit fontScale="90000"/>
          </a:bodyPr>
          <a:lstStyle/>
          <a:p>
            <a:r>
              <a:rPr lang="en-US" dirty="0"/>
              <a:t>Recommended consultation for initial evaluation and </a:t>
            </a:r>
            <a:r>
              <a:rPr lang="en-US" dirty="0" smtClean="0"/>
              <a:t>management of infants affected by Zika</a:t>
            </a:r>
            <a:endParaRPr lang="en-US" dirty="0"/>
          </a:p>
        </p:txBody>
      </p:sp>
      <p:pic>
        <p:nvPicPr>
          <p:cNvPr id="4" name="Picture 3" title="Doctor with a stethoscope examining a baby.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7416" y="1394860"/>
            <a:ext cx="3576584" cy="3621310"/>
          </a:xfrm>
          <a:prstGeom prst="rect">
            <a:avLst/>
          </a:prstGeom>
        </p:spPr>
      </p:pic>
    </p:spTree>
    <p:extLst>
      <p:ext uri="{BB962C8B-B14F-4D97-AF65-F5344CB8AC3E}">
        <p14:creationId xmlns:p14="http://schemas.microsoft.com/office/powerpoint/2010/main" val="1877094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788" y="1216580"/>
            <a:ext cx="3996892" cy="3538300"/>
          </a:xfrm>
        </p:spPr>
        <p:txBody>
          <a:bodyPr>
            <a:normAutofit fontScale="70000" lnSpcReduction="20000"/>
          </a:bodyPr>
          <a:lstStyle/>
          <a:p>
            <a:r>
              <a:rPr lang="en-US" sz="2100" dirty="0"/>
              <a:t>Consider consultation with</a:t>
            </a:r>
          </a:p>
          <a:p>
            <a:pPr lvl="1"/>
            <a:r>
              <a:rPr lang="en-US" sz="1800" dirty="0"/>
              <a:t>Orthopedist, </a:t>
            </a:r>
            <a:r>
              <a:rPr lang="en-US" sz="1800" dirty="0" smtClean="0"/>
              <a:t>physiatrist, </a:t>
            </a:r>
            <a:r>
              <a:rPr lang="en-US" sz="1800" dirty="0"/>
              <a:t>and physical therapist for the management of hypertonia, club </a:t>
            </a:r>
            <a:r>
              <a:rPr lang="en-US" sz="1800" dirty="0" smtClean="0"/>
              <a:t>foot, </a:t>
            </a:r>
            <a:r>
              <a:rPr lang="en-US" sz="1800" dirty="0"/>
              <a:t>or </a:t>
            </a:r>
            <a:r>
              <a:rPr lang="en-US" sz="1800" dirty="0" err="1"/>
              <a:t>arthrogrypotic</a:t>
            </a:r>
            <a:r>
              <a:rPr lang="en-US" sz="1800" dirty="0"/>
              <a:t>-like conditions</a:t>
            </a:r>
          </a:p>
          <a:p>
            <a:pPr lvl="1"/>
            <a:r>
              <a:rPr lang="en-US" sz="1800" dirty="0"/>
              <a:t>Pulmonologist or otolaryngologist for concerns about </a:t>
            </a:r>
            <a:r>
              <a:rPr lang="en-US" sz="1800" dirty="0" smtClean="0"/>
              <a:t>aspiration.</a:t>
            </a:r>
            <a:endParaRPr lang="en-US" sz="1800" dirty="0"/>
          </a:p>
          <a:p>
            <a:pPr lvl="1"/>
            <a:r>
              <a:rPr lang="en-US" sz="1800" dirty="0"/>
              <a:t>Lactation specialist, nutritionist, gastroenterologist, or speech or occupational therapist for the management of feeding </a:t>
            </a:r>
            <a:r>
              <a:rPr lang="en-US" sz="1800" dirty="0" smtClean="0"/>
              <a:t>issues.</a:t>
            </a:r>
            <a:endParaRPr lang="en-US" sz="1800" dirty="0"/>
          </a:p>
          <a:p>
            <a:r>
              <a:rPr lang="en-US" sz="2100" dirty="0"/>
              <a:t>Perform auditory brain response (ABR) to assess hearing.</a:t>
            </a:r>
          </a:p>
          <a:p>
            <a:r>
              <a:rPr lang="en-US" sz="2100" dirty="0"/>
              <a:t>Perform complete blood count and metabolic panel, including liver function tests.</a:t>
            </a:r>
          </a:p>
          <a:p>
            <a:r>
              <a:rPr lang="en-US" sz="2100" dirty="0"/>
              <a:t>Provide family and supportive services.</a:t>
            </a:r>
          </a:p>
          <a:p>
            <a:endParaRPr lang="en-US" dirty="0"/>
          </a:p>
        </p:txBody>
      </p:sp>
      <p:sp>
        <p:nvSpPr>
          <p:cNvPr id="3" name="Title 2"/>
          <p:cNvSpPr>
            <a:spLocks noGrp="1"/>
          </p:cNvSpPr>
          <p:nvPr>
            <p:ph type="title"/>
          </p:nvPr>
        </p:nvSpPr>
        <p:spPr>
          <a:xfrm>
            <a:off x="143382" y="471087"/>
            <a:ext cx="5270986" cy="688973"/>
          </a:xfrm>
        </p:spPr>
        <p:txBody>
          <a:bodyPr/>
          <a:lstStyle/>
          <a:p>
            <a:r>
              <a:rPr lang="en-US" dirty="0" smtClean="0"/>
              <a:t>Considerations for consultation</a:t>
            </a:r>
            <a:endParaRPr lang="en-US" dirty="0"/>
          </a:p>
        </p:txBody>
      </p:sp>
      <p:pic>
        <p:nvPicPr>
          <p:cNvPr id="5" name="Picture 4" title="Couple holding a baby and speaking to a doctor. "/>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3814897" y="1417172"/>
            <a:ext cx="5329103" cy="3600494"/>
          </a:xfrm>
          <a:prstGeom prst="rect">
            <a:avLst/>
          </a:prstGeom>
        </p:spPr>
      </p:pic>
    </p:spTree>
    <p:extLst>
      <p:ext uri="{BB962C8B-B14F-4D97-AF65-F5344CB8AC3E}">
        <p14:creationId xmlns:p14="http://schemas.microsoft.com/office/powerpoint/2010/main" val="2176577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Chart for clinical management of infants and children with possible Zika virus infection. " title="Chart for clinical management of infants and children with possible Zika virus infection. "/>
          <p:cNvGraphicFramePr>
            <a:graphicFrameLocks noGrp="1"/>
          </p:cNvGraphicFramePr>
          <p:nvPr>
            <p:extLst>
              <p:ext uri="{D42A27DB-BD31-4B8C-83A1-F6EECF244321}">
                <p14:modId xmlns:p14="http://schemas.microsoft.com/office/powerpoint/2010/main" val="2656591187"/>
              </p:ext>
            </p:extLst>
          </p:nvPr>
        </p:nvGraphicFramePr>
        <p:xfrm>
          <a:off x="578066" y="322324"/>
          <a:ext cx="8008884" cy="4599952"/>
        </p:xfrm>
        <a:graphic>
          <a:graphicData uri="http://schemas.openxmlformats.org/drawingml/2006/table">
            <a:tbl>
              <a:tblPr firstRow="1" bandRow="1">
                <a:tableStyleId>{5C22544A-7EE6-4342-B048-85BDC9FD1C3A}</a:tableStyleId>
              </a:tblPr>
              <a:tblGrid>
                <a:gridCol w="1922710">
                  <a:extLst>
                    <a:ext uri="{9D8B030D-6E8A-4147-A177-3AD203B41FA5}">
                      <a16:colId xmlns:a16="http://schemas.microsoft.com/office/drawing/2014/main" val="20000"/>
                    </a:ext>
                  </a:extLst>
                </a:gridCol>
                <a:gridCol w="1197179">
                  <a:extLst>
                    <a:ext uri="{9D8B030D-6E8A-4147-A177-3AD203B41FA5}">
                      <a16:colId xmlns:a16="http://schemas.microsoft.com/office/drawing/2014/main" val="20001"/>
                    </a:ext>
                  </a:extLst>
                </a:gridCol>
                <a:gridCol w="749945">
                  <a:extLst>
                    <a:ext uri="{9D8B030D-6E8A-4147-A177-3AD203B41FA5}">
                      <a16:colId xmlns:a16="http://schemas.microsoft.com/office/drawing/2014/main" val="20002"/>
                    </a:ext>
                  </a:extLst>
                </a:gridCol>
                <a:gridCol w="89336">
                  <a:extLst>
                    <a:ext uri="{9D8B030D-6E8A-4147-A177-3AD203B41FA5}">
                      <a16:colId xmlns:a16="http://schemas.microsoft.com/office/drawing/2014/main" val="20003"/>
                    </a:ext>
                  </a:extLst>
                </a:gridCol>
                <a:gridCol w="659437">
                  <a:extLst>
                    <a:ext uri="{9D8B030D-6E8A-4147-A177-3AD203B41FA5}">
                      <a16:colId xmlns:a16="http://schemas.microsoft.com/office/drawing/2014/main" val="20004"/>
                    </a:ext>
                  </a:extLst>
                </a:gridCol>
                <a:gridCol w="1077086">
                  <a:extLst>
                    <a:ext uri="{9D8B030D-6E8A-4147-A177-3AD203B41FA5}">
                      <a16:colId xmlns:a16="http://schemas.microsoft.com/office/drawing/2014/main" val="20005"/>
                    </a:ext>
                  </a:extLst>
                </a:gridCol>
                <a:gridCol w="788256">
                  <a:extLst>
                    <a:ext uri="{9D8B030D-6E8A-4147-A177-3AD203B41FA5}">
                      <a16:colId xmlns:a16="http://schemas.microsoft.com/office/drawing/2014/main" val="20006"/>
                    </a:ext>
                  </a:extLst>
                </a:gridCol>
                <a:gridCol w="992213">
                  <a:extLst>
                    <a:ext uri="{9D8B030D-6E8A-4147-A177-3AD203B41FA5}">
                      <a16:colId xmlns:a16="http://schemas.microsoft.com/office/drawing/2014/main" val="20007"/>
                    </a:ext>
                  </a:extLst>
                </a:gridCol>
                <a:gridCol w="532722">
                  <a:extLst>
                    <a:ext uri="{9D8B030D-6E8A-4147-A177-3AD203B41FA5}">
                      <a16:colId xmlns:a16="http://schemas.microsoft.com/office/drawing/2014/main" val="20008"/>
                    </a:ext>
                  </a:extLst>
                </a:gridCol>
              </a:tblGrid>
              <a:tr h="411553">
                <a:tc gridSpan="9">
                  <a:txBody>
                    <a:bodyPr/>
                    <a:lstStyle/>
                    <a:p>
                      <a:r>
                        <a:rPr lang="en-US" sz="2400" b="0" kern="1200" dirty="0" smtClean="0">
                          <a:solidFill>
                            <a:schemeClr val="tx1"/>
                          </a:solidFill>
                          <a:latin typeface="Arial"/>
                          <a:ea typeface="+mj-ea"/>
                          <a:cs typeface="Arial"/>
                        </a:rPr>
                        <a:t>Outpatient management checklist  </a:t>
                      </a:r>
                      <a:endParaRPr lang="en-US" sz="2400" b="0" kern="1200" dirty="0">
                        <a:solidFill>
                          <a:schemeClr val="tx1"/>
                        </a:solidFill>
                        <a:latin typeface="Arial"/>
                        <a:ea typeface="+mj-ea"/>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nSpc>
                          <a:spcPct val="115000"/>
                        </a:lnSpc>
                        <a:spcBef>
                          <a:spcPts val="0"/>
                        </a:spcBef>
                        <a:spcAft>
                          <a:spcPts val="0"/>
                        </a:spcAft>
                      </a:pPr>
                      <a:endPar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2229">
                <a:tc>
                  <a:txBody>
                    <a:bodyPr/>
                    <a:lstStyle/>
                    <a:p>
                      <a:endParaRPr lang="en-US" sz="700" dirty="0">
                        <a:solidFill>
                          <a:schemeClr val="tx1"/>
                        </a:solidFill>
                        <a:latin typeface="Arial"/>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nSpc>
                          <a:spcPct val="115000"/>
                        </a:lnSpc>
                        <a:spcBef>
                          <a:spcPts val="0"/>
                        </a:spcBef>
                        <a:spcAft>
                          <a:spcPts val="0"/>
                        </a:spcAft>
                      </a:pPr>
                      <a:r>
                        <a:rPr lang="en-US" sz="700" dirty="0" smtClean="0">
                          <a:solidFill>
                            <a:schemeClr val="tx1"/>
                          </a:solidFill>
                          <a:effectLst/>
                          <a:latin typeface="Arial"/>
                          <a:ea typeface="Calibri" panose="020F0502020204030204" pitchFamily="34" charset="0"/>
                          <a:cs typeface="Arial"/>
                        </a:rPr>
                        <a:t>2 weeks </a:t>
                      </a:r>
                      <a:endParaRPr lang="en-US" sz="700" dirty="0">
                        <a:solidFill>
                          <a:schemeClr val="tx1"/>
                        </a:solidFill>
                        <a:effectLst/>
                        <a:latin typeface="Arial"/>
                        <a:ea typeface="Calibri" panose="020F0502020204030204" pitchFamily="34" charset="0"/>
                        <a:cs typeface="Arial"/>
                      </a:endParaRPr>
                    </a:p>
                  </a:txBody>
                  <a:tcPr marL="32795" marR="32795" marT="0" marB="0"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dirty="0" smtClean="0">
                          <a:solidFill>
                            <a:schemeClr val="tx1"/>
                          </a:solidFill>
                          <a:effectLst/>
                          <a:latin typeface="Arial"/>
                          <a:ea typeface="Calibri" panose="020F0502020204030204" pitchFamily="34" charset="0"/>
                          <a:cs typeface="Arial"/>
                        </a:rPr>
                        <a:t>1</a:t>
                      </a:r>
                      <a:r>
                        <a:rPr lang="en-US" sz="700" baseline="0" dirty="0" smtClean="0">
                          <a:solidFill>
                            <a:schemeClr val="tx1"/>
                          </a:solidFill>
                          <a:effectLst/>
                          <a:latin typeface="Arial"/>
                          <a:ea typeface="Calibri" panose="020F0502020204030204" pitchFamily="34" charset="0"/>
                          <a:cs typeface="Arial"/>
                        </a:rPr>
                        <a:t> mo.</a:t>
                      </a:r>
                      <a:endParaRPr lang="en-US" sz="700" dirty="0" smtClean="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dirty="0" smtClean="0">
                          <a:solidFill>
                            <a:schemeClr val="tx1"/>
                          </a:solidFill>
                          <a:effectLst/>
                          <a:latin typeface="Arial"/>
                          <a:ea typeface="Calibri" panose="020F0502020204030204" pitchFamily="34" charset="0"/>
                          <a:cs typeface="Arial"/>
                        </a:rPr>
                        <a:t>2 mo.</a:t>
                      </a: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800" dirty="0">
                        <a:solidFill>
                          <a:srgbClr val="000000"/>
                        </a:solidFill>
                        <a:latin typeface="+mj-lt"/>
                      </a:endParaRPr>
                    </a:p>
                  </a:txBody>
                  <a:tcPr marL="49922" marR="49922" marT="24961" marB="24961">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dirty="0" smtClean="0">
                          <a:solidFill>
                            <a:schemeClr val="tx1"/>
                          </a:solidFill>
                          <a:effectLst/>
                          <a:latin typeface="Arial"/>
                          <a:ea typeface="Calibri" panose="020F0502020204030204" pitchFamily="34" charset="0"/>
                          <a:cs typeface="Arial"/>
                        </a:rPr>
                        <a:t>3 mo.</a:t>
                      </a: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dirty="0" smtClean="0">
                          <a:solidFill>
                            <a:schemeClr val="tx1"/>
                          </a:solidFill>
                          <a:effectLst/>
                          <a:latin typeface="Arial"/>
                          <a:ea typeface="Calibri" panose="020F0502020204030204" pitchFamily="34" charset="0"/>
                          <a:cs typeface="Arial"/>
                        </a:rPr>
                        <a:t>4-6</a:t>
                      </a:r>
                      <a:r>
                        <a:rPr lang="en-US" sz="700" baseline="0" dirty="0" smtClean="0">
                          <a:solidFill>
                            <a:schemeClr val="tx1"/>
                          </a:solidFill>
                          <a:effectLst/>
                          <a:latin typeface="Arial"/>
                          <a:ea typeface="Calibri" panose="020F0502020204030204" pitchFamily="34" charset="0"/>
                          <a:cs typeface="Arial"/>
                        </a:rPr>
                        <a:t> mo.</a:t>
                      </a:r>
                      <a:endParaRPr lang="en-US" sz="700" dirty="0" smtClean="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dirty="0" smtClean="0">
                          <a:solidFill>
                            <a:schemeClr val="tx1"/>
                          </a:solidFill>
                          <a:effectLst/>
                          <a:latin typeface="Arial"/>
                          <a:ea typeface="Calibri" panose="020F0502020204030204" pitchFamily="34" charset="0"/>
                          <a:cs typeface="Arial"/>
                        </a:rPr>
                        <a:t>9</a:t>
                      </a:r>
                      <a:r>
                        <a:rPr lang="en-US" sz="700" baseline="0" dirty="0" smtClean="0">
                          <a:solidFill>
                            <a:schemeClr val="tx1"/>
                          </a:solidFill>
                          <a:effectLst/>
                          <a:latin typeface="Arial"/>
                          <a:ea typeface="Calibri" panose="020F0502020204030204" pitchFamily="34" charset="0"/>
                          <a:cs typeface="Arial"/>
                        </a:rPr>
                        <a:t> mo.</a:t>
                      </a:r>
                      <a:endParaRPr lang="en-US" sz="700" dirty="0" smtClean="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700" baseline="0" dirty="0" smtClean="0">
                          <a:solidFill>
                            <a:schemeClr val="tx1"/>
                          </a:solidFill>
                          <a:effectLst/>
                          <a:latin typeface="Arial"/>
                          <a:ea typeface="Calibri" panose="020F0502020204030204" pitchFamily="34" charset="0"/>
                          <a:cs typeface="Arial"/>
                        </a:rPr>
                        <a:t>12 mo.</a:t>
                      </a:r>
                      <a:endParaRPr lang="en-US" sz="700" dirty="0" smtClean="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731882">
                <a:tc rowSpan="2">
                  <a:txBody>
                    <a:bodyPr/>
                    <a:lstStyle/>
                    <a:p>
                      <a:r>
                        <a:rPr lang="en-US" sz="800" kern="1200" dirty="0" smtClean="0">
                          <a:solidFill>
                            <a:schemeClr val="tx1"/>
                          </a:solidFill>
                          <a:effectLst/>
                          <a:latin typeface="Arial"/>
                          <a:ea typeface="+mn-ea"/>
                          <a:cs typeface="Arial"/>
                        </a:rPr>
                        <a:t>Infant with abnormalities consistent with congenital Zika syndrome</a:t>
                      </a:r>
                      <a:r>
                        <a:rPr lang="en-US" sz="800" kern="1200" baseline="0" dirty="0" smtClean="0">
                          <a:solidFill>
                            <a:schemeClr val="tx1"/>
                          </a:solidFill>
                          <a:effectLst/>
                          <a:latin typeface="Arial"/>
                          <a:ea typeface="+mn-ea"/>
                          <a:cs typeface="Arial"/>
                        </a:rPr>
                        <a:t> </a:t>
                      </a:r>
                      <a:r>
                        <a:rPr lang="en-US" sz="800" kern="1200" dirty="0" smtClean="0">
                          <a:solidFill>
                            <a:schemeClr val="tx1"/>
                          </a:solidFill>
                          <a:effectLst/>
                          <a:latin typeface="Arial"/>
                          <a:ea typeface="+mn-ea"/>
                          <a:cs typeface="Arial"/>
                        </a:rPr>
                        <a:t>and laboratory evidence of Zika virus infection</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68275" indent="-168275">
                        <a:buFont typeface="Wingdings" panose="05000000000000000000" pitchFamily="2" charset="2"/>
                        <a:buChar char="q"/>
                      </a:pPr>
                      <a:r>
                        <a:rPr lang="en-US" sz="800" kern="1200" dirty="0" smtClean="0">
                          <a:solidFill>
                            <a:schemeClr val="tx1"/>
                          </a:solidFill>
                          <a:effectLst/>
                          <a:latin typeface="Arial"/>
                          <a:ea typeface="+mn-ea"/>
                          <a:cs typeface="Arial"/>
                        </a:rPr>
                        <a:t>Thyroid screen     (TSH &amp; free T4)</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68275" indent="-168275">
                        <a:buFont typeface="Wingdings" panose="05000000000000000000" pitchFamily="2" charset="2"/>
                        <a:buChar char="q"/>
                      </a:pPr>
                      <a:r>
                        <a:rPr lang="en-US" sz="800" kern="1200" dirty="0" smtClean="0">
                          <a:solidFill>
                            <a:schemeClr val="tx1"/>
                          </a:solidFill>
                          <a:effectLst/>
                          <a:latin typeface="Arial"/>
                          <a:ea typeface="+mn-ea"/>
                          <a:cs typeface="Arial"/>
                        </a:rPr>
                        <a:t>Neuro exam</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gridSpan="2">
                  <a:txBody>
                    <a:bodyPr/>
                    <a:lstStyle/>
                    <a:p>
                      <a:pPr marL="168275" marR="0" indent="-168275"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kern="1200" dirty="0" smtClean="0">
                          <a:solidFill>
                            <a:schemeClr val="tx1"/>
                          </a:solidFill>
                          <a:effectLst/>
                          <a:latin typeface="Arial"/>
                          <a:ea typeface="+mn-ea"/>
                          <a:cs typeface="Arial"/>
                        </a:rPr>
                        <a:t>Neuro exam</a:t>
                      </a:r>
                      <a:endParaRPr lang="en-US" sz="800" dirty="0" smtClean="0">
                        <a:solidFill>
                          <a:schemeClr val="tx1"/>
                        </a:solidFill>
                        <a:latin typeface="Arial"/>
                        <a:cs typeface="Arial"/>
                      </a:endParaRPr>
                    </a:p>
                    <a:p>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hMerge="1">
                  <a:txBody>
                    <a:bodyPr/>
                    <a:lstStyle/>
                    <a:p>
                      <a:endParaRPr lang="en-US" sz="900" dirty="0">
                        <a:solidFill>
                          <a:srgbClr val="000000"/>
                        </a:solidFill>
                        <a:latin typeface="+mj-lt"/>
                        <a:cs typeface="Times New Roman" panose="02020603050405020304" pitchFamily="18" charset="0"/>
                      </a:endParaRPr>
                    </a:p>
                  </a:txBody>
                  <a:tcPr marL="49922" marR="49922" marT="24961" marB="24961">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DC0B5"/>
                    </a:solidFill>
                  </a:tcPr>
                </a:tc>
                <a:tc>
                  <a:txBody>
                    <a:bodyPr/>
                    <a:lstStyle/>
                    <a:p>
                      <a:pPr marL="168275" indent="-168275">
                        <a:buFont typeface="Wingdings" panose="05000000000000000000" pitchFamily="2" charset="2"/>
                        <a:buChar char="q"/>
                      </a:pPr>
                      <a:r>
                        <a:rPr lang="en-US" sz="800" kern="1200" dirty="0" smtClean="0">
                          <a:solidFill>
                            <a:schemeClr val="tx1"/>
                          </a:solidFill>
                          <a:effectLst/>
                          <a:latin typeface="Arial"/>
                          <a:ea typeface="+mn-ea"/>
                          <a:cs typeface="Arial"/>
                        </a:rPr>
                        <a:t>Thyroid screen (TSH &amp; free T4)</a:t>
                      </a:r>
                    </a:p>
                    <a:p>
                      <a:pPr marL="168275" indent="-168275">
                        <a:buFont typeface="Wingdings" panose="05000000000000000000" pitchFamily="2" charset="2"/>
                        <a:buChar char="q"/>
                      </a:pPr>
                      <a:r>
                        <a:rPr lang="en-US" sz="800" kern="1200" dirty="0" smtClean="0">
                          <a:solidFill>
                            <a:schemeClr val="tx1"/>
                          </a:solidFill>
                          <a:effectLst/>
                          <a:latin typeface="Arial"/>
                          <a:ea typeface="+mn-ea"/>
                          <a:cs typeface="Arial"/>
                        </a:rPr>
                        <a:t>Ophthalmology exam</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68275" indent="-168275">
                        <a:buFont typeface="Wingdings" panose="05000000000000000000" pitchFamily="2" charset="2"/>
                        <a:buChar char="q"/>
                      </a:pPr>
                      <a:r>
                        <a:rPr lang="en-US" sz="800" kern="1200" dirty="0" smtClean="0">
                          <a:solidFill>
                            <a:schemeClr val="tx1"/>
                          </a:solidFill>
                          <a:effectLst/>
                          <a:latin typeface="Arial"/>
                          <a:ea typeface="+mn-ea"/>
                          <a:cs typeface="Arial"/>
                        </a:rPr>
                        <a:t>Repeat audiology evaluation (ABR)</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71450" indent="-171450">
                        <a:buFont typeface="Wingdings" panose="05000000000000000000" pitchFamily="2" charset="2"/>
                        <a:buChar char="q"/>
                      </a:pPr>
                      <a:r>
                        <a:rPr lang="en-US" sz="800" dirty="0" smtClean="0">
                          <a:solidFill>
                            <a:schemeClr val="tx1"/>
                          </a:solidFill>
                          <a:latin typeface="Arial"/>
                          <a:cs typeface="Arial"/>
                        </a:rPr>
                        <a:t>Developmental screening</a:t>
                      </a:r>
                    </a:p>
                    <a:p>
                      <a:endParaRPr lang="en-US" sz="21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endParaRPr lang="en-US" sz="7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extLst>
                  <a:ext uri="{0D108BD9-81ED-4DB2-BD59-A6C34878D82A}">
                    <a16:rowId xmlns:a16="http://schemas.microsoft.com/office/drawing/2014/main" val="10002"/>
                  </a:ext>
                </a:extLst>
              </a:tr>
              <a:tr h="595437">
                <a:tc vMerge="1">
                  <a:txBody>
                    <a:bodyPr/>
                    <a:lstStyle/>
                    <a:p>
                      <a:endParaRPr lang="en-US" sz="1400" dirty="0">
                        <a:solidFill>
                          <a:schemeClr val="accent6"/>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gridSpan="8">
                  <a:txBody>
                    <a:bodyPr/>
                    <a:lstStyle/>
                    <a:p>
                      <a:pPr marL="274320" marR="0" lvl="0" indent="-234950" algn="l" defTabSz="91437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kern="1200" dirty="0" smtClean="0">
                          <a:solidFill>
                            <a:schemeClr val="tx1"/>
                          </a:solidFill>
                          <a:effectLst/>
                          <a:latin typeface="Arial"/>
                          <a:ea typeface="+mn-ea"/>
                          <a:cs typeface="Arial"/>
                        </a:rPr>
                        <a:t>Routine preventive health care including monitoring of feeding, growth, and development</a:t>
                      </a:r>
                    </a:p>
                    <a:p>
                      <a:pPr marL="274320" indent="-234950">
                        <a:buFont typeface="Wingdings" panose="05000000000000000000" pitchFamily="2" charset="2"/>
                        <a:buChar char="q"/>
                      </a:pPr>
                      <a:r>
                        <a:rPr lang="en-US" sz="800" kern="1200" dirty="0" smtClean="0">
                          <a:solidFill>
                            <a:schemeClr val="tx1"/>
                          </a:solidFill>
                          <a:effectLst/>
                          <a:latin typeface="Arial"/>
                          <a:ea typeface="+mn-ea"/>
                          <a:cs typeface="Arial"/>
                        </a:rPr>
                        <a:t>Routine and congenital infection-specific anticipatory guidance</a:t>
                      </a:r>
                    </a:p>
                    <a:p>
                      <a:pPr marL="274320" indent="-234950">
                        <a:buFont typeface="Wingdings" panose="05000000000000000000" pitchFamily="2" charset="2"/>
                        <a:buChar char="q"/>
                      </a:pPr>
                      <a:r>
                        <a:rPr lang="en-US" sz="800" kern="1200" dirty="0" smtClean="0">
                          <a:solidFill>
                            <a:schemeClr val="tx1"/>
                          </a:solidFill>
                          <a:effectLst/>
                          <a:latin typeface="Arial"/>
                          <a:ea typeface="+mn-ea"/>
                          <a:cs typeface="Arial"/>
                        </a:rPr>
                        <a:t>Referral to specialists as needed  </a:t>
                      </a:r>
                      <a:endParaRPr lang="en-US" sz="800" b="1" kern="1200" dirty="0" smtClean="0">
                        <a:solidFill>
                          <a:schemeClr val="tx1"/>
                        </a:solidFill>
                        <a:effectLst/>
                        <a:latin typeface="Arial"/>
                        <a:ea typeface="+mn-ea"/>
                        <a:cs typeface="Arial"/>
                      </a:endParaRPr>
                    </a:p>
                    <a:p>
                      <a:pPr marL="274320" indent="-234950">
                        <a:buFont typeface="Wingdings" panose="05000000000000000000" pitchFamily="2" charset="2"/>
                        <a:buChar char="q"/>
                      </a:pPr>
                      <a:r>
                        <a:rPr lang="en-US" sz="800" b="0" kern="1200" dirty="0" smtClean="0">
                          <a:solidFill>
                            <a:schemeClr val="tx1"/>
                          </a:solidFill>
                          <a:effectLst/>
                          <a:latin typeface="Arial"/>
                          <a:ea typeface="+mn-ea"/>
                          <a:cs typeface="Arial"/>
                        </a:rPr>
                        <a:t>Referral to early intervention</a:t>
                      </a:r>
                      <a:r>
                        <a:rPr lang="en-US" sz="800" b="0" kern="1200" baseline="0" dirty="0" smtClean="0">
                          <a:solidFill>
                            <a:schemeClr val="tx1"/>
                          </a:solidFill>
                          <a:effectLst/>
                          <a:latin typeface="Arial"/>
                          <a:ea typeface="+mn-ea"/>
                          <a:cs typeface="Arial"/>
                        </a:rPr>
                        <a:t> services</a:t>
                      </a:r>
                      <a:endParaRPr lang="en-US" sz="800" b="1" kern="1200" dirty="0" smtClean="0">
                        <a:solidFill>
                          <a:schemeClr val="tx1"/>
                        </a:solidFill>
                        <a:effectLst/>
                        <a:latin typeface="Arial"/>
                        <a:ea typeface="+mn-ea"/>
                        <a:cs typeface="Arial"/>
                        <a:hlinkClick r:id="" action="ppaction://noaction"/>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8982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Arial"/>
                          <a:cs typeface="Arial"/>
                        </a:rPr>
                        <a:t>Infant with abnormalities consistent with</a:t>
                      </a:r>
                      <a:r>
                        <a:rPr lang="en-US" sz="800" kern="1200" dirty="0" smtClean="0">
                          <a:solidFill>
                            <a:schemeClr val="tx1"/>
                          </a:solidFill>
                          <a:effectLst/>
                          <a:latin typeface="Arial"/>
                          <a:ea typeface="+mn-ea"/>
                          <a:cs typeface="Arial"/>
                        </a:rPr>
                        <a:t> congenital Zika syndrome</a:t>
                      </a:r>
                      <a:r>
                        <a:rPr lang="en-US" sz="800" dirty="0" smtClean="0">
                          <a:solidFill>
                            <a:schemeClr val="tx1"/>
                          </a:solidFill>
                          <a:latin typeface="Arial"/>
                          <a:cs typeface="Arial"/>
                        </a:rPr>
                        <a:t> and negative for Zika virus infection</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8">
                  <a:txBody>
                    <a:bodyPr/>
                    <a:lstStyle/>
                    <a:p>
                      <a:pPr marL="274320" indent="-234950">
                        <a:buFont typeface="Wingdings" panose="05000000000000000000" pitchFamily="2" charset="2"/>
                        <a:buChar char="q"/>
                      </a:pPr>
                      <a:r>
                        <a:rPr lang="en-US" sz="800" kern="1200" dirty="0" smtClean="0">
                          <a:solidFill>
                            <a:schemeClr val="tx1"/>
                          </a:solidFill>
                          <a:effectLst/>
                          <a:latin typeface="Arial"/>
                          <a:ea typeface="+mn-ea"/>
                          <a:cs typeface="Arial"/>
                        </a:rPr>
                        <a:t>Evaluate for other causes of congenital anomalies</a:t>
                      </a:r>
                    </a:p>
                    <a:p>
                      <a:pPr marL="274320" indent="-234950">
                        <a:buFont typeface="Wingdings" panose="05000000000000000000" pitchFamily="2" charset="2"/>
                        <a:buChar char="q"/>
                      </a:pPr>
                      <a:r>
                        <a:rPr lang="en-US" sz="800" kern="1200" dirty="0" smtClean="0">
                          <a:solidFill>
                            <a:schemeClr val="tx1"/>
                          </a:solidFill>
                          <a:effectLst/>
                          <a:latin typeface="Arial"/>
                          <a:ea typeface="+mn-ea"/>
                          <a:cs typeface="Arial"/>
                        </a:rPr>
                        <a:t>Further management as clinically indicated</a:t>
                      </a:r>
                      <a:endParaRPr lang="en-US" sz="800" dirty="0">
                        <a:solidFill>
                          <a:schemeClr val="tx1"/>
                        </a:solidFill>
                        <a:latin typeface="Arial"/>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024601">
                <a:tc row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Arial"/>
                          <a:cs typeface="Arial"/>
                        </a:rPr>
                        <a:t>Infant with no abnormalities </a:t>
                      </a:r>
                      <a:r>
                        <a:rPr lang="en-US" sz="800" kern="1200" dirty="0" smtClean="0">
                          <a:solidFill>
                            <a:schemeClr val="tx1"/>
                          </a:solidFill>
                          <a:effectLst/>
                          <a:latin typeface="Arial"/>
                          <a:ea typeface="+mn-ea"/>
                          <a:cs typeface="Arial"/>
                        </a:rPr>
                        <a:t>consistent with congenital Zika syndrome</a:t>
                      </a:r>
                      <a:r>
                        <a:rPr lang="en-US" sz="800" kern="1200" baseline="0" dirty="0" smtClean="0">
                          <a:solidFill>
                            <a:schemeClr val="tx1"/>
                          </a:solidFill>
                          <a:effectLst/>
                          <a:latin typeface="Arial"/>
                          <a:ea typeface="+mn-ea"/>
                          <a:cs typeface="Arial"/>
                        </a:rPr>
                        <a:t> and </a:t>
                      </a:r>
                      <a:r>
                        <a:rPr lang="en-US" sz="800" kern="1200" dirty="0" smtClean="0">
                          <a:solidFill>
                            <a:schemeClr val="tx1"/>
                          </a:solidFill>
                          <a:effectLst/>
                          <a:latin typeface="Arial"/>
                          <a:ea typeface="+mn-ea"/>
                          <a:cs typeface="Arial"/>
                        </a:rPr>
                        <a:t> laboratory evidence of Zika virus infection</a:t>
                      </a:r>
                      <a:endParaRPr lang="en-US" sz="800" dirty="0" smtClean="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68275" indent="-168275">
                        <a:buFont typeface="Wingdings" panose="05000000000000000000" pitchFamily="2" charset="2"/>
                        <a:buChar char="q"/>
                      </a:pPr>
                      <a:r>
                        <a:rPr lang="en-US" sz="800" dirty="0" smtClean="0">
                          <a:solidFill>
                            <a:schemeClr val="tx1"/>
                          </a:solidFill>
                          <a:latin typeface="Arial"/>
                          <a:cs typeface="Arial"/>
                        </a:rPr>
                        <a:t>Ophthalmology exam </a:t>
                      </a:r>
                    </a:p>
                    <a:p>
                      <a:pPr marL="168275" indent="-168275">
                        <a:buFont typeface="Wingdings" panose="05000000000000000000" pitchFamily="2" charset="2"/>
                        <a:buChar char="q"/>
                      </a:pPr>
                      <a:r>
                        <a:rPr lang="en-US" sz="800" dirty="0" smtClean="0">
                          <a:solidFill>
                            <a:schemeClr val="tx1"/>
                          </a:solidFill>
                          <a:latin typeface="Arial"/>
                          <a:cs typeface="Arial"/>
                        </a:rPr>
                        <a:t>ABR </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c>
                  <a:txBody>
                    <a:bodyPr/>
                    <a:lstStyle/>
                    <a:p>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91437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kern="1200" dirty="0" smtClean="0">
                          <a:solidFill>
                            <a:schemeClr val="tx1"/>
                          </a:solidFill>
                          <a:latin typeface="Arial"/>
                          <a:ea typeface="+mn-ea"/>
                          <a:cs typeface="Arial"/>
                        </a:rPr>
                        <a:t>Consider repeat ABR</a:t>
                      </a:r>
                    </a:p>
                    <a:p>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7013" indent="-227013">
                        <a:buFont typeface="Wingdings" panose="05000000000000000000" pitchFamily="2" charset="2"/>
                        <a:buChar char="q"/>
                      </a:pPr>
                      <a:r>
                        <a:rPr lang="en-US" sz="800" kern="1200" dirty="0" smtClean="0">
                          <a:solidFill>
                            <a:schemeClr val="tx1"/>
                          </a:solidFill>
                          <a:effectLst/>
                          <a:latin typeface="Arial"/>
                          <a:ea typeface="+mn-ea"/>
                          <a:cs typeface="Arial"/>
                        </a:rPr>
                        <a:t>Developmental screening</a:t>
                      </a:r>
                    </a:p>
                    <a:p>
                      <a:pPr marL="227013" indent="-227013">
                        <a:buFont typeface="Wingdings" panose="05000000000000000000" pitchFamily="2" charset="2"/>
                        <a:buChar char="q"/>
                      </a:pPr>
                      <a:r>
                        <a:rPr lang="en-US" sz="800" kern="1200" dirty="0" smtClean="0">
                          <a:solidFill>
                            <a:schemeClr val="tx1"/>
                          </a:solidFill>
                          <a:effectLst/>
                          <a:latin typeface="Arial"/>
                          <a:ea typeface="+mn-ea"/>
                          <a:cs typeface="Arial"/>
                        </a:rPr>
                        <a:t>Behavioral </a:t>
                      </a:r>
                    </a:p>
                    <a:p>
                      <a:pPr marL="234950" indent="0">
                        <a:buFont typeface="Wingdings" panose="05000000000000000000" pitchFamily="2" charset="2"/>
                        <a:buNone/>
                      </a:pPr>
                      <a:r>
                        <a:rPr lang="en-US" sz="800" kern="1200" dirty="0" smtClean="0">
                          <a:solidFill>
                            <a:schemeClr val="tx1"/>
                          </a:solidFill>
                          <a:effectLst/>
                          <a:latin typeface="Arial"/>
                          <a:ea typeface="+mn-ea"/>
                          <a:cs typeface="Arial"/>
                        </a:rPr>
                        <a:t>audiology evaluation  if ABR was not done at 4-6 </a:t>
                      </a:r>
                      <a:r>
                        <a:rPr lang="en-US" sz="800" kern="1200" dirty="0" err="1" smtClean="0">
                          <a:solidFill>
                            <a:schemeClr val="tx1"/>
                          </a:solidFill>
                          <a:effectLst/>
                          <a:latin typeface="Arial"/>
                          <a:ea typeface="+mn-ea"/>
                          <a:cs typeface="Arial"/>
                        </a:rPr>
                        <a:t>mo</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7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458993">
                <a:tc vMerge="1">
                  <a:txBody>
                    <a:bodyPr/>
                    <a:lstStyle/>
                    <a:p>
                      <a:endParaRPr lang="en-US" sz="2000" dirty="0">
                        <a:solidFill>
                          <a:schemeClr val="accent6"/>
                        </a:solidFill>
                        <a:latin typeface="Times New Roman" panose="02020603050405020304" pitchFamily="18" charset="0"/>
                        <a:cs typeface="Times New Roman" panose="02020603050405020304" pitchFamily="18" charset="0"/>
                      </a:endParaRPr>
                    </a:p>
                  </a:txBody>
                  <a:tcPr>
                    <a:solidFill>
                      <a:srgbClr val="99FF99"/>
                    </a:solidFill>
                  </a:tcPr>
                </a:tc>
                <a:tc gridSpan="8">
                  <a:txBody>
                    <a:bodyPr/>
                    <a:lstStyle/>
                    <a:p>
                      <a:pPr marL="274320" marR="0" lvl="0" indent="-230188" algn="l" defTabSz="1005816"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kern="1200" dirty="0" smtClean="0">
                          <a:solidFill>
                            <a:schemeClr val="tx1"/>
                          </a:solidFill>
                          <a:effectLst/>
                          <a:latin typeface="Arial"/>
                          <a:ea typeface="+mn-ea"/>
                          <a:cs typeface="Arial"/>
                        </a:rPr>
                        <a:t>Monitoring of growth</a:t>
                      </a:r>
                      <a:r>
                        <a:rPr lang="en-US" sz="800" kern="1200" baseline="0" dirty="0" smtClean="0">
                          <a:solidFill>
                            <a:schemeClr val="tx1"/>
                          </a:solidFill>
                          <a:effectLst/>
                          <a:latin typeface="Arial"/>
                          <a:ea typeface="+mn-ea"/>
                          <a:cs typeface="Arial"/>
                        </a:rPr>
                        <a:t> parameters (Head circumference, weight, and height),</a:t>
                      </a:r>
                      <a:r>
                        <a:rPr lang="en-US" sz="800" kern="1200" dirty="0" smtClean="0">
                          <a:solidFill>
                            <a:schemeClr val="tx1"/>
                          </a:solidFill>
                          <a:effectLst/>
                          <a:latin typeface="Arial"/>
                          <a:ea typeface="+mn-ea"/>
                          <a:cs typeface="Arial"/>
                        </a:rPr>
                        <a:t> developmental monitoring by caregivers and health care providers, and age-appropriate developmental screening </a:t>
                      </a:r>
                      <a:r>
                        <a:rPr lang="en-US" sz="800" strike="noStrike" kern="1200" dirty="0" smtClean="0">
                          <a:solidFill>
                            <a:schemeClr val="tx1"/>
                          </a:solidFill>
                          <a:effectLst/>
                          <a:latin typeface="Arial"/>
                          <a:ea typeface="+mn-ea"/>
                          <a:cs typeface="Arial"/>
                        </a:rPr>
                        <a:t>at well-child visits</a:t>
                      </a:r>
                    </a:p>
                    <a:p>
                      <a:pPr marL="274320" indent="-230188">
                        <a:buFont typeface="Wingdings" panose="05000000000000000000" pitchFamily="2" charset="2"/>
                        <a:buNone/>
                      </a:pPr>
                      <a:r>
                        <a:rPr lang="en-US" sz="800" kern="1200" dirty="0" smtClean="0">
                          <a:solidFill>
                            <a:schemeClr val="tx1"/>
                          </a:solidFill>
                          <a:effectLst/>
                          <a:latin typeface="Arial"/>
                          <a:ea typeface="+mn-ea"/>
                          <a:cs typeface="Arial"/>
                        </a:rPr>
                        <a:t>      </a:t>
                      </a:r>
                      <a:endParaRPr lang="en-US" sz="800" dirty="0">
                        <a:solidFill>
                          <a:schemeClr val="tx1"/>
                        </a:solidFill>
                        <a:latin typeface="Arial"/>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95437">
                <a:tc>
                  <a:txBody>
                    <a:bodyPr/>
                    <a:lstStyle/>
                    <a:p>
                      <a:r>
                        <a:rPr lang="en-US" sz="800" dirty="0" smtClean="0">
                          <a:solidFill>
                            <a:schemeClr val="tx1"/>
                          </a:solidFill>
                          <a:latin typeface="Arial"/>
                          <a:cs typeface="Arial"/>
                        </a:rPr>
                        <a:t>Infant with no abnormalities </a:t>
                      </a:r>
                      <a:r>
                        <a:rPr lang="en-US" sz="800" kern="1200" dirty="0" smtClean="0">
                          <a:solidFill>
                            <a:schemeClr val="tx1"/>
                          </a:solidFill>
                          <a:effectLst/>
                          <a:latin typeface="Arial"/>
                          <a:ea typeface="+mn-ea"/>
                          <a:cs typeface="Arial"/>
                        </a:rPr>
                        <a:t>consistent with congenital Zika syndrome</a:t>
                      </a:r>
                      <a:r>
                        <a:rPr lang="en-US" sz="800" kern="1200" baseline="0" dirty="0" smtClean="0">
                          <a:solidFill>
                            <a:schemeClr val="tx1"/>
                          </a:solidFill>
                          <a:effectLst/>
                          <a:latin typeface="Arial"/>
                          <a:ea typeface="+mn-ea"/>
                          <a:cs typeface="Arial"/>
                        </a:rPr>
                        <a:t> and </a:t>
                      </a:r>
                      <a:r>
                        <a:rPr lang="en-US" sz="800" dirty="0" smtClean="0">
                          <a:solidFill>
                            <a:schemeClr val="tx1"/>
                          </a:solidFill>
                          <a:latin typeface="Arial"/>
                          <a:cs typeface="Arial"/>
                        </a:rPr>
                        <a:t>negative for Zika virus infection</a:t>
                      </a:r>
                      <a:endParaRPr lang="en-US" sz="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gridSpan="8">
                  <a:txBody>
                    <a:bodyPr/>
                    <a:lstStyle/>
                    <a:p>
                      <a:pPr marL="274320" indent="-234950">
                        <a:buFont typeface="Wingdings" panose="05000000000000000000" pitchFamily="2" charset="2"/>
                        <a:buChar char="q"/>
                      </a:pPr>
                      <a:r>
                        <a:rPr lang="en-US" sz="800" kern="1200" dirty="0" smtClean="0">
                          <a:solidFill>
                            <a:schemeClr val="tx1"/>
                          </a:solidFill>
                          <a:effectLst/>
                          <a:latin typeface="Arial"/>
                          <a:ea typeface="+mn-ea"/>
                          <a:cs typeface="Arial"/>
                        </a:rPr>
                        <a:t>Monitoring of growth parameters (Head circumference, weight, and height), developmental monitoring by caregivers and health care providers,</a:t>
                      </a:r>
                      <a:r>
                        <a:rPr lang="en-US" sz="800" kern="1200" baseline="0" dirty="0" smtClean="0">
                          <a:solidFill>
                            <a:schemeClr val="tx1"/>
                          </a:solidFill>
                          <a:effectLst/>
                          <a:latin typeface="Arial"/>
                          <a:ea typeface="+mn-ea"/>
                          <a:cs typeface="Arial"/>
                        </a:rPr>
                        <a:t> </a:t>
                      </a:r>
                      <a:r>
                        <a:rPr lang="en-US" sz="800" kern="1200" dirty="0" smtClean="0">
                          <a:solidFill>
                            <a:schemeClr val="tx1"/>
                          </a:solidFill>
                          <a:effectLst/>
                          <a:latin typeface="Arial"/>
                          <a:ea typeface="+mn-ea"/>
                          <a:cs typeface="Arial"/>
                        </a:rPr>
                        <a:t>and age-appropriate developmental screening at well-child visits</a:t>
                      </a:r>
                      <a:endParaRPr lang="en-US" sz="800" strike="noStrike" kern="1200" dirty="0">
                        <a:solidFill>
                          <a:schemeClr val="tx1"/>
                        </a:solidFill>
                        <a:effectLst/>
                        <a:latin typeface="Arial"/>
                        <a:ea typeface="+mn-ea"/>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Title 1" hidden="1"/>
          <p:cNvSpPr>
            <a:spLocks noGrp="1"/>
          </p:cNvSpPr>
          <p:nvPr>
            <p:ph type="title"/>
          </p:nvPr>
        </p:nvSpPr>
        <p:spPr/>
        <p:txBody>
          <a:bodyPr/>
          <a:lstStyle/>
          <a:p>
            <a:r>
              <a:rPr lang="en-US" dirty="0" smtClean="0"/>
              <a:t>Outpatient management and checklist</a:t>
            </a:r>
            <a:endParaRPr lang="en-US" dirty="0"/>
          </a:p>
        </p:txBody>
      </p:sp>
    </p:spTree>
    <p:extLst>
      <p:ext uri="{BB962C8B-B14F-4D97-AF65-F5344CB8AC3E}">
        <p14:creationId xmlns:p14="http://schemas.microsoft.com/office/powerpoint/2010/main" val="182316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ediatric evaluation and follow-up tools"/>
          <p:cNvSpPr>
            <a:spLocks noGrp="1"/>
          </p:cNvSpPr>
          <p:nvPr>
            <p:ph type="title"/>
          </p:nvPr>
        </p:nvSpPr>
        <p:spPr/>
        <p:txBody>
          <a:bodyPr>
            <a:noAutofit/>
          </a:bodyPr>
          <a:lstStyle/>
          <a:p>
            <a:r>
              <a:rPr lang="en-US" sz="2400" dirty="0"/>
              <a:t>Pediatric evaluation and </a:t>
            </a:r>
            <a:r>
              <a:rPr lang="en-US" sz="2400" dirty="0" smtClean="0"/>
              <a:t>follow-up </a:t>
            </a:r>
            <a:r>
              <a:rPr lang="en-US" sz="2400" dirty="0"/>
              <a:t>tools</a:t>
            </a:r>
          </a:p>
        </p:txBody>
      </p:sp>
      <p:pic>
        <p:nvPicPr>
          <p:cNvPr id="4" name="Picture 3" title="Pediatric tool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7868" y="1819878"/>
            <a:ext cx="3878216" cy="29968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title="Pediatric tool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04163" y="1122804"/>
            <a:ext cx="4321710" cy="33395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6966284" y="4354023"/>
            <a:ext cx="1973179" cy="430887"/>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hlinkClick r:id="rId5"/>
              </a:rPr>
              <a:t>Download these print resources</a:t>
            </a:r>
            <a:r>
              <a:rPr lang="en-US" sz="1100" b="1" dirty="0" smtClean="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p:txBody>
      </p:sp>
      <p:pic>
        <p:nvPicPr>
          <p:cNvPr id="3" name="Picture 2" descr="Pediatric evaluation and follow-up tools"/>
          <p:cNvPicPr>
            <a:picLocks noChangeAspect="1"/>
          </p:cNvPicPr>
          <p:nvPr/>
        </p:nvPicPr>
        <p:blipFill>
          <a:blip r:embed="rId6"/>
          <a:stretch>
            <a:fillRect/>
          </a:stretch>
        </p:blipFill>
        <p:spPr>
          <a:xfrm>
            <a:off x="3590721" y="948325"/>
            <a:ext cx="4022191" cy="3105145"/>
          </a:xfrm>
          <a:prstGeom prst="rect">
            <a:avLst/>
          </a:prstGeom>
          <a:solidFill>
            <a:srgbClr val="FFFFFF">
              <a:shade val="85000"/>
            </a:srgbClr>
          </a:solidFill>
          <a:ln w="88900" cap="sq">
            <a:solidFill>
              <a:srgbClr val="FFFFFF"/>
            </a:solidFill>
            <a:miter lim="800000"/>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0317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7772400" cy="1112806"/>
          </a:xfrm>
        </p:spPr>
        <p:txBody>
          <a:bodyPr/>
          <a:lstStyle/>
          <a:p>
            <a:r>
              <a:rPr lang="en-US" sz="3600" dirty="0"/>
              <a:t>Sexual Transmission</a:t>
            </a:r>
          </a:p>
        </p:txBody>
      </p:sp>
    </p:spTree>
    <p:extLst>
      <p:ext uri="{BB962C8B-B14F-4D97-AF65-F5344CB8AC3E}">
        <p14:creationId xmlns:p14="http://schemas.microsoft.com/office/powerpoint/2010/main" val="1054293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775" y="1213365"/>
            <a:ext cx="4297635" cy="3394472"/>
          </a:xfrm>
        </p:spPr>
        <p:txBody>
          <a:bodyPr>
            <a:normAutofit fontScale="92500" lnSpcReduction="20000"/>
          </a:bodyPr>
          <a:lstStyle/>
          <a:p>
            <a:pPr lvl="0">
              <a:lnSpc>
                <a:spcPct val="110000"/>
              </a:lnSpc>
            </a:pPr>
            <a:r>
              <a:rPr lang="en-US" dirty="0"/>
              <a:t>Zika can be passed through sex from a person who has Zika to his or her sex partners. </a:t>
            </a:r>
          </a:p>
          <a:p>
            <a:pPr lvl="1"/>
            <a:r>
              <a:rPr lang="en-US" dirty="0" smtClean="0"/>
              <a:t>It </a:t>
            </a:r>
            <a:r>
              <a:rPr lang="en-US" dirty="0"/>
              <a:t>can be passed from a person with Zika before their symptoms start, while they have symptoms, and after their symptoms end. </a:t>
            </a:r>
          </a:p>
          <a:p>
            <a:pPr lvl="1"/>
            <a:r>
              <a:rPr lang="en-US" dirty="0"/>
              <a:t>The virus may also be passed by a person who </a:t>
            </a:r>
            <a:r>
              <a:rPr lang="en-US" dirty="0" smtClean="0"/>
              <a:t>never has symptoms.</a:t>
            </a:r>
            <a:endParaRPr lang="en-US" dirty="0"/>
          </a:p>
          <a:p>
            <a:pPr lvl="0"/>
            <a:r>
              <a:rPr lang="en-US" dirty="0"/>
              <a:t>Sexual exposure includes sex without a condom with a person who traveled to or lives in an area </a:t>
            </a:r>
            <a:r>
              <a:rPr lang="en-US" dirty="0" smtClean="0"/>
              <a:t>with risk of </a:t>
            </a:r>
            <a:r>
              <a:rPr lang="en-US" dirty="0"/>
              <a:t>Zika. </a:t>
            </a:r>
          </a:p>
          <a:p>
            <a:pPr lvl="1"/>
            <a:r>
              <a:rPr lang="en-US" dirty="0"/>
              <a:t>This includes vaginal, anal, and oral sex and the sharing of sex toys.    </a:t>
            </a:r>
          </a:p>
          <a:p>
            <a:pPr>
              <a:lnSpc>
                <a:spcPct val="110000"/>
              </a:lnSpc>
            </a:pPr>
            <a:endParaRPr lang="en-US" dirty="0"/>
          </a:p>
        </p:txBody>
      </p:sp>
      <p:sp>
        <p:nvSpPr>
          <p:cNvPr id="3" name="Title 2"/>
          <p:cNvSpPr>
            <a:spLocks noGrp="1"/>
          </p:cNvSpPr>
          <p:nvPr>
            <p:ph type="title"/>
          </p:nvPr>
        </p:nvSpPr>
        <p:spPr/>
        <p:txBody>
          <a:bodyPr/>
          <a:lstStyle/>
          <a:p>
            <a:r>
              <a:rPr lang="en-US" dirty="0"/>
              <a:t>About sexual transmission</a:t>
            </a:r>
          </a:p>
        </p:txBody>
      </p:sp>
      <p:sp>
        <p:nvSpPr>
          <p:cNvPr id="4" name="Oval 3" title="condom box"/>
          <p:cNvSpPr/>
          <p:nvPr/>
        </p:nvSpPr>
        <p:spPr>
          <a:xfrm>
            <a:off x="4949802" y="562699"/>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5" name="Picture 4" title="Condom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21" y="414387"/>
            <a:ext cx="897752" cy="1414414"/>
          </a:xfrm>
          <a:prstGeom prst="rect">
            <a:avLst/>
          </a:prstGeom>
        </p:spPr>
      </p:pic>
      <p:sp>
        <p:nvSpPr>
          <p:cNvPr id="7" name="Rectangle 6"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title="Pregnant coupl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8785" y="594595"/>
            <a:ext cx="2531760" cy="4419237"/>
          </a:xfrm>
          <a:prstGeom prst="rect">
            <a:avLst/>
          </a:prstGeom>
        </p:spPr>
      </p:pic>
    </p:spTree>
    <p:extLst>
      <p:ext uri="{BB962C8B-B14F-4D97-AF65-F5344CB8AC3E}">
        <p14:creationId xmlns:p14="http://schemas.microsoft.com/office/powerpoint/2010/main" val="2077597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We </a:t>
            </a:r>
            <a:r>
              <a:rPr lang="en-US" dirty="0"/>
              <a:t>know that Zika can remain in semen longer than in other body fluids, including vaginal fluids, urine, and blood. </a:t>
            </a:r>
          </a:p>
          <a:p>
            <a:r>
              <a:rPr lang="en-US" dirty="0"/>
              <a:t>Among four published reports of Zika virus cultured from semen, virus was reported in semen up to 69 days after symptom onset</a:t>
            </a:r>
            <a:r>
              <a:rPr lang="en-US" dirty="0" smtClean="0"/>
              <a:t>.</a:t>
            </a:r>
          </a:p>
          <a:p>
            <a:r>
              <a:rPr lang="en-US" dirty="0" smtClean="0"/>
              <a:t>Zika RNA has </a:t>
            </a:r>
            <a:r>
              <a:rPr lang="en-US" dirty="0"/>
              <a:t>been found in semen as many as 188 days after symptoms began, and in vaginal and cervical fluids up to </a:t>
            </a:r>
            <a:r>
              <a:rPr lang="en-US" dirty="0" smtClean="0"/>
              <a:t>14 </a:t>
            </a:r>
            <a:r>
              <a:rPr lang="en-US" dirty="0"/>
              <a:t>days after symptoms </a:t>
            </a:r>
            <a:r>
              <a:rPr lang="en-US" dirty="0" smtClean="0"/>
              <a:t>began. </a:t>
            </a:r>
            <a:endParaRPr lang="en-US" dirty="0"/>
          </a:p>
          <a:p>
            <a:pPr marL="0" indent="0">
              <a:buNone/>
            </a:pPr>
            <a:r>
              <a:rPr lang="en-US" dirty="0" smtClean="0"/>
              <a:t> </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Zika in genital fluids</a:t>
            </a:r>
            <a:endParaRPr lang="en-US" dirty="0"/>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Tree>
    <p:extLst>
      <p:ext uri="{BB962C8B-B14F-4D97-AF65-F5344CB8AC3E}">
        <p14:creationId xmlns:p14="http://schemas.microsoft.com/office/powerpoint/2010/main" val="3033384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26616"/>
            <a:ext cx="4957169" cy="3394472"/>
          </a:xfrm>
        </p:spPr>
        <p:txBody>
          <a:bodyPr>
            <a:noAutofit/>
          </a:bodyPr>
          <a:lstStyle/>
          <a:p>
            <a:r>
              <a:rPr lang="en-US" dirty="0"/>
              <a:t>CDC and other public health partners continue </a:t>
            </a:r>
            <a:r>
              <a:rPr lang="en-US" dirty="0" smtClean="0"/>
              <a:t>research that may help </a:t>
            </a:r>
            <a:r>
              <a:rPr lang="en-US" dirty="0"/>
              <a:t>us find out</a:t>
            </a:r>
          </a:p>
          <a:p>
            <a:pPr lvl="1"/>
            <a:r>
              <a:rPr lang="en-US" sz="1800" dirty="0"/>
              <a:t>How long Zika can stay in genital fluids.</a:t>
            </a:r>
          </a:p>
          <a:p>
            <a:pPr lvl="1"/>
            <a:r>
              <a:rPr lang="en-US" sz="1800" dirty="0"/>
              <a:t>How common it is for Zika to be passed during </a:t>
            </a:r>
            <a:r>
              <a:rPr lang="en-US" sz="1800" dirty="0" smtClean="0"/>
              <a:t>sex.</a:t>
            </a:r>
            <a:endParaRPr lang="en-US" sz="1800" dirty="0"/>
          </a:p>
          <a:p>
            <a:pPr lvl="1"/>
            <a:r>
              <a:rPr lang="en-US" sz="1800" dirty="0"/>
              <a:t>If Zika passed to a pregnant woman during sex has a different risk for birth defects than Zika transmitted by a mosquito bite</a:t>
            </a:r>
            <a:r>
              <a:rPr lang="en-US" sz="1800" dirty="0" smtClean="0"/>
              <a:t>.</a:t>
            </a:r>
            <a:endParaRPr lang="en-US" sz="1800" dirty="0"/>
          </a:p>
        </p:txBody>
      </p:sp>
      <p:sp>
        <p:nvSpPr>
          <p:cNvPr id="3" name="Title 2"/>
          <p:cNvSpPr>
            <a:spLocks noGrp="1"/>
          </p:cNvSpPr>
          <p:nvPr>
            <p:ph type="title"/>
          </p:nvPr>
        </p:nvSpPr>
        <p:spPr/>
        <p:txBody>
          <a:bodyPr/>
          <a:lstStyle/>
          <a:p>
            <a:r>
              <a:rPr lang="en-US" dirty="0"/>
              <a:t>What we do not know about sexual transmission</a:t>
            </a:r>
          </a:p>
        </p:txBody>
      </p:sp>
      <p:pic>
        <p:nvPicPr>
          <p:cNvPr id="4" name="Picture 3" title="two condoms in packag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4075" y="887505"/>
            <a:ext cx="3369925" cy="3617259"/>
          </a:xfrm>
          <a:prstGeom prst="rect">
            <a:avLst/>
          </a:prstGeom>
        </p:spPr>
      </p:pic>
    </p:spTree>
    <p:extLst>
      <p:ext uri="{BB962C8B-B14F-4D97-AF65-F5344CB8AC3E}">
        <p14:creationId xmlns:p14="http://schemas.microsoft.com/office/powerpoint/2010/main" val="3933548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94651"/>
            <a:ext cx="4957169" cy="3394472"/>
          </a:xfrm>
        </p:spPr>
        <p:txBody>
          <a:bodyPr>
            <a:normAutofit/>
          </a:bodyPr>
          <a:lstStyle/>
          <a:p>
            <a:r>
              <a:rPr lang="en-US" sz="1800" dirty="0"/>
              <a:t>Before 2015, Zika outbreaks occurred in Africa, Southeast Asia, and the Pacific Islands.</a:t>
            </a:r>
          </a:p>
          <a:p>
            <a:r>
              <a:rPr lang="en-US" sz="1800" dirty="0" smtClean="0">
                <a:solidFill>
                  <a:schemeClr val="accent5"/>
                </a:solidFill>
              </a:rPr>
              <a:t>Zika is </a:t>
            </a:r>
            <a:r>
              <a:rPr lang="en-US" dirty="0">
                <a:solidFill>
                  <a:schemeClr val="accent5"/>
                </a:solidFill>
              </a:rPr>
              <a:t>c</a:t>
            </a:r>
            <a:r>
              <a:rPr lang="en-US" sz="1800" dirty="0" smtClean="0">
                <a:solidFill>
                  <a:schemeClr val="accent5"/>
                </a:solidFill>
              </a:rPr>
              <a:t>urrently </a:t>
            </a:r>
            <a:r>
              <a:rPr lang="en-US" dirty="0" smtClean="0"/>
              <a:t>is a risk </a:t>
            </a:r>
            <a:r>
              <a:rPr lang="en-US" sz="1800" dirty="0" smtClean="0"/>
              <a:t>in </a:t>
            </a:r>
            <a:r>
              <a:rPr lang="en-US" sz="1800" dirty="0"/>
              <a:t>many </a:t>
            </a:r>
            <a:r>
              <a:rPr lang="en-US" dirty="0"/>
              <a:t>countries and territories</a:t>
            </a:r>
            <a:r>
              <a:rPr lang="en-US" sz="1800" dirty="0"/>
              <a:t>. </a:t>
            </a:r>
            <a:endParaRPr lang="en-US" sz="1800" dirty="0" smtClean="0"/>
          </a:p>
          <a:p>
            <a:r>
              <a:rPr lang="en-US" dirty="0"/>
              <a:t>For the most recent case </a:t>
            </a:r>
            <a:r>
              <a:rPr lang="en-US" dirty="0" smtClean="0"/>
              <a:t>counts in the US </a:t>
            </a:r>
            <a:r>
              <a:rPr lang="en-US" dirty="0"/>
              <a:t>visit CDC’s </a:t>
            </a:r>
            <a:r>
              <a:rPr lang="en-US" dirty="0" smtClean="0"/>
              <a:t>Zika website: cdc.gov/</a:t>
            </a:r>
            <a:r>
              <a:rPr lang="en-US" dirty="0" err="1" smtClean="0"/>
              <a:t>zika</a:t>
            </a:r>
            <a:r>
              <a:rPr lang="en-US" dirty="0"/>
              <a:t> </a:t>
            </a:r>
          </a:p>
          <a:p>
            <a:endParaRPr lang="en-US" sz="1800" dirty="0"/>
          </a:p>
        </p:txBody>
      </p:sp>
      <p:sp>
        <p:nvSpPr>
          <p:cNvPr id="3" name="Title 2"/>
          <p:cNvSpPr>
            <a:spLocks noGrp="1"/>
          </p:cNvSpPr>
          <p:nvPr>
            <p:ph type="title"/>
          </p:nvPr>
        </p:nvSpPr>
        <p:spPr/>
        <p:txBody>
          <a:bodyPr>
            <a:normAutofit/>
          </a:bodyPr>
          <a:lstStyle/>
          <a:p>
            <a:r>
              <a:rPr lang="en-US" sz="2400" dirty="0"/>
              <a:t>Where has Zika virus been found?</a:t>
            </a:r>
          </a:p>
        </p:txBody>
      </p:sp>
      <p:pic>
        <p:nvPicPr>
          <p:cNvPr id="4" name="Picture 3" title="Glob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25631" y="965766"/>
            <a:ext cx="3718369" cy="3501464"/>
          </a:xfrm>
          <a:prstGeom prst="rect">
            <a:avLst/>
          </a:prstGeom>
        </p:spPr>
      </p:pic>
      <p:sp>
        <p:nvSpPr>
          <p:cNvPr id="5" name="Rectangle 4"/>
          <p:cNvSpPr/>
          <p:nvPr/>
        </p:nvSpPr>
        <p:spPr>
          <a:xfrm>
            <a:off x="6274269" y="4313341"/>
            <a:ext cx="1852751" cy="307777"/>
          </a:xfrm>
          <a:prstGeom prst="rect">
            <a:avLst/>
          </a:prstGeom>
        </p:spPr>
        <p:txBody>
          <a:bodyPr wrap="none">
            <a:spAutoFit/>
          </a:bodyPr>
          <a:lstStyle/>
          <a:p>
            <a:r>
              <a:rPr lang="en-US" sz="1400" dirty="0" smtClean="0">
                <a:hlinkClick r:id="rId4"/>
              </a:rPr>
              <a:t>Areas with Risk of </a:t>
            </a:r>
            <a:r>
              <a:rPr lang="en-US" sz="1400" dirty="0" err="1" smtClean="0">
                <a:hlinkClick r:id="rId4"/>
              </a:rPr>
              <a:t>Zika</a:t>
            </a:r>
            <a:r>
              <a:rPr lang="en-US" sz="1400" dirty="0" smtClean="0"/>
              <a:t> </a:t>
            </a:r>
            <a:endParaRPr lang="en-US" sz="1400" dirty="0"/>
          </a:p>
        </p:txBody>
      </p:sp>
    </p:spTree>
    <p:extLst>
      <p:ext uri="{BB962C8B-B14F-4D97-AF65-F5344CB8AC3E}">
        <p14:creationId xmlns:p14="http://schemas.microsoft.com/office/powerpoint/2010/main" val="21227098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a:lnSpc>
                <a:spcPct val="120000"/>
              </a:lnSpc>
            </a:pPr>
            <a:r>
              <a:rPr lang="en-US" sz="2500" dirty="0"/>
              <a:t>Not having sex eliminates the risk of getting Zika from sex.</a:t>
            </a:r>
          </a:p>
          <a:p>
            <a:pPr>
              <a:lnSpc>
                <a:spcPct val="120000"/>
              </a:lnSpc>
            </a:pPr>
            <a:r>
              <a:rPr lang="en-US" sz="2500" dirty="0"/>
              <a:t>Condoms can reduce the chance of getting Zika from sex.</a:t>
            </a:r>
          </a:p>
          <a:p>
            <a:pPr lvl="1">
              <a:lnSpc>
                <a:spcPct val="120000"/>
              </a:lnSpc>
            </a:pPr>
            <a:r>
              <a:rPr lang="en-US" sz="2400" dirty="0" smtClean="0"/>
              <a:t>Dental </a:t>
            </a:r>
            <a:r>
              <a:rPr lang="en-US" sz="2400" dirty="0"/>
              <a:t>dams (latex or polyurethane sheets) may also be used for certain types of oral sex (mouth to vagina or mouth to anus). </a:t>
            </a:r>
          </a:p>
          <a:p>
            <a:pPr lvl="1">
              <a:lnSpc>
                <a:spcPct val="120000"/>
              </a:lnSpc>
            </a:pPr>
            <a:r>
              <a:rPr lang="en-US" sz="2400" dirty="0"/>
              <a:t>Not sharing sex toys can also reduce the risk of spreading Zika to sex partners </a:t>
            </a:r>
            <a:endParaRPr lang="en-US" sz="2400" dirty="0" smtClean="0"/>
          </a:p>
          <a:p>
            <a:pPr>
              <a:lnSpc>
                <a:spcPct val="120000"/>
              </a:lnSpc>
            </a:pPr>
            <a:r>
              <a:rPr lang="en-US" sz="2500" dirty="0" smtClean="0"/>
              <a:t>Pregnant couples </a:t>
            </a:r>
            <a:r>
              <a:rPr lang="en-US" sz="2500" dirty="0"/>
              <a:t>with a partner who lives in or recently traveled to an area </a:t>
            </a:r>
            <a:r>
              <a:rPr lang="en-US" sz="2500" dirty="0" smtClean="0"/>
              <a:t>with risk of Zika </a:t>
            </a:r>
            <a:r>
              <a:rPr lang="en-US" sz="2500" dirty="0"/>
              <a:t>should use condoms </a:t>
            </a:r>
            <a:r>
              <a:rPr lang="en-US" sz="2500" dirty="0">
                <a:hlinkClick r:id="rId3"/>
              </a:rPr>
              <a:t>correctly</a:t>
            </a:r>
            <a:r>
              <a:rPr lang="en-US" sz="2500" dirty="0"/>
              <a:t> every time they have sex or not have sex during pregnancy. </a:t>
            </a:r>
          </a:p>
          <a:p>
            <a:pPr>
              <a:lnSpc>
                <a:spcPct val="120000"/>
              </a:lnSpc>
            </a:pPr>
            <a:endParaRPr lang="en-US" sz="2600" dirty="0" smtClean="0"/>
          </a:p>
        </p:txBody>
      </p:sp>
      <p:sp>
        <p:nvSpPr>
          <p:cNvPr id="3" name="Title 2"/>
          <p:cNvSpPr>
            <a:spLocks noGrp="1"/>
          </p:cNvSpPr>
          <p:nvPr>
            <p:ph type="title"/>
          </p:nvPr>
        </p:nvSpPr>
        <p:spPr/>
        <p:txBody>
          <a:bodyPr/>
          <a:lstStyle/>
          <a:p>
            <a:r>
              <a:rPr lang="en-US" dirty="0"/>
              <a:t>Preventing or reducing the chance of sexual transmission</a:t>
            </a:r>
          </a:p>
        </p:txBody>
      </p:sp>
      <p:pic>
        <p:nvPicPr>
          <p:cNvPr id="8" name="Picture 7" title="female condo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4046" y="2914605"/>
            <a:ext cx="1920240" cy="1920240"/>
          </a:xfrm>
          <a:prstGeom prst="rect">
            <a:avLst/>
          </a:prstGeom>
        </p:spPr>
      </p:pic>
      <p:pic>
        <p:nvPicPr>
          <p:cNvPr id="9" name="Picture 8" title="Dental da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9624" y="1685647"/>
            <a:ext cx="1920240" cy="1920240"/>
          </a:xfrm>
          <a:prstGeom prst="rect">
            <a:avLst/>
          </a:prstGeom>
        </p:spPr>
      </p:pic>
      <p:pic>
        <p:nvPicPr>
          <p:cNvPr id="10" name="Picture 9" title="male condo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7324" y="485657"/>
            <a:ext cx="1920630" cy="1920630"/>
          </a:xfrm>
          <a:prstGeom prst="rect">
            <a:avLst/>
          </a:prstGeom>
        </p:spPr>
      </p:pic>
    </p:spTree>
    <p:extLst>
      <p:ext uri="{BB962C8B-B14F-4D97-AF65-F5344CB8AC3E}">
        <p14:creationId xmlns:p14="http://schemas.microsoft.com/office/powerpoint/2010/main" val="171505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descr="Men and Women with possible Zika exposure" title="Men and Women with possible Zika exposure"/>
          <p:cNvSpPr>
            <a:spLocks noGrp="1"/>
          </p:cNvSpPr>
          <p:nvPr>
            <p:ph idx="1"/>
          </p:nvPr>
        </p:nvSpPr>
        <p:spPr/>
        <p:txBody>
          <a:bodyPr>
            <a:normAutofit/>
          </a:bodyPr>
          <a:lstStyle/>
          <a:p>
            <a:endParaRPr lang="en-US" dirty="0"/>
          </a:p>
          <a:p>
            <a:endParaRPr lang="en-US" dirty="0"/>
          </a:p>
          <a:p>
            <a:endParaRPr lang="en-US" dirty="0"/>
          </a:p>
        </p:txBody>
      </p:sp>
      <p:sp>
        <p:nvSpPr>
          <p:cNvPr id="3" name="Title 2"/>
          <p:cNvSpPr>
            <a:spLocks noGrp="1"/>
          </p:cNvSpPr>
          <p:nvPr>
            <p:ph type="title"/>
          </p:nvPr>
        </p:nvSpPr>
        <p:spPr/>
        <p:txBody>
          <a:bodyPr vert="horz" lIns="91440" tIns="45720" rIns="91440" bIns="45720" rtlCol="0" anchor="t">
            <a:normAutofit/>
          </a:bodyPr>
          <a:lstStyle/>
          <a:p>
            <a:r>
              <a:rPr lang="en-US" dirty="0"/>
              <a:t>Men and women with possible Zika exposure</a:t>
            </a:r>
          </a:p>
        </p:txBody>
      </p:sp>
      <p:sp>
        <p:nvSpPr>
          <p:cNvPr id="5" name="Rectangle 4" title="Decrotive black strip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28E92"/>
              </a:solidFill>
            </a:endParaRPr>
          </a:p>
        </p:txBody>
      </p:sp>
      <p:pic>
        <p:nvPicPr>
          <p:cNvPr id="6" name="Picture 5"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
        <p:nvSpPr>
          <p:cNvPr id="8" name="Content Placeholder 1"/>
          <p:cNvSpPr txBox="1">
            <a:spLocks/>
          </p:cNvSpPr>
          <p:nvPr/>
        </p:nvSpPr>
        <p:spPr>
          <a:xfrm>
            <a:off x="457199" y="1426616"/>
            <a:ext cx="4957169" cy="3394472"/>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05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People with a partner who traveled to an area with risk of Zika can use condoms or not have sex.</a:t>
            </a:r>
          </a:p>
          <a:p>
            <a:pPr lvl="1"/>
            <a:r>
              <a:rPr lang="en-US" sz="1600" dirty="0" smtClean="0"/>
              <a:t>If traveler is female: For at least 8 weeks after travel or symptom onset.</a:t>
            </a:r>
          </a:p>
          <a:p>
            <a:pPr lvl="1"/>
            <a:r>
              <a:rPr lang="en-US" dirty="0" smtClean="0"/>
              <a:t>If traveler is male: For at least 6 months after travel or symptom onset.</a:t>
            </a:r>
          </a:p>
          <a:p>
            <a:r>
              <a:rPr lang="en-US" sz="1800" dirty="0" smtClean="0"/>
              <a:t>People living in an area with risk of Zika can use condoms or not have sex.</a:t>
            </a:r>
            <a:endParaRPr lang="en-US" sz="1800" dirty="0"/>
          </a:p>
        </p:txBody>
      </p:sp>
    </p:spTree>
    <p:extLst>
      <p:ext uri="{BB962C8B-B14F-4D97-AF65-F5344CB8AC3E}">
        <p14:creationId xmlns:p14="http://schemas.microsoft.com/office/powerpoint/2010/main" val="20602970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7772400" cy="1112806"/>
          </a:xfrm>
        </p:spPr>
        <p:txBody>
          <a:bodyPr/>
          <a:lstStyle/>
          <a:p>
            <a:r>
              <a:rPr lang="en-US" sz="3600" dirty="0"/>
              <a:t>Preconception guidance</a:t>
            </a:r>
          </a:p>
        </p:txBody>
      </p:sp>
    </p:spTree>
    <p:extLst>
      <p:ext uri="{BB962C8B-B14F-4D97-AF65-F5344CB8AC3E}">
        <p14:creationId xmlns:p14="http://schemas.microsoft.com/office/powerpoint/2010/main" val="42479521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6522" y="1021157"/>
            <a:ext cx="4957169" cy="3394472"/>
          </a:xfrm>
        </p:spPr>
        <p:txBody>
          <a:bodyPr>
            <a:normAutofit lnSpcReduction="10000"/>
          </a:bodyPr>
          <a:lstStyle/>
          <a:p>
            <a:r>
              <a:rPr lang="en-US" dirty="0" smtClean="0"/>
              <a:t>Testing is NOT recommended for asymptomatic couples in </a:t>
            </a:r>
            <a:r>
              <a:rPr lang="en-US" dirty="0"/>
              <a:t>which one or both </a:t>
            </a:r>
            <a:r>
              <a:rPr lang="en-US" dirty="0" smtClean="0"/>
              <a:t>partners </a:t>
            </a:r>
            <a:r>
              <a:rPr lang="en-US" dirty="0"/>
              <a:t>has had possible exposure to Zika </a:t>
            </a:r>
            <a:r>
              <a:rPr lang="en-US" dirty="0" smtClean="0"/>
              <a:t>virus:</a:t>
            </a:r>
          </a:p>
          <a:p>
            <a:pPr lvl="1"/>
            <a:r>
              <a:rPr lang="en-US" dirty="0"/>
              <a:t>A negative blood test or antibody test could be falsely </a:t>
            </a:r>
            <a:r>
              <a:rPr lang="en-US" dirty="0" smtClean="0"/>
              <a:t>reassuring.</a:t>
            </a:r>
          </a:p>
          <a:p>
            <a:pPr lvl="1"/>
            <a:r>
              <a:rPr lang="en-US" dirty="0" smtClean="0"/>
              <a:t>No test is 100% accurate.</a:t>
            </a:r>
          </a:p>
          <a:p>
            <a:pPr lvl="1"/>
            <a:r>
              <a:rPr lang="en-US" dirty="0" smtClean="0"/>
              <a:t>We have </a:t>
            </a:r>
            <a:r>
              <a:rPr lang="en-US" dirty="0"/>
              <a:t>limited understanding of Zika virus shedding in genital secretions or of how to interpret </a:t>
            </a:r>
            <a:r>
              <a:rPr lang="en-US" dirty="0" smtClean="0"/>
              <a:t>test results of genital secretions. </a:t>
            </a:r>
          </a:p>
          <a:p>
            <a:pPr lvl="2"/>
            <a:r>
              <a:rPr lang="en-US" dirty="0" smtClean="0"/>
              <a:t>Zika </a:t>
            </a:r>
            <a:r>
              <a:rPr lang="en-US" dirty="0"/>
              <a:t>shedding </a:t>
            </a:r>
            <a:r>
              <a:rPr lang="en-US" dirty="0" smtClean="0"/>
              <a:t>may </a:t>
            </a:r>
            <a:r>
              <a:rPr lang="en-US" dirty="0"/>
              <a:t>be intermittent, in which case a person could test negative at one point but still carry the virus and shed it again in the future. </a:t>
            </a:r>
          </a:p>
        </p:txBody>
      </p:sp>
      <p:sp>
        <p:nvSpPr>
          <p:cNvPr id="4" name="Title 3"/>
          <p:cNvSpPr>
            <a:spLocks noGrp="1"/>
          </p:cNvSpPr>
          <p:nvPr>
            <p:ph type="title"/>
          </p:nvPr>
        </p:nvSpPr>
        <p:spPr>
          <a:xfrm>
            <a:off x="143382" y="361905"/>
            <a:ext cx="6760338" cy="921836"/>
          </a:xfrm>
        </p:spPr>
        <p:txBody>
          <a:bodyPr>
            <a:normAutofit/>
          </a:bodyPr>
          <a:lstStyle/>
          <a:p>
            <a:r>
              <a:rPr lang="en-US" dirty="0" smtClean="0"/>
              <a:t>Asymptomatic couples interested in conceiving</a:t>
            </a:r>
            <a:endParaRPr lang="en-US" dirty="0"/>
          </a:p>
        </p:txBody>
      </p:sp>
      <p:pic>
        <p:nvPicPr>
          <p:cNvPr id="7" name="Picture 6"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Tree>
    <p:extLst>
      <p:ext uri="{BB962C8B-B14F-4D97-AF65-F5344CB8AC3E}">
        <p14:creationId xmlns:p14="http://schemas.microsoft.com/office/powerpoint/2010/main" val="29306406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701" y="1391466"/>
            <a:ext cx="5131801" cy="3514641"/>
          </a:xfrm>
        </p:spPr>
        <p:txBody>
          <a:bodyPr>
            <a:noAutofit/>
          </a:bodyPr>
          <a:lstStyle/>
          <a:p>
            <a:r>
              <a:rPr lang="en-US" dirty="0"/>
              <a:t>Women and men interested in conceiving should talk with their </a:t>
            </a:r>
            <a:r>
              <a:rPr lang="en-US" dirty="0" smtClean="0"/>
              <a:t>healthcare providers. </a:t>
            </a:r>
            <a:endParaRPr lang="en-US" dirty="0"/>
          </a:p>
          <a:p>
            <a:r>
              <a:rPr lang="en-US" dirty="0" smtClean="0"/>
              <a:t>Factors that may aid in decision-making:</a:t>
            </a:r>
          </a:p>
          <a:p>
            <a:pPr lvl="1"/>
            <a:r>
              <a:rPr lang="en-US" dirty="0" smtClean="0"/>
              <a:t>Reproductive life plan</a:t>
            </a:r>
          </a:p>
          <a:p>
            <a:pPr lvl="1"/>
            <a:r>
              <a:rPr lang="en-US" dirty="0" smtClean="0"/>
              <a:t>Environmental risk of exposure</a:t>
            </a:r>
          </a:p>
          <a:p>
            <a:pPr lvl="1"/>
            <a:r>
              <a:rPr lang="en-US" dirty="0" smtClean="0"/>
              <a:t>Personal measures to prevent mosquito bites</a:t>
            </a:r>
          </a:p>
          <a:p>
            <a:pPr lvl="1"/>
            <a:r>
              <a:rPr lang="en-US" dirty="0" smtClean="0"/>
              <a:t>Personal measures to prevent sexual transmission</a:t>
            </a:r>
          </a:p>
          <a:p>
            <a:pPr lvl="1"/>
            <a:r>
              <a:rPr lang="en-US" dirty="0" smtClean="0"/>
              <a:t>Education about Zika virus infection in pregnancy</a:t>
            </a:r>
          </a:p>
          <a:p>
            <a:pPr lvl="1"/>
            <a:r>
              <a:rPr lang="en-US" dirty="0" smtClean="0"/>
              <a:t>Risks and benefits of pregnancy at this time</a:t>
            </a:r>
          </a:p>
          <a:p>
            <a:endParaRPr lang="en-US" dirty="0"/>
          </a:p>
        </p:txBody>
      </p:sp>
      <p:sp>
        <p:nvSpPr>
          <p:cNvPr id="3" name="Title 2"/>
          <p:cNvSpPr>
            <a:spLocks noGrp="1"/>
          </p:cNvSpPr>
          <p:nvPr>
            <p:ph type="title"/>
          </p:nvPr>
        </p:nvSpPr>
        <p:spPr>
          <a:xfrm>
            <a:off x="143382" y="361905"/>
            <a:ext cx="7823328" cy="921836"/>
          </a:xfrm>
        </p:spPr>
        <p:txBody>
          <a:bodyPr>
            <a:normAutofit/>
          </a:bodyPr>
          <a:lstStyle/>
          <a:p>
            <a:r>
              <a:rPr lang="en-US" dirty="0"/>
              <a:t>Couples interested in conceiving who </a:t>
            </a:r>
            <a:r>
              <a:rPr lang="en-US" dirty="0" smtClean="0"/>
              <a:t>live in or frequently travel to an </a:t>
            </a:r>
            <a:r>
              <a:rPr lang="en-US" dirty="0"/>
              <a:t>area with </a:t>
            </a:r>
            <a:r>
              <a:rPr lang="en-US" dirty="0" smtClean="0"/>
              <a:t>risk of Zika</a:t>
            </a:r>
            <a:endParaRPr lang="en-US" dirty="0"/>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title="Woman receiving consultation from a docto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2250" y="1704975"/>
            <a:ext cx="3833694" cy="3308857"/>
          </a:xfrm>
          <a:prstGeom prst="rect">
            <a:avLst/>
          </a:prstGeom>
        </p:spPr>
      </p:pic>
    </p:spTree>
    <p:extLst>
      <p:ext uri="{BB962C8B-B14F-4D97-AF65-F5344CB8AC3E}">
        <p14:creationId xmlns:p14="http://schemas.microsoft.com/office/powerpoint/2010/main" val="3023431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For </a:t>
            </a:r>
            <a:r>
              <a:rPr lang="en-US" dirty="0" smtClean="0"/>
              <a:t>women </a:t>
            </a:r>
            <a:r>
              <a:rPr lang="en-US" dirty="0"/>
              <a:t>with possible exposure to </a:t>
            </a:r>
            <a:r>
              <a:rPr lang="en-US" dirty="0" smtClean="0"/>
              <a:t>an area with a CDC Zika travel notice</a:t>
            </a:r>
            <a:endParaRPr lang="en-US" dirty="0"/>
          </a:p>
          <a:p>
            <a:pPr lvl="1"/>
            <a:r>
              <a:rPr lang="en-US" dirty="0"/>
              <a:t>Discuss signs and symptoms and potential adverse outcomes associated with </a:t>
            </a:r>
            <a:r>
              <a:rPr lang="en-US" dirty="0" smtClean="0"/>
              <a:t>Zika. </a:t>
            </a:r>
            <a:endParaRPr lang="en-US" dirty="0"/>
          </a:p>
          <a:p>
            <a:pPr lvl="1"/>
            <a:r>
              <a:rPr lang="en-US" dirty="0" smtClean="0"/>
              <a:t>Wait at least 2 months after last possible exposure to Zika or symptom onset before trying to conceive. </a:t>
            </a:r>
            <a:endParaRPr lang="en-US" dirty="0"/>
          </a:p>
          <a:p>
            <a:pPr lvl="1"/>
            <a:r>
              <a:rPr lang="en-US" dirty="0" smtClean="0"/>
              <a:t>If male partner was also exposed, wait at least 6 months after his last possible exposure or symptom onset before trying to conceive.</a:t>
            </a:r>
          </a:p>
          <a:p>
            <a:pPr lvl="1"/>
            <a:r>
              <a:rPr lang="en-US" dirty="0" smtClean="0"/>
              <a:t>During </a:t>
            </a:r>
            <a:r>
              <a:rPr lang="en-US" dirty="0"/>
              <a:t>that time, use condoms every time during sex or do not have sex.</a:t>
            </a:r>
          </a:p>
          <a:p>
            <a:pPr lvl="1"/>
            <a:endParaRPr lang="en-US" dirty="0"/>
          </a:p>
          <a:p>
            <a:endParaRPr lang="en-US" dirty="0"/>
          </a:p>
        </p:txBody>
      </p:sp>
      <p:sp>
        <p:nvSpPr>
          <p:cNvPr id="3" name="Title 2"/>
          <p:cNvSpPr>
            <a:spLocks noGrp="1"/>
          </p:cNvSpPr>
          <p:nvPr>
            <p:ph type="title"/>
          </p:nvPr>
        </p:nvSpPr>
        <p:spPr>
          <a:xfrm>
            <a:off x="143381" y="361905"/>
            <a:ext cx="7085757" cy="921836"/>
          </a:xfrm>
        </p:spPr>
        <p:txBody>
          <a:bodyPr>
            <a:normAutofit/>
          </a:bodyPr>
          <a:lstStyle/>
          <a:p>
            <a:r>
              <a:rPr lang="en-US" dirty="0"/>
              <a:t>Couples interested in conceiving who DO NOT </a:t>
            </a:r>
            <a:r>
              <a:rPr lang="en-US" dirty="0" smtClean="0"/>
              <a:t>live in </a:t>
            </a:r>
            <a:r>
              <a:rPr lang="en-US" dirty="0"/>
              <a:t>an area with </a:t>
            </a:r>
            <a:r>
              <a:rPr lang="en-US" dirty="0" smtClean="0"/>
              <a:t>risk of Zika</a:t>
            </a:r>
            <a:endParaRPr lang="en-US" dirty="0"/>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Tree>
    <p:extLst>
      <p:ext uri="{BB962C8B-B14F-4D97-AF65-F5344CB8AC3E}">
        <p14:creationId xmlns:p14="http://schemas.microsoft.com/office/powerpoint/2010/main" val="39254982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67971"/>
            <a:ext cx="4957169" cy="3394472"/>
          </a:xfrm>
        </p:spPr>
        <p:txBody>
          <a:bodyPr>
            <a:normAutofit/>
          </a:bodyPr>
          <a:lstStyle/>
          <a:p>
            <a:r>
              <a:rPr lang="en-US" dirty="0"/>
              <a:t>For m</a:t>
            </a:r>
            <a:r>
              <a:rPr lang="en-US" dirty="0" smtClean="0"/>
              <a:t>en </a:t>
            </a:r>
            <a:r>
              <a:rPr lang="en-US" dirty="0"/>
              <a:t>with possible exposure to with a CDC Zika travel notice </a:t>
            </a:r>
            <a:endParaRPr lang="en-US" dirty="0" smtClean="0"/>
          </a:p>
          <a:p>
            <a:pPr lvl="1"/>
            <a:r>
              <a:rPr lang="en-US" dirty="0" smtClean="0"/>
              <a:t>Wait at least 6 months after last possible exposure to Zika or symptom onset before trying to conceive. </a:t>
            </a:r>
            <a:endParaRPr lang="en-US" dirty="0"/>
          </a:p>
          <a:p>
            <a:pPr lvl="1"/>
            <a:r>
              <a:rPr lang="en-US" dirty="0"/>
              <a:t>During that time, use condoms every time during sex or do not have </a:t>
            </a:r>
            <a:r>
              <a:rPr lang="en-US" dirty="0" smtClean="0"/>
              <a:t>sex.</a:t>
            </a:r>
          </a:p>
          <a:p>
            <a:pPr marL="57150" indent="0">
              <a:buNone/>
            </a:pPr>
            <a:endParaRPr lang="en-US" dirty="0"/>
          </a:p>
          <a:p>
            <a:endParaRPr lang="en-US" dirty="0"/>
          </a:p>
        </p:txBody>
      </p:sp>
      <p:sp>
        <p:nvSpPr>
          <p:cNvPr id="3" name="Title 2"/>
          <p:cNvSpPr>
            <a:spLocks noGrp="1"/>
          </p:cNvSpPr>
          <p:nvPr>
            <p:ph type="title"/>
          </p:nvPr>
        </p:nvSpPr>
        <p:spPr>
          <a:xfrm>
            <a:off x="143381" y="361905"/>
            <a:ext cx="6483329" cy="921836"/>
          </a:xfrm>
        </p:spPr>
        <p:txBody>
          <a:bodyPr>
            <a:normAutofit/>
          </a:bodyPr>
          <a:lstStyle/>
          <a:p>
            <a:r>
              <a:rPr lang="en-US" dirty="0"/>
              <a:t>Couples interested in conceiving who DO NOT reside in an area with </a:t>
            </a:r>
            <a:r>
              <a:rPr lang="en-US" dirty="0" smtClean="0"/>
              <a:t>risk of Zika </a:t>
            </a:r>
            <a:endParaRPr lang="en-US" dirty="0"/>
          </a:p>
        </p:txBody>
      </p:sp>
      <p:pic>
        <p:nvPicPr>
          <p:cNvPr id="5" name="Picture 4" title="Doctor examining 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04241" y="824243"/>
            <a:ext cx="3239759" cy="4192629"/>
          </a:xfrm>
          <a:prstGeom prst="rect">
            <a:avLst/>
          </a:prstGeom>
        </p:spPr>
      </p:pic>
    </p:spTree>
    <p:extLst>
      <p:ext uri="{BB962C8B-B14F-4D97-AF65-F5344CB8AC3E}">
        <p14:creationId xmlns:p14="http://schemas.microsoft.com/office/powerpoint/2010/main" val="4076056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67971"/>
            <a:ext cx="4957169" cy="3394472"/>
          </a:xfrm>
        </p:spPr>
        <p:txBody>
          <a:bodyPr>
            <a:normAutofit/>
          </a:bodyPr>
          <a:lstStyle/>
          <a:p>
            <a:r>
              <a:rPr lang="en-US" dirty="0"/>
              <a:t>For </a:t>
            </a:r>
            <a:r>
              <a:rPr lang="en-US" dirty="0" smtClean="0"/>
              <a:t>couples with exposure to areas with risk of Zika but no CDC Zika travel notice</a:t>
            </a:r>
          </a:p>
          <a:p>
            <a:pPr lvl="1"/>
            <a:r>
              <a:rPr lang="en-US" dirty="0" smtClean="0"/>
              <a:t>The level of risk for Zika in these areas is unknown</a:t>
            </a:r>
          </a:p>
          <a:p>
            <a:pPr lvl="1"/>
            <a:r>
              <a:rPr lang="en-US" dirty="0" smtClean="0"/>
              <a:t>Healthcare providers should counsel couples about travel to these areas and risk, including potential consequences of becoming infected</a:t>
            </a:r>
          </a:p>
          <a:p>
            <a:endParaRPr lang="en-US" dirty="0" smtClean="0"/>
          </a:p>
          <a:p>
            <a:pPr lvl="1"/>
            <a:endParaRPr lang="en-US" dirty="0"/>
          </a:p>
          <a:p>
            <a:endParaRPr lang="en-US" dirty="0"/>
          </a:p>
        </p:txBody>
      </p:sp>
      <p:sp>
        <p:nvSpPr>
          <p:cNvPr id="3" name="Title 2"/>
          <p:cNvSpPr>
            <a:spLocks noGrp="1"/>
          </p:cNvSpPr>
          <p:nvPr>
            <p:ph type="title"/>
          </p:nvPr>
        </p:nvSpPr>
        <p:spPr>
          <a:xfrm>
            <a:off x="143381" y="361905"/>
            <a:ext cx="6483329" cy="921836"/>
          </a:xfrm>
        </p:spPr>
        <p:txBody>
          <a:bodyPr>
            <a:normAutofit/>
          </a:bodyPr>
          <a:lstStyle/>
          <a:p>
            <a:r>
              <a:rPr lang="en-US" dirty="0"/>
              <a:t>Couples interested in conceiving who DO NOT reside in an area with </a:t>
            </a:r>
            <a:r>
              <a:rPr lang="en-US" dirty="0" smtClean="0"/>
              <a:t>risk of Zika </a:t>
            </a:r>
            <a:endParaRPr lang="en-US" dirty="0"/>
          </a:p>
        </p:txBody>
      </p:sp>
      <p:pic>
        <p:nvPicPr>
          <p:cNvPr id="5" name="Picture 4" title="Doctor examining 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04241" y="824243"/>
            <a:ext cx="3239759" cy="4192629"/>
          </a:xfrm>
          <a:prstGeom prst="rect">
            <a:avLst/>
          </a:prstGeom>
        </p:spPr>
      </p:pic>
    </p:spTree>
    <p:extLst>
      <p:ext uri="{BB962C8B-B14F-4D97-AF65-F5344CB8AC3E}">
        <p14:creationId xmlns:p14="http://schemas.microsoft.com/office/powerpoint/2010/main" val="1332363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7772400" cy="1112806"/>
          </a:xfrm>
        </p:spPr>
        <p:txBody>
          <a:bodyPr/>
          <a:lstStyle/>
          <a:p>
            <a:r>
              <a:rPr lang="en-US" sz="3600" dirty="0" smtClean="0"/>
              <a:t>Infection control in Healthcare settings</a:t>
            </a:r>
            <a:endParaRPr lang="en-US" sz="3600" dirty="0"/>
          </a:p>
        </p:txBody>
      </p:sp>
    </p:spTree>
    <p:extLst>
      <p:ext uri="{BB962C8B-B14F-4D97-AF65-F5344CB8AC3E}">
        <p14:creationId xmlns:p14="http://schemas.microsoft.com/office/powerpoint/2010/main" val="27612939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1194513"/>
            <a:ext cx="4957169" cy="3394472"/>
          </a:xfrm>
        </p:spPr>
        <p:txBody>
          <a:bodyPr>
            <a:normAutofit/>
          </a:bodyPr>
          <a:lstStyle/>
          <a:p>
            <a:r>
              <a:rPr lang="en-US" dirty="0"/>
              <a:t>Standard Precautions should be used to protect healthcare personnel from all infectious disease transmission, including Zika virus</a:t>
            </a:r>
            <a:r>
              <a:rPr lang="en-US" dirty="0" smtClean="0"/>
              <a:t>.</a:t>
            </a:r>
          </a:p>
          <a:p>
            <a:pPr lvl="1"/>
            <a:r>
              <a:rPr lang="en-US" dirty="0"/>
              <a:t>Body fluids, including blood, vaginal secretions, and semen, have been implicated in transmission of Zika virus.</a:t>
            </a:r>
            <a:endParaRPr lang="en-US" dirty="0" smtClean="0"/>
          </a:p>
          <a:p>
            <a:pPr lvl="1"/>
            <a:r>
              <a:rPr lang="en-US" dirty="0"/>
              <a:t>Occupational exposure that requires evaluation includes percutaneous exposure or exposure of non-intact skin or mucous membranes to any of the following: blood, body fluids, secretions, and excretions. </a:t>
            </a:r>
          </a:p>
        </p:txBody>
      </p:sp>
      <p:sp>
        <p:nvSpPr>
          <p:cNvPr id="4" name="Title 3"/>
          <p:cNvSpPr>
            <a:spLocks noGrp="1"/>
          </p:cNvSpPr>
          <p:nvPr>
            <p:ph type="title"/>
          </p:nvPr>
        </p:nvSpPr>
        <p:spPr/>
        <p:txBody>
          <a:bodyPr/>
          <a:lstStyle/>
          <a:p>
            <a:r>
              <a:rPr lang="en-US" dirty="0" smtClean="0"/>
              <a:t>Infection control</a:t>
            </a:r>
            <a:endParaRPr lang="en-US" dirty="0"/>
          </a:p>
        </p:txBody>
      </p:sp>
      <p:pic>
        <p:nvPicPr>
          <p:cNvPr id="2" name="Picture 1" descr="Doctor putting on gloves" title="Doctor putting on glo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872" y="324467"/>
            <a:ext cx="3387256" cy="4683952"/>
          </a:xfrm>
          <a:prstGeom prst="rect">
            <a:avLst/>
          </a:prstGeom>
        </p:spPr>
      </p:pic>
    </p:spTree>
    <p:extLst>
      <p:ext uri="{BB962C8B-B14F-4D97-AF65-F5344CB8AC3E}">
        <p14:creationId xmlns:p14="http://schemas.microsoft.com/office/powerpoint/2010/main" val="1581131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a:t>Bite from an infected </a:t>
            </a:r>
            <a:r>
              <a:rPr lang="en-US" sz="2000" dirty="0" smtClean="0"/>
              <a:t>mosquito </a:t>
            </a:r>
            <a:endParaRPr lang="en-US" sz="2000" dirty="0"/>
          </a:p>
          <a:p>
            <a:r>
              <a:rPr lang="en-US" sz="2000" dirty="0"/>
              <a:t>Maternal-fetal</a:t>
            </a:r>
          </a:p>
          <a:p>
            <a:pPr lvl="1"/>
            <a:r>
              <a:rPr lang="en-US" sz="1800" dirty="0" err="1" smtClean="0"/>
              <a:t>Periconceptional</a:t>
            </a:r>
            <a:endParaRPr lang="en-US" sz="1800" dirty="0" smtClean="0"/>
          </a:p>
          <a:p>
            <a:pPr lvl="1"/>
            <a:r>
              <a:rPr lang="en-US" sz="1800" dirty="0" smtClean="0"/>
              <a:t>Intrauterine</a:t>
            </a:r>
            <a:endParaRPr lang="en-US" sz="1800" dirty="0"/>
          </a:p>
          <a:p>
            <a:pPr lvl="1"/>
            <a:r>
              <a:rPr lang="en-US" sz="1800" dirty="0"/>
              <a:t>Perinatal</a:t>
            </a:r>
          </a:p>
          <a:p>
            <a:r>
              <a:rPr lang="en-US" sz="2000" dirty="0"/>
              <a:t>Sexual transmission from an infected person to his or her </a:t>
            </a:r>
            <a:r>
              <a:rPr lang="en-US" sz="2000" dirty="0" smtClean="0"/>
              <a:t>partners</a:t>
            </a:r>
            <a:endParaRPr lang="en-US" sz="2000" dirty="0"/>
          </a:p>
          <a:p>
            <a:r>
              <a:rPr lang="en-US" sz="2000" dirty="0"/>
              <a:t>Laboratory </a:t>
            </a:r>
            <a:r>
              <a:rPr lang="en-US" sz="2000" dirty="0" smtClean="0"/>
              <a:t>exposure</a:t>
            </a:r>
            <a:endParaRPr lang="en-US" sz="2000" dirty="0"/>
          </a:p>
          <a:p>
            <a:pPr marL="0" indent="0">
              <a:buNone/>
            </a:pPr>
            <a:endParaRPr lang="en-US" sz="2400" dirty="0"/>
          </a:p>
        </p:txBody>
      </p:sp>
      <p:sp>
        <p:nvSpPr>
          <p:cNvPr id="3" name="Title 2"/>
          <p:cNvSpPr>
            <a:spLocks noGrp="1"/>
          </p:cNvSpPr>
          <p:nvPr>
            <p:ph type="title"/>
          </p:nvPr>
        </p:nvSpPr>
        <p:spPr/>
        <p:txBody>
          <a:bodyPr>
            <a:normAutofit/>
          </a:bodyPr>
          <a:lstStyle/>
          <a:p>
            <a:r>
              <a:rPr lang="en-US" sz="2400" dirty="0" smtClean="0"/>
              <a:t>Transmission</a:t>
            </a:r>
            <a:endParaRPr lang="en-US" sz="2400" dirty="0"/>
          </a:p>
        </p:txBody>
      </p:sp>
      <p:sp>
        <p:nvSpPr>
          <p:cNvPr id="7" name="Oval 6" title="circle"/>
          <p:cNvSpPr/>
          <p:nvPr/>
        </p:nvSpPr>
        <p:spPr>
          <a:xfrm>
            <a:off x="5728185" y="49507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6" name="Picture 5" title="Graphic of mosquit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5687" y="728798"/>
            <a:ext cx="1325832" cy="1061660"/>
          </a:xfrm>
          <a:prstGeom prst="rect">
            <a:avLst/>
          </a:prstGeom>
        </p:spPr>
      </p:pic>
      <p:sp>
        <p:nvSpPr>
          <p:cNvPr id="8" name="Rectangle 7"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title="Pregnant woma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6975" y="502327"/>
            <a:ext cx="1864680" cy="4511505"/>
          </a:xfrm>
          <a:prstGeom prst="rect">
            <a:avLst/>
          </a:prstGeom>
        </p:spPr>
      </p:pic>
    </p:spTree>
    <p:extLst>
      <p:ext uri="{BB962C8B-B14F-4D97-AF65-F5344CB8AC3E}">
        <p14:creationId xmlns:p14="http://schemas.microsoft.com/office/powerpoint/2010/main" val="1055098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45973"/>
            <a:ext cx="5295015" cy="3394472"/>
          </a:xfrm>
        </p:spPr>
        <p:txBody>
          <a:bodyPr>
            <a:normAutofit/>
          </a:bodyPr>
          <a:lstStyle/>
          <a:p>
            <a:r>
              <a:rPr lang="en-US" dirty="0"/>
              <a:t>Healthcare personnel </a:t>
            </a:r>
            <a:r>
              <a:rPr lang="en-US" dirty="0" smtClean="0"/>
              <a:t>should </a:t>
            </a:r>
            <a:r>
              <a:rPr lang="en-US" dirty="0"/>
              <a:t>assess the likelihood of the presence of body fluids or other infectious material based on the condition of the patient, the type of anticipated contact, and the nature of the procedure or activity that is being </a:t>
            </a:r>
            <a:r>
              <a:rPr lang="en-US" dirty="0" smtClean="0"/>
              <a:t>performed.</a:t>
            </a:r>
          </a:p>
          <a:p>
            <a:r>
              <a:rPr lang="en-US" dirty="0" smtClean="0"/>
              <a:t>Apply practices and personal protective equipment to prevent exposure as indicated.</a:t>
            </a:r>
            <a:endParaRPr lang="en-US" dirty="0"/>
          </a:p>
        </p:txBody>
      </p:sp>
      <p:sp>
        <p:nvSpPr>
          <p:cNvPr id="3" name="Title 2"/>
          <p:cNvSpPr>
            <a:spLocks noGrp="1"/>
          </p:cNvSpPr>
          <p:nvPr>
            <p:ph type="title"/>
          </p:nvPr>
        </p:nvSpPr>
        <p:spPr/>
        <p:txBody>
          <a:bodyPr/>
          <a:lstStyle/>
          <a:p>
            <a:r>
              <a:rPr lang="en-US" dirty="0"/>
              <a:t>Labor and </a:t>
            </a:r>
            <a:r>
              <a:rPr lang="en-US" dirty="0" smtClean="0"/>
              <a:t>delivery settings</a:t>
            </a:r>
            <a:endParaRPr lang="en-US" dirty="0"/>
          </a:p>
        </p:txBody>
      </p:sp>
      <p:pic>
        <p:nvPicPr>
          <p:cNvPr id="4" name="Picture 3" descr="Doctor wearing PPE handing a new baby to its mother" title="Doctor wearing PPE handing a new baby to m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553247"/>
            <a:ext cx="2938760" cy="4405050"/>
          </a:xfrm>
          <a:prstGeom prst="rect">
            <a:avLst/>
          </a:prstGeom>
        </p:spPr>
      </p:pic>
    </p:spTree>
    <p:extLst>
      <p:ext uri="{BB962C8B-B14F-4D97-AF65-F5344CB8AC3E}">
        <p14:creationId xmlns:p14="http://schemas.microsoft.com/office/powerpoint/2010/main" val="600546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8153400" cy="1112806"/>
          </a:xfrm>
        </p:spPr>
        <p:txBody>
          <a:bodyPr/>
          <a:lstStyle/>
          <a:p>
            <a:r>
              <a:rPr lang="en-US" sz="3200" dirty="0"/>
              <a:t>What to tell patients </a:t>
            </a:r>
            <a:r>
              <a:rPr lang="en-US" sz="3200" dirty="0" smtClean="0"/>
              <a:t/>
            </a:r>
            <a:br>
              <a:rPr lang="en-US" sz="3200" dirty="0" smtClean="0"/>
            </a:br>
            <a:r>
              <a:rPr lang="en-US" sz="2400" b="0" dirty="0" smtClean="0"/>
              <a:t>about </a:t>
            </a:r>
            <a:r>
              <a:rPr lang="en-US" sz="2400" b="0" dirty="0"/>
              <a:t>zika</a:t>
            </a:r>
          </a:p>
        </p:txBody>
      </p:sp>
    </p:spTree>
    <p:extLst>
      <p:ext uri="{BB962C8B-B14F-4D97-AF65-F5344CB8AC3E}">
        <p14:creationId xmlns:p14="http://schemas.microsoft.com/office/powerpoint/2010/main" val="398976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44681"/>
            <a:ext cx="4091263" cy="3394472"/>
          </a:xfrm>
        </p:spPr>
        <p:txBody>
          <a:bodyPr>
            <a:normAutofit/>
          </a:bodyPr>
          <a:lstStyle/>
          <a:p>
            <a:r>
              <a:rPr lang="en-US" dirty="0" smtClean="0"/>
              <a:t>Pregnant women should </a:t>
            </a:r>
            <a:r>
              <a:rPr lang="en-US" dirty="0"/>
              <a:t>not travel to areas with </a:t>
            </a:r>
            <a:r>
              <a:rPr lang="en-US" dirty="0" smtClean="0"/>
              <a:t>risk of Zika.</a:t>
            </a:r>
          </a:p>
          <a:p>
            <a:pPr lvl="1"/>
            <a:r>
              <a:rPr lang="en-US" dirty="0" smtClean="0"/>
              <a:t>If </a:t>
            </a:r>
            <a:r>
              <a:rPr lang="en-US" dirty="0"/>
              <a:t>they must travel to areas with </a:t>
            </a:r>
            <a:r>
              <a:rPr lang="en-US" dirty="0" smtClean="0"/>
              <a:t>risk of Zika, they should protect </a:t>
            </a:r>
            <a:r>
              <a:rPr lang="en-US" dirty="0"/>
              <a:t>themselves from mosquito bites and </a:t>
            </a:r>
            <a:r>
              <a:rPr lang="en-US" dirty="0" smtClean="0"/>
              <a:t>sexual </a:t>
            </a:r>
            <a:r>
              <a:rPr lang="en-US" dirty="0"/>
              <a:t>transmission during and after travel</a:t>
            </a:r>
            <a:r>
              <a:rPr lang="en-US" dirty="0" smtClean="0"/>
              <a:t>.</a:t>
            </a:r>
          </a:p>
          <a:p>
            <a:r>
              <a:rPr lang="en-US" dirty="0" smtClean="0"/>
              <a:t>Women planning pregnancy should consider avoiding nonessential travel to areas with CDC Zika travel notices.</a:t>
            </a:r>
            <a:endParaRPr lang="en-US" dirty="0"/>
          </a:p>
          <a:p>
            <a:endParaRPr lang="en-US" dirty="0"/>
          </a:p>
        </p:txBody>
      </p:sp>
      <p:sp>
        <p:nvSpPr>
          <p:cNvPr id="3" name="Title 2"/>
          <p:cNvSpPr>
            <a:spLocks noGrp="1"/>
          </p:cNvSpPr>
          <p:nvPr>
            <p:ph type="title"/>
          </p:nvPr>
        </p:nvSpPr>
        <p:spPr/>
        <p:txBody>
          <a:bodyPr/>
          <a:lstStyle/>
          <a:p>
            <a:r>
              <a:rPr lang="en-US" dirty="0" smtClean="0"/>
              <a:t>Travel </a:t>
            </a:r>
            <a:endParaRPr lang="en-US" dirty="0"/>
          </a:p>
        </p:txBody>
      </p:sp>
      <p:pic>
        <p:nvPicPr>
          <p:cNvPr id="4" name="Picture 3" title="Glob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4368" y="926527"/>
            <a:ext cx="3710560" cy="3494111"/>
          </a:xfrm>
          <a:prstGeom prst="rect">
            <a:avLst/>
          </a:prstGeom>
        </p:spPr>
      </p:pic>
      <p:sp>
        <p:nvSpPr>
          <p:cNvPr id="6" name="Rectangle 5"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title="Pregnant woma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2279" y="1581150"/>
            <a:ext cx="1121034" cy="3432682"/>
          </a:xfrm>
          <a:prstGeom prst="rect">
            <a:avLst/>
          </a:prstGeom>
        </p:spPr>
      </p:pic>
    </p:spTree>
    <p:extLst>
      <p:ext uri="{BB962C8B-B14F-4D97-AF65-F5344CB8AC3E}">
        <p14:creationId xmlns:p14="http://schemas.microsoft.com/office/powerpoint/2010/main" val="37854562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1" y="1445973"/>
            <a:ext cx="4957169" cy="3394472"/>
          </a:xfrm>
        </p:spPr>
        <p:txBody>
          <a:bodyPr>
            <a:normAutofit/>
          </a:bodyPr>
          <a:lstStyle/>
          <a:p>
            <a:r>
              <a:rPr lang="en-US" dirty="0"/>
              <a:t>There is no vaccine or medicine for Zika.</a:t>
            </a:r>
          </a:p>
          <a:p>
            <a:r>
              <a:rPr lang="en-US" dirty="0"/>
              <a:t>Treat the symptoms of Zika</a:t>
            </a:r>
          </a:p>
          <a:p>
            <a:pPr lvl="1"/>
            <a:r>
              <a:rPr lang="en-US" dirty="0"/>
              <a:t>Rest</a:t>
            </a:r>
          </a:p>
          <a:p>
            <a:pPr lvl="1"/>
            <a:r>
              <a:rPr lang="en-US" dirty="0"/>
              <a:t>Drink fluids to prevent dehydration</a:t>
            </a:r>
          </a:p>
          <a:p>
            <a:pPr lvl="1"/>
            <a:r>
              <a:rPr lang="en-US" dirty="0"/>
              <a:t>Take acetaminophen </a:t>
            </a:r>
            <a:r>
              <a:rPr lang="en-US" dirty="0" smtClean="0"/>
              <a:t>to </a:t>
            </a:r>
            <a:r>
              <a:rPr lang="en-US" dirty="0"/>
              <a:t>reduce fever and </a:t>
            </a:r>
            <a:r>
              <a:rPr lang="en-US" dirty="0" smtClean="0"/>
              <a:t>pain.</a:t>
            </a:r>
            <a:endParaRPr lang="en-US" dirty="0"/>
          </a:p>
          <a:p>
            <a:endParaRPr lang="en-US" sz="2400" dirty="0"/>
          </a:p>
        </p:txBody>
      </p:sp>
      <p:sp>
        <p:nvSpPr>
          <p:cNvPr id="3" name="Title 2"/>
          <p:cNvSpPr>
            <a:spLocks noGrp="1"/>
          </p:cNvSpPr>
          <p:nvPr>
            <p:ph type="title"/>
          </p:nvPr>
        </p:nvSpPr>
        <p:spPr/>
        <p:txBody>
          <a:bodyPr/>
          <a:lstStyle/>
          <a:p>
            <a:r>
              <a:rPr lang="en-US" dirty="0"/>
              <a:t>Treating patients who test positive</a:t>
            </a:r>
          </a:p>
        </p:txBody>
      </p:sp>
      <p:pic>
        <p:nvPicPr>
          <p:cNvPr id="5" name="Picture 4" descr="Patient resting with thermometer, pain reliever, and water" title="Patient resting with thermometer, pain reliever, and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368" y="1114054"/>
            <a:ext cx="3490925" cy="3039627"/>
          </a:xfrm>
          <a:prstGeom prst="rect">
            <a:avLst/>
          </a:prstGeom>
        </p:spPr>
      </p:pic>
    </p:spTree>
    <p:extLst>
      <p:ext uri="{BB962C8B-B14F-4D97-AF65-F5344CB8AC3E}">
        <p14:creationId xmlns:p14="http://schemas.microsoft.com/office/powerpoint/2010/main" val="13736910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Protect from mosquito bites during the first week of illness, when Zika virus can be found in blood. </a:t>
            </a:r>
          </a:p>
          <a:p>
            <a:r>
              <a:rPr lang="en-US" dirty="0"/>
              <a:t>The virus can be passed from an infected person to a mosquito through bites.</a:t>
            </a:r>
          </a:p>
          <a:p>
            <a:r>
              <a:rPr lang="en-US" dirty="0"/>
              <a:t>An infected mosquito can spread the virus to other people.</a:t>
            </a:r>
          </a:p>
          <a:p>
            <a:endParaRPr lang="en-US" dirty="0"/>
          </a:p>
        </p:txBody>
      </p:sp>
      <p:sp>
        <p:nvSpPr>
          <p:cNvPr id="3" name="Title 2"/>
          <p:cNvSpPr>
            <a:spLocks noGrp="1"/>
          </p:cNvSpPr>
          <p:nvPr>
            <p:ph type="title"/>
          </p:nvPr>
        </p:nvSpPr>
        <p:spPr/>
        <p:txBody>
          <a:bodyPr/>
          <a:lstStyle/>
          <a:p>
            <a:r>
              <a:rPr lang="en-US" dirty="0"/>
              <a:t>Patients who </a:t>
            </a:r>
            <a:r>
              <a:rPr lang="en-US" dirty="0" smtClean="0"/>
              <a:t>have Zika</a:t>
            </a:r>
            <a:endParaRPr lang="en-US" dirty="0"/>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title="Insect repell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544" y="982311"/>
            <a:ext cx="2429741" cy="3144371"/>
          </a:xfrm>
          <a:prstGeom prst="rect">
            <a:avLst/>
          </a:prstGeom>
        </p:spPr>
      </p:pic>
    </p:spTree>
    <p:extLst>
      <p:ext uri="{BB962C8B-B14F-4D97-AF65-F5344CB8AC3E}">
        <p14:creationId xmlns:p14="http://schemas.microsoft.com/office/powerpoint/2010/main" val="29495739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Wear long-sleeved shirts and long pants.</a:t>
            </a:r>
          </a:p>
          <a:p>
            <a:r>
              <a:rPr lang="en-US" dirty="0"/>
              <a:t>Stay and sleep in places with air conditioning and window and door screens to keep mosquitoes outside.</a:t>
            </a:r>
          </a:p>
          <a:p>
            <a:r>
              <a:rPr lang="en-US" dirty="0"/>
              <a:t>Take steps to </a:t>
            </a:r>
            <a:r>
              <a:rPr lang="en-US" dirty="0">
                <a:hlinkClick r:id="rId3"/>
              </a:rPr>
              <a:t>control mosquitoes inside and outside your </a:t>
            </a:r>
            <a:r>
              <a:rPr lang="en-US" dirty="0" smtClean="0">
                <a:hlinkClick r:id="rId3"/>
              </a:rPr>
              <a:t>home</a:t>
            </a:r>
            <a:r>
              <a:rPr lang="en-US" dirty="0" smtClean="0"/>
              <a:t>.</a:t>
            </a:r>
            <a:endParaRPr lang="en-US" dirty="0"/>
          </a:p>
          <a:p>
            <a:r>
              <a:rPr lang="en-US" dirty="0"/>
              <a:t>Sleep under a mosquito bed net if </a:t>
            </a:r>
            <a:r>
              <a:rPr lang="en-US" dirty="0" smtClean="0"/>
              <a:t>air conditioned or screened rooms are not available for if sleeping outdoors.</a:t>
            </a:r>
            <a:endParaRPr lang="en-US" dirty="0"/>
          </a:p>
          <a:p>
            <a:endParaRPr lang="en-US" dirty="0"/>
          </a:p>
        </p:txBody>
      </p:sp>
      <p:sp>
        <p:nvSpPr>
          <p:cNvPr id="3" name="Title 2"/>
          <p:cNvSpPr>
            <a:spLocks noGrp="1"/>
          </p:cNvSpPr>
          <p:nvPr>
            <p:ph type="title"/>
          </p:nvPr>
        </p:nvSpPr>
        <p:spPr/>
        <p:txBody>
          <a:bodyPr/>
          <a:lstStyle/>
          <a:p>
            <a:r>
              <a:rPr lang="en-US" dirty="0" smtClean="0"/>
              <a:t>Preventing Zika: Mosquito </a:t>
            </a:r>
            <a:r>
              <a:rPr lang="en-US" dirty="0"/>
              <a:t>bite protection</a:t>
            </a:r>
          </a:p>
        </p:txBody>
      </p:sp>
      <p:sp>
        <p:nvSpPr>
          <p:cNvPr id="5" name="Rectangle 4"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title="House highlighting the screen on the doo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07372" y="859246"/>
            <a:ext cx="3832096" cy="3429726"/>
          </a:xfrm>
          <a:prstGeom prst="rect">
            <a:avLst/>
          </a:prstGeom>
        </p:spPr>
      </p:pic>
    </p:spTree>
    <p:extLst>
      <p:ext uri="{BB962C8B-B14F-4D97-AF65-F5344CB8AC3E}">
        <p14:creationId xmlns:p14="http://schemas.microsoft.com/office/powerpoint/2010/main" val="10373430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Use </a:t>
            </a:r>
            <a:r>
              <a:rPr lang="en-US" dirty="0" smtClean="0">
                <a:hlinkClick r:id="rId3"/>
              </a:rPr>
              <a:t>Environmental </a:t>
            </a:r>
            <a:r>
              <a:rPr lang="en-US" dirty="0">
                <a:hlinkClick r:id="rId3"/>
              </a:rPr>
              <a:t>Protection Agency (EPA)-registered</a:t>
            </a:r>
            <a:r>
              <a:rPr lang="en-US" dirty="0"/>
              <a:t> insect repellents with one of the following active ingredients: DEET, picaridin, IR3535, oil of lemon </a:t>
            </a:r>
            <a:r>
              <a:rPr lang="en-US" dirty="0" smtClean="0"/>
              <a:t>eucalyptus, para-</a:t>
            </a:r>
            <a:r>
              <a:rPr lang="en-US" dirty="0" err="1" smtClean="0"/>
              <a:t>menthane</a:t>
            </a:r>
            <a:r>
              <a:rPr lang="en-US" dirty="0" smtClean="0"/>
              <a:t>-diol, or 2-undecanone.</a:t>
            </a:r>
            <a:endParaRPr lang="en-US" dirty="0"/>
          </a:p>
          <a:p>
            <a:r>
              <a:rPr lang="en-US" dirty="0"/>
              <a:t>Always follow the product label instructions.</a:t>
            </a:r>
          </a:p>
          <a:p>
            <a:r>
              <a:rPr lang="en-US" dirty="0"/>
              <a:t>Do not spray repellent on the skin under clothing.</a:t>
            </a:r>
          </a:p>
          <a:p>
            <a:r>
              <a:rPr lang="en-US" dirty="0"/>
              <a:t>If you are also using sunscreen, apply sunscreen before applying insect repellent.</a:t>
            </a:r>
          </a:p>
          <a:p>
            <a:endParaRPr lang="en-US" dirty="0"/>
          </a:p>
        </p:txBody>
      </p:sp>
      <p:sp>
        <p:nvSpPr>
          <p:cNvPr id="3" name="Title 2"/>
          <p:cNvSpPr>
            <a:spLocks noGrp="1"/>
          </p:cNvSpPr>
          <p:nvPr>
            <p:ph type="title"/>
          </p:nvPr>
        </p:nvSpPr>
        <p:spPr/>
        <p:txBody>
          <a:bodyPr/>
          <a:lstStyle/>
          <a:p>
            <a:r>
              <a:rPr lang="en-US" dirty="0" smtClean="0"/>
              <a:t>Preventing Zika: Mosquito </a:t>
            </a:r>
            <a:r>
              <a:rPr lang="en-US" dirty="0"/>
              <a:t>bite protection</a:t>
            </a:r>
          </a:p>
        </p:txBody>
      </p:sp>
      <p:pic>
        <p:nvPicPr>
          <p:cNvPr id="4" name="Picture 3" title="Bottle of insect repellent"/>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5544" y="965698"/>
            <a:ext cx="2429741" cy="3144371"/>
          </a:xfrm>
          <a:prstGeom prst="rect">
            <a:avLst/>
          </a:prstGeom>
        </p:spPr>
      </p:pic>
    </p:spTree>
    <p:extLst>
      <p:ext uri="{BB962C8B-B14F-4D97-AF65-F5344CB8AC3E}">
        <p14:creationId xmlns:p14="http://schemas.microsoft.com/office/powerpoint/2010/main" val="16218469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Preventing Zika: Mosquito </a:t>
            </a:r>
            <a:r>
              <a:rPr lang="en-US" dirty="0"/>
              <a:t>bite protection</a:t>
            </a:r>
          </a:p>
        </p:txBody>
      </p:sp>
      <p:sp>
        <p:nvSpPr>
          <p:cNvPr id="2" name="Content Placeholder 1"/>
          <p:cNvSpPr>
            <a:spLocks noGrp="1"/>
          </p:cNvSpPr>
          <p:nvPr>
            <p:ph idx="1"/>
          </p:nvPr>
        </p:nvSpPr>
        <p:spPr>
          <a:xfrm>
            <a:off x="457200" y="1200151"/>
            <a:ext cx="4802697" cy="3452531"/>
          </a:xfrm>
        </p:spPr>
        <p:txBody>
          <a:bodyPr>
            <a:normAutofit/>
          </a:bodyPr>
          <a:lstStyle/>
          <a:p>
            <a:r>
              <a:rPr lang="en-US" dirty="0"/>
              <a:t>Do not use insect repellent on babies younger than 2 months old.</a:t>
            </a:r>
          </a:p>
          <a:p>
            <a:r>
              <a:rPr lang="en-US" dirty="0"/>
              <a:t>Do not use products containing oil of lemon eucalyptus or para-menthane-diol on children younger than 3 years old.</a:t>
            </a:r>
          </a:p>
          <a:p>
            <a:r>
              <a:rPr lang="en-US" dirty="0"/>
              <a:t>Dress children in clothing that covers arms and legs.</a:t>
            </a:r>
          </a:p>
          <a:p>
            <a:r>
              <a:rPr lang="en-US" dirty="0" smtClean="0"/>
              <a:t>Do </a:t>
            </a:r>
            <a:r>
              <a:rPr lang="en-US" dirty="0"/>
              <a:t>not apply insect repellent onto a child’s hands, eyes, mouth, and cut or irritated skin.</a:t>
            </a:r>
          </a:p>
          <a:p>
            <a:endParaRPr lang="en-US" dirty="0"/>
          </a:p>
        </p:txBody>
      </p:sp>
      <p:pic>
        <p:nvPicPr>
          <p:cNvPr id="6" name="Picture 5" title="Picture of repellent being sprayed on a hand and father  applying repellent to a child's face using his ha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0206" y="886742"/>
            <a:ext cx="3480035" cy="2575774"/>
          </a:xfrm>
          <a:prstGeom prst="rect">
            <a:avLst/>
          </a:prstGeom>
        </p:spPr>
      </p:pic>
    </p:spTree>
    <p:extLst>
      <p:ext uri="{BB962C8B-B14F-4D97-AF65-F5344CB8AC3E}">
        <p14:creationId xmlns:p14="http://schemas.microsoft.com/office/powerpoint/2010/main" val="9706731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2" y="498828"/>
            <a:ext cx="8543418" cy="701323"/>
          </a:xfrm>
        </p:spPr>
        <p:txBody>
          <a:bodyPr/>
          <a:lstStyle/>
          <a:p>
            <a:r>
              <a:rPr lang="en-US" dirty="0"/>
              <a:t>Additional resources</a:t>
            </a:r>
          </a:p>
        </p:txBody>
      </p:sp>
      <p:sp>
        <p:nvSpPr>
          <p:cNvPr id="3" name="Content Placeholder 2"/>
          <p:cNvSpPr>
            <a:spLocks noGrp="1"/>
          </p:cNvSpPr>
          <p:nvPr>
            <p:ph idx="1"/>
          </p:nvPr>
        </p:nvSpPr>
        <p:spPr/>
        <p:txBody>
          <a:bodyPr/>
          <a:lstStyle/>
          <a:p>
            <a:r>
              <a:rPr lang="en-US" dirty="0" err="1" smtClean="0">
                <a:solidFill>
                  <a:srgbClr val="0070C0"/>
                </a:solidFill>
                <a:hlinkClick r:id="rId3"/>
              </a:rPr>
              <a:t>Zika</a:t>
            </a:r>
            <a:r>
              <a:rPr lang="en-US" dirty="0" smtClean="0">
                <a:solidFill>
                  <a:srgbClr val="0070C0"/>
                </a:solidFill>
                <a:hlinkClick r:id="rId3"/>
              </a:rPr>
              <a:t> virus homepage</a:t>
            </a:r>
            <a:r>
              <a:rPr lang="en-US" dirty="0" smtClean="0">
                <a:solidFill>
                  <a:srgbClr val="0070C0"/>
                </a:solidFill>
              </a:rPr>
              <a:t> </a:t>
            </a:r>
            <a:endParaRPr lang="en-US" dirty="0">
              <a:solidFill>
                <a:srgbClr val="0070C0"/>
              </a:solidFill>
            </a:endParaRPr>
          </a:p>
          <a:p>
            <a:r>
              <a:rPr lang="en-US" dirty="0" smtClean="0">
                <a:solidFill>
                  <a:srgbClr val="0070C0"/>
                </a:solidFill>
                <a:hlinkClick r:id="rId4"/>
              </a:rPr>
              <a:t>For Healthcare Providers</a:t>
            </a:r>
            <a:endParaRPr lang="en-US" dirty="0" smtClean="0">
              <a:solidFill>
                <a:srgbClr val="0070C0"/>
              </a:solidFill>
            </a:endParaRPr>
          </a:p>
          <a:p>
            <a:endParaRPr lang="en-US" dirty="0"/>
          </a:p>
        </p:txBody>
      </p:sp>
    </p:spTree>
    <p:extLst>
      <p:ext uri="{BB962C8B-B14F-4D97-AF65-F5344CB8AC3E}">
        <p14:creationId xmlns:p14="http://schemas.microsoft.com/office/powerpoint/2010/main" val="2613177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Zika may be spread through blood transfusion. </a:t>
            </a:r>
            <a:endParaRPr lang="en-US" dirty="0"/>
          </a:p>
          <a:p>
            <a:r>
              <a:rPr lang="en-US" dirty="0"/>
              <a:t>Zika virus has been detected in breast milk.</a:t>
            </a:r>
            <a:r>
              <a:rPr lang="en-US" sz="1400" dirty="0"/>
              <a:t> </a:t>
            </a:r>
            <a:endParaRPr lang="en-US" dirty="0"/>
          </a:p>
          <a:p>
            <a:pPr lvl="1"/>
            <a:r>
              <a:rPr lang="en-US" dirty="0" smtClean="0"/>
              <a:t>There </a:t>
            </a:r>
            <a:r>
              <a:rPr lang="en-US" dirty="0"/>
              <a:t>are no reports of transmission of Zika virus infection through breastfeeding.</a:t>
            </a:r>
          </a:p>
          <a:p>
            <a:pPr lvl="1"/>
            <a:r>
              <a:rPr lang="en-US" dirty="0" smtClean="0"/>
              <a:t>Based </a:t>
            </a:r>
            <a:r>
              <a:rPr lang="en-US" dirty="0"/>
              <a:t>on available evidence, the benefits of breastfeeding outweigh any possible risk.</a:t>
            </a:r>
          </a:p>
          <a:p>
            <a:pPr marL="0" indent="0">
              <a:buNone/>
            </a:pPr>
            <a:endParaRPr lang="en-US" dirty="0"/>
          </a:p>
        </p:txBody>
      </p:sp>
      <p:sp>
        <p:nvSpPr>
          <p:cNvPr id="3" name="Title 2"/>
          <p:cNvSpPr>
            <a:spLocks noGrp="1"/>
          </p:cNvSpPr>
          <p:nvPr>
            <p:ph type="title"/>
          </p:nvPr>
        </p:nvSpPr>
        <p:spPr/>
        <p:txBody>
          <a:bodyPr>
            <a:normAutofit/>
          </a:bodyPr>
          <a:lstStyle/>
          <a:p>
            <a:r>
              <a:rPr lang="en-US" dirty="0" smtClean="0"/>
              <a:t>Transmission</a:t>
            </a:r>
            <a:endParaRPr lang="en-US" sz="2400" dirty="0"/>
          </a:p>
        </p:txBody>
      </p:sp>
      <p:sp>
        <p:nvSpPr>
          <p:cNvPr id="7" name="Oval 6" title="circle"/>
          <p:cNvSpPr/>
          <p:nvPr/>
        </p:nvSpPr>
        <p:spPr>
          <a:xfrm>
            <a:off x="5728185" y="49507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6" name="Picture 5" title="Graphic of mosquit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5687" y="728798"/>
            <a:ext cx="1325832" cy="1061660"/>
          </a:xfrm>
          <a:prstGeom prst="rect">
            <a:avLst/>
          </a:prstGeom>
        </p:spPr>
      </p:pic>
      <p:sp>
        <p:nvSpPr>
          <p:cNvPr id="8" name="Rectangle 7" descr="Decorative image"/>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title="Pregnant woma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6975" y="502327"/>
            <a:ext cx="1864680" cy="4511505"/>
          </a:xfrm>
          <a:prstGeom prst="rect">
            <a:avLst/>
          </a:prstGeom>
        </p:spPr>
      </p:pic>
    </p:spTree>
    <p:extLst>
      <p:ext uri="{BB962C8B-B14F-4D97-AF65-F5344CB8AC3E}">
        <p14:creationId xmlns:p14="http://schemas.microsoft.com/office/powerpoint/2010/main" val="204689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a:t>Infection rate:  73% (95% CI 68–77)</a:t>
            </a:r>
          </a:p>
          <a:p>
            <a:r>
              <a:rPr lang="en-US" sz="1800" dirty="0"/>
              <a:t>Symptomatic attack rate among infected:  18% (95% CI 10–27</a:t>
            </a:r>
            <a:r>
              <a:rPr lang="en-US" sz="1800" dirty="0" smtClean="0"/>
              <a:t>)</a:t>
            </a:r>
            <a:endParaRPr lang="en-US" sz="1800" dirty="0"/>
          </a:p>
          <a:p>
            <a:r>
              <a:rPr lang="en-US" sz="1800" dirty="0"/>
              <a:t>All age groups </a:t>
            </a:r>
            <a:r>
              <a:rPr lang="en-US" sz="1800" dirty="0" smtClean="0"/>
              <a:t>affected</a:t>
            </a:r>
            <a:endParaRPr lang="en-US" sz="1800" dirty="0"/>
          </a:p>
          <a:p>
            <a:r>
              <a:rPr lang="en-US" sz="1800" dirty="0"/>
              <a:t>Adults more likely to present for medical </a:t>
            </a:r>
            <a:r>
              <a:rPr lang="en-US" sz="1800" dirty="0" smtClean="0"/>
              <a:t>care</a:t>
            </a:r>
            <a:endParaRPr lang="en-US" sz="1800" dirty="0"/>
          </a:p>
          <a:p>
            <a:r>
              <a:rPr lang="en-US" sz="1800" dirty="0"/>
              <a:t>No severe disease, hospitalizations, or </a:t>
            </a:r>
            <a:r>
              <a:rPr lang="en-US" sz="1800" dirty="0" smtClean="0"/>
              <a:t>deaths</a:t>
            </a:r>
            <a:endParaRPr lang="en-US" dirty="0"/>
          </a:p>
          <a:p>
            <a:pPr marL="0" indent="0">
              <a:buNone/>
            </a:pPr>
            <a:endParaRPr lang="en-US" sz="1300" dirty="0" smtClean="0"/>
          </a:p>
          <a:p>
            <a:pPr marL="0" indent="0">
              <a:buNone/>
            </a:pPr>
            <a:r>
              <a:rPr lang="en-US" sz="1300" dirty="0" smtClean="0"/>
              <a:t>Note</a:t>
            </a:r>
            <a:r>
              <a:rPr lang="en-US" sz="1300" dirty="0"/>
              <a:t>: Rates based on serosurvey on Yap Island, 2007 (population 7,391)</a:t>
            </a:r>
          </a:p>
        </p:txBody>
      </p:sp>
      <p:sp>
        <p:nvSpPr>
          <p:cNvPr id="3" name="Title 2"/>
          <p:cNvSpPr>
            <a:spLocks noGrp="1"/>
          </p:cNvSpPr>
          <p:nvPr>
            <p:ph type="title"/>
          </p:nvPr>
        </p:nvSpPr>
        <p:spPr/>
        <p:txBody>
          <a:bodyPr>
            <a:normAutofit/>
          </a:bodyPr>
          <a:lstStyle/>
          <a:p>
            <a:pPr>
              <a:lnSpc>
                <a:spcPct val="100000"/>
              </a:lnSpc>
            </a:pPr>
            <a:r>
              <a:rPr lang="en-US" sz="2400" dirty="0" smtClean="0"/>
              <a:t>Zika </a:t>
            </a:r>
            <a:r>
              <a:rPr lang="en-US" sz="2400" dirty="0"/>
              <a:t>virus incidence and attack rates, Yap 2007</a:t>
            </a:r>
          </a:p>
        </p:txBody>
      </p:sp>
      <p:pic>
        <p:nvPicPr>
          <p:cNvPr id="5" name="Picture 4" title="woman with Zika caring for sympto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368" y="1114054"/>
            <a:ext cx="3490925" cy="3039627"/>
          </a:xfrm>
          <a:prstGeom prst="rect">
            <a:avLst/>
          </a:prstGeom>
        </p:spPr>
      </p:pic>
    </p:spTree>
    <p:extLst>
      <p:ext uri="{BB962C8B-B14F-4D97-AF65-F5344CB8AC3E}">
        <p14:creationId xmlns:p14="http://schemas.microsoft.com/office/powerpoint/2010/main" val="640305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202202"/>
            <a:ext cx="4402253" cy="3394472"/>
          </a:xfrm>
        </p:spPr>
        <p:txBody>
          <a:bodyPr>
            <a:normAutofit/>
          </a:bodyPr>
          <a:lstStyle/>
          <a:p>
            <a:r>
              <a:rPr lang="en-US" sz="1600" dirty="0"/>
              <a:t>Incubation period for Zika virus disease is 3–14 </a:t>
            </a:r>
            <a:r>
              <a:rPr lang="en-US" sz="1600" dirty="0" smtClean="0"/>
              <a:t>days.</a:t>
            </a:r>
            <a:endParaRPr lang="en-US" sz="1600" dirty="0"/>
          </a:p>
          <a:p>
            <a:r>
              <a:rPr lang="en-US" sz="1600" dirty="0"/>
              <a:t>Zika viremia </a:t>
            </a:r>
            <a:r>
              <a:rPr lang="en-US" sz="1600" dirty="0" smtClean="0"/>
              <a:t>ranges </a:t>
            </a:r>
            <a:r>
              <a:rPr lang="en-US" sz="1600" dirty="0"/>
              <a:t>from a few days </a:t>
            </a:r>
            <a:r>
              <a:rPr lang="en-US" sz="1600" dirty="0" smtClean="0"/>
              <a:t>to </a:t>
            </a:r>
            <a:r>
              <a:rPr lang="en-US" sz="1600" dirty="0"/>
              <a:t>1 week.</a:t>
            </a:r>
          </a:p>
          <a:p>
            <a:r>
              <a:rPr lang="en-US" sz="1600" dirty="0"/>
              <a:t>Some infected pregnant women can have evidence of Zika virus in their blood longer than expected.</a:t>
            </a:r>
          </a:p>
          <a:p>
            <a:r>
              <a:rPr lang="en-US" sz="1600" dirty="0"/>
              <a:t>Virus remains in </a:t>
            </a:r>
            <a:r>
              <a:rPr lang="en-US" sz="1600" dirty="0" smtClean="0"/>
              <a:t>semen and urine longer than </a:t>
            </a:r>
            <a:r>
              <a:rPr lang="en-US" sz="1600" dirty="0"/>
              <a:t>in blood.</a:t>
            </a:r>
          </a:p>
          <a:p>
            <a:endParaRPr lang="en-US" sz="1200" dirty="0"/>
          </a:p>
        </p:txBody>
      </p:sp>
      <p:sp>
        <p:nvSpPr>
          <p:cNvPr id="3" name="Title 2"/>
          <p:cNvSpPr>
            <a:spLocks noGrp="1"/>
          </p:cNvSpPr>
          <p:nvPr>
            <p:ph type="title"/>
          </p:nvPr>
        </p:nvSpPr>
        <p:spPr/>
        <p:txBody>
          <a:bodyPr/>
          <a:lstStyle/>
          <a:p>
            <a:r>
              <a:rPr lang="en-US" dirty="0"/>
              <a:t>Incubation and viremia</a:t>
            </a:r>
          </a:p>
        </p:txBody>
      </p:sp>
      <p:pic>
        <p:nvPicPr>
          <p:cNvPr id="5" name="Picture 4" title="Pregnant woman getting bit by a mosquito"/>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6723" y="1393031"/>
            <a:ext cx="1508643" cy="3621881"/>
          </a:xfrm>
          <a:prstGeom prst="rect">
            <a:avLst/>
          </a:prstGeom>
        </p:spPr>
      </p:pic>
      <p:sp>
        <p:nvSpPr>
          <p:cNvPr id="4" name="Right Arrow 3" descr="Right arrow with 3-14 days on it.  Arrow pointing from pregnant woman to image showing the symptoms of Zika"/>
          <p:cNvSpPr/>
          <p:nvPr/>
        </p:nvSpPr>
        <p:spPr>
          <a:xfrm>
            <a:off x="6354975" y="2689249"/>
            <a:ext cx="1185863" cy="42148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title="Arrow to indicate the passage of 3-14 days"/>
          <p:cNvSpPr txBox="1"/>
          <p:nvPr/>
        </p:nvSpPr>
        <p:spPr>
          <a:xfrm>
            <a:off x="6415757" y="2768633"/>
            <a:ext cx="950901" cy="261610"/>
          </a:xfrm>
          <a:prstGeom prst="rect">
            <a:avLst/>
          </a:prstGeom>
          <a:noFill/>
        </p:spPr>
        <p:txBody>
          <a:bodyPr wrap="none" rtlCol="0">
            <a:spAutoFit/>
          </a:bodyPr>
          <a:lstStyle/>
          <a:p>
            <a:r>
              <a:rPr lang="en-US" sz="1100" dirty="0" smtClean="0">
                <a:solidFill>
                  <a:schemeClr val="bg2"/>
                </a:solidFill>
                <a:latin typeface="Arial" panose="020B0604020202020204" pitchFamily="34" charset="0"/>
                <a:cs typeface="Arial" panose="020B0604020202020204" pitchFamily="34" charset="0"/>
              </a:rPr>
              <a:t>3 – 14 days </a:t>
            </a:r>
            <a:endParaRPr lang="en-US" sz="1100" dirty="0">
              <a:solidFill>
                <a:schemeClr val="bg2"/>
              </a:solidFill>
              <a:latin typeface="Arial" panose="020B0604020202020204" pitchFamily="34" charset="0"/>
              <a:cs typeface="Arial" panose="020B0604020202020204" pitchFamily="34" charset="0"/>
            </a:endParaRPr>
          </a:p>
        </p:txBody>
      </p:sp>
      <p:pic>
        <p:nvPicPr>
          <p:cNvPr id="9" name="Picture 8" descr="The most common symptoms of Zika are:  Fever, Rash, Headache, Joint pain, Conjunctivitis (red eyes), and muscle pai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4347" y="-4721"/>
            <a:ext cx="3208692" cy="3208692"/>
          </a:xfrm>
          <a:prstGeom prst="rect">
            <a:avLst/>
          </a:prstGeom>
        </p:spPr>
      </p:pic>
    </p:spTree>
    <p:extLst>
      <p:ext uri="{BB962C8B-B14F-4D97-AF65-F5344CB8AC3E}">
        <p14:creationId xmlns:p14="http://schemas.microsoft.com/office/powerpoint/2010/main" val="4030885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Zika ">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FEC55C"/>
    </a:hlink>
    <a:folHlink>
      <a:srgbClr val="3077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YTrqLRkHpngKABEvCCgNHksZBEY=" pdftag="H2" isBookmarkSet="no" bookmark="yes" Order="_x0031_"/>
  <Shape xmlns="" ID="xrHzb2DLFac20qPRHGLfQcnCUwg=" pdftag="P" isBookmarkSet="no" Order="_x0032_" bookmark="no"/>
  <Shape xmlns="" ID="ev0I0e1zfDtIptLbZvmUvt+aGLw=" pdftag="P" isBookmarkSet="no" Order="_x0032_" bookmark="no"/>
  <Shape xmlns="" ID="B78ScJuvbSHGv/GOS3LQ0BsdOxQ=" pdftag="H2" isBookmarkSet="no" bookmark="yes" Order="_x0031_"/>
  <Shape xmlns="" ID="PP8/9RkNHnYiJt+mhm61ybDgteI=" formula="no" inline="no" pdftag="Figure" artifact="_x0030_" validate="yes" isBookmarkSet="no" Order="_x0033_" Lang="" bookmark="no"/>
  <HyperLink xmlns="" ID="Dzsifr4+eZMcJIZIYpsQlKz1T1Y=-1279771122454.1601_343.2332" plainAltText="http:_x002F__x002F_www.cdc.gov_x002F_zika_x002F_geo_x002F_index.html" language="" Lang=""/>
  <HyperLink xmlns="" ID="JcYtwHYiNWj9RNqa3mMX4BA1lJ4=-373197573190.1999_327.9539" plainAltText="ZIKAMCH_x0040_cdc.gov" language="" Lang=""/>
  <HyperLink xmlns="" ID="uhIbyLDLuKYG+r2i2Ik+ioYXzzY=2036288368221.325_337.5361" plainAltText="correctly" language="" Lang=""/>
  <HyperLink xmlns="" ID="tmiherFvTwMM/DFkn9L719gBdM0=-1589525532181.205_208.1761" plainAltText="control_x0020_mosquitoes_x0020_inside_x0020_" language="" Lang=""/>
  <HyperLink xmlns="" ID="tmiherFvTwMM/DFkn9L719gBdM0=-108630293470.19992_234.0961" plainAltText="and_x0020_outside_x0020_your_x0020_home" language=""/>
  <HyperLink xmlns="" ID="vapsMjB4P/JIAMDU2Mg3YFDX3Q0=-1926903309107.1999_117.4561" plainAltText="Environmental_x0020_Protection_x0020_Agency_x0020_" language="" Lang=""/>
  <HyperLink xmlns="" ID="vapsMjB4P/JIAMDU2Mg3YFDX3Q0=71502788870.19992_139.0561" plainAltText="_x0028_EPA_x0029_-registered" language=""/>
  <HyperLink xmlns="" ID="WSdL9CLy+W6ngYSUFMshDIXWD08=-157210486270.2_98.10008" plainAltText="http:_x002F__x002F_www.cdc.gov_x002F_zika" language="" Lang=""/>
  <HyperLink xmlns="" ID="WSdL9CLy+W6ngYSUFMshDIXWD08=-70145883570.2_119.7001" plainAltText="http:_x002F__x002F_www.cdc.gov_x002F_zika_x002F_hc-providers_x002F_index.html" language="" Lang=""/>
  <Shape xmlns="" ID="B6EhXQEJIY9TpreTUM5zJHFVXP4=" pdftag="H2" isBookmarkSet="no" bookmark="yes" Order="_x0031_"/>
  <Shape xmlns="" ID="VrzwPnL2qrvmfuRJtP0dCvV20gI=" pdftag="P" isBookmarkSet="no" Order="_x0033_" bookmark="no"/>
  <Shape xmlns="" ID="0R+KcHYxUjqy4VVHS6hDnk2BYFY=" pdftag="H2" isBookmarkSet="no" bookmark="yes" Order="_x0031_"/>
  <Shape xmlns="" ID="oSjFv6n5rJcOAV8zid1rnAIs8eU=" formula="no" inline="no" pdftag="Figure" artifact="_x0030_" validate="yes" isBookmarkSet="no" Order="_x0032_" Lang="" bookmark="no"/>
  <Shape xmlns="" ID="B9axQI4xAudhV0jYOvDCajW5Vgk=" formula="no" inline="no" pdftag="Figure" artifact="_x0030_" validate="yes" isBookmarkSet="no" Order="_x0035_" Lang="" bookmark="no"/>
  <Shape xmlns="" ID="DgF7YSTIza6hr2AWF5SQr13pIoo=" pdftag="P" isBookmarkSet="no" Order="_x0034_" bookmark="no"/>
  <Shape xmlns="" ID="QMAXAq6kXwakY4jRaCY7OmWb7x4=" pdftag="P" isBookmarkSet="no" Order="_x0036_" bookmark="no"/>
  <Shape xmlns="" ID="2OIleSLB0tdCJnhuauISxo4wyGY=" pdftag="P" isBookmarkSet="no" Order="_x0033_" bookmark="no"/>
  <Shape xmlns="" ID="r/6SJ2dVijtDuxoHyQPT79lyNwk=" pdftag="H2" isBookmarkSet="no" bookmark="yes" Order="_x0031_"/>
  <Shape xmlns="" ID="BNICDnvJ2GHx6XJ5xWAtdEMBFzM=" formula="no" inline="no" pdftag="Figure" artifact="_x0030_" validate="yes" isBookmarkSet="no" Order="_x0032_" Lang="" bookmark="no"/>
  <Shape xmlns="" ID="Dzsifr4+eZMcJIZIYpsQlKz1T1Y=" pdftag="P" isBookmarkSet="no" Order="_x0034_" bookmark="no"/>
  <Shape xmlns="" ID="etB7GF4z815smgllrXqVVHXgoTw=" pdftag="P" isBookmarkSet="no" Order="_x0035_" bookmark="no"/>
  <Shape xmlns="" ID="PS9mRDn0/hQC7oFfDl4XyHy12cI=" pdftag="H2" isBookmarkSet="no" bookmark="yes" Order="_x0031_"/>
  <Shape xmlns="" ID="GDGsyoIjmsBibM16Ncl238zd/gc=" formula="no" inline="no" pdftag="Figure" artifact="_x0030_" validate="yes" isBookmarkSet="no" Order="_x0032_"/>
  <Shape xmlns="" ID="yEAeFVpsG/hvMwYXbpB4dPYdLCs=" formula="no" inline="no" pdftag="Figure" artifact="_x0030_" validate="yes" isBookmarkSet="no" Order="_x0034_" Lang="" bookmark="no"/>
  <Shape xmlns="" ID="+RqagcgcWQrkOFdzPowEon0zq54=" formula="no" inline="no" pdftag="Figure" artifact="_x0030_" validate="yes" isBookmarkSet="no" Order="_x0036_"/>
  <Shape xmlns="" ID="jPKnmPvqyDSiaBHUXz2LGcAgi5A=" formula="no" inline="no" pdftag="Figure" artifact="_x0030_" validate="yes" isBookmarkSet="no" Order="_x0033_" Lang="" bookmark="no"/>
  <Shape xmlns="" ID="kZ9p21kGNzFI0t6VGfWhWnhNv+Q=" pdftag="P" isBookmarkSet="no" Order="_x0035_" bookmark="no"/>
  <Shape xmlns="" ID="RMlF9QYUcPyXKw3JGVl2HnGxEY4=" pdftag="H2" isBookmarkSet="no" bookmark="yes" Order="_x0031_"/>
  <Shape xmlns="" ID="VRbsfpSMgQ/4sxHX0qtaUdnDoSI=" formula="no" inline="no" pdftag="Figure" artifact="_x0030_" validate="yes" isBookmarkSet="no" Order="_x0032_"/>
  <Shape xmlns="" ID="j51/TWjpBC1U7666ECf8mtP6AJI=" formula="no" inline="no" pdftag="Figure" artifact="_x0030_" validate="yes" isBookmarkSet="no" Order="_x0034_" Lang="" bookmark="no"/>
  <Shape xmlns="" ID="joXep6WFvXwJ9x2u87hDeEFXeJI=" Order="_x0036_" formula="no" inline="no" validate="no" artifact="_x0031_" pdftag="_x005B_Artifact_x005D_" isBookmarkSet="no"/>
  <Shape xmlns="" ID="FxWD+QDSxV3ZIoZHnJvKTnadkeA=" formula="no" inline="no" pdftag="Figure" artifact="_x0030_" validate="yes" isBookmarkSet="no" Order="_x0033_" Lang="" bookmark="no"/>
  <Shape xmlns="" ID="FOpRRh7yxMKOuqr5sjPV6d6QHpM=" pdftag="P" isBookmarkSet="no" Order="_x0033_" bookmark="no"/>
  <Shape xmlns="" ID="pFeX+LV58wXNX+XVjiOc/QeZtF8=" pdftag="H2" isBookmarkSet="no" bookmark="yes" Order="_x0031_"/>
  <Shape xmlns="" ID="ZeC0YubvzS3OCPOmoz2GEKe/HBs=" formula="no" inline="no" pdftag="Figure" artifact="_x0030_" validate="yes" isBookmarkSet="no" Order="_x0032_" Lang="" bookmark="no"/>
  <Shape xmlns="" ID="09dZRSMGk/yaUiW11NR7UNz7NG0=" pdftag="P" isBookmarkSet="no" Order="_x0033_" bookmark="no"/>
  <Shape xmlns="" ID="IjiWTqBzmiTOWI0Vr6mip2cxhKw=" pdftag="H2" isBookmarkSet="no" bookmark="yes" Order="_x0032_"/>
  <Shape xmlns="" ID="rz+C8bPV8JZTMrF3gjMnI4qKVlk=" formula="no" inline="no" pdftag="Figure" artifact="_x0030_" validate="yes" isBookmarkSet="no" Order="_x0034_" Lang="" bookmark="no"/>
  <Shape xmlns="" ID="8dKyw9em5GFpwmq0ZUIYF/Bw8ug=" Order="_x0035_" formula="no" validate="no" pdftag="_x005B_Artifact_x005D_" artifact="_x0031_" inline="no" isBookmarkSet="no"/>
  <Shape xmlns="" ID="xUlD3aUx5TTBTgQmMj9U9p0bjvU=" pdftag="P" isBookmarkSet="no" Order="_x0035_" bookmark="no"/>
  <Shape xmlns="" ID="JS4O1TWAja3jmXeDpEN7QGylxwg=" formula="no" pdftag="Figure" artifact="_x0030_" inline="no" validate="yes" isBookmarkSet="no" Order="_x0031_" Lang="" bookmark="no"/>
  <Shape xmlns="" ID="oHibnfNKg7pcsgipmOhliRR5v+Q=" pdftag="P" isBookmarkSet="no" Order="_x0033_" bookmark="no"/>
  <Shape xmlns="" ID="VGaZIcqqViLjIxMq9R0E3HWzLFc=" pdftag="H2" isBookmarkSet="no" bookmark="yes" Order="_x0031_"/>
  <Shape xmlns="" ID="2w6Mb1+GVOc4nBF8O4I19eLdTBU=" artifact="_x0030_" validate="yes" pdftag="Figure" isBookmarkSet="no" Order="_x0032_" formula="no" Lang="" bookmark="no"/>
  <Shape xmlns="" ID="VPpL+CfszInxuvlC4Lt8eLhtW/g=" pdftag="P" isBookmarkSet="no" Order="_x0033_" bookmark="no"/>
  <Shape xmlns="" ID="U/e2/y2yK25Cr7QDvKycT9aAULs=" pdftag="H2" isBookmarkSet="no" bookmark="yes" Order="_x0031_"/>
  <Shape xmlns="" ID="+luROfFW5uQPqQ46nf1bBXx9g9U=" artifact="_x0030_" validate="yes" pdftag="Figure" isBookmarkSet="no" Order="_x0032_" formula="no" Lang="" bookmark="no"/>
  <Shape xmlns="" ID="ODjtba82nVox6fEIZjFVo5cUxoo=" pdftag="H2" isBookmarkSet="no" bookmark="yes" Order="_x0031_"/>
  <Shape xmlns="" ID="a4P13jGNzxa7f+M7/EqZ0XV/hMk=" artifact="_x0030_" validate="yes" pdftag="Figure" isBookmarkSet="no" Order="_x0032_" formula="no" Lang="" bookmark="no"/>
  <Shape xmlns="" ID="zHx8cSTAJ99umv27v9DR39zpHgs=" pdftag="P" isBookmarkSet="no" Order="_x0033_" bookmark="no"/>
  <Shape xmlns="" ID="NbNhCDKhbTecD91akCzpX3DLBus=" pdftag="H2" isBookmarkSet="no" bookmark="yes" Order="_x0031_"/>
  <Shape xmlns="" ID="dgJX0zIfZaQT9SlaBfcDpwh/hqE=" artifact="_x0030_" validate="yes" pdftag="Figure" isBookmarkSet="no" Order="_x0032_" formula="no" Lang="" bookmark="no"/>
  <Shape xmlns="" ID="Er3e8+riZizUxKgqvNFAE+WYFN8=" pdftag="P" isBookmarkSet="no" Order="_x0033_" bookmark="no"/>
  <Shape xmlns="" ID="GUJuW2Sca9SQ3hJ4FXQ5g9knWCs=" pdftag="H2" isBookmarkSet="no" bookmark="yes" Order="_x0031_"/>
  <Shape xmlns="" ID="gwT63M+lH54ocfQ9fQjaHP0XNFM=" pdftag="P" isBookmarkSet="no" Order="_x0033_" bookmark="no"/>
  <Shape xmlns="" ID="+rUy4HavG7nWCWXh+Ke9lraYlNw=" pdftag="H2" isBookmarkSet="no" bookmark="yes" Order="_x0031_"/>
  <Shape xmlns="" ID="SKuhRG3HmV+GcYQxs+eVgSpnQb8=" Order="_x0034_" formula="no" inline="no" validate="no" artifact="_x0031_" pdftag="_x005B_Artifact_x005D_" isBookmarkSet="no"/>
  <Shape xmlns="" ID="+XTjJE+SdBTnOfFMiq3rk2bgOhc=" formula="no" pdftag="Figure" artifact="_x0030_" inline="no" validate="yes" isBookmarkSet="no" Order="_x0032_" Lang="" bookmark="no"/>
  <Shape xmlns="" ID="Yj2ZBd9qihlFpF27GvLcFgxOsyU=" pdftag="H2" isBookmarkSet="no" bookmark="yes" Order="_x0031_"/>
  <Shape xmlns="" ID="VEg2FZzJyBkcExm+Ma9iYWYUS28=" pdftag="P" isBookmarkSet="no" Order="_x0032_" bookmark="no"/>
  <Shape xmlns="" ID="66CHqzSCraAeVwRDDXD8qg+9I8c=" pdftag="H2" isBookmarkSet="no" bookmark="yes" Order="_x0032_"/>
  <Shape xmlns="" ID="LUu/e5fibuVsTNxdyrgnMSsJwIc=" pdftag="P" isBookmarkSet="no" Order="_x0033_" bookmark="no"/>
  <Shape xmlns="" ID="vohuok2YxfmzTE+EciwA0PrWNR0=" formula="no" inline="no" pdftag="Figure" artifact="_x0030_" validate="yes" isBookmarkSet="no" Order="_x0031_" Lang="" bookmark="no"/>
  <Shape xmlns="" ID="cGob5KxzadH2GNYlJJS1CZvmK3w=" pdftag="H2" isBookmarkSet="no" bookmark="yes" Order="_x0032_"/>
  <Shape xmlns="" ID="VdD0LyNXJW6rJQnJ/jA5Pg/YI2o=" pdftag="P" isBookmarkSet="no" Order="_x0034_" bookmark="no"/>
  <Shape xmlns="" ID="DQC1PYpleH4SlApu/QUAhoP3Tqk=" pdftag="P" isBookmarkSet="no" Order="_x0035_" bookmark="no"/>
  <Shape xmlns="" ID="Z5iKctbBV9/k/ryCu+idEHn8HVY=" pdftag="P" isBookmarkSet="no" Order="_x0033_" bookmark="no"/>
  <Shape xmlns="" ID="vJLeMXUiiRhuMiQ9OMgnX+wjrT4=" formula="no" inline="no" pdftag="Figure" artifact="_x0030_" validate="yes" isBookmarkSet="no" Order="_x0031_" Lang="" bookmark="no"/>
  <Shape xmlns="" ID="mG+S5pvO7umO4+NEcyAFA7hQtDs=" pdftag="H2" isBookmarkSet="no" bookmark="yes" Order="_x0031_"/>
  <Shape xmlns="" ID="56ZC+mZlBr0MIh024hSeXQHre4E=" pdftag="P" isBookmarkSet="no" Order="_x0032_" bookmark="no"/>
  <Shape xmlns="" ID="FTPI4JVfGlOWRdDxaexoJQqE2wc=" Order="_x0031_" validate="no" artifact="_x0031_" pdftag="_x005B_Artifact_x005D_" formula="no" inline="no" isBookmarkSet="no" Lang=""/>
  <Shape xmlns="" ID="S0vr0eRPbeduxlq3jVDkBefWDzA=" pdftag="H2" isBookmarkSet="no" bookmark="yes" Order="_x0032_"/>
  <Shape xmlns="" ID="YZ/S9r9OPqTxOIUeUmersoczw4E=" pdftag="P" isBookmarkSet="no" Order="_x0033_" bookmark="no"/>
  <Shape xmlns="" ID="E+k4ktquyyTd/B3TRr6ql+B1qcY=" formula="no" inline="no" pdftag="Figure" artifact="_x0030_" validate="yes" isBookmarkSet="no" Order="_x0031_" Lang="" bookmark="no"/>
  <Shape xmlns="" ID="TRhsrdhQvW851vhnh6jwKe1Q+p4=" pdftag="H2" isBookmarkSet="no" bookmark="yes" Order="_x0032_"/>
  <Shape xmlns="" ID="o0GXz9IalW/Eou8iUjfdLu68Tjw=" pdftag="P" isBookmarkSet="no" Order="_x0033_" bookmark="no"/>
  <Shape xmlns="" ID="eTaqtb+TbFImGVi8XA9YZyDXsnY=" formula="no" inline="no" pdftag="Figure" artifact="_x0030_" validate="yes" isBookmarkSet="no" Order="_x0031_" Lang="" bookmark="no"/>
  <Shape xmlns="" ID="ethDFZVyxYo0dyVoUm0SoJ47kWo=" pdftag="H2" isBookmarkSet="no" bookmark="yes" Order="_x0031_"/>
  <Shape xmlns="" ID="eofJXqWAb2lZNr8BrbxKDn1R1Is=" pdftag="P" isBookmarkSet="no" Order="_x0033_" bookmark="no"/>
  <Shape xmlns="" ID="Xy1SxLe6+uu8En8qaSjycUDHG00=" pdftag="H2" isBookmarkSet="no" bookmark="yes" Order="_x0031_"/>
  <Shape xmlns="" ID="dPhKOggGdRZoKncX+yDtHGJW+F0=" formula="no" inline="no" pdftag="Figure" artifact="_x0030_" validate="yes" isBookmarkSet="no" Order="_x0032_" Lang="" bookmark="no"/>
  <Shape xmlns="" ID="JcYtwHYiNWj9RNqa3mMX4BA1lJ4=" pdftag="P" isBookmarkSet="no" Order="_x0033_" bookmark="no"/>
  <Shape xmlns="" ID="GNJeXeFkC7wfzHrZuAX0t0saTR8=" pdftag="H2" isBookmarkSet="no" bookmark="yes" Order="_x0031_"/>
  <Shape xmlns="" ID="z+4rkVxTyyeSTFOpZa9SKy8k/68=" Order="_x0034_" formula="no" validate="no" pdftag="_x005B_Artifact_x005D_" artifact="_x0031_" inline="no" isBookmarkSet="no"/>
  <Shape xmlns="" ID="ZmKWwnaAUxYo3wefEdaTRCvoXAk=" formula="no" inline="no" pdftag="Figure" artifact="_x0030_" validate="yes" isBookmarkSet="no" Order="_x0032_" Lang="" bookmark="no"/>
  <Shape xmlns="" ID="k7W+n5j6DhLeo7ouEERTngHdnqA=" pdftag="H2" isBookmarkSet="no" bookmark="yes" Order="_x0031_"/>
  <Shape xmlns="" ID="/V01H6HYZo4x9L6Jqz+vs9nlPXI=" pdftag="P" isBookmarkSet="no" Order="_x0033_" bookmark="no"/>
  <Shape xmlns="" ID="QbQOgfEZmVfXKE4y9tk24UMyxOI=" pdftag="H2" isBookmarkSet="no" bookmark="yes" Order="_x0031_"/>
  <Shape xmlns="" ID="aqt1qpcxdWXOc7KRoARMTKXLpBw=" Order="_x0034_" formula="no" validate="no" pdftag="_x005B_Artifact_x005D_" artifact="_x0031_" inline="no" isBookmarkSet="no"/>
  <Shape xmlns="" ID="PRtD04n4fCEIM2pBzMb53RzzZpo=" formula="no" inline="no" pdftag="Figure" artifact="_x0030_" validate="yes" isBookmarkSet="no" Order="_x0032_" Lang="" bookmark="no"/>
  <Shape xmlns="" ID="6txN7DV4F87FiP4URao43DhEm2U=" pdftag="H2" isBookmarkSet="no" bookmark="yes" Order="_x0031_"/>
  <Shape xmlns="" ID="/lQVESk4Kg0rxyuS5wA3KnqyJXo=" formula="no" inline="no" pdftag="Figure" artifact="_x0030_" validate="yes" isBookmarkSet="no" Order="_x0032_" Lang="" bookmark="no"/>
  <Shape xmlns="" ID="7QGG9ZObVxksiShabItdcFiOylg=" formula="no" inline="no" pdftag="Figure" artifact="_x0030_" validate="yes" isBookmarkSet="no" Order="_x0032_" Lang="" bookmark="no"/>
  <Shape xmlns="" ID="6W1px7bI2khhVGxw9SnbEFY0fxU=" pdftag="H2" isBookmarkSet="no" bookmark="yes" Order="_x0031_"/>
  <Shape xmlns="" ID="m/lc3w/v8P2vGWEIuy1egloxFg0=" pdftag="H2" isBookmarkSet="no" bookmark="yes" Order="_x0031_"/>
  <Shape xmlns="" ID="vMfB4QgFplbQUlqJuKeoZYTHrQQ=" pdftag="P" isBookmarkSet="no" Order="_x0032_" bookmark="no"/>
  <Shape xmlns="" ID="k3XchESxq/H0a4fCe1C23IFfmfM=" pdftag="H2" isBookmarkSet="no" bookmark="yes" Order="_x0031_"/>
  <Shape xmlns="" ID="PFi9H9tX81SlAoucKDL8+4MaGZI=" formula="no" inline="no" pdftag="Figure" artifact="_x0030_" validate="yes" isBookmarkSet="no" Order="_x0033_" Lang="" bookmark="no"/>
  <Shape xmlns="" ID="fncjLuAXzv2YNZR38aBkiz4NM9s=" Order="_x0034_" formula="no" inline="no" validate="no" pdftag="_x005B_Artifact_x005D_" artifact="_x0031_" isBookmarkSet="no"/>
  <Shape xmlns="" ID="VZP5xUgMRLdqlKz5jIvq0dX/eKI=" pdftag="P" isBookmarkSet="no" Order="_x0032_" bookmark="no"/>
  <Shape xmlns="" ID="/Tsqh2NNPrgcW5xERuBNXmc/Xtg=" pdftag="H2" isBookmarkSet="no" bookmark="yes" Order="_x0031_"/>
  <Shape xmlns="" ID="iF6vKazzjjnzI5YI3LHZqB9Bfes=" formula="no" inline="no" pdftag="Figure" artifact="_x0030_" validate="yes" isBookmarkSet="no" Order="_x0033_" Lang="" bookmark="no"/>
  <Shape xmlns="" ID="zP+xN7Jrcg3s3eTuV1kL0g1+AII=" pdftag="H2" isBookmarkSet="no" bookmark="yes" Order="_x0031_"/>
  <Shape xmlns="" ID="ZgfPwJl1ckzMggQ7+z8/Pv9sd8o=" pdftag="P" isBookmarkSet="no" Order="_x0033_" bookmark="no"/>
  <Shape xmlns="" ID="M80DdQLh1iFUJrlg0NhgWsl41Ao=" formula="no" inline="no" pdftag="Figure" artifact="_x0030_" validate="yes" isBookmarkSet="no" Order="_x0032_" Lang="" bookmark="no"/>
  <Shape xmlns="" ID="X8iEK1ClhficzwGaFx0OVJ6Hnh4=" pdftag="P" isBookmarkSet="no" Order="_x0034_" bookmark="no"/>
  <Shape xmlns="" ID="26AqrS/aMgXDAANX5zBBq7/Zgzk=" formula="no" inline="no" pdftag="Figure" artifact="_x0030_" validate="yes" isBookmarkSet="no" Order="_x0032_" Lang="" bookmark="no"/>
  <Shape xmlns="" ID="KU+Fqx4EnPGloRczc8QjHwo3LKc=" pdftag="H2" isBookmarkSet="no" bookmark="yes" Order="_x0031_"/>
  <Shape xmlns="" ID="4PdmrOTDJRVtUmRPnWsjWXpEOt4=" pdftag="P" isBookmarkSet="no" Order="_x0033_" bookmark="no"/>
  <Shape xmlns="" ID="uYGdhJqOgYdU1wXVSMqnEHiT1gs=" pdftag="P" isBookmarkSet="no" Order="_x0034_" bookmark="no"/>
  <Shape xmlns="" ID="UELNnMJvNyeMeBrdZpiRBaymBbk=" pdftag="H2" isBookmarkSet="no" bookmark="yes" Order="_x0031_"/>
  <Shape xmlns="" ID="qc17D5KfYd/pJIXH6psabRz7uUc=" pdftag="P" isBookmarkSet="no" Order="_x0039_" bookmark="no"/>
  <Shape xmlns="" ID="VT3UR8uViY1Woms4QULyiJwOv7A=" pdftag="P" isBookmarkSet="no" Order="_x0038_" bookmark="no"/>
  <Shape xmlns="" ID="6dqwkUurjk8pccswjZdEk7Qk/sE=" pdftag="P" isBookmarkSet="no" Order="_x0031_0" bookmark="no"/>
  <Shape xmlns="" ID="NNSGJpUHmcqcxvPQQHsjH3H+MVU=" formula="no" inline="no" pdftag="Figure" artifact="_x0030_" validate="yes" isBookmarkSet="no" Order="_x0032_" Lang="" bookmark="no"/>
  <Shape xmlns="" ID="tsM0xl1kw+XRstIXGYtRnbfBEFU=" formula="no" inline="no" pdftag="Figure" artifact="_x0030_" validate="yes" isBookmarkSet="no" Order="_x0033_" Lang="" bookmark="no"/>
  <Shape xmlns="" ID="SFsRaURPGs4FyR2cHHPERe4RR4g=" formula="no" inline="no" pdftag="Figure" artifact="_x0030_" validate="yes" isBookmarkSet="no" Order="_x0034_" Lang="" bookmark="no"/>
  <Shape xmlns="" ID="DaKIgkttNmZdYJsdljGlW1w0qlk=" pdftag="P" isBookmarkSet="no" Order="_x0036_" bookmark="no"/>
  <Shape xmlns="" ID="PhcJvWRC1gAGaJvcaLxQ6J5TVYI=" pdftag="P" isBookmarkSet="no" Order="_x0035_" bookmark="no"/>
  <Shape xmlns="" ID="oThSlAxPEOX+UHGagJDOplRD3GA=" pdftag="P" isBookmarkSet="no" Order="_x0037_" bookmark="no"/>
  <Shape xmlns="" ID="Bu6zID/6WCTNfxT4OqxKaITUJAo=" pdftag="P" isBookmarkSet="no" Order="_x0033_" bookmark="no"/>
  <Shape xmlns="" ID="PMMKi4G8pgDvvXOc1na0i2AUD1E=" pdftag="H2" isBookmarkSet="no" bookmark="yes" Order="_x0031_"/>
  <Shape xmlns="" ID="9Nsg9o8pMPUDVrO2v6o3P0aLplQ=" formula="no" inline="no" pdftag="Figure" artifact="_x0030_" validate="yes" isBookmarkSet="no" Order="_x0032_" Lang="" bookmark="no"/>
  <Shape xmlns="" ID="hXKBFbKU+T3XHpMig4x1F9t0rEU=" pdftag="P" isBookmarkSet="no" Order="_x0032_" bookmark="no"/>
  <Shape xmlns="" ID="xv4aIo620/EdG1w1h1BG/E2zsTE=" pdftag="H2" isBookmarkSet="no" bookmark="yes" Order="_x0031_"/>
  <Shape xmlns="" ID="t6BK6asbFaIUaF7bclzxRx9+B1Y=" Order="_x0032_" formula="no" validate="no" pdftag="_x005B_Artifact_x005D_" artifact="_x0031_" inline="no" isBookmarkSet="no" Lang=""/>
  <Shape xmlns="" ID="p9/BvUW/dTOF+pQRGn2bhWlLs0w=" formula="no" inline="no" pdftag="Figure" artifact="_x0030_" validate="yes" isBookmarkSet="no" Order="_x0032_" Lang="" bookmark="no"/>
  <Shape xmlns="" ID="Sq1WNk4+Y+5NJ8BHw+/HOZXow4o=" pdftag="H2" isBookmarkSet="no" bookmark="yes" Order="_x0031_"/>
  <Shape xmlns="" ID="0ogL1svZdn0dUZk1O6rpxhX1R4Q=" pdftag="P" isBookmarkSet="no" Order="_x0033_" bookmark="no"/>
  <Shape xmlns="" ID="RVsbmgMG5A1F83nB1kiRljgGa8o=" pdftag="H2" isBookmarkSet="no" bookmark="yes" Order="_x0031_"/>
  <Shape xmlns="" ID="mZP88fuXVPgIvOZqB/zWWm9DaVw=" formula="no" inline="no" pdftag="Figure" artifact="_x0030_" validate="yes" isBookmarkSet="no" Order="_x0032_" Lang="" bookmark="no"/>
  <Shape xmlns="" ID="NGKDXnS+9DmNaETuDzzK6JkeoSM=" pdftag="P" isBookmarkSet="no" Order="_x0032_" bookmark="no"/>
  <Shape xmlns="" ID="XdnFRS262ACv1Lf+usFjtWFwfoo=" pdftag="H2" isBookmarkSet="no" bookmark="yes" Order="_x0031_"/>
  <Shape xmlns="" ID="+JkevHeW4Ujr9FjL5rXJJFShqAY=" formula="no" inline="no" pdftag="Figure" artifact="_x0030_" validate="yes" isBookmarkSet="no" Order="_x0033_" Lang="" bookmark="no"/>
  <Shape xmlns="" ID="v8i40lfeO0lRUiv4waeePhP3yG8=" pdftag="P" isBookmarkSet="no" Order="_x0031_" bookmark="no"/>
  <Shape xmlns="" ID="9IKYBJN1e32HNnDdoXD8s4WQGNc=" pdftag="H2" isBookmarkSet="no" bookmark="yes" Order="_x0031_"/>
  <Shape xmlns="" ID="csqFoucpNjMVAFOeiaSdE/6K0iA=" formula="no" inline="no" pdftag="Figure" artifact="_x0030_" validate="yes" isBookmarkSet="no" Order="_x0034_" Lang="" bookmark="no"/>
  <Shape xmlns="" ID="Ls3Qbr7VwJM6AJalkL/QiSL+kDk=" formula="no" inline="no" pdftag="Figure" artifact="_x0030_" validate="yes" isBookmarkSet="no" Order="_x0033_" Lang="" bookmark="no"/>
  <Shape xmlns="" ID="8AmTFf6lfnUqbfbb7l72UKq5U88=" formula="no" inline="no" pdftag="Figure" artifact="_x0030_" validate="yes" isBookmarkSet="no" Order="_x0032_" Lang="" bookmark="no"/>
  <Shape xmlns="" ID="rwN5iZGbBI6F14+SnIT1LuuDRiQ=" pdftag="P" isBookmarkSet="no" Order="_x0035_" bookmark="no"/>
  <Shape xmlns="" ID="3GMRjpPMYeCinVsKRyuLNLAMHTM=" pdftag="H2" isBookmarkSet="no" bookmark="yes" Order="_x0031_"/>
  <Shape xmlns="" ID="ooghOKXSrv1zo1XYqRPytYWCpM8=" pdftag="P" isBookmarkSet="no" Order="_x0035_" bookmark="no"/>
  <Shape xmlns="" ID="fgYCzSJpApvlHvZoHe59A3gIBGE=" pdftag="H2" isBookmarkSet="no" bookmark="yes" Order="_x0031_"/>
  <Shape xmlns="" ID="lK0WBAMlQWTcQEJHaBmszsya7A8=" formula="no" inline="no" pdftag="Figure" artifact="_x0030_" validate="yes" isBookmarkSet="no" Order="_x0033_"/>
  <Shape xmlns="" ID="OvVVMCpOFaySv/80IITM8QQ+L8E=" formula="no" inline="no" pdftag="Figure" artifact="_x0030_" validate="yes" isBookmarkSet="no" Order="_x0032_" Lang="" bookmark="no"/>
  <Shape xmlns="" ID="/MRwExwOt+xR6e4+VZEgBgPBNpo=" Order="_x0036_" formula="no" inline="no" validate="no" artifact="_x0031_" pdftag="_x005B_Artifact_x005D_" isBookmarkSet="no"/>
  <Shape xmlns="" ID="hP/QwLUUdkFweb934nQosDrSm+c=" formula="no" inline="no" pdftag="Figure" artifact="_x0030_" validate="yes" isBookmarkSet="no" Order="_x0034_" Lang="" bookmark="no"/>
  <Shape xmlns="" ID="M2gaOQFVEA/BiJyJYH424lo2EQQ=" pdftag="P" isBookmarkSet="no" Order="_x0032_" bookmark="no"/>
  <Shape xmlns="" ID="nQ/MZGKsB/07iSDCJ1LnBPG4alc=" pdftag="H2" isBookmarkSet="no" bookmark="yes" Order="_x0031_"/>
  <Shape xmlns="" ID="lC4+ARqDBWaiaKlS3lD8I/IwjKc=" Order="_x0034_" formula="no" validate="no" pdftag="_x005B_Artifact_x005D_" artifact="_x0031_" inline="no" isBookmarkSet="no"/>
  <Shape xmlns="" ID="FQN9HITV1afh0jbspVliL4ebKbI=" formula="no" inline="no" pdftag="Figure" artifact="_x0030_" validate="yes" isBookmarkSet="no" Order="_x0033_" Lang="" bookmark="no"/>
  <Shape xmlns="" ID="+NIzQWKj3Y0trf3zTbvnCT0vFU0=" pdftag="P" isBookmarkSet="no" Order="_x0033_" bookmark="no"/>
  <Shape xmlns="" ID="mB5v+/WnuSiRsyJ2Sk9GiM35Sw0=" pdftag="H2" isBookmarkSet="no" bookmark="yes" Order="_x0031_"/>
  <Shape xmlns="" ID="L+qQBZPXFCHLbMwg/eL6jPN0D+0=" formula="no" inline="no" pdftag="Figure" artifact="_x0030_" validate="yes" isBookmarkSet="no" Order="_x0032_" Lang="" bookmark="no"/>
  <Shape xmlns="" ID="uhIbyLDLuKYG+r2i2Ik+ioYXzzY=" pdftag="P" isBookmarkSet="no" Order="_x0032_" bookmark="no"/>
  <Shape xmlns="" ID="gJV1n9IqJbPfBL3TevMqEF2cKWs=" pdftag="H2" isBookmarkSet="no" bookmark="yes" Order="_x0031_"/>
  <Shape xmlns="" ID="RW/zYiIUp5+NG/ivkiHSQmDvyuA=" formula="no" inline="no" pdftag="Figure" artifact="_x0030_" validate="yes" isBookmarkSet="no" Order="_x0034_" Lang="" bookmark="no"/>
  <Shape xmlns="" ID="KVnofOJSE38wTcIuMA9j+2L5X7I=" formula="no" inline="no" pdftag="Figure" artifact="_x0030_" validate="yes" isBookmarkSet="no" Order="_x0033_" Lang="" bookmark="no"/>
  <Shape xmlns="" ID="usWL2/IOqNjovlRtLfD4uD86CE8=" Order="_x0032_" formula="no" validate="no" pdftag="_x005B_Artifact_x005D_" artifact="_x0031_" inline="no" isBookmarkSet="no" Lang=""/>
  <Shape xmlns="" ID="IjFg0nQuY1b/YAN4iHs+ke6z/6U=" pdftag="P" isBookmarkSet="no" Order="_x0033_"/>
  <Shape xmlns="" ID="o7t0Q/l1Dh/KsY/IjXrj3juCO/0=" pdftag="H2" isBookmarkSet="no" bookmark="yes" Order="_x0031_"/>
  <Shape xmlns="" ID="munMQ+FjI+3+46QQdomIrYc1pX8=" formula="no" inline="no" pdftag="Figure" artifact="_x0030_" validate="yes" isBookmarkSet="no" Order="_x0035_"/>
  <Shape xmlns="" ID="PLiEoCYtY74/q9ZMcTtfdmR9TLY=" formula="no" inline="no" pdftag="Figure" artifact="_x0030_" validate="yes" isBookmarkSet="no" Order="_x0034_" Lang="" bookmark="no"/>
  <Shape xmlns="" ID="BbnbDxmYdtPVJ03f35esqXufgRQ=" pdftag="P" isBookmarkSet="no" Order="_x0032_" bookmark="no"/>
  <Shape xmlns="" ID="xBlxPQaSMD8gPSFOA6mgPz57PYM=" pdftag="H2" isBookmarkSet="no" bookmark="yes" Order="_x0031_"/>
  <Shape xmlns="" ID="jlW2N2ti6lxrp1dT4eVZWemvv7I=" pdftag="P" isBookmarkSet="no" Order="_x0032_" bookmark="no"/>
  <Shape xmlns="" ID="VENZ7qo6XXqe9TDmx1Y6Uec2k3Q=" pdftag="H2" isBookmarkSet="no" bookmark="yes" Order="_x0031_"/>
  <Shape xmlns="" ID="Jy8zlcd+wrWQHuoCpj4QwBHIzHY=" formula="no" inline="no" pdftag="Figure" artifact="_x0030_" validate="yes" isBookmarkSet="no" Order="_x0033_" Lang="" bookmark="no"/>
  <Shape xmlns="" ID="Yn3+Bub7U2HBRUVFQuJSV1jGcWE=" pdftag="P" isBookmarkSet="no" Order="_x0032_" bookmark="no"/>
  <Shape xmlns="" ID="+s/hNRix/n2mZfVxMUYbRXr+S5A=" pdftag="H2" isBookmarkSet="no" bookmark="yes" Order="_x0031_"/>
  <Shape xmlns="" ID="z0wzPt4FUDTQCnTB8MDHQGUN7JU=" Order="_x0034_" formula="no" inline="no" validate="no" pdftag="_x005B_Artifact_x005D_" artifact="_x0031_" isBookmarkSet="no"/>
  <Shape xmlns="" ID="RdKC3XR5hq4F5q324VeIQCx22nc=" formula="no" inline="no" pdftag="Figure" artifact="_x0030_" validate="yes" isBookmarkSet="no" Order="_x0033_" Lang="" bookmark="no"/>
  <Shape xmlns="" ID="Kt28QBe6wzcv71tbDgfqMcz2DG8=" pdftag="P" isBookmarkSet="no" Order="_x0032_" bookmark="no"/>
  <Shape xmlns="" ID="mKi5Un9IwFeY6JYpuFdz2x10iyI=" pdftag="H2" isBookmarkSet="no" bookmark="yes" Order="_x0031_"/>
  <Shape xmlns="" ID="c4GA7k+WPdLjNqKnRzpvWrX3uFY=" formula="no" inline="no" pdftag="Figure" artifact="_x0030_" validate="yes" isBookmarkSet="no" Order="_x0034_"/>
  <Shape xmlns="" ID="HDt8SbG2dHetmpI59M5xWl3FrjM=" formula="no" inline="no" pdftag="Figure" artifact="_x0030_" validate="yes" isBookmarkSet="no" Order="_x0033_" Lang="" bookmark="no"/>
  <Shape xmlns="" ID="eez8mt266DUW4kpBj3aRVyG710g=" pdftag="P" isBookmarkSet="no" Order="_x0033_" bookmark="no"/>
  <Shape xmlns="" ID="owQmqycNBdWRwB6tIGtD23QY8iE=" pdftag="H2" isBookmarkSet="no" bookmark="yes" Order="_x0031_"/>
  <Shape xmlns="" ID="vADPkpxCf01OjBtJ/0FcnG0tbmI=" formula="no" inline="no" pdftag="Figure" artifact="_x0030_" validate="yes" isBookmarkSet="no" Order="_x0032_" Lang="" bookmark="no"/>
  <Shape xmlns="" ID="MYjuZKl6UoTE/cjVv2/Mdd9JqYI=" pdftag="P" isBookmarkSet="no" Order="_x0033_" bookmark="no"/>
  <Shape xmlns="" ID="+f19KBizFiaQ4k+6+4VtogRvpLI=" pdftag="H2" isBookmarkSet="no" bookmark="yes" Order="_x0031_"/>
  <Shape xmlns="" ID="+phf1MUeaXm6Ltfc/j7/834aPCs=" formula="no" inline="no" pdftag="Figure" artifact="_x0030_" validate="yes" isBookmarkSet="no" Order="_x0032_" Lang="" bookmark="no"/>
  <Shape xmlns="" ID="YuNYcb//mqgP9gcy3vykLgbDnTo=" pdftag="H2" isBookmarkSet="no" bookmark="yes" Order="_x0031_"/>
  <Shape xmlns="" ID="0RTWZGF+PROasrtYAWazoIqhGGY=" pdftag="P" isBookmarkSet="no" Order="_x0033_" bookmark="no"/>
  <Shape xmlns="" ID="c9Ey3CKvxDB8BBkjM2gtncjcoCY=" pdftag="H2" isBookmarkSet="no" bookmark="yes" Order="_x0032_"/>
  <Shape xmlns="" ID="eY6g1cUHJOLXTrugy6rsBFpG4vY=" artifact="_x0030_" validate="yes" pdftag="Figure" isBookmarkSet="no" Order="_x0031_" formula="no" Lang="" bookmark="no"/>
  <Shape xmlns="" ID="UqCuAhAQ6fy4JlMXC9+HJwl34Jk=" pdftag="P" isBookmarkSet="no" Order="_x0033_" bookmark="no"/>
  <Shape xmlns="" ID="Izq4NtmlyI9MY0DxXsMpPFpEUM0=" pdftag="H2" isBookmarkSet="no" bookmark="yes" Order="_x0031_"/>
  <Shape xmlns="" ID="aKZv6krAZwlCxaaH/mkPMuS62Y0=" artifact="_x0030_" validate="yes" pdftag="Figure" isBookmarkSet="no" Order="_x0032_" formula="no" Lang="" bookmark="no"/>
  <Shape xmlns="" ID="jJs7eNOxpJ/MGBi9Up1RgBbUDuw=" pdftag="H2" isBookmarkSet="no" bookmark="yes" Order="_x0031_"/>
  <Shape xmlns="" ID="IDBe+a21KCi5xmY/S3BeZPIP6xo=" pdftag="P" isBookmarkSet="no" Order="_x0032_" bookmark="no"/>
  <Shape xmlns="" ID="ZrSFOKfi8lJ0EjrfHvU7yaOOeAA=" pdftag="H2" isBookmarkSet="no" bookmark="yes" Order="_x0031_"/>
  <Shape xmlns="" ID="ttoLcq4qXhOunW2sCGTGBQf8Qec=" Order="_x0032_" validate="no" artifact="_x0031_" pdftag="_x005B_Artifact_x005D_" formula="no" inline="no" isBookmarkSet="no" Lang=""/>
  <Shape xmlns="" ID="rflRcc8V5YU1kSyGtyzj59mqggI=" Order="_x0035_" formula="no" validate="no" pdftag="_x005B_Artifact_x005D_" artifact="_x0031_" inline="no" isBookmarkSet="no"/>
  <Shape xmlns="" ID="xulrJiUU8TVC8sSTe4vQavJb2ts=" formula="no" inline="no" pdftag="Figure" artifact="_x0030_" validate="yes" isBookmarkSet="no" Order="_x0033_" Lang="" bookmark="no"/>
  <Shape xmlns="" ID="bXdMJamRuOTYHb4KiUX+7Tb2dP8=" pdftag="P" isBookmarkSet="no" Order="_x0033_" bookmark="no"/>
  <Shape xmlns="" ID="5pXunMu2/0TgU12zQNH9ORGGr/8=" pdftag="H2" isBookmarkSet="no" bookmark="yes" Order="_x0031_"/>
  <Shape xmlns="" ID="aXd3BgJoZV3EXeRswaByP7aR05k=" artifact="_x0030_" validate="yes" pdftag="Figure" isBookmarkSet="no" Order="_x0032_" formula="no" Lang="" bookmark="no"/>
  <Shape xmlns="" ID="w25fjgCGo97ax/RSn3gfvzhnonw=" pdftag="P" isBookmarkSet="no" Order="_x0033_" bookmark="no"/>
  <Shape xmlns="" ID="LWlK7wAGEfZeBxWnmp1ENP0KnEA=" pdftag="H2" isBookmarkSet="no" bookmark="yes" Order="_x0031_"/>
  <Shape xmlns="" ID="WQkUHDyo1uutYXvsSjtSdFVSVhw=" Order="_x0034_" formula="no" inline="no" validate="no" pdftag="_x005B_Artifact_x005D_" artifact="_x0031_" isBookmarkSet="no"/>
  <Shape xmlns="" ID="og46ZARTNfTxNkoFzBAMAARF9/A=" formula="no" inline="no" pdftag="Figure" artifact="_x0030_" validate="yes" isBookmarkSet="no" Order="_x0032_" Lang="" bookmark="no"/>
  <Shape xmlns="" ID="tmiherFvTwMM/DFkn9L719gBdM0=" pdftag="P" isBookmarkSet="no" Order="_x0033_" bookmark="no"/>
  <Shape xmlns="" ID="Dwfni9PBK5Fl7oOCt8Xgbljyu7E=" pdftag="H2" isBookmarkSet="no" bookmark="yes" Order="_x0031_"/>
  <Shape xmlns="" ID="kjh7UVBPtgW/4aZbQYPkZOwrZUw=" Order="_x0034_" formula="no" validate="no" pdftag="_x005B_Artifact_x005D_" artifact="_x0031_" inline="no" isBookmarkSet="no"/>
  <Shape xmlns="" ID="ubzSZfFjpiWcJZrLPKZrKe5Ti4I=" formula="no" inline="no" pdftag="Figure" artifact="_x0030_" validate="yes" isBookmarkSet="no" Order="_x0032_" Lang="" bookmark="no"/>
  <Shape xmlns="" ID="vapsMjB4P/JIAMDU2Mg3YFDX3Q0=" pdftag="P" isBookmarkSet="no" Order="_x0033_" bookmark="no"/>
  <Shape xmlns="" ID="r5fO+0KWxo8hFRG9L5ZI3RdhtyI=" pdftag="H2" isBookmarkSet="no" bookmark="yes" Order="_x0031_"/>
  <Shape xmlns="" ID="U1Ych7vIOQRIfGZZ4RfZXlvD5YI=" formula="no" inline="no" pdftag="Figure" artifact="_x0030_" validate="yes" isBookmarkSet="no" Order="_x0032_" Lang="" bookmark="no"/>
  <Shape xmlns="" ID="4ux1zAS/XrswWIp2u6ynYn7c+qc=" pdftag="H2" isBookmarkSet="no" bookmark="yes" Order="_x0031_"/>
  <Shape xmlns="" ID="TZ0ydHbDKAQx2Mq3o5YOkdL42OM=" pdftag="P" isBookmarkSet="no" Order="_x0033_" bookmark="no"/>
  <Shape xmlns="" ID="SmB8YuFYfjgzbgWrv6jB1kV62zQ=" formula="no" inline="no" pdftag="Figure" artifact="_x0030_" validate="yes" isBookmarkSet="no" Order="_x0032_" Lang="" bookmark="no"/>
  <Shape xmlns="" ID="WeolVa4OQbDEstY2WS5/q4W6Czg=" pdftag="H2" isBookmarkSet="no" bookmark="yes" Order="_x0031_"/>
  <Shape xmlns="" ID="WSdL9CLy+W6ngYSUFMshDIXWD08=" pdftag="P" isBookmarkSet="no" bookmark="no" Order="_x0032_"/>
  <SubText xmlns="" ID="PP8/9RkNHnYiJt+mhm61ybDgteI=" ActualText="Mosquito"/>
  <SubText xmlns="" ID="oSjFv6n5rJcOAV8zid1rnAIs8eU=" ActualText="Aedes_x0020_aegypti_x0020_mosquito"/>
  <SubText xmlns="" ID="B9axQI4xAudhV0jYOvDCajW5Vgk=" ActualText="Aedes_x0020_albopictus_x0020_mosquito"/>
  <SubText xmlns="" ID="BNICDnvJ2GHx6XJ5xWAtdEMBFzM=" ActualText="Globe"/>
  <SubText xmlns="" ID="GDGsyoIjmsBibM16Ncl238zd/gc=" ActualText="oval_x0020_circle_x0020_containing_x0020_a_x0020_silhoutte_x0020_of_x0020_a_x0020_mosquito"/>
  <SubText xmlns="" ID="yEAeFVpsG/hvMwYXbpB4dPYdLCs=" ActualText="silhoutte_x0020_of_x0020_a_x0020_mosquito"/>
  <SubText xmlns="" ID="+RqagcgcWQrkOFdzPowEon0zq54=" ActualText="Transmission_x0020_slide"/>
  <SubText xmlns="" ID="jPKnmPvqyDSiaBHUXz2LGcAgi5A=" ActualText="Pregnant_x0020_woman"/>
  <SubText xmlns="" ID="VRbsfpSMgQ/4sxHX0qtaUdnDoSI=" ActualText="oval_x0020_circle_x0020_containing_x0020_a_x0020_silhoutte_x0020_of_x0020_a_x0020_mosquito"/>
  <SubText xmlns="" ID="j51/TWjpBC1U7666ECf8mtP6AJI=" ActualText="silhoutte_x0020_of_x0020_a_x0020_mosquito"/>
  <SubText xmlns="" ID="joXep6WFvXwJ9x2u87hDeEFXeJI=" ActualText=""/>
  <SubText xmlns="" ID="FxWD+QDSxV3ZIoZHnJvKTnadkeA=" ActualText="Pregnant_x0020_woman"/>
  <SubText xmlns="" ID="ZeC0YubvzS3OCPOmoz2GEKe/HBs=" ActualText="Woman_x0020_resting_x0020_with_x0020_thermomter_x0020_in_x0020_mouth."/>
  <SubText xmlns="" ID="rz+C8bPV8JZTMrF3gjMnI4qKVlk=" ActualText="Pregnant_x0020_woman_x0020_infected_x0020_with_x0020_Zika_x0020_virus."/>
  <SubText xmlns="" ID="8dKyw9em5GFpwmq0ZUIYF/Bw8ug=" ActualText=""/>
  <SubText xmlns="" ID="JS4O1TWAja3jmXeDpEN7QGylxwg=" ActualText=""/>
  <SubText xmlns="" ID="vohuok2YxfmzTE+EciwA0PrWNR0=" ActualText="Zika_x0020_Virus"/>
  <SubText xmlns="" ID="vJLeMXUiiRhuMiQ9OMgnX+wjrT4=" ActualText="Zika_x0020_Virus"/>
  <SubText xmlns="" ID="FTPI4JVfGlOWRdDxaexoJQqE2wc=" ActualText=""/>
  <SubText xmlns="" ID="E+k4ktquyyTd/B3TRr6ql+B1qcY=" ActualText="Zika_x0020_Virus"/>
  <SubText xmlns="" ID="eTaqtb+TbFImGVi8XA9YZyDXsnY=" ActualText="Zika_x0020_Virus"/>
  <SubText xmlns="" ID="dPhKOggGdRZoKncX+yDtHGJW+F0=" ActualText="Healthcare_x0020_provider"/>
  <SubText xmlns="" ID="z+4rkVxTyyeSTFOpZa9SKy8k/68=" ActualText=""/>
  <SubText xmlns="" ID="ZmKWwnaAUxYo3wefEdaTRCvoXAk=" ActualText="Pregnant_x0020_woman"/>
  <SubText xmlns="" ID="aqt1qpcxdWXOc7KRoARMTKXLpBw=" ActualText=""/>
  <SubText xmlns="" ID="PRtD04n4fCEIM2pBzMb53RzzZpo=" ActualText="Two_x0020_womens._x0020__x0020_One_x0020_woman_x0020_is_x0020_pregnant."/>
  <SubText xmlns="" ID="/lQVESk4Kg0rxyuS5wA3KnqyJXo=" ActualText="Process_x0020_of_x0020_testing_x0020_women_x0020_who_x0020_are_x0020_possibly_x0020_exposed_x0020_to_x0020_Zika_x0020_virus_x0020_during_x0020_pregnancy."/>
  <SubText xmlns="" ID="7QGG9ZObVxksiShabItdcFiOylg=" ActualText="Chart_x0020_providing_x0020_guidance_x0020_for_x0020_clinical_x0020_prenatal_x0020_and_x0020_postnatal_x0020_management_x0020_of_x0020_a_x0020_pregnant_x0020_wowan_x0020_with_x0020_suspected_x0020_Zika_x0020_virus_x0020_infection."/>
  <SubText xmlns="" ID="PFi9H9tX81SlAoucKDL8+4MaGZI=" ActualText="Healthcare_x0020_provider_x0020_with_x0020_a_x0020_pregnant_x0020_woman"/>
  <SubText xmlns="" ID="fncjLuAXzv2YNZR38aBkiz4NM9s=" ActualText=""/>
  <SubText xmlns="" ID="iF6vKazzjjnzI5YI3LHZqB9Bfes=" ActualText="Healthcare_x0020_provider_x0020_speaking_x0020_with_x0020_a_x0020_parents_x0020_holding_x0020_a_x0020_newborn_x0020_baby."/>
  <SubText xmlns="" ID="M80DdQLh1iFUJrlg0NhgWsl41Ao=" ActualText="Infant_x0020_with_x0020_microcephaly"/>
  <SubText xmlns="" ID="26AqrS/aMgXDAANX5zBBq7/Zgzk=" ActualText="Infant_x0020_with_x0020_microcephaly"/>
  <SubText xmlns="" ID="NNSGJpUHmcqcxvPQQHsjH3H+MVU=" ActualText="Baby_x0020_with_x0020_typical_x0020_head_x0020_size"/>
  <SubText xmlns="" ID="tsM0xl1kw+XRstIXGYtRnbfBEFU=" ActualText="Image_x0020_of_x0020_Baby_x0020_with_x0020_Microcephaly"/>
  <SubText xmlns="" ID="SFsRaURPGs4FyR2cHHPERe4RR4g=" ActualText="Baby_x0020_with_x0020_severe_x0020_microcephaly"/>
  <SubText xmlns="" ID="9Nsg9o8pMPUDVrO2v6o3P0aLplQ=" ActualText="Healthcare_x0020_provider_x0020_examining_x0020_a_x0020_baby."/>
  <SubText xmlns="" ID="t6BK6asbFaIUaF7bclzxRx9+B1Y=" ActualText=""/>
  <SubText xmlns="" ID="p9/BvUW/dTOF+pQRGn2bhWlLs0w=" ActualText="Chart_x0020_of_x0020_interim_x0020_guidance_x0020_for_x0020_testing_x0020_and_x0020_evaluating_x0020_of_x0020_infants_x0020_with_x0020_possible_x0020_congenital_x0020_Zika_x0020_virus_x0020_infection."/>
  <SubText xmlns="" ID="mZP88fuXVPgIvOZqB/zWWm9DaVw=" ActualText="Doctor_x0020_examining_x0020_a_x0020_baby"/>
  <SubText xmlns="" ID="+JkevHeW4Ujr9FjL5rXJJFShqAY=" ActualText="Doctor_x0020_speaking_x0020_with_x0020_parents_x0020_of_x0020_a_x0020_baby"/>
  <SubText xmlns="" ID="Ls3Qbr7VwJM6AJalkL/QiSL+kDk=" ActualText="Screenshot_x0020_of_x0020_CDC_x0027_s_x0020_Response_x0020_to_x0020_Zika_x0020_PDFs"/>
  <SubText xmlns="" ID="csqFoucpNjMVAFOeiaSdE/6K0iA=" ActualText="Screenshot_x0020_of_x0020_CDC_x0027_s_x0020_Response_x0020_to_x0020_Zika_x0020_PDFs"/>
  <SubText xmlns="" ID="8AmTFf6lfnUqbfbb7l72UKq5U88=" ActualText="Screenshot_x0020_of_x0020_CDC_x0027_s_x0020_Response_x0020_to_x0020_Zika_x0020_PDFs"/>
  <SubText xmlns="" ID="lK0WBAMlQWTcQEJHaBmszsya7A8=" ActualText="oval_x0020_containing_x0020_an_x0020_image_x0020_of_x0020_a_x0020_box_x0020_of_x0020_condoms_x000D__x000A_"/>
  <SubText xmlns="" ID="/MRwExwOt+xR6e4+VZEgBgPBNpo=" ActualText=""/>
  <SubText xmlns="" ID="hP/QwLUUdkFweb934nQosDrSm+c=" ActualText="Man_x0020_and_x0020_pregnant_x0020_woman"/>
  <SubText xmlns="" ID="L+qQBZPXFCHLbMwg/eL6jPN0D+0=" ActualText="Condoms"/>
  <SubText xmlns="" ID="RW/zYiIUp5+NG/ivkiHSQmDvyuA=" ActualText="condom"/>
  <SubText xmlns="" ID="KVnofOJSE38wTcIuMA9j+2L5X7I=" ActualText="box_x0020_of_x0020_dental_x0020_dams"/>
  <SubText xmlns="" ID="usWL2/IOqNjovlRtLfD4uD86CE8=" ActualText=""/>
  <SubText xmlns="" ID="munMQ+FjI+3+46QQdomIrYc1pX8=" ActualText="Couple"/>
  <SubText xmlns="" ID="PLiEoCYtY74/q9ZMcTtfdmR9TLY=" ActualText="Couple"/>
  <SubText xmlns="" ID="z0wzPt4FUDTQCnTB8MDHQGUN7JU=" ActualText=""/>
  <SubText xmlns="" ID="RdKC3XR5hq4F5q324VeIQCx22nc=" ActualText="Doctor_x0020_speaking_x0020_with_x0020_a_x0020_woman_x0020_considering_x0020_pregnancy"/>
  <SubText xmlns="" ID="vADPkpxCf01OjBtJ/0FcnG0tbmI=" ActualText="Doctor_x0020_examining_x0020_a_x0020_man_x0020_with_x0020_possible_x0020_exposure_x0020_Zika_x0020_Virus."/>
  <SubText xmlns="" ID="+phf1MUeaXm6Ltfc/j7/834aPCs=" ActualText="Doctor_x0020_examining_x0020_a_x0020_man_x0020_with_x0020_possible_x0020_exposure_x0020_Zika_x0020_Virus."/>
  <SubText xmlns="" ID="ttoLcq4qXhOunW2sCGTGBQf8Qec=" ActualText=""/>
  <SubText xmlns="" ID="WQkUHDyo1uutYXvsSjtSdFVSVhw=" ActualText=""/>
  <SubText xmlns="" ID="xulrJiUU8TVC8sSTe4vQavJb2ts=" ActualText="Pregnant_x0020_woman_x0020_and_x0020_globe"/>
  <SubText xmlns="" ID="og46ZARTNfTxNkoFzBAMAARF9/A=" ActualText="Insect_x0020_repellent"/>
  <SubText xmlns="" ID="ubzSZfFjpiWcJZrLPKZrKe5Ti4I=" ActualText="Door_x0020_screens_x0020_that_x0020_keep_x0020_mosquito_x0020_outside"/>
  <SubText xmlns="" ID="U1Ych7vIOQRIfGZZ4RfZXlvD5YI=" ActualText="Insect_x0020_repellent"/>
  <SubText xmlns="" ID="SmB8YuFYfjgzbgWrv6jB1kV62zQ=" ActualText="Father_x0020_putting_x0020_insect_x0020_repellent_x0020_on_x0020_his_x0020_daughter_x0020_face."/>
  <SubText xmlns="" ID="2w6Mb1+GVOc4nBF8O4I19eLdTBU=" ActualText=""/>
  <SubText xmlns="" ID="+luROfFW5uQPqQ46nf1bBXx9g9U=" ActualText=""/>
  <SubText xmlns="" ID="a4P13jGNzxa7f+M7/EqZ0XV/hMk=" ActualText=""/>
  <SubText xmlns="" ID="dgJX0zIfZaQT9SlaBfcDpwh/hqE=" ActualText=""/>
  <SubText xmlns="" ID="SKuhRG3HmV+GcYQxs+eVgSpnQb8=" ActualText=""/>
  <SubText xmlns="" ID="+XTjJE+SdBTnOfFMiq3rk2bgOhc=" ActualText=""/>
  <SubText xmlns="" ID="OvVVMCpOFaySv/80IITM8QQ+L8E=" ActualText="Box_x0020_of_x0020_condoms"/>
  <SubText xmlns="" ID="lC4+ARqDBWaiaKlS3lD8I/IwjKc=" ActualText=""/>
  <SubText xmlns="" ID="FQN9HITV1afh0jbspVliL4ebKbI=" ActualText="Couple"/>
  <SubText xmlns="" ID="Jy8zlcd+wrWQHuoCpj4QwBHIzHY=" ActualText="Couple"/>
  <SubText xmlns="" ID="c4GA7k+WPdLjNqKnRzpvWrX3uFY=" ActualText="Couple"/>
  <SubText xmlns="" ID="HDt8SbG2dHetmpI59M5xWl3FrjM=" ActualText="Couple"/>
  <SubText xmlns="" ID="eY6g1cUHJOLXTrugy6rsBFpG4vY=" ActualText=""/>
  <SubText xmlns="" ID="aKZv6krAZwlCxaaH/mkPMuS62Y0=" ActualText=""/>
  <SubText xmlns="" ID="rflRcc8V5YU1kSyGtyzj59mqggI=" ActualText=""/>
  <SubText xmlns="" ID="aXd3BgJoZV3EXeRswaByP7aR05k=" ActualText=""/>
  <SubText xmlns="" ID="kjh7UVBPtgW/4aZbQYPkZOwrZUw=" ActualText=""/>
  <table xmlns="" ID="v8i40lfeO0lRUiv4waeePhP3yG8=" type="_x0030_" HRows="_x0030_" HCols="_x0030_" Summary="" TableLinerizing="H" Header="no" Caption="no" Exclude="no" LinkedHeaders="" Scope=""/>
  <table xmlns="" ID="MztY207WzFr8x8Zhu0ExEAOdcuU=" Header="no" Caption="no" Exclude="no" LinkedHeaders="" Scope=""/>
  <table xmlns="" ID="8fIjy8jurHfFjM04oTGhLCdfDoU=" Header="no" Caption="no" Exclude="no" LinkedHeaders="" Scope=""/>
  <table xmlns="" ID="b+rwXdv2j1QMpuGchhwX0YHhfHE=" Header="no" Caption="no" Exclude="no" LinkedHeaders="" Scope=""/>
  <table xmlns="" ID="0RDUO3sQ4/1oJwuwGWKp4E+D1o4=" Header="no" Caption="no" Exclude="no" LinkedHeaders="" Scope=""/>
  <table xmlns="" ID="QYGFVDSVdaxqvHSw2L8k35geMgk=" Header="no" Caption="no" Exclude="no" LinkedHeaders="" Scope=""/>
  <table xmlns="" ID="0JQurIm667FqIR8A+AZk3UAn6fE=" Header="no" Caption="no" Exclude="no" LinkedHeaders="" Scope=""/>
  <table xmlns="" ID="W/JWVdrGFEn/y2LDfnrF+Cnx3wI=" Header="no" Caption="no" Exclude="no" LinkedHeaders="" Scope=""/>
  <table xmlns="" ID="WUNoi3K6LYxSlqE6ovH2A3pA0J0=" Header="no" Caption="no" Exclude="no" LinkedHeaders="" Scope=""/>
  <table xmlns="" ID="NPP9kkFsbgDajwBkDZG3Q2wYVWo=" Header="no" Caption="no" Exclude="no" LinkedHeaders="" Scope=""/>
  <table xmlns="" ID="k0vMiX0KzKnzXH0wj4yw09CgEu4=" Header="no" Caption="no" Exclude="no" LinkedHeaders="" Scope=""/>
  <table xmlns="" ID="bFQnRdq3FUWhS+/57ukP5tUp2uI=" Header="no" Caption="no" Exclude="no" LinkedHeaders="" Scope=""/>
  <table xmlns="" ID="C7Pu3UMCI4nOjSHsknYUh0MtUw4=" Header="no" Caption="no" Exclude="no" LinkedHeaders="" Scope=""/>
  <table xmlns="" ID="IQ4OJDpMmfETbqYZ9AecAxSKrQE=" Header="no" Caption="no" Exclude="no" LinkedHeaders="" Scope=""/>
  <table xmlns="" ID="PAsRF1QYdXwlJNhy6b4v5FnusEI=" Header="no" Caption="no" Exclude="no" LinkedHeaders="" Scope=""/>
  <table xmlns="" ID="fgDjYyQl+/5ntwxBp3Knt4tz+YY=" Header="no" Caption="no" Exclude="no" LinkedHeaders="" Scope=""/>
  <table xmlns="" ID="6wdB1m9UMdobYkfzlYE+8wfUCFI=" Header="no" Caption="no" Exclude="no" LinkedHeaders="" Scope=""/>
  <table xmlns="" ID="n4/UrR2xu//LOCvFCh3e9lmRjzU=" Header="no" Caption="no" Exclude="no" LinkedHeaders="" Scope=""/>
  <table xmlns="" ID="ZV0YtV+MEQQq6e0Yw1XItGFI420=" Header="no" Caption="no" Exclude="no" LinkedHeaders="" Scope=""/>
  <table xmlns="" ID="3zNgt2oqWENRfNl+EBL+brw/oRA=" Header="no" Caption="no" Exclude="no" LinkedHeaders="" Scope=""/>
  <table xmlns="" ID="D3HvANJCzrsscRsNvANxjy/ee0k=" Header="no" Caption="no" Exclude="no" LinkedHeaders="" Scope=""/>
  <table xmlns="" ID="pxS3ZPVTz0u5BqArWnQpcK0p6O8=" Header="no" Caption="no" Exclude="no" LinkedHeaders="" Scope=""/>
  <table xmlns="" ID="WGuLPR+qja6UCi6RdlJidR+Fvts=" Header="no" Caption="no" Exclude="no" LinkedHeaders="" Scope=""/>
  <table xmlns="" ID="6D1UQjz+flrLNRWKhidf5eopPPc=" Header="no" Caption="no" Exclude="no" LinkedHeaders="" Scope=""/>
  <table xmlns="" ID="tTPNUpmH4/dhPI7X+oOzraP+ItM=" Header="no" Caption="no" Exclude="no" LinkedHeaders="" Scope=""/>
  <table xmlns="" ID="AdsTjGtCxvwIRUdkssRFEKXkU1I=" Header="no" Caption="no" Exclude="no" LinkedHeaders="" Scope=""/>
  <table xmlns="" ID="DfGSkftpBqLp+dIjPtc9o3tiirI=" Header="no" Caption="no" Exclude="no" LinkedHeaders="" Scope=""/>
  <table xmlns="" ID="onIDGc9od/nCZI4qQw0rFD0Q+Bc=" Header="no" Caption="no" Exclude="no" LinkedHeaders="" Scope=""/>
  <table xmlns="" ID="jWyN5fz0zRrrEwr15cF6OrD7GUg=" Header="no" Caption="no" Exclude="no" LinkedHeaders="" Scope=""/>
  <table xmlns="" ID="aD8yKzmxfVTAi5VciEYdh/aDFd4=" Header="no" Caption="no" Exclude="no" LinkedHeaders="" Scope=""/>
  <table xmlns="" ID="ZDTPWe59xMthaBuXd3UQGYg3aIc=" Header="no" Caption="no" Exclude="no" LinkedHeaders="" Scope=""/>
</PAW>
</file>

<file path=customXml/itemProps1.xml><?xml version="1.0" encoding="utf-8"?>
<ds:datastoreItem xmlns:ds="http://schemas.openxmlformats.org/officeDocument/2006/customXml" ds:itemID="{FB96BD95-6B9F-4BFC-9F19-102DD1DDDFE3}">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3892</TotalTime>
  <Words>7541</Words>
  <Application>Microsoft Office PowerPoint</Application>
  <PresentationFormat>On-screen Show (16:9)</PresentationFormat>
  <Paragraphs>565</Paragraphs>
  <Slides>68</Slides>
  <Notes>57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68</vt:i4>
      </vt:variant>
    </vt:vector>
  </HeadingPairs>
  <TitlesOfParts>
    <vt:vector size="77" baseType="lpstr">
      <vt:lpstr>Arial</vt:lpstr>
      <vt:lpstr>Calibri</vt:lpstr>
      <vt:lpstr>Calibri Light</vt:lpstr>
      <vt:lpstr>Lucida Grande</vt:lpstr>
      <vt:lpstr>Symbol</vt:lpstr>
      <vt:lpstr>Wingdings</vt:lpstr>
      <vt:lpstr>Office Theme</vt:lpstr>
      <vt:lpstr>Custom Design</vt:lpstr>
      <vt:lpstr>1_Office Theme</vt:lpstr>
      <vt:lpstr>ZIKA VIRUS: INFORMATION FOR CLINICIANS</vt:lpstr>
      <vt:lpstr>These slides provide clinicians with information about</vt:lpstr>
      <vt:lpstr>Zika Virus epidemiology</vt:lpstr>
      <vt:lpstr>Zika Virus (Zika)</vt:lpstr>
      <vt:lpstr>Where has Zika virus been found?</vt:lpstr>
      <vt:lpstr>Transmission</vt:lpstr>
      <vt:lpstr>Transmission</vt:lpstr>
      <vt:lpstr>Zika virus incidence and attack rates, Yap 2007</vt:lpstr>
      <vt:lpstr>Incubation and viremia</vt:lpstr>
      <vt:lpstr>Zika virus clinical disease course and outcomes</vt:lpstr>
      <vt:lpstr>Symptoms</vt:lpstr>
      <vt:lpstr>Reported clinical symptoms among confirmed Zika virus disease cases</vt:lpstr>
      <vt:lpstr>Clinical features: Zika virus compared to dengue and chikungunya</vt:lpstr>
      <vt:lpstr>Diagnoses and Testing  for Zika</vt:lpstr>
      <vt:lpstr>Assessing pregnant women</vt:lpstr>
      <vt:lpstr>Who to test for Zika</vt:lpstr>
      <vt:lpstr>Diagnostic testing for Zika virus</vt:lpstr>
      <vt:lpstr>Diagnostic Testing for Zika</vt:lpstr>
      <vt:lpstr>Diagnostic Testing for Zika</vt:lpstr>
      <vt:lpstr>Differential diagnosis</vt:lpstr>
      <vt:lpstr>Serology cross-reactions with other flaviviruses</vt:lpstr>
      <vt:lpstr>Testing for infants</vt:lpstr>
      <vt:lpstr>Laboratories for diagnostic testing</vt:lpstr>
      <vt:lpstr>Reporting zika cases</vt:lpstr>
      <vt:lpstr>Reporting cases</vt:lpstr>
      <vt:lpstr>Zika pregnancy registries</vt:lpstr>
      <vt:lpstr>Zika and pregnancy</vt:lpstr>
      <vt:lpstr>Zika and pregnancy</vt:lpstr>
      <vt:lpstr>Testing guidance:  Symptomatic pregnant women with possible Zika exposure</vt:lpstr>
      <vt:lpstr>Testing guidance:  Asymptomatic pregnant women with possible Zika exposure</vt:lpstr>
      <vt:lpstr>Clinical management of a pregnant woman with suspected Zika virus infection</vt:lpstr>
      <vt:lpstr>EVALUATION AND Follow up  of infants with confirmed or possible zika infection</vt:lpstr>
      <vt:lpstr>Zika and pregnancy outcomes</vt:lpstr>
      <vt:lpstr>Congenital Zika syndrome</vt:lpstr>
      <vt:lpstr>Case definition of microcephaly</vt:lpstr>
      <vt:lpstr>Definitions for possible congenital microcephaly</vt:lpstr>
      <vt:lpstr>Measuring head circumference for microcephaly</vt:lpstr>
      <vt:lpstr>Not every infection will lead to birth defects </vt:lpstr>
      <vt:lpstr>Infants of mothers with potential maternal exposure to Zika</vt:lpstr>
      <vt:lpstr>Infants of mothers with potential maternal exposure to Zika</vt:lpstr>
      <vt:lpstr>Interim Guidance: Evaluation and testing of infants with possible congenital Zika virus infection</vt:lpstr>
      <vt:lpstr>Recommended consultation for initial evaluation and management of infants affected by Zika</vt:lpstr>
      <vt:lpstr>Considerations for consultation</vt:lpstr>
      <vt:lpstr>Outpatient management and checklist</vt:lpstr>
      <vt:lpstr>Pediatric evaluation and follow-up tools</vt:lpstr>
      <vt:lpstr>Sexual Transmission</vt:lpstr>
      <vt:lpstr>About sexual transmission</vt:lpstr>
      <vt:lpstr>Zika in genital fluids</vt:lpstr>
      <vt:lpstr>What we do not know about sexual transmission</vt:lpstr>
      <vt:lpstr>Preventing or reducing the chance of sexual transmission</vt:lpstr>
      <vt:lpstr>Men and women with possible Zika exposure</vt:lpstr>
      <vt:lpstr>Preconception guidance</vt:lpstr>
      <vt:lpstr>Asymptomatic couples interested in conceiving</vt:lpstr>
      <vt:lpstr>Couples interested in conceiving who live in or frequently travel to an area with risk of Zika</vt:lpstr>
      <vt:lpstr>Couples interested in conceiving who DO NOT live in an area with risk of Zika</vt:lpstr>
      <vt:lpstr>Couples interested in conceiving who DO NOT reside in an area with risk of Zika </vt:lpstr>
      <vt:lpstr>Couples interested in conceiving who DO NOT reside in an area with risk of Zika </vt:lpstr>
      <vt:lpstr>Infection control in Healthcare settings</vt:lpstr>
      <vt:lpstr>Infection control</vt:lpstr>
      <vt:lpstr>Labor and delivery settings</vt:lpstr>
      <vt:lpstr>What to tell patients  about zika</vt:lpstr>
      <vt:lpstr>Travel </vt:lpstr>
      <vt:lpstr>Treating patients who test positive</vt:lpstr>
      <vt:lpstr>Patients who have Zika</vt:lpstr>
      <vt:lpstr>Preventing Zika: Mosquito bite protection</vt:lpstr>
      <vt:lpstr>Preventing Zika: Mosquito bite protection</vt:lpstr>
      <vt:lpstr>Preventing Zika: Mosquito bite protection</vt:lpstr>
      <vt:lpstr>Additional resources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Zika Virus: Information For Clinicians</dc:subject>
  <dc:creator>CDC CDC</dc:creator>
  <cp:keywords>Zika Virus, Clinicians</cp:keywords>
  <cp:lastModifiedBy>Griffin, Stephen J. (CDC/ONDIEH/NCBDDD) (CTR)</cp:lastModifiedBy>
  <cp:revision>353</cp:revision>
  <cp:lastPrinted>2016-08-26T19:50:25Z</cp:lastPrinted>
  <dcterms:created xsi:type="dcterms:W3CDTF">2016-08-25T17:23:23Z</dcterms:created>
  <dcterms:modified xsi:type="dcterms:W3CDTF">2017-10-10T21:44:32Z</dcterms:modified>
</cp:coreProperties>
</file>