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5" r:id="rId5"/>
    <p:sldId id="261" r:id="rId6"/>
    <p:sldId id="274" r:id="rId7"/>
    <p:sldId id="276" r:id="rId8"/>
    <p:sldId id="260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58A"/>
    <a:srgbClr val="FCCE84"/>
    <a:srgbClr val="00B0CE"/>
    <a:srgbClr val="233F66"/>
    <a:srgbClr val="012558"/>
    <a:srgbClr val="027793"/>
    <a:srgbClr val="115160"/>
    <a:srgbClr val="2F7472"/>
    <a:srgbClr val="243F67"/>
    <a:srgbClr val="FDB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21D76-5B48-411A-8D5B-84508475D914}" v="1" dt="2025-08-03T17:32:55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6106" autoAdjust="0"/>
  </p:normalViewPr>
  <p:slideViewPr>
    <p:cSldViewPr snapToGrid="0">
      <p:cViewPr>
        <p:scale>
          <a:sx n="60" d="100"/>
          <a:sy n="60" d="100"/>
        </p:scale>
        <p:origin x="936" y="14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ensen, Kristin (CDC/NCEZID/DVBD/OD)" userId="bd115838-c901-4348-8487-6e940e41cc83" providerId="ADAL" clId="{54821D76-5B48-411A-8D5B-84508475D914}"/>
    <pc:docChg chg="undo custSel modSld">
      <pc:chgData name="Christensen, Kristin (CDC/NCEZID/DVBD/OD)" userId="bd115838-c901-4348-8487-6e940e41cc83" providerId="ADAL" clId="{54821D76-5B48-411A-8D5B-84508475D914}" dt="2025-08-03T17:34:41.988" v="201" actId="20577"/>
      <pc:docMkLst>
        <pc:docMk/>
      </pc:docMkLst>
      <pc:sldChg chg="modSp mod">
        <pc:chgData name="Christensen, Kristin (CDC/NCEZID/DVBD/OD)" userId="bd115838-c901-4348-8487-6e940e41cc83" providerId="ADAL" clId="{54821D76-5B48-411A-8D5B-84508475D914}" dt="2025-08-03T17:32:34.952" v="33" actId="1038"/>
        <pc:sldMkLst>
          <pc:docMk/>
          <pc:sldMk cId="3849938999" sldId="274"/>
        </pc:sldMkLst>
        <pc:spChg chg="mod">
          <ac:chgData name="Christensen, Kristin (CDC/NCEZID/DVBD/OD)" userId="bd115838-c901-4348-8487-6e940e41cc83" providerId="ADAL" clId="{54821D76-5B48-411A-8D5B-84508475D914}" dt="2025-08-03T17:32:34.952" v="33" actId="1038"/>
          <ac:spMkLst>
            <pc:docMk/>
            <pc:sldMk cId="3849938999" sldId="274"/>
            <ac:spMk id="8" creationId="{3666B34D-EC12-7036-8A29-80AC8004E2AE}"/>
          </ac:spMkLst>
        </pc:spChg>
        <pc:spChg chg="mod">
          <ac:chgData name="Christensen, Kristin (CDC/NCEZID/DVBD/OD)" userId="bd115838-c901-4348-8487-6e940e41cc83" providerId="ADAL" clId="{54821D76-5B48-411A-8D5B-84508475D914}" dt="2025-08-03T17:32:34.952" v="33" actId="1038"/>
          <ac:spMkLst>
            <pc:docMk/>
            <pc:sldMk cId="3849938999" sldId="274"/>
            <ac:spMk id="12" creationId="{1983FF61-BB97-0052-CB12-F876E8C54A81}"/>
          </ac:spMkLst>
        </pc:spChg>
        <pc:picChg chg="mod">
          <ac:chgData name="Christensen, Kristin (CDC/NCEZID/DVBD/OD)" userId="bd115838-c901-4348-8487-6e940e41cc83" providerId="ADAL" clId="{54821D76-5B48-411A-8D5B-84508475D914}" dt="2025-08-03T17:32:20.325" v="4" actId="1076"/>
          <ac:picMkLst>
            <pc:docMk/>
            <pc:sldMk cId="3849938999" sldId="274"/>
            <ac:picMk id="6" creationId="{1F4CD38A-6484-C2B8-9BD1-A113A758DAEF}"/>
          </ac:picMkLst>
        </pc:picChg>
      </pc:sldChg>
      <pc:sldChg chg="modSp mod">
        <pc:chgData name="Christensen, Kristin (CDC/NCEZID/DVBD/OD)" userId="bd115838-c901-4348-8487-6e940e41cc83" providerId="ADAL" clId="{54821D76-5B48-411A-8D5B-84508475D914}" dt="2025-08-03T17:34:41.988" v="201" actId="20577"/>
        <pc:sldMkLst>
          <pc:docMk/>
          <pc:sldMk cId="2518742815" sldId="275"/>
        </pc:sldMkLst>
        <pc:spChg chg="mod">
          <ac:chgData name="Christensen, Kristin (CDC/NCEZID/DVBD/OD)" userId="bd115838-c901-4348-8487-6e940e41cc83" providerId="ADAL" clId="{54821D76-5B48-411A-8D5B-84508475D914}" dt="2025-08-03T17:34:41.988" v="201" actId="20577"/>
          <ac:spMkLst>
            <pc:docMk/>
            <pc:sldMk cId="2518742815" sldId="275"/>
            <ac:spMk id="15" creationId="{F25BAE09-DFB8-59E6-15D5-1E0716FA2AD4}"/>
          </ac:spMkLst>
        </pc:spChg>
      </pc:sldChg>
      <pc:sldChg chg="modSp mod">
        <pc:chgData name="Christensen, Kristin (CDC/NCEZID/DVBD/OD)" userId="bd115838-c901-4348-8487-6e940e41cc83" providerId="ADAL" clId="{54821D76-5B48-411A-8D5B-84508475D914}" dt="2025-08-03T17:32:13.005" v="2" actId="1076"/>
        <pc:sldMkLst>
          <pc:docMk/>
          <pc:sldMk cId="2981784243" sldId="276"/>
        </pc:sldMkLst>
        <pc:spChg chg="mod">
          <ac:chgData name="Christensen, Kristin (CDC/NCEZID/DVBD/OD)" userId="bd115838-c901-4348-8487-6e940e41cc83" providerId="ADAL" clId="{54821D76-5B48-411A-8D5B-84508475D914}" dt="2025-08-03T17:32:07.632" v="1" actId="1076"/>
          <ac:spMkLst>
            <pc:docMk/>
            <pc:sldMk cId="2981784243" sldId="276"/>
            <ac:spMk id="5" creationId="{42268250-21AE-923E-E905-9CD3B29E5D42}"/>
          </ac:spMkLst>
        </pc:spChg>
        <pc:spChg chg="mod">
          <ac:chgData name="Christensen, Kristin (CDC/NCEZID/DVBD/OD)" userId="bd115838-c901-4348-8487-6e940e41cc83" providerId="ADAL" clId="{54821D76-5B48-411A-8D5B-84508475D914}" dt="2025-08-03T17:32:13.005" v="2" actId="1076"/>
          <ac:spMkLst>
            <pc:docMk/>
            <pc:sldMk cId="2981784243" sldId="276"/>
            <ac:spMk id="7" creationId="{DAF454FD-FA71-95DE-94B2-E42BD63766CF}"/>
          </ac:spMkLst>
        </pc:spChg>
      </pc:sldChg>
      <pc:sldChg chg="addSp delSp modSp mod">
        <pc:chgData name="Christensen, Kristin (CDC/NCEZID/DVBD/OD)" userId="bd115838-c901-4348-8487-6e940e41cc83" providerId="ADAL" clId="{54821D76-5B48-411A-8D5B-84508475D914}" dt="2025-08-03T17:33:23.407" v="49" actId="478"/>
        <pc:sldMkLst>
          <pc:docMk/>
          <pc:sldMk cId="995485192" sldId="277"/>
        </pc:sldMkLst>
        <pc:spChg chg="add del mod">
          <ac:chgData name="Christensen, Kristin (CDC/NCEZID/DVBD/OD)" userId="bd115838-c901-4348-8487-6e940e41cc83" providerId="ADAL" clId="{54821D76-5B48-411A-8D5B-84508475D914}" dt="2025-08-03T17:33:23.407" v="49" actId="478"/>
          <ac:spMkLst>
            <pc:docMk/>
            <pc:sldMk cId="995485192" sldId="277"/>
            <ac:spMk id="2" creationId="{B6C55535-0900-FFEA-31B6-E78F36D26E41}"/>
          </ac:spMkLst>
        </pc:spChg>
        <pc:spChg chg="mod">
          <ac:chgData name="Christensen, Kristin (CDC/NCEZID/DVBD/OD)" userId="bd115838-c901-4348-8487-6e940e41cc83" providerId="ADAL" clId="{54821D76-5B48-411A-8D5B-84508475D914}" dt="2025-08-03T17:33:18.193" v="48" actId="207"/>
          <ac:spMkLst>
            <pc:docMk/>
            <pc:sldMk cId="995485192" sldId="277"/>
            <ac:spMk id="75" creationId="{2D0427F3-D73B-CC48-AB23-BA79F314D0C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2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9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4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1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6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8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1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8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4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0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77068-57A2-4368-86CE-127831297771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76FD6-2D34-4028-BF62-D580797C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5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7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3D13A9C-BAA5-68D8-75F3-9F2AC6C052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5374" y="309607"/>
            <a:ext cx="7960622" cy="12427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ctr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28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Instructions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5BAE09-DFB8-59E6-15D5-1E0716FA2AD4}"/>
              </a:ext>
            </a:extLst>
          </p:cNvPr>
          <p:cNvSpPr txBox="1">
            <a:spLocks/>
          </p:cNvSpPr>
          <p:nvPr/>
        </p:nvSpPr>
        <p:spPr>
          <a:xfrm>
            <a:off x="755374" y="2003128"/>
            <a:ext cx="8825948" cy="74837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10287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75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610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0" algn="ctr" defTabSz="102870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Nunito" pitchFamily="2" charset="0"/>
              </a:rPr>
              <a:t>Intended use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West Nile virus social media graphics for Instagram. Dimensions: 1080 x 1080 pixels.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State and Local Health Departments may add information to slides 4 and 6. Text on slides 8-16 is intended to be static, though the text may still be customized to fit style requirements, if desired. </a:t>
            </a:r>
          </a:p>
          <a:p>
            <a:pPr algn="l"/>
            <a:endParaRPr lang="en-US" sz="900" dirty="0">
              <a:solidFill>
                <a:schemeClr val="bg1"/>
              </a:solidFill>
              <a:latin typeface="Nunito" pitchFamily="2" charset="0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Nunito" pitchFamily="2" charset="0"/>
              </a:rPr>
              <a:t>Branding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State and Local Health Departments may change design colors and add branding elements to align with any branding restrictions.</a:t>
            </a:r>
          </a:p>
          <a:p>
            <a:pPr algn="l"/>
            <a:endParaRPr lang="en-US" sz="900" dirty="0">
              <a:solidFill>
                <a:schemeClr val="bg1"/>
              </a:solidFill>
              <a:latin typeface="Nunito" pitchFamily="2" charset="0"/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  <a:latin typeface="Nunito" pitchFamily="2" charset="0"/>
              </a:rPr>
              <a:t>Exporting slides as .jpg or .</a:t>
            </a:r>
            <a:r>
              <a:rPr lang="en-US" b="1" dirty="0" err="1">
                <a:solidFill>
                  <a:schemeClr val="bg1"/>
                </a:solidFill>
                <a:latin typeface="Nunito" pitchFamily="2" charset="0"/>
              </a:rPr>
              <a:t>png</a:t>
            </a:r>
            <a:endParaRPr lang="en-US" b="1" dirty="0">
              <a:solidFill>
                <a:schemeClr val="bg1"/>
              </a:solidFill>
              <a:latin typeface="Nunito" pitchFamily="2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File &gt; Save a Copy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Change “PowerPoint Presentation (*.pptx)” to “JPEG File Interchange Format (*.jpg)” or “PNG Portable Network Graphics Format (*.</a:t>
            </a:r>
            <a:r>
              <a:rPr lang="en-US" sz="2000" dirty="0" err="1">
                <a:solidFill>
                  <a:schemeClr val="bg1"/>
                </a:solidFill>
                <a:latin typeface="Nunito" pitchFamily="2" charset="0"/>
              </a:rPr>
              <a:t>png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)”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Save</a:t>
            </a:r>
          </a:p>
          <a:p>
            <a:pPr algn="l"/>
            <a:endParaRPr lang="en-US" sz="900" dirty="0">
              <a:solidFill>
                <a:schemeClr val="bg1"/>
              </a:solidFill>
              <a:latin typeface="Nunito" pitchFamily="2" charset="0"/>
            </a:endParaRPr>
          </a:p>
          <a:p>
            <a:pPr algn="l"/>
            <a:r>
              <a:rPr lang="en-US" sz="2600" b="1" dirty="0">
                <a:solidFill>
                  <a:schemeClr val="bg1"/>
                </a:solidFill>
                <a:latin typeface="Nunito" pitchFamily="2" charset="0"/>
              </a:rPr>
              <a:t>Questions or requests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Contact CDC-INFO at 800-232-4636 or https://www.cdc.gov/cdc-info/index.html</a:t>
            </a:r>
          </a:p>
        </p:txBody>
      </p:sp>
    </p:spTree>
    <p:extLst>
      <p:ext uri="{BB962C8B-B14F-4D97-AF65-F5344CB8AC3E}">
        <p14:creationId xmlns:p14="http://schemas.microsoft.com/office/powerpoint/2010/main" val="251874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man with a head scarf like a cancer patient would wear gazes ahead while sitting in a chair waiting for treatment">
            <a:extLst>
              <a:ext uri="{FF2B5EF4-FFF2-40B4-BE49-F238E27FC236}">
                <a16:creationId xmlns:a16="http://schemas.microsoft.com/office/drawing/2014/main" id="{0ECEDCD6-9C49-8F3A-A4D4-2AAC5F52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r="21320"/>
          <a:stretch/>
        </p:blipFill>
        <p:spPr>
          <a:xfrm flipH="1">
            <a:off x="-1" y="0"/>
            <a:ext cx="10287000" cy="10287000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B89A1B79-0541-5593-262A-2554E1E9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249370" y="7272998"/>
            <a:ext cx="9626150" cy="1744394"/>
          </a:xfrm>
          <a:prstGeom prst="roundRect">
            <a:avLst/>
          </a:prstGeom>
          <a:solidFill>
            <a:srgbClr val="0125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7C5CB97E-2790-F690-64E2-AD9C604153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1890" y="7450574"/>
            <a:ext cx="9785741" cy="11387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What do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leukemia, lymphoma, rheumatoid arthritis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&amp;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multiple sclerosis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have in common?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5EF6DBD2-C4D5-50E3-82CB-AA37F2A2E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4431823" y="6105482"/>
            <a:ext cx="1420837" cy="6609080"/>
          </a:xfrm>
          <a:prstGeom prst="round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43459-5499-C15F-64ED-AE3A9A168CD7}"/>
              </a:ext>
            </a:extLst>
          </p:cNvPr>
          <p:cNvSpPr txBox="1"/>
          <p:nvPr/>
        </p:nvSpPr>
        <p:spPr>
          <a:xfrm>
            <a:off x="1837700" y="8809856"/>
            <a:ext cx="6609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They are treated with medicines</a:t>
            </a:r>
            <a:r>
              <a:rPr lang="en-US" sz="24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</a:t>
            </a:r>
            <a:r>
              <a:rPr lang="en-US" sz="24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like rituximab or </a:t>
            </a:r>
            <a:r>
              <a:rPr lang="en-US" sz="2400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ocrelizumab</a:t>
            </a:r>
            <a:r>
              <a:rPr lang="en-US" sz="24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</a:t>
            </a:r>
            <a:r>
              <a:rPr lang="en-US" sz="24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that make it hard for your body to fight </a:t>
            </a:r>
            <a:r>
              <a:rPr lang="en-US" sz="24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24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 </a:t>
            </a:r>
            <a:endParaRPr lang="en-US" sz="24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4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a person in scrubs holding heart-shaped toy by their chest">
            <a:extLst>
              <a:ext uri="{FF2B5EF4-FFF2-40B4-BE49-F238E27FC236}">
                <a16:creationId xmlns:a16="http://schemas.microsoft.com/office/drawing/2014/main" id="{51DFF0F8-CB68-F4AD-21D7-1A0156E90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r="28422"/>
          <a:stretch/>
        </p:blipFill>
        <p:spPr>
          <a:xfrm>
            <a:off x="-1" y="0"/>
            <a:ext cx="10287001" cy="10287000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5F0B380C-BED9-AFE2-2345-836646F69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660254" y="2624610"/>
            <a:ext cx="5344233" cy="3693217"/>
          </a:xfrm>
          <a:prstGeom prst="roundRect">
            <a:avLst/>
          </a:prstGeom>
          <a:solidFill>
            <a:srgbClr val="0125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28949498-1FBF-31BE-D013-D2C7B960BB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89383" y="3075974"/>
            <a:ext cx="4431713" cy="27084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If you’ve received an </a:t>
            </a:r>
            <a:r>
              <a:rPr lang="en-US" sz="3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organ transplant</a:t>
            </a:r>
            <a:r>
              <a:rPr lang="en-US" sz="3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you’re at higher risk of severe illness from </a:t>
            </a:r>
            <a:r>
              <a:rPr lang="en-US" sz="3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3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FF41E794-2EEA-16E3-0A33-044A56958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6592297" y="4639558"/>
            <a:ext cx="1352551" cy="3889958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FE604-4ED2-1D8A-093C-595839DBA86F}"/>
              </a:ext>
            </a:extLst>
          </p:cNvPr>
          <p:cNvSpPr txBox="1"/>
          <p:nvPr/>
        </p:nvSpPr>
        <p:spPr>
          <a:xfrm>
            <a:off x="5337295" y="6135665"/>
            <a:ext cx="3889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</p:spTree>
    <p:extLst>
      <p:ext uri="{BB962C8B-B14F-4D97-AF65-F5344CB8AC3E}">
        <p14:creationId xmlns:p14="http://schemas.microsoft.com/office/powerpoint/2010/main" val="149158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E7AC-4422-EB02-BA8D-4D5F6144EE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250" y="2212800"/>
            <a:ext cx="8572500" cy="22383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28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For Healthcare Providers</a:t>
            </a:r>
          </a:p>
        </p:txBody>
      </p:sp>
    </p:spTree>
    <p:extLst>
      <p:ext uri="{BB962C8B-B14F-4D97-AF65-F5344CB8AC3E}">
        <p14:creationId xmlns:p14="http://schemas.microsoft.com/office/powerpoint/2010/main" val="401358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0F4A864-0B5F-CC90-C992-2E70809B2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Clinicians, consider diagnosis, neuroinvasive</a:t>
            </a:r>
          </a:p>
        </p:txBody>
      </p:sp>
      <p:pic>
        <p:nvPicPr>
          <p:cNvPr id="3" name="Picture 2" descr="A nurse wheels a man in a wheelchair while a doctor talks to the man">
            <a:extLst>
              <a:ext uri="{FF2B5EF4-FFF2-40B4-BE49-F238E27FC236}">
                <a16:creationId xmlns:a16="http://schemas.microsoft.com/office/drawing/2014/main" id="{634D36C8-97D7-96E7-07AD-9064797F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r="14376"/>
          <a:stretch/>
        </p:blipFill>
        <p:spPr>
          <a:xfrm>
            <a:off x="-4" y="0"/>
            <a:ext cx="10287004" cy="10287000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7F10083E-2804-89ED-D20D-81F97761A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172739" y="386654"/>
            <a:ext cx="1514827" cy="3860307"/>
          </a:xfrm>
          <a:prstGeom prst="round2SameRect">
            <a:avLst/>
          </a:prstGeom>
          <a:solidFill>
            <a:srgbClr val="233F66">
              <a:alpha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8B24BBA7-09C9-843E-E0D1-199A2E12E143}"/>
              </a:ext>
            </a:extLst>
          </p:cNvPr>
          <p:cNvSpPr txBox="1">
            <a:spLocks/>
          </p:cNvSpPr>
          <p:nvPr/>
        </p:nvSpPr>
        <p:spPr>
          <a:xfrm>
            <a:off x="256991" y="1791407"/>
            <a:ext cx="386030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4BC1978C-C28B-EE4E-3F87-C9044E72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640470" y="1409603"/>
            <a:ext cx="1841544" cy="4745414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6B575-28F6-B0B2-207E-08041E8A4066}"/>
              </a:ext>
            </a:extLst>
          </p:cNvPr>
          <p:cNvSpPr txBox="1"/>
          <p:nvPr/>
        </p:nvSpPr>
        <p:spPr>
          <a:xfrm>
            <a:off x="318106" y="3089811"/>
            <a:ext cx="4486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Consider West Nile virus in patients with </a:t>
            </a:r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meningitis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 </a:t>
            </a:r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encephalitis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1AB27ED3-F03E-42C4-0380-DD2D12BAA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6203179" y="6194874"/>
            <a:ext cx="1713379" cy="5547235"/>
          </a:xfrm>
          <a:prstGeom prst="round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F709D-3949-0283-8E57-A819DB7B0359}"/>
              </a:ext>
            </a:extLst>
          </p:cNvPr>
          <p:cNvSpPr txBox="1"/>
          <p:nvPr/>
        </p:nvSpPr>
        <p:spPr>
          <a:xfrm>
            <a:off x="4286250" y="8322160"/>
            <a:ext cx="55472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 </a:t>
            </a:r>
            <a:r>
              <a:rPr lang="en-US" sz="26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 leave your patients paralyzed or with long-term neurological damage. </a:t>
            </a:r>
            <a:endParaRPr lang="en-US" sz="26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75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2D0632B-C472-F7D6-1AD1-6703A174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Clinicians, consider diagnosis, overall</a:t>
            </a:r>
          </a:p>
        </p:txBody>
      </p:sp>
      <p:pic>
        <p:nvPicPr>
          <p:cNvPr id="5" name="Picture 4" descr="A doctor sits behind her desk and listens to her patient talk">
            <a:extLst>
              <a:ext uri="{FF2B5EF4-FFF2-40B4-BE49-F238E27FC236}">
                <a16:creationId xmlns:a16="http://schemas.microsoft.com/office/drawing/2014/main" id="{7A34EB17-43D9-FC0B-7D06-64AA5344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1A81F4-8947-4401-CFA1-D6D50A38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119010" y="4142662"/>
            <a:ext cx="1514827" cy="3752850"/>
          </a:xfrm>
          <a:prstGeom prst="round2SameRect">
            <a:avLst/>
          </a:prstGeom>
          <a:solidFill>
            <a:srgbClr val="243F67">
              <a:alpha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2BA7AA5B-982D-1B37-E87C-3577316F0B56}"/>
              </a:ext>
            </a:extLst>
          </p:cNvPr>
          <p:cNvSpPr txBox="1">
            <a:spLocks/>
          </p:cNvSpPr>
          <p:nvPr/>
        </p:nvSpPr>
        <p:spPr>
          <a:xfrm>
            <a:off x="256991" y="5404913"/>
            <a:ext cx="349585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FEEA7DA-004B-3A22-8EA3-8333F99CD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644696" y="4947556"/>
            <a:ext cx="1351597" cy="4374290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DB6B7-6A42-4013-EC2C-7E72E45AB091}"/>
              </a:ext>
            </a:extLst>
          </p:cNvPr>
          <p:cNvSpPr txBox="1"/>
          <p:nvPr/>
        </p:nvSpPr>
        <p:spPr>
          <a:xfrm>
            <a:off x="280112" y="6613450"/>
            <a:ext cx="4117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Consider </a:t>
            </a:r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as a diagnosis if…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E9ABCB4B-2504-965E-C5CE-306E3ABED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251037" y="5384303"/>
            <a:ext cx="1784926" cy="7604703"/>
          </a:xfrm>
          <a:prstGeom prst="round2DiagRect">
            <a:avLst/>
          </a:prstGeom>
          <a:solidFill>
            <a:srgbClr val="FFB14D">
              <a:alpha val="57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2DABAAC0-8996-F741-C1A6-37366B984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2066819" y="7992568"/>
            <a:ext cx="1323440" cy="2361385"/>
          </a:xfrm>
          <a:prstGeom prst="round2Diag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21142-0FA2-D705-0D47-CACC0003B613}"/>
              </a:ext>
            </a:extLst>
          </p:cNvPr>
          <p:cNvSpPr txBox="1"/>
          <p:nvPr/>
        </p:nvSpPr>
        <p:spPr>
          <a:xfrm>
            <a:off x="1604843" y="8793352"/>
            <a:ext cx="2361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It’s mosquito season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EDA87C2E-88DE-8099-B2A5-850944E41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123093" y="8898940"/>
            <a:ext cx="548640" cy="548640"/>
          </a:xfrm>
          <a:prstGeom prst="flowChartConnector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BE1B3-9780-5A11-7870-BCBD8BD0E90B}"/>
              </a:ext>
            </a:extLst>
          </p:cNvPr>
          <p:cNvSpPr txBox="1"/>
          <p:nvPr/>
        </p:nvSpPr>
        <p:spPr>
          <a:xfrm>
            <a:off x="4223771" y="8769757"/>
            <a:ext cx="347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+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7CA66D2D-0AAB-E2D4-7634-9D286BF04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6143082" y="7253399"/>
            <a:ext cx="1323441" cy="3863714"/>
          </a:xfrm>
          <a:prstGeom prst="round2Diag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F22A72-1D30-DB44-C714-3878488E772F}"/>
              </a:ext>
            </a:extLst>
          </p:cNvPr>
          <p:cNvSpPr txBox="1"/>
          <p:nvPr/>
        </p:nvSpPr>
        <p:spPr>
          <a:xfrm>
            <a:off x="4758254" y="8631260"/>
            <a:ext cx="3863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Your patient has flu-like symptoms or unexplained neurological symptoms</a:t>
            </a:r>
          </a:p>
        </p:txBody>
      </p:sp>
    </p:spTree>
    <p:extLst>
      <p:ext uri="{BB962C8B-B14F-4D97-AF65-F5344CB8AC3E}">
        <p14:creationId xmlns:p14="http://schemas.microsoft.com/office/powerpoint/2010/main" val="2667084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E6129BB-9E8A-0250-47B9-AE380064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Clinicians, testing</a:t>
            </a:r>
          </a:p>
        </p:txBody>
      </p:sp>
      <p:pic>
        <p:nvPicPr>
          <p:cNvPr id="4" name="Picture 3" descr="Close-up of gloved hands in a lab holding a vial of blood">
            <a:extLst>
              <a:ext uri="{FF2B5EF4-FFF2-40B4-BE49-F238E27FC236}">
                <a16:creationId xmlns:a16="http://schemas.microsoft.com/office/drawing/2014/main" id="{7960BE78-4D18-DD8C-A4B9-4543D65E4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r="16848"/>
          <a:stretch/>
        </p:blipFill>
        <p:spPr>
          <a:xfrm flipH="1">
            <a:off x="0" y="1"/>
            <a:ext cx="10287000" cy="10347408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E54EC7C0-EBBE-EBED-3FA1-9CFAC4C02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166712" y="3777742"/>
            <a:ext cx="1514827" cy="3860308"/>
          </a:xfrm>
          <a:prstGeom prst="round2SameRect">
            <a:avLst/>
          </a:prstGeom>
          <a:solidFill>
            <a:srgbClr val="243F67">
              <a:alpha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50E7766B-3D2D-827D-23F8-F2C18056E539}"/>
              </a:ext>
            </a:extLst>
          </p:cNvPr>
          <p:cNvSpPr txBox="1">
            <a:spLocks/>
          </p:cNvSpPr>
          <p:nvPr/>
        </p:nvSpPr>
        <p:spPr>
          <a:xfrm>
            <a:off x="250963" y="5093722"/>
            <a:ext cx="386030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A3B02648-E552-C929-ABEB-5CE704212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871885" y="4447080"/>
            <a:ext cx="1301027" cy="4701909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E9522-0207-4E00-CE3D-D5F0D40B3CF8}"/>
              </a:ext>
            </a:extLst>
          </p:cNvPr>
          <p:cNvSpPr txBox="1"/>
          <p:nvPr/>
        </p:nvSpPr>
        <p:spPr>
          <a:xfrm>
            <a:off x="171443" y="6365326"/>
            <a:ext cx="4701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Do you know how to test for </a:t>
            </a:r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A8902D90-5FAA-8B35-A486-25152500D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179084" y="4755121"/>
            <a:ext cx="1928833" cy="8223775"/>
          </a:xfrm>
          <a:prstGeom prst="round2DiagRect">
            <a:avLst/>
          </a:prstGeom>
          <a:solidFill>
            <a:srgbClr val="2F7472">
              <a:alpha val="5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1BC0174A-D43C-0ACD-A9DE-46BB6F139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1661458" y="7592776"/>
            <a:ext cx="1633901" cy="2555589"/>
          </a:xfrm>
          <a:prstGeom prst="round2DiagRect">
            <a:avLst/>
          </a:prstGeom>
          <a:solidFill>
            <a:srgbClr val="2F74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A12784-FAB9-88B6-7B02-FB887FD2E88C}"/>
              </a:ext>
            </a:extLst>
          </p:cNvPr>
          <p:cNvSpPr txBox="1"/>
          <p:nvPr/>
        </p:nvSpPr>
        <p:spPr>
          <a:xfrm>
            <a:off x="1253857" y="8246376"/>
            <a:ext cx="2449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Test for specific </a:t>
            </a:r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IgM antibodies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 CSF or serum.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ABB6382F-4082-9075-73D8-92112213D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003170" y="8572221"/>
            <a:ext cx="548640" cy="548640"/>
          </a:xfrm>
          <a:prstGeom prst="flowChartConnector">
            <a:avLst/>
          </a:prstGeom>
          <a:solidFill>
            <a:srgbClr val="2F74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00E55-FC18-82DC-AFCD-787C345799B3}"/>
              </a:ext>
            </a:extLst>
          </p:cNvPr>
          <p:cNvSpPr txBox="1"/>
          <p:nvPr/>
        </p:nvSpPr>
        <p:spPr>
          <a:xfrm>
            <a:off x="3967290" y="8451509"/>
            <a:ext cx="6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+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C1DF2DFD-4F2F-A6E7-6B8F-9BADE1830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6102747" y="6749649"/>
            <a:ext cx="1633901" cy="4241841"/>
          </a:xfrm>
          <a:prstGeom prst="round2DiagRect">
            <a:avLst/>
          </a:prstGeom>
          <a:solidFill>
            <a:srgbClr val="2F74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D08A00-F0B7-3A5B-E5E1-13DD64DA9EC3}"/>
              </a:ext>
            </a:extLst>
          </p:cNvPr>
          <p:cNvSpPr txBox="1"/>
          <p:nvPr/>
        </p:nvSpPr>
        <p:spPr>
          <a:xfrm>
            <a:off x="4952873" y="8266842"/>
            <a:ext cx="3933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If needed, </a:t>
            </a:r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state labs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 confirm with a </a:t>
            </a:r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neutralizing antibody test.</a:t>
            </a:r>
          </a:p>
        </p:txBody>
      </p:sp>
    </p:spTree>
    <p:extLst>
      <p:ext uri="{BB962C8B-B14F-4D97-AF65-F5344CB8AC3E}">
        <p14:creationId xmlns:p14="http://schemas.microsoft.com/office/powerpoint/2010/main" val="322138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6A8ED06-B2FA-631A-4C18-7D7C6555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Clinicians, CME credit</a:t>
            </a:r>
          </a:p>
        </p:txBody>
      </p:sp>
      <p:pic>
        <p:nvPicPr>
          <p:cNvPr id="6" name="Picture 5" descr="A group of people sitting in chairs, with a man raising his hand to ask a question">
            <a:extLst>
              <a:ext uri="{FF2B5EF4-FFF2-40B4-BE49-F238E27FC236}">
                <a16:creationId xmlns:a16="http://schemas.microsoft.com/office/drawing/2014/main" id="{CAD83214-F10D-E733-0922-EDF5F2D65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30493"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C6B63DA0-3A4A-BC6E-AA7E-95B7122C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172739" y="3774447"/>
            <a:ext cx="1514827" cy="3860308"/>
          </a:xfrm>
          <a:prstGeom prst="round2SameRect">
            <a:avLst/>
          </a:prstGeom>
          <a:solidFill>
            <a:srgbClr val="243F67">
              <a:alpha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A77EAD3D-6C5B-1CAB-922F-E3991F4F2B6C}"/>
              </a:ext>
            </a:extLst>
          </p:cNvPr>
          <p:cNvSpPr txBox="1">
            <a:spLocks/>
          </p:cNvSpPr>
          <p:nvPr/>
        </p:nvSpPr>
        <p:spPr>
          <a:xfrm>
            <a:off x="256990" y="5090427"/>
            <a:ext cx="3860309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9340BCE8-8AB7-C348-03E7-8C6EC27A1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116767" y="5168622"/>
            <a:ext cx="1598019" cy="3526745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788FE-D9ED-6668-0412-FDFE66DF523D}"/>
              </a:ext>
            </a:extLst>
          </p:cNvPr>
          <p:cNvSpPr txBox="1"/>
          <p:nvPr/>
        </p:nvSpPr>
        <p:spPr>
          <a:xfrm>
            <a:off x="91652" y="6331829"/>
            <a:ext cx="3526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Do you need </a:t>
            </a:r>
            <a:r>
              <a:rPr lang="en-US" sz="3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CME credit</a:t>
            </a:r>
            <a:r>
              <a:rPr lang="en-US" sz="3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5354A22A-9395-D85D-4B1F-785C6A80F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4036191" y="6570602"/>
            <a:ext cx="1551396" cy="4876801"/>
          </a:xfrm>
          <a:prstGeom prst="round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447A7C-F7D1-A9C1-B569-D3E766494603}"/>
              </a:ext>
            </a:extLst>
          </p:cNvPr>
          <p:cNvSpPr txBox="1"/>
          <p:nvPr/>
        </p:nvSpPr>
        <p:spPr>
          <a:xfrm>
            <a:off x="2460183" y="8423503"/>
            <a:ext cx="47901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0" i="0" dirty="0">
                <a:effectLst/>
                <a:latin typeface="proxima_nova_ltlight"/>
              </a:rPr>
              <a:t>Learn how to diagnose and manage </a:t>
            </a:r>
            <a:r>
              <a:rPr lang="en-US" sz="2600" b="1" i="0" dirty="0">
                <a:effectLst/>
                <a:latin typeface="proxima_nova_ltlight"/>
              </a:rPr>
              <a:t>West Nile virus disease.</a:t>
            </a:r>
            <a:endParaRPr lang="en-US" sz="26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1CE0CA-7368-EF3E-698F-ADE5F75BF7DC}"/>
              </a:ext>
            </a:extLst>
          </p:cNvPr>
          <p:cNvSpPr txBox="1"/>
          <p:nvPr/>
        </p:nvSpPr>
        <p:spPr>
          <a:xfrm>
            <a:off x="2762724" y="9272591"/>
            <a:ext cx="409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effectLst/>
                <a:latin typeface="proxima_nova_ltlight"/>
              </a:rPr>
              <a:t>https://bit.ly/WestNileTraining</a:t>
            </a:r>
            <a:endParaRPr lang="en-US" sz="20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5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4509C8-F986-C7B2-0192-7C3BF953BC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250" y="2347615"/>
            <a:ext cx="8572500" cy="22383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28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General Outbreak Alerts</a:t>
            </a:r>
          </a:p>
        </p:txBody>
      </p:sp>
    </p:spTree>
    <p:extLst>
      <p:ext uri="{BB962C8B-B14F-4D97-AF65-F5344CB8AC3E}">
        <p14:creationId xmlns:p14="http://schemas.microsoft.com/office/powerpoint/2010/main" val="361100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-up of man's hands while spraying mosquito repellent on his bare arm. ">
            <a:extLst>
              <a:ext uri="{FF2B5EF4-FFF2-40B4-BE49-F238E27FC236}">
                <a16:creationId xmlns:a16="http://schemas.microsoft.com/office/drawing/2014/main" id="{1F4CD38A-6484-C2B8-9BD1-A113A758D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5683"/>
          <a:stretch/>
        </p:blipFill>
        <p:spPr>
          <a:xfrm>
            <a:off x="0" y="2544417"/>
            <a:ext cx="10287000" cy="77425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A8AF4B-C942-F7E1-0092-70134BE45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Alert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2937121C-2893-3963-3DCC-D393A313E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430" y="-5"/>
            <a:ext cx="10288429" cy="3017520"/>
          </a:xfrm>
          <a:prstGeom prst="round2SameRect">
            <a:avLst/>
          </a:prstGeom>
          <a:solidFill>
            <a:srgbClr val="FFB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7A2E2-7042-7E29-8188-57F94B174EE0}"/>
              </a:ext>
            </a:extLst>
          </p:cNvPr>
          <p:cNvSpPr txBox="1"/>
          <p:nvPr/>
        </p:nvSpPr>
        <p:spPr>
          <a:xfrm>
            <a:off x="937720" y="404189"/>
            <a:ext cx="841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17611-42F5-8087-24A8-8E80804FFFAE}"/>
              </a:ext>
            </a:extLst>
          </p:cNvPr>
          <p:cNvSpPr txBox="1"/>
          <p:nvPr/>
        </p:nvSpPr>
        <p:spPr>
          <a:xfrm>
            <a:off x="2669241" y="1363505"/>
            <a:ext cx="4948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ALERT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666B34D-EC12-7036-8A29-80AC8004E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879139" y="2653339"/>
            <a:ext cx="1458278" cy="4462849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3FF61-BB97-0052-CB12-F876E8C54A81}"/>
              </a:ext>
            </a:extLst>
          </p:cNvPr>
          <p:cNvSpPr txBox="1"/>
          <p:nvPr/>
        </p:nvSpPr>
        <p:spPr>
          <a:xfrm>
            <a:off x="633923" y="4331269"/>
            <a:ext cx="4060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3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</p:spTree>
    <p:extLst>
      <p:ext uri="{BB962C8B-B14F-4D97-AF65-F5344CB8AC3E}">
        <p14:creationId xmlns:p14="http://schemas.microsoft.com/office/powerpoint/2010/main" val="384993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D1A07-47BA-9431-D3C4-E6CEF83C7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006E15-CA90-42BF-EB87-526A1C34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Alert, Customize</a:t>
            </a:r>
          </a:p>
        </p:txBody>
      </p:sp>
      <p:pic>
        <p:nvPicPr>
          <p:cNvPr id="6" name="Picture 5" descr="Close-up of man's hands while spraying mosquito repellent on his bare arm. ">
            <a:extLst>
              <a:ext uri="{FF2B5EF4-FFF2-40B4-BE49-F238E27FC236}">
                <a16:creationId xmlns:a16="http://schemas.microsoft.com/office/drawing/2014/main" id="{DC8C8202-E713-C7AA-8C09-3AA0DAD55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r="5683"/>
          <a:stretch/>
        </p:blipFill>
        <p:spPr>
          <a:xfrm>
            <a:off x="0" y="2544417"/>
            <a:ext cx="10287000" cy="7742583"/>
          </a:xfrm>
          <a:prstGeom prst="rect">
            <a:avLst/>
          </a:prstGeom>
        </p:spPr>
      </p:pic>
      <p:sp>
        <p:nvSpPr>
          <p:cNvPr id="15" name="Rectangle 17">
            <a:extLst>
              <a:ext uri="{FF2B5EF4-FFF2-40B4-BE49-F238E27FC236}">
                <a16:creationId xmlns:a16="http://schemas.microsoft.com/office/drawing/2014/main" id="{796211CB-01B8-EA39-E564-215FAA87C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430" y="-4"/>
            <a:ext cx="10288429" cy="3017520"/>
          </a:xfrm>
          <a:prstGeom prst="round2SameRect">
            <a:avLst/>
          </a:prstGeom>
          <a:solidFill>
            <a:srgbClr val="FFB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F0844-243D-608F-69FC-FC67E4061F3F}"/>
              </a:ext>
            </a:extLst>
          </p:cNvPr>
          <p:cNvSpPr txBox="1"/>
          <p:nvPr/>
        </p:nvSpPr>
        <p:spPr>
          <a:xfrm>
            <a:off x="937720" y="402001"/>
            <a:ext cx="841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6D02D-E49D-9766-2603-AA6E79B88D66}"/>
              </a:ext>
            </a:extLst>
          </p:cNvPr>
          <p:cNvSpPr txBox="1"/>
          <p:nvPr/>
        </p:nvSpPr>
        <p:spPr>
          <a:xfrm>
            <a:off x="2669241" y="1361317"/>
            <a:ext cx="4948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ALERT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42268250-21AE-923E-E905-9CD3B29E5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198648" y="3814746"/>
            <a:ext cx="2547515" cy="3307534"/>
          </a:xfrm>
          <a:prstGeom prst="roundRect">
            <a:avLst/>
          </a:prstGeom>
          <a:solidFill>
            <a:srgbClr val="FCCE84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47384F53-7D1B-AA5A-682C-B71D5B47F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918951" y="2207799"/>
            <a:ext cx="1106908" cy="3530346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DA8CD-39F5-0510-0572-C8C0C80DA79E}"/>
              </a:ext>
            </a:extLst>
          </p:cNvPr>
          <p:cNvSpPr txBox="1"/>
          <p:nvPr/>
        </p:nvSpPr>
        <p:spPr>
          <a:xfrm>
            <a:off x="852967" y="3518625"/>
            <a:ext cx="3238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454FD-FA71-95DE-94B2-E42BD63766CF}"/>
              </a:ext>
            </a:extLst>
          </p:cNvPr>
          <p:cNvSpPr txBox="1"/>
          <p:nvPr/>
        </p:nvSpPr>
        <p:spPr>
          <a:xfrm>
            <a:off x="755696" y="5006848"/>
            <a:ext cx="3433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[INSERT LOCATIONS IMPACTED OR OTHER INFORMATION]</a:t>
            </a:r>
          </a:p>
        </p:txBody>
      </p:sp>
    </p:spTree>
    <p:extLst>
      <p:ext uri="{BB962C8B-B14F-4D97-AF65-F5344CB8AC3E}">
        <p14:creationId xmlns:p14="http://schemas.microsoft.com/office/powerpoint/2010/main" val="298178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77">
            <a:extLst>
              <a:ext uri="{FF2B5EF4-FFF2-40B4-BE49-F238E27FC236}">
                <a16:creationId xmlns:a16="http://schemas.microsoft.com/office/drawing/2014/main" id="{6D9E82B4-9B68-1C83-072E-D7DF5213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-1988345"/>
            <a:ext cx="8872538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Outbreak</a:t>
            </a:r>
          </a:p>
        </p:txBody>
      </p:sp>
      <p:pic>
        <p:nvPicPr>
          <p:cNvPr id="3" name="Picture 2" descr="Ground-level view of a canal with standing water, surrounded by grass. ">
            <a:extLst>
              <a:ext uri="{FF2B5EF4-FFF2-40B4-BE49-F238E27FC236}">
                <a16:creationId xmlns:a16="http://schemas.microsoft.com/office/drawing/2014/main" id="{3CA540DF-41FC-F5CE-B348-31D54ED7D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1" y="0"/>
            <a:ext cx="10287000" cy="10287000"/>
          </a:xfrm>
          <a:prstGeom prst="rect">
            <a:avLst/>
          </a:prstGeom>
        </p:spPr>
      </p:pic>
      <p:sp>
        <p:nvSpPr>
          <p:cNvPr id="70" name="Rectangle 17">
            <a:extLst>
              <a:ext uri="{FF2B5EF4-FFF2-40B4-BE49-F238E27FC236}">
                <a16:creationId xmlns:a16="http://schemas.microsoft.com/office/drawing/2014/main" id="{B2B243BC-4E51-A7C8-550F-4A7224EBD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 flipV="1">
            <a:off x="3747289" y="-1075300"/>
            <a:ext cx="2792422" cy="7696200"/>
          </a:xfrm>
          <a:prstGeom prst="roundRect">
            <a:avLst/>
          </a:prstGeom>
          <a:solidFill>
            <a:srgbClr val="961C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7FF8006-6240-B82E-1532-11514DF25184}"/>
              </a:ext>
            </a:extLst>
          </p:cNvPr>
          <p:cNvSpPr txBox="1"/>
          <p:nvPr/>
        </p:nvSpPr>
        <p:spPr>
          <a:xfrm>
            <a:off x="1950918" y="1642566"/>
            <a:ext cx="6385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F79304-4FD6-DE58-F1F7-BECDC264ABAB}"/>
              </a:ext>
            </a:extLst>
          </p:cNvPr>
          <p:cNvSpPr txBox="1"/>
          <p:nvPr/>
        </p:nvSpPr>
        <p:spPr>
          <a:xfrm>
            <a:off x="2372177" y="2575434"/>
            <a:ext cx="5542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OUTBREAK</a:t>
            </a:r>
          </a:p>
        </p:txBody>
      </p:sp>
      <p:sp>
        <p:nvSpPr>
          <p:cNvPr id="73" name="Rectangle 17">
            <a:extLst>
              <a:ext uri="{FF2B5EF4-FFF2-40B4-BE49-F238E27FC236}">
                <a16:creationId xmlns:a16="http://schemas.microsoft.com/office/drawing/2014/main" id="{775658B1-57A0-DC15-8820-924A141E9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4659278" y="1201434"/>
            <a:ext cx="968442" cy="6385164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0E82EA5-6352-749F-4C7F-637550A6A46A}"/>
              </a:ext>
            </a:extLst>
          </p:cNvPr>
          <p:cNvSpPr txBox="1"/>
          <p:nvPr/>
        </p:nvSpPr>
        <p:spPr>
          <a:xfrm>
            <a:off x="2114096" y="4132405"/>
            <a:ext cx="605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</p:spTree>
    <p:extLst>
      <p:ext uri="{BB962C8B-B14F-4D97-AF65-F5344CB8AC3E}">
        <p14:creationId xmlns:p14="http://schemas.microsoft.com/office/powerpoint/2010/main" val="268632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60CF-EB41-6121-5D7C-A2EC45B4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77">
            <a:extLst>
              <a:ext uri="{FF2B5EF4-FFF2-40B4-BE49-F238E27FC236}">
                <a16:creationId xmlns:a16="http://schemas.microsoft.com/office/drawing/2014/main" id="{AD1DA206-C3DE-602B-2CE2-CD958028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6" y="-1988345"/>
            <a:ext cx="9970147" cy="19883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Outbreak, Customize</a:t>
            </a:r>
          </a:p>
        </p:txBody>
      </p:sp>
      <p:pic>
        <p:nvPicPr>
          <p:cNvPr id="3" name="Picture 2" descr="Ground-level view of a canal with standing water, surrounded by grass. ">
            <a:extLst>
              <a:ext uri="{FF2B5EF4-FFF2-40B4-BE49-F238E27FC236}">
                <a16:creationId xmlns:a16="http://schemas.microsoft.com/office/drawing/2014/main" id="{E6D9C872-7286-B259-ECE1-AB45FE1E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1" y="0"/>
            <a:ext cx="10287000" cy="10287000"/>
          </a:xfrm>
          <a:prstGeom prst="rect">
            <a:avLst/>
          </a:prstGeom>
        </p:spPr>
      </p:pic>
      <p:sp>
        <p:nvSpPr>
          <p:cNvPr id="70" name="Rectangle 17">
            <a:extLst>
              <a:ext uri="{FF2B5EF4-FFF2-40B4-BE49-F238E27FC236}">
                <a16:creationId xmlns:a16="http://schemas.microsoft.com/office/drawing/2014/main" id="{4AD462F4-10D8-1BF5-06A2-13A22D497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 flipV="1">
            <a:off x="3747290" y="-1356654"/>
            <a:ext cx="2792422" cy="7696200"/>
          </a:xfrm>
          <a:prstGeom prst="roundRect">
            <a:avLst/>
          </a:prstGeom>
          <a:solidFill>
            <a:srgbClr val="961C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8C058FC-1CA8-D609-F2AB-5E9CA1418BFE}"/>
              </a:ext>
            </a:extLst>
          </p:cNvPr>
          <p:cNvSpPr txBox="1"/>
          <p:nvPr/>
        </p:nvSpPr>
        <p:spPr>
          <a:xfrm>
            <a:off x="1950919" y="1361212"/>
            <a:ext cx="6385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137257C-D7B8-E7E1-ED97-8E8DC2145A05}"/>
              </a:ext>
            </a:extLst>
          </p:cNvPr>
          <p:cNvSpPr txBox="1"/>
          <p:nvPr/>
        </p:nvSpPr>
        <p:spPr>
          <a:xfrm>
            <a:off x="2372178" y="2294080"/>
            <a:ext cx="5542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OUTBREAK</a:t>
            </a:r>
          </a:p>
        </p:txBody>
      </p:sp>
      <p:sp>
        <p:nvSpPr>
          <p:cNvPr id="73" name="Rectangle 17">
            <a:extLst>
              <a:ext uri="{FF2B5EF4-FFF2-40B4-BE49-F238E27FC236}">
                <a16:creationId xmlns:a16="http://schemas.microsoft.com/office/drawing/2014/main" id="{3045A3CC-DE4E-8CBF-B9C2-6190DCA81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4659279" y="920080"/>
            <a:ext cx="968442" cy="6385164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CFE98D-1EE6-1B0A-27DB-D0B68E0D01CA}"/>
              </a:ext>
            </a:extLst>
          </p:cNvPr>
          <p:cNvSpPr txBox="1"/>
          <p:nvPr/>
        </p:nvSpPr>
        <p:spPr>
          <a:xfrm>
            <a:off x="2114097" y="3851051"/>
            <a:ext cx="605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Prevent mosquito bites.</a:t>
            </a:r>
          </a:p>
        </p:txBody>
      </p:sp>
      <p:sp>
        <p:nvSpPr>
          <p:cNvPr id="75" name="Rectangle 17">
            <a:extLst>
              <a:ext uri="{FF2B5EF4-FFF2-40B4-BE49-F238E27FC236}">
                <a16:creationId xmlns:a16="http://schemas.microsoft.com/office/drawing/2014/main" id="{2D0427F3-D73B-CC48-AB23-BA79F314D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4037427" y="3133977"/>
            <a:ext cx="2442535" cy="7926588"/>
          </a:xfrm>
          <a:prstGeom prst="roundRect">
            <a:avLst/>
          </a:prstGeom>
          <a:solidFill>
            <a:srgbClr val="EBC58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6ACE707-BB81-EBFC-3F1F-BC7690A6A616}"/>
              </a:ext>
            </a:extLst>
          </p:cNvPr>
          <p:cNvSpPr txBox="1"/>
          <p:nvPr/>
        </p:nvSpPr>
        <p:spPr>
          <a:xfrm>
            <a:off x="1591570" y="6253832"/>
            <a:ext cx="7334251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outbreak update 1, ideally less than 10 words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outbreak update 2, ideally less than 10 words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outbreak update 3, ideally less than 10 words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D85329-9819-6766-15E5-9661CC8C3054}"/>
              </a:ext>
            </a:extLst>
          </p:cNvPr>
          <p:cNvSpPr txBox="1"/>
          <p:nvPr/>
        </p:nvSpPr>
        <p:spPr>
          <a:xfrm>
            <a:off x="6957659" y="7806553"/>
            <a:ext cx="1918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As of [DATE]</a:t>
            </a:r>
          </a:p>
        </p:txBody>
      </p:sp>
    </p:spTree>
    <p:extLst>
      <p:ext uri="{BB962C8B-B14F-4D97-AF65-F5344CB8AC3E}">
        <p14:creationId xmlns:p14="http://schemas.microsoft.com/office/powerpoint/2010/main" val="99548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6100-E14A-9958-F1B6-02FF409C15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250" y="2563515"/>
            <a:ext cx="8572500" cy="22383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28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Populations with higher risk of severe illness</a:t>
            </a:r>
          </a:p>
        </p:txBody>
      </p:sp>
    </p:spTree>
    <p:extLst>
      <p:ext uri="{BB962C8B-B14F-4D97-AF65-F5344CB8AC3E}">
        <p14:creationId xmlns:p14="http://schemas.microsoft.com/office/powerpoint/2010/main" val="111307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doctor's hands while they measure a patients blood pressure with an arm cuff.">
            <a:extLst>
              <a:ext uri="{FF2B5EF4-FFF2-40B4-BE49-F238E27FC236}">
                <a16:creationId xmlns:a16="http://schemas.microsoft.com/office/drawing/2014/main" id="{E53338A5-27B1-09C3-6836-4E2F4317D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4509"/>
          <a:stretch/>
        </p:blipFill>
        <p:spPr>
          <a:xfrm>
            <a:off x="0" y="2750215"/>
            <a:ext cx="10287000" cy="7536785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90313490-778C-7FBB-191A-7A94FCB7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"/>
            <a:ext cx="10287000" cy="3227271"/>
          </a:xfrm>
          <a:prstGeom prst="round2SameRect">
            <a:avLst/>
          </a:prstGeom>
          <a:solidFill>
            <a:srgbClr val="0125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Title 69">
            <a:extLst>
              <a:ext uri="{FF2B5EF4-FFF2-40B4-BE49-F238E27FC236}">
                <a16:creationId xmlns:a16="http://schemas.microsoft.com/office/drawing/2014/main" id="{C9655537-928E-7BE9-F0FF-5C551BADCB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9430" y="693482"/>
            <a:ext cx="8588141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Living with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cancer, diabetes, high blood pressure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or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kidney disease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54EA0BCC-853F-85A4-2CBC-286D7BA2C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4394139" y="-374809"/>
            <a:ext cx="1551045" cy="6907675"/>
          </a:xfrm>
          <a:prstGeom prst="round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A8093-4B0D-99B7-E3D8-3A0585A3DBE8}"/>
              </a:ext>
            </a:extLst>
          </p:cNvPr>
          <p:cNvSpPr txBox="1"/>
          <p:nvPr/>
        </p:nvSpPr>
        <p:spPr>
          <a:xfrm>
            <a:off x="1869465" y="2516697"/>
            <a:ext cx="6548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You are at higher risk of severe illness if you get </a:t>
            </a:r>
            <a:r>
              <a:rPr lang="en-US" sz="32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3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854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lder couple walk outside on a trail while holding hands and carrying backpacks.">
            <a:extLst>
              <a:ext uri="{FF2B5EF4-FFF2-40B4-BE49-F238E27FC236}">
                <a16:creationId xmlns:a16="http://schemas.microsoft.com/office/drawing/2014/main" id="{BC2D390D-3AD2-EE1D-9798-9F28848CF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b="2879"/>
          <a:stretch/>
        </p:blipFill>
        <p:spPr>
          <a:xfrm>
            <a:off x="0" y="2682535"/>
            <a:ext cx="10287000" cy="7604465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1A9949E5-5520-3101-2F85-FFFEECB0B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1"/>
            <a:ext cx="10287000" cy="3219451"/>
          </a:xfrm>
          <a:prstGeom prst="round2SameRect">
            <a:avLst/>
          </a:prstGeom>
          <a:solidFill>
            <a:srgbClr val="0125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Title 70">
            <a:extLst>
              <a:ext uri="{FF2B5EF4-FFF2-40B4-BE49-F238E27FC236}">
                <a16:creationId xmlns:a16="http://schemas.microsoft.com/office/drawing/2014/main" id="{493F00D3-6476-C7F7-9073-4F7071A1A5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861" y="628394"/>
            <a:ext cx="10023277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10287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Mosquito bite prevention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is important for everyone, especially as you get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older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58E1474A-7E05-C2C2-9A45-2B81E8CA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4418725" y="-491771"/>
            <a:ext cx="1449548" cy="6703596"/>
          </a:xfrm>
          <a:prstGeom prst="round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29238-45DB-89A8-5E2F-92A61E852C94}"/>
              </a:ext>
            </a:extLst>
          </p:cNvPr>
          <p:cNvSpPr txBox="1"/>
          <p:nvPr/>
        </p:nvSpPr>
        <p:spPr>
          <a:xfrm>
            <a:off x="1988574" y="2341022"/>
            <a:ext cx="6309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Risk of severe illness from </a:t>
            </a:r>
            <a:r>
              <a:rPr lang="en-US" sz="32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 </a:t>
            </a:r>
            <a:r>
              <a:rPr lang="en-US" sz="3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increases with age.</a:t>
            </a:r>
          </a:p>
        </p:txBody>
      </p:sp>
    </p:spTree>
    <p:extLst>
      <p:ext uri="{BB962C8B-B14F-4D97-AF65-F5344CB8AC3E}">
        <p14:creationId xmlns:p14="http://schemas.microsoft.com/office/powerpoint/2010/main" val="1106455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54af75-cb3a-4d1f-bf57-8adfdc64264c" xsi:nil="true"/>
    <lcf76f155ced4ddcb4097134ff3c332f xmlns="5ccdbd74-ab7f-42b5-96ee-15937bc91f6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94ECB43CC3642ADF5E7195405B3ED" ma:contentTypeVersion="17" ma:contentTypeDescription="Create a new document." ma:contentTypeScope="" ma:versionID="0e58990b9f8c0e54a969bb961c004565">
  <xsd:schema xmlns:xsd="http://www.w3.org/2001/XMLSchema" xmlns:xs="http://www.w3.org/2001/XMLSchema" xmlns:p="http://schemas.microsoft.com/office/2006/metadata/properties" xmlns:ns2="5ccdbd74-ab7f-42b5-96ee-15937bc91f61" xmlns:ns3="f954af75-cb3a-4d1f-bf57-8adfdc64264c" targetNamespace="http://schemas.microsoft.com/office/2006/metadata/properties" ma:root="true" ma:fieldsID="9f917171aa8dcc84279043a4d2e7132b" ns2:_="" ns3:_="">
    <xsd:import namespace="5ccdbd74-ab7f-42b5-96ee-15937bc91f61"/>
    <xsd:import namespace="f954af75-cb3a-4d1f-bf57-8adfdc6426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dbd74-ab7f-42b5-96ee-15937bc91f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353dbe8-8260-4ccf-8219-3d2995e6f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4af75-cb3a-4d1f-bf57-8adfdc64264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1cb004-462c-4608-b079-df03e9afdb8b}" ma:internalName="TaxCatchAll" ma:showField="CatchAllData" ma:web="f954af75-cb3a-4d1f-bf57-8adfdc6426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8F6AB4-C0DC-4058-A21B-697FAE339E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F1F982-762B-4552-B195-6AA106FEC03C}">
  <ds:schemaRefs>
    <ds:schemaRef ds:uri="http://schemas.microsoft.com/office/2006/metadata/properties"/>
    <ds:schemaRef ds:uri="http://schemas.microsoft.com/office/infopath/2007/PartnerControls"/>
    <ds:schemaRef ds:uri="f954af75-cb3a-4d1f-bf57-8adfdc64264c"/>
    <ds:schemaRef ds:uri="5ccdbd74-ab7f-42b5-96ee-15937bc91f61"/>
  </ds:schemaRefs>
</ds:datastoreItem>
</file>

<file path=customXml/itemProps3.xml><?xml version="1.0" encoding="utf-8"?>
<ds:datastoreItem xmlns:ds="http://schemas.openxmlformats.org/officeDocument/2006/customXml" ds:itemID="{8525BD74-4D8E-4E43-999F-2954257C07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cdbd74-ab7f-42b5-96ee-15937bc91f61"/>
    <ds:schemaRef ds:uri="f954af75-cb3a-4d1f-bf57-8adfdc6426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</TotalTime>
  <Words>513</Words>
  <Application>Microsoft Office PowerPoint</Application>
  <PresentationFormat>Custom</PresentationFormat>
  <Paragraphs>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Nunito</vt:lpstr>
      <vt:lpstr>proxima_nova_ltlight</vt:lpstr>
      <vt:lpstr>Roboto Medium</vt:lpstr>
      <vt:lpstr>Office Theme</vt:lpstr>
      <vt:lpstr>Instructions</vt:lpstr>
      <vt:lpstr>General Outbreak Alerts</vt:lpstr>
      <vt:lpstr>West Nile Virus Alert</vt:lpstr>
      <vt:lpstr>West Nile Virus Alert, Customize</vt:lpstr>
      <vt:lpstr>West Nile Virus Outbreak</vt:lpstr>
      <vt:lpstr>West Nile Virus Outbreak, Customize</vt:lpstr>
      <vt:lpstr>Populations with higher risk of severe illness</vt:lpstr>
      <vt:lpstr>Living with cancer, diabetes, high blood pressure, or kidney disease?</vt:lpstr>
      <vt:lpstr>Mosquito bite prevention is important for everyone, especially as you get older. </vt:lpstr>
      <vt:lpstr>What do leukemia, lymphoma, rheumatoid arthritis &amp; multiple sclerosis have in common?</vt:lpstr>
      <vt:lpstr>If you’ve received an organ transplant, you’re at higher risk of severe illness from West Nile virus.</vt:lpstr>
      <vt:lpstr>For Healthcare Providers</vt:lpstr>
      <vt:lpstr>Clinicians, consider diagnosis, neuroinvasive</vt:lpstr>
      <vt:lpstr>Clinicians, consider diagnosis, overall</vt:lpstr>
      <vt:lpstr>Clinicians, testing</vt:lpstr>
      <vt:lpstr>Clinicians, CME credit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Rhinehart, Richard (CDC/DDID/NCEZID/DVBD) (CTR)</dc:creator>
  <cp:lastModifiedBy>Christensen, Kristin (CDC/NCEZID/DVBD/OD)</cp:lastModifiedBy>
  <cp:revision>10</cp:revision>
  <dcterms:created xsi:type="dcterms:W3CDTF">2023-05-25T23:06:19Z</dcterms:created>
  <dcterms:modified xsi:type="dcterms:W3CDTF">2025-08-03T17:34:49Z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2023-05-25T23:07:15Z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9882dd54-d247-499a-a4ba-ea52dea8c1f3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0x010100DAC94ECB43CC3642ADF5E7195405B3ED</vt:lpwstr>
  </property>
  <property fmtid="{D5CDD505-2E9C-101B-9397-08002B2CF9AE}" pid="10" name="MediaServiceImageTags">
    <vt:lpwstr/>
  </property>
</Properties>
</file>