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79" r:id="rId5"/>
    <p:sldId id="263" r:id="rId6"/>
    <p:sldId id="256" r:id="rId7"/>
    <p:sldId id="280" r:id="rId8"/>
    <p:sldId id="274" r:id="rId9"/>
    <p:sldId id="281" r:id="rId10"/>
    <p:sldId id="264" r:id="rId11"/>
    <p:sldId id="272" r:id="rId12"/>
    <p:sldId id="260" r:id="rId13"/>
    <p:sldId id="282" r:id="rId14"/>
    <p:sldId id="262" r:id="rId15"/>
    <p:sldId id="267" r:id="rId16"/>
    <p:sldId id="268" r:id="rId17"/>
    <p:sldId id="278" r:id="rId18"/>
    <p:sldId id="270" r:id="rId19"/>
    <p:sldId id="271" r:id="rId20"/>
  </p:sldIdLst>
  <p:sldSz cx="11430000" cy="642937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58A"/>
    <a:srgbClr val="FCCE84"/>
    <a:srgbClr val="F9BF60"/>
    <a:srgbClr val="975722"/>
    <a:srgbClr val="DD8905"/>
    <a:srgbClr val="FCDBA5"/>
    <a:srgbClr val="00B0CE"/>
    <a:srgbClr val="FCEAC9"/>
    <a:srgbClr val="DB5E2D"/>
    <a:srgbClr val="FA7D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FBE78E-849C-4354-8B20-5EBCCF2B0992}" v="5" dt="2025-08-03T17:30:20.3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2" autoAdjust="0"/>
    <p:restoredTop sz="96106" autoAdjust="0"/>
  </p:normalViewPr>
  <p:slideViewPr>
    <p:cSldViewPr snapToGrid="0">
      <p:cViewPr varScale="1">
        <p:scale>
          <a:sx n="65" d="100"/>
          <a:sy n="65" d="100"/>
        </p:scale>
        <p:origin x="72" y="21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ensen, Kristin (CDC/NCEZID/DVBD/OD)" userId="bd115838-c901-4348-8487-6e940e41cc83" providerId="ADAL" clId="{91FBE78E-849C-4354-8B20-5EBCCF2B0992}"/>
    <pc:docChg chg="custSel modSld">
      <pc:chgData name="Christensen, Kristin (CDC/NCEZID/DVBD/OD)" userId="bd115838-c901-4348-8487-6e940e41cc83" providerId="ADAL" clId="{91FBE78E-849C-4354-8B20-5EBCCF2B0992}" dt="2025-08-03T17:31:03.433" v="187" actId="207"/>
      <pc:docMkLst>
        <pc:docMk/>
      </pc:docMkLst>
      <pc:sldChg chg="modSp mod">
        <pc:chgData name="Christensen, Kristin (CDC/NCEZID/DVBD/OD)" userId="bd115838-c901-4348-8487-6e940e41cc83" providerId="ADAL" clId="{91FBE78E-849C-4354-8B20-5EBCCF2B0992}" dt="2025-07-29T01:06:16.864" v="13" actId="14100"/>
        <pc:sldMkLst>
          <pc:docMk/>
          <pc:sldMk cId="3003815680" sldId="272"/>
        </pc:sldMkLst>
        <pc:spChg chg="mod">
          <ac:chgData name="Christensen, Kristin (CDC/NCEZID/DVBD/OD)" userId="bd115838-c901-4348-8487-6e940e41cc83" providerId="ADAL" clId="{91FBE78E-849C-4354-8B20-5EBCCF2B0992}" dt="2025-07-29T01:05:58.740" v="9" actId="1076"/>
          <ac:spMkLst>
            <pc:docMk/>
            <pc:sldMk cId="3003815680" sldId="272"/>
            <ac:spMk id="69" creationId="{C28733F3-9A66-E17C-86E9-35547635BDDB}"/>
          </ac:spMkLst>
        </pc:spChg>
        <pc:spChg chg="mod">
          <ac:chgData name="Christensen, Kristin (CDC/NCEZID/DVBD/OD)" userId="bd115838-c901-4348-8487-6e940e41cc83" providerId="ADAL" clId="{91FBE78E-849C-4354-8B20-5EBCCF2B0992}" dt="2025-07-29T01:06:01.084" v="10" actId="1076"/>
          <ac:spMkLst>
            <pc:docMk/>
            <pc:sldMk cId="3003815680" sldId="272"/>
            <ac:spMk id="70" creationId="{BFCE3C4B-3D14-EC60-3630-634FF877406A}"/>
          </ac:spMkLst>
        </pc:spChg>
        <pc:spChg chg="mod">
          <ac:chgData name="Christensen, Kristin (CDC/NCEZID/DVBD/OD)" userId="bd115838-c901-4348-8487-6e940e41cc83" providerId="ADAL" clId="{91FBE78E-849C-4354-8B20-5EBCCF2B0992}" dt="2025-07-29T01:06:16.864" v="13" actId="14100"/>
          <ac:spMkLst>
            <pc:docMk/>
            <pc:sldMk cId="3003815680" sldId="272"/>
            <ac:spMk id="71" creationId="{58CC2980-08A2-03C6-B973-4A5DBC9A86BC}"/>
          </ac:spMkLst>
        </pc:spChg>
        <pc:spChg chg="mod">
          <ac:chgData name="Christensen, Kristin (CDC/NCEZID/DVBD/OD)" userId="bd115838-c901-4348-8487-6e940e41cc83" providerId="ADAL" clId="{91FBE78E-849C-4354-8B20-5EBCCF2B0992}" dt="2025-07-29T01:06:11.748" v="12" actId="1076"/>
          <ac:spMkLst>
            <pc:docMk/>
            <pc:sldMk cId="3003815680" sldId="272"/>
            <ac:spMk id="72" creationId="{F4CB0925-1A5C-6F81-D45A-A7BE121ECA31}"/>
          </ac:spMkLst>
        </pc:spChg>
      </pc:sldChg>
      <pc:sldChg chg="modSp mod">
        <pc:chgData name="Christensen, Kristin (CDC/NCEZID/DVBD/OD)" userId="bd115838-c901-4348-8487-6e940e41cc83" providerId="ADAL" clId="{91FBE78E-849C-4354-8B20-5EBCCF2B0992}" dt="2025-08-03T17:29:54.482" v="153" actId="20577"/>
        <pc:sldMkLst>
          <pc:docMk/>
          <pc:sldMk cId="3661171297" sldId="279"/>
        </pc:sldMkLst>
        <pc:spChg chg="mod">
          <ac:chgData name="Christensen, Kristin (CDC/NCEZID/DVBD/OD)" userId="bd115838-c901-4348-8487-6e940e41cc83" providerId="ADAL" clId="{91FBE78E-849C-4354-8B20-5EBCCF2B0992}" dt="2025-08-03T17:29:54.482" v="153" actId="20577"/>
          <ac:spMkLst>
            <pc:docMk/>
            <pc:sldMk cId="3661171297" sldId="279"/>
            <ac:spMk id="3" creationId="{78177EBB-C693-26B8-3A11-47A8F022C23F}"/>
          </ac:spMkLst>
        </pc:spChg>
      </pc:sldChg>
      <pc:sldChg chg="addSp delSp modSp mod">
        <pc:chgData name="Christensen, Kristin (CDC/NCEZID/DVBD/OD)" userId="bd115838-c901-4348-8487-6e940e41cc83" providerId="ADAL" clId="{91FBE78E-849C-4354-8B20-5EBCCF2B0992}" dt="2025-08-03T17:31:03.433" v="187" actId="207"/>
        <pc:sldMkLst>
          <pc:docMk/>
          <pc:sldMk cId="4239508623" sldId="281"/>
        </pc:sldMkLst>
        <pc:spChg chg="add del mod">
          <ac:chgData name="Christensen, Kristin (CDC/NCEZID/DVBD/OD)" userId="bd115838-c901-4348-8487-6e940e41cc83" providerId="ADAL" clId="{91FBE78E-849C-4354-8B20-5EBCCF2B0992}" dt="2025-08-03T17:30:49.115" v="177" actId="478"/>
          <ac:spMkLst>
            <pc:docMk/>
            <pc:sldMk cId="4239508623" sldId="281"/>
            <ac:spMk id="3" creationId="{04311DCC-568E-9DF1-7821-8006D780EB8F}"/>
          </ac:spMkLst>
        </pc:spChg>
        <pc:spChg chg="mod">
          <ac:chgData name="Christensen, Kristin (CDC/NCEZID/DVBD/OD)" userId="bd115838-c901-4348-8487-6e940e41cc83" providerId="ADAL" clId="{91FBE78E-849C-4354-8B20-5EBCCF2B0992}" dt="2025-08-03T17:31:03.433" v="187" actId="207"/>
          <ac:spMkLst>
            <pc:docMk/>
            <pc:sldMk cId="4239508623" sldId="281"/>
            <ac:spMk id="170" creationId="{70D03133-5BE8-7A80-0B62-A61DA02AA247}"/>
          </ac:spMkLst>
        </pc:spChg>
      </pc:sldChg>
      <pc:sldChg chg="modSp mod">
        <pc:chgData name="Christensen, Kristin (CDC/NCEZID/DVBD/OD)" userId="bd115838-c901-4348-8487-6e940e41cc83" providerId="ADAL" clId="{91FBE78E-849C-4354-8B20-5EBCCF2B0992}" dt="2025-07-29T14:27:38.417" v="23" actId="14100"/>
        <pc:sldMkLst>
          <pc:docMk/>
          <pc:sldMk cId="990382728" sldId="282"/>
        </pc:sldMkLst>
        <pc:spChg chg="mod">
          <ac:chgData name="Christensen, Kristin (CDC/NCEZID/DVBD/OD)" userId="bd115838-c901-4348-8487-6e940e41cc83" providerId="ADAL" clId="{91FBE78E-849C-4354-8B20-5EBCCF2B0992}" dt="2025-07-29T14:26:54.716" v="15" actId="1076"/>
          <ac:spMkLst>
            <pc:docMk/>
            <pc:sldMk cId="990382728" sldId="282"/>
            <ac:spMk id="9" creationId="{21C13EF9-CE35-32AD-F5B4-3018B726B802}"/>
          </ac:spMkLst>
        </pc:spChg>
        <pc:spChg chg="mod">
          <ac:chgData name="Christensen, Kristin (CDC/NCEZID/DVBD/OD)" userId="bd115838-c901-4348-8487-6e940e41cc83" providerId="ADAL" clId="{91FBE78E-849C-4354-8B20-5EBCCF2B0992}" dt="2025-07-29T14:27:03.207" v="17" actId="1076"/>
          <ac:spMkLst>
            <pc:docMk/>
            <pc:sldMk cId="990382728" sldId="282"/>
            <ac:spMk id="10" creationId="{3A18A54D-357D-41B6-341D-67FBEE8BB74F}"/>
          </ac:spMkLst>
        </pc:spChg>
        <pc:spChg chg="mod">
          <ac:chgData name="Christensen, Kristin (CDC/NCEZID/DVBD/OD)" userId="bd115838-c901-4348-8487-6e940e41cc83" providerId="ADAL" clId="{91FBE78E-849C-4354-8B20-5EBCCF2B0992}" dt="2025-07-29T14:27:38.417" v="23" actId="14100"/>
          <ac:spMkLst>
            <pc:docMk/>
            <pc:sldMk cId="990382728" sldId="282"/>
            <ac:spMk id="14" creationId="{F9155B66-9E21-4B8C-186D-8EB305E6D952}"/>
          </ac:spMkLst>
        </pc:spChg>
        <pc:spChg chg="mod">
          <ac:chgData name="Christensen, Kristin (CDC/NCEZID/DVBD/OD)" userId="bd115838-c901-4348-8487-6e940e41cc83" providerId="ADAL" clId="{91FBE78E-849C-4354-8B20-5EBCCF2B0992}" dt="2025-07-29T14:27:32.740" v="22" actId="1076"/>
          <ac:spMkLst>
            <pc:docMk/>
            <pc:sldMk cId="990382728" sldId="282"/>
            <ac:spMk id="15" creationId="{1260C74B-062E-01B4-3E6B-AB25EAC4E09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DE66A0-F1D0-4B5F-A9F4-C5D51C8FD495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B9B30E-AFF5-45E1-B766-2C8CFC180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703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9B30E-AFF5-45E1-B766-2C8CFC180A7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331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9B30E-AFF5-45E1-B766-2C8CFC180A7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6033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9B30E-AFF5-45E1-B766-2C8CFC180A7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79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2867A-DD0A-79A1-1CBA-413920A4D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633E72-68A9-A60D-9FEE-A2B6704D9D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BDA396-72DF-5ADA-9364-F33ED8A07B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22AE4-A98F-3DCE-34E6-D23A195D6F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9B30E-AFF5-45E1-B766-2C8CFC180A7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275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9B30E-AFF5-45E1-B766-2C8CFC180A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25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9B30E-AFF5-45E1-B766-2C8CFC180A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7509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B9B30E-AFF5-45E1-B766-2C8CFC180A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0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50" y="1052215"/>
            <a:ext cx="8572500" cy="2238375"/>
          </a:xfrm>
        </p:spPr>
        <p:txBody>
          <a:bodyPr anchor="b"/>
          <a:lstStyle>
            <a:lvl1pPr algn="ctr">
              <a:defRPr sz="5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50" y="3376911"/>
            <a:ext cx="8572500" cy="1552277"/>
          </a:xfrm>
        </p:spPr>
        <p:txBody>
          <a:bodyPr/>
          <a:lstStyle>
            <a:lvl1pPr marL="0" indent="0" algn="ctr">
              <a:buNone/>
              <a:defRPr sz="2250"/>
            </a:lvl1pPr>
            <a:lvl2pPr marL="428625" indent="0" algn="ctr">
              <a:buNone/>
              <a:defRPr sz="1875"/>
            </a:lvl2pPr>
            <a:lvl3pPr marL="857250" indent="0" algn="ctr">
              <a:buNone/>
              <a:defRPr sz="1688"/>
            </a:lvl3pPr>
            <a:lvl4pPr marL="1285875" indent="0" algn="ctr">
              <a:buNone/>
              <a:defRPr sz="1500"/>
            </a:lvl4pPr>
            <a:lvl5pPr marL="1714500" indent="0" algn="ctr">
              <a:buNone/>
              <a:defRPr sz="1500"/>
            </a:lvl5pPr>
            <a:lvl6pPr marL="2143125" indent="0" algn="ctr">
              <a:buNone/>
              <a:defRPr sz="1500"/>
            </a:lvl6pPr>
            <a:lvl7pPr marL="2571750" indent="0" algn="ctr">
              <a:buNone/>
              <a:defRPr sz="1500"/>
            </a:lvl7pPr>
            <a:lvl8pPr marL="3000375" indent="0" algn="ctr">
              <a:buNone/>
              <a:defRPr sz="1500"/>
            </a:lvl8pPr>
            <a:lvl9pPr marL="34290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99D8-5DFE-4920-833C-A3C109E50D4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A53-716C-46AB-A458-249E1A5D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650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99D8-5DFE-4920-833C-A3C109E50D4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A53-716C-46AB-A458-249E1A5D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8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79594" y="342305"/>
            <a:ext cx="2464594" cy="54485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5813" y="342305"/>
            <a:ext cx="7250906" cy="54485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99D8-5DFE-4920-833C-A3C109E50D4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A53-716C-46AB-A458-249E1A5D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07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99D8-5DFE-4920-833C-A3C109E50D4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A53-716C-46AB-A458-249E1A5D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76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859" y="1602880"/>
            <a:ext cx="9858375" cy="2674441"/>
          </a:xfrm>
        </p:spPr>
        <p:txBody>
          <a:bodyPr anchor="b"/>
          <a:lstStyle>
            <a:lvl1pPr>
              <a:defRPr sz="562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859" y="4302622"/>
            <a:ext cx="9858375" cy="1406425"/>
          </a:xfrm>
        </p:spPr>
        <p:txBody>
          <a:bodyPr/>
          <a:lstStyle>
            <a:lvl1pPr marL="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1pPr>
            <a:lvl2pPr marL="428625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857250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3pPr>
            <a:lvl4pPr marL="12858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145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431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5717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00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4290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99D8-5DFE-4920-833C-A3C109E50D4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A53-716C-46AB-A458-249E1A5D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850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5813" y="1711524"/>
            <a:ext cx="4857750" cy="4079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6438" y="1711524"/>
            <a:ext cx="4857750" cy="4079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99D8-5DFE-4920-833C-A3C109E50D4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A53-716C-46AB-A458-249E1A5D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819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1" y="342305"/>
            <a:ext cx="9858375" cy="124271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7302" y="1576090"/>
            <a:ext cx="4835425" cy="772418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7302" y="2348508"/>
            <a:ext cx="4835425" cy="34543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86437" y="1576090"/>
            <a:ext cx="4859239" cy="772418"/>
          </a:xfr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86437" y="2348508"/>
            <a:ext cx="4859239" cy="34543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99D8-5DFE-4920-833C-A3C109E50D4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A53-716C-46AB-A458-249E1A5D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6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99D8-5DFE-4920-833C-A3C109E50D4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A53-716C-46AB-A458-249E1A5D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648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99D8-5DFE-4920-833C-A3C109E50D4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A53-716C-46AB-A458-249E1A5D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24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28625"/>
            <a:ext cx="3686472" cy="1500188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9238" y="925712"/>
            <a:ext cx="5786438" cy="4569023"/>
          </a:xfr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1928812"/>
            <a:ext cx="3686472" cy="3573364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99D8-5DFE-4920-833C-A3C109E50D4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A53-716C-46AB-A458-249E1A5D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463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302" y="428625"/>
            <a:ext cx="3686472" cy="1500188"/>
          </a:xfrm>
        </p:spPr>
        <p:txBody>
          <a:bodyPr anchor="b"/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59238" y="925712"/>
            <a:ext cx="5786438" cy="4569023"/>
          </a:xfrm>
        </p:spPr>
        <p:txBody>
          <a:bodyPr anchor="t"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7302" y="1928812"/>
            <a:ext cx="3686472" cy="3573364"/>
          </a:xfr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D99D8-5DFE-4920-833C-A3C109E50D4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B77A53-716C-46AB-A458-249E1A5D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83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5813" y="342305"/>
            <a:ext cx="9858375" cy="12427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5813" y="1711524"/>
            <a:ext cx="9858375" cy="4079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813" y="5959078"/>
            <a:ext cx="25717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D99D8-5DFE-4920-833C-A3C109E50D46}" type="datetimeFigureOut">
              <a:rPr lang="en-US" smtClean="0"/>
              <a:t>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86188" y="5959078"/>
            <a:ext cx="3857625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2438" y="5959078"/>
            <a:ext cx="2571750" cy="3423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B77A53-716C-46AB-A458-249E1A5D3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733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77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C7ED0-DD8F-1EC6-C0B2-60FCD56C3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Instructions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77EBB-C693-26B8-3A11-47A8F022C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5812" y="1379015"/>
            <a:ext cx="9858375" cy="470805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Nunito" pitchFamily="2" charset="0"/>
              </a:rPr>
              <a:t>Intended use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West Nile virus social media graphics for Facebook or X. Dimensions: 1200 x 675 pixels.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State and Local Health Departments may add information to slides 4 and 6. Text on slides 8-16 is intended to be static, though the text may still be customized to fit style requirements, if desired. 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  <a:latin typeface="Nunito" pitchFamily="2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Nunito" pitchFamily="2" charset="0"/>
              </a:rPr>
              <a:t>Branding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State and Local Health Departments may change design colors and add branding elements to align with any branding restrictions.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  <a:latin typeface="Nunito" pitchFamily="2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Nunito" pitchFamily="2" charset="0"/>
              </a:rPr>
              <a:t>Exporting slides as .jpg or .</a:t>
            </a:r>
            <a:r>
              <a:rPr lang="en-US" b="1" dirty="0" err="1">
                <a:solidFill>
                  <a:schemeClr val="bg1"/>
                </a:solidFill>
                <a:latin typeface="Nunito" pitchFamily="2" charset="0"/>
              </a:rPr>
              <a:t>png</a:t>
            </a:r>
            <a:endParaRPr lang="en-US" b="1" dirty="0">
              <a:solidFill>
                <a:schemeClr val="bg1"/>
              </a:solidFill>
              <a:latin typeface="Nunito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File &gt; Save a Copy</a:t>
            </a: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Change “PowerPoint Presentation (*.pptx)” to “JPEG File Interchange Format (*.jpg)” or “PNG Portable Network Graphics Format (*.</a:t>
            </a:r>
            <a:r>
              <a:rPr lang="en-US" sz="2000" dirty="0" err="1">
                <a:solidFill>
                  <a:schemeClr val="bg1"/>
                </a:solidFill>
                <a:latin typeface="Nunito" pitchFamily="2" charset="0"/>
              </a:rPr>
              <a:t>png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)”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Save</a:t>
            </a:r>
          </a:p>
          <a:p>
            <a:pPr marL="0" indent="0">
              <a:buNone/>
            </a:pPr>
            <a:endParaRPr lang="en-US" sz="900" dirty="0">
              <a:solidFill>
                <a:schemeClr val="bg1"/>
              </a:solidFill>
              <a:latin typeface="Nunito" pitchFamily="2" charset="0"/>
            </a:endParaRPr>
          </a:p>
          <a:p>
            <a:pPr marL="0" indent="0">
              <a:buNone/>
            </a:pPr>
            <a:r>
              <a:rPr lang="en-US" sz="2600" b="1" dirty="0">
                <a:solidFill>
                  <a:schemeClr val="bg1"/>
                </a:solidFill>
                <a:latin typeface="Nunito" pitchFamily="2" charset="0"/>
              </a:rPr>
              <a:t>Questions or requests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  <a:latin typeface="Nunito" pitchFamily="2" charset="0"/>
              </a:rPr>
              <a:t>Contact CDC-INFO at 800-232-4636 or https://www.cdc.gov/cdc-info/index.html</a:t>
            </a:r>
          </a:p>
        </p:txBody>
      </p:sp>
    </p:spTree>
    <p:extLst>
      <p:ext uri="{BB962C8B-B14F-4D97-AF65-F5344CB8AC3E}">
        <p14:creationId xmlns:p14="http://schemas.microsoft.com/office/powerpoint/2010/main" val="3661171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AC405A-B1DF-58DE-1D51-BD258A7D6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oman with a head scarf like a cancer patient would wear gazes ahead while sitting in a chair waiting for treatment">
            <a:extLst>
              <a:ext uri="{FF2B5EF4-FFF2-40B4-BE49-F238E27FC236}">
                <a16:creationId xmlns:a16="http://schemas.microsoft.com/office/drawing/2014/main" id="{DA96B4E2-DC9E-91E2-6ADC-2F5364278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" b="197"/>
          <a:stretch/>
        </p:blipFill>
        <p:spPr>
          <a:xfrm flipH="1">
            <a:off x="0" y="-2"/>
            <a:ext cx="11430000" cy="6429377"/>
          </a:xfrm>
          <a:prstGeom prst="rect">
            <a:avLst/>
          </a:prstGeom>
        </p:spPr>
      </p:pic>
      <p:sp>
        <p:nvSpPr>
          <p:cNvPr id="9" name="Rectangle 17" descr="blue rectangle with rounded corners">
            <a:extLst>
              <a:ext uri="{FF2B5EF4-FFF2-40B4-BE49-F238E27FC236}">
                <a16:creationId xmlns:a16="http://schemas.microsoft.com/office/drawing/2014/main" id="{21C13EF9-CE35-32AD-F5B4-3018B726B802}"/>
              </a:ext>
            </a:extLst>
          </p:cNvPr>
          <p:cNvSpPr/>
          <p:nvPr/>
        </p:nvSpPr>
        <p:spPr>
          <a:xfrm rot="16200000" flipV="1">
            <a:off x="1277352" y="1207880"/>
            <a:ext cx="2209800" cy="4764504"/>
          </a:xfrm>
          <a:prstGeom prst="round2SameRect">
            <a:avLst/>
          </a:prstGeom>
          <a:solidFill>
            <a:srgbClr val="012558">
              <a:alpha val="7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A18A54D-357D-41B6-341D-67FBEE8BB74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57028" y="2724299"/>
            <a:ext cx="4250445" cy="169277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What do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leukemia, lymphoma, rheumatoid arthritis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&amp;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multiple sclerosis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have in common?</a:t>
            </a:r>
          </a:p>
        </p:txBody>
      </p:sp>
      <p:sp>
        <p:nvSpPr>
          <p:cNvPr id="14" name="Rectangle 17" descr="yellow rectangle with rounded corners">
            <a:extLst>
              <a:ext uri="{FF2B5EF4-FFF2-40B4-BE49-F238E27FC236}">
                <a16:creationId xmlns:a16="http://schemas.microsoft.com/office/drawing/2014/main" id="{F9155B66-9E21-4B8C-186D-8EB305E6D952}"/>
              </a:ext>
            </a:extLst>
          </p:cNvPr>
          <p:cNvSpPr/>
          <p:nvPr/>
        </p:nvSpPr>
        <p:spPr>
          <a:xfrm rot="16200000" flipV="1">
            <a:off x="2109015" y="2414173"/>
            <a:ext cx="1227904" cy="5445938"/>
          </a:xfrm>
          <a:prstGeom prst="round2Same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60C74B-062E-01B4-3E6B-AB25EAC4E094}"/>
              </a:ext>
            </a:extLst>
          </p:cNvPr>
          <p:cNvSpPr txBox="1"/>
          <p:nvPr/>
        </p:nvSpPr>
        <p:spPr>
          <a:xfrm>
            <a:off x="257028" y="4629309"/>
            <a:ext cx="51889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They are treated with medicines</a:t>
            </a:r>
            <a:r>
              <a:rPr lang="en-US" sz="20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—</a:t>
            </a:r>
            <a:r>
              <a:rPr lang="en-US" sz="20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like rituximab or </a:t>
            </a:r>
            <a:r>
              <a:rPr lang="en-US" sz="2000" kern="1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ocrelizumab</a:t>
            </a:r>
            <a:r>
              <a:rPr lang="en-US" sz="2000" dirty="0">
                <a:effectLst/>
                <a:latin typeface="Nunito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—</a:t>
            </a:r>
            <a:r>
              <a:rPr lang="en-US" sz="20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 that make it hard for your body to fight </a:t>
            </a:r>
            <a:r>
              <a:rPr lang="en-US" sz="2000" b="1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  <a:r>
              <a:rPr lang="en-US" sz="20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  </a:t>
            </a:r>
            <a:endParaRPr lang="en-US" sz="2000" b="1" dirty="0"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382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person in scrubs holding heart-shaped toy by their chest">
            <a:extLst>
              <a:ext uri="{FF2B5EF4-FFF2-40B4-BE49-F238E27FC236}">
                <a16:creationId xmlns:a16="http://schemas.microsoft.com/office/drawing/2014/main" id="{AE30780D-EDBB-BF22-6798-33CAF196E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83" b="7883"/>
          <a:stretch/>
        </p:blipFill>
        <p:spPr>
          <a:xfrm>
            <a:off x="0" y="0"/>
            <a:ext cx="11466177" cy="6429375"/>
          </a:xfrm>
          <a:prstGeom prst="rect">
            <a:avLst/>
          </a:prstGeom>
        </p:spPr>
      </p:pic>
      <p:sp>
        <p:nvSpPr>
          <p:cNvPr id="6" name="Rectangle 17" descr="blue rectangle with rounded corners">
            <a:extLst>
              <a:ext uri="{FF2B5EF4-FFF2-40B4-BE49-F238E27FC236}">
                <a16:creationId xmlns:a16="http://schemas.microsoft.com/office/drawing/2014/main" id="{80E632B8-481E-CC40-1F4A-08B14FFEE569}"/>
              </a:ext>
            </a:extLst>
          </p:cNvPr>
          <p:cNvSpPr/>
          <p:nvPr/>
        </p:nvSpPr>
        <p:spPr>
          <a:xfrm rot="5400000" flipV="1">
            <a:off x="7416884" y="-244130"/>
            <a:ext cx="2488452" cy="4912305"/>
          </a:xfrm>
          <a:prstGeom prst="roundRect">
            <a:avLst/>
          </a:prstGeom>
          <a:solidFill>
            <a:srgbClr val="012558">
              <a:alpha val="7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B2BD7B7-C19A-44E5-279A-88CBDCA6B73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91571" y="1194631"/>
            <a:ext cx="4539078" cy="18158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If you’ve received an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organ transplant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you’re at higher risk of severe illness from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 </a:t>
            </a:r>
          </a:p>
        </p:txBody>
      </p:sp>
      <p:sp>
        <p:nvSpPr>
          <p:cNvPr id="10" name="Rectangle 17" descr="blue rectangle with rounded corners">
            <a:extLst>
              <a:ext uri="{FF2B5EF4-FFF2-40B4-BE49-F238E27FC236}">
                <a16:creationId xmlns:a16="http://schemas.microsoft.com/office/drawing/2014/main" id="{C92EBC24-4A03-DAF3-031A-18E389D94535}"/>
              </a:ext>
            </a:extLst>
          </p:cNvPr>
          <p:cNvSpPr/>
          <p:nvPr/>
        </p:nvSpPr>
        <p:spPr>
          <a:xfrm rot="5400000" flipV="1">
            <a:off x="8311262" y="1371988"/>
            <a:ext cx="733082" cy="4271293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A7907F-DAE6-E7C0-E7C1-BFBEE6C135A7}"/>
              </a:ext>
            </a:extLst>
          </p:cNvPr>
          <p:cNvSpPr txBox="1"/>
          <p:nvPr/>
        </p:nvSpPr>
        <p:spPr>
          <a:xfrm>
            <a:off x="6391571" y="3307579"/>
            <a:ext cx="4575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Stay safe! </a:t>
            </a:r>
            <a:r>
              <a:rPr lang="en-US" sz="20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Prevent mosquito bites. </a:t>
            </a:r>
          </a:p>
        </p:txBody>
      </p:sp>
    </p:spTree>
    <p:extLst>
      <p:ext uri="{BB962C8B-B14F-4D97-AF65-F5344CB8AC3E}">
        <p14:creationId xmlns:p14="http://schemas.microsoft.com/office/powerpoint/2010/main" val="1675535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69553-B4A9-0279-74BA-B2728EF5C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2095500"/>
            <a:ext cx="8572500" cy="2238375"/>
          </a:xfrm>
        </p:spPr>
        <p:txBody>
          <a:bodyPr anchor="ctr"/>
          <a:lstStyle/>
          <a:p>
            <a:r>
              <a:rPr lang="en-US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For Healthcare Providers</a:t>
            </a:r>
          </a:p>
        </p:txBody>
      </p:sp>
    </p:spTree>
    <p:extLst>
      <p:ext uri="{BB962C8B-B14F-4D97-AF65-F5344CB8AC3E}">
        <p14:creationId xmlns:p14="http://schemas.microsoft.com/office/powerpoint/2010/main" val="2168397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970A6943-AB67-79A8-E88B-E45656F81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-1242715"/>
            <a:ext cx="9858375" cy="12427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Clinicians, consider symptoms</a:t>
            </a:r>
          </a:p>
        </p:txBody>
      </p:sp>
      <p:pic>
        <p:nvPicPr>
          <p:cNvPr id="3" name="Picture 2" descr="A nurse wheels a man in a wheelchair while a doctor talks to the man">
            <a:extLst>
              <a:ext uri="{FF2B5EF4-FFF2-40B4-BE49-F238E27FC236}">
                <a16:creationId xmlns:a16="http://schemas.microsoft.com/office/drawing/2014/main" id="{8C4DB132-5CC8-A871-F262-99F4ACA1D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/>
        </p:blipFill>
        <p:spPr>
          <a:xfrm>
            <a:off x="1" y="0"/>
            <a:ext cx="11430000" cy="6429375"/>
          </a:xfrm>
          <a:prstGeom prst="rect">
            <a:avLst/>
          </a:prstGeom>
        </p:spPr>
      </p:pic>
      <p:sp>
        <p:nvSpPr>
          <p:cNvPr id="2" name="Rectangle 17" descr="blue rectangle">
            <a:extLst>
              <a:ext uri="{FF2B5EF4-FFF2-40B4-BE49-F238E27FC236}">
                <a16:creationId xmlns:a16="http://schemas.microsoft.com/office/drawing/2014/main" id="{3A8C9BE6-13AF-EEA9-33A2-9D575D5C3A5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 rot="5400000">
            <a:off x="1202801" y="-1237834"/>
            <a:ext cx="1264028" cy="3693700"/>
          </a:xfrm>
          <a:prstGeom prst="round1Rect">
            <a:avLst/>
          </a:prstGeom>
          <a:solidFill>
            <a:srgbClr val="012558">
              <a:alpha val="7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0" name="Title 7">
            <a:extLst>
              <a:ext uri="{FF2B5EF4-FFF2-40B4-BE49-F238E27FC236}">
                <a16:creationId xmlns:a16="http://schemas.microsoft.com/office/drawing/2014/main" id="{AE1A134C-8B7F-5E4E-E1E0-1AB5839E68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>
            <a:spLocks/>
          </p:cNvSpPr>
          <p:nvPr/>
        </p:nvSpPr>
        <p:spPr>
          <a:xfrm>
            <a:off x="470014" y="200224"/>
            <a:ext cx="2995081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8572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Clinicians,</a:t>
            </a:r>
            <a:endParaRPr lang="en-US" sz="4400" dirty="0">
              <a:solidFill>
                <a:schemeClr val="bg1"/>
              </a:solidFill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13A96646-2E50-B5E1-E701-DF7CE4F004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2141769" y="-529245"/>
            <a:ext cx="1551782" cy="4584036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AE2A6-9AA5-4BCF-7DF0-550F3BC7944A}"/>
              </a:ext>
            </a:extLst>
          </p:cNvPr>
          <p:cNvSpPr txBox="1"/>
          <p:nvPr/>
        </p:nvSpPr>
        <p:spPr>
          <a:xfrm>
            <a:off x="767325" y="1110425"/>
            <a:ext cx="429388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Consider West Nile virus in patients with </a:t>
            </a:r>
            <a:r>
              <a:rPr lang="en-US" sz="26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meningitis </a:t>
            </a:r>
            <a:r>
              <a:rPr lang="en-US" sz="26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or </a:t>
            </a:r>
            <a:r>
              <a:rPr lang="en-US" sz="26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encephalitis</a:t>
            </a:r>
            <a:r>
              <a:rPr lang="en-US" sz="26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A292C474-D071-4208-3D69-C3B22D208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7094711" y="1877082"/>
            <a:ext cx="1037326" cy="7633252"/>
          </a:xfrm>
          <a:prstGeom prst="round2Same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F9C5A8-02F1-EDF0-8D23-2A157B64D9DF}"/>
              </a:ext>
            </a:extLst>
          </p:cNvPr>
          <p:cNvSpPr txBox="1"/>
          <p:nvPr/>
        </p:nvSpPr>
        <p:spPr>
          <a:xfrm>
            <a:off x="4055363" y="5280875"/>
            <a:ext cx="7116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 </a:t>
            </a:r>
            <a:r>
              <a:rPr lang="en-US" sz="24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can leave your patients paralyzed or with long-term neurological damage. </a:t>
            </a:r>
            <a:endParaRPr lang="en-US" sz="2400" b="1" dirty="0"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1817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EE0C1-E571-9943-A4C1-620253B75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-1242715"/>
            <a:ext cx="9858375" cy="12427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Clinicians (diagnosis)</a:t>
            </a:r>
          </a:p>
        </p:txBody>
      </p:sp>
      <p:pic>
        <p:nvPicPr>
          <p:cNvPr id="10" name="Picture 9" descr="A doctor sits behind her desk and listens to her patient talk">
            <a:extLst>
              <a:ext uri="{FF2B5EF4-FFF2-40B4-BE49-F238E27FC236}">
                <a16:creationId xmlns:a16="http://schemas.microsoft.com/office/drawing/2014/main" id="{B6832F82-E5AC-4F04-1FCF-6432F714A1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0" b="7790"/>
          <a:stretch/>
        </p:blipFill>
        <p:spPr>
          <a:xfrm>
            <a:off x="-1635" y="0"/>
            <a:ext cx="11431635" cy="6429376"/>
          </a:xfrm>
          <a:prstGeom prst="rect">
            <a:avLst/>
          </a:prstGeom>
        </p:spPr>
      </p:pic>
      <p:sp>
        <p:nvSpPr>
          <p:cNvPr id="14" name="Rectangle 17" descr="blue rectangle">
            <a:extLst>
              <a:ext uri="{FF2B5EF4-FFF2-40B4-BE49-F238E27FC236}">
                <a16:creationId xmlns:a16="http://schemas.microsoft.com/office/drawing/2014/main" id="{49D564DF-92D3-C249-D1DE-2B76477480C9}"/>
              </a:ext>
            </a:extLst>
          </p:cNvPr>
          <p:cNvSpPr/>
          <p:nvPr/>
        </p:nvSpPr>
        <p:spPr>
          <a:xfrm rot="5400000">
            <a:off x="1202801" y="-1237834"/>
            <a:ext cx="1264028" cy="3693700"/>
          </a:xfrm>
          <a:prstGeom prst="round1Rect">
            <a:avLst/>
          </a:prstGeom>
          <a:solidFill>
            <a:srgbClr val="012558">
              <a:alpha val="7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5" name="Title 7">
            <a:extLst>
              <a:ext uri="{FF2B5EF4-FFF2-40B4-BE49-F238E27FC236}">
                <a16:creationId xmlns:a16="http://schemas.microsoft.com/office/drawing/2014/main" id="{5ED13DCB-FAD3-BE71-56B7-B95BE8B78AD4}"/>
              </a:ext>
            </a:extLst>
          </p:cNvPr>
          <p:cNvSpPr txBox="1">
            <a:spLocks/>
          </p:cNvSpPr>
          <p:nvPr/>
        </p:nvSpPr>
        <p:spPr>
          <a:xfrm>
            <a:off x="470014" y="200224"/>
            <a:ext cx="2995081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8572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Clinicians,</a:t>
            </a:r>
            <a:endParaRPr lang="en-US" sz="4400" dirty="0">
              <a:solidFill>
                <a:schemeClr val="bg1"/>
              </a:solidFill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061F4A7B-299F-D593-F5EF-9869C6E19C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1757352" y="-299132"/>
            <a:ext cx="1146779" cy="3832811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5CE03F-96EF-3AE3-7FD4-4A5110C8AC8E}"/>
              </a:ext>
            </a:extLst>
          </p:cNvPr>
          <p:cNvSpPr txBox="1"/>
          <p:nvPr/>
        </p:nvSpPr>
        <p:spPr>
          <a:xfrm>
            <a:off x="463398" y="1171665"/>
            <a:ext cx="3734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Consider </a:t>
            </a:r>
            <a:r>
              <a:rPr lang="en-US" sz="26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 </a:t>
            </a:r>
            <a:r>
              <a:rPr lang="en-US" sz="26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as a diagnosis if…</a:t>
            </a:r>
          </a:p>
        </p:txBody>
      </p:sp>
      <p:sp>
        <p:nvSpPr>
          <p:cNvPr id="39" name="Rectangle 17">
            <a:extLst>
              <a:ext uri="{FF2B5EF4-FFF2-40B4-BE49-F238E27FC236}">
                <a16:creationId xmlns:a16="http://schemas.microsoft.com/office/drawing/2014/main" id="{5641B346-E886-FC96-A60D-BF5338F2E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6591122" y="1555252"/>
            <a:ext cx="1784926" cy="7604703"/>
          </a:xfrm>
          <a:prstGeom prst="round2DiagRect">
            <a:avLst/>
          </a:prstGeom>
          <a:solidFill>
            <a:srgbClr val="FFB14D">
              <a:alpha val="57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D5D2A052-737B-D26F-C908-C87F4FF73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4501408" y="4133037"/>
            <a:ext cx="1323440" cy="2361385"/>
          </a:xfrm>
          <a:prstGeom prst="round2Diag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5D299A-307B-D9C7-C8D8-C1295CFE30E8}"/>
              </a:ext>
            </a:extLst>
          </p:cNvPr>
          <p:cNvSpPr txBox="1"/>
          <p:nvPr/>
        </p:nvSpPr>
        <p:spPr>
          <a:xfrm>
            <a:off x="4039432" y="4933821"/>
            <a:ext cx="23613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It’s mosquito season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C261794F-D67C-EB55-D868-AED759C4A0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6489385" y="4993689"/>
            <a:ext cx="640080" cy="640080"/>
          </a:xfrm>
          <a:prstGeom prst="flowChartConnector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1FB448-AEF8-8062-B19C-13151F45FCDB}"/>
              </a:ext>
            </a:extLst>
          </p:cNvPr>
          <p:cNvSpPr txBox="1"/>
          <p:nvPr/>
        </p:nvSpPr>
        <p:spPr>
          <a:xfrm>
            <a:off x="6569431" y="4805897"/>
            <a:ext cx="4799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+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515F867D-3300-6048-A9F6-A6468B4A6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8577671" y="3393868"/>
            <a:ext cx="1323441" cy="3863714"/>
          </a:xfrm>
          <a:prstGeom prst="round2Diag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BA702B-1BDC-1E7A-2664-AE9E831E4D63}"/>
              </a:ext>
            </a:extLst>
          </p:cNvPr>
          <p:cNvSpPr txBox="1"/>
          <p:nvPr/>
        </p:nvSpPr>
        <p:spPr>
          <a:xfrm>
            <a:off x="7192843" y="4771729"/>
            <a:ext cx="386371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Your patient has flu-like symptoms or unexplained neurological symptoms</a:t>
            </a:r>
          </a:p>
        </p:txBody>
      </p:sp>
    </p:spTree>
    <p:extLst>
      <p:ext uri="{BB962C8B-B14F-4D97-AF65-F5344CB8AC3E}">
        <p14:creationId xmlns:p14="http://schemas.microsoft.com/office/powerpoint/2010/main" val="4190060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EA5B789-4716-A5B2-35C0-48EA0A7E3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-1242715"/>
            <a:ext cx="9858375" cy="12427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Clinicians, testing</a:t>
            </a:r>
          </a:p>
        </p:txBody>
      </p:sp>
      <p:pic>
        <p:nvPicPr>
          <p:cNvPr id="15" name="Picture 14" descr="Close-up of gloved hands in a lab holding a vial of blood">
            <a:extLst>
              <a:ext uri="{FF2B5EF4-FFF2-40B4-BE49-F238E27FC236}">
                <a16:creationId xmlns:a16="http://schemas.microsoft.com/office/drawing/2014/main" id="{482713CA-6343-5FAD-CF27-8A40C598C2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6"/>
          <a:stretch/>
        </p:blipFill>
        <p:spPr>
          <a:xfrm flipH="1">
            <a:off x="0" y="0"/>
            <a:ext cx="11454220" cy="6429376"/>
          </a:xfrm>
          <a:prstGeom prst="rect">
            <a:avLst/>
          </a:prstGeom>
        </p:spPr>
      </p:pic>
      <p:sp>
        <p:nvSpPr>
          <p:cNvPr id="16" name="Rectangle 17">
            <a:extLst>
              <a:ext uri="{FF2B5EF4-FFF2-40B4-BE49-F238E27FC236}">
                <a16:creationId xmlns:a16="http://schemas.microsoft.com/office/drawing/2014/main" id="{B134990B-3381-5363-CE47-B9E4D856A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1202801" y="-1237834"/>
            <a:ext cx="1264028" cy="3693700"/>
          </a:xfrm>
          <a:prstGeom prst="round1Rect">
            <a:avLst/>
          </a:prstGeom>
          <a:solidFill>
            <a:srgbClr val="012558">
              <a:alpha val="7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9B6C0155-0844-91C0-44A6-2FBB4615118B}"/>
              </a:ext>
            </a:extLst>
          </p:cNvPr>
          <p:cNvSpPr txBox="1">
            <a:spLocks/>
          </p:cNvSpPr>
          <p:nvPr/>
        </p:nvSpPr>
        <p:spPr>
          <a:xfrm>
            <a:off x="470014" y="200224"/>
            <a:ext cx="2995081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lvl1pPr algn="l" defTabSz="8572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2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440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Clinicians,</a:t>
            </a:r>
            <a:endParaRPr lang="en-US" sz="4400" dirty="0">
              <a:solidFill>
                <a:schemeClr val="bg1"/>
              </a:solidFill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52A07C26-DC6F-E64A-670F-A8E67CF31E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1857176" y="-392726"/>
            <a:ext cx="1141603" cy="4047418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4CBF68-08B1-C0E8-ECA5-16B18BE12C65}"/>
              </a:ext>
            </a:extLst>
          </p:cNvPr>
          <p:cNvSpPr txBox="1"/>
          <p:nvPr/>
        </p:nvSpPr>
        <p:spPr>
          <a:xfrm>
            <a:off x="481539" y="1184707"/>
            <a:ext cx="38928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Do you know how to test for </a:t>
            </a:r>
            <a:r>
              <a:rPr lang="en-US" sz="26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  <a:r>
              <a:rPr lang="en-US" sz="26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?</a:t>
            </a: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6A09B4BF-D043-EE2C-0452-8BE7D4DE5F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4750583" y="988622"/>
            <a:ext cx="1928833" cy="8223775"/>
          </a:xfrm>
          <a:prstGeom prst="round2DiagRect">
            <a:avLst/>
          </a:prstGeom>
          <a:solidFill>
            <a:srgbClr val="2F7472">
              <a:alpha val="5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A96E2ECF-C105-4F7D-C584-098EF725F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2268144" y="3826277"/>
            <a:ext cx="1633901" cy="2555589"/>
          </a:xfrm>
          <a:prstGeom prst="round2DiagRect">
            <a:avLst/>
          </a:prstGeom>
          <a:solidFill>
            <a:srgbClr val="2F747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81EFA8-3BFA-27C5-9211-AAA45B5AE3F9}"/>
              </a:ext>
            </a:extLst>
          </p:cNvPr>
          <p:cNvSpPr txBox="1"/>
          <p:nvPr/>
        </p:nvSpPr>
        <p:spPr>
          <a:xfrm>
            <a:off x="1867634" y="4509010"/>
            <a:ext cx="24349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Test for specific </a:t>
            </a:r>
            <a:r>
              <a:rPr lang="en-US" sz="24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IgM antibodies </a:t>
            </a:r>
            <a:r>
              <a:rPr lang="en-US" sz="2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 CSF or serum.</a:t>
            </a:r>
          </a:p>
        </p:txBody>
      </p:sp>
      <p:sp>
        <p:nvSpPr>
          <p:cNvPr id="2" name="Rectangle 17">
            <a:extLst>
              <a:ext uri="{FF2B5EF4-FFF2-40B4-BE49-F238E27FC236}">
                <a16:creationId xmlns:a16="http://schemas.microsoft.com/office/drawing/2014/main" id="{9016FA67-315E-1AA6-51DA-1BD6099CB6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4561194" y="4780470"/>
            <a:ext cx="640080" cy="640080"/>
          </a:xfrm>
          <a:prstGeom prst="flowChartConnector">
            <a:avLst/>
          </a:prstGeom>
          <a:solidFill>
            <a:srgbClr val="2F747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8D58E9-9BDE-C24C-4A93-2A930C08FFEE}"/>
              </a:ext>
            </a:extLst>
          </p:cNvPr>
          <p:cNvSpPr txBox="1"/>
          <p:nvPr/>
        </p:nvSpPr>
        <p:spPr>
          <a:xfrm>
            <a:off x="4569707" y="4592678"/>
            <a:ext cx="6230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+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BEF89F82-BD81-C424-9017-8285A65D5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H="1" flipV="1">
            <a:off x="6709433" y="2983150"/>
            <a:ext cx="1633901" cy="4241841"/>
          </a:xfrm>
          <a:prstGeom prst="round2DiagRect">
            <a:avLst/>
          </a:prstGeom>
          <a:solidFill>
            <a:srgbClr val="2F747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D96FDF-0528-193D-3C80-1370F3DCFBBA}"/>
              </a:ext>
            </a:extLst>
          </p:cNvPr>
          <p:cNvSpPr txBox="1"/>
          <p:nvPr/>
        </p:nvSpPr>
        <p:spPr>
          <a:xfrm>
            <a:off x="5529720" y="4500344"/>
            <a:ext cx="3993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If needed, </a:t>
            </a:r>
            <a:r>
              <a:rPr lang="en-US" sz="24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state labs </a:t>
            </a:r>
            <a:r>
              <a:rPr lang="en-US" sz="2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can confirm with a </a:t>
            </a:r>
            <a:r>
              <a:rPr lang="en-US" sz="24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neutralizing antibody test.</a:t>
            </a:r>
          </a:p>
        </p:txBody>
      </p:sp>
    </p:spTree>
    <p:extLst>
      <p:ext uri="{BB962C8B-B14F-4D97-AF65-F5344CB8AC3E}">
        <p14:creationId xmlns:p14="http://schemas.microsoft.com/office/powerpoint/2010/main" val="36647021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chairs, with a man raising his hand to ask a question">
            <a:extLst>
              <a:ext uri="{FF2B5EF4-FFF2-40B4-BE49-F238E27FC236}">
                <a16:creationId xmlns:a16="http://schemas.microsoft.com/office/drawing/2014/main" id="{7AFC4FDD-F85F-92C6-9422-D0EE219A3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-12036" y="-6770"/>
            <a:ext cx="11442035" cy="6436147"/>
          </a:xfrm>
          <a:prstGeom prst="rect">
            <a:avLst/>
          </a:prstGeom>
        </p:spPr>
      </p:pic>
      <p:sp>
        <p:nvSpPr>
          <p:cNvPr id="7" name="Rectangle 17" descr="blue rectangle">
            <a:extLst>
              <a:ext uri="{FF2B5EF4-FFF2-40B4-BE49-F238E27FC236}">
                <a16:creationId xmlns:a16="http://schemas.microsoft.com/office/drawing/2014/main" id="{B7851E1B-972C-1083-37F5-91960487FEC2}"/>
              </a:ext>
            </a:extLst>
          </p:cNvPr>
          <p:cNvSpPr/>
          <p:nvPr/>
        </p:nvSpPr>
        <p:spPr>
          <a:xfrm rot="5400000">
            <a:off x="1184762" y="-1219795"/>
            <a:ext cx="1215886" cy="3609479"/>
          </a:xfrm>
          <a:prstGeom prst="round1Rect">
            <a:avLst/>
          </a:prstGeom>
          <a:solidFill>
            <a:srgbClr val="012558">
              <a:alpha val="7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1FD88A4-DCEE-DEF9-1C06-7B7BAA46E48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70014" y="200224"/>
            <a:ext cx="2995081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Clinicians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10" name="Rectangle 17" descr="green rectangle">
            <a:extLst>
              <a:ext uri="{FF2B5EF4-FFF2-40B4-BE49-F238E27FC236}">
                <a16:creationId xmlns:a16="http://schemas.microsoft.com/office/drawing/2014/main" id="{04B0137E-7804-CE7A-6D44-ADA318743C15}"/>
              </a:ext>
            </a:extLst>
          </p:cNvPr>
          <p:cNvSpPr/>
          <p:nvPr/>
        </p:nvSpPr>
        <p:spPr>
          <a:xfrm rot="5400000" flipV="1">
            <a:off x="1008742" y="330784"/>
            <a:ext cx="1215891" cy="2565852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9E01BB-1FA7-B9CC-B754-277034F86745}"/>
              </a:ext>
            </a:extLst>
          </p:cNvPr>
          <p:cNvSpPr txBox="1"/>
          <p:nvPr/>
        </p:nvSpPr>
        <p:spPr>
          <a:xfrm>
            <a:off x="264790" y="1167431"/>
            <a:ext cx="270379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Do you need </a:t>
            </a:r>
            <a:r>
              <a:rPr lang="en-US" sz="26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CME credit?</a:t>
            </a:r>
          </a:p>
        </p:txBody>
      </p:sp>
      <p:sp>
        <p:nvSpPr>
          <p:cNvPr id="12" name="Rectangle 17" descr="blue rectangle">
            <a:extLst>
              <a:ext uri="{FF2B5EF4-FFF2-40B4-BE49-F238E27FC236}">
                <a16:creationId xmlns:a16="http://schemas.microsoft.com/office/drawing/2014/main" id="{AD06E436-AA17-AF5A-1D79-84682B8FB2A0}"/>
              </a:ext>
            </a:extLst>
          </p:cNvPr>
          <p:cNvSpPr/>
          <p:nvPr/>
        </p:nvSpPr>
        <p:spPr>
          <a:xfrm rot="5400000" flipV="1">
            <a:off x="8221497" y="3189089"/>
            <a:ext cx="1367975" cy="4712150"/>
          </a:xfrm>
          <a:prstGeom prst="round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667A50-EC17-379A-3A5C-A369171815C2}"/>
              </a:ext>
            </a:extLst>
          </p:cNvPr>
          <p:cNvSpPr txBox="1"/>
          <p:nvPr/>
        </p:nvSpPr>
        <p:spPr>
          <a:xfrm>
            <a:off x="6709062" y="4982656"/>
            <a:ext cx="4392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effectLst/>
                <a:latin typeface="proxima_nova_ltlight"/>
              </a:rPr>
              <a:t>Learn how to diagnose and manage </a:t>
            </a:r>
            <a:r>
              <a:rPr lang="en-US" sz="2400" b="1" i="0" dirty="0">
                <a:effectLst/>
                <a:latin typeface="proxima_nova_ltlight"/>
              </a:rPr>
              <a:t>West Nile virus disease.</a:t>
            </a:r>
            <a:endParaRPr lang="en-US" sz="2400" b="1" dirty="0"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AED24E-E5C8-B8D9-FC49-E3B0E37B93EB}"/>
              </a:ext>
            </a:extLst>
          </p:cNvPr>
          <p:cNvSpPr txBox="1"/>
          <p:nvPr/>
        </p:nvSpPr>
        <p:spPr>
          <a:xfrm>
            <a:off x="6856320" y="5750469"/>
            <a:ext cx="409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0" i="0" dirty="0">
                <a:effectLst/>
                <a:latin typeface="proxima_nova_ltlight"/>
              </a:rPr>
              <a:t>https://bit.ly/WestNileTraining</a:t>
            </a:r>
            <a:endParaRPr lang="en-US" b="1" dirty="0">
              <a:latin typeface="Nunito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773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69553-B4A9-0279-74BA-B2728EF5C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2095500"/>
            <a:ext cx="8572500" cy="2238375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General Outbreak Alerts</a:t>
            </a:r>
          </a:p>
        </p:txBody>
      </p:sp>
    </p:spTree>
    <p:extLst>
      <p:ext uri="{BB962C8B-B14F-4D97-AF65-F5344CB8AC3E}">
        <p14:creationId xmlns:p14="http://schemas.microsoft.com/office/powerpoint/2010/main" val="78506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7B420C4-B812-25C0-F33A-4205509F42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-2238375"/>
            <a:ext cx="8572500" cy="22383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West Nile Virus Alert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28" y="0"/>
            <a:ext cx="11427143" cy="6429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lose-up of man's hands while spraying mosquito repellent on his bare arm. ">
            <a:extLst>
              <a:ext uri="{FF2B5EF4-FFF2-40B4-BE49-F238E27FC236}">
                <a16:creationId xmlns:a16="http://schemas.microsoft.com/office/drawing/2014/main" id="{8539300F-9D5C-ABFF-3533-EF2CABECC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 bwMode="auto">
          <a:xfrm>
            <a:off x="-1429" y="-5278"/>
            <a:ext cx="11436522" cy="64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7" descr="Yellow rectangle with rounded corners">
            <a:extLst>
              <a:ext uri="{FF2B5EF4-FFF2-40B4-BE49-F238E27FC236}">
                <a16:creationId xmlns:a16="http://schemas.microsoft.com/office/drawing/2014/main" id="{F55E4046-46BA-5F20-BB5E-B9148BC5F4C0}"/>
              </a:ext>
            </a:extLst>
          </p:cNvPr>
          <p:cNvSpPr/>
          <p:nvPr/>
        </p:nvSpPr>
        <p:spPr>
          <a:xfrm rot="16200000" flipV="1">
            <a:off x="1448498" y="-618837"/>
            <a:ext cx="2752571" cy="5203252"/>
          </a:xfrm>
          <a:prstGeom prst="roundRect">
            <a:avLst/>
          </a:prstGeom>
          <a:solidFill>
            <a:srgbClr val="FFB1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74521F-454C-D0E3-C446-80CC62A2032C}"/>
              </a:ext>
            </a:extLst>
          </p:cNvPr>
          <p:cNvSpPr txBox="1"/>
          <p:nvPr/>
        </p:nvSpPr>
        <p:spPr>
          <a:xfrm>
            <a:off x="-123519" y="1001729"/>
            <a:ext cx="5838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A6B80C-6A0E-8FC8-2F76-80C565C8233E}"/>
              </a:ext>
            </a:extLst>
          </p:cNvPr>
          <p:cNvSpPr txBox="1"/>
          <p:nvPr/>
        </p:nvSpPr>
        <p:spPr>
          <a:xfrm>
            <a:off x="321483" y="1691132"/>
            <a:ext cx="4948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ALERT</a:t>
            </a:r>
          </a:p>
        </p:txBody>
      </p:sp>
      <p:sp>
        <p:nvSpPr>
          <p:cNvPr id="38" name="Rectangle 17" descr="Blue rectangle with rounded corners">
            <a:extLst>
              <a:ext uri="{FF2B5EF4-FFF2-40B4-BE49-F238E27FC236}">
                <a16:creationId xmlns:a16="http://schemas.microsoft.com/office/drawing/2014/main" id="{36D759A7-E308-481A-0CD6-A35CA4A7D911}"/>
              </a:ext>
            </a:extLst>
          </p:cNvPr>
          <p:cNvSpPr/>
          <p:nvPr/>
        </p:nvSpPr>
        <p:spPr>
          <a:xfrm rot="5400000" flipV="1">
            <a:off x="2164726" y="1989128"/>
            <a:ext cx="1106908" cy="3530346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AEA79C0-C71E-DD5C-56D7-C9B9FBC1B2FF}"/>
              </a:ext>
            </a:extLst>
          </p:cNvPr>
          <p:cNvSpPr txBox="1"/>
          <p:nvPr/>
        </p:nvSpPr>
        <p:spPr>
          <a:xfrm>
            <a:off x="1098742" y="3299954"/>
            <a:ext cx="3238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Stay safe! </a:t>
            </a:r>
            <a:r>
              <a:rPr lang="en-US" sz="28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Prevent mosquito bites.</a:t>
            </a:r>
          </a:p>
        </p:txBody>
      </p:sp>
    </p:spTree>
    <p:extLst>
      <p:ext uri="{BB962C8B-B14F-4D97-AF65-F5344CB8AC3E}">
        <p14:creationId xmlns:p14="http://schemas.microsoft.com/office/powerpoint/2010/main" val="559064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7A81E5-380F-DBAC-BFB0-8FB1076707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8A0EB5A-5664-EAC8-DEDA-0F5566829F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29" y="-2266597"/>
            <a:ext cx="10360618" cy="22383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West Nile Virus Alert, Customize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BDB7ED-E120-F463-3418-C856D4895B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28" y="0"/>
            <a:ext cx="11427143" cy="6429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Close-up of man's hands while spraying mosquito repellent on his bare arm. ">
            <a:extLst>
              <a:ext uri="{FF2B5EF4-FFF2-40B4-BE49-F238E27FC236}">
                <a16:creationId xmlns:a16="http://schemas.microsoft.com/office/drawing/2014/main" id="{3F0A566C-A61D-6DFC-E3E4-0C7D93661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6" b="7796"/>
          <a:stretch/>
        </p:blipFill>
        <p:spPr bwMode="auto">
          <a:xfrm>
            <a:off x="0" y="0"/>
            <a:ext cx="11436522" cy="64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17">
            <a:extLst>
              <a:ext uri="{FF2B5EF4-FFF2-40B4-BE49-F238E27FC236}">
                <a16:creationId xmlns:a16="http://schemas.microsoft.com/office/drawing/2014/main" id="{AC64C7C2-2BB4-B2A6-433F-334D9C3C2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 flipV="1">
            <a:off x="1448498" y="-618837"/>
            <a:ext cx="2752571" cy="5203252"/>
          </a:xfrm>
          <a:prstGeom prst="roundRect">
            <a:avLst/>
          </a:prstGeom>
          <a:solidFill>
            <a:srgbClr val="FFB14D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6599F3-2C37-57E4-2AFB-494974878647}"/>
              </a:ext>
            </a:extLst>
          </p:cNvPr>
          <p:cNvSpPr txBox="1"/>
          <p:nvPr/>
        </p:nvSpPr>
        <p:spPr>
          <a:xfrm>
            <a:off x="-123519" y="1001729"/>
            <a:ext cx="5838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448A9D4-68B8-E0E5-49F2-D60464C1C580}"/>
              </a:ext>
            </a:extLst>
          </p:cNvPr>
          <p:cNvSpPr txBox="1"/>
          <p:nvPr/>
        </p:nvSpPr>
        <p:spPr>
          <a:xfrm>
            <a:off x="321483" y="1691132"/>
            <a:ext cx="49485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ALERT</a:t>
            </a:r>
          </a:p>
        </p:txBody>
      </p:sp>
      <p:sp>
        <p:nvSpPr>
          <p:cNvPr id="48" name="Rectangle 17">
            <a:extLst>
              <a:ext uri="{FF2B5EF4-FFF2-40B4-BE49-F238E27FC236}">
                <a16:creationId xmlns:a16="http://schemas.microsoft.com/office/drawing/2014/main" id="{6F4A821D-ECAD-119A-A546-C7F6EBD6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2164726" y="1989128"/>
            <a:ext cx="1106908" cy="3530346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E3F61D6-6731-9885-DAE2-D102E05C6BEA}"/>
              </a:ext>
            </a:extLst>
          </p:cNvPr>
          <p:cNvSpPr txBox="1"/>
          <p:nvPr/>
        </p:nvSpPr>
        <p:spPr>
          <a:xfrm>
            <a:off x="1098742" y="3299954"/>
            <a:ext cx="3238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Stay safe! </a:t>
            </a:r>
            <a:r>
              <a:rPr lang="en-US" sz="28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Prevent mosquito bites.</a:t>
            </a:r>
          </a:p>
        </p:txBody>
      </p:sp>
      <p:sp>
        <p:nvSpPr>
          <p:cNvPr id="6" name="Rectangle 17">
            <a:extLst>
              <a:ext uri="{FF2B5EF4-FFF2-40B4-BE49-F238E27FC236}">
                <a16:creationId xmlns:a16="http://schemas.microsoft.com/office/drawing/2014/main" id="{3D9D5C53-4EF8-5630-9334-6073DD5C6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 flipV="1">
            <a:off x="8259028" y="3304352"/>
            <a:ext cx="1997246" cy="3896664"/>
          </a:xfrm>
          <a:prstGeom prst="roundRect">
            <a:avLst/>
          </a:prstGeom>
          <a:solidFill>
            <a:srgbClr val="FCCE84">
              <a:alpha val="8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3D6649-ED84-7726-69A7-D849A69B5054}"/>
              </a:ext>
            </a:extLst>
          </p:cNvPr>
          <p:cNvSpPr txBox="1"/>
          <p:nvPr/>
        </p:nvSpPr>
        <p:spPr>
          <a:xfrm>
            <a:off x="7366924" y="4929518"/>
            <a:ext cx="378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[INSERT LOCATIONS IMPACTED OR OTHER INFORMATION]</a:t>
            </a:r>
          </a:p>
        </p:txBody>
      </p:sp>
    </p:spTree>
    <p:extLst>
      <p:ext uri="{BB962C8B-B14F-4D97-AF65-F5344CB8AC3E}">
        <p14:creationId xmlns:p14="http://schemas.microsoft.com/office/powerpoint/2010/main" val="1676048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und-level view of a canal with standing water, surrounded by grass. ">
            <a:extLst>
              <a:ext uri="{FF2B5EF4-FFF2-40B4-BE49-F238E27FC236}">
                <a16:creationId xmlns:a16="http://schemas.microsoft.com/office/drawing/2014/main" id="{3D9D2E97-BB17-54FC-97A8-E414933E4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-12563" y="-6265"/>
            <a:ext cx="11441134" cy="6435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C1F2F0-99A2-32C1-532F-0ABE2413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-1242715"/>
            <a:ext cx="9858375" cy="12427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West Nile Virus Outbreak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ABDCAC-281D-BE00-1766-79885BC7B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28" y="0"/>
            <a:ext cx="11427143" cy="6429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17" descr="Red rectangle with rounded corners">
            <a:extLst>
              <a:ext uri="{FF2B5EF4-FFF2-40B4-BE49-F238E27FC236}">
                <a16:creationId xmlns:a16="http://schemas.microsoft.com/office/drawing/2014/main" id="{946B6EAE-7380-7AA8-5867-07E5792DA056}"/>
              </a:ext>
            </a:extLst>
          </p:cNvPr>
          <p:cNvSpPr/>
          <p:nvPr/>
        </p:nvSpPr>
        <p:spPr>
          <a:xfrm rot="16200000" flipH="1" flipV="1">
            <a:off x="1717605" y="176634"/>
            <a:ext cx="2792422" cy="5512610"/>
          </a:xfrm>
          <a:prstGeom prst="roundRect">
            <a:avLst/>
          </a:prstGeom>
          <a:solidFill>
            <a:srgbClr val="961C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B692FA-4D13-1789-86E0-DCAF13B7104A}"/>
              </a:ext>
            </a:extLst>
          </p:cNvPr>
          <p:cNvSpPr txBox="1"/>
          <p:nvPr/>
        </p:nvSpPr>
        <p:spPr>
          <a:xfrm>
            <a:off x="138604" y="1845882"/>
            <a:ext cx="5838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575C9C-306D-14FB-0BBC-D6AD6E01C721}"/>
              </a:ext>
            </a:extLst>
          </p:cNvPr>
          <p:cNvSpPr txBox="1"/>
          <p:nvPr/>
        </p:nvSpPr>
        <p:spPr>
          <a:xfrm>
            <a:off x="546383" y="2800387"/>
            <a:ext cx="4948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OUTBREAK</a:t>
            </a:r>
          </a:p>
        </p:txBody>
      </p:sp>
      <p:sp>
        <p:nvSpPr>
          <p:cNvPr id="10" name="Rectangle 17" descr="blue rectangle with rounded corners">
            <a:extLst>
              <a:ext uri="{FF2B5EF4-FFF2-40B4-BE49-F238E27FC236}">
                <a16:creationId xmlns:a16="http://schemas.microsoft.com/office/drawing/2014/main" id="{93FB6210-94D1-FA55-2C89-82FF8A6E1B41}"/>
              </a:ext>
            </a:extLst>
          </p:cNvPr>
          <p:cNvSpPr/>
          <p:nvPr/>
        </p:nvSpPr>
        <p:spPr>
          <a:xfrm rot="16200000" flipV="1">
            <a:off x="2654014" y="1885028"/>
            <a:ext cx="899986" cy="5115249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48F594-FE3C-8238-1A57-B087AF5D0E9B}"/>
              </a:ext>
            </a:extLst>
          </p:cNvPr>
          <p:cNvSpPr txBox="1"/>
          <p:nvPr/>
        </p:nvSpPr>
        <p:spPr>
          <a:xfrm>
            <a:off x="464962" y="4251636"/>
            <a:ext cx="530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Stay safe! </a:t>
            </a:r>
            <a:r>
              <a:rPr lang="en-US" sz="2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Prevent mosquito bites.</a:t>
            </a:r>
          </a:p>
        </p:txBody>
      </p:sp>
    </p:spTree>
    <p:extLst>
      <p:ext uri="{BB962C8B-B14F-4D97-AF65-F5344CB8AC3E}">
        <p14:creationId xmlns:p14="http://schemas.microsoft.com/office/powerpoint/2010/main" val="373145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BB80F0-5705-6814-B984-A766FA189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und-level view of a canal with standing water, surrounded by grass. ">
            <a:extLst>
              <a:ext uri="{FF2B5EF4-FFF2-40B4-BE49-F238E27FC236}">
                <a16:creationId xmlns:a16="http://schemas.microsoft.com/office/drawing/2014/main" id="{DFC716B4-4936-3F58-FE89-92EA91E076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-12564" y="-7069"/>
            <a:ext cx="11442563" cy="64364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2084E4-7EF7-EBF2-8306-09645C27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813" y="-1242715"/>
            <a:ext cx="9858375" cy="12427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West Nile Virus Outbreak, Customize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1670B6-E4AD-EF0F-F9BA-8F67061A71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428" y="0"/>
            <a:ext cx="11427143" cy="64293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6" name="Rectangle 17" descr="Red rectangle with rounded corners">
            <a:extLst>
              <a:ext uri="{FF2B5EF4-FFF2-40B4-BE49-F238E27FC236}">
                <a16:creationId xmlns:a16="http://schemas.microsoft.com/office/drawing/2014/main" id="{918CE24C-DF3F-5C99-837C-5385ACEB8FAB}"/>
              </a:ext>
            </a:extLst>
          </p:cNvPr>
          <p:cNvSpPr/>
          <p:nvPr/>
        </p:nvSpPr>
        <p:spPr>
          <a:xfrm rot="16200000" flipH="1" flipV="1">
            <a:off x="1717605" y="176634"/>
            <a:ext cx="2792422" cy="5512610"/>
          </a:xfrm>
          <a:prstGeom prst="roundRect">
            <a:avLst/>
          </a:prstGeom>
          <a:solidFill>
            <a:srgbClr val="961C1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686711FE-9CB3-EA58-CBE0-3E4E1B3C7E45}"/>
              </a:ext>
            </a:extLst>
          </p:cNvPr>
          <p:cNvSpPr txBox="1"/>
          <p:nvPr/>
        </p:nvSpPr>
        <p:spPr>
          <a:xfrm>
            <a:off x="138604" y="1845882"/>
            <a:ext cx="5838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83B715EA-5B63-2D3D-1714-90F5950BB30C}"/>
              </a:ext>
            </a:extLst>
          </p:cNvPr>
          <p:cNvSpPr txBox="1"/>
          <p:nvPr/>
        </p:nvSpPr>
        <p:spPr>
          <a:xfrm>
            <a:off x="546383" y="2800387"/>
            <a:ext cx="49485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OUTBREAK</a:t>
            </a:r>
          </a:p>
        </p:txBody>
      </p:sp>
      <p:sp>
        <p:nvSpPr>
          <p:cNvPr id="181" name="Rectangle 17" descr="blue rectangle with rounded corners">
            <a:extLst>
              <a:ext uri="{FF2B5EF4-FFF2-40B4-BE49-F238E27FC236}">
                <a16:creationId xmlns:a16="http://schemas.microsoft.com/office/drawing/2014/main" id="{E70FC223-2B53-5D01-2EBB-A507643DE26C}"/>
              </a:ext>
            </a:extLst>
          </p:cNvPr>
          <p:cNvSpPr/>
          <p:nvPr/>
        </p:nvSpPr>
        <p:spPr>
          <a:xfrm rot="16200000" flipV="1">
            <a:off x="2654014" y="1885028"/>
            <a:ext cx="899986" cy="5115249"/>
          </a:xfrm>
          <a:prstGeom prst="roundRect">
            <a:avLst/>
          </a:prstGeom>
          <a:solidFill>
            <a:srgbClr val="00B0C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FF7D3514-A2E0-8ADE-3CC3-CE946B218C26}"/>
              </a:ext>
            </a:extLst>
          </p:cNvPr>
          <p:cNvSpPr txBox="1"/>
          <p:nvPr/>
        </p:nvSpPr>
        <p:spPr>
          <a:xfrm>
            <a:off x="464962" y="4251636"/>
            <a:ext cx="5302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Stay safe! </a:t>
            </a:r>
            <a:r>
              <a:rPr lang="en-US" sz="2400" dirty="0">
                <a:solidFill>
                  <a:schemeClr val="bg1"/>
                </a:solidFill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Prevent mosquito bites.</a:t>
            </a:r>
          </a:p>
        </p:txBody>
      </p:sp>
      <p:sp>
        <p:nvSpPr>
          <p:cNvPr id="170" name="Rectangle 17" descr="yellow rectangle with rounded corners&#10;">
            <a:extLst>
              <a:ext uri="{FF2B5EF4-FFF2-40B4-BE49-F238E27FC236}">
                <a16:creationId xmlns:a16="http://schemas.microsoft.com/office/drawing/2014/main" id="{70D03133-5BE8-7A80-0B62-A61DA02AA247}"/>
              </a:ext>
            </a:extLst>
          </p:cNvPr>
          <p:cNvSpPr/>
          <p:nvPr/>
        </p:nvSpPr>
        <p:spPr>
          <a:xfrm rot="5400000" flipV="1">
            <a:off x="6580723" y="1112599"/>
            <a:ext cx="4779357" cy="4204175"/>
          </a:xfrm>
          <a:prstGeom prst="roundRect">
            <a:avLst/>
          </a:prstGeom>
          <a:solidFill>
            <a:srgbClr val="EAC58A">
              <a:alpha val="9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59FFFB4-201E-13E8-5D66-83E40E845BC9}"/>
              </a:ext>
            </a:extLst>
          </p:cNvPr>
          <p:cNvSpPr txBox="1"/>
          <p:nvPr/>
        </p:nvSpPr>
        <p:spPr>
          <a:xfrm>
            <a:off x="7090049" y="1456960"/>
            <a:ext cx="3897512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Key outbreak update 1, ideally less than 10 words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Key outbreak update 2, ideally less than 10 words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3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Key outbreak update 3, ideally less than 10 words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5886AFE2-CE5F-D205-6F93-74294BB03C01}"/>
              </a:ext>
            </a:extLst>
          </p:cNvPr>
          <p:cNvSpPr txBox="1"/>
          <p:nvPr/>
        </p:nvSpPr>
        <p:spPr>
          <a:xfrm>
            <a:off x="8725439" y="5095464"/>
            <a:ext cx="19187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As of [DATE]</a:t>
            </a:r>
          </a:p>
        </p:txBody>
      </p:sp>
    </p:spTree>
    <p:extLst>
      <p:ext uri="{BB962C8B-B14F-4D97-AF65-F5344CB8AC3E}">
        <p14:creationId xmlns:p14="http://schemas.microsoft.com/office/powerpoint/2010/main" val="42395086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25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69553-B4A9-0279-74BA-B2728EF5CC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8750" y="2095500"/>
            <a:ext cx="8572500" cy="2238375"/>
          </a:xfrm>
        </p:spPr>
        <p:txBody>
          <a:bodyPr anchor="ctr"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Populations with higher risk of severe illness</a:t>
            </a:r>
          </a:p>
        </p:txBody>
      </p:sp>
    </p:spTree>
    <p:extLst>
      <p:ext uri="{BB962C8B-B14F-4D97-AF65-F5344CB8AC3E}">
        <p14:creationId xmlns:p14="http://schemas.microsoft.com/office/powerpoint/2010/main" val="822309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doctor's hands while they measure a patients blood pressure with an arm cuff.">
            <a:extLst>
              <a:ext uri="{FF2B5EF4-FFF2-40B4-BE49-F238E27FC236}">
                <a16:creationId xmlns:a16="http://schemas.microsoft.com/office/drawing/2014/main" id="{5480A503-AAA3-C310-29EB-60A64D07EF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2" b="7892"/>
          <a:stretch/>
        </p:blipFill>
        <p:spPr>
          <a:xfrm flipH="1">
            <a:off x="-1424" y="0"/>
            <a:ext cx="11430000" cy="6429375"/>
          </a:xfrm>
          <a:prstGeom prst="rect">
            <a:avLst/>
          </a:prstGeom>
        </p:spPr>
      </p:pic>
      <p:sp>
        <p:nvSpPr>
          <p:cNvPr id="69" name="Rectangle 17" descr="dark blue rectangle with rounded corners">
            <a:extLst>
              <a:ext uri="{FF2B5EF4-FFF2-40B4-BE49-F238E27FC236}">
                <a16:creationId xmlns:a16="http://schemas.microsoft.com/office/drawing/2014/main" id="{C28733F3-9A66-E17C-86E9-35547635BDDB}"/>
              </a:ext>
            </a:extLst>
          </p:cNvPr>
          <p:cNvSpPr/>
          <p:nvPr/>
        </p:nvSpPr>
        <p:spPr>
          <a:xfrm rot="16200000" flipV="1">
            <a:off x="2195765" y="2151797"/>
            <a:ext cx="1299411" cy="5690940"/>
          </a:xfrm>
          <a:prstGeom prst="round2SameRect">
            <a:avLst/>
          </a:prstGeom>
          <a:solidFill>
            <a:srgbClr val="012558">
              <a:alpha val="7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0" name="Title 69">
            <a:extLst>
              <a:ext uri="{FF2B5EF4-FFF2-40B4-BE49-F238E27FC236}">
                <a16:creationId xmlns:a16="http://schemas.microsoft.com/office/drawing/2014/main" id="{BFCE3C4B-3D14-EC60-3630-634FF877406A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6956" y="4496497"/>
            <a:ext cx="5530863" cy="89255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Living with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cancer, diabetes, high </a:t>
            </a:r>
            <a:b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</a:b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blood pressure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, or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kidney disease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?</a:t>
            </a:r>
          </a:p>
        </p:txBody>
      </p:sp>
      <p:sp>
        <p:nvSpPr>
          <p:cNvPr id="71" name="Rectangle 17" descr="yellow rectangle with rounded corners">
            <a:extLst>
              <a:ext uri="{FF2B5EF4-FFF2-40B4-BE49-F238E27FC236}">
                <a16:creationId xmlns:a16="http://schemas.microsoft.com/office/drawing/2014/main" id="{58CC2980-08A2-03C6-B973-4A5DBC9A86BC}"/>
              </a:ext>
            </a:extLst>
          </p:cNvPr>
          <p:cNvSpPr/>
          <p:nvPr/>
        </p:nvSpPr>
        <p:spPr>
          <a:xfrm rot="16200000" flipV="1">
            <a:off x="2002101" y="3442866"/>
            <a:ext cx="896767" cy="4898122"/>
          </a:xfrm>
          <a:prstGeom prst="round2Same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F4CB0925-1A5C-6F81-D45A-A7BE121ECA31}"/>
              </a:ext>
            </a:extLst>
          </p:cNvPr>
          <p:cNvSpPr txBox="1"/>
          <p:nvPr/>
        </p:nvSpPr>
        <p:spPr>
          <a:xfrm>
            <a:off x="136956" y="5537985"/>
            <a:ext cx="4590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You are at higher risk of severe illness if you get </a:t>
            </a:r>
            <a:r>
              <a:rPr lang="en-US" sz="2000" b="1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</a:t>
            </a:r>
            <a:r>
              <a:rPr lang="en-US" sz="20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815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lder couple walk outside on a trail while holding hands and carrying backpacks.">
            <a:extLst>
              <a:ext uri="{FF2B5EF4-FFF2-40B4-BE49-F238E27FC236}">
                <a16:creationId xmlns:a16="http://schemas.microsoft.com/office/drawing/2014/main" id="{8506677A-B7A6-A352-4F99-CCAC2A6EF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7" b="7807"/>
          <a:stretch/>
        </p:blipFill>
        <p:spPr>
          <a:xfrm>
            <a:off x="-4" y="-6016"/>
            <a:ext cx="11430003" cy="6435391"/>
          </a:xfrm>
          <a:prstGeom prst="rect">
            <a:avLst/>
          </a:prstGeom>
        </p:spPr>
      </p:pic>
      <p:sp>
        <p:nvSpPr>
          <p:cNvPr id="70" name="Rectangle 17" descr="blue rectangle with rounded corners">
            <a:extLst>
              <a:ext uri="{FF2B5EF4-FFF2-40B4-BE49-F238E27FC236}">
                <a16:creationId xmlns:a16="http://schemas.microsoft.com/office/drawing/2014/main" id="{4AE1129D-8D97-BFB1-DE98-251150AC15FC}"/>
              </a:ext>
            </a:extLst>
          </p:cNvPr>
          <p:cNvSpPr/>
          <p:nvPr/>
        </p:nvSpPr>
        <p:spPr>
          <a:xfrm rot="16200000" flipV="1">
            <a:off x="1005808" y="416261"/>
            <a:ext cx="2464131" cy="4475746"/>
          </a:xfrm>
          <a:prstGeom prst="round2SameRect">
            <a:avLst/>
          </a:prstGeom>
          <a:solidFill>
            <a:srgbClr val="012558">
              <a:alpha val="79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71" name="Title 70">
            <a:extLst>
              <a:ext uri="{FF2B5EF4-FFF2-40B4-BE49-F238E27FC236}">
                <a16:creationId xmlns:a16="http://schemas.microsoft.com/office/drawing/2014/main" id="{5F8CC9AA-2247-3F9C-64E3-BA9B52DCA7C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25858" y="1722355"/>
            <a:ext cx="4093479" cy="181588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Mosquito bite prevention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is important for everyone, especially as you get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older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. </a:t>
            </a:r>
          </a:p>
        </p:txBody>
      </p:sp>
      <p:sp>
        <p:nvSpPr>
          <p:cNvPr id="2" name="Rectangle 17" descr="yellow rectangle with rounded corners">
            <a:extLst>
              <a:ext uri="{FF2B5EF4-FFF2-40B4-BE49-F238E27FC236}">
                <a16:creationId xmlns:a16="http://schemas.microsoft.com/office/drawing/2014/main" id="{EE131E66-A590-2A17-C6A8-783DDB28B6E1}"/>
              </a:ext>
            </a:extLst>
          </p:cNvPr>
          <p:cNvSpPr/>
          <p:nvPr/>
        </p:nvSpPr>
        <p:spPr>
          <a:xfrm rot="16200000" flipV="1">
            <a:off x="1663582" y="2032360"/>
            <a:ext cx="992169" cy="4319339"/>
          </a:xfrm>
          <a:prstGeom prst="round2SameRect">
            <a:avLst/>
          </a:prstGeom>
          <a:solidFill>
            <a:srgbClr val="FDB04C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3" dirty="0"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E8183A-F887-1755-A0E0-AB3E2511CCE5}"/>
              </a:ext>
            </a:extLst>
          </p:cNvPr>
          <p:cNvSpPr txBox="1"/>
          <p:nvPr/>
        </p:nvSpPr>
        <p:spPr>
          <a:xfrm>
            <a:off x="225858" y="3840938"/>
            <a:ext cx="3888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Risk of severe illness from </a:t>
            </a:r>
            <a:r>
              <a:rPr lang="en-US" sz="2000" b="1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West Nile virus </a:t>
            </a:r>
            <a:r>
              <a:rPr lang="en-US" sz="2000" dirty="0">
                <a:latin typeface="Nunito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increases with age.</a:t>
            </a:r>
          </a:p>
        </p:txBody>
      </p:sp>
    </p:spTree>
    <p:extLst>
      <p:ext uri="{BB962C8B-B14F-4D97-AF65-F5344CB8AC3E}">
        <p14:creationId xmlns:p14="http://schemas.microsoft.com/office/powerpoint/2010/main" val="3833826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54af75-cb3a-4d1f-bf57-8adfdc64264c" xsi:nil="true"/>
    <lcf76f155ced4ddcb4097134ff3c332f xmlns="5ccdbd74-ab7f-42b5-96ee-15937bc91f61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C94ECB43CC3642ADF5E7195405B3ED" ma:contentTypeVersion="17" ma:contentTypeDescription="Create a new document." ma:contentTypeScope="" ma:versionID="0e58990b9f8c0e54a969bb961c004565">
  <xsd:schema xmlns:xsd="http://www.w3.org/2001/XMLSchema" xmlns:xs="http://www.w3.org/2001/XMLSchema" xmlns:p="http://schemas.microsoft.com/office/2006/metadata/properties" xmlns:ns2="5ccdbd74-ab7f-42b5-96ee-15937bc91f61" xmlns:ns3="f954af75-cb3a-4d1f-bf57-8adfdc64264c" targetNamespace="http://schemas.microsoft.com/office/2006/metadata/properties" ma:root="true" ma:fieldsID="9f917171aa8dcc84279043a4d2e7132b" ns2:_="" ns3:_="">
    <xsd:import namespace="5ccdbd74-ab7f-42b5-96ee-15937bc91f61"/>
    <xsd:import namespace="f954af75-cb3a-4d1f-bf57-8adfdc6426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cdbd74-ab7f-42b5-96ee-15937bc91f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9353dbe8-8260-4ccf-8219-3d2995e6fa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54af75-cb3a-4d1f-bf57-8adfdc64264c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471cb004-462c-4608-b079-df03e9afdb8b}" ma:internalName="TaxCatchAll" ma:showField="CatchAllData" ma:web="f954af75-cb3a-4d1f-bf57-8adfdc6426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7E1AAC3-BDD2-4723-89C6-B80ED739BD3B}">
  <ds:schemaRefs>
    <ds:schemaRef ds:uri="http://www.w3.org/XML/1998/namespace"/>
    <ds:schemaRef ds:uri="http://schemas.microsoft.com/office/2006/documentManagement/types"/>
    <ds:schemaRef ds:uri="5ccdbd74-ab7f-42b5-96ee-15937bc91f61"/>
    <ds:schemaRef ds:uri="http://purl.org/dc/dcmitype/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f954af75-cb3a-4d1f-bf57-8adfdc64264c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AA1A18EB-346A-4606-9386-7B5B56C7CB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cdbd74-ab7f-42b5-96ee-15937bc91f61"/>
    <ds:schemaRef ds:uri="f954af75-cb3a-4d1f-bf57-8adfdc6426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21ACFEE-3CD7-47E5-A9AE-A632879500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1895</TotalTime>
  <Words>515</Words>
  <Application>Microsoft Office PowerPoint</Application>
  <PresentationFormat>Custom</PresentationFormat>
  <Paragraphs>74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Aptos</vt:lpstr>
      <vt:lpstr>Arial</vt:lpstr>
      <vt:lpstr>Calibri</vt:lpstr>
      <vt:lpstr>Calibri Light</vt:lpstr>
      <vt:lpstr>Nunito</vt:lpstr>
      <vt:lpstr>proxima_nova_ltlight</vt:lpstr>
      <vt:lpstr>Roboto Medium</vt:lpstr>
      <vt:lpstr>Office Theme</vt:lpstr>
      <vt:lpstr>Instructions</vt:lpstr>
      <vt:lpstr>General Outbreak Alerts</vt:lpstr>
      <vt:lpstr>West Nile Virus Alert</vt:lpstr>
      <vt:lpstr>West Nile Virus Alert, Customize</vt:lpstr>
      <vt:lpstr>West Nile Virus Outbreak</vt:lpstr>
      <vt:lpstr>West Nile Virus Outbreak, Customize</vt:lpstr>
      <vt:lpstr>Populations with higher risk of severe illness</vt:lpstr>
      <vt:lpstr>Living with cancer, diabetes, high  blood pressure, or kidney disease?</vt:lpstr>
      <vt:lpstr>Mosquito bite prevention is important for everyone, especially as you get older. </vt:lpstr>
      <vt:lpstr>What do leukemia, lymphoma, rheumatoid arthritis &amp; multiple sclerosis have in common?</vt:lpstr>
      <vt:lpstr>If you’ve received an organ transplant, you’re at higher risk of severe illness from West Nile virus. </vt:lpstr>
      <vt:lpstr>For Healthcare Providers</vt:lpstr>
      <vt:lpstr>Clinicians, consider symptoms</vt:lpstr>
      <vt:lpstr>Clinicians (diagnosis)</vt:lpstr>
      <vt:lpstr>Clinicians, testing</vt:lpstr>
      <vt:lpstr>Clinicians,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Rhinehart, Richard (CDC/NCEZID/DVBD/OD) (CTR)</dc:creator>
  <cp:lastModifiedBy>Christensen, Kristin (CDC/NCEZID/DVBD/OD)</cp:lastModifiedBy>
  <cp:revision>7</cp:revision>
  <dcterms:created xsi:type="dcterms:W3CDTF">2023-12-20T21:09:09Z</dcterms:created>
  <dcterms:modified xsi:type="dcterms:W3CDTF">2025-08-03T17:31:10Z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2023-12-20T21:13:11Z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748d81d0-f128-4260-8519-4b998616a325</vt:lpwstr>
  </property>
  <property fmtid="{D5CDD505-2E9C-101B-9397-08002B2CF9AE}" pid="8" name="MSIP_Label_7b94a7b8-f06c-4dfe-bdcc-9b548fd58c31_ContentBits">
    <vt:lpwstr>0</vt:lpwstr>
  </property>
  <property fmtid="{D5CDD505-2E9C-101B-9397-08002B2CF9AE}" pid="9" name="ContentTypeId">
    <vt:lpwstr>0x010100DAC94ECB43CC3642ADF5E7195405B3ED</vt:lpwstr>
  </property>
  <property fmtid="{D5CDD505-2E9C-101B-9397-08002B2CF9AE}" pid="10" name="MediaServiceImageTags">
    <vt:lpwstr/>
  </property>
</Properties>
</file>