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550" r:id="rId2"/>
    <p:sldId id="283" r:id="rId3"/>
    <p:sldId id="555" r:id="rId4"/>
    <p:sldId id="284" r:id="rId5"/>
    <p:sldId id="556" r:id="rId6"/>
    <p:sldId id="558" r:id="rId7"/>
    <p:sldId id="557" r:id="rId8"/>
    <p:sldId id="562" r:id="rId9"/>
    <p:sldId id="559" r:id="rId10"/>
    <p:sldId id="561" r:id="rId11"/>
    <p:sldId id="560" r:id="rId12"/>
    <p:sldId id="624" r:id="rId13"/>
    <p:sldId id="569" r:id="rId14"/>
    <p:sldId id="564" r:id="rId15"/>
    <p:sldId id="567" r:id="rId16"/>
    <p:sldId id="566" r:id="rId17"/>
    <p:sldId id="619" r:id="rId18"/>
    <p:sldId id="565" r:id="rId19"/>
    <p:sldId id="620" r:id="rId20"/>
    <p:sldId id="629" r:id="rId21"/>
    <p:sldId id="627" r:id="rId22"/>
    <p:sldId id="628" r:id="rId23"/>
    <p:sldId id="630" r:id="rId24"/>
    <p:sldId id="568" r:id="rId25"/>
    <p:sldId id="614" r:id="rId26"/>
    <p:sldId id="615" r:id="rId27"/>
    <p:sldId id="626" r:id="rId28"/>
    <p:sldId id="639" r:id="rId29"/>
    <p:sldId id="640" r:id="rId30"/>
    <p:sldId id="641" r:id="rId31"/>
    <p:sldId id="625" r:id="rId32"/>
    <p:sldId id="572" r:id="rId33"/>
    <p:sldId id="575" r:id="rId34"/>
    <p:sldId id="573" r:id="rId35"/>
    <p:sldId id="582" r:id="rId36"/>
    <p:sldId id="583" r:id="rId37"/>
    <p:sldId id="584" r:id="rId38"/>
    <p:sldId id="585" r:id="rId39"/>
    <p:sldId id="586" r:id="rId40"/>
    <p:sldId id="600" r:id="rId41"/>
    <p:sldId id="602" r:id="rId42"/>
    <p:sldId id="601" r:id="rId43"/>
    <p:sldId id="616" r:id="rId44"/>
    <p:sldId id="623" r:id="rId45"/>
    <p:sldId id="603" r:id="rId46"/>
    <p:sldId id="621" r:id="rId47"/>
    <p:sldId id="622" r:id="rId48"/>
    <p:sldId id="606" r:id="rId49"/>
    <p:sldId id="607" r:id="rId50"/>
    <p:sldId id="617" r:id="rId51"/>
    <p:sldId id="570" r:id="rId52"/>
    <p:sldId id="571" r:id="rId53"/>
    <p:sldId id="574" r:id="rId54"/>
    <p:sldId id="576" r:id="rId55"/>
    <p:sldId id="577" r:id="rId56"/>
    <p:sldId id="578" r:id="rId57"/>
    <p:sldId id="579" r:id="rId58"/>
    <p:sldId id="587" r:id="rId59"/>
    <p:sldId id="589" r:id="rId60"/>
    <p:sldId id="591" r:id="rId61"/>
    <p:sldId id="593" r:id="rId62"/>
    <p:sldId id="592" r:id="rId63"/>
    <p:sldId id="594" r:id="rId64"/>
    <p:sldId id="596" r:id="rId65"/>
    <p:sldId id="597" r:id="rId66"/>
    <p:sldId id="598" r:id="rId67"/>
    <p:sldId id="609" r:id="rId68"/>
    <p:sldId id="610" r:id="rId69"/>
    <p:sldId id="611" r:id="rId70"/>
    <p:sldId id="612" r:id="rId71"/>
    <p:sldId id="631" r:id="rId72"/>
    <p:sldId id="632" r:id="rId73"/>
    <p:sldId id="634" r:id="rId74"/>
    <p:sldId id="635" r:id="rId75"/>
    <p:sldId id="636" r:id="rId76"/>
    <p:sldId id="637" r:id="rId77"/>
    <p:sldId id="537" r:id="rId78"/>
    <p:sldId id="55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wford, Carol Y. (CDC/OD/OADC)" initials="CCY(" lastIdx="9" clrIdx="0">
    <p:extLst>
      <p:ext uri="{19B8F6BF-5375-455C-9EA6-DF929625EA0E}">
        <p15:presenceInfo xmlns:p15="http://schemas.microsoft.com/office/powerpoint/2012/main" userId="S-1-5-21-1207783550-2075000910-922709458-196271" providerId="AD"/>
      </p:ext>
    </p:extLst>
  </p:cmAuthor>
  <p:cmAuthor id="2" name="Wolfson, Cari A. (CDC/OD/OADC) (CTR)" initials="WCA((" lastIdx="40" clrIdx="1">
    <p:extLst>
      <p:ext uri="{19B8F6BF-5375-455C-9EA6-DF929625EA0E}">
        <p15:presenceInfo xmlns:p15="http://schemas.microsoft.com/office/powerpoint/2012/main" userId="S-1-5-21-1207783550-2075000910-922709458-131599" providerId="AD"/>
      </p:ext>
    </p:extLst>
  </p:cmAuthor>
  <p:cmAuthor id="3" name="Cari Wolfson" initials="CW" lastIdx="3" clrIdx="2">
    <p:extLst>
      <p:ext uri="{19B8F6BF-5375-455C-9EA6-DF929625EA0E}">
        <p15:presenceInfo xmlns:p15="http://schemas.microsoft.com/office/powerpoint/2012/main" userId="Cari Wolfson" providerId="None"/>
      </p:ext>
    </p:extLst>
  </p:cmAuthor>
  <p:cmAuthor id="4" name="Cari Wolfson" initials="CW [2]" lastIdx="8" clrIdx="3">
    <p:extLst>
      <p:ext uri="{19B8F6BF-5375-455C-9EA6-DF929625EA0E}">
        <p15:presenceInfo xmlns:p15="http://schemas.microsoft.com/office/powerpoint/2012/main" userId="057f8311338183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F0F0F0"/>
    <a:srgbClr val="FBAB18"/>
    <a:srgbClr val="FF931E"/>
    <a:srgbClr val="DCF1F4"/>
    <a:srgbClr val="6FC5D2"/>
    <a:srgbClr val="080808"/>
    <a:srgbClr val="000308"/>
    <a:srgbClr val="4C830E"/>
    <a:srgbClr val="BB4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5" autoAdjust="0"/>
    <p:restoredTop sz="93099" autoAdjust="0"/>
  </p:normalViewPr>
  <p:slideViewPr>
    <p:cSldViewPr snapToGrid="0">
      <p:cViewPr varScale="1">
        <p:scale>
          <a:sx n="81" d="100"/>
          <a:sy n="81" d="100"/>
        </p:scale>
        <p:origin x="120"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A3F38-8874-488D-88F7-F8EFDEA3913E}" type="datetimeFigureOut">
              <a:rPr lang="en-US" smtClean="0"/>
              <a:t>7/23/2018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D9C00-5511-4C8F-8CE1-779D4B6ED124}" type="slidenum">
              <a:rPr lang="en-US" smtClean="0"/>
              <a:t>‹#›</a:t>
            </a:fld>
            <a:endParaRPr lang="en-US" dirty="0"/>
          </a:p>
        </p:txBody>
      </p:sp>
    </p:spTree>
    <p:extLst>
      <p:ext uri="{BB962C8B-B14F-4D97-AF65-F5344CB8AC3E}">
        <p14:creationId xmlns:p14="http://schemas.microsoft.com/office/powerpoint/2010/main" val="222813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82284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11</a:t>
            </a:fld>
            <a:endParaRPr lang="en-US" dirty="0"/>
          </a:p>
        </p:txBody>
      </p:sp>
    </p:spTree>
    <p:extLst>
      <p:ext uri="{BB962C8B-B14F-4D97-AF65-F5344CB8AC3E}">
        <p14:creationId xmlns:p14="http://schemas.microsoft.com/office/powerpoint/2010/main" val="386382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13</a:t>
            </a:fld>
            <a:endParaRPr lang="en-US" dirty="0"/>
          </a:p>
        </p:txBody>
      </p:sp>
    </p:spTree>
    <p:extLst>
      <p:ext uri="{BB962C8B-B14F-4D97-AF65-F5344CB8AC3E}">
        <p14:creationId xmlns:p14="http://schemas.microsoft.com/office/powerpoint/2010/main" val="3177940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14</a:t>
            </a:fld>
            <a:endParaRPr lang="en-US" dirty="0"/>
          </a:p>
        </p:txBody>
      </p:sp>
    </p:spTree>
    <p:extLst>
      <p:ext uri="{BB962C8B-B14F-4D97-AF65-F5344CB8AC3E}">
        <p14:creationId xmlns:p14="http://schemas.microsoft.com/office/powerpoint/2010/main" val="1348072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15</a:t>
            </a:fld>
            <a:endParaRPr lang="en-US" dirty="0"/>
          </a:p>
        </p:txBody>
      </p:sp>
    </p:spTree>
    <p:extLst>
      <p:ext uri="{BB962C8B-B14F-4D97-AF65-F5344CB8AC3E}">
        <p14:creationId xmlns:p14="http://schemas.microsoft.com/office/powerpoint/2010/main" val="227966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16</a:t>
            </a:fld>
            <a:endParaRPr lang="en-US" dirty="0"/>
          </a:p>
        </p:txBody>
      </p:sp>
    </p:spTree>
    <p:extLst>
      <p:ext uri="{BB962C8B-B14F-4D97-AF65-F5344CB8AC3E}">
        <p14:creationId xmlns:p14="http://schemas.microsoft.com/office/powerpoint/2010/main" val="2264274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18</a:t>
            </a:fld>
            <a:endParaRPr lang="en-US" dirty="0"/>
          </a:p>
        </p:txBody>
      </p:sp>
    </p:spTree>
    <p:extLst>
      <p:ext uri="{BB962C8B-B14F-4D97-AF65-F5344CB8AC3E}">
        <p14:creationId xmlns:p14="http://schemas.microsoft.com/office/powerpoint/2010/main" val="1272441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24</a:t>
            </a:fld>
            <a:endParaRPr lang="en-US" dirty="0"/>
          </a:p>
        </p:txBody>
      </p:sp>
    </p:spTree>
    <p:extLst>
      <p:ext uri="{BB962C8B-B14F-4D97-AF65-F5344CB8AC3E}">
        <p14:creationId xmlns:p14="http://schemas.microsoft.com/office/powerpoint/2010/main" val="8733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25</a:t>
            </a:fld>
            <a:endParaRPr lang="en-US" dirty="0"/>
          </a:p>
        </p:txBody>
      </p:sp>
    </p:spTree>
    <p:extLst>
      <p:ext uri="{BB962C8B-B14F-4D97-AF65-F5344CB8AC3E}">
        <p14:creationId xmlns:p14="http://schemas.microsoft.com/office/powerpoint/2010/main" val="1606993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26</a:t>
            </a:fld>
            <a:endParaRPr lang="en-US" dirty="0"/>
          </a:p>
        </p:txBody>
      </p:sp>
    </p:spTree>
    <p:extLst>
      <p:ext uri="{BB962C8B-B14F-4D97-AF65-F5344CB8AC3E}">
        <p14:creationId xmlns:p14="http://schemas.microsoft.com/office/powerpoint/2010/main" val="426046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27</a:t>
            </a:fld>
            <a:endParaRPr lang="en-US" dirty="0"/>
          </a:p>
        </p:txBody>
      </p:sp>
    </p:spTree>
    <p:extLst>
      <p:ext uri="{BB962C8B-B14F-4D97-AF65-F5344CB8AC3E}">
        <p14:creationId xmlns:p14="http://schemas.microsoft.com/office/powerpoint/2010/main" val="176653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2</a:t>
            </a:fld>
            <a:endParaRPr lang="en-US" dirty="0"/>
          </a:p>
        </p:txBody>
      </p:sp>
    </p:spTree>
    <p:extLst>
      <p:ext uri="{BB962C8B-B14F-4D97-AF65-F5344CB8AC3E}">
        <p14:creationId xmlns:p14="http://schemas.microsoft.com/office/powerpoint/2010/main" val="2655306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28</a:t>
            </a:fld>
            <a:endParaRPr lang="en-US" dirty="0"/>
          </a:p>
        </p:txBody>
      </p:sp>
    </p:spTree>
    <p:extLst>
      <p:ext uri="{BB962C8B-B14F-4D97-AF65-F5344CB8AC3E}">
        <p14:creationId xmlns:p14="http://schemas.microsoft.com/office/powerpoint/2010/main" val="2194249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29</a:t>
            </a:fld>
            <a:endParaRPr lang="en-US" dirty="0"/>
          </a:p>
        </p:txBody>
      </p:sp>
    </p:spTree>
    <p:extLst>
      <p:ext uri="{BB962C8B-B14F-4D97-AF65-F5344CB8AC3E}">
        <p14:creationId xmlns:p14="http://schemas.microsoft.com/office/powerpoint/2010/main" val="676014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30</a:t>
            </a:fld>
            <a:endParaRPr lang="en-US" dirty="0"/>
          </a:p>
        </p:txBody>
      </p:sp>
    </p:spTree>
    <p:extLst>
      <p:ext uri="{BB962C8B-B14F-4D97-AF65-F5344CB8AC3E}">
        <p14:creationId xmlns:p14="http://schemas.microsoft.com/office/powerpoint/2010/main" val="566743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31</a:t>
            </a:fld>
            <a:endParaRPr lang="en-US" dirty="0"/>
          </a:p>
        </p:txBody>
      </p:sp>
    </p:spTree>
    <p:extLst>
      <p:ext uri="{BB962C8B-B14F-4D97-AF65-F5344CB8AC3E}">
        <p14:creationId xmlns:p14="http://schemas.microsoft.com/office/powerpoint/2010/main" val="2861588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32</a:t>
            </a:fld>
            <a:endParaRPr lang="en-US" dirty="0"/>
          </a:p>
        </p:txBody>
      </p:sp>
    </p:spTree>
    <p:extLst>
      <p:ext uri="{BB962C8B-B14F-4D97-AF65-F5344CB8AC3E}">
        <p14:creationId xmlns:p14="http://schemas.microsoft.com/office/powerpoint/2010/main" val="1638474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33</a:t>
            </a:fld>
            <a:endParaRPr lang="en-US" dirty="0"/>
          </a:p>
        </p:txBody>
      </p:sp>
    </p:spTree>
    <p:extLst>
      <p:ext uri="{BB962C8B-B14F-4D97-AF65-F5344CB8AC3E}">
        <p14:creationId xmlns:p14="http://schemas.microsoft.com/office/powerpoint/2010/main" val="212994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34</a:t>
            </a:fld>
            <a:endParaRPr lang="en-US" dirty="0"/>
          </a:p>
        </p:txBody>
      </p:sp>
    </p:spTree>
    <p:extLst>
      <p:ext uri="{BB962C8B-B14F-4D97-AF65-F5344CB8AC3E}">
        <p14:creationId xmlns:p14="http://schemas.microsoft.com/office/powerpoint/2010/main" val="877633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35</a:t>
            </a:fld>
            <a:endParaRPr lang="en-US" dirty="0"/>
          </a:p>
        </p:txBody>
      </p:sp>
    </p:spTree>
    <p:extLst>
      <p:ext uri="{BB962C8B-B14F-4D97-AF65-F5344CB8AC3E}">
        <p14:creationId xmlns:p14="http://schemas.microsoft.com/office/powerpoint/2010/main" val="2220089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36</a:t>
            </a:fld>
            <a:endParaRPr lang="en-US" dirty="0"/>
          </a:p>
        </p:txBody>
      </p:sp>
    </p:spTree>
    <p:extLst>
      <p:ext uri="{BB962C8B-B14F-4D97-AF65-F5344CB8AC3E}">
        <p14:creationId xmlns:p14="http://schemas.microsoft.com/office/powerpoint/2010/main" val="1414572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37</a:t>
            </a:fld>
            <a:endParaRPr lang="en-US" dirty="0"/>
          </a:p>
        </p:txBody>
      </p:sp>
    </p:spTree>
    <p:extLst>
      <p:ext uri="{BB962C8B-B14F-4D97-AF65-F5344CB8AC3E}">
        <p14:creationId xmlns:p14="http://schemas.microsoft.com/office/powerpoint/2010/main" val="64710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a:t>
            </a:fld>
            <a:endParaRPr lang="en-US" dirty="0"/>
          </a:p>
        </p:txBody>
      </p:sp>
    </p:spTree>
    <p:extLst>
      <p:ext uri="{BB962C8B-B14F-4D97-AF65-F5344CB8AC3E}">
        <p14:creationId xmlns:p14="http://schemas.microsoft.com/office/powerpoint/2010/main" val="2486403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38</a:t>
            </a:fld>
            <a:endParaRPr lang="en-US" dirty="0"/>
          </a:p>
        </p:txBody>
      </p:sp>
    </p:spTree>
    <p:extLst>
      <p:ext uri="{BB962C8B-B14F-4D97-AF65-F5344CB8AC3E}">
        <p14:creationId xmlns:p14="http://schemas.microsoft.com/office/powerpoint/2010/main" val="3267997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39</a:t>
            </a:fld>
            <a:endParaRPr lang="en-US" dirty="0"/>
          </a:p>
        </p:txBody>
      </p:sp>
    </p:spTree>
    <p:extLst>
      <p:ext uri="{BB962C8B-B14F-4D97-AF65-F5344CB8AC3E}">
        <p14:creationId xmlns:p14="http://schemas.microsoft.com/office/powerpoint/2010/main" val="856182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40</a:t>
            </a:fld>
            <a:endParaRPr lang="en-US" dirty="0"/>
          </a:p>
        </p:txBody>
      </p:sp>
    </p:spTree>
    <p:extLst>
      <p:ext uri="{BB962C8B-B14F-4D97-AF65-F5344CB8AC3E}">
        <p14:creationId xmlns:p14="http://schemas.microsoft.com/office/powerpoint/2010/main" val="1521625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41</a:t>
            </a:fld>
            <a:endParaRPr lang="en-US" dirty="0"/>
          </a:p>
        </p:txBody>
      </p:sp>
    </p:spTree>
    <p:extLst>
      <p:ext uri="{BB962C8B-B14F-4D97-AF65-F5344CB8AC3E}">
        <p14:creationId xmlns:p14="http://schemas.microsoft.com/office/powerpoint/2010/main" val="3327103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42</a:t>
            </a:fld>
            <a:endParaRPr lang="en-US" dirty="0"/>
          </a:p>
        </p:txBody>
      </p:sp>
    </p:spTree>
    <p:extLst>
      <p:ext uri="{BB962C8B-B14F-4D97-AF65-F5344CB8AC3E}">
        <p14:creationId xmlns:p14="http://schemas.microsoft.com/office/powerpoint/2010/main" val="2993820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45</a:t>
            </a:fld>
            <a:endParaRPr lang="en-US" dirty="0"/>
          </a:p>
        </p:txBody>
      </p:sp>
    </p:spTree>
    <p:extLst>
      <p:ext uri="{BB962C8B-B14F-4D97-AF65-F5344CB8AC3E}">
        <p14:creationId xmlns:p14="http://schemas.microsoft.com/office/powerpoint/2010/main" val="1016514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48</a:t>
            </a:fld>
            <a:endParaRPr lang="en-US" dirty="0"/>
          </a:p>
        </p:txBody>
      </p:sp>
    </p:spTree>
    <p:extLst>
      <p:ext uri="{BB962C8B-B14F-4D97-AF65-F5344CB8AC3E}">
        <p14:creationId xmlns:p14="http://schemas.microsoft.com/office/powerpoint/2010/main" val="1662435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49</a:t>
            </a:fld>
            <a:endParaRPr lang="en-US" dirty="0"/>
          </a:p>
        </p:txBody>
      </p:sp>
    </p:spTree>
    <p:extLst>
      <p:ext uri="{BB962C8B-B14F-4D97-AF65-F5344CB8AC3E}">
        <p14:creationId xmlns:p14="http://schemas.microsoft.com/office/powerpoint/2010/main" val="1427931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51</a:t>
            </a:fld>
            <a:endParaRPr lang="en-US" dirty="0"/>
          </a:p>
        </p:txBody>
      </p:sp>
    </p:spTree>
    <p:extLst>
      <p:ext uri="{BB962C8B-B14F-4D97-AF65-F5344CB8AC3E}">
        <p14:creationId xmlns:p14="http://schemas.microsoft.com/office/powerpoint/2010/main" val="1664232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52</a:t>
            </a:fld>
            <a:endParaRPr lang="en-US" dirty="0"/>
          </a:p>
        </p:txBody>
      </p:sp>
    </p:spTree>
    <p:extLst>
      <p:ext uri="{BB962C8B-B14F-4D97-AF65-F5344CB8AC3E}">
        <p14:creationId xmlns:p14="http://schemas.microsoft.com/office/powerpoint/2010/main" val="313119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4</a:t>
            </a:fld>
            <a:endParaRPr lang="en-US" dirty="0"/>
          </a:p>
        </p:txBody>
      </p:sp>
    </p:spTree>
    <p:extLst>
      <p:ext uri="{BB962C8B-B14F-4D97-AF65-F5344CB8AC3E}">
        <p14:creationId xmlns:p14="http://schemas.microsoft.com/office/powerpoint/2010/main" val="30409952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53</a:t>
            </a:fld>
            <a:endParaRPr lang="en-US" dirty="0"/>
          </a:p>
        </p:txBody>
      </p:sp>
    </p:spTree>
    <p:extLst>
      <p:ext uri="{BB962C8B-B14F-4D97-AF65-F5344CB8AC3E}">
        <p14:creationId xmlns:p14="http://schemas.microsoft.com/office/powerpoint/2010/main" val="1890172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54</a:t>
            </a:fld>
            <a:endParaRPr lang="en-US" dirty="0"/>
          </a:p>
        </p:txBody>
      </p:sp>
    </p:spTree>
    <p:extLst>
      <p:ext uri="{BB962C8B-B14F-4D97-AF65-F5344CB8AC3E}">
        <p14:creationId xmlns:p14="http://schemas.microsoft.com/office/powerpoint/2010/main" val="4052064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55</a:t>
            </a:fld>
            <a:endParaRPr lang="en-US" dirty="0"/>
          </a:p>
        </p:txBody>
      </p:sp>
    </p:spTree>
    <p:extLst>
      <p:ext uri="{BB962C8B-B14F-4D97-AF65-F5344CB8AC3E}">
        <p14:creationId xmlns:p14="http://schemas.microsoft.com/office/powerpoint/2010/main" val="1986617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56</a:t>
            </a:fld>
            <a:endParaRPr lang="en-US" dirty="0"/>
          </a:p>
        </p:txBody>
      </p:sp>
    </p:spTree>
    <p:extLst>
      <p:ext uri="{BB962C8B-B14F-4D97-AF65-F5344CB8AC3E}">
        <p14:creationId xmlns:p14="http://schemas.microsoft.com/office/powerpoint/2010/main" val="3356891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57</a:t>
            </a:fld>
            <a:endParaRPr lang="en-US" dirty="0"/>
          </a:p>
        </p:txBody>
      </p:sp>
    </p:spTree>
    <p:extLst>
      <p:ext uri="{BB962C8B-B14F-4D97-AF65-F5344CB8AC3E}">
        <p14:creationId xmlns:p14="http://schemas.microsoft.com/office/powerpoint/2010/main" val="2949736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58</a:t>
            </a:fld>
            <a:endParaRPr lang="en-US" dirty="0"/>
          </a:p>
        </p:txBody>
      </p:sp>
    </p:spTree>
    <p:extLst>
      <p:ext uri="{BB962C8B-B14F-4D97-AF65-F5344CB8AC3E}">
        <p14:creationId xmlns:p14="http://schemas.microsoft.com/office/powerpoint/2010/main" val="6788255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59</a:t>
            </a:fld>
            <a:endParaRPr lang="en-US" dirty="0"/>
          </a:p>
        </p:txBody>
      </p:sp>
    </p:spTree>
    <p:extLst>
      <p:ext uri="{BB962C8B-B14F-4D97-AF65-F5344CB8AC3E}">
        <p14:creationId xmlns:p14="http://schemas.microsoft.com/office/powerpoint/2010/main" val="2731686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60</a:t>
            </a:fld>
            <a:endParaRPr lang="en-US" dirty="0"/>
          </a:p>
        </p:txBody>
      </p:sp>
    </p:spTree>
    <p:extLst>
      <p:ext uri="{BB962C8B-B14F-4D97-AF65-F5344CB8AC3E}">
        <p14:creationId xmlns:p14="http://schemas.microsoft.com/office/powerpoint/2010/main" val="2723749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61</a:t>
            </a:fld>
            <a:endParaRPr lang="en-US" dirty="0"/>
          </a:p>
        </p:txBody>
      </p:sp>
    </p:spTree>
    <p:extLst>
      <p:ext uri="{BB962C8B-B14F-4D97-AF65-F5344CB8AC3E}">
        <p14:creationId xmlns:p14="http://schemas.microsoft.com/office/powerpoint/2010/main" val="3869671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62</a:t>
            </a:fld>
            <a:endParaRPr lang="en-US" dirty="0"/>
          </a:p>
        </p:txBody>
      </p:sp>
    </p:spTree>
    <p:extLst>
      <p:ext uri="{BB962C8B-B14F-4D97-AF65-F5344CB8AC3E}">
        <p14:creationId xmlns:p14="http://schemas.microsoft.com/office/powerpoint/2010/main" val="155388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5</a:t>
            </a:fld>
            <a:endParaRPr lang="en-US" dirty="0"/>
          </a:p>
        </p:txBody>
      </p:sp>
    </p:spTree>
    <p:extLst>
      <p:ext uri="{BB962C8B-B14F-4D97-AF65-F5344CB8AC3E}">
        <p14:creationId xmlns:p14="http://schemas.microsoft.com/office/powerpoint/2010/main" val="1065321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63</a:t>
            </a:fld>
            <a:endParaRPr lang="en-US" dirty="0"/>
          </a:p>
        </p:txBody>
      </p:sp>
    </p:spTree>
    <p:extLst>
      <p:ext uri="{BB962C8B-B14F-4D97-AF65-F5344CB8AC3E}">
        <p14:creationId xmlns:p14="http://schemas.microsoft.com/office/powerpoint/2010/main" val="1922574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64</a:t>
            </a:fld>
            <a:endParaRPr lang="en-US" dirty="0"/>
          </a:p>
        </p:txBody>
      </p:sp>
    </p:spTree>
    <p:extLst>
      <p:ext uri="{BB962C8B-B14F-4D97-AF65-F5344CB8AC3E}">
        <p14:creationId xmlns:p14="http://schemas.microsoft.com/office/powerpoint/2010/main" val="3486395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65</a:t>
            </a:fld>
            <a:endParaRPr lang="en-US" dirty="0"/>
          </a:p>
        </p:txBody>
      </p:sp>
    </p:spTree>
    <p:extLst>
      <p:ext uri="{BB962C8B-B14F-4D97-AF65-F5344CB8AC3E}">
        <p14:creationId xmlns:p14="http://schemas.microsoft.com/office/powerpoint/2010/main" val="980910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66</a:t>
            </a:fld>
            <a:endParaRPr lang="en-US" dirty="0"/>
          </a:p>
        </p:txBody>
      </p:sp>
    </p:spTree>
    <p:extLst>
      <p:ext uri="{BB962C8B-B14F-4D97-AF65-F5344CB8AC3E}">
        <p14:creationId xmlns:p14="http://schemas.microsoft.com/office/powerpoint/2010/main" val="1980103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67</a:t>
            </a:fld>
            <a:endParaRPr lang="en-US" dirty="0"/>
          </a:p>
        </p:txBody>
      </p:sp>
    </p:spTree>
    <p:extLst>
      <p:ext uri="{BB962C8B-B14F-4D97-AF65-F5344CB8AC3E}">
        <p14:creationId xmlns:p14="http://schemas.microsoft.com/office/powerpoint/2010/main" val="1669275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68</a:t>
            </a:fld>
            <a:endParaRPr lang="en-US" dirty="0"/>
          </a:p>
        </p:txBody>
      </p:sp>
    </p:spTree>
    <p:extLst>
      <p:ext uri="{BB962C8B-B14F-4D97-AF65-F5344CB8AC3E}">
        <p14:creationId xmlns:p14="http://schemas.microsoft.com/office/powerpoint/2010/main" val="433864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69</a:t>
            </a:fld>
            <a:endParaRPr lang="en-US" dirty="0"/>
          </a:p>
        </p:txBody>
      </p:sp>
    </p:spTree>
    <p:extLst>
      <p:ext uri="{BB962C8B-B14F-4D97-AF65-F5344CB8AC3E}">
        <p14:creationId xmlns:p14="http://schemas.microsoft.com/office/powerpoint/2010/main" val="8842331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70</a:t>
            </a:fld>
            <a:endParaRPr lang="en-US" dirty="0"/>
          </a:p>
        </p:txBody>
      </p:sp>
    </p:spTree>
    <p:extLst>
      <p:ext uri="{BB962C8B-B14F-4D97-AF65-F5344CB8AC3E}">
        <p14:creationId xmlns:p14="http://schemas.microsoft.com/office/powerpoint/2010/main" val="13619876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71</a:t>
            </a:fld>
            <a:endParaRPr lang="en-US" dirty="0"/>
          </a:p>
        </p:txBody>
      </p:sp>
    </p:spTree>
    <p:extLst>
      <p:ext uri="{BB962C8B-B14F-4D97-AF65-F5344CB8AC3E}">
        <p14:creationId xmlns:p14="http://schemas.microsoft.com/office/powerpoint/2010/main" val="4195878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72</a:t>
            </a:fld>
            <a:endParaRPr lang="en-US" dirty="0"/>
          </a:p>
        </p:txBody>
      </p:sp>
    </p:spTree>
    <p:extLst>
      <p:ext uri="{BB962C8B-B14F-4D97-AF65-F5344CB8AC3E}">
        <p14:creationId xmlns:p14="http://schemas.microsoft.com/office/powerpoint/2010/main" val="232350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6</a:t>
            </a:fld>
            <a:endParaRPr lang="en-US" dirty="0"/>
          </a:p>
        </p:txBody>
      </p:sp>
    </p:spTree>
    <p:extLst>
      <p:ext uri="{BB962C8B-B14F-4D97-AF65-F5344CB8AC3E}">
        <p14:creationId xmlns:p14="http://schemas.microsoft.com/office/powerpoint/2010/main" val="4117388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73</a:t>
            </a:fld>
            <a:endParaRPr lang="en-US" dirty="0"/>
          </a:p>
        </p:txBody>
      </p:sp>
    </p:spTree>
    <p:extLst>
      <p:ext uri="{BB962C8B-B14F-4D97-AF65-F5344CB8AC3E}">
        <p14:creationId xmlns:p14="http://schemas.microsoft.com/office/powerpoint/2010/main" val="28868730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74</a:t>
            </a:fld>
            <a:endParaRPr lang="en-US" dirty="0"/>
          </a:p>
        </p:txBody>
      </p:sp>
    </p:spTree>
    <p:extLst>
      <p:ext uri="{BB962C8B-B14F-4D97-AF65-F5344CB8AC3E}">
        <p14:creationId xmlns:p14="http://schemas.microsoft.com/office/powerpoint/2010/main" val="2229012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75</a:t>
            </a:fld>
            <a:endParaRPr lang="en-US" dirty="0"/>
          </a:p>
        </p:txBody>
      </p:sp>
    </p:spTree>
    <p:extLst>
      <p:ext uri="{BB962C8B-B14F-4D97-AF65-F5344CB8AC3E}">
        <p14:creationId xmlns:p14="http://schemas.microsoft.com/office/powerpoint/2010/main" val="3556324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76</a:t>
            </a:fld>
            <a:endParaRPr lang="en-US" dirty="0"/>
          </a:p>
        </p:txBody>
      </p:sp>
    </p:spTree>
    <p:extLst>
      <p:ext uri="{BB962C8B-B14F-4D97-AF65-F5344CB8AC3E}">
        <p14:creationId xmlns:p14="http://schemas.microsoft.com/office/powerpoint/2010/main" val="3758681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78</a:t>
            </a:fld>
            <a:endParaRPr lang="en-US" dirty="0"/>
          </a:p>
        </p:txBody>
      </p:sp>
    </p:spTree>
    <p:extLst>
      <p:ext uri="{BB962C8B-B14F-4D97-AF65-F5344CB8AC3E}">
        <p14:creationId xmlns:p14="http://schemas.microsoft.com/office/powerpoint/2010/main" val="819309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7</a:t>
            </a:fld>
            <a:endParaRPr lang="en-US" dirty="0"/>
          </a:p>
        </p:txBody>
      </p:sp>
    </p:spTree>
    <p:extLst>
      <p:ext uri="{BB962C8B-B14F-4D97-AF65-F5344CB8AC3E}">
        <p14:creationId xmlns:p14="http://schemas.microsoft.com/office/powerpoint/2010/main" val="213749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9</a:t>
            </a:fld>
            <a:endParaRPr lang="en-US" dirty="0"/>
          </a:p>
        </p:txBody>
      </p:sp>
    </p:spTree>
    <p:extLst>
      <p:ext uri="{BB962C8B-B14F-4D97-AF65-F5344CB8AC3E}">
        <p14:creationId xmlns:p14="http://schemas.microsoft.com/office/powerpoint/2010/main" val="70748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D9C00-5511-4C8F-8CE1-779D4B6ED124}" type="slidenum">
              <a:rPr lang="en-US" smtClean="0"/>
              <a:t>10</a:t>
            </a:fld>
            <a:endParaRPr lang="en-US" dirty="0"/>
          </a:p>
        </p:txBody>
      </p:sp>
    </p:spTree>
    <p:extLst>
      <p:ext uri="{BB962C8B-B14F-4D97-AF65-F5344CB8AC3E}">
        <p14:creationId xmlns:p14="http://schemas.microsoft.com/office/powerpoint/2010/main" val="1402368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609600" y="120204"/>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32219308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72574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67527823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_O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609600" y="120204"/>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32632999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317794388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9100014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9239836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3" name="TextBox 2">
            <a:extLst>
              <a:ext uri="{FF2B5EF4-FFF2-40B4-BE49-F238E27FC236}">
                <a16:creationId xmlns:a16="http://schemas.microsoft.com/office/drawing/2014/main" id="{CD8A574D-2486-4E75-82A4-25498455A4E1}"/>
              </a:ext>
            </a:extLst>
          </p:cNvPr>
          <p:cNvSpPr txBox="1"/>
          <p:nvPr userDrawn="1"/>
        </p:nvSpPr>
        <p:spPr>
          <a:xfrm>
            <a:off x="609600" y="6393503"/>
            <a:ext cx="10972800" cy="297454"/>
          </a:xfrm>
          <a:prstGeom prst="rect">
            <a:avLst/>
          </a:prstGeom>
          <a:noFill/>
        </p:spPr>
        <p:txBody>
          <a:bodyPr wrap="square" rtlCol="0">
            <a:spAutoFit/>
          </a:bodyPr>
          <a:lstStyle/>
          <a:p>
            <a:pPr algn="r"/>
            <a:r>
              <a:rPr lang="en-US" sz="1333" b="1" dirty="0">
                <a:solidFill>
                  <a:schemeClr val="tx2">
                    <a:lumMod val="65000"/>
                  </a:schemeClr>
                </a:solidFill>
                <a:latin typeface="Calibri" panose="020F0502020204030204" pitchFamily="34" charset="0"/>
              </a:rPr>
              <a:t>DRAFT </a:t>
            </a:r>
            <a:r>
              <a:rPr lang="en-US" sz="1333" dirty="0">
                <a:solidFill>
                  <a:schemeClr val="tx2">
                    <a:lumMod val="65000"/>
                  </a:schemeClr>
                </a:solidFill>
                <a:latin typeface="Calibri" panose="020F0502020204030204" pitchFamily="34" charset="0"/>
              </a:rPr>
              <a:t>– July 17, 2018 										Page </a:t>
            </a:r>
            <a:fld id="{83D4C42E-C43B-4491-BBD4-4389965E02FC}" type="slidenum">
              <a:rPr lang="en-US" sz="1333" smtClean="0">
                <a:solidFill>
                  <a:schemeClr val="tx2">
                    <a:lumMod val="65000"/>
                  </a:schemeClr>
                </a:solidFill>
                <a:latin typeface="Calibri" panose="020F0502020204030204" pitchFamily="34" charset="0"/>
              </a:rPr>
              <a:pPr algn="r"/>
              <a:t>‹#›</a:t>
            </a:fld>
            <a:endParaRPr lang="en-US" sz="1333" dirty="0">
              <a:solidFill>
                <a:schemeClr val="tx2">
                  <a:lumMod val="65000"/>
                </a:schemeClr>
              </a:solidFill>
              <a:latin typeface="Calibri" panose="020F0502020204030204" pitchFamily="34" charset="0"/>
            </a:endParaRPr>
          </a:p>
        </p:txBody>
      </p:sp>
    </p:spTree>
    <p:extLst>
      <p:ext uri="{BB962C8B-B14F-4D97-AF65-F5344CB8AC3E}">
        <p14:creationId xmlns:p14="http://schemas.microsoft.com/office/powerpoint/2010/main" val="19842307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spTree>
    <p:extLst>
      <p:ext uri="{BB962C8B-B14F-4D97-AF65-F5344CB8AC3E}">
        <p14:creationId xmlns:p14="http://schemas.microsoft.com/office/powerpoint/2010/main" val="33418303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407793819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8288739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06820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40079966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_O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609600" y="120204"/>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177703669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42637282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99043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material.io/design/color/the-color-system.html#color-usage-palett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aterial.io/design/color/applying-color-to-ui.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material.io/design/color/the-color-system.html#color-usage-palett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cms-wp-stage.cdc.gov/wcms/4.0/cdc-wp/sample-pages/healthyweightamber_1.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aterial.io/design/color/the-color-system.html#color-usage-palett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cms-wp-stage.cdc.gov/wcms/4.0/cdc-wp/sample-pages/healthyweightamber_1_1.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cms-wp-stage.cdc.gov/wcms/4.0/cdc-wp/sample-pages/healthyweightamber.html"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cms-wp-stage.cdc.gov/wcms/4.0/cdc-wp/sample-pages/healthyweightcyan.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wcms-wp-stage.cdc.gov/wcms/4.0/cdc-wp/sample-pages/healthyweightamber.html"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hyperlink" Target="https://wcms-wp-stage.cdc.gov/wcms/4.0/cdc-wp/sample-pages/healthyweightcyan.html"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material.io/design/color/the-color-system.html#color-usage-palett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cms-wp-test.cdc.gov/museum/visitor.ht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cms-wp-test.cdc.gov/museum/exhibits/cancer.html" TargetMode="External"/><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cms-wp-test.cdc.gov/museum/index.htm"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cms-wp-test.cdc.gov/museum/events/museum-day.htm" TargetMode="External"/><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wcms-wp-test.cdc.gov/museum/history/index.html" TargetMode="Externa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cms-wp-stage.cdc.gov/wcms/4.0/cdc-wp/sample-pages/healthyweightamber_1.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cms-wp-stage.cdc.gov/wcms/4.0/cdc-wp/sample-pages/healthyweightamber_1_1.html"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cms-wp-stage.cdc.gov/wcms/4.0/cdc-wp/sample-pages/healthyweightamber_1.html"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cms-wp-test.cdc.gov/about/history/index.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hyperlink" Target="https://wcms-wp-test.cdc.gov/about/cdc-in-brief/infographic.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cms-wp-test.cdc.gov/about/default.htm" TargetMode="External"/><Relationship Id="rId7"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cms-wp-test.cdc.gov/museum/camp/detective/gallery.htm"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hyperlink" Target="https://wcms-wp-test.cdc.gov/museum/tours/index.ht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cms-wp-test.cdc.gov/museum/past.htm"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hyperlink" Target="https://wcms-wp-test.cdc.gov/about/24-7/protectingpeople/dengue/developing_vaccine.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hyperlink" Target="https://wcms-wp-test.cdc.gov/about/24-7/protectingpeople/dengue/developing_vaccine.htm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mailto:cyn3@cdc.gov"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rototype.cdc.gov/TemplatePackage/4.0/gallery-internal/sample-pages/home-page-3.htm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609600" y="1275656"/>
            <a:ext cx="10972800" cy="553145"/>
          </a:xfrm>
        </p:spPr>
        <p:txBody>
          <a:bodyPr>
            <a:normAutofit fontScale="90000"/>
          </a:bodyPr>
          <a:lstStyle/>
          <a:p>
            <a:r>
              <a:rPr lang="en-US" altLang="en-US" dirty="0"/>
              <a:t>WCMS Template Package 4 (TP4):  UX Best Practices</a:t>
            </a:r>
          </a:p>
        </p:txBody>
      </p:sp>
      <p:sp>
        <p:nvSpPr>
          <p:cNvPr id="2" name="Subtitle 1"/>
          <p:cNvSpPr>
            <a:spLocks noGrp="1"/>
          </p:cNvSpPr>
          <p:nvPr>
            <p:ph type="subTitle" idx="1"/>
          </p:nvPr>
        </p:nvSpPr>
        <p:spPr>
          <a:xfrm>
            <a:off x="609600" y="5630385"/>
            <a:ext cx="8534400" cy="457200"/>
          </a:xfrm>
        </p:spPr>
        <p:txBody>
          <a:bodyPr>
            <a:normAutofit fontScale="92500" lnSpcReduction="10000"/>
          </a:bodyPr>
          <a:lstStyle/>
          <a:p>
            <a:endParaRPr lang="en-US" dirty="0"/>
          </a:p>
          <a:p>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ollage of mobile and social media photo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00" y="1925686"/>
            <a:ext cx="10769600" cy="3607815"/>
          </a:xfrm>
          <a:prstGeom prst="rect">
            <a:avLst/>
          </a:prstGeom>
        </p:spPr>
      </p:pic>
      <p:sp>
        <p:nvSpPr>
          <p:cNvPr id="3" name="Text Placeholder 2"/>
          <p:cNvSpPr>
            <a:spLocks noGrp="1"/>
          </p:cNvSpPr>
          <p:nvPr>
            <p:ph type="body" sz="quarter" idx="10"/>
          </p:nvPr>
        </p:nvSpPr>
        <p:spPr>
          <a:xfrm>
            <a:off x="609600" y="5630386"/>
            <a:ext cx="8534400" cy="597420"/>
          </a:xfrm>
        </p:spPr>
        <p:txBody>
          <a:bodyPr/>
          <a:lstStyle/>
          <a:p>
            <a:r>
              <a:rPr lang="en-US" dirty="0"/>
              <a:t>July 17, 2018</a:t>
            </a:r>
          </a:p>
        </p:txBody>
      </p:sp>
      <p:pic>
        <p:nvPicPr>
          <p:cNvPr id="5" name="Picture 4" descr="DRAFT">
            <a:extLst>
              <a:ext uri="{FF2B5EF4-FFF2-40B4-BE49-F238E27FC236}">
                <a16:creationId xmlns:a16="http://schemas.microsoft.com/office/drawing/2014/main" id="{6880C4DC-32D0-412E-A565-C9F42FF91AFB}"/>
              </a:ext>
            </a:extLst>
          </p:cNvPr>
          <p:cNvPicPr>
            <a:picLocks noChangeAspect="1"/>
          </p:cNvPicPr>
          <p:nvPr/>
        </p:nvPicPr>
        <p:blipFill>
          <a:blip r:embed="rId5"/>
          <a:stretch>
            <a:fillRect/>
          </a:stretch>
        </p:blipFill>
        <p:spPr>
          <a:xfrm>
            <a:off x="4439081" y="5631674"/>
            <a:ext cx="2532818" cy="1092194"/>
          </a:xfrm>
          <a:prstGeom prst="rect">
            <a:avLst/>
          </a:prstGeom>
        </p:spPr>
      </p:pic>
    </p:spTree>
    <p:extLst>
      <p:ext uri="{BB962C8B-B14F-4D97-AF65-F5344CB8AC3E}">
        <p14:creationId xmlns:p14="http://schemas.microsoft.com/office/powerpoint/2010/main" val="378337259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a:t>
            </a:r>
            <a:br>
              <a:rPr lang="en-US" dirty="0"/>
            </a:br>
            <a:r>
              <a:rPr lang="en-US" dirty="0"/>
              <a:t>Themes</a:t>
            </a:r>
          </a:p>
        </p:txBody>
      </p:sp>
      <p:sp>
        <p:nvSpPr>
          <p:cNvPr id="5" name="Text Placeholder 4"/>
          <p:cNvSpPr>
            <a:spLocks noGrp="1"/>
          </p:cNvSpPr>
          <p:nvPr>
            <p:ph type="body" sz="quarter" idx="10"/>
          </p:nvPr>
        </p:nvSpPr>
        <p:spPr>
          <a:xfrm>
            <a:off x="609600" y="1658851"/>
            <a:ext cx="10972800" cy="1348732"/>
          </a:xfrm>
          <a:solidFill>
            <a:schemeClr val="bg2">
              <a:lumMod val="95000"/>
            </a:schemeClr>
          </a:solidFill>
        </p:spPr>
        <p:txBody>
          <a:bodyPr anchor="t"/>
          <a:lstStyle/>
          <a:p>
            <a:pPr marL="0" lvl="0" indent="0">
              <a:spcBef>
                <a:spcPts val="600"/>
              </a:spcBef>
              <a:spcAft>
                <a:spcPts val="600"/>
              </a:spcAft>
              <a:buNone/>
            </a:pPr>
            <a:endParaRPr lang="en-US" sz="400" b="1" dirty="0"/>
          </a:p>
          <a:p>
            <a:pPr>
              <a:spcBef>
                <a:spcPts val="600"/>
              </a:spcBef>
              <a:spcAft>
                <a:spcPts val="600"/>
              </a:spcAft>
              <a:buFont typeface="Calibri" panose="020F0502020204030204" pitchFamily="34" charset="0"/>
              <a:buChar char="›"/>
            </a:pPr>
            <a:r>
              <a:rPr lang="en-US" sz="2000" dirty="0"/>
              <a:t>Ability to mix and match any shade from the two color palettes:  A main theme (3 shades) and accent theme (3 shades) for a total of 6 colors, plus 6 grays, and white – for a total of </a:t>
            </a:r>
            <a:r>
              <a:rPr lang="en-US" sz="2000" b="1" dirty="0"/>
              <a:t>14 different colors to use</a:t>
            </a:r>
          </a:p>
          <a:p>
            <a:pPr lvl="0">
              <a:spcBef>
                <a:spcPts val="600"/>
              </a:spcBef>
              <a:spcAft>
                <a:spcPts val="600"/>
              </a:spcAft>
              <a:buFont typeface="Calibri" panose="020F0502020204030204" pitchFamily="34" charset="0"/>
              <a:buChar char="›"/>
            </a:pPr>
            <a:endParaRPr lang="en-US" sz="2000" dirty="0"/>
          </a:p>
          <a:p>
            <a:endParaRPr lang="en-US" sz="2000" dirty="0"/>
          </a:p>
          <a:p>
            <a:pPr marL="609585" lvl="1" indent="0">
              <a:buNone/>
            </a:pPr>
            <a:endParaRPr lang="en-US" sz="2000" dirty="0"/>
          </a:p>
          <a:p>
            <a:pPr lvl="1"/>
            <a:endParaRPr lang="en-US" sz="2000" dirty="0"/>
          </a:p>
        </p:txBody>
      </p:sp>
      <p:pic>
        <p:nvPicPr>
          <p:cNvPr id="8" name="Picture 7" descr="Template 4 color choices">
            <a:extLst>
              <a:ext uri="{FF2B5EF4-FFF2-40B4-BE49-F238E27FC236}">
                <a16:creationId xmlns:a16="http://schemas.microsoft.com/office/drawing/2014/main" id="{B93DD5DB-3454-4EA8-8A36-FF898EA9DB2E}"/>
              </a:ext>
            </a:extLst>
          </p:cNvPr>
          <p:cNvPicPr>
            <a:picLocks noChangeAspect="1"/>
          </p:cNvPicPr>
          <p:nvPr/>
        </p:nvPicPr>
        <p:blipFill rotWithShape="1">
          <a:blip r:embed="rId3">
            <a:extLst>
              <a:ext uri="{28A0092B-C50C-407E-A947-70E740481C1C}">
                <a14:useLocalDpi xmlns:a14="http://schemas.microsoft.com/office/drawing/2010/main" val="0"/>
              </a:ext>
            </a:extLst>
          </a:blip>
          <a:srcRect b="38039"/>
          <a:stretch/>
        </p:blipFill>
        <p:spPr>
          <a:xfrm>
            <a:off x="867958" y="3264891"/>
            <a:ext cx="3818548" cy="3061885"/>
          </a:xfrm>
          <a:prstGeom prst="rect">
            <a:avLst/>
          </a:prstGeom>
        </p:spPr>
      </p:pic>
      <p:pic>
        <p:nvPicPr>
          <p:cNvPr id="15" name="Picture 14" descr="Template 4 color choices">
            <a:extLst>
              <a:ext uri="{FF2B5EF4-FFF2-40B4-BE49-F238E27FC236}">
                <a16:creationId xmlns:a16="http://schemas.microsoft.com/office/drawing/2014/main" id="{CBE7ECE4-0DED-4DB6-B648-D600AC2A140B}"/>
              </a:ext>
            </a:extLst>
          </p:cNvPr>
          <p:cNvPicPr>
            <a:picLocks noChangeAspect="1"/>
          </p:cNvPicPr>
          <p:nvPr/>
        </p:nvPicPr>
        <p:blipFill rotWithShape="1">
          <a:blip r:embed="rId4">
            <a:extLst>
              <a:ext uri="{28A0092B-C50C-407E-A947-70E740481C1C}">
                <a14:useLocalDpi xmlns:a14="http://schemas.microsoft.com/office/drawing/2010/main" val="0"/>
              </a:ext>
            </a:extLst>
          </a:blip>
          <a:srcRect t="67656" r="80051"/>
          <a:stretch/>
        </p:blipFill>
        <p:spPr>
          <a:xfrm>
            <a:off x="4686506" y="3679715"/>
            <a:ext cx="1261589" cy="2647061"/>
          </a:xfrm>
          <a:prstGeom prst="rect">
            <a:avLst/>
          </a:prstGeom>
        </p:spPr>
      </p:pic>
    </p:spTree>
    <p:extLst>
      <p:ext uri="{BB962C8B-B14F-4D97-AF65-F5344CB8AC3E}">
        <p14:creationId xmlns:p14="http://schemas.microsoft.com/office/powerpoint/2010/main" val="30130597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Themes</a:t>
            </a:r>
          </a:p>
        </p:txBody>
      </p:sp>
      <p:sp>
        <p:nvSpPr>
          <p:cNvPr id="5" name="Text Placeholder 4"/>
          <p:cNvSpPr>
            <a:spLocks noGrp="1"/>
          </p:cNvSpPr>
          <p:nvPr>
            <p:ph type="body" sz="quarter" idx="10"/>
          </p:nvPr>
        </p:nvSpPr>
        <p:spPr>
          <a:xfrm>
            <a:off x="609600" y="1658849"/>
            <a:ext cx="10972800" cy="4313326"/>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Follow 60-30-10 Rule for designing a full page</a:t>
            </a:r>
          </a:p>
          <a:p>
            <a:pPr lvl="1">
              <a:buFont typeface="Calibri" panose="020F0502020204030204" pitchFamily="34" charset="0"/>
              <a:buChar char="­"/>
            </a:pPr>
            <a:r>
              <a:rPr lang="en-US" sz="1400" dirty="0"/>
              <a:t>60% White / Gray</a:t>
            </a:r>
          </a:p>
          <a:p>
            <a:pPr lvl="1">
              <a:buFont typeface="Calibri" panose="020F0502020204030204" pitchFamily="34" charset="0"/>
              <a:buChar char="­"/>
            </a:pPr>
            <a:r>
              <a:rPr lang="en-US" sz="1400" dirty="0"/>
              <a:t>30% Main Theme</a:t>
            </a:r>
          </a:p>
          <a:p>
            <a:pPr lvl="1">
              <a:buFont typeface="Calibri" panose="020F0502020204030204" pitchFamily="34" charset="0"/>
              <a:buChar char="­"/>
            </a:pPr>
            <a:r>
              <a:rPr lang="en-US" sz="1400" dirty="0"/>
              <a:t>10% (OR LESS) Accent Theme</a:t>
            </a:r>
          </a:p>
          <a:p>
            <a:pPr lvl="0">
              <a:buFont typeface="Wingdings" panose="05000000000000000000" pitchFamily="2" charset="2"/>
              <a:buChar char="ü"/>
            </a:pPr>
            <a:r>
              <a:rPr lang="en-US" sz="2000" b="1" dirty="0">
                <a:solidFill>
                  <a:srgbClr val="7F7F7F">
                    <a:lumMod val="75000"/>
                  </a:srgbClr>
                </a:solidFill>
              </a:rPr>
              <a:t>Use shades of the main color for visual interest:  </a:t>
            </a:r>
            <a:r>
              <a:rPr lang="en-US" sz="2000" dirty="0">
                <a:solidFill>
                  <a:srgbClr val="7F7F7F">
                    <a:lumMod val="75000"/>
                  </a:srgbClr>
                </a:solidFill>
              </a:rPr>
              <a:t>Using variations of the Main theme (primary, secondary, tertiary) colors can be used to help create visual interest and variation.  </a:t>
            </a:r>
          </a:p>
          <a:p>
            <a:pPr lvl="0">
              <a:buFont typeface="Wingdings" panose="05000000000000000000" pitchFamily="2" charset="2"/>
              <a:buChar char="ü"/>
            </a:pPr>
            <a:r>
              <a:rPr lang="en-US" sz="2000" b="1" dirty="0">
                <a:solidFill>
                  <a:srgbClr val="7F7F7F">
                    <a:lumMod val="75000"/>
                  </a:srgbClr>
                </a:solidFill>
              </a:rPr>
              <a:t>Use accent sparingly:  </a:t>
            </a:r>
            <a:r>
              <a:rPr lang="en-US" sz="2000" dirty="0">
                <a:solidFill>
                  <a:srgbClr val="7F7F7F">
                    <a:lumMod val="75000"/>
                  </a:srgbClr>
                </a:solidFill>
              </a:rPr>
              <a:t>The accent color should be used sparingly to draw attention to key items. </a:t>
            </a:r>
          </a:p>
          <a:p>
            <a:pPr lvl="0">
              <a:buFont typeface="Wingdings" panose="05000000000000000000" pitchFamily="2" charset="2"/>
              <a:buChar char="ü"/>
            </a:pPr>
            <a:r>
              <a:rPr lang="en-US" sz="2000" b="1" dirty="0">
                <a:solidFill>
                  <a:srgbClr val="7F7F7F">
                    <a:lumMod val="75000"/>
                  </a:srgbClr>
                </a:solidFill>
              </a:rPr>
              <a:t>Avoid mixing colors too much:  </a:t>
            </a:r>
            <a:r>
              <a:rPr lang="en-US" sz="2000" dirty="0">
                <a:solidFill>
                  <a:srgbClr val="7F7F7F">
                    <a:lumMod val="75000"/>
                  </a:srgbClr>
                </a:solidFill>
              </a:rPr>
              <a:t>Avoid mixing colors the main and accent themes “too much”.  When the colors are used together, it should be done with accent borders or buttons and not with background shading.  </a:t>
            </a:r>
          </a:p>
          <a:p>
            <a:pPr lvl="0">
              <a:buFont typeface="Wingdings" panose="05000000000000000000" pitchFamily="2" charset="2"/>
              <a:buChar char="ü"/>
            </a:pPr>
            <a:r>
              <a:rPr lang="en-US" sz="2000" b="1" dirty="0">
                <a:solidFill>
                  <a:srgbClr val="7F7F7F">
                    <a:lumMod val="75000"/>
                  </a:srgbClr>
                </a:solidFill>
              </a:rPr>
              <a:t>Limit use of color in your pages and when used, ensure color is strategic:  </a:t>
            </a:r>
            <a:r>
              <a:rPr lang="en-US" sz="2000" dirty="0">
                <a:solidFill>
                  <a:srgbClr val="7F7F7F">
                    <a:lumMod val="75000"/>
                  </a:srgbClr>
                </a:solidFill>
              </a:rPr>
              <a:t>The areas that do receive color gain more attention, such as text, images, and individual elements like buttons.</a:t>
            </a:r>
          </a:p>
          <a:p>
            <a:pPr lvl="1">
              <a:buFont typeface="Calibri" panose="020F0502020204030204" pitchFamily="34" charset="0"/>
              <a:buChar char="­"/>
            </a:pPr>
            <a:endParaRPr lang="en-US" sz="1400" dirty="0"/>
          </a:p>
          <a:p>
            <a:endParaRPr lang="en-US" sz="2000" dirty="0"/>
          </a:p>
          <a:p>
            <a:pPr marL="609585" lvl="1" indent="0">
              <a:buNone/>
            </a:pPr>
            <a:endParaRPr lang="en-US" sz="2000" dirty="0"/>
          </a:p>
          <a:p>
            <a:pPr lvl="1"/>
            <a:endParaRPr lang="en-US" sz="2000" dirty="0"/>
          </a:p>
        </p:txBody>
      </p:sp>
    </p:spTree>
    <p:extLst>
      <p:ext uri="{BB962C8B-B14F-4D97-AF65-F5344CB8AC3E}">
        <p14:creationId xmlns:p14="http://schemas.microsoft.com/office/powerpoint/2010/main" val="15460762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6AD2792A-38A9-4C7C-B56E-80E814F943CB}"/>
              </a:ext>
            </a:extLst>
          </p:cNvPr>
          <p:cNvSpPr txBox="1">
            <a:spLocks/>
          </p:cNvSpPr>
          <p:nvPr/>
        </p:nvSpPr>
        <p:spPr bwMode="auto">
          <a:xfrm>
            <a:off x="7981950" y="220575"/>
            <a:ext cx="4038600" cy="2236875"/>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Following the 60-30-10 Rule helps to keep the page fresh and clean, without overusing color.   </a:t>
            </a:r>
          </a:p>
          <a:p>
            <a:pPr lvl="1">
              <a:spcBef>
                <a:spcPts val="600"/>
              </a:spcBef>
              <a:spcAft>
                <a:spcPts val="600"/>
              </a:spcAft>
              <a:buFont typeface="Calibri" panose="020F0502020204030204" pitchFamily="34" charset="0"/>
              <a:buChar char="­"/>
            </a:pPr>
            <a:r>
              <a:rPr lang="en-US" sz="1400" dirty="0"/>
              <a:t>60% White / Gray</a:t>
            </a:r>
          </a:p>
          <a:p>
            <a:pPr lvl="1">
              <a:spcBef>
                <a:spcPts val="600"/>
              </a:spcBef>
              <a:spcAft>
                <a:spcPts val="600"/>
              </a:spcAft>
              <a:buFont typeface="Calibri" panose="020F0502020204030204" pitchFamily="34" charset="0"/>
              <a:buChar char="­"/>
            </a:pPr>
            <a:r>
              <a:rPr lang="en-US" sz="1400" dirty="0"/>
              <a:t>30% Main Theme</a:t>
            </a:r>
          </a:p>
          <a:p>
            <a:pPr lvl="1">
              <a:spcBef>
                <a:spcPts val="600"/>
              </a:spcBef>
              <a:spcAft>
                <a:spcPts val="600"/>
              </a:spcAft>
              <a:buFont typeface="Calibri" panose="020F0502020204030204" pitchFamily="34" charset="0"/>
              <a:buChar char="­"/>
            </a:pPr>
            <a:r>
              <a:rPr lang="en-US" sz="1400" dirty="0"/>
              <a:t>10% (OR LESS) Accent Theme</a:t>
            </a:r>
          </a:p>
          <a:p>
            <a:pPr>
              <a:spcBef>
                <a:spcPts val="600"/>
              </a:spcBef>
              <a:spcAft>
                <a:spcPts val="600"/>
              </a:spcAft>
              <a:buFont typeface="Calibri" panose="020F0502020204030204" pitchFamily="34" charset="0"/>
              <a:buChar char="›"/>
            </a:pPr>
            <a:endParaRPr lang="en-US" sz="1400" dirty="0"/>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pic>
        <p:nvPicPr>
          <p:cNvPr id="2" name="Picture 1" descr="Sample page">
            <a:extLst>
              <a:ext uri="{FF2B5EF4-FFF2-40B4-BE49-F238E27FC236}">
                <a16:creationId xmlns:a16="http://schemas.microsoft.com/office/drawing/2014/main" id="{EA2F4B1B-67EC-4726-A830-2959DFE3B0D2}"/>
              </a:ext>
            </a:extLst>
          </p:cNvPr>
          <p:cNvPicPr>
            <a:picLocks noChangeAspect="1"/>
          </p:cNvPicPr>
          <p:nvPr/>
        </p:nvPicPr>
        <p:blipFill>
          <a:blip r:embed="rId2"/>
          <a:stretch>
            <a:fillRect/>
          </a:stretch>
        </p:blipFill>
        <p:spPr>
          <a:xfrm>
            <a:off x="783722" y="0"/>
            <a:ext cx="6128755" cy="6858000"/>
          </a:xfrm>
          <a:prstGeom prst="rect">
            <a:avLst/>
          </a:prstGeom>
        </p:spPr>
      </p:pic>
    </p:spTree>
    <p:extLst>
      <p:ext uri="{BB962C8B-B14F-4D97-AF65-F5344CB8AC3E}">
        <p14:creationId xmlns:p14="http://schemas.microsoft.com/office/powerpoint/2010/main" val="16051795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Themes</a:t>
            </a:r>
          </a:p>
        </p:txBody>
      </p:sp>
      <p:sp>
        <p:nvSpPr>
          <p:cNvPr id="5" name="Text Placeholder 4"/>
          <p:cNvSpPr>
            <a:spLocks noGrp="1"/>
          </p:cNvSpPr>
          <p:nvPr>
            <p:ph type="body" sz="quarter" idx="10"/>
          </p:nvPr>
        </p:nvSpPr>
        <p:spPr>
          <a:xfrm>
            <a:off x="609600" y="1658849"/>
            <a:ext cx="4448175" cy="846226"/>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recommended color pairings.</a:t>
            </a:r>
          </a:p>
          <a:p>
            <a:pPr lvl="1">
              <a:buFont typeface="Calibri" panose="020F0502020204030204" pitchFamily="34" charset="0"/>
              <a:buChar char="­"/>
            </a:pPr>
            <a:endParaRPr lang="en-US" sz="1400" dirty="0"/>
          </a:p>
          <a:p>
            <a:endParaRPr lang="en-US" sz="2000" dirty="0"/>
          </a:p>
          <a:p>
            <a:pPr marL="609585" lvl="1" indent="0">
              <a:buNone/>
            </a:pPr>
            <a:endParaRPr lang="en-US" sz="2000" dirty="0"/>
          </a:p>
          <a:p>
            <a:pPr lvl="1"/>
            <a:endParaRPr lang="en-US" sz="2000" dirty="0"/>
          </a:p>
        </p:txBody>
      </p:sp>
      <p:pic>
        <p:nvPicPr>
          <p:cNvPr id="2" name="Picture 1" descr="Recommended color pairings for main and accent themes. &#10;">
            <a:extLst>
              <a:ext uri="{FF2B5EF4-FFF2-40B4-BE49-F238E27FC236}">
                <a16:creationId xmlns:a16="http://schemas.microsoft.com/office/drawing/2014/main" id="{081DE6D4-1C03-47C9-BDCC-2F43BDB76259}"/>
              </a:ext>
            </a:extLst>
          </p:cNvPr>
          <p:cNvPicPr>
            <a:picLocks noChangeAspect="1"/>
          </p:cNvPicPr>
          <p:nvPr/>
        </p:nvPicPr>
        <p:blipFill rotWithShape="1">
          <a:blip r:embed="rId3"/>
          <a:srcRect b="10834"/>
          <a:stretch/>
        </p:blipFill>
        <p:spPr>
          <a:xfrm>
            <a:off x="5741515" y="274639"/>
            <a:ext cx="4735985" cy="6115050"/>
          </a:xfrm>
          <a:prstGeom prst="rect">
            <a:avLst/>
          </a:prstGeom>
        </p:spPr>
      </p:pic>
    </p:spTree>
    <p:extLst>
      <p:ext uri="{BB962C8B-B14F-4D97-AF65-F5344CB8AC3E}">
        <p14:creationId xmlns:p14="http://schemas.microsoft.com/office/powerpoint/2010/main" val="17974661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GOOGLE RECOMMENDATIONS</a:t>
            </a:r>
            <a:br>
              <a:rPr lang="en-US" dirty="0"/>
            </a:br>
            <a:r>
              <a:rPr lang="en-US" dirty="0"/>
              <a:t>Themes: General Guidelines</a:t>
            </a:r>
          </a:p>
        </p:txBody>
      </p:sp>
      <p:pic>
        <p:nvPicPr>
          <p:cNvPr id="6" name="Picture 5" descr="Use color to communicate page hierarchy &#10;Ensure text and icons are accessible and legible &#10;Use color to reinforce brand">
            <a:extLst>
              <a:ext uri="{FF2B5EF4-FFF2-40B4-BE49-F238E27FC236}">
                <a16:creationId xmlns:a16="http://schemas.microsoft.com/office/drawing/2014/main" id="{2F635E09-B989-4345-A59D-B8AEBF90AE82}"/>
              </a:ext>
            </a:extLst>
          </p:cNvPr>
          <p:cNvPicPr>
            <a:picLocks noChangeAspect="1"/>
          </p:cNvPicPr>
          <p:nvPr/>
        </p:nvPicPr>
        <p:blipFill>
          <a:blip r:embed="rId3"/>
          <a:stretch>
            <a:fillRect/>
          </a:stretch>
        </p:blipFill>
        <p:spPr>
          <a:xfrm>
            <a:off x="419886" y="1590675"/>
            <a:ext cx="6856202" cy="4162118"/>
          </a:xfrm>
          <a:prstGeom prst="rect">
            <a:avLst/>
          </a:prstGeom>
        </p:spPr>
      </p:pic>
      <p:sp>
        <p:nvSpPr>
          <p:cNvPr id="7" name="Rectangle 6">
            <a:extLst>
              <a:ext uri="{FF2B5EF4-FFF2-40B4-BE49-F238E27FC236}">
                <a16:creationId xmlns:a16="http://schemas.microsoft.com/office/drawing/2014/main" id="{44058C02-68BF-45A1-A148-CB86D8AF086C}"/>
              </a:ext>
            </a:extLst>
          </p:cNvPr>
          <p:cNvSpPr/>
          <p:nvPr/>
        </p:nvSpPr>
        <p:spPr>
          <a:xfrm>
            <a:off x="723900" y="6058585"/>
            <a:ext cx="8305800" cy="369332"/>
          </a:xfrm>
          <a:prstGeom prst="rect">
            <a:avLst/>
          </a:prstGeom>
        </p:spPr>
        <p:txBody>
          <a:bodyPr wrap="square">
            <a:spAutoFit/>
          </a:bodyPr>
          <a:lstStyle/>
          <a:p>
            <a:r>
              <a:rPr lang="en-US" dirty="0">
                <a:hlinkClick r:id="rId4"/>
              </a:rPr>
              <a:t>https://material.io/design/color/the-color-system.html#color-usage-palettes</a:t>
            </a:r>
            <a:r>
              <a:rPr lang="en-US" dirty="0"/>
              <a:t> </a:t>
            </a:r>
          </a:p>
        </p:txBody>
      </p:sp>
      <p:sp>
        <p:nvSpPr>
          <p:cNvPr id="8" name="Text Placeholder 4">
            <a:extLst>
              <a:ext uri="{FF2B5EF4-FFF2-40B4-BE49-F238E27FC236}">
                <a16:creationId xmlns:a16="http://schemas.microsoft.com/office/drawing/2014/main" id="{BFEA42E7-B826-4F4F-96ED-628EE5E5E396}"/>
              </a:ext>
            </a:extLst>
          </p:cNvPr>
          <p:cNvSpPr>
            <a:spLocks noGrp="1"/>
          </p:cNvSpPr>
          <p:nvPr>
            <p:ph type="body" sz="quarter" idx="10"/>
          </p:nvPr>
        </p:nvSpPr>
        <p:spPr>
          <a:xfrm>
            <a:off x="7981164" y="2173199"/>
            <a:ext cx="3790950" cy="2303551"/>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color to communicate page hierarchy </a:t>
            </a:r>
          </a:p>
          <a:p>
            <a:pPr lvl="0">
              <a:buFont typeface="Wingdings" panose="05000000000000000000" pitchFamily="2" charset="2"/>
              <a:buChar char="ü"/>
            </a:pPr>
            <a:r>
              <a:rPr lang="en-US" sz="2000" b="1" dirty="0"/>
              <a:t>Ensure text and icons are accessible and legible </a:t>
            </a:r>
          </a:p>
          <a:p>
            <a:pPr lvl="0">
              <a:buFont typeface="Wingdings" panose="05000000000000000000" pitchFamily="2" charset="2"/>
              <a:buChar char="ü"/>
            </a:pPr>
            <a:r>
              <a:rPr lang="en-US" sz="2000" b="1" dirty="0"/>
              <a:t>Use color to reinforce brand</a:t>
            </a:r>
            <a:endParaRPr lang="en-US" sz="2000" dirty="0"/>
          </a:p>
        </p:txBody>
      </p:sp>
    </p:spTree>
    <p:extLst>
      <p:ext uri="{BB962C8B-B14F-4D97-AF65-F5344CB8AC3E}">
        <p14:creationId xmlns:p14="http://schemas.microsoft.com/office/powerpoint/2010/main" val="38004472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GOOGLE RECOMMENDATIONS</a:t>
            </a:r>
            <a:br>
              <a:rPr lang="en-US" dirty="0"/>
            </a:br>
            <a:r>
              <a:rPr lang="en-US" dirty="0"/>
              <a:t>Themes: General Guidelines</a:t>
            </a:r>
          </a:p>
        </p:txBody>
      </p:sp>
      <p:sp>
        <p:nvSpPr>
          <p:cNvPr id="7" name="Rectangle 6">
            <a:extLst>
              <a:ext uri="{FF2B5EF4-FFF2-40B4-BE49-F238E27FC236}">
                <a16:creationId xmlns:a16="http://schemas.microsoft.com/office/drawing/2014/main" id="{44058C02-68BF-45A1-A148-CB86D8AF086C}"/>
              </a:ext>
            </a:extLst>
          </p:cNvPr>
          <p:cNvSpPr/>
          <p:nvPr/>
        </p:nvSpPr>
        <p:spPr>
          <a:xfrm>
            <a:off x="723900" y="6058585"/>
            <a:ext cx="8305800" cy="369332"/>
          </a:xfrm>
          <a:prstGeom prst="rect">
            <a:avLst/>
          </a:prstGeom>
        </p:spPr>
        <p:txBody>
          <a:bodyPr wrap="square">
            <a:spAutoFit/>
          </a:bodyPr>
          <a:lstStyle/>
          <a:p>
            <a:r>
              <a:rPr lang="en-US" dirty="0">
                <a:hlinkClick r:id="rId3"/>
              </a:rPr>
              <a:t>https://material.io/design/color/applying-color-to-ui.html#</a:t>
            </a:r>
            <a:r>
              <a:rPr lang="en-US" dirty="0"/>
              <a:t> </a:t>
            </a:r>
          </a:p>
        </p:txBody>
      </p:sp>
      <p:sp>
        <p:nvSpPr>
          <p:cNvPr id="8" name="Text Placeholder 4">
            <a:extLst>
              <a:ext uri="{FF2B5EF4-FFF2-40B4-BE49-F238E27FC236}">
                <a16:creationId xmlns:a16="http://schemas.microsoft.com/office/drawing/2014/main" id="{BFEA42E7-B826-4F4F-96ED-628EE5E5E396}"/>
              </a:ext>
            </a:extLst>
          </p:cNvPr>
          <p:cNvSpPr>
            <a:spLocks noGrp="1"/>
          </p:cNvSpPr>
          <p:nvPr>
            <p:ph type="body" sz="quarter" idx="10"/>
          </p:nvPr>
        </p:nvSpPr>
        <p:spPr>
          <a:xfrm>
            <a:off x="7981164" y="2173199"/>
            <a:ext cx="3790950" cy="3084601"/>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color to consistently</a:t>
            </a:r>
          </a:p>
          <a:p>
            <a:pPr lvl="0">
              <a:buFont typeface="Wingdings" panose="05000000000000000000" pitchFamily="2" charset="2"/>
              <a:buChar char="ü"/>
            </a:pPr>
            <a:r>
              <a:rPr lang="en-US" sz="2000" b="1" dirty="0"/>
              <a:t>Use color to create distinction </a:t>
            </a:r>
            <a:r>
              <a:rPr lang="en-US" sz="2000" dirty="0"/>
              <a:t>between elements</a:t>
            </a:r>
          </a:p>
          <a:p>
            <a:pPr lvl="0">
              <a:buFont typeface="Wingdings" panose="05000000000000000000" pitchFamily="2" charset="2"/>
              <a:buChar char="ü"/>
            </a:pPr>
            <a:r>
              <a:rPr lang="en-US" sz="2000" b="1" dirty="0"/>
              <a:t>Use color intentionally to convey meaning </a:t>
            </a:r>
            <a:r>
              <a:rPr lang="en-US" sz="2000" dirty="0"/>
              <a:t>and relationship between elements or to use degrees of hierarchy </a:t>
            </a:r>
          </a:p>
        </p:txBody>
      </p:sp>
      <p:pic>
        <p:nvPicPr>
          <p:cNvPr id="2" name="Picture 1" descr="Use color to consistently&#10;Use color to create distinction between elements&#10;Use color intentionally to convey meaning and relationship between elements or to use degrees of hierarchy &#10;">
            <a:extLst>
              <a:ext uri="{FF2B5EF4-FFF2-40B4-BE49-F238E27FC236}">
                <a16:creationId xmlns:a16="http://schemas.microsoft.com/office/drawing/2014/main" id="{F6192E64-B2F7-4383-A228-9D085C751F7D}"/>
              </a:ext>
            </a:extLst>
          </p:cNvPr>
          <p:cNvPicPr>
            <a:picLocks noChangeAspect="1"/>
          </p:cNvPicPr>
          <p:nvPr/>
        </p:nvPicPr>
        <p:blipFill>
          <a:blip r:embed="rId4"/>
          <a:stretch>
            <a:fillRect/>
          </a:stretch>
        </p:blipFill>
        <p:spPr>
          <a:xfrm>
            <a:off x="495300" y="1754433"/>
            <a:ext cx="6447934" cy="3967357"/>
          </a:xfrm>
          <a:prstGeom prst="rect">
            <a:avLst/>
          </a:prstGeom>
        </p:spPr>
      </p:pic>
    </p:spTree>
    <p:extLst>
      <p:ext uri="{BB962C8B-B14F-4D97-AF65-F5344CB8AC3E}">
        <p14:creationId xmlns:p14="http://schemas.microsoft.com/office/powerpoint/2010/main" val="29138930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GOOGLE RECOMMENDATIONS</a:t>
            </a:r>
            <a:br>
              <a:rPr lang="en-US" dirty="0"/>
            </a:br>
            <a:r>
              <a:rPr lang="en-US" dirty="0"/>
              <a:t>Themes: Main Color</a:t>
            </a:r>
          </a:p>
        </p:txBody>
      </p:sp>
      <p:sp>
        <p:nvSpPr>
          <p:cNvPr id="7" name="Rectangle 6">
            <a:extLst>
              <a:ext uri="{FF2B5EF4-FFF2-40B4-BE49-F238E27FC236}">
                <a16:creationId xmlns:a16="http://schemas.microsoft.com/office/drawing/2014/main" id="{44058C02-68BF-45A1-A148-CB86D8AF086C}"/>
              </a:ext>
            </a:extLst>
          </p:cNvPr>
          <p:cNvSpPr/>
          <p:nvPr/>
        </p:nvSpPr>
        <p:spPr>
          <a:xfrm>
            <a:off x="723900" y="6058585"/>
            <a:ext cx="8305800" cy="369332"/>
          </a:xfrm>
          <a:prstGeom prst="rect">
            <a:avLst/>
          </a:prstGeom>
        </p:spPr>
        <p:txBody>
          <a:bodyPr wrap="square">
            <a:spAutoFit/>
          </a:bodyPr>
          <a:lstStyle/>
          <a:p>
            <a:r>
              <a:rPr lang="en-US" dirty="0">
                <a:hlinkClick r:id="rId3"/>
              </a:rPr>
              <a:t>https://material.io/design/color/the-color-system.html#color-usage-palettes</a:t>
            </a:r>
            <a:r>
              <a:rPr lang="en-US" dirty="0"/>
              <a:t> </a:t>
            </a:r>
          </a:p>
        </p:txBody>
      </p:sp>
      <p:sp>
        <p:nvSpPr>
          <p:cNvPr id="8" name="Text Placeholder 4">
            <a:extLst>
              <a:ext uri="{FF2B5EF4-FFF2-40B4-BE49-F238E27FC236}">
                <a16:creationId xmlns:a16="http://schemas.microsoft.com/office/drawing/2014/main" id="{BFEA42E7-B826-4F4F-96ED-628EE5E5E396}"/>
              </a:ext>
            </a:extLst>
          </p:cNvPr>
          <p:cNvSpPr>
            <a:spLocks noGrp="1"/>
          </p:cNvSpPr>
          <p:nvPr>
            <p:ph type="body" sz="quarter" idx="10"/>
          </p:nvPr>
        </p:nvSpPr>
        <p:spPr>
          <a:xfrm>
            <a:off x="7971639" y="1658851"/>
            <a:ext cx="3790950" cy="1693950"/>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Create contrast </a:t>
            </a:r>
            <a:r>
              <a:rPr lang="en-US" sz="2000" dirty="0"/>
              <a:t>by using light and dark variants of your main theme (primary, secondary and tertiary color) </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6496050" cy="3617999"/>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The main color is the color displayed most frequently across your app’s screens and components. If you don’t have an accent color, your main color can also be used to accent elements. </a:t>
            </a:r>
          </a:p>
          <a:p>
            <a:pPr>
              <a:spcBef>
                <a:spcPts val="600"/>
              </a:spcBef>
              <a:spcAft>
                <a:spcPts val="600"/>
              </a:spcAft>
              <a:buFont typeface="Calibri" panose="020F0502020204030204" pitchFamily="34" charset="0"/>
              <a:buChar char="›"/>
            </a:pPr>
            <a:r>
              <a:rPr lang="en-US" sz="2000" dirty="0"/>
              <a:t>To create contrast between UI elements, such as distinguishing a top app bar from a system bar, you can use light or dark variants of your primary color on each elements.</a:t>
            </a:r>
          </a:p>
          <a:p>
            <a:pPr>
              <a:spcBef>
                <a:spcPts val="600"/>
              </a:spcBef>
              <a:spcAft>
                <a:spcPts val="600"/>
              </a:spcAft>
              <a:buFont typeface="Calibri" panose="020F0502020204030204" pitchFamily="34" charset="0"/>
              <a:buChar char="›"/>
            </a:pPr>
            <a:endParaRPr lang="en-US" sz="2000" dirty="0"/>
          </a:p>
          <a:p>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11" name="Picture 10" descr="Template 4 color choices">
            <a:extLst>
              <a:ext uri="{FF2B5EF4-FFF2-40B4-BE49-F238E27FC236}">
                <a16:creationId xmlns:a16="http://schemas.microsoft.com/office/drawing/2014/main" id="{944E02C8-A58B-402D-82A4-B1488AC9525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8039"/>
          <a:stretch/>
        </p:blipFill>
        <p:spPr>
          <a:xfrm>
            <a:off x="9009864" y="3671713"/>
            <a:ext cx="2001802" cy="1605136"/>
          </a:xfrm>
          <a:prstGeom prst="rect">
            <a:avLst/>
          </a:prstGeom>
        </p:spPr>
      </p:pic>
    </p:spTree>
    <p:extLst>
      <p:ext uri="{BB962C8B-B14F-4D97-AF65-F5344CB8AC3E}">
        <p14:creationId xmlns:p14="http://schemas.microsoft.com/office/powerpoint/2010/main" val="35777440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Example page">
            <a:hlinkClick r:id="rId2"/>
            <a:extLst>
              <a:ext uri="{FF2B5EF4-FFF2-40B4-BE49-F238E27FC236}">
                <a16:creationId xmlns:a16="http://schemas.microsoft.com/office/drawing/2014/main" id="{34A3866E-9FB0-43CD-A78D-68439B4C9F6C}"/>
              </a:ext>
            </a:extLst>
          </p:cNvPr>
          <p:cNvPicPr>
            <a:picLocks noChangeAspect="1"/>
          </p:cNvPicPr>
          <p:nvPr/>
        </p:nvPicPr>
        <p:blipFill>
          <a:blip r:embed="rId3"/>
          <a:stretch>
            <a:fillRect/>
          </a:stretch>
        </p:blipFill>
        <p:spPr>
          <a:xfrm>
            <a:off x="776147" y="0"/>
            <a:ext cx="5967553" cy="6858000"/>
          </a:xfrm>
          <a:prstGeom prst="rect">
            <a:avLst/>
          </a:prstGeom>
        </p:spPr>
      </p:pic>
      <p:sp>
        <p:nvSpPr>
          <p:cNvPr id="7" name="Text Placeholder 4">
            <a:extLst>
              <a:ext uri="{FF2B5EF4-FFF2-40B4-BE49-F238E27FC236}">
                <a16:creationId xmlns:a16="http://schemas.microsoft.com/office/drawing/2014/main" id="{6AD2792A-38A9-4C7C-B56E-80E814F943CB}"/>
              </a:ext>
            </a:extLst>
          </p:cNvPr>
          <p:cNvSpPr txBox="1">
            <a:spLocks/>
          </p:cNvSpPr>
          <p:nvPr/>
        </p:nvSpPr>
        <p:spPr bwMode="auto">
          <a:xfrm>
            <a:off x="7981950" y="220575"/>
            <a:ext cx="4038600" cy="1246275"/>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shades of a single color can provide a uniform and attractive layout</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spTree>
    <p:extLst>
      <p:ext uri="{BB962C8B-B14F-4D97-AF65-F5344CB8AC3E}">
        <p14:creationId xmlns:p14="http://schemas.microsoft.com/office/powerpoint/2010/main" val="26611133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GOOGLE RECOMMENDATIONS</a:t>
            </a:r>
            <a:br>
              <a:rPr lang="en-US" dirty="0"/>
            </a:br>
            <a:r>
              <a:rPr lang="en-US" dirty="0"/>
              <a:t>Themes: Accent Color</a:t>
            </a:r>
          </a:p>
        </p:txBody>
      </p:sp>
      <p:sp>
        <p:nvSpPr>
          <p:cNvPr id="7" name="Rectangle 6">
            <a:extLst>
              <a:ext uri="{FF2B5EF4-FFF2-40B4-BE49-F238E27FC236}">
                <a16:creationId xmlns:a16="http://schemas.microsoft.com/office/drawing/2014/main" id="{44058C02-68BF-45A1-A148-CB86D8AF086C}"/>
              </a:ext>
            </a:extLst>
          </p:cNvPr>
          <p:cNvSpPr/>
          <p:nvPr/>
        </p:nvSpPr>
        <p:spPr>
          <a:xfrm>
            <a:off x="723900" y="6058585"/>
            <a:ext cx="8305800" cy="369332"/>
          </a:xfrm>
          <a:prstGeom prst="rect">
            <a:avLst/>
          </a:prstGeom>
        </p:spPr>
        <p:txBody>
          <a:bodyPr wrap="square">
            <a:spAutoFit/>
          </a:bodyPr>
          <a:lstStyle/>
          <a:p>
            <a:r>
              <a:rPr lang="en-US" dirty="0">
                <a:hlinkClick r:id="rId3"/>
              </a:rPr>
              <a:t>https://material.io/design/color/the-color-system.html#color-usage-palettes</a:t>
            </a:r>
            <a:r>
              <a:rPr lang="en-US" dirty="0"/>
              <a:t> </a:t>
            </a:r>
          </a:p>
        </p:txBody>
      </p:sp>
      <p:sp>
        <p:nvSpPr>
          <p:cNvPr id="8" name="Text Placeholder 4">
            <a:extLst>
              <a:ext uri="{FF2B5EF4-FFF2-40B4-BE49-F238E27FC236}">
                <a16:creationId xmlns:a16="http://schemas.microsoft.com/office/drawing/2014/main" id="{BFEA42E7-B826-4F4F-96ED-628EE5E5E396}"/>
              </a:ext>
            </a:extLst>
          </p:cNvPr>
          <p:cNvSpPr>
            <a:spLocks noGrp="1"/>
          </p:cNvSpPr>
          <p:nvPr>
            <p:ph type="body" sz="quarter" idx="10"/>
          </p:nvPr>
        </p:nvSpPr>
        <p:spPr>
          <a:xfrm>
            <a:off x="7971639" y="1525501"/>
            <a:ext cx="3790950" cy="4399734"/>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accent colors sparingly </a:t>
            </a:r>
          </a:p>
          <a:p>
            <a:pPr lvl="0">
              <a:buFont typeface="Wingdings" panose="05000000000000000000" pitchFamily="2" charset="2"/>
              <a:buChar char="ü"/>
            </a:pPr>
            <a:r>
              <a:rPr lang="en-US" sz="2000" dirty="0"/>
              <a:t>Use accent colors to  </a:t>
            </a:r>
            <a:r>
              <a:rPr lang="en-US" sz="2000" b="1" dirty="0"/>
              <a:t>communicate actions </a:t>
            </a:r>
            <a:r>
              <a:rPr lang="en-US" sz="2000" dirty="0"/>
              <a:t>or interactive elements</a:t>
            </a:r>
          </a:p>
          <a:p>
            <a:pPr lvl="0">
              <a:buFont typeface="Wingdings" panose="05000000000000000000" pitchFamily="2" charset="2"/>
              <a:buChar char="ü"/>
            </a:pPr>
            <a:r>
              <a:rPr lang="en-US" sz="2000" b="1" dirty="0"/>
              <a:t>Reserve the accent-primary colors </a:t>
            </a:r>
            <a:r>
              <a:rPr lang="en-US" sz="2000" dirty="0"/>
              <a:t>for small elements like borders, buttons, heading, etc.  </a:t>
            </a:r>
          </a:p>
          <a:p>
            <a:pPr lvl="0">
              <a:buFont typeface="Wingdings" panose="05000000000000000000" pitchFamily="2" charset="2"/>
              <a:buChar char="ü"/>
            </a:pPr>
            <a:r>
              <a:rPr lang="en-US" sz="2000" b="1" dirty="0"/>
              <a:t>Use light colors for background colors </a:t>
            </a:r>
            <a:r>
              <a:rPr lang="en-US" sz="2000" dirty="0"/>
              <a:t>(white, gray, main-tertiary, accent-tertiary).  </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6496050" cy="4032822"/>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An accent color provides more ways to accent and distinguish your product. Having an accent color is optional, and </a:t>
            </a:r>
            <a:r>
              <a:rPr lang="en-US" sz="2000" b="1" dirty="0"/>
              <a:t>should be applied sparingly to accent select parts of your UI.</a:t>
            </a:r>
          </a:p>
          <a:p>
            <a:pPr>
              <a:spcBef>
                <a:spcPts val="600"/>
              </a:spcBef>
              <a:spcAft>
                <a:spcPts val="600"/>
              </a:spcAft>
              <a:buFont typeface="Calibri" panose="020F0502020204030204" pitchFamily="34" charset="0"/>
              <a:buChar char="›"/>
            </a:pPr>
            <a:r>
              <a:rPr lang="en-US" sz="2000" dirty="0"/>
              <a:t>Accent colors are best for:</a:t>
            </a:r>
          </a:p>
          <a:p>
            <a:pPr lvl="1">
              <a:spcBef>
                <a:spcPts val="600"/>
              </a:spcBef>
              <a:spcAft>
                <a:spcPts val="600"/>
              </a:spcAft>
              <a:buFont typeface="Calibri" panose="020F0502020204030204" pitchFamily="34" charset="0"/>
              <a:buChar char="­"/>
            </a:pPr>
            <a:r>
              <a:rPr lang="en-US" sz="1400" dirty="0"/>
              <a:t>Floating action buttons</a:t>
            </a:r>
          </a:p>
          <a:p>
            <a:pPr lvl="1">
              <a:spcBef>
                <a:spcPts val="600"/>
              </a:spcBef>
              <a:spcAft>
                <a:spcPts val="600"/>
              </a:spcAft>
              <a:buFont typeface="Calibri" panose="020F0502020204030204" pitchFamily="34" charset="0"/>
              <a:buChar char="­"/>
            </a:pPr>
            <a:r>
              <a:rPr lang="en-US" sz="1400" dirty="0"/>
              <a:t>Highlighting selected text</a:t>
            </a:r>
          </a:p>
          <a:p>
            <a:pPr lvl="1">
              <a:spcBef>
                <a:spcPts val="600"/>
              </a:spcBef>
              <a:spcAft>
                <a:spcPts val="600"/>
              </a:spcAft>
              <a:buFont typeface="Calibri" panose="020F0502020204030204" pitchFamily="34" charset="0"/>
              <a:buChar char="­"/>
            </a:pPr>
            <a:r>
              <a:rPr lang="en-US" sz="1400" dirty="0"/>
              <a:t>Links and headlines</a:t>
            </a:r>
          </a:p>
          <a:p>
            <a:endParaRPr lang="en-US" sz="2000" dirty="0"/>
          </a:p>
          <a:p>
            <a:pPr marL="609585" lvl="1" indent="0">
              <a:buFont typeface="Arial" panose="020B0604020202020204" pitchFamily="34" charset="0"/>
              <a:buNone/>
            </a:pPr>
            <a:endParaRPr lang="en-US" sz="2000" dirty="0"/>
          </a:p>
          <a:p>
            <a:pPr lvl="1"/>
            <a:endParaRPr lang="en-US" sz="2000" dirty="0"/>
          </a:p>
        </p:txBody>
      </p:sp>
    </p:spTree>
    <p:extLst>
      <p:ext uri="{BB962C8B-B14F-4D97-AF65-F5344CB8AC3E}">
        <p14:creationId xmlns:p14="http://schemas.microsoft.com/office/powerpoint/2010/main" val="21826009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6AD2792A-38A9-4C7C-B56E-80E814F943CB}"/>
              </a:ext>
            </a:extLst>
          </p:cNvPr>
          <p:cNvSpPr txBox="1">
            <a:spLocks/>
          </p:cNvSpPr>
          <p:nvPr/>
        </p:nvSpPr>
        <p:spPr bwMode="auto">
          <a:xfrm>
            <a:off x="7981950" y="220575"/>
            <a:ext cx="4038600" cy="1512975"/>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accent colors sparingly can help to draw attention to key items or highlight important information.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pic>
        <p:nvPicPr>
          <p:cNvPr id="2" name="Picture 1" descr="Example page">
            <a:hlinkClick r:id="rId2"/>
            <a:extLst>
              <a:ext uri="{FF2B5EF4-FFF2-40B4-BE49-F238E27FC236}">
                <a16:creationId xmlns:a16="http://schemas.microsoft.com/office/drawing/2014/main" id="{EA2F4B1B-67EC-4726-A830-2959DFE3B0D2}"/>
              </a:ext>
            </a:extLst>
          </p:cNvPr>
          <p:cNvPicPr>
            <a:picLocks noChangeAspect="1"/>
          </p:cNvPicPr>
          <p:nvPr/>
        </p:nvPicPr>
        <p:blipFill>
          <a:blip r:embed="rId3"/>
          <a:stretch>
            <a:fillRect/>
          </a:stretch>
        </p:blipFill>
        <p:spPr>
          <a:xfrm>
            <a:off x="783722" y="0"/>
            <a:ext cx="6128755" cy="6858000"/>
          </a:xfrm>
          <a:prstGeom prst="rect">
            <a:avLst/>
          </a:prstGeom>
        </p:spPr>
      </p:pic>
      <p:pic>
        <p:nvPicPr>
          <p:cNvPr id="6" name="Picture 5" descr="Example page">
            <a:extLst>
              <a:ext uri="{FF2B5EF4-FFF2-40B4-BE49-F238E27FC236}">
                <a16:creationId xmlns:a16="http://schemas.microsoft.com/office/drawing/2014/main" id="{FF25A5FA-DB1D-4567-B2D1-0E913B6F5198}"/>
              </a:ext>
            </a:extLst>
          </p:cNvPr>
          <p:cNvPicPr>
            <a:picLocks noChangeAspect="1"/>
          </p:cNvPicPr>
          <p:nvPr/>
        </p:nvPicPr>
        <p:blipFill rotWithShape="1">
          <a:blip r:embed="rId3"/>
          <a:srcRect l="62389" t="36089" r="11190" b="43355"/>
          <a:stretch/>
        </p:blipFill>
        <p:spPr>
          <a:xfrm>
            <a:off x="9886950" y="3181350"/>
            <a:ext cx="1619250" cy="1409700"/>
          </a:xfrm>
          <a:prstGeom prst="rect">
            <a:avLst/>
          </a:prstGeom>
        </p:spPr>
      </p:pic>
      <p:cxnSp>
        <p:nvCxnSpPr>
          <p:cNvPr id="4" name="Straight Arrow Connector 3">
            <a:extLst>
              <a:ext uri="{FF2B5EF4-FFF2-40B4-BE49-F238E27FC236}">
                <a16:creationId xmlns:a16="http://schemas.microsoft.com/office/drawing/2014/main" id="{E96A2355-1C81-44B8-A197-3ECE83CD0FE9}"/>
              </a:ext>
            </a:extLst>
          </p:cNvPr>
          <p:cNvCxnSpPr>
            <a:cxnSpLocks/>
          </p:cNvCxnSpPr>
          <p:nvPr/>
        </p:nvCxnSpPr>
        <p:spPr>
          <a:xfrm>
            <a:off x="8696325" y="3724275"/>
            <a:ext cx="1009650"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0456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Template 4.X:  UX Recommendations </a:t>
            </a:r>
          </a:p>
        </p:txBody>
      </p:sp>
      <p:sp>
        <p:nvSpPr>
          <p:cNvPr id="3" name="Text Placeholder 2"/>
          <p:cNvSpPr>
            <a:spLocks noGrp="1"/>
          </p:cNvSpPr>
          <p:nvPr>
            <p:ph type="body" sz="quarter" idx="10"/>
          </p:nvPr>
        </p:nvSpPr>
        <p:spPr/>
        <p:txBody>
          <a:bodyPr/>
          <a:lstStyle/>
          <a:p>
            <a:pPr marL="0" indent="0">
              <a:buNone/>
            </a:pPr>
            <a:r>
              <a:rPr lang="en-US" sz="1800" b="1" dirty="0"/>
              <a:t>Key items to review:  </a:t>
            </a:r>
          </a:p>
          <a:p>
            <a:r>
              <a:rPr lang="en-US" sz="1800" dirty="0"/>
              <a:t>Viewports </a:t>
            </a:r>
          </a:p>
          <a:p>
            <a:r>
              <a:rPr lang="en-US" sz="1800" dirty="0"/>
              <a:t>Grids</a:t>
            </a:r>
          </a:p>
          <a:p>
            <a:r>
              <a:rPr lang="en-US" sz="1800" dirty="0"/>
              <a:t>Themes</a:t>
            </a:r>
          </a:p>
          <a:p>
            <a:r>
              <a:rPr lang="en-US" sz="1800" dirty="0"/>
              <a:t>Icons</a:t>
            </a:r>
          </a:p>
          <a:p>
            <a:r>
              <a:rPr lang="en-US" sz="1800" dirty="0"/>
              <a:t>Site Identity</a:t>
            </a:r>
          </a:p>
          <a:p>
            <a:r>
              <a:rPr lang="en-US" sz="1800" dirty="0"/>
              <a:t>Navigation</a:t>
            </a:r>
          </a:p>
          <a:p>
            <a:r>
              <a:rPr lang="en-US" sz="1800" dirty="0"/>
              <a:t>Area Under Left Navigation</a:t>
            </a:r>
          </a:p>
          <a:p>
            <a:r>
              <a:rPr lang="en-US" sz="1800" dirty="0"/>
              <a:t>Containers</a:t>
            </a:r>
          </a:p>
          <a:p>
            <a:endParaRPr lang="en-US" sz="1800" dirty="0"/>
          </a:p>
          <a:p>
            <a:endParaRPr lang="en-US" sz="1800" dirty="0"/>
          </a:p>
        </p:txBody>
      </p:sp>
      <p:sp>
        <p:nvSpPr>
          <p:cNvPr id="4" name="Text Placeholder 2">
            <a:extLst>
              <a:ext uri="{FF2B5EF4-FFF2-40B4-BE49-F238E27FC236}">
                <a16:creationId xmlns:a16="http://schemas.microsoft.com/office/drawing/2014/main" id="{66CA6C58-DCCA-4DAF-8183-D7CC7133D662}"/>
              </a:ext>
            </a:extLst>
          </p:cNvPr>
          <p:cNvSpPr txBox="1">
            <a:spLocks/>
          </p:cNvSpPr>
          <p:nvPr/>
        </p:nvSpPr>
        <p:spPr bwMode="auto">
          <a:xfrm>
            <a:off x="6096000" y="1557602"/>
            <a:ext cx="5638800"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000" b="1" dirty="0"/>
              <a:t>If there is time…..</a:t>
            </a:r>
          </a:p>
          <a:p>
            <a:r>
              <a:rPr lang="en-US" sz="1400" dirty="0"/>
              <a:t>Template Types</a:t>
            </a:r>
          </a:p>
          <a:p>
            <a:r>
              <a:rPr lang="en-US" sz="1400" dirty="0"/>
              <a:t>Breadcrumbs</a:t>
            </a:r>
          </a:p>
          <a:p>
            <a:r>
              <a:rPr lang="en-US" sz="1400" dirty="0"/>
              <a:t>Page Sharing</a:t>
            </a:r>
          </a:p>
          <a:p>
            <a:r>
              <a:rPr lang="en-US" sz="1400" dirty="0"/>
              <a:t>Feature Area</a:t>
            </a:r>
          </a:p>
          <a:p>
            <a:r>
              <a:rPr lang="en-US" sz="1400" dirty="0"/>
              <a:t>Visual Element</a:t>
            </a:r>
          </a:p>
          <a:p>
            <a:r>
              <a:rPr lang="en-US" sz="1400" dirty="0"/>
              <a:t>Page Title</a:t>
            </a:r>
          </a:p>
          <a:p>
            <a:r>
              <a:rPr lang="en-US" sz="1400" dirty="0"/>
              <a:t>Page Language</a:t>
            </a:r>
          </a:p>
          <a:p>
            <a:r>
              <a:rPr lang="en-US" sz="1400" dirty="0"/>
              <a:t>Page Format</a:t>
            </a:r>
          </a:p>
          <a:p>
            <a:r>
              <a:rPr lang="en-US" sz="1400" dirty="0"/>
              <a:t>Page Last Reviewed</a:t>
            </a:r>
          </a:p>
          <a:p>
            <a:r>
              <a:rPr lang="en-US" sz="1400" dirty="0"/>
              <a:t>Persistent Content Area</a:t>
            </a:r>
          </a:p>
          <a:p>
            <a:r>
              <a:rPr lang="en-US" sz="1400" dirty="0"/>
              <a:t>Fonts</a:t>
            </a:r>
          </a:p>
          <a:p>
            <a:r>
              <a:rPr lang="en-US" sz="1400" dirty="0"/>
              <a:t>Links</a:t>
            </a:r>
          </a:p>
          <a:p>
            <a:r>
              <a:rPr lang="en-US" sz="1400" dirty="0"/>
              <a:t>Images</a:t>
            </a:r>
          </a:p>
          <a:p>
            <a:r>
              <a:rPr lang="en-US" sz="1400" dirty="0"/>
              <a:t>Accordions / Tabs</a:t>
            </a:r>
          </a:p>
          <a:p>
            <a:r>
              <a:rPr lang="en-US" sz="1400" dirty="0"/>
              <a:t>4</a:t>
            </a:r>
            <a:r>
              <a:rPr lang="en-US" sz="1400" baseline="30000" dirty="0"/>
              <a:t>th</a:t>
            </a:r>
            <a:r>
              <a:rPr lang="en-US" sz="1400" dirty="0"/>
              <a:t> Level Nav / Multipage Nav</a:t>
            </a:r>
          </a:p>
          <a:p>
            <a:r>
              <a:rPr lang="en-US" sz="1400" dirty="0"/>
              <a:t>Tables</a:t>
            </a:r>
          </a:p>
          <a:p>
            <a:endParaRPr lang="en-US" sz="1400" dirty="0"/>
          </a:p>
          <a:p>
            <a:endParaRPr lang="en-US" sz="1800" dirty="0"/>
          </a:p>
        </p:txBody>
      </p:sp>
      <p:sp>
        <p:nvSpPr>
          <p:cNvPr id="8" name="AutoShape 2" descr="Image result for draft stamp">
            <a:extLst>
              <a:ext uri="{FF2B5EF4-FFF2-40B4-BE49-F238E27FC236}">
                <a16:creationId xmlns:a16="http://schemas.microsoft.com/office/drawing/2014/main" id="{4959A329-4665-45F7-8133-FBC95B89986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draft stamp">
            <a:extLst>
              <a:ext uri="{FF2B5EF4-FFF2-40B4-BE49-F238E27FC236}">
                <a16:creationId xmlns:a16="http://schemas.microsoft.com/office/drawing/2014/main" id="{6E9A8879-FE69-4B3C-BDE4-CCA3F5305C9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DRAFT">
            <a:extLst>
              <a:ext uri="{FF2B5EF4-FFF2-40B4-BE49-F238E27FC236}">
                <a16:creationId xmlns:a16="http://schemas.microsoft.com/office/drawing/2014/main" id="{6C6EE8CE-00D1-48E2-8F2A-1BBB2A7C8F9F}"/>
              </a:ext>
            </a:extLst>
          </p:cNvPr>
          <p:cNvPicPr>
            <a:picLocks noChangeAspect="1"/>
          </p:cNvPicPr>
          <p:nvPr/>
        </p:nvPicPr>
        <p:blipFill>
          <a:blip r:embed="rId3"/>
          <a:stretch>
            <a:fillRect/>
          </a:stretch>
        </p:blipFill>
        <p:spPr>
          <a:xfrm>
            <a:off x="1801382" y="4575898"/>
            <a:ext cx="3600000" cy="1552381"/>
          </a:xfrm>
          <a:prstGeom prst="rect">
            <a:avLst/>
          </a:prstGeom>
        </p:spPr>
      </p:pic>
    </p:spTree>
    <p:extLst>
      <p:ext uri="{BB962C8B-B14F-4D97-AF65-F5344CB8AC3E}">
        <p14:creationId xmlns:p14="http://schemas.microsoft.com/office/powerpoint/2010/main" val="73149978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xample page">
            <a:hlinkClick r:id="rId2"/>
            <a:extLst>
              <a:ext uri="{FF2B5EF4-FFF2-40B4-BE49-F238E27FC236}">
                <a16:creationId xmlns:a16="http://schemas.microsoft.com/office/drawing/2014/main" id="{5F97BDB0-0C88-4372-9FA4-3F5BE8F216D9}"/>
              </a:ext>
            </a:extLst>
          </p:cNvPr>
          <p:cNvPicPr>
            <a:picLocks noChangeAspect="1"/>
          </p:cNvPicPr>
          <p:nvPr/>
        </p:nvPicPr>
        <p:blipFill>
          <a:blip r:embed="rId3"/>
          <a:stretch>
            <a:fillRect/>
          </a:stretch>
        </p:blipFill>
        <p:spPr>
          <a:xfrm>
            <a:off x="4893957" y="0"/>
            <a:ext cx="4158244" cy="6858000"/>
          </a:xfrm>
          <a:prstGeom prst="rect">
            <a:avLst/>
          </a:prstGeom>
        </p:spPr>
      </p:pic>
      <p:sp>
        <p:nvSpPr>
          <p:cNvPr id="8" name="Text Placeholder 4">
            <a:extLst>
              <a:ext uri="{FF2B5EF4-FFF2-40B4-BE49-F238E27FC236}">
                <a16:creationId xmlns:a16="http://schemas.microsoft.com/office/drawing/2014/main" id="{5D1F32E5-165C-4B1B-9E71-0EF5F6B0025C}"/>
              </a:ext>
            </a:extLst>
          </p:cNvPr>
          <p:cNvSpPr txBox="1">
            <a:spLocks/>
          </p:cNvSpPr>
          <p:nvPr/>
        </p:nvSpPr>
        <p:spPr bwMode="auto">
          <a:xfrm>
            <a:off x="9538304" y="220574"/>
            <a:ext cx="2482245" cy="2617875"/>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colors in the same palette for different sections of the page can help to provide cohesiveness, while also providing visual interest by varying the color choices used throughout the page.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pic>
        <p:nvPicPr>
          <p:cNvPr id="5" name="Picture 4" descr="Example page">
            <a:hlinkClick r:id="rId4"/>
            <a:extLst>
              <a:ext uri="{FF2B5EF4-FFF2-40B4-BE49-F238E27FC236}">
                <a16:creationId xmlns:a16="http://schemas.microsoft.com/office/drawing/2014/main" id="{427F51C0-A258-4B3C-A535-EE5D74813AC0}"/>
              </a:ext>
            </a:extLst>
          </p:cNvPr>
          <p:cNvPicPr>
            <a:picLocks noChangeAspect="1"/>
          </p:cNvPicPr>
          <p:nvPr/>
        </p:nvPicPr>
        <p:blipFill>
          <a:blip r:embed="rId5"/>
          <a:stretch>
            <a:fillRect/>
          </a:stretch>
        </p:blipFill>
        <p:spPr>
          <a:xfrm>
            <a:off x="171451" y="0"/>
            <a:ext cx="4328919" cy="6858000"/>
          </a:xfrm>
          <a:prstGeom prst="rect">
            <a:avLst/>
          </a:prstGeom>
        </p:spPr>
      </p:pic>
    </p:spTree>
    <p:extLst>
      <p:ext uri="{BB962C8B-B14F-4D97-AF65-F5344CB8AC3E}">
        <p14:creationId xmlns:p14="http://schemas.microsoft.com/office/powerpoint/2010/main" val="21247481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6AD2792A-38A9-4C7C-B56E-80E814F943CB}"/>
              </a:ext>
            </a:extLst>
          </p:cNvPr>
          <p:cNvSpPr txBox="1">
            <a:spLocks/>
          </p:cNvSpPr>
          <p:nvPr/>
        </p:nvSpPr>
        <p:spPr bwMode="auto">
          <a:xfrm>
            <a:off x="6312048" y="159614"/>
            <a:ext cx="5708502" cy="2216353"/>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lvl="0">
              <a:buFont typeface="Calibri" panose="020F0502020204030204" pitchFamily="34" charset="0"/>
              <a:buChar char="›"/>
            </a:pPr>
            <a:r>
              <a:rPr lang="en-US" sz="1400" dirty="0">
                <a:solidFill>
                  <a:srgbClr val="7F7F7F">
                    <a:lumMod val="75000"/>
                  </a:srgbClr>
                </a:solidFill>
              </a:rPr>
              <a:t>Avoid mixing colors too much</a:t>
            </a:r>
            <a:r>
              <a:rPr lang="en-US" sz="1400" b="1" dirty="0">
                <a:solidFill>
                  <a:srgbClr val="7F7F7F">
                    <a:lumMod val="75000"/>
                  </a:srgbClr>
                </a:solidFill>
              </a:rPr>
              <a:t>:  </a:t>
            </a:r>
            <a:r>
              <a:rPr lang="en-US" sz="1400" dirty="0">
                <a:solidFill>
                  <a:srgbClr val="7F7F7F">
                    <a:lumMod val="75000"/>
                  </a:srgbClr>
                </a:solidFill>
              </a:rPr>
              <a:t>Avoid mixing colors the main and accent themes “too much”.  When the colors are used together, it should be done with accent borders or buttons and not with background shading.  </a:t>
            </a:r>
          </a:p>
          <a:p>
            <a:pPr>
              <a:spcBef>
                <a:spcPts val="600"/>
              </a:spcBef>
              <a:spcAft>
                <a:spcPts val="600"/>
              </a:spcAft>
              <a:buFont typeface="Calibri" panose="020F0502020204030204" pitchFamily="34" charset="0"/>
              <a:buChar char="›"/>
            </a:pPr>
            <a:r>
              <a:rPr lang="en-US" sz="1400" dirty="0"/>
              <a:t>Use accent colors sparingly to draw attention.</a:t>
            </a:r>
          </a:p>
          <a:p>
            <a:pPr>
              <a:spcBef>
                <a:spcPts val="600"/>
              </a:spcBef>
              <a:spcAft>
                <a:spcPts val="600"/>
              </a:spcAft>
              <a:buFont typeface="Calibri" panose="020F0502020204030204" pitchFamily="34" charset="0"/>
              <a:buChar char="›"/>
            </a:pPr>
            <a:r>
              <a:rPr lang="en-US" sz="1400" dirty="0"/>
              <a:t>Avoid using dark or especially bright colors for background colors.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pic>
        <p:nvPicPr>
          <p:cNvPr id="10" name="Picture 9" descr="Example page">
            <a:extLst>
              <a:ext uri="{FF2B5EF4-FFF2-40B4-BE49-F238E27FC236}">
                <a16:creationId xmlns:a16="http://schemas.microsoft.com/office/drawing/2014/main" id="{9C9EDD6D-130F-4AF5-9BE3-7869E8823F1B}"/>
              </a:ext>
            </a:extLst>
          </p:cNvPr>
          <p:cNvPicPr>
            <a:picLocks noChangeAspect="1"/>
          </p:cNvPicPr>
          <p:nvPr/>
        </p:nvPicPr>
        <p:blipFill>
          <a:blip r:embed="rId2"/>
          <a:stretch>
            <a:fillRect/>
          </a:stretch>
        </p:blipFill>
        <p:spPr>
          <a:xfrm>
            <a:off x="868174" y="489186"/>
            <a:ext cx="3550225" cy="6292613"/>
          </a:xfrm>
          <a:prstGeom prst="rect">
            <a:avLst/>
          </a:prstGeom>
        </p:spPr>
      </p:pic>
      <p:pic>
        <p:nvPicPr>
          <p:cNvPr id="3" name="Picture 2" descr="Example page">
            <a:extLst>
              <a:ext uri="{FF2B5EF4-FFF2-40B4-BE49-F238E27FC236}">
                <a16:creationId xmlns:a16="http://schemas.microsoft.com/office/drawing/2014/main" id="{2608B626-4EE5-45AD-8405-4F05EBB2167D}"/>
              </a:ext>
            </a:extLst>
          </p:cNvPr>
          <p:cNvPicPr>
            <a:picLocks noChangeAspect="1"/>
          </p:cNvPicPr>
          <p:nvPr/>
        </p:nvPicPr>
        <p:blipFill>
          <a:blip r:embed="rId3"/>
          <a:stretch>
            <a:fillRect/>
          </a:stretch>
        </p:blipFill>
        <p:spPr>
          <a:xfrm>
            <a:off x="6694174" y="2470135"/>
            <a:ext cx="5233070" cy="1746265"/>
          </a:xfrm>
          <a:prstGeom prst="rect">
            <a:avLst/>
          </a:prstGeom>
        </p:spPr>
      </p:pic>
      <p:pic>
        <p:nvPicPr>
          <p:cNvPr id="5" name="Picture 4" descr="Example page">
            <a:extLst>
              <a:ext uri="{FF2B5EF4-FFF2-40B4-BE49-F238E27FC236}">
                <a16:creationId xmlns:a16="http://schemas.microsoft.com/office/drawing/2014/main" id="{F56DE4E0-35C2-4730-A03F-6AFB12E2E4C9}"/>
              </a:ext>
            </a:extLst>
          </p:cNvPr>
          <p:cNvPicPr>
            <a:picLocks noChangeAspect="1"/>
          </p:cNvPicPr>
          <p:nvPr/>
        </p:nvPicPr>
        <p:blipFill>
          <a:blip r:embed="rId4"/>
          <a:stretch>
            <a:fillRect/>
          </a:stretch>
        </p:blipFill>
        <p:spPr>
          <a:xfrm>
            <a:off x="6694174" y="4382107"/>
            <a:ext cx="1907600" cy="2224837"/>
          </a:xfrm>
          <a:prstGeom prst="rect">
            <a:avLst/>
          </a:prstGeom>
        </p:spPr>
      </p:pic>
      <p:pic>
        <p:nvPicPr>
          <p:cNvPr id="9" name="Picture 8" descr="Example page">
            <a:extLst>
              <a:ext uri="{FF2B5EF4-FFF2-40B4-BE49-F238E27FC236}">
                <a16:creationId xmlns:a16="http://schemas.microsoft.com/office/drawing/2014/main" id="{A7AF20AD-F283-4433-B8CE-94D8B7379C2D}"/>
              </a:ext>
            </a:extLst>
          </p:cNvPr>
          <p:cNvPicPr>
            <a:picLocks noChangeAspect="1"/>
          </p:cNvPicPr>
          <p:nvPr/>
        </p:nvPicPr>
        <p:blipFill>
          <a:blip r:embed="rId5"/>
          <a:stretch>
            <a:fillRect/>
          </a:stretch>
        </p:blipFill>
        <p:spPr>
          <a:xfrm>
            <a:off x="9310709" y="4310568"/>
            <a:ext cx="2079112" cy="2124310"/>
          </a:xfrm>
          <a:prstGeom prst="rect">
            <a:avLst/>
          </a:prstGeom>
        </p:spPr>
      </p:pic>
      <p:sp>
        <p:nvSpPr>
          <p:cNvPr id="4" name="TextBox 3">
            <a:extLst>
              <a:ext uri="{FF2B5EF4-FFF2-40B4-BE49-F238E27FC236}">
                <a16:creationId xmlns:a16="http://schemas.microsoft.com/office/drawing/2014/main" id="{77964BB5-4E95-4006-A281-B2055AB8CC2A}"/>
              </a:ext>
            </a:extLst>
          </p:cNvPr>
          <p:cNvSpPr txBox="1"/>
          <p:nvPr/>
        </p:nvSpPr>
        <p:spPr>
          <a:xfrm>
            <a:off x="868174" y="5081"/>
            <a:ext cx="2072640" cy="369332"/>
          </a:xfrm>
          <a:prstGeom prst="rect">
            <a:avLst/>
          </a:prstGeom>
          <a:noFill/>
        </p:spPr>
        <p:txBody>
          <a:bodyPr wrap="square" rtlCol="0">
            <a:spAutoFit/>
          </a:bodyPr>
          <a:lstStyle/>
          <a:p>
            <a:pPr marL="285750" indent="-285750">
              <a:buClr>
                <a:srgbClr val="C00000"/>
              </a:buClr>
              <a:buFont typeface="Calibri" panose="020F0502020204030204" pitchFamily="34" charset="0"/>
              <a:buChar char="x"/>
            </a:pPr>
            <a:r>
              <a:rPr lang="en-US" dirty="0">
                <a:solidFill>
                  <a:srgbClr val="000000"/>
                </a:solidFill>
                <a:latin typeface="Calibri" panose="020F0502020204030204" pitchFamily="34" charset="0"/>
              </a:rPr>
              <a:t>What </a:t>
            </a:r>
            <a:r>
              <a:rPr lang="en-US" b="1" dirty="0">
                <a:solidFill>
                  <a:srgbClr val="C00000"/>
                </a:solidFill>
                <a:latin typeface="Calibri" panose="020F0502020204030204" pitchFamily="34" charset="0"/>
              </a:rPr>
              <a:t>NOT</a:t>
            </a:r>
            <a:r>
              <a:rPr lang="en-US" dirty="0">
                <a:solidFill>
                  <a:srgbClr val="000000"/>
                </a:solidFill>
                <a:latin typeface="Calibri" panose="020F0502020204030204" pitchFamily="34" charset="0"/>
              </a:rPr>
              <a:t> to do</a:t>
            </a:r>
          </a:p>
        </p:txBody>
      </p:sp>
    </p:spTree>
    <p:extLst>
      <p:ext uri="{BB962C8B-B14F-4D97-AF65-F5344CB8AC3E}">
        <p14:creationId xmlns:p14="http://schemas.microsoft.com/office/powerpoint/2010/main" val="14605566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Example page">
            <a:extLst>
              <a:ext uri="{FF2B5EF4-FFF2-40B4-BE49-F238E27FC236}">
                <a16:creationId xmlns:a16="http://schemas.microsoft.com/office/drawing/2014/main" id="{9C9EDD6D-130F-4AF5-9BE3-7869E8823F1B}"/>
              </a:ext>
            </a:extLst>
          </p:cNvPr>
          <p:cNvPicPr>
            <a:picLocks noChangeAspect="1"/>
          </p:cNvPicPr>
          <p:nvPr/>
        </p:nvPicPr>
        <p:blipFill>
          <a:blip r:embed="rId2"/>
          <a:stretch>
            <a:fillRect/>
          </a:stretch>
        </p:blipFill>
        <p:spPr>
          <a:xfrm>
            <a:off x="681914" y="482320"/>
            <a:ext cx="3474730" cy="6158801"/>
          </a:xfrm>
          <a:prstGeom prst="rect">
            <a:avLst/>
          </a:prstGeom>
        </p:spPr>
      </p:pic>
      <p:pic>
        <p:nvPicPr>
          <p:cNvPr id="2" name="Picture 1" descr="Example page">
            <a:hlinkClick r:id="rId3"/>
            <a:extLst>
              <a:ext uri="{FF2B5EF4-FFF2-40B4-BE49-F238E27FC236}">
                <a16:creationId xmlns:a16="http://schemas.microsoft.com/office/drawing/2014/main" id="{5F97BDB0-0C88-4372-9FA4-3F5BE8F216D9}"/>
              </a:ext>
            </a:extLst>
          </p:cNvPr>
          <p:cNvPicPr>
            <a:picLocks noChangeAspect="1"/>
          </p:cNvPicPr>
          <p:nvPr/>
        </p:nvPicPr>
        <p:blipFill>
          <a:blip r:embed="rId4"/>
          <a:stretch>
            <a:fillRect/>
          </a:stretch>
        </p:blipFill>
        <p:spPr>
          <a:xfrm>
            <a:off x="5024738" y="489321"/>
            <a:ext cx="3776254" cy="6228001"/>
          </a:xfrm>
          <a:prstGeom prst="rect">
            <a:avLst/>
          </a:prstGeom>
        </p:spPr>
      </p:pic>
      <p:sp>
        <p:nvSpPr>
          <p:cNvPr id="8" name="Text Placeholder 4">
            <a:extLst>
              <a:ext uri="{FF2B5EF4-FFF2-40B4-BE49-F238E27FC236}">
                <a16:creationId xmlns:a16="http://schemas.microsoft.com/office/drawing/2014/main" id="{5D1F32E5-165C-4B1B-9E71-0EF5F6B0025C}"/>
              </a:ext>
            </a:extLst>
          </p:cNvPr>
          <p:cNvSpPr txBox="1">
            <a:spLocks/>
          </p:cNvSpPr>
          <p:nvPr/>
        </p:nvSpPr>
        <p:spPr bwMode="auto">
          <a:xfrm>
            <a:off x="9538304" y="220575"/>
            <a:ext cx="2482245" cy="3726274"/>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too much color can actually distract from a page and make it hard to focus on any one item.  </a:t>
            </a:r>
          </a:p>
          <a:p>
            <a:pPr>
              <a:spcBef>
                <a:spcPts val="600"/>
              </a:spcBef>
              <a:spcAft>
                <a:spcPts val="600"/>
              </a:spcAft>
              <a:buFont typeface="Calibri" panose="020F0502020204030204" pitchFamily="34" charset="0"/>
              <a:buChar char="›"/>
            </a:pPr>
            <a:r>
              <a:rPr lang="en-US" sz="1400" dirty="0"/>
              <a:t>Judiciously using color can help to draw attention to items and highlight key content.  </a:t>
            </a:r>
          </a:p>
          <a:p>
            <a:pPr>
              <a:spcBef>
                <a:spcPts val="600"/>
              </a:spcBef>
              <a:spcAft>
                <a:spcPts val="600"/>
              </a:spcAft>
              <a:buFont typeface="Calibri" panose="020F0502020204030204" pitchFamily="34" charset="0"/>
              <a:buChar char="›"/>
            </a:pPr>
            <a:r>
              <a:rPr lang="en-US" sz="1400" dirty="0"/>
              <a:t>Color can also be used to help group related items and create visual separation between sections of a page.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sp>
        <p:nvSpPr>
          <p:cNvPr id="5" name="TextBox 4">
            <a:extLst>
              <a:ext uri="{FF2B5EF4-FFF2-40B4-BE49-F238E27FC236}">
                <a16:creationId xmlns:a16="http://schemas.microsoft.com/office/drawing/2014/main" id="{77964BB5-4E95-4006-A281-B2055AB8CC2A}"/>
              </a:ext>
            </a:extLst>
          </p:cNvPr>
          <p:cNvSpPr txBox="1"/>
          <p:nvPr/>
        </p:nvSpPr>
        <p:spPr>
          <a:xfrm>
            <a:off x="868174" y="5081"/>
            <a:ext cx="2072640" cy="369332"/>
          </a:xfrm>
          <a:prstGeom prst="rect">
            <a:avLst/>
          </a:prstGeom>
          <a:noFill/>
        </p:spPr>
        <p:txBody>
          <a:bodyPr wrap="square" rtlCol="0">
            <a:spAutoFit/>
          </a:bodyPr>
          <a:lstStyle/>
          <a:p>
            <a:pPr marL="285750" indent="-285750">
              <a:buClr>
                <a:srgbClr val="C00000"/>
              </a:buClr>
              <a:buFont typeface="Calibri" panose="020F0502020204030204" pitchFamily="34" charset="0"/>
              <a:buChar char="x"/>
            </a:pPr>
            <a:r>
              <a:rPr lang="en-US" dirty="0">
                <a:solidFill>
                  <a:srgbClr val="000000"/>
                </a:solidFill>
                <a:latin typeface="Calibri" panose="020F0502020204030204" pitchFamily="34" charset="0"/>
              </a:rPr>
              <a:t>What </a:t>
            </a:r>
            <a:r>
              <a:rPr lang="en-US" b="1" dirty="0">
                <a:solidFill>
                  <a:srgbClr val="C00000"/>
                </a:solidFill>
                <a:latin typeface="Calibri" panose="020F0502020204030204" pitchFamily="34" charset="0"/>
              </a:rPr>
              <a:t>NOT</a:t>
            </a:r>
            <a:r>
              <a:rPr lang="en-US" dirty="0">
                <a:solidFill>
                  <a:srgbClr val="000000"/>
                </a:solidFill>
                <a:latin typeface="Calibri" panose="020F0502020204030204" pitchFamily="34" charset="0"/>
              </a:rPr>
              <a:t> to do</a:t>
            </a:r>
          </a:p>
        </p:txBody>
      </p:sp>
    </p:spTree>
    <p:extLst>
      <p:ext uri="{BB962C8B-B14F-4D97-AF65-F5344CB8AC3E}">
        <p14:creationId xmlns:p14="http://schemas.microsoft.com/office/powerpoint/2010/main" val="75394597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Example page">
            <a:extLst>
              <a:ext uri="{FF2B5EF4-FFF2-40B4-BE49-F238E27FC236}">
                <a16:creationId xmlns:a16="http://schemas.microsoft.com/office/drawing/2014/main" id="{9C9EDD6D-130F-4AF5-9BE3-7869E8823F1B}"/>
              </a:ext>
            </a:extLst>
          </p:cNvPr>
          <p:cNvPicPr>
            <a:picLocks noChangeAspect="1"/>
          </p:cNvPicPr>
          <p:nvPr/>
        </p:nvPicPr>
        <p:blipFill>
          <a:blip r:embed="rId2"/>
          <a:stretch>
            <a:fillRect/>
          </a:stretch>
        </p:blipFill>
        <p:spPr>
          <a:xfrm>
            <a:off x="784706" y="374413"/>
            <a:ext cx="3542760" cy="6279381"/>
          </a:xfrm>
          <a:prstGeom prst="rect">
            <a:avLst/>
          </a:prstGeom>
        </p:spPr>
      </p:pic>
      <p:sp>
        <p:nvSpPr>
          <p:cNvPr id="8" name="Text Placeholder 4">
            <a:extLst>
              <a:ext uri="{FF2B5EF4-FFF2-40B4-BE49-F238E27FC236}">
                <a16:creationId xmlns:a16="http://schemas.microsoft.com/office/drawing/2014/main" id="{5D1F32E5-165C-4B1B-9E71-0EF5F6B0025C}"/>
              </a:ext>
            </a:extLst>
          </p:cNvPr>
          <p:cNvSpPr txBox="1">
            <a:spLocks/>
          </p:cNvSpPr>
          <p:nvPr/>
        </p:nvSpPr>
        <p:spPr bwMode="auto">
          <a:xfrm>
            <a:off x="9538304" y="220575"/>
            <a:ext cx="2482245" cy="3726274"/>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too much color can actually distract from a page and make it hard to focus on any one item.  </a:t>
            </a:r>
          </a:p>
          <a:p>
            <a:pPr>
              <a:spcBef>
                <a:spcPts val="600"/>
              </a:spcBef>
              <a:spcAft>
                <a:spcPts val="600"/>
              </a:spcAft>
              <a:buFont typeface="Calibri" panose="020F0502020204030204" pitchFamily="34" charset="0"/>
              <a:buChar char="›"/>
            </a:pPr>
            <a:r>
              <a:rPr lang="en-US" sz="1400" dirty="0"/>
              <a:t>Judiciously using color can help to draw attention to items and highlight key content.  </a:t>
            </a:r>
          </a:p>
          <a:p>
            <a:pPr>
              <a:spcBef>
                <a:spcPts val="600"/>
              </a:spcBef>
              <a:spcAft>
                <a:spcPts val="600"/>
              </a:spcAft>
              <a:buFont typeface="Calibri" panose="020F0502020204030204" pitchFamily="34" charset="0"/>
              <a:buChar char="›"/>
            </a:pPr>
            <a:r>
              <a:rPr lang="en-US" sz="1400" dirty="0"/>
              <a:t>Color can also be used to help group related items and create visual separation between sections of a page.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pic>
        <p:nvPicPr>
          <p:cNvPr id="3" name="Picture 2" descr="Example page">
            <a:hlinkClick r:id="rId3"/>
            <a:extLst>
              <a:ext uri="{FF2B5EF4-FFF2-40B4-BE49-F238E27FC236}">
                <a16:creationId xmlns:a16="http://schemas.microsoft.com/office/drawing/2014/main" id="{37FB1554-2D37-4B7C-A5DF-7A65CE54B64F}"/>
              </a:ext>
            </a:extLst>
          </p:cNvPr>
          <p:cNvPicPr>
            <a:picLocks noChangeAspect="1"/>
          </p:cNvPicPr>
          <p:nvPr/>
        </p:nvPicPr>
        <p:blipFill>
          <a:blip r:embed="rId4"/>
          <a:stretch>
            <a:fillRect/>
          </a:stretch>
        </p:blipFill>
        <p:spPr>
          <a:xfrm>
            <a:off x="5048933" y="380060"/>
            <a:ext cx="4008218" cy="6349936"/>
          </a:xfrm>
          <a:prstGeom prst="rect">
            <a:avLst/>
          </a:prstGeom>
        </p:spPr>
      </p:pic>
      <p:sp>
        <p:nvSpPr>
          <p:cNvPr id="5" name="TextBox 4">
            <a:extLst>
              <a:ext uri="{FF2B5EF4-FFF2-40B4-BE49-F238E27FC236}">
                <a16:creationId xmlns:a16="http://schemas.microsoft.com/office/drawing/2014/main" id="{77964BB5-4E95-4006-A281-B2055AB8CC2A}"/>
              </a:ext>
            </a:extLst>
          </p:cNvPr>
          <p:cNvSpPr txBox="1"/>
          <p:nvPr/>
        </p:nvSpPr>
        <p:spPr>
          <a:xfrm>
            <a:off x="868174" y="5081"/>
            <a:ext cx="2072640" cy="369332"/>
          </a:xfrm>
          <a:prstGeom prst="rect">
            <a:avLst/>
          </a:prstGeom>
          <a:noFill/>
        </p:spPr>
        <p:txBody>
          <a:bodyPr wrap="square" rtlCol="0">
            <a:spAutoFit/>
          </a:bodyPr>
          <a:lstStyle/>
          <a:p>
            <a:pPr marL="285750" indent="-285750">
              <a:buClr>
                <a:srgbClr val="C00000"/>
              </a:buClr>
              <a:buFont typeface="Calibri" panose="020F0502020204030204" pitchFamily="34" charset="0"/>
              <a:buChar char="x"/>
            </a:pPr>
            <a:r>
              <a:rPr lang="en-US" dirty="0">
                <a:solidFill>
                  <a:srgbClr val="000000"/>
                </a:solidFill>
                <a:latin typeface="Calibri" panose="020F0502020204030204" pitchFamily="34" charset="0"/>
              </a:rPr>
              <a:t>What </a:t>
            </a:r>
            <a:r>
              <a:rPr lang="en-US" b="1" dirty="0">
                <a:solidFill>
                  <a:srgbClr val="C00000"/>
                </a:solidFill>
                <a:latin typeface="Calibri" panose="020F0502020204030204" pitchFamily="34" charset="0"/>
              </a:rPr>
              <a:t>NOT</a:t>
            </a:r>
            <a:r>
              <a:rPr lang="en-US" dirty="0">
                <a:solidFill>
                  <a:srgbClr val="000000"/>
                </a:solidFill>
                <a:latin typeface="Calibri" panose="020F0502020204030204" pitchFamily="34" charset="0"/>
              </a:rPr>
              <a:t> to do</a:t>
            </a:r>
          </a:p>
        </p:txBody>
      </p:sp>
    </p:spTree>
    <p:extLst>
      <p:ext uri="{BB962C8B-B14F-4D97-AF65-F5344CB8AC3E}">
        <p14:creationId xmlns:p14="http://schemas.microsoft.com/office/powerpoint/2010/main" val="28488346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ACCESSIBILITY</a:t>
            </a:r>
            <a:br>
              <a:rPr lang="en-US" dirty="0"/>
            </a:br>
            <a:r>
              <a:rPr lang="en-US" dirty="0"/>
              <a:t>Themes </a:t>
            </a:r>
          </a:p>
        </p:txBody>
      </p:sp>
      <p:sp>
        <p:nvSpPr>
          <p:cNvPr id="7" name="Rectangle 6">
            <a:extLst>
              <a:ext uri="{FF2B5EF4-FFF2-40B4-BE49-F238E27FC236}">
                <a16:creationId xmlns:a16="http://schemas.microsoft.com/office/drawing/2014/main" id="{44058C02-68BF-45A1-A148-CB86D8AF086C}"/>
              </a:ext>
            </a:extLst>
          </p:cNvPr>
          <p:cNvSpPr/>
          <p:nvPr/>
        </p:nvSpPr>
        <p:spPr>
          <a:xfrm>
            <a:off x="723900" y="6058585"/>
            <a:ext cx="8305800" cy="369332"/>
          </a:xfrm>
          <a:prstGeom prst="rect">
            <a:avLst/>
          </a:prstGeom>
        </p:spPr>
        <p:txBody>
          <a:bodyPr wrap="square">
            <a:spAutoFit/>
          </a:bodyPr>
          <a:lstStyle/>
          <a:p>
            <a:r>
              <a:rPr lang="en-US" dirty="0">
                <a:hlinkClick r:id="rId3"/>
              </a:rPr>
              <a:t>https://material.io/design/color/the-color-system.html#color-usage-palettes</a:t>
            </a:r>
            <a:r>
              <a:rPr lang="en-US" dirty="0"/>
              <a:t> </a:t>
            </a:r>
          </a:p>
        </p:txBody>
      </p:sp>
      <p:sp>
        <p:nvSpPr>
          <p:cNvPr id="8" name="Text Placeholder 4">
            <a:extLst>
              <a:ext uri="{FF2B5EF4-FFF2-40B4-BE49-F238E27FC236}">
                <a16:creationId xmlns:a16="http://schemas.microsoft.com/office/drawing/2014/main" id="{BFEA42E7-B826-4F4F-96ED-628EE5E5E396}"/>
              </a:ext>
            </a:extLst>
          </p:cNvPr>
          <p:cNvSpPr>
            <a:spLocks noGrp="1"/>
          </p:cNvSpPr>
          <p:nvPr>
            <p:ph type="body" sz="quarter" idx="10"/>
          </p:nvPr>
        </p:nvSpPr>
        <p:spPr>
          <a:xfrm>
            <a:off x="7971639" y="1658851"/>
            <a:ext cx="3790950" cy="1446299"/>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Ensure contrast </a:t>
            </a:r>
            <a:r>
              <a:rPr lang="en-US" sz="2000" dirty="0"/>
              <a:t>between background colors and icons is sufficient to pass 508 </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6496050" cy="2598825"/>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WCAG standards</a:t>
            </a:r>
          </a:p>
          <a:p>
            <a:pPr>
              <a:spcBef>
                <a:spcPts val="600"/>
              </a:spcBef>
              <a:spcAft>
                <a:spcPts val="600"/>
              </a:spcAft>
              <a:buFont typeface="Calibri" panose="020F0502020204030204" pitchFamily="34" charset="0"/>
              <a:buChar char="›"/>
            </a:pPr>
            <a:r>
              <a:rPr lang="en-US" sz="2000" dirty="0"/>
              <a:t>All text should be legible and meet accessibility standards. The Web Content Accessibility Guidelines (WCAG 2.0) level AA requires a 4.5.1 color contrast between text and background for normal text, and 3:1 to large text.</a:t>
            </a:r>
          </a:p>
          <a:p>
            <a:pPr marL="609585" lvl="1" indent="0">
              <a:buFont typeface="Arial" panose="020B0604020202020204" pitchFamily="34" charset="0"/>
              <a:buNone/>
            </a:pPr>
            <a:endParaRPr lang="en-US" sz="2000" dirty="0"/>
          </a:p>
          <a:p>
            <a:pPr lvl="1"/>
            <a:endParaRPr lang="en-US" sz="2000" dirty="0"/>
          </a:p>
        </p:txBody>
      </p:sp>
      <p:pic>
        <p:nvPicPr>
          <p:cNvPr id="10" name="Picture 9" descr="Example page">
            <a:extLst>
              <a:ext uri="{FF2B5EF4-FFF2-40B4-BE49-F238E27FC236}">
                <a16:creationId xmlns:a16="http://schemas.microsoft.com/office/drawing/2014/main" id="{5082015C-8C2C-46F1-8C3E-53247FD10A0C}"/>
              </a:ext>
            </a:extLst>
          </p:cNvPr>
          <p:cNvPicPr>
            <a:picLocks noChangeAspect="1"/>
          </p:cNvPicPr>
          <p:nvPr/>
        </p:nvPicPr>
        <p:blipFill>
          <a:blip r:embed="rId4"/>
          <a:stretch>
            <a:fillRect/>
          </a:stretch>
        </p:blipFill>
        <p:spPr>
          <a:xfrm>
            <a:off x="7971639" y="3511603"/>
            <a:ext cx="3949670" cy="1687545"/>
          </a:xfrm>
          <a:prstGeom prst="rect">
            <a:avLst/>
          </a:prstGeom>
        </p:spPr>
      </p:pic>
    </p:spTree>
    <p:extLst>
      <p:ext uri="{BB962C8B-B14F-4D97-AF65-F5344CB8AC3E}">
        <p14:creationId xmlns:p14="http://schemas.microsoft.com/office/powerpoint/2010/main" val="319635886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a:t>
            </a:r>
            <a:br>
              <a:rPr lang="en-US" dirty="0"/>
            </a:br>
            <a:r>
              <a:rPr lang="en-US" dirty="0"/>
              <a:t>Icons</a:t>
            </a:r>
          </a:p>
        </p:txBody>
      </p:sp>
      <p:sp>
        <p:nvSpPr>
          <p:cNvPr id="5" name="Text Placeholder 4"/>
          <p:cNvSpPr>
            <a:spLocks noGrp="1"/>
          </p:cNvSpPr>
          <p:nvPr>
            <p:ph type="body" sz="quarter" idx="10"/>
          </p:nvPr>
        </p:nvSpPr>
        <p:spPr>
          <a:xfrm>
            <a:off x="609600" y="1658850"/>
            <a:ext cx="3076575" cy="1770149"/>
          </a:xfrm>
          <a:solidFill>
            <a:schemeClr val="bg2">
              <a:lumMod val="95000"/>
            </a:schemeClr>
          </a:solidFill>
        </p:spPr>
        <p:txBody>
          <a:bodyPr anchor="t"/>
          <a:lstStyle/>
          <a:p>
            <a:pPr marL="0" lvl="0" indent="0">
              <a:spcBef>
                <a:spcPts val="600"/>
              </a:spcBef>
              <a:spcAft>
                <a:spcPts val="600"/>
              </a:spcAft>
              <a:buNone/>
            </a:pPr>
            <a:endParaRPr lang="en-US" sz="400" b="1" dirty="0"/>
          </a:p>
          <a:p>
            <a:pPr>
              <a:spcBef>
                <a:spcPts val="600"/>
              </a:spcBef>
              <a:spcAft>
                <a:spcPts val="600"/>
              </a:spcAft>
              <a:buFont typeface="Calibri" panose="020F0502020204030204" pitchFamily="34" charset="0"/>
              <a:buChar char="›"/>
            </a:pPr>
            <a:r>
              <a:rPr lang="en-US" sz="2000" dirty="0"/>
              <a:t>All icons in SVG</a:t>
            </a:r>
          </a:p>
          <a:p>
            <a:pPr>
              <a:spcBef>
                <a:spcPts val="600"/>
              </a:spcBef>
              <a:spcAft>
                <a:spcPts val="600"/>
              </a:spcAft>
              <a:buFont typeface="Calibri" panose="020F0502020204030204" pitchFamily="34" charset="0"/>
              <a:buChar char="›"/>
            </a:pPr>
            <a:r>
              <a:rPr lang="en-US" sz="2000" dirty="0"/>
              <a:t>Different size options</a:t>
            </a:r>
          </a:p>
          <a:p>
            <a:pPr>
              <a:spcBef>
                <a:spcPts val="600"/>
              </a:spcBef>
              <a:spcAft>
                <a:spcPts val="600"/>
              </a:spcAft>
              <a:buFont typeface="Calibri" panose="020F0502020204030204" pitchFamily="34" charset="0"/>
              <a:buChar char="›"/>
            </a:pPr>
            <a:r>
              <a:rPr lang="en-US" sz="2000" dirty="0"/>
              <a:t>Color options</a:t>
            </a:r>
          </a:p>
          <a:p>
            <a:pPr lvl="0">
              <a:spcBef>
                <a:spcPts val="600"/>
              </a:spcBef>
              <a:spcAft>
                <a:spcPts val="600"/>
              </a:spcAft>
              <a:buFont typeface="Calibri" panose="020F0502020204030204" pitchFamily="34" charset="0"/>
              <a:buChar char="›"/>
            </a:pPr>
            <a:endParaRPr lang="en-US" sz="2000" dirty="0"/>
          </a:p>
          <a:p>
            <a:endParaRPr lang="en-US" sz="2000" dirty="0"/>
          </a:p>
          <a:p>
            <a:pPr marL="609585" lvl="1" indent="0">
              <a:buNone/>
            </a:pPr>
            <a:endParaRPr lang="en-US" sz="2000" dirty="0"/>
          </a:p>
          <a:p>
            <a:pPr lvl="1"/>
            <a:endParaRPr lang="en-US" sz="2000" dirty="0"/>
          </a:p>
        </p:txBody>
      </p:sp>
      <p:pic>
        <p:nvPicPr>
          <p:cNvPr id="6" name="Picture 5" descr="Icon set">
            <a:extLst>
              <a:ext uri="{FF2B5EF4-FFF2-40B4-BE49-F238E27FC236}">
                <a16:creationId xmlns:a16="http://schemas.microsoft.com/office/drawing/2014/main" id="{19E70B33-D352-4244-9C53-46282D3ED3F4}"/>
              </a:ext>
            </a:extLst>
          </p:cNvPr>
          <p:cNvPicPr>
            <a:picLocks noChangeAspect="1"/>
          </p:cNvPicPr>
          <p:nvPr/>
        </p:nvPicPr>
        <p:blipFill>
          <a:blip r:embed="rId3"/>
          <a:stretch>
            <a:fillRect/>
          </a:stretch>
        </p:blipFill>
        <p:spPr>
          <a:xfrm>
            <a:off x="4066066" y="201980"/>
            <a:ext cx="7666667" cy="5895238"/>
          </a:xfrm>
          <a:prstGeom prst="rect">
            <a:avLst/>
          </a:prstGeom>
        </p:spPr>
      </p:pic>
    </p:spTree>
    <p:extLst>
      <p:ext uri="{BB962C8B-B14F-4D97-AF65-F5344CB8AC3E}">
        <p14:creationId xmlns:p14="http://schemas.microsoft.com/office/powerpoint/2010/main" val="249705433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Icons</a:t>
            </a:r>
          </a:p>
        </p:txBody>
      </p:sp>
      <p:sp>
        <p:nvSpPr>
          <p:cNvPr id="5" name="Text Placeholder 4"/>
          <p:cNvSpPr>
            <a:spLocks noGrp="1"/>
          </p:cNvSpPr>
          <p:nvPr>
            <p:ph type="body" sz="quarter" idx="10"/>
          </p:nvPr>
        </p:nvSpPr>
        <p:spPr>
          <a:xfrm>
            <a:off x="609600" y="1658849"/>
            <a:ext cx="3200400" cy="4313326"/>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Ensure color selections pass 508 </a:t>
            </a:r>
            <a:r>
              <a:rPr lang="en-US" sz="2000" dirty="0"/>
              <a:t>and WCAG AA standards.</a:t>
            </a:r>
          </a:p>
          <a:p>
            <a:pPr marL="0" lvl="0" indent="0">
              <a:buNone/>
            </a:pPr>
            <a:endParaRPr lang="en-US" sz="2000" dirty="0"/>
          </a:p>
          <a:p>
            <a:pPr lvl="1"/>
            <a:endParaRPr lang="en-US" sz="2000" dirty="0"/>
          </a:p>
        </p:txBody>
      </p:sp>
      <p:pic>
        <p:nvPicPr>
          <p:cNvPr id="6" name="Picture 5" descr="Icon set">
            <a:extLst>
              <a:ext uri="{FF2B5EF4-FFF2-40B4-BE49-F238E27FC236}">
                <a16:creationId xmlns:a16="http://schemas.microsoft.com/office/drawing/2014/main" id="{537C7AF1-D22D-431C-A1A7-B12A07509CEA}"/>
              </a:ext>
            </a:extLst>
          </p:cNvPr>
          <p:cNvPicPr>
            <a:picLocks noChangeAspect="1"/>
          </p:cNvPicPr>
          <p:nvPr/>
        </p:nvPicPr>
        <p:blipFill>
          <a:blip r:embed="rId3"/>
          <a:stretch>
            <a:fillRect/>
          </a:stretch>
        </p:blipFill>
        <p:spPr>
          <a:xfrm>
            <a:off x="4066066" y="201980"/>
            <a:ext cx="7666667" cy="5895238"/>
          </a:xfrm>
          <a:prstGeom prst="rect">
            <a:avLst/>
          </a:prstGeom>
        </p:spPr>
      </p:pic>
    </p:spTree>
    <p:extLst>
      <p:ext uri="{BB962C8B-B14F-4D97-AF65-F5344CB8AC3E}">
        <p14:creationId xmlns:p14="http://schemas.microsoft.com/office/powerpoint/2010/main" val="17200513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Icons</a:t>
            </a:r>
          </a:p>
        </p:txBody>
      </p:sp>
      <p:sp>
        <p:nvSpPr>
          <p:cNvPr id="5" name="Text Placeholder 4"/>
          <p:cNvSpPr>
            <a:spLocks noGrp="1"/>
          </p:cNvSpPr>
          <p:nvPr>
            <p:ph type="body" sz="quarter" idx="10"/>
          </p:nvPr>
        </p:nvSpPr>
        <p:spPr>
          <a:xfrm>
            <a:off x="609599" y="1658849"/>
            <a:ext cx="10972799" cy="1143000"/>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Consider using a white or light gray background when using icons with color.</a:t>
            </a:r>
          </a:p>
          <a:p>
            <a:pPr lvl="0">
              <a:buFont typeface="Wingdings" panose="05000000000000000000" pitchFamily="2" charset="2"/>
              <a:buChar char="ü"/>
            </a:pPr>
            <a:r>
              <a:rPr lang="en-US" sz="2000" b="1" dirty="0"/>
              <a:t>Consider using a dark background with a white icon.    </a:t>
            </a:r>
          </a:p>
          <a:p>
            <a:pPr lvl="0">
              <a:buFont typeface="Wingdings" panose="05000000000000000000" pitchFamily="2" charset="2"/>
              <a:buChar char="ü"/>
            </a:pPr>
            <a:endParaRPr lang="en-US" sz="2000" dirty="0"/>
          </a:p>
        </p:txBody>
      </p:sp>
    </p:spTree>
    <p:extLst>
      <p:ext uri="{BB962C8B-B14F-4D97-AF65-F5344CB8AC3E}">
        <p14:creationId xmlns:p14="http://schemas.microsoft.com/office/powerpoint/2010/main" val="22964500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Icons</a:t>
            </a:r>
          </a:p>
        </p:txBody>
      </p:sp>
      <p:sp>
        <p:nvSpPr>
          <p:cNvPr id="5" name="Text Placeholder 4"/>
          <p:cNvSpPr>
            <a:spLocks noGrp="1"/>
          </p:cNvSpPr>
          <p:nvPr>
            <p:ph type="body" sz="quarter" idx="10"/>
          </p:nvPr>
        </p:nvSpPr>
        <p:spPr>
          <a:xfrm>
            <a:off x="609599" y="1658848"/>
            <a:ext cx="5100321" cy="3827665"/>
          </a:xfrm>
          <a:solidFill>
            <a:schemeClr val="bg2">
              <a:lumMod val="95000"/>
            </a:schemeClr>
          </a:solidFill>
        </p:spPr>
        <p:txBody>
          <a:bodyPr anchor="t"/>
          <a:lstStyle/>
          <a:p>
            <a:pPr marL="0" indent="0">
              <a:buNone/>
            </a:pPr>
            <a:r>
              <a:rPr lang="en-US" sz="1800" b="1" dirty="0"/>
              <a:t>If Background Color is set to</a:t>
            </a:r>
          </a:p>
          <a:p>
            <a:r>
              <a:rPr lang="en-US" sz="1800" dirty="0"/>
              <a:t>bg-primary</a:t>
            </a:r>
          </a:p>
          <a:p>
            <a:r>
              <a:rPr lang="en-US" sz="1800" dirty="0"/>
              <a:t>gray-darkest</a:t>
            </a:r>
          </a:p>
          <a:p>
            <a:r>
              <a:rPr lang="en-US" sz="1800" dirty="0"/>
              <a:t>gray-darker</a:t>
            </a:r>
          </a:p>
          <a:p>
            <a:pPr marL="0" indent="0">
              <a:buNone/>
            </a:pPr>
            <a:endParaRPr lang="en-US" sz="1800" dirty="0"/>
          </a:p>
          <a:p>
            <a:pPr marL="0" indent="0">
              <a:buNone/>
            </a:pPr>
            <a:r>
              <a:rPr lang="en-US" sz="1800" b="1" dirty="0"/>
              <a:t>Icon color options are:</a:t>
            </a:r>
          </a:p>
          <a:p>
            <a:r>
              <a:rPr lang="en-US" sz="1800" dirty="0"/>
              <a:t>[theme]-tertiary</a:t>
            </a:r>
          </a:p>
          <a:p>
            <a:r>
              <a:rPr lang="en-US" sz="1800" dirty="0"/>
              <a:t>gray- medium</a:t>
            </a:r>
          </a:p>
          <a:p>
            <a:r>
              <a:rPr lang="en-US" sz="1800" dirty="0"/>
              <a:t>gray</a:t>
            </a:r>
          </a:p>
          <a:p>
            <a:r>
              <a:rPr lang="en-US" sz="1800" dirty="0"/>
              <a:t>gray-light</a:t>
            </a:r>
          </a:p>
          <a:p>
            <a:r>
              <a:rPr lang="en-US" sz="1800" dirty="0"/>
              <a:t>white [default]</a:t>
            </a:r>
          </a:p>
          <a:p>
            <a:pPr lvl="0">
              <a:buFont typeface="Wingdings" panose="05000000000000000000" pitchFamily="2" charset="2"/>
              <a:buChar char="ü"/>
            </a:pPr>
            <a:endParaRPr lang="en-US" sz="1800" dirty="0"/>
          </a:p>
        </p:txBody>
      </p:sp>
      <p:pic>
        <p:nvPicPr>
          <p:cNvPr id="2" name="Picture 1" descr="Icon examples">
            <a:extLst>
              <a:ext uri="{FF2B5EF4-FFF2-40B4-BE49-F238E27FC236}">
                <a16:creationId xmlns:a16="http://schemas.microsoft.com/office/drawing/2014/main" id="{C56C55ED-CA33-4F12-890E-EB60D0C5FD30}"/>
              </a:ext>
            </a:extLst>
          </p:cNvPr>
          <p:cNvPicPr>
            <a:picLocks noChangeAspect="1"/>
          </p:cNvPicPr>
          <p:nvPr/>
        </p:nvPicPr>
        <p:blipFill>
          <a:blip r:embed="rId3"/>
          <a:stretch>
            <a:fillRect/>
          </a:stretch>
        </p:blipFill>
        <p:spPr>
          <a:xfrm>
            <a:off x="6390504" y="1066686"/>
            <a:ext cx="5283472" cy="4419827"/>
          </a:xfrm>
          <a:prstGeom prst="rect">
            <a:avLst/>
          </a:prstGeom>
        </p:spPr>
      </p:pic>
    </p:spTree>
    <p:extLst>
      <p:ext uri="{BB962C8B-B14F-4D97-AF65-F5344CB8AC3E}">
        <p14:creationId xmlns:p14="http://schemas.microsoft.com/office/powerpoint/2010/main" val="55733609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Icons</a:t>
            </a:r>
          </a:p>
        </p:txBody>
      </p:sp>
      <p:sp>
        <p:nvSpPr>
          <p:cNvPr id="5" name="Text Placeholder 4"/>
          <p:cNvSpPr>
            <a:spLocks noGrp="1"/>
          </p:cNvSpPr>
          <p:nvPr>
            <p:ph type="body" sz="quarter" idx="10"/>
          </p:nvPr>
        </p:nvSpPr>
        <p:spPr>
          <a:xfrm>
            <a:off x="609599" y="1658848"/>
            <a:ext cx="5100321" cy="3827665"/>
          </a:xfrm>
          <a:solidFill>
            <a:schemeClr val="bg2">
              <a:lumMod val="95000"/>
            </a:schemeClr>
          </a:solidFill>
        </p:spPr>
        <p:txBody>
          <a:bodyPr anchor="t"/>
          <a:lstStyle/>
          <a:p>
            <a:pPr marL="0" indent="0">
              <a:buNone/>
            </a:pPr>
            <a:r>
              <a:rPr lang="en-US" sz="1800" b="1" dirty="0"/>
              <a:t>If Background Color is set to</a:t>
            </a:r>
          </a:p>
          <a:p>
            <a:r>
              <a:rPr lang="en-US" sz="1800" dirty="0"/>
              <a:t>bg-secondary</a:t>
            </a:r>
          </a:p>
          <a:p>
            <a:r>
              <a:rPr lang="en-US" sz="1800" dirty="0"/>
              <a:t>gray-dark</a:t>
            </a:r>
          </a:p>
          <a:p>
            <a:endParaRPr lang="en-US" sz="1800" dirty="0"/>
          </a:p>
          <a:p>
            <a:pPr marL="0" indent="0">
              <a:buNone/>
            </a:pPr>
            <a:r>
              <a:rPr lang="en-US" sz="1800" b="1" dirty="0"/>
              <a:t>Icon color options are:</a:t>
            </a:r>
          </a:p>
          <a:p>
            <a:r>
              <a:rPr lang="en-US" sz="1800" dirty="0"/>
              <a:t>black</a:t>
            </a:r>
          </a:p>
          <a:p>
            <a:pPr lvl="0">
              <a:buFont typeface="Wingdings" panose="05000000000000000000" pitchFamily="2" charset="2"/>
              <a:buChar char="ü"/>
            </a:pPr>
            <a:endParaRPr lang="en-US" sz="1800" dirty="0"/>
          </a:p>
        </p:txBody>
      </p:sp>
      <p:pic>
        <p:nvPicPr>
          <p:cNvPr id="3" name="Picture 2" descr="Icon examples">
            <a:extLst>
              <a:ext uri="{FF2B5EF4-FFF2-40B4-BE49-F238E27FC236}">
                <a16:creationId xmlns:a16="http://schemas.microsoft.com/office/drawing/2014/main" id="{AC1CF077-AF4E-4895-9F95-5FD21ED9E16B}"/>
              </a:ext>
            </a:extLst>
          </p:cNvPr>
          <p:cNvPicPr>
            <a:picLocks noChangeAspect="1"/>
          </p:cNvPicPr>
          <p:nvPr/>
        </p:nvPicPr>
        <p:blipFill>
          <a:blip r:embed="rId3"/>
          <a:stretch>
            <a:fillRect/>
          </a:stretch>
        </p:blipFill>
        <p:spPr>
          <a:xfrm>
            <a:off x="7108772" y="1658848"/>
            <a:ext cx="2038455" cy="1130358"/>
          </a:xfrm>
          <a:prstGeom prst="rect">
            <a:avLst/>
          </a:prstGeom>
        </p:spPr>
      </p:pic>
    </p:spTree>
    <p:extLst>
      <p:ext uri="{BB962C8B-B14F-4D97-AF65-F5344CB8AC3E}">
        <p14:creationId xmlns:p14="http://schemas.microsoft.com/office/powerpoint/2010/main" val="31878363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a:t>
            </a:r>
            <a:br>
              <a:rPr lang="en-US" dirty="0"/>
            </a:br>
            <a:r>
              <a:rPr lang="en-US" dirty="0"/>
              <a:t>Viewports</a:t>
            </a:r>
          </a:p>
        </p:txBody>
      </p:sp>
      <p:sp>
        <p:nvSpPr>
          <p:cNvPr id="5" name="Text Placeholder 4"/>
          <p:cNvSpPr>
            <a:spLocks noGrp="1"/>
          </p:cNvSpPr>
          <p:nvPr>
            <p:ph type="body" sz="quarter" idx="10"/>
          </p:nvPr>
        </p:nvSpPr>
        <p:spPr>
          <a:xfrm>
            <a:off x="609600" y="1658852"/>
            <a:ext cx="10972800" cy="1227224"/>
          </a:xfrm>
          <a:solidFill>
            <a:schemeClr val="bg2">
              <a:lumMod val="95000"/>
            </a:schemeClr>
          </a:solidFill>
        </p:spPr>
        <p:txBody>
          <a:bodyPr anchor="t"/>
          <a:lstStyle/>
          <a:p>
            <a:pPr marL="0" lvl="0" indent="0">
              <a:spcBef>
                <a:spcPts val="600"/>
              </a:spcBef>
              <a:spcAft>
                <a:spcPts val="600"/>
              </a:spcAft>
              <a:buNone/>
            </a:pPr>
            <a:endParaRPr lang="en-US" sz="400" b="1" dirty="0"/>
          </a:p>
          <a:p>
            <a:pPr lvl="0">
              <a:spcBef>
                <a:spcPts val="600"/>
              </a:spcBef>
              <a:spcAft>
                <a:spcPts val="600"/>
              </a:spcAft>
              <a:buFont typeface="Calibri" panose="020F0502020204030204" pitchFamily="34" charset="0"/>
              <a:buChar char="›"/>
            </a:pPr>
            <a:r>
              <a:rPr lang="en-US" sz="2000" dirty="0"/>
              <a:t>Most design decisions have been grouped into 2 categories:  “Mobile” (XS, S, M) and “Desktop” (L, XL, XXL). </a:t>
            </a:r>
          </a:p>
          <a:p>
            <a:endParaRPr lang="en-US" sz="2000" dirty="0"/>
          </a:p>
          <a:p>
            <a:pPr marL="609585" lvl="1" indent="0">
              <a:buNone/>
            </a:pPr>
            <a:endParaRPr lang="en-US" sz="2000" dirty="0"/>
          </a:p>
          <a:p>
            <a:pPr lvl="1"/>
            <a:endParaRPr lang="en-US" sz="2000" dirty="0"/>
          </a:p>
        </p:txBody>
      </p:sp>
      <p:pic>
        <p:nvPicPr>
          <p:cNvPr id="2" name="Picture 1" descr="Image of three different sizes of devices, mobile phone, tablet, and a desktop computer.  ">
            <a:extLst>
              <a:ext uri="{FF2B5EF4-FFF2-40B4-BE49-F238E27FC236}">
                <a16:creationId xmlns:a16="http://schemas.microsoft.com/office/drawing/2014/main" id="{B25C2A8C-5558-4139-9650-5B989C588258}"/>
              </a:ext>
            </a:extLst>
          </p:cNvPr>
          <p:cNvPicPr>
            <a:picLocks noChangeAspect="1"/>
          </p:cNvPicPr>
          <p:nvPr/>
        </p:nvPicPr>
        <p:blipFill>
          <a:blip r:embed="rId3"/>
          <a:stretch>
            <a:fillRect/>
          </a:stretch>
        </p:blipFill>
        <p:spPr>
          <a:xfrm>
            <a:off x="3227553" y="3792008"/>
            <a:ext cx="5471360" cy="2589913"/>
          </a:xfrm>
          <a:prstGeom prst="rect">
            <a:avLst/>
          </a:prstGeom>
        </p:spPr>
      </p:pic>
    </p:spTree>
    <p:extLst>
      <p:ext uri="{BB962C8B-B14F-4D97-AF65-F5344CB8AC3E}">
        <p14:creationId xmlns:p14="http://schemas.microsoft.com/office/powerpoint/2010/main" val="205459340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Icons</a:t>
            </a:r>
          </a:p>
        </p:txBody>
      </p:sp>
      <p:sp>
        <p:nvSpPr>
          <p:cNvPr id="5" name="Text Placeholder 4"/>
          <p:cNvSpPr>
            <a:spLocks noGrp="1"/>
          </p:cNvSpPr>
          <p:nvPr>
            <p:ph type="body" sz="quarter" idx="10"/>
          </p:nvPr>
        </p:nvSpPr>
        <p:spPr>
          <a:xfrm>
            <a:off x="609599" y="1658848"/>
            <a:ext cx="5100321" cy="4691152"/>
          </a:xfrm>
          <a:solidFill>
            <a:schemeClr val="bg2">
              <a:lumMod val="95000"/>
            </a:schemeClr>
          </a:solidFill>
        </p:spPr>
        <p:txBody>
          <a:bodyPr anchor="t"/>
          <a:lstStyle/>
          <a:p>
            <a:pPr marL="0" indent="0">
              <a:buNone/>
            </a:pPr>
            <a:r>
              <a:rPr lang="en-US" sz="1800" b="1" dirty="0"/>
              <a:t>If Background Color is set to</a:t>
            </a:r>
          </a:p>
          <a:p>
            <a:r>
              <a:rPr lang="en-US" sz="1800" dirty="0"/>
              <a:t>bg-tertiary</a:t>
            </a:r>
          </a:p>
          <a:p>
            <a:r>
              <a:rPr lang="en-US" sz="1800" dirty="0"/>
              <a:t>gray-medium</a:t>
            </a:r>
          </a:p>
          <a:p>
            <a:r>
              <a:rPr lang="en-US" sz="1800" dirty="0"/>
              <a:t>gray</a:t>
            </a:r>
          </a:p>
          <a:p>
            <a:r>
              <a:rPr lang="en-US" sz="1800" dirty="0"/>
              <a:t>gray-light</a:t>
            </a:r>
          </a:p>
          <a:p>
            <a:r>
              <a:rPr lang="en-US" sz="1800" dirty="0"/>
              <a:t>White</a:t>
            </a:r>
          </a:p>
          <a:p>
            <a:endParaRPr lang="en-US" sz="1800" dirty="0"/>
          </a:p>
          <a:p>
            <a:pPr marL="0" indent="0">
              <a:buNone/>
            </a:pPr>
            <a:r>
              <a:rPr lang="en-US" sz="1800" b="1" dirty="0"/>
              <a:t>Icon color options are:</a:t>
            </a:r>
          </a:p>
          <a:p>
            <a:r>
              <a:rPr lang="en-US" sz="1800" dirty="0"/>
              <a:t>[theme]-primary [default]</a:t>
            </a:r>
          </a:p>
          <a:p>
            <a:r>
              <a:rPr lang="en-US" sz="1800" dirty="0"/>
              <a:t>black</a:t>
            </a:r>
          </a:p>
          <a:p>
            <a:r>
              <a:rPr lang="en-US" sz="1800" dirty="0"/>
              <a:t>gray-darkest</a:t>
            </a:r>
          </a:p>
          <a:p>
            <a:r>
              <a:rPr lang="en-US" sz="1800" dirty="0"/>
              <a:t>gray-darker</a:t>
            </a:r>
          </a:p>
        </p:txBody>
      </p:sp>
      <p:pic>
        <p:nvPicPr>
          <p:cNvPr id="2" name="Picture 1" descr="Icon examples">
            <a:extLst>
              <a:ext uri="{FF2B5EF4-FFF2-40B4-BE49-F238E27FC236}">
                <a16:creationId xmlns:a16="http://schemas.microsoft.com/office/drawing/2014/main" id="{E091DA30-4D64-449B-A1DD-0543F217763B}"/>
              </a:ext>
            </a:extLst>
          </p:cNvPr>
          <p:cNvPicPr>
            <a:picLocks noChangeAspect="1"/>
          </p:cNvPicPr>
          <p:nvPr/>
        </p:nvPicPr>
        <p:blipFill>
          <a:blip r:embed="rId3"/>
          <a:stretch>
            <a:fillRect/>
          </a:stretch>
        </p:blipFill>
        <p:spPr>
          <a:xfrm>
            <a:off x="6566464" y="165616"/>
            <a:ext cx="3756096" cy="6335687"/>
          </a:xfrm>
          <a:prstGeom prst="rect">
            <a:avLst/>
          </a:prstGeom>
        </p:spPr>
      </p:pic>
    </p:spTree>
    <p:extLst>
      <p:ext uri="{BB962C8B-B14F-4D97-AF65-F5344CB8AC3E}">
        <p14:creationId xmlns:p14="http://schemas.microsoft.com/office/powerpoint/2010/main" val="33697409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Icons</a:t>
            </a:r>
          </a:p>
        </p:txBody>
      </p:sp>
      <p:sp>
        <p:nvSpPr>
          <p:cNvPr id="5" name="Text Placeholder 4"/>
          <p:cNvSpPr>
            <a:spLocks noGrp="1"/>
          </p:cNvSpPr>
          <p:nvPr>
            <p:ph type="body" sz="quarter" idx="10"/>
          </p:nvPr>
        </p:nvSpPr>
        <p:spPr>
          <a:xfrm>
            <a:off x="609599" y="1658849"/>
            <a:ext cx="10972799" cy="1143000"/>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when using a background color, select an icon color from the same palette.</a:t>
            </a:r>
          </a:p>
          <a:p>
            <a:pPr lvl="0">
              <a:buFont typeface="Wingdings" panose="05000000000000000000" pitchFamily="2" charset="2"/>
              <a:buChar char="ü"/>
            </a:pPr>
            <a:r>
              <a:rPr lang="en-US" sz="2000" b="1" dirty="0"/>
              <a:t>Avoid mixing background colors and icon colors from different color palettes.    </a:t>
            </a:r>
            <a:endParaRPr lang="en-US" sz="2000" dirty="0"/>
          </a:p>
        </p:txBody>
      </p:sp>
      <p:pic>
        <p:nvPicPr>
          <p:cNvPr id="2" name="Picture 1" descr="Icon examples">
            <a:extLst>
              <a:ext uri="{FF2B5EF4-FFF2-40B4-BE49-F238E27FC236}">
                <a16:creationId xmlns:a16="http://schemas.microsoft.com/office/drawing/2014/main" id="{618FBE0C-637D-46F0-8814-E646D58D6285}"/>
              </a:ext>
            </a:extLst>
          </p:cNvPr>
          <p:cNvPicPr>
            <a:picLocks noChangeAspect="1"/>
          </p:cNvPicPr>
          <p:nvPr/>
        </p:nvPicPr>
        <p:blipFill>
          <a:blip r:embed="rId3"/>
          <a:stretch>
            <a:fillRect/>
          </a:stretch>
        </p:blipFill>
        <p:spPr>
          <a:xfrm>
            <a:off x="609599" y="3288066"/>
            <a:ext cx="5742534" cy="2453568"/>
          </a:xfrm>
          <a:prstGeom prst="rect">
            <a:avLst/>
          </a:prstGeom>
        </p:spPr>
      </p:pic>
    </p:spTree>
    <p:extLst>
      <p:ext uri="{BB962C8B-B14F-4D97-AF65-F5344CB8AC3E}">
        <p14:creationId xmlns:p14="http://schemas.microsoft.com/office/powerpoint/2010/main" val="10786402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Site Title Bar</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8321041" cy="2065425"/>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Site Title</a:t>
            </a:r>
          </a:p>
          <a:p>
            <a:pPr>
              <a:spcBef>
                <a:spcPts val="600"/>
              </a:spcBef>
              <a:spcAft>
                <a:spcPts val="600"/>
              </a:spcAft>
              <a:buFont typeface="Calibri" panose="020F0502020204030204" pitchFamily="34" charset="0"/>
              <a:buChar char="›"/>
            </a:pPr>
            <a:r>
              <a:rPr lang="en-US" sz="2000" dirty="0"/>
              <a:t>Site Title + Description </a:t>
            </a:r>
            <a:r>
              <a:rPr lang="en-US" sz="1400" i="1" dirty="0"/>
              <a:t>(description hidden in mobile by default)</a:t>
            </a:r>
          </a:p>
          <a:p>
            <a:pPr>
              <a:spcBef>
                <a:spcPts val="600"/>
              </a:spcBef>
              <a:spcAft>
                <a:spcPts val="600"/>
              </a:spcAft>
              <a:buFont typeface="Calibri" panose="020F0502020204030204" pitchFamily="34" charset="0"/>
              <a:buChar char="›"/>
            </a:pPr>
            <a:r>
              <a:rPr lang="en-US" sz="2000" dirty="0"/>
              <a:t>Site Title + Image </a:t>
            </a:r>
            <a:r>
              <a:rPr lang="en-US" sz="1400" i="1" dirty="0"/>
              <a:t>(option to hide image in mobile)</a:t>
            </a:r>
          </a:p>
          <a:p>
            <a:pPr>
              <a:spcBef>
                <a:spcPts val="600"/>
              </a:spcBef>
              <a:spcAft>
                <a:spcPts val="600"/>
              </a:spcAft>
              <a:buFont typeface="Calibri" panose="020F0502020204030204" pitchFamily="34" charset="0"/>
              <a:buChar char="›"/>
            </a:pPr>
            <a:r>
              <a:rPr lang="en-US" sz="2000" dirty="0"/>
              <a:t>Site Title + Description + Image</a:t>
            </a:r>
          </a:p>
          <a:p>
            <a:pPr marL="609585" lvl="1" indent="0">
              <a:buFont typeface="Arial" panose="020B0604020202020204" pitchFamily="34" charset="0"/>
              <a:buNone/>
            </a:pPr>
            <a:endParaRPr lang="en-US" sz="2000" dirty="0"/>
          </a:p>
          <a:p>
            <a:pPr lvl="1"/>
            <a:endParaRPr lang="en-US" sz="2000" dirty="0"/>
          </a:p>
        </p:txBody>
      </p:sp>
      <p:pic>
        <p:nvPicPr>
          <p:cNvPr id="8" name="Picture 7" descr="Site title bar example&#10;">
            <a:extLst>
              <a:ext uri="{FF2B5EF4-FFF2-40B4-BE49-F238E27FC236}">
                <a16:creationId xmlns:a16="http://schemas.microsoft.com/office/drawing/2014/main" id="{0D42C38E-143A-464F-9CBA-12EF2DB22B36}"/>
              </a:ext>
            </a:extLst>
          </p:cNvPr>
          <p:cNvPicPr>
            <a:picLocks noChangeAspect="1"/>
          </p:cNvPicPr>
          <p:nvPr/>
        </p:nvPicPr>
        <p:blipFill rotWithShape="1">
          <a:blip r:embed="rId3"/>
          <a:srcRect r="47"/>
          <a:stretch/>
        </p:blipFill>
        <p:spPr>
          <a:xfrm>
            <a:off x="857795" y="4231798"/>
            <a:ext cx="8072846" cy="1343767"/>
          </a:xfrm>
          <a:prstGeom prst="rect">
            <a:avLst/>
          </a:prstGeom>
        </p:spPr>
      </p:pic>
    </p:spTree>
    <p:extLst>
      <p:ext uri="{BB962C8B-B14F-4D97-AF65-F5344CB8AC3E}">
        <p14:creationId xmlns:p14="http://schemas.microsoft.com/office/powerpoint/2010/main" val="194652299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Site Title Bar</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11326761" cy="4103775"/>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When to use:</a:t>
            </a:r>
          </a:p>
          <a:p>
            <a:pPr lvl="1">
              <a:spcBef>
                <a:spcPts val="600"/>
              </a:spcBef>
              <a:spcAft>
                <a:spcPts val="600"/>
              </a:spcAft>
              <a:buFont typeface="Calibri" panose="020F0502020204030204" pitchFamily="34" charset="0"/>
              <a:buChar char="­"/>
            </a:pPr>
            <a:r>
              <a:rPr lang="en-US" sz="1400" dirty="0"/>
              <a:t>When the topic requires additional imagery beyond the textual title that must persist near the top of every page </a:t>
            </a:r>
          </a:p>
          <a:p>
            <a:pPr lvl="1">
              <a:spcBef>
                <a:spcPts val="600"/>
              </a:spcBef>
              <a:spcAft>
                <a:spcPts val="600"/>
              </a:spcAft>
              <a:buFont typeface="Calibri" panose="020F0502020204030204" pitchFamily="34" charset="0"/>
              <a:buChar char="­"/>
            </a:pPr>
            <a:r>
              <a:rPr lang="en-US" sz="1400" dirty="0"/>
              <a:t>When the campaign requires an image or a banner that must persist near the top of every page </a:t>
            </a:r>
          </a:p>
          <a:p>
            <a:pPr lvl="1">
              <a:spcBef>
                <a:spcPts val="600"/>
              </a:spcBef>
              <a:spcAft>
                <a:spcPts val="600"/>
              </a:spcAft>
              <a:buFont typeface="Calibri" panose="020F0502020204030204" pitchFamily="34" charset="0"/>
              <a:buChar char="­"/>
            </a:pPr>
            <a:r>
              <a:rPr lang="en-US" sz="1400" dirty="0"/>
              <a:t>When outbreak information must persist near the top of every page </a:t>
            </a:r>
          </a:p>
          <a:p>
            <a:pPr>
              <a:spcBef>
                <a:spcPts val="600"/>
              </a:spcBef>
              <a:spcAft>
                <a:spcPts val="600"/>
              </a:spcAft>
              <a:buFont typeface="Calibri" panose="020F0502020204030204" pitchFamily="34" charset="0"/>
              <a:buChar char="›"/>
            </a:pPr>
            <a:r>
              <a:rPr lang="en-US" sz="2000" dirty="0"/>
              <a:t>When NOT to use:</a:t>
            </a:r>
          </a:p>
          <a:p>
            <a:pPr lvl="1">
              <a:spcBef>
                <a:spcPts val="600"/>
              </a:spcBef>
              <a:spcAft>
                <a:spcPts val="600"/>
              </a:spcAft>
              <a:buFont typeface="Calibri" panose="020F0502020204030204" pitchFamily="34" charset="0"/>
              <a:buChar char="­"/>
            </a:pPr>
            <a:r>
              <a:rPr lang="en-US" sz="1400" dirty="0"/>
              <a:t>If possible, avoid repeating the Topic Title text in the image </a:t>
            </a:r>
          </a:p>
          <a:p>
            <a:pPr lvl="1">
              <a:spcBef>
                <a:spcPts val="600"/>
              </a:spcBef>
              <a:spcAft>
                <a:spcPts val="600"/>
              </a:spcAft>
              <a:buFont typeface="Calibri" panose="020F0502020204030204" pitchFamily="34" charset="0"/>
              <a:buChar char="­"/>
            </a:pPr>
            <a:r>
              <a:rPr lang="en-US" sz="1400" dirty="0"/>
              <a:t>As a logo or image that does not comply with CDC’s branding policies or competes with the CDC brand, effectively creating a co-brand </a:t>
            </a:r>
          </a:p>
          <a:p>
            <a:pPr lvl="1">
              <a:spcBef>
                <a:spcPts val="600"/>
              </a:spcBef>
              <a:spcAft>
                <a:spcPts val="600"/>
              </a:spcAft>
              <a:buFont typeface="Calibri" panose="020F0502020204030204" pitchFamily="34" charset="0"/>
              <a:buChar char="­"/>
            </a:pPr>
            <a:r>
              <a:rPr lang="en-US" sz="1400" dirty="0"/>
              <a:t>As a way to inject a non-standard color palette onto every page in the site </a:t>
            </a:r>
            <a:endParaRPr lang="en-US" sz="2000" dirty="0"/>
          </a:p>
          <a:p>
            <a:pPr lvl="1"/>
            <a:endParaRPr lang="en-US" sz="2000" dirty="0"/>
          </a:p>
        </p:txBody>
      </p:sp>
    </p:spTree>
    <p:extLst>
      <p:ext uri="{BB962C8B-B14F-4D97-AF65-F5344CB8AC3E}">
        <p14:creationId xmlns:p14="http://schemas.microsoft.com/office/powerpoint/2010/main" val="395956860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Site Title Bar</a:t>
            </a:r>
          </a:p>
        </p:txBody>
      </p:sp>
      <p:sp>
        <p:nvSpPr>
          <p:cNvPr id="5" name="Text Placeholder 4"/>
          <p:cNvSpPr>
            <a:spLocks noGrp="1"/>
          </p:cNvSpPr>
          <p:nvPr>
            <p:ph type="body" sz="quarter" idx="10"/>
          </p:nvPr>
        </p:nvSpPr>
        <p:spPr>
          <a:xfrm>
            <a:off x="609600" y="1658849"/>
            <a:ext cx="4924425" cy="2379751"/>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images that do not increase the height of the site title bar on desktop viewports.</a:t>
            </a:r>
          </a:p>
          <a:p>
            <a:pPr lvl="0">
              <a:buFont typeface="Wingdings" panose="05000000000000000000" pitchFamily="2" charset="2"/>
              <a:buChar char="ü"/>
            </a:pPr>
            <a:r>
              <a:rPr lang="en-US" sz="2000" b="1" dirty="0"/>
              <a:t>Use white images.</a:t>
            </a:r>
          </a:p>
          <a:p>
            <a:pPr lvl="0">
              <a:buFont typeface="Wingdings" panose="05000000000000000000" pitchFamily="2" charset="2"/>
              <a:buChar char="ü"/>
            </a:pPr>
            <a:r>
              <a:rPr lang="en-US" sz="2000" b="1" dirty="0"/>
              <a:t>Use images to brand a site.</a:t>
            </a:r>
          </a:p>
          <a:p>
            <a:pPr lvl="0">
              <a:buFont typeface="Wingdings" panose="05000000000000000000" pitchFamily="2" charset="2"/>
              <a:buChar char="ü"/>
            </a:pPr>
            <a:r>
              <a:rPr lang="en-US" sz="2000" b="1" dirty="0"/>
              <a:t>Hide description in mobile.</a:t>
            </a:r>
          </a:p>
          <a:p>
            <a:pPr marL="0" indent="0">
              <a:buNone/>
            </a:pPr>
            <a:endParaRPr lang="en-US" sz="2000" dirty="0"/>
          </a:p>
          <a:p>
            <a:pPr marL="609585" lvl="1" indent="0">
              <a:buNone/>
            </a:pPr>
            <a:endParaRPr lang="en-US" sz="2000" dirty="0"/>
          </a:p>
          <a:p>
            <a:pPr lvl="1"/>
            <a:endParaRPr lang="en-US" sz="2000" dirty="0"/>
          </a:p>
        </p:txBody>
      </p:sp>
      <p:pic>
        <p:nvPicPr>
          <p:cNvPr id="6" name="Picture 5" descr="Site title bar example&#10;">
            <a:extLst>
              <a:ext uri="{FF2B5EF4-FFF2-40B4-BE49-F238E27FC236}">
                <a16:creationId xmlns:a16="http://schemas.microsoft.com/office/drawing/2014/main" id="{37FCE07D-1099-4F45-B5DE-11B504EF6552}"/>
              </a:ext>
            </a:extLst>
          </p:cNvPr>
          <p:cNvPicPr>
            <a:picLocks noChangeAspect="1"/>
          </p:cNvPicPr>
          <p:nvPr/>
        </p:nvPicPr>
        <p:blipFill>
          <a:blip r:embed="rId3"/>
          <a:stretch>
            <a:fillRect/>
          </a:stretch>
        </p:blipFill>
        <p:spPr>
          <a:xfrm>
            <a:off x="6657977" y="1658849"/>
            <a:ext cx="3438122" cy="1485514"/>
          </a:xfrm>
          <a:prstGeom prst="rect">
            <a:avLst/>
          </a:prstGeom>
        </p:spPr>
      </p:pic>
      <p:sp>
        <p:nvSpPr>
          <p:cNvPr id="7" name="Rectangle: Rounded Corners 4">
            <a:extLst>
              <a:ext uri="{FF2B5EF4-FFF2-40B4-BE49-F238E27FC236}">
                <a16:creationId xmlns:a16="http://schemas.microsoft.com/office/drawing/2014/main" id="{D9048627-E469-4A2F-8E98-EF0607F9B03B}"/>
              </a:ext>
            </a:extLst>
          </p:cNvPr>
          <p:cNvSpPr/>
          <p:nvPr/>
        </p:nvSpPr>
        <p:spPr>
          <a:xfrm>
            <a:off x="609600" y="4958382"/>
            <a:ext cx="5054009" cy="1440401"/>
          </a:xfrm>
          <a:prstGeom prst="round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4"/>
                </a:solidFill>
                <a:latin typeface="Calibri" panose="020F0502020204030204" pitchFamily="34" charset="0"/>
                <a:cs typeface="Calibri" panose="020F0502020204030204" pitchFamily="34" charset="0"/>
              </a:rPr>
              <a:t>Use of Site Identity (images) need to be approved by DMB. Email Lisa Richman or contact the WCMS helpdesk to coordinate approval.</a:t>
            </a:r>
          </a:p>
        </p:txBody>
      </p:sp>
    </p:spTree>
    <p:extLst>
      <p:ext uri="{BB962C8B-B14F-4D97-AF65-F5344CB8AC3E}">
        <p14:creationId xmlns:p14="http://schemas.microsoft.com/office/powerpoint/2010/main" val="90481058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Navigation</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8000999" cy="1074824"/>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Left navigation shown in “desktop” viewports.</a:t>
            </a:r>
          </a:p>
          <a:p>
            <a:pPr>
              <a:spcBef>
                <a:spcPts val="600"/>
              </a:spcBef>
              <a:spcAft>
                <a:spcPts val="600"/>
              </a:spcAft>
              <a:buFont typeface="Calibri" panose="020F0502020204030204" pitchFamily="34" charset="0"/>
              <a:buChar char="›"/>
            </a:pPr>
            <a:r>
              <a:rPr lang="en-US" sz="2000" dirty="0"/>
              <a:t>Section and Bottom navigation shown in “mobile” viewports.</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5" name="Picture 4" descr="Navigation example">
            <a:hlinkClick r:id="rId3"/>
            <a:extLst>
              <a:ext uri="{FF2B5EF4-FFF2-40B4-BE49-F238E27FC236}">
                <a16:creationId xmlns:a16="http://schemas.microsoft.com/office/drawing/2014/main" id="{7BF15871-B2D9-414E-8AC9-AD201F32C056}"/>
              </a:ext>
            </a:extLst>
          </p:cNvPr>
          <p:cNvPicPr>
            <a:picLocks noChangeAspect="1"/>
          </p:cNvPicPr>
          <p:nvPr/>
        </p:nvPicPr>
        <p:blipFill>
          <a:blip r:embed="rId4"/>
          <a:stretch>
            <a:fillRect/>
          </a:stretch>
        </p:blipFill>
        <p:spPr>
          <a:xfrm>
            <a:off x="1244194" y="2974887"/>
            <a:ext cx="2060981" cy="3003563"/>
          </a:xfrm>
          <a:prstGeom prst="rect">
            <a:avLst/>
          </a:prstGeom>
        </p:spPr>
      </p:pic>
      <p:pic>
        <p:nvPicPr>
          <p:cNvPr id="7" name="Picture 6" descr="Navigation example">
            <a:extLst>
              <a:ext uri="{FF2B5EF4-FFF2-40B4-BE49-F238E27FC236}">
                <a16:creationId xmlns:a16="http://schemas.microsoft.com/office/drawing/2014/main" id="{3AC7FCC5-720B-41EE-80A8-72EFB1D91783}"/>
              </a:ext>
            </a:extLst>
          </p:cNvPr>
          <p:cNvPicPr>
            <a:picLocks noChangeAspect="1"/>
          </p:cNvPicPr>
          <p:nvPr/>
        </p:nvPicPr>
        <p:blipFill rotWithShape="1">
          <a:blip r:embed="rId5"/>
          <a:srcRect l="1757" t="4956" r="1"/>
          <a:stretch/>
        </p:blipFill>
        <p:spPr>
          <a:xfrm>
            <a:off x="4362449" y="3067050"/>
            <a:ext cx="2979671" cy="1578040"/>
          </a:xfrm>
          <a:prstGeom prst="rect">
            <a:avLst/>
          </a:prstGeom>
          <a:ln>
            <a:solidFill>
              <a:schemeClr val="tx2">
                <a:lumMod val="75000"/>
              </a:schemeClr>
            </a:solidFill>
          </a:ln>
        </p:spPr>
      </p:pic>
      <p:pic>
        <p:nvPicPr>
          <p:cNvPr id="8" name="Picture 7" descr="Navigation example">
            <a:extLst>
              <a:ext uri="{FF2B5EF4-FFF2-40B4-BE49-F238E27FC236}">
                <a16:creationId xmlns:a16="http://schemas.microsoft.com/office/drawing/2014/main" id="{6D060275-30C2-4199-8DAF-23618B4ABE4A}"/>
              </a:ext>
            </a:extLst>
          </p:cNvPr>
          <p:cNvPicPr>
            <a:picLocks noChangeAspect="1"/>
          </p:cNvPicPr>
          <p:nvPr/>
        </p:nvPicPr>
        <p:blipFill>
          <a:blip r:embed="rId6"/>
          <a:stretch>
            <a:fillRect/>
          </a:stretch>
        </p:blipFill>
        <p:spPr>
          <a:xfrm>
            <a:off x="8389432" y="2974887"/>
            <a:ext cx="2465151" cy="2114446"/>
          </a:xfrm>
          <a:prstGeom prst="rect">
            <a:avLst/>
          </a:prstGeom>
        </p:spPr>
      </p:pic>
      <p:sp>
        <p:nvSpPr>
          <p:cNvPr id="2" name="TextBox 1">
            <a:extLst>
              <a:ext uri="{FF2B5EF4-FFF2-40B4-BE49-F238E27FC236}">
                <a16:creationId xmlns:a16="http://schemas.microsoft.com/office/drawing/2014/main" id="{26D2B6A5-C29E-476A-A040-755633C32159}"/>
              </a:ext>
            </a:extLst>
          </p:cNvPr>
          <p:cNvSpPr txBox="1"/>
          <p:nvPr/>
        </p:nvSpPr>
        <p:spPr>
          <a:xfrm>
            <a:off x="1124799" y="6275584"/>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Left Navigation</a:t>
            </a:r>
          </a:p>
        </p:txBody>
      </p:sp>
      <p:sp>
        <p:nvSpPr>
          <p:cNvPr id="10" name="TextBox 9">
            <a:extLst>
              <a:ext uri="{FF2B5EF4-FFF2-40B4-BE49-F238E27FC236}">
                <a16:creationId xmlns:a16="http://schemas.microsoft.com/office/drawing/2014/main" id="{1C6E0DB7-D520-4ADF-87FE-B3807476E16B}"/>
              </a:ext>
            </a:extLst>
          </p:cNvPr>
          <p:cNvSpPr txBox="1"/>
          <p:nvPr/>
        </p:nvSpPr>
        <p:spPr>
          <a:xfrm>
            <a:off x="4762096" y="4935444"/>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Section Navigation</a:t>
            </a:r>
          </a:p>
        </p:txBody>
      </p:sp>
      <p:sp>
        <p:nvSpPr>
          <p:cNvPr id="11" name="TextBox 10">
            <a:extLst>
              <a:ext uri="{FF2B5EF4-FFF2-40B4-BE49-F238E27FC236}">
                <a16:creationId xmlns:a16="http://schemas.microsoft.com/office/drawing/2014/main" id="{26BF7E91-E586-4D9D-A6EC-E6FC3B738545}"/>
              </a:ext>
            </a:extLst>
          </p:cNvPr>
          <p:cNvSpPr txBox="1"/>
          <p:nvPr/>
        </p:nvSpPr>
        <p:spPr>
          <a:xfrm>
            <a:off x="8610599" y="5330545"/>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Bottom Navigation</a:t>
            </a:r>
          </a:p>
        </p:txBody>
      </p:sp>
    </p:spTree>
    <p:extLst>
      <p:ext uri="{BB962C8B-B14F-4D97-AF65-F5344CB8AC3E}">
        <p14:creationId xmlns:p14="http://schemas.microsoft.com/office/powerpoint/2010/main" val="1063426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Navigation: Left / Bottom</a:t>
            </a:r>
          </a:p>
        </p:txBody>
      </p:sp>
      <p:sp>
        <p:nvSpPr>
          <p:cNvPr id="5" name="Text Placeholder 4"/>
          <p:cNvSpPr>
            <a:spLocks noGrp="1"/>
          </p:cNvSpPr>
          <p:nvPr>
            <p:ph type="body" sz="quarter" idx="10"/>
          </p:nvPr>
        </p:nvSpPr>
        <p:spPr>
          <a:xfrm>
            <a:off x="609599" y="1658849"/>
            <a:ext cx="6877051" cy="4427626"/>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Home Link:  </a:t>
            </a:r>
          </a:p>
          <a:p>
            <a:pPr lvl="1">
              <a:buClr>
                <a:schemeClr val="accent4"/>
              </a:buClr>
              <a:buFont typeface="Calibri" panose="020F0502020204030204" pitchFamily="34" charset="0"/>
              <a:buChar char="­"/>
            </a:pPr>
            <a:r>
              <a:rPr lang="en-US" sz="1400" dirty="0"/>
              <a:t>Use a short label for the “Home” link.  Try to avoid wrapping for this link.  </a:t>
            </a:r>
          </a:p>
          <a:p>
            <a:pPr lvl="0">
              <a:buFont typeface="Wingdings" panose="05000000000000000000" pitchFamily="2" charset="2"/>
              <a:buChar char="ü"/>
            </a:pPr>
            <a:r>
              <a:rPr lang="en-US" sz="2000" b="1" dirty="0"/>
              <a:t>Level One:  </a:t>
            </a:r>
          </a:p>
          <a:p>
            <a:pPr lvl="1">
              <a:buClr>
                <a:schemeClr val="accent4"/>
              </a:buClr>
              <a:buFont typeface="Calibri" panose="020F0502020204030204" pitchFamily="34" charset="0"/>
              <a:buChar char="­"/>
            </a:pPr>
            <a:r>
              <a:rPr lang="en-US" sz="1400" dirty="0"/>
              <a:t>Aim for no more than 7 – 10  items.</a:t>
            </a:r>
          </a:p>
          <a:p>
            <a:pPr lvl="1">
              <a:buClr>
                <a:schemeClr val="accent4"/>
              </a:buClr>
              <a:buFont typeface="Calibri" panose="020F0502020204030204" pitchFamily="34" charset="0"/>
              <a:buChar char="­"/>
            </a:pPr>
            <a:r>
              <a:rPr lang="en-US" sz="1400" dirty="0"/>
              <a:t>Navigation structures larger than 7 items can be unwieldy and difficult to use.  </a:t>
            </a:r>
          </a:p>
          <a:p>
            <a:pPr lvl="1">
              <a:buClr>
                <a:schemeClr val="accent4"/>
              </a:buClr>
              <a:buFont typeface="Calibri" panose="020F0502020204030204" pitchFamily="34" charset="0"/>
              <a:buChar char="­"/>
            </a:pPr>
            <a:r>
              <a:rPr lang="en-US" sz="1400" dirty="0"/>
              <a:t>Use short labels that are easy to scan.</a:t>
            </a:r>
          </a:p>
          <a:p>
            <a:pPr lvl="0">
              <a:buFont typeface="Wingdings" panose="05000000000000000000" pitchFamily="2" charset="2"/>
              <a:buChar char="ü"/>
            </a:pPr>
            <a:r>
              <a:rPr lang="en-US" sz="2000" b="1" dirty="0"/>
              <a:t>Level Two &amp; Level Three:  </a:t>
            </a:r>
          </a:p>
          <a:p>
            <a:pPr lvl="1">
              <a:buClr>
                <a:schemeClr val="accent4"/>
              </a:buClr>
              <a:buFont typeface="Calibri" panose="020F0502020204030204" pitchFamily="34" charset="0"/>
              <a:buChar char="­"/>
            </a:pPr>
            <a:r>
              <a:rPr lang="en-US" sz="1400" dirty="0"/>
              <a:t>Aim for 3-7 items.</a:t>
            </a:r>
          </a:p>
          <a:p>
            <a:pPr lvl="1">
              <a:buClr>
                <a:schemeClr val="accent4"/>
              </a:buClr>
              <a:buFont typeface="Calibri" panose="020F0502020204030204" pitchFamily="34" charset="0"/>
              <a:buChar char="­"/>
            </a:pPr>
            <a:r>
              <a:rPr lang="en-US" sz="1400" dirty="0"/>
              <a:t>Avoid only having 1-2 items.</a:t>
            </a:r>
          </a:p>
          <a:p>
            <a:pPr lvl="1">
              <a:buClr>
                <a:schemeClr val="accent4"/>
              </a:buClr>
              <a:buFont typeface="Calibri" panose="020F0502020204030204" pitchFamily="34" charset="0"/>
              <a:buChar char="­"/>
            </a:pPr>
            <a:r>
              <a:rPr lang="en-US" sz="1400" dirty="0"/>
              <a:t>Use short labels that are easy to scan.</a:t>
            </a:r>
          </a:p>
          <a:p>
            <a:pPr lvl="0">
              <a:buFont typeface="Wingdings" panose="05000000000000000000" pitchFamily="2" charset="2"/>
              <a:buChar char="ü"/>
            </a:pPr>
            <a:r>
              <a:rPr lang="en-US" sz="2000" b="1" dirty="0"/>
              <a:t>External Links:</a:t>
            </a:r>
          </a:p>
          <a:p>
            <a:pPr lvl="1">
              <a:buClr>
                <a:schemeClr val="accent4"/>
              </a:buClr>
              <a:buFont typeface="Calibri" panose="020F0502020204030204" pitchFamily="34" charset="0"/>
              <a:buChar char="­"/>
            </a:pPr>
            <a:r>
              <a:rPr lang="en-US" sz="1400" dirty="0"/>
              <a:t>External links should NOT be added to left navigation. Left Navigation should include internal (CDC.gov) links only and in most cases should only include links to pages within the specific sub-site the navigation represents.</a:t>
            </a:r>
          </a:p>
          <a:p>
            <a:pPr lvl="1">
              <a:buClr>
                <a:schemeClr val="accent4"/>
              </a:buClr>
              <a:buFont typeface="Calibri" panose="020F0502020204030204" pitchFamily="34" charset="0"/>
              <a:buChar char="­"/>
            </a:pPr>
            <a:endParaRPr lang="en-US" sz="1400" dirty="0"/>
          </a:p>
          <a:p>
            <a:endParaRPr lang="en-US" sz="2000" dirty="0"/>
          </a:p>
          <a:p>
            <a:pPr marL="609585" lvl="1" indent="0">
              <a:buNone/>
            </a:pPr>
            <a:endParaRPr lang="en-US" sz="2000" dirty="0"/>
          </a:p>
          <a:p>
            <a:pPr lvl="1"/>
            <a:endParaRPr lang="en-US" sz="2000" dirty="0"/>
          </a:p>
        </p:txBody>
      </p:sp>
      <p:pic>
        <p:nvPicPr>
          <p:cNvPr id="6" name="Picture 5" descr="Navigation example">
            <a:extLst>
              <a:ext uri="{FF2B5EF4-FFF2-40B4-BE49-F238E27FC236}">
                <a16:creationId xmlns:a16="http://schemas.microsoft.com/office/drawing/2014/main" id="{EC38C8CB-1F8D-4C49-87DA-5FB251AF07B8}"/>
              </a:ext>
            </a:extLst>
          </p:cNvPr>
          <p:cNvPicPr>
            <a:picLocks noChangeAspect="1"/>
          </p:cNvPicPr>
          <p:nvPr/>
        </p:nvPicPr>
        <p:blipFill>
          <a:blip r:embed="rId3"/>
          <a:stretch>
            <a:fillRect/>
          </a:stretch>
        </p:blipFill>
        <p:spPr>
          <a:xfrm>
            <a:off x="8085454" y="1514388"/>
            <a:ext cx="2775093" cy="3860998"/>
          </a:xfrm>
          <a:prstGeom prst="rect">
            <a:avLst/>
          </a:prstGeom>
        </p:spPr>
      </p:pic>
      <p:sp>
        <p:nvSpPr>
          <p:cNvPr id="7" name="TextBox 6">
            <a:extLst>
              <a:ext uri="{FF2B5EF4-FFF2-40B4-BE49-F238E27FC236}">
                <a16:creationId xmlns:a16="http://schemas.microsoft.com/office/drawing/2014/main" id="{6BD1AB98-3AA6-44B8-8DAC-0E658998E3C5}"/>
              </a:ext>
            </a:extLst>
          </p:cNvPr>
          <p:cNvSpPr txBox="1"/>
          <p:nvPr/>
        </p:nvSpPr>
        <p:spPr>
          <a:xfrm>
            <a:off x="8563824" y="5778698"/>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Left Navigation</a:t>
            </a:r>
          </a:p>
        </p:txBody>
      </p:sp>
    </p:spTree>
    <p:extLst>
      <p:ext uri="{BB962C8B-B14F-4D97-AF65-F5344CB8AC3E}">
        <p14:creationId xmlns:p14="http://schemas.microsoft.com/office/powerpoint/2010/main" val="282311428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Navigation: Section</a:t>
            </a:r>
          </a:p>
        </p:txBody>
      </p:sp>
      <p:sp>
        <p:nvSpPr>
          <p:cNvPr id="5" name="Text Placeholder 4"/>
          <p:cNvSpPr>
            <a:spLocks noGrp="1"/>
          </p:cNvSpPr>
          <p:nvPr>
            <p:ph type="body" sz="quarter" idx="10"/>
          </p:nvPr>
        </p:nvSpPr>
        <p:spPr>
          <a:xfrm>
            <a:off x="609600" y="1658849"/>
            <a:ext cx="5486400" cy="3960901"/>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short labels </a:t>
            </a:r>
            <a:r>
              <a:rPr lang="en-US" sz="2000" dirty="0"/>
              <a:t>when overriding section nav label.  </a:t>
            </a:r>
          </a:p>
          <a:p>
            <a:pPr lvl="0">
              <a:buFont typeface="Wingdings" panose="05000000000000000000" pitchFamily="2" charset="2"/>
              <a:buChar char="ü"/>
            </a:pPr>
            <a:r>
              <a:rPr lang="en-US" sz="2000" b="1" dirty="0"/>
              <a:t>Try to avoid long labels </a:t>
            </a:r>
            <a:r>
              <a:rPr lang="en-US" sz="2000" dirty="0"/>
              <a:t>that wrap onto too many rows. </a:t>
            </a:r>
          </a:p>
          <a:p>
            <a:pPr lvl="0">
              <a:buFont typeface="Wingdings" panose="05000000000000000000" pitchFamily="2" charset="2"/>
              <a:buChar char="ü"/>
            </a:pPr>
            <a:r>
              <a:rPr lang="en-US" sz="2000" b="1" dirty="0"/>
              <a:t>Avoid navigation structures with only 1 child page.  </a:t>
            </a:r>
            <a:endParaRPr lang="en-US" sz="1400" dirty="0"/>
          </a:p>
          <a:p>
            <a:endParaRPr lang="en-US" sz="2000" dirty="0"/>
          </a:p>
          <a:p>
            <a:pPr marL="609585" lvl="1" indent="0">
              <a:buNone/>
            </a:pPr>
            <a:endParaRPr lang="en-US" sz="2000" dirty="0"/>
          </a:p>
          <a:p>
            <a:pPr lvl="1"/>
            <a:endParaRPr lang="en-US" sz="2000" dirty="0"/>
          </a:p>
        </p:txBody>
      </p:sp>
      <p:pic>
        <p:nvPicPr>
          <p:cNvPr id="7" name="Picture 6" descr="Navigation example">
            <a:extLst>
              <a:ext uri="{FF2B5EF4-FFF2-40B4-BE49-F238E27FC236}">
                <a16:creationId xmlns:a16="http://schemas.microsoft.com/office/drawing/2014/main" id="{E5B60F6E-60B7-462D-9247-2DEA6DE00244}"/>
              </a:ext>
            </a:extLst>
          </p:cNvPr>
          <p:cNvPicPr>
            <a:picLocks noChangeAspect="1"/>
          </p:cNvPicPr>
          <p:nvPr/>
        </p:nvPicPr>
        <p:blipFill rotWithShape="1">
          <a:blip r:embed="rId3"/>
          <a:srcRect l="1757" t="4956" r="1"/>
          <a:stretch/>
        </p:blipFill>
        <p:spPr>
          <a:xfrm>
            <a:off x="7753349" y="1962150"/>
            <a:ext cx="2979671" cy="1578040"/>
          </a:xfrm>
          <a:prstGeom prst="rect">
            <a:avLst/>
          </a:prstGeom>
          <a:ln>
            <a:solidFill>
              <a:schemeClr val="tx2">
                <a:lumMod val="75000"/>
              </a:schemeClr>
            </a:solidFill>
          </a:ln>
        </p:spPr>
      </p:pic>
      <p:sp>
        <p:nvSpPr>
          <p:cNvPr id="8" name="TextBox 7">
            <a:extLst>
              <a:ext uri="{FF2B5EF4-FFF2-40B4-BE49-F238E27FC236}">
                <a16:creationId xmlns:a16="http://schemas.microsoft.com/office/drawing/2014/main" id="{31F4842D-0B40-483B-A9C6-34FACC728A5E}"/>
              </a:ext>
            </a:extLst>
          </p:cNvPr>
          <p:cNvSpPr txBox="1"/>
          <p:nvPr/>
        </p:nvSpPr>
        <p:spPr>
          <a:xfrm>
            <a:off x="8152996" y="3830544"/>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Section Navigation</a:t>
            </a:r>
          </a:p>
        </p:txBody>
      </p:sp>
    </p:spTree>
    <p:extLst>
      <p:ext uri="{BB962C8B-B14F-4D97-AF65-F5344CB8AC3E}">
        <p14:creationId xmlns:p14="http://schemas.microsoft.com/office/powerpoint/2010/main" val="279250277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Area Under Left Navigation </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1"/>
            <a:ext cx="6457950" cy="1074824"/>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Shown in L, XL, XXL viewports under left navigation </a:t>
            </a:r>
          </a:p>
          <a:p>
            <a:pPr>
              <a:spcBef>
                <a:spcPts val="600"/>
              </a:spcBef>
              <a:spcAft>
                <a:spcPts val="600"/>
              </a:spcAft>
              <a:buFont typeface="Calibri" panose="020F0502020204030204" pitchFamily="34" charset="0"/>
              <a:buChar char="›"/>
            </a:pPr>
            <a:r>
              <a:rPr lang="en-US" sz="2000" dirty="0"/>
              <a:t>Shown in XS, S, M viewports under bottom navigation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12" name="Picture 11" descr="Navigation example">
            <a:extLst>
              <a:ext uri="{FF2B5EF4-FFF2-40B4-BE49-F238E27FC236}">
                <a16:creationId xmlns:a16="http://schemas.microsoft.com/office/drawing/2014/main" id="{1B37AB91-11CE-48E2-8EC7-0AFA77A18C43}"/>
              </a:ext>
            </a:extLst>
          </p:cNvPr>
          <p:cNvPicPr>
            <a:picLocks noChangeAspect="1"/>
          </p:cNvPicPr>
          <p:nvPr/>
        </p:nvPicPr>
        <p:blipFill>
          <a:blip r:embed="rId3"/>
          <a:stretch>
            <a:fillRect/>
          </a:stretch>
        </p:blipFill>
        <p:spPr>
          <a:xfrm>
            <a:off x="7205949" y="1479984"/>
            <a:ext cx="2673487" cy="2908449"/>
          </a:xfrm>
          <a:prstGeom prst="rect">
            <a:avLst/>
          </a:prstGeom>
        </p:spPr>
      </p:pic>
    </p:spTree>
    <p:extLst>
      <p:ext uri="{BB962C8B-B14F-4D97-AF65-F5344CB8AC3E}">
        <p14:creationId xmlns:p14="http://schemas.microsoft.com/office/powerpoint/2010/main" val="312054622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Area Under Left Navigation</a:t>
            </a:r>
          </a:p>
        </p:txBody>
      </p:sp>
      <p:sp>
        <p:nvSpPr>
          <p:cNvPr id="5" name="Text Placeholder 4"/>
          <p:cNvSpPr>
            <a:spLocks noGrp="1"/>
          </p:cNvSpPr>
          <p:nvPr>
            <p:ph type="body" sz="quarter" idx="10"/>
          </p:nvPr>
        </p:nvSpPr>
        <p:spPr>
          <a:xfrm>
            <a:off x="609599" y="1658850"/>
            <a:ext cx="5934075" cy="250357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Avoid images and other brightly colored items.  </a:t>
            </a:r>
          </a:p>
          <a:p>
            <a:pPr lvl="0">
              <a:buFont typeface="Wingdings" panose="05000000000000000000" pitchFamily="2" charset="2"/>
              <a:buChar char="ü"/>
            </a:pPr>
            <a:r>
              <a:rPr lang="en-US" sz="2000" b="1" dirty="0"/>
              <a:t>Avoid colors from the main or accent theme. </a:t>
            </a:r>
          </a:p>
          <a:p>
            <a:pPr lvl="0">
              <a:buFont typeface="Wingdings" panose="05000000000000000000" pitchFamily="2" charset="2"/>
              <a:buChar char="ü"/>
            </a:pPr>
            <a:r>
              <a:rPr lang="en-US" sz="2000" b="1" dirty="0"/>
              <a:t>Use ‘gray-lightest’ and keep containers ‘neutral’.</a:t>
            </a:r>
          </a:p>
          <a:p>
            <a:endParaRPr lang="en-US" sz="2000" dirty="0"/>
          </a:p>
          <a:p>
            <a:pPr marL="609585" lvl="1" indent="0">
              <a:buNone/>
            </a:pPr>
            <a:endParaRPr lang="en-US" sz="2000" dirty="0"/>
          </a:p>
          <a:p>
            <a:pPr lvl="1"/>
            <a:endParaRPr lang="en-US" sz="2000" dirty="0"/>
          </a:p>
        </p:txBody>
      </p:sp>
      <p:pic>
        <p:nvPicPr>
          <p:cNvPr id="6" name="Picture 5" descr="Navigation example">
            <a:extLst>
              <a:ext uri="{FF2B5EF4-FFF2-40B4-BE49-F238E27FC236}">
                <a16:creationId xmlns:a16="http://schemas.microsoft.com/office/drawing/2014/main" id="{0BDD6DB7-AEFB-4664-A294-A6B16B702E35}"/>
              </a:ext>
            </a:extLst>
          </p:cNvPr>
          <p:cNvPicPr>
            <a:picLocks noChangeAspect="1"/>
          </p:cNvPicPr>
          <p:nvPr/>
        </p:nvPicPr>
        <p:blipFill>
          <a:blip r:embed="rId3"/>
          <a:stretch>
            <a:fillRect/>
          </a:stretch>
        </p:blipFill>
        <p:spPr>
          <a:xfrm>
            <a:off x="7205949" y="1479984"/>
            <a:ext cx="2673487" cy="2908449"/>
          </a:xfrm>
          <a:prstGeom prst="rect">
            <a:avLst/>
          </a:prstGeom>
        </p:spPr>
      </p:pic>
    </p:spTree>
    <p:extLst>
      <p:ext uri="{BB962C8B-B14F-4D97-AF65-F5344CB8AC3E}">
        <p14:creationId xmlns:p14="http://schemas.microsoft.com/office/powerpoint/2010/main" val="13647369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Viewports</a:t>
            </a:r>
          </a:p>
        </p:txBody>
      </p:sp>
      <p:sp>
        <p:nvSpPr>
          <p:cNvPr id="5" name="Text Placeholder 4"/>
          <p:cNvSpPr>
            <a:spLocks noGrp="1"/>
          </p:cNvSpPr>
          <p:nvPr>
            <p:ph type="body" sz="quarter" idx="10"/>
          </p:nvPr>
        </p:nvSpPr>
        <p:spPr>
          <a:xfrm>
            <a:off x="609600" y="1658851"/>
            <a:ext cx="10972800" cy="1646323"/>
          </a:xfrm>
          <a:solidFill>
            <a:srgbClr val="DCF1F4"/>
          </a:solidFill>
        </p:spPr>
        <p:txBody>
          <a:bodyPr anchor="t"/>
          <a:lstStyle/>
          <a:p>
            <a:pPr marL="0" lvl="0" indent="0">
              <a:spcBef>
                <a:spcPts val="600"/>
              </a:spcBef>
              <a:spcAft>
                <a:spcPts val="600"/>
              </a:spcAft>
              <a:buNone/>
            </a:pPr>
            <a:endParaRPr lang="en-US" sz="400" b="1" dirty="0"/>
          </a:p>
          <a:p>
            <a:pPr lvl="0">
              <a:spcBef>
                <a:spcPts val="600"/>
              </a:spcBef>
              <a:spcAft>
                <a:spcPts val="600"/>
              </a:spcAft>
              <a:buFont typeface="Wingdings" panose="05000000000000000000" pitchFamily="2" charset="2"/>
              <a:buChar char="ü"/>
            </a:pPr>
            <a:r>
              <a:rPr lang="en-US" sz="2000" b="1" dirty="0"/>
              <a:t>Test designs in different viewports:  </a:t>
            </a:r>
            <a:r>
              <a:rPr lang="en-US" sz="2000" dirty="0"/>
              <a:t>Most external traffic is estimated to be viewing the TP4 pages in XS (42%), XL (28%), and XXL (13%).  </a:t>
            </a:r>
          </a:p>
          <a:p>
            <a:pPr lvl="0">
              <a:spcBef>
                <a:spcPts val="600"/>
              </a:spcBef>
              <a:spcAft>
                <a:spcPts val="600"/>
              </a:spcAft>
              <a:buFont typeface="Wingdings" panose="05000000000000000000" pitchFamily="2" charset="2"/>
              <a:buChar char="ü"/>
            </a:pPr>
            <a:r>
              <a:rPr lang="en-US" sz="2000" dirty="0"/>
              <a:t>Ensure that designs are </a:t>
            </a:r>
            <a:r>
              <a:rPr lang="en-US" sz="2000" b="1" dirty="0"/>
              <a:t>optimized for XS (Viewport 1) and XL (Viewport 5) </a:t>
            </a:r>
            <a:r>
              <a:rPr lang="en-US" sz="2000" dirty="0"/>
              <a:t>at a minimum.  </a:t>
            </a:r>
          </a:p>
          <a:p>
            <a:pPr>
              <a:spcBef>
                <a:spcPts val="600"/>
              </a:spcBef>
              <a:spcAft>
                <a:spcPts val="600"/>
              </a:spcAft>
            </a:pPr>
            <a:endParaRPr lang="en-US" sz="2000" dirty="0"/>
          </a:p>
          <a:p>
            <a:endParaRPr lang="en-US" sz="2000" dirty="0"/>
          </a:p>
          <a:p>
            <a:pPr marL="609585" lvl="1" indent="0">
              <a:buNone/>
            </a:pPr>
            <a:endParaRPr lang="en-US" sz="2000" dirty="0"/>
          </a:p>
          <a:p>
            <a:pPr lvl="1"/>
            <a:endParaRPr lang="en-US" sz="2000" dirty="0"/>
          </a:p>
        </p:txBody>
      </p:sp>
      <p:pic>
        <p:nvPicPr>
          <p:cNvPr id="2" name="Picture 1" descr="Image of three different sizes of devices, mobile phone, tablet, and a desktop computer.  ">
            <a:extLst>
              <a:ext uri="{FF2B5EF4-FFF2-40B4-BE49-F238E27FC236}">
                <a16:creationId xmlns:a16="http://schemas.microsoft.com/office/drawing/2014/main" id="{B25C2A8C-5558-4139-9650-5B989C588258}"/>
              </a:ext>
            </a:extLst>
          </p:cNvPr>
          <p:cNvPicPr>
            <a:picLocks noChangeAspect="1"/>
          </p:cNvPicPr>
          <p:nvPr/>
        </p:nvPicPr>
        <p:blipFill>
          <a:blip r:embed="rId3"/>
          <a:stretch>
            <a:fillRect/>
          </a:stretch>
        </p:blipFill>
        <p:spPr>
          <a:xfrm>
            <a:off x="3227553" y="3792008"/>
            <a:ext cx="5471360" cy="2589913"/>
          </a:xfrm>
          <a:prstGeom prst="rect">
            <a:avLst/>
          </a:prstGeom>
        </p:spPr>
      </p:pic>
    </p:spTree>
    <p:extLst>
      <p:ext uri="{BB962C8B-B14F-4D97-AF65-F5344CB8AC3E}">
        <p14:creationId xmlns:p14="http://schemas.microsoft.com/office/powerpoint/2010/main" val="310642240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Containers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2"/>
            <a:ext cx="4905374" cy="2808374"/>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Navigation Buttons: </a:t>
            </a:r>
            <a:r>
              <a:rPr lang="en-US" sz="2000" dirty="0"/>
              <a:t>large navigation elements, often used in groups</a:t>
            </a:r>
          </a:p>
          <a:p>
            <a:pPr>
              <a:spcBef>
                <a:spcPts val="600"/>
              </a:spcBef>
              <a:spcAft>
                <a:spcPts val="600"/>
              </a:spcAft>
              <a:buFont typeface="Calibri" panose="020F0502020204030204" pitchFamily="34" charset="0"/>
              <a:buChar char="›"/>
            </a:pPr>
            <a:r>
              <a:rPr lang="en-US" sz="2000" b="1" dirty="0"/>
              <a:t>Cards: </a:t>
            </a:r>
            <a:r>
              <a:rPr lang="en-US" sz="2000" dirty="0"/>
              <a:t>variety of uses, built from Bootstrap 4 cards</a:t>
            </a:r>
          </a:p>
          <a:p>
            <a:pPr lvl="1">
              <a:spcBef>
                <a:spcPts val="600"/>
              </a:spcBef>
              <a:spcAft>
                <a:spcPts val="600"/>
              </a:spcAft>
              <a:buFont typeface="Calibri" panose="020F0502020204030204" pitchFamily="34" charset="0"/>
              <a:buChar char="­"/>
            </a:pPr>
            <a:r>
              <a:rPr lang="en-US" sz="1400" b="1" dirty="0"/>
              <a:t>Vertical Layout: </a:t>
            </a:r>
            <a:r>
              <a:rPr lang="en-US" sz="1400" dirty="0"/>
              <a:t>brief content in short columnar layout</a:t>
            </a:r>
          </a:p>
          <a:p>
            <a:pPr lvl="1">
              <a:spcBef>
                <a:spcPts val="600"/>
              </a:spcBef>
              <a:spcAft>
                <a:spcPts val="600"/>
              </a:spcAft>
              <a:buFont typeface="Calibri" panose="020F0502020204030204" pitchFamily="34" charset="0"/>
              <a:buChar char="­"/>
            </a:pPr>
            <a:r>
              <a:rPr lang="en-US" sz="1400" b="1" dirty="0"/>
              <a:t>Horizontal Layout: </a:t>
            </a:r>
            <a:r>
              <a:rPr lang="en-US" sz="1400" dirty="0"/>
              <a:t>wider content, better for summaries and lists</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6" name="Text Placeholder 2">
            <a:extLst>
              <a:ext uri="{FF2B5EF4-FFF2-40B4-BE49-F238E27FC236}">
                <a16:creationId xmlns:a16="http://schemas.microsoft.com/office/drawing/2014/main" id="{F81208ED-3790-4357-8848-EBD67A37833E}"/>
              </a:ext>
            </a:extLst>
          </p:cNvPr>
          <p:cNvSpPr>
            <a:spLocks noGrp="1"/>
          </p:cNvSpPr>
          <p:nvPr>
            <p:ph type="body" sz="quarter" idx="10"/>
          </p:nvPr>
        </p:nvSpPr>
        <p:spPr>
          <a:xfrm>
            <a:off x="5972174" y="1545167"/>
            <a:ext cx="5749655" cy="4455584"/>
          </a:xfrm>
        </p:spPr>
        <p:txBody>
          <a:bodyPr/>
          <a:lstStyle/>
          <a:p>
            <a:r>
              <a:rPr lang="en-US" sz="2000" dirty="0"/>
              <a:t>Containers have a variety of design options:</a:t>
            </a:r>
          </a:p>
          <a:p>
            <a:pPr lvl="1"/>
            <a:r>
              <a:rPr lang="en-US" sz="2000" b="1" dirty="0"/>
              <a:t>Width</a:t>
            </a:r>
          </a:p>
          <a:p>
            <a:pPr lvl="1"/>
            <a:r>
              <a:rPr lang="en-US" sz="2000" b="1" dirty="0"/>
              <a:t>Content Elements</a:t>
            </a:r>
            <a:br>
              <a:rPr lang="en-US" sz="2000" b="1" dirty="0"/>
            </a:br>
            <a:r>
              <a:rPr lang="en-US" sz="1600" dirty="0"/>
              <a:t>Header, Image, Title, Subtitle, Description, Source/Date, List</a:t>
            </a:r>
          </a:p>
          <a:p>
            <a:pPr lvl="1"/>
            <a:r>
              <a:rPr lang="en-US" sz="2000" b="1" dirty="0"/>
              <a:t>Colors</a:t>
            </a:r>
            <a:br>
              <a:rPr lang="en-US" sz="2000" dirty="0"/>
            </a:br>
            <a:r>
              <a:rPr lang="en-US" sz="1600" dirty="0"/>
              <a:t>all colors based on 2 themes, grays, white</a:t>
            </a:r>
            <a:endParaRPr lang="en-US" sz="1600" b="1" dirty="0"/>
          </a:p>
          <a:p>
            <a:pPr lvl="1"/>
            <a:r>
              <a:rPr lang="en-US" sz="2000" b="1" dirty="0"/>
              <a:t>Alignment/Position</a:t>
            </a:r>
            <a:br>
              <a:rPr lang="en-US" sz="2000" dirty="0"/>
            </a:br>
            <a:r>
              <a:rPr lang="en-US" sz="1600" dirty="0"/>
              <a:t>top, right, bottom, left based on Element</a:t>
            </a:r>
            <a:endParaRPr lang="en-US" sz="1600" b="1" dirty="0"/>
          </a:p>
          <a:p>
            <a:pPr lvl="1"/>
            <a:r>
              <a:rPr lang="en-US" sz="2000" b="1" dirty="0"/>
              <a:t>Margin and Padding</a:t>
            </a:r>
            <a:br>
              <a:rPr lang="en-US" sz="2000" dirty="0"/>
            </a:br>
            <a:r>
              <a:rPr lang="en-US" sz="1600" dirty="0"/>
              <a:t>many options based on Element</a:t>
            </a:r>
            <a:endParaRPr lang="en-US" sz="1600" b="1" dirty="0"/>
          </a:p>
          <a:p>
            <a:pPr lvl="1"/>
            <a:r>
              <a:rPr lang="en-US" sz="2000" b="1" dirty="0"/>
              <a:t>Interactive Elements</a:t>
            </a:r>
            <a:br>
              <a:rPr lang="en-US" sz="2000" dirty="0"/>
            </a:br>
            <a:r>
              <a:rPr lang="en-US" sz="1600" dirty="0"/>
              <a:t>Clickable Container, Links, Buttons</a:t>
            </a:r>
            <a:endParaRPr lang="en-US" sz="1600" b="1" dirty="0"/>
          </a:p>
          <a:p>
            <a:pPr lvl="1"/>
            <a:r>
              <a:rPr lang="en-US" sz="2000" b="1" dirty="0"/>
              <a:t>Other Visual Styles</a:t>
            </a:r>
            <a:br>
              <a:rPr lang="en-US" sz="2000" dirty="0"/>
            </a:br>
            <a:r>
              <a:rPr lang="en-US" sz="1600" dirty="0"/>
              <a:t>Border, Accent Border, Shadow</a:t>
            </a:r>
            <a:endParaRPr lang="en-US" sz="1050" b="1" dirty="0"/>
          </a:p>
          <a:p>
            <a:pPr marL="0" indent="0">
              <a:buNone/>
            </a:pPr>
            <a:endParaRPr lang="en-US" sz="1400" dirty="0"/>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8936678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Containers</a:t>
            </a:r>
          </a:p>
        </p:txBody>
      </p:sp>
      <p:sp>
        <p:nvSpPr>
          <p:cNvPr id="5" name="Text Placeholder 4"/>
          <p:cNvSpPr>
            <a:spLocks noGrp="1"/>
          </p:cNvSpPr>
          <p:nvPr>
            <p:ph type="body" sz="quarter" idx="10"/>
          </p:nvPr>
        </p:nvSpPr>
        <p:spPr>
          <a:xfrm>
            <a:off x="609599" y="1658851"/>
            <a:ext cx="10868025" cy="1143000"/>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neutral colors (white / gray) as the background color </a:t>
            </a:r>
            <a:r>
              <a:rPr lang="en-US" sz="2000" dirty="0"/>
              <a:t>the majority of your cards.  Colored backgrounds should be used sparingly to draw attention or highlight key content.  </a:t>
            </a:r>
            <a:endParaRPr lang="en-US" sz="1400" dirty="0"/>
          </a:p>
          <a:p>
            <a:pPr lvl="1"/>
            <a:endParaRPr lang="en-US" sz="2000" dirty="0"/>
          </a:p>
        </p:txBody>
      </p:sp>
      <p:pic>
        <p:nvPicPr>
          <p:cNvPr id="6" name="Picture 5" descr="Example card">
            <a:hlinkClick r:id="rId3"/>
            <a:extLst>
              <a:ext uri="{FF2B5EF4-FFF2-40B4-BE49-F238E27FC236}">
                <a16:creationId xmlns:a16="http://schemas.microsoft.com/office/drawing/2014/main" id="{BB4519DF-BE94-4CAC-A253-D03C0EF0BC0C}"/>
              </a:ext>
            </a:extLst>
          </p:cNvPr>
          <p:cNvPicPr>
            <a:picLocks noChangeAspect="1"/>
          </p:cNvPicPr>
          <p:nvPr/>
        </p:nvPicPr>
        <p:blipFill>
          <a:blip r:embed="rId4"/>
          <a:stretch>
            <a:fillRect/>
          </a:stretch>
        </p:blipFill>
        <p:spPr>
          <a:xfrm>
            <a:off x="728844" y="3160729"/>
            <a:ext cx="2014381" cy="2849238"/>
          </a:xfrm>
          <a:prstGeom prst="rect">
            <a:avLst/>
          </a:prstGeom>
        </p:spPr>
      </p:pic>
      <p:pic>
        <p:nvPicPr>
          <p:cNvPr id="7" name="Picture 6" descr="Example card">
            <a:extLst>
              <a:ext uri="{FF2B5EF4-FFF2-40B4-BE49-F238E27FC236}">
                <a16:creationId xmlns:a16="http://schemas.microsoft.com/office/drawing/2014/main" id="{D4D98AF1-EB61-437D-BEC4-30E80D54F215}"/>
              </a:ext>
            </a:extLst>
          </p:cNvPr>
          <p:cNvPicPr>
            <a:picLocks noChangeAspect="1"/>
          </p:cNvPicPr>
          <p:nvPr/>
        </p:nvPicPr>
        <p:blipFill>
          <a:blip r:embed="rId5"/>
          <a:stretch>
            <a:fillRect/>
          </a:stretch>
        </p:blipFill>
        <p:spPr>
          <a:xfrm>
            <a:off x="3134450" y="3160729"/>
            <a:ext cx="2151925" cy="2047928"/>
          </a:xfrm>
          <a:prstGeom prst="rect">
            <a:avLst/>
          </a:prstGeom>
        </p:spPr>
      </p:pic>
      <p:pic>
        <p:nvPicPr>
          <p:cNvPr id="8" name="Picture 7" descr="Example card">
            <a:hlinkClick r:id="rId6"/>
            <a:extLst>
              <a:ext uri="{FF2B5EF4-FFF2-40B4-BE49-F238E27FC236}">
                <a16:creationId xmlns:a16="http://schemas.microsoft.com/office/drawing/2014/main" id="{F9087C76-AD8D-4190-8275-F6160C480F7C}"/>
              </a:ext>
            </a:extLst>
          </p:cNvPr>
          <p:cNvPicPr>
            <a:picLocks noChangeAspect="1"/>
          </p:cNvPicPr>
          <p:nvPr/>
        </p:nvPicPr>
        <p:blipFill rotWithShape="1">
          <a:blip r:embed="rId7"/>
          <a:srcRect t="30823" r="50189" b="51888"/>
          <a:stretch/>
        </p:blipFill>
        <p:spPr>
          <a:xfrm>
            <a:off x="5429250" y="3160729"/>
            <a:ext cx="2428875" cy="752475"/>
          </a:xfrm>
          <a:prstGeom prst="rect">
            <a:avLst/>
          </a:prstGeom>
        </p:spPr>
      </p:pic>
      <p:pic>
        <p:nvPicPr>
          <p:cNvPr id="9" name="Picture 8" descr="Example card">
            <a:hlinkClick r:id="rId6"/>
            <a:extLst>
              <a:ext uri="{FF2B5EF4-FFF2-40B4-BE49-F238E27FC236}">
                <a16:creationId xmlns:a16="http://schemas.microsoft.com/office/drawing/2014/main" id="{34C7D885-C049-4217-BC3A-4BC41F3AE5E1}"/>
              </a:ext>
            </a:extLst>
          </p:cNvPr>
          <p:cNvPicPr>
            <a:picLocks noChangeAspect="1"/>
          </p:cNvPicPr>
          <p:nvPr/>
        </p:nvPicPr>
        <p:blipFill rotWithShape="1">
          <a:blip r:embed="rId7"/>
          <a:srcRect l="50189" t="13168" b="58164"/>
          <a:stretch/>
        </p:blipFill>
        <p:spPr>
          <a:xfrm>
            <a:off x="5429250" y="4272082"/>
            <a:ext cx="2428875" cy="1247775"/>
          </a:xfrm>
          <a:prstGeom prst="rect">
            <a:avLst/>
          </a:prstGeom>
        </p:spPr>
      </p:pic>
      <p:pic>
        <p:nvPicPr>
          <p:cNvPr id="10" name="Picture 9" descr="Example card">
            <a:extLst>
              <a:ext uri="{FF2B5EF4-FFF2-40B4-BE49-F238E27FC236}">
                <a16:creationId xmlns:a16="http://schemas.microsoft.com/office/drawing/2014/main" id="{6EE225CA-0322-41C3-82BE-2C7BD017F6D8}"/>
              </a:ext>
            </a:extLst>
          </p:cNvPr>
          <p:cNvPicPr>
            <a:picLocks noChangeAspect="1"/>
          </p:cNvPicPr>
          <p:nvPr/>
        </p:nvPicPr>
        <p:blipFill rotWithShape="1">
          <a:blip r:embed="rId8"/>
          <a:srcRect r="60099"/>
          <a:stretch/>
        </p:blipFill>
        <p:spPr>
          <a:xfrm>
            <a:off x="8130369" y="3160729"/>
            <a:ext cx="3332787" cy="2631836"/>
          </a:xfrm>
          <a:prstGeom prst="rect">
            <a:avLst/>
          </a:prstGeom>
        </p:spPr>
      </p:pic>
    </p:spTree>
    <p:extLst>
      <p:ext uri="{BB962C8B-B14F-4D97-AF65-F5344CB8AC3E}">
        <p14:creationId xmlns:p14="http://schemas.microsoft.com/office/powerpoint/2010/main" val="267158792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Containers</a:t>
            </a:r>
          </a:p>
        </p:txBody>
      </p:sp>
      <p:sp>
        <p:nvSpPr>
          <p:cNvPr id="5" name="Text Placeholder 4"/>
          <p:cNvSpPr>
            <a:spLocks noGrp="1"/>
          </p:cNvSpPr>
          <p:nvPr>
            <p:ph type="body" sz="quarter" idx="10"/>
          </p:nvPr>
        </p:nvSpPr>
        <p:spPr>
          <a:xfrm>
            <a:off x="609599" y="1658852"/>
            <a:ext cx="10868025" cy="1415684"/>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Avoid using too many different styles </a:t>
            </a:r>
            <a:r>
              <a:rPr lang="en-US" sz="2000" dirty="0"/>
              <a:t>on a page.  </a:t>
            </a:r>
          </a:p>
          <a:p>
            <a:pPr lvl="0">
              <a:buFont typeface="Wingdings" panose="05000000000000000000" pitchFamily="2" charset="2"/>
              <a:buChar char="ü"/>
            </a:pPr>
            <a:r>
              <a:rPr lang="en-US" sz="2000" b="1" dirty="0"/>
              <a:t>Avoid using too many colors </a:t>
            </a:r>
            <a:r>
              <a:rPr lang="en-US" sz="2000" dirty="0"/>
              <a:t>in a single container.  Most containers will look best with a single color (using different shades) or a single color with a small accent (such as a button).  </a:t>
            </a:r>
          </a:p>
          <a:p>
            <a:pPr lvl="1"/>
            <a:endParaRPr lang="en-US" sz="2000" dirty="0"/>
          </a:p>
        </p:txBody>
      </p:sp>
      <p:pic>
        <p:nvPicPr>
          <p:cNvPr id="6" name="Picture 5" descr="Example card">
            <a:hlinkClick r:id="rId3"/>
            <a:extLst>
              <a:ext uri="{FF2B5EF4-FFF2-40B4-BE49-F238E27FC236}">
                <a16:creationId xmlns:a16="http://schemas.microsoft.com/office/drawing/2014/main" id="{44B68BD6-3490-448B-A913-127DF310062C}"/>
              </a:ext>
            </a:extLst>
          </p:cNvPr>
          <p:cNvPicPr>
            <a:picLocks noChangeAspect="1"/>
          </p:cNvPicPr>
          <p:nvPr/>
        </p:nvPicPr>
        <p:blipFill>
          <a:blip r:embed="rId4"/>
          <a:stretch>
            <a:fillRect/>
          </a:stretch>
        </p:blipFill>
        <p:spPr>
          <a:xfrm>
            <a:off x="708464" y="3809999"/>
            <a:ext cx="1870641" cy="1953093"/>
          </a:xfrm>
          <a:prstGeom prst="rect">
            <a:avLst/>
          </a:prstGeom>
        </p:spPr>
      </p:pic>
      <p:pic>
        <p:nvPicPr>
          <p:cNvPr id="7" name="Picture 6" descr="Example card">
            <a:hlinkClick r:id="rId5"/>
            <a:extLst>
              <a:ext uri="{FF2B5EF4-FFF2-40B4-BE49-F238E27FC236}">
                <a16:creationId xmlns:a16="http://schemas.microsoft.com/office/drawing/2014/main" id="{AC5ED4AE-3A03-4490-962E-A0021FC806CE}"/>
              </a:ext>
            </a:extLst>
          </p:cNvPr>
          <p:cNvPicPr>
            <a:picLocks noChangeAspect="1"/>
          </p:cNvPicPr>
          <p:nvPr/>
        </p:nvPicPr>
        <p:blipFill>
          <a:blip r:embed="rId6"/>
          <a:stretch>
            <a:fillRect/>
          </a:stretch>
        </p:blipFill>
        <p:spPr>
          <a:xfrm>
            <a:off x="7248367" y="3809999"/>
            <a:ext cx="1621298" cy="1985635"/>
          </a:xfrm>
          <a:prstGeom prst="rect">
            <a:avLst/>
          </a:prstGeom>
        </p:spPr>
      </p:pic>
      <p:pic>
        <p:nvPicPr>
          <p:cNvPr id="9" name="Picture 8" descr="Example card">
            <a:extLst>
              <a:ext uri="{FF2B5EF4-FFF2-40B4-BE49-F238E27FC236}">
                <a16:creationId xmlns:a16="http://schemas.microsoft.com/office/drawing/2014/main" id="{D4FFDA43-DB8C-4FA1-BA79-AE04EF20CC7C}"/>
              </a:ext>
            </a:extLst>
          </p:cNvPr>
          <p:cNvPicPr>
            <a:picLocks noChangeAspect="1"/>
          </p:cNvPicPr>
          <p:nvPr/>
        </p:nvPicPr>
        <p:blipFill>
          <a:blip r:embed="rId7"/>
          <a:stretch>
            <a:fillRect/>
          </a:stretch>
        </p:blipFill>
        <p:spPr>
          <a:xfrm>
            <a:off x="2877270" y="3783465"/>
            <a:ext cx="1671800" cy="2006160"/>
          </a:xfrm>
          <a:prstGeom prst="rect">
            <a:avLst/>
          </a:prstGeom>
        </p:spPr>
      </p:pic>
      <p:sp>
        <p:nvSpPr>
          <p:cNvPr id="10" name="TextBox 9">
            <a:extLst>
              <a:ext uri="{FF2B5EF4-FFF2-40B4-BE49-F238E27FC236}">
                <a16:creationId xmlns:a16="http://schemas.microsoft.com/office/drawing/2014/main" id="{A0B455A0-7973-4716-9B16-A2D864863B68}"/>
              </a:ext>
            </a:extLst>
          </p:cNvPr>
          <p:cNvSpPr txBox="1"/>
          <p:nvPr/>
        </p:nvSpPr>
        <p:spPr>
          <a:xfrm>
            <a:off x="609599" y="6016735"/>
            <a:ext cx="3939471"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Use of a single color with varying shades in a card. </a:t>
            </a:r>
          </a:p>
        </p:txBody>
      </p:sp>
      <p:sp>
        <p:nvSpPr>
          <p:cNvPr id="11" name="TextBox 10">
            <a:extLst>
              <a:ext uri="{FF2B5EF4-FFF2-40B4-BE49-F238E27FC236}">
                <a16:creationId xmlns:a16="http://schemas.microsoft.com/office/drawing/2014/main" id="{9DE08241-B074-4BAC-8217-755F1271425E}"/>
              </a:ext>
            </a:extLst>
          </p:cNvPr>
          <p:cNvSpPr txBox="1"/>
          <p:nvPr/>
        </p:nvSpPr>
        <p:spPr>
          <a:xfrm>
            <a:off x="7134224" y="5994620"/>
            <a:ext cx="3939471"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Use of a single color with a small accent color. </a:t>
            </a:r>
          </a:p>
        </p:txBody>
      </p:sp>
      <p:pic>
        <p:nvPicPr>
          <p:cNvPr id="12" name="Picture 11" descr="Example card">
            <a:extLst>
              <a:ext uri="{FF2B5EF4-FFF2-40B4-BE49-F238E27FC236}">
                <a16:creationId xmlns:a16="http://schemas.microsoft.com/office/drawing/2014/main" id="{3A2CA934-AF29-4514-976D-112652DC30F4}"/>
              </a:ext>
            </a:extLst>
          </p:cNvPr>
          <p:cNvPicPr>
            <a:picLocks noChangeAspect="1"/>
          </p:cNvPicPr>
          <p:nvPr/>
        </p:nvPicPr>
        <p:blipFill rotWithShape="1">
          <a:blip r:embed="rId8"/>
          <a:srcRect r="49969"/>
          <a:stretch/>
        </p:blipFill>
        <p:spPr>
          <a:xfrm>
            <a:off x="9103959" y="3783465"/>
            <a:ext cx="2373665" cy="1208356"/>
          </a:xfrm>
          <a:prstGeom prst="rect">
            <a:avLst/>
          </a:prstGeom>
        </p:spPr>
      </p:pic>
    </p:spTree>
    <p:extLst>
      <p:ext uri="{BB962C8B-B14F-4D97-AF65-F5344CB8AC3E}">
        <p14:creationId xmlns:p14="http://schemas.microsoft.com/office/powerpoint/2010/main" val="157696130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ample page">
            <a:hlinkClick r:id="rId2"/>
            <a:extLst>
              <a:ext uri="{FF2B5EF4-FFF2-40B4-BE49-F238E27FC236}">
                <a16:creationId xmlns:a16="http://schemas.microsoft.com/office/drawing/2014/main" id="{42B476A9-D939-4484-B1D9-0070F514C66A}"/>
              </a:ext>
            </a:extLst>
          </p:cNvPr>
          <p:cNvPicPr>
            <a:picLocks noChangeAspect="1"/>
          </p:cNvPicPr>
          <p:nvPr/>
        </p:nvPicPr>
        <p:blipFill>
          <a:blip r:embed="rId3"/>
          <a:stretch>
            <a:fillRect/>
          </a:stretch>
        </p:blipFill>
        <p:spPr>
          <a:xfrm>
            <a:off x="438150" y="296668"/>
            <a:ext cx="8701466" cy="6064446"/>
          </a:xfrm>
          <a:prstGeom prst="rect">
            <a:avLst/>
          </a:prstGeom>
        </p:spPr>
      </p:pic>
      <p:sp>
        <p:nvSpPr>
          <p:cNvPr id="5" name="Text Placeholder 4">
            <a:extLst>
              <a:ext uri="{FF2B5EF4-FFF2-40B4-BE49-F238E27FC236}">
                <a16:creationId xmlns:a16="http://schemas.microsoft.com/office/drawing/2014/main" id="{F30A2521-1623-4719-BACD-FE14E2A586B6}"/>
              </a:ext>
            </a:extLst>
          </p:cNvPr>
          <p:cNvSpPr txBox="1">
            <a:spLocks/>
          </p:cNvSpPr>
          <p:nvPr/>
        </p:nvSpPr>
        <p:spPr bwMode="auto">
          <a:xfrm>
            <a:off x="9572625" y="829239"/>
            <a:ext cx="2457450" cy="1856811"/>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variations of the primary shade can help to tie a page together and be visually appealing.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spTree>
    <p:extLst>
      <p:ext uri="{BB962C8B-B14F-4D97-AF65-F5344CB8AC3E}">
        <p14:creationId xmlns:p14="http://schemas.microsoft.com/office/powerpoint/2010/main" val="273804950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 page">
            <a:extLst>
              <a:ext uri="{FF2B5EF4-FFF2-40B4-BE49-F238E27FC236}">
                <a16:creationId xmlns:a16="http://schemas.microsoft.com/office/drawing/2014/main" id="{D2C6575B-2F37-42E8-820A-D57ECA3EC712}"/>
              </a:ext>
            </a:extLst>
          </p:cNvPr>
          <p:cNvPicPr>
            <a:picLocks noChangeAspect="1"/>
          </p:cNvPicPr>
          <p:nvPr/>
        </p:nvPicPr>
        <p:blipFill>
          <a:blip r:embed="rId2"/>
          <a:stretch>
            <a:fillRect/>
          </a:stretch>
        </p:blipFill>
        <p:spPr>
          <a:xfrm>
            <a:off x="1657350" y="733989"/>
            <a:ext cx="7091144" cy="2121330"/>
          </a:xfrm>
          <a:prstGeom prst="rect">
            <a:avLst/>
          </a:prstGeom>
        </p:spPr>
      </p:pic>
      <p:pic>
        <p:nvPicPr>
          <p:cNvPr id="3" name="Picture 2" descr="Example page">
            <a:extLst>
              <a:ext uri="{FF2B5EF4-FFF2-40B4-BE49-F238E27FC236}">
                <a16:creationId xmlns:a16="http://schemas.microsoft.com/office/drawing/2014/main" id="{3A9E33B1-B8BF-4EED-BA1C-F16F371EAD35}"/>
              </a:ext>
            </a:extLst>
          </p:cNvPr>
          <p:cNvPicPr>
            <a:picLocks noChangeAspect="1"/>
          </p:cNvPicPr>
          <p:nvPr/>
        </p:nvPicPr>
        <p:blipFill>
          <a:blip r:embed="rId3"/>
          <a:stretch>
            <a:fillRect/>
          </a:stretch>
        </p:blipFill>
        <p:spPr>
          <a:xfrm>
            <a:off x="1657350" y="3186515"/>
            <a:ext cx="6953250" cy="2121331"/>
          </a:xfrm>
          <a:prstGeom prst="rect">
            <a:avLst/>
          </a:prstGeom>
        </p:spPr>
      </p:pic>
      <p:sp>
        <p:nvSpPr>
          <p:cNvPr id="6" name="Text Placeholder 4">
            <a:extLst>
              <a:ext uri="{FF2B5EF4-FFF2-40B4-BE49-F238E27FC236}">
                <a16:creationId xmlns:a16="http://schemas.microsoft.com/office/drawing/2014/main" id="{7A61F2B2-6944-4434-A0D0-4B527D1DF7AC}"/>
              </a:ext>
            </a:extLst>
          </p:cNvPr>
          <p:cNvSpPr txBox="1">
            <a:spLocks/>
          </p:cNvSpPr>
          <p:nvPr/>
        </p:nvSpPr>
        <p:spPr bwMode="auto">
          <a:xfrm>
            <a:off x="9572625" y="829239"/>
            <a:ext cx="2457450" cy="1856811"/>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variations of the primary shade can help to tie a page together and be visually appealing.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spTree>
    <p:extLst>
      <p:ext uri="{BB962C8B-B14F-4D97-AF65-F5344CB8AC3E}">
        <p14:creationId xmlns:p14="http://schemas.microsoft.com/office/powerpoint/2010/main" val="339358723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Containers</a:t>
            </a:r>
          </a:p>
        </p:txBody>
      </p:sp>
      <p:sp>
        <p:nvSpPr>
          <p:cNvPr id="5" name="Text Placeholder 4"/>
          <p:cNvSpPr>
            <a:spLocks noGrp="1"/>
          </p:cNvSpPr>
          <p:nvPr>
            <p:ph type="body" sz="quarter" idx="10"/>
          </p:nvPr>
        </p:nvSpPr>
        <p:spPr>
          <a:xfrm>
            <a:off x="609599" y="1658851"/>
            <a:ext cx="10868025" cy="865274"/>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borders and shading consistently </a:t>
            </a:r>
            <a:r>
              <a:rPr lang="en-US" sz="2000" dirty="0"/>
              <a:t>on your pages to provide a cohesive look and feel. </a:t>
            </a:r>
          </a:p>
          <a:p>
            <a:pPr lvl="1"/>
            <a:endParaRPr lang="en-US" sz="2000" dirty="0"/>
          </a:p>
        </p:txBody>
      </p:sp>
      <p:pic>
        <p:nvPicPr>
          <p:cNvPr id="2" name="Picture 1" descr="Example navigation buttons">
            <a:extLst>
              <a:ext uri="{FF2B5EF4-FFF2-40B4-BE49-F238E27FC236}">
                <a16:creationId xmlns:a16="http://schemas.microsoft.com/office/drawing/2014/main" id="{AD4D6620-9F7D-4BC2-820F-A84E6C61AFFB}"/>
              </a:ext>
            </a:extLst>
          </p:cNvPr>
          <p:cNvPicPr>
            <a:picLocks noChangeAspect="1"/>
          </p:cNvPicPr>
          <p:nvPr/>
        </p:nvPicPr>
        <p:blipFill>
          <a:blip r:embed="rId3"/>
          <a:stretch>
            <a:fillRect/>
          </a:stretch>
        </p:blipFill>
        <p:spPr>
          <a:xfrm>
            <a:off x="609599" y="3223410"/>
            <a:ext cx="4761464" cy="1548710"/>
          </a:xfrm>
          <a:prstGeom prst="rect">
            <a:avLst/>
          </a:prstGeom>
        </p:spPr>
      </p:pic>
      <p:pic>
        <p:nvPicPr>
          <p:cNvPr id="3" name="Picture 2" descr="Example navigation buttons">
            <a:extLst>
              <a:ext uri="{FF2B5EF4-FFF2-40B4-BE49-F238E27FC236}">
                <a16:creationId xmlns:a16="http://schemas.microsoft.com/office/drawing/2014/main" id="{57940B13-7729-40F8-9AA8-67D801B07FE2}"/>
              </a:ext>
            </a:extLst>
          </p:cNvPr>
          <p:cNvPicPr>
            <a:picLocks noChangeAspect="1"/>
          </p:cNvPicPr>
          <p:nvPr/>
        </p:nvPicPr>
        <p:blipFill>
          <a:blip r:embed="rId4"/>
          <a:stretch>
            <a:fillRect/>
          </a:stretch>
        </p:blipFill>
        <p:spPr>
          <a:xfrm>
            <a:off x="6372226" y="3223410"/>
            <a:ext cx="5029199" cy="1689810"/>
          </a:xfrm>
          <a:prstGeom prst="rect">
            <a:avLst/>
          </a:prstGeom>
        </p:spPr>
      </p:pic>
    </p:spTree>
    <p:extLst>
      <p:ext uri="{BB962C8B-B14F-4D97-AF65-F5344CB8AC3E}">
        <p14:creationId xmlns:p14="http://schemas.microsoft.com/office/powerpoint/2010/main" val="22391759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6AD2792A-38A9-4C7C-B56E-80E814F943CB}"/>
              </a:ext>
            </a:extLst>
          </p:cNvPr>
          <p:cNvSpPr txBox="1">
            <a:spLocks/>
          </p:cNvSpPr>
          <p:nvPr/>
        </p:nvSpPr>
        <p:spPr bwMode="auto">
          <a:xfrm>
            <a:off x="7981950" y="220575"/>
            <a:ext cx="4038600" cy="1512975"/>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borders can help “group” a set of cards so that users mentally see these items as “like” items.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pic>
        <p:nvPicPr>
          <p:cNvPr id="2" name="Picture 1" descr="Example page">
            <a:hlinkClick r:id="rId2"/>
            <a:extLst>
              <a:ext uri="{FF2B5EF4-FFF2-40B4-BE49-F238E27FC236}">
                <a16:creationId xmlns:a16="http://schemas.microsoft.com/office/drawing/2014/main" id="{EA2F4B1B-67EC-4726-A830-2959DFE3B0D2}"/>
              </a:ext>
            </a:extLst>
          </p:cNvPr>
          <p:cNvPicPr>
            <a:picLocks noChangeAspect="1"/>
          </p:cNvPicPr>
          <p:nvPr/>
        </p:nvPicPr>
        <p:blipFill>
          <a:blip r:embed="rId3"/>
          <a:stretch>
            <a:fillRect/>
          </a:stretch>
        </p:blipFill>
        <p:spPr>
          <a:xfrm>
            <a:off x="783722" y="0"/>
            <a:ext cx="6128755" cy="6858000"/>
          </a:xfrm>
          <a:prstGeom prst="rect">
            <a:avLst/>
          </a:prstGeom>
        </p:spPr>
      </p:pic>
      <p:cxnSp>
        <p:nvCxnSpPr>
          <p:cNvPr id="4" name="Straight Arrow Connector 3">
            <a:extLst>
              <a:ext uri="{FF2B5EF4-FFF2-40B4-BE49-F238E27FC236}">
                <a16:creationId xmlns:a16="http://schemas.microsoft.com/office/drawing/2014/main" id="{E96A2355-1C81-44B8-A197-3ECE83CD0FE9}"/>
              </a:ext>
            </a:extLst>
          </p:cNvPr>
          <p:cNvCxnSpPr>
            <a:cxnSpLocks/>
          </p:cNvCxnSpPr>
          <p:nvPr/>
        </p:nvCxnSpPr>
        <p:spPr>
          <a:xfrm flipV="1">
            <a:off x="4467225" y="3714750"/>
            <a:ext cx="2676525" cy="6477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Example page">
            <a:extLst>
              <a:ext uri="{FF2B5EF4-FFF2-40B4-BE49-F238E27FC236}">
                <a16:creationId xmlns:a16="http://schemas.microsoft.com/office/drawing/2014/main" id="{DCB77361-B56D-41F1-BE98-70B109561ACE}"/>
              </a:ext>
            </a:extLst>
          </p:cNvPr>
          <p:cNvPicPr>
            <a:picLocks noChangeAspect="1"/>
          </p:cNvPicPr>
          <p:nvPr/>
        </p:nvPicPr>
        <p:blipFill>
          <a:blip r:embed="rId4"/>
          <a:stretch>
            <a:fillRect/>
          </a:stretch>
        </p:blipFill>
        <p:spPr>
          <a:xfrm>
            <a:off x="7258574" y="2447925"/>
            <a:ext cx="4761976" cy="2533650"/>
          </a:xfrm>
          <a:prstGeom prst="rect">
            <a:avLst/>
          </a:prstGeom>
        </p:spPr>
      </p:pic>
    </p:spTree>
    <p:extLst>
      <p:ext uri="{BB962C8B-B14F-4D97-AF65-F5344CB8AC3E}">
        <p14:creationId xmlns:p14="http://schemas.microsoft.com/office/powerpoint/2010/main" val="289339417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 Placeholder 4">
            <a:extLst>
              <a:ext uri="{FF2B5EF4-FFF2-40B4-BE49-F238E27FC236}">
                <a16:creationId xmlns:a16="http://schemas.microsoft.com/office/drawing/2014/main" id="{6AD2792A-38A9-4C7C-B56E-80E814F943CB}"/>
              </a:ext>
            </a:extLst>
          </p:cNvPr>
          <p:cNvSpPr txBox="1">
            <a:spLocks/>
          </p:cNvSpPr>
          <p:nvPr/>
        </p:nvSpPr>
        <p:spPr bwMode="auto">
          <a:xfrm>
            <a:off x="676275" y="953222"/>
            <a:ext cx="9324975" cy="1021606"/>
          </a:xfrm>
          <a:prstGeom prst="rect">
            <a:avLst/>
          </a:prstGeom>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different shades of the same color for borders can provide visual interest.  Example below uses ‘main-primary’ for the first card, ‘main-secondary’ for the second card, and ‘main-tertiary’ for the third card.  </a:t>
            </a:r>
          </a:p>
          <a:p>
            <a:endParaRPr lang="en-US" sz="1400" dirty="0"/>
          </a:p>
          <a:p>
            <a:pPr marL="609585" lvl="1" indent="0">
              <a:buFont typeface="Arial" panose="020B0604020202020204" pitchFamily="34" charset="0"/>
              <a:buNone/>
            </a:pPr>
            <a:endParaRPr lang="en-US" sz="1400" dirty="0"/>
          </a:p>
          <a:p>
            <a:pPr lvl="1"/>
            <a:endParaRPr lang="en-US" sz="1400" dirty="0"/>
          </a:p>
        </p:txBody>
      </p:sp>
      <p:cxnSp>
        <p:nvCxnSpPr>
          <p:cNvPr id="4" name="Straight Arrow Connector 3">
            <a:extLst>
              <a:ext uri="{FF2B5EF4-FFF2-40B4-BE49-F238E27FC236}">
                <a16:creationId xmlns:a16="http://schemas.microsoft.com/office/drawing/2014/main" id="{E96A2355-1C81-44B8-A197-3ECE83CD0FE9}"/>
              </a:ext>
            </a:extLst>
          </p:cNvPr>
          <p:cNvCxnSpPr>
            <a:cxnSpLocks/>
          </p:cNvCxnSpPr>
          <p:nvPr/>
        </p:nvCxnSpPr>
        <p:spPr>
          <a:xfrm flipV="1">
            <a:off x="4467225" y="3714750"/>
            <a:ext cx="2676525" cy="6477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Example page">
            <a:extLst>
              <a:ext uri="{FF2B5EF4-FFF2-40B4-BE49-F238E27FC236}">
                <a16:creationId xmlns:a16="http://schemas.microsoft.com/office/drawing/2014/main" id="{6C16F571-C6FE-4797-8615-F9E070FEBE7C}"/>
              </a:ext>
            </a:extLst>
          </p:cNvPr>
          <p:cNvPicPr>
            <a:picLocks noChangeAspect="1"/>
          </p:cNvPicPr>
          <p:nvPr/>
        </p:nvPicPr>
        <p:blipFill>
          <a:blip r:embed="rId2"/>
          <a:stretch>
            <a:fillRect/>
          </a:stretch>
        </p:blipFill>
        <p:spPr>
          <a:xfrm>
            <a:off x="676275" y="2333986"/>
            <a:ext cx="9582150" cy="3409228"/>
          </a:xfrm>
          <a:prstGeom prst="rect">
            <a:avLst/>
          </a:prstGeom>
        </p:spPr>
      </p:pic>
    </p:spTree>
    <p:extLst>
      <p:ext uri="{BB962C8B-B14F-4D97-AF65-F5344CB8AC3E}">
        <p14:creationId xmlns:p14="http://schemas.microsoft.com/office/powerpoint/2010/main" val="343435307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Containers</a:t>
            </a:r>
          </a:p>
        </p:txBody>
      </p:sp>
      <p:sp>
        <p:nvSpPr>
          <p:cNvPr id="5" name="Text Placeholder 4"/>
          <p:cNvSpPr>
            <a:spLocks noGrp="1"/>
          </p:cNvSpPr>
          <p:nvPr>
            <p:ph type="body" sz="quarter" idx="10"/>
          </p:nvPr>
        </p:nvSpPr>
        <p:spPr>
          <a:xfrm>
            <a:off x="609599" y="1658851"/>
            <a:ext cx="8529699" cy="884324"/>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headings </a:t>
            </a:r>
            <a:r>
              <a:rPr lang="en-US" sz="2000" dirty="0"/>
              <a:t>when creating cards with sections.  </a:t>
            </a:r>
          </a:p>
          <a:p>
            <a:pPr lvl="1"/>
            <a:endParaRPr lang="en-US" sz="2000" dirty="0"/>
          </a:p>
        </p:txBody>
      </p:sp>
      <p:pic>
        <p:nvPicPr>
          <p:cNvPr id="1026" name="Picture 10" descr="Title: Horizontal Stacked Card - Description: Example of horizontal card with 2 stacked sections.">
            <a:extLst>
              <a:ext uri="{FF2B5EF4-FFF2-40B4-BE49-F238E27FC236}">
                <a16:creationId xmlns:a16="http://schemas.microsoft.com/office/drawing/2014/main" id="{AAC052AC-4EE1-4360-A314-5A2D09F4F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3365413"/>
            <a:ext cx="4623621" cy="22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618756E-BE58-4975-BD94-DC76AE04AC8A}"/>
              </a:ext>
            </a:extLst>
          </p:cNvPr>
          <p:cNvSpPr/>
          <p:nvPr/>
        </p:nvSpPr>
        <p:spPr>
          <a:xfrm>
            <a:off x="2200275" y="4286250"/>
            <a:ext cx="933450" cy="32385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37F0580-7B5F-4558-8FEF-50E4051FFB51}"/>
              </a:ext>
            </a:extLst>
          </p:cNvPr>
          <p:cNvSpPr/>
          <p:nvPr/>
        </p:nvSpPr>
        <p:spPr>
          <a:xfrm>
            <a:off x="2133600" y="5207087"/>
            <a:ext cx="933450" cy="32385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Title: Vertical Stacked Card - Description: Example of vertical card with 2 stacked sections.">
            <a:extLst>
              <a:ext uri="{FF2B5EF4-FFF2-40B4-BE49-F238E27FC236}">
                <a16:creationId xmlns:a16="http://schemas.microsoft.com/office/drawing/2014/main" id="{83487036-AE77-493A-BBC0-1B8243618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203" y="180974"/>
            <a:ext cx="2673796"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EF69246-9F72-42DA-9045-F4C83D4569D2}"/>
              </a:ext>
            </a:extLst>
          </p:cNvPr>
          <p:cNvSpPr/>
          <p:nvPr/>
        </p:nvSpPr>
        <p:spPr>
          <a:xfrm>
            <a:off x="9534525" y="2850355"/>
            <a:ext cx="933450" cy="39767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AFABFA6-0B14-4E26-B2A3-AF47B48A9EBB}"/>
              </a:ext>
            </a:extLst>
          </p:cNvPr>
          <p:cNvSpPr/>
          <p:nvPr/>
        </p:nvSpPr>
        <p:spPr>
          <a:xfrm>
            <a:off x="9534525" y="5613144"/>
            <a:ext cx="933450" cy="32385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8" descr="Title: Vertical Side-by-Side Card - Description: Example of vertical card with 2 side-by-side sections.">
            <a:extLst>
              <a:ext uri="{FF2B5EF4-FFF2-40B4-BE49-F238E27FC236}">
                <a16:creationId xmlns:a16="http://schemas.microsoft.com/office/drawing/2014/main" id="{FD4076CD-562D-4141-8C25-F679D7772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125" y="3367265"/>
            <a:ext cx="3637173" cy="229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6137F63-6DE4-4D12-B204-CB9596EB2EEF}"/>
              </a:ext>
            </a:extLst>
          </p:cNvPr>
          <p:cNvSpPr/>
          <p:nvPr/>
        </p:nvSpPr>
        <p:spPr>
          <a:xfrm>
            <a:off x="5591175" y="5207087"/>
            <a:ext cx="844400" cy="39767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FE12AA6-3423-4C19-820E-0664DEC9223E}"/>
              </a:ext>
            </a:extLst>
          </p:cNvPr>
          <p:cNvSpPr/>
          <p:nvPr/>
        </p:nvSpPr>
        <p:spPr>
          <a:xfrm>
            <a:off x="7242033" y="5260181"/>
            <a:ext cx="933450" cy="270756"/>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175936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Containers</a:t>
            </a:r>
          </a:p>
        </p:txBody>
      </p:sp>
      <p:sp>
        <p:nvSpPr>
          <p:cNvPr id="5" name="Text Placeholder 4"/>
          <p:cNvSpPr>
            <a:spLocks noGrp="1"/>
          </p:cNvSpPr>
          <p:nvPr>
            <p:ph type="body" sz="quarter" idx="10"/>
          </p:nvPr>
        </p:nvSpPr>
        <p:spPr>
          <a:xfrm>
            <a:off x="609599" y="1658851"/>
            <a:ext cx="10868025" cy="855749"/>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background row shading </a:t>
            </a:r>
            <a:r>
              <a:rPr lang="en-US" sz="2000" dirty="0"/>
              <a:t>to visually group a set of related cards.  </a:t>
            </a:r>
            <a:endParaRPr lang="en-US" sz="1400" dirty="0"/>
          </a:p>
          <a:p>
            <a:pPr lvl="1"/>
            <a:endParaRPr lang="en-US" sz="2000" dirty="0"/>
          </a:p>
        </p:txBody>
      </p:sp>
      <p:pic>
        <p:nvPicPr>
          <p:cNvPr id="6" name="Picture 5" descr="Example of cards with background row shading">
            <a:extLst>
              <a:ext uri="{FF2B5EF4-FFF2-40B4-BE49-F238E27FC236}">
                <a16:creationId xmlns:a16="http://schemas.microsoft.com/office/drawing/2014/main" id="{83C2124C-0B59-4075-BF85-FC9A5A73B49A}"/>
              </a:ext>
            </a:extLst>
          </p:cNvPr>
          <p:cNvPicPr>
            <a:picLocks noChangeAspect="1"/>
          </p:cNvPicPr>
          <p:nvPr/>
        </p:nvPicPr>
        <p:blipFill>
          <a:blip r:embed="rId3"/>
          <a:stretch>
            <a:fillRect/>
          </a:stretch>
        </p:blipFill>
        <p:spPr>
          <a:xfrm>
            <a:off x="1981199" y="3184534"/>
            <a:ext cx="7858126" cy="2528837"/>
          </a:xfrm>
          <a:prstGeom prst="rect">
            <a:avLst/>
          </a:prstGeom>
        </p:spPr>
      </p:pic>
    </p:spTree>
    <p:extLst>
      <p:ext uri="{BB962C8B-B14F-4D97-AF65-F5344CB8AC3E}">
        <p14:creationId xmlns:p14="http://schemas.microsoft.com/office/powerpoint/2010/main" val="29163018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a:t>
            </a:r>
            <a:br>
              <a:rPr lang="en-US" dirty="0"/>
            </a:br>
            <a:r>
              <a:rPr lang="en-US" dirty="0"/>
              <a:t>Grids</a:t>
            </a:r>
          </a:p>
        </p:txBody>
      </p:sp>
      <p:sp>
        <p:nvSpPr>
          <p:cNvPr id="5" name="Text Placeholder 4" descr="TP4 includes 12 Grid Columns &#10;15 px left / right gutters &#10;30 px gutter (15 px each left / right margins)&#10;"/>
          <p:cNvSpPr>
            <a:spLocks noGrp="1"/>
          </p:cNvSpPr>
          <p:nvPr>
            <p:ph type="body" sz="quarter" idx="10"/>
          </p:nvPr>
        </p:nvSpPr>
        <p:spPr>
          <a:xfrm>
            <a:off x="609600" y="1658851"/>
            <a:ext cx="10972800" cy="1474873"/>
          </a:xfrm>
          <a:solidFill>
            <a:schemeClr val="bg2">
              <a:lumMod val="95000"/>
            </a:schemeClr>
          </a:solidFill>
        </p:spPr>
        <p:txBody>
          <a:bodyPr anchor="t"/>
          <a:lstStyle/>
          <a:p>
            <a:pPr marL="0" lvl="0" indent="0">
              <a:spcBef>
                <a:spcPts val="600"/>
              </a:spcBef>
              <a:spcAft>
                <a:spcPts val="600"/>
              </a:spcAft>
              <a:buNone/>
            </a:pPr>
            <a:endParaRPr lang="en-US" sz="400" b="1" dirty="0"/>
          </a:p>
          <a:p>
            <a:pPr lvl="0">
              <a:spcBef>
                <a:spcPts val="600"/>
              </a:spcBef>
              <a:spcAft>
                <a:spcPts val="600"/>
              </a:spcAft>
              <a:buFont typeface="Calibri" panose="020F0502020204030204" pitchFamily="34" charset="0"/>
              <a:buChar char="›"/>
            </a:pPr>
            <a:r>
              <a:rPr lang="en-US" sz="2000" dirty="0"/>
              <a:t>TP4 includes 12 Grid Columns </a:t>
            </a:r>
          </a:p>
          <a:p>
            <a:pPr lvl="1"/>
            <a:r>
              <a:rPr lang="en-US" sz="1400" dirty="0"/>
              <a:t>15 px left / right gutters </a:t>
            </a:r>
          </a:p>
          <a:p>
            <a:pPr lvl="1"/>
            <a:r>
              <a:rPr lang="en-US" sz="1400" dirty="0"/>
              <a:t>30 px gutter (15 px each left / right margins)</a:t>
            </a:r>
          </a:p>
          <a:p>
            <a:endParaRPr lang="en-US" sz="2000" dirty="0"/>
          </a:p>
          <a:p>
            <a:pPr marL="609585" lvl="1" indent="0">
              <a:buNone/>
            </a:pPr>
            <a:endParaRPr lang="en-US" sz="2000" dirty="0"/>
          </a:p>
          <a:p>
            <a:pPr lvl="1"/>
            <a:endParaRPr lang="en-US" sz="2000" dirty="0"/>
          </a:p>
        </p:txBody>
      </p:sp>
      <p:pic>
        <p:nvPicPr>
          <p:cNvPr id="6" name="Picture 5">
            <a:extLst>
              <a:ext uri="{FF2B5EF4-FFF2-40B4-BE49-F238E27FC236}">
                <a16:creationId xmlns:a16="http://schemas.microsoft.com/office/drawing/2014/main" id="{7BDFA3DD-E861-487F-94BA-D798E8F706A2}"/>
              </a:ext>
            </a:extLst>
          </p:cNvPr>
          <p:cNvPicPr>
            <a:picLocks noChangeAspect="1"/>
          </p:cNvPicPr>
          <p:nvPr/>
        </p:nvPicPr>
        <p:blipFill rotWithShape="1">
          <a:blip r:embed="rId3"/>
          <a:srcRect b="45060"/>
          <a:stretch/>
        </p:blipFill>
        <p:spPr>
          <a:xfrm>
            <a:off x="780507" y="4233336"/>
            <a:ext cx="10972801" cy="1544865"/>
          </a:xfrm>
          <a:prstGeom prst="rect">
            <a:avLst/>
          </a:prstGeom>
        </p:spPr>
      </p:pic>
    </p:spTree>
    <p:extLst>
      <p:ext uri="{BB962C8B-B14F-4D97-AF65-F5344CB8AC3E}">
        <p14:creationId xmlns:p14="http://schemas.microsoft.com/office/powerpoint/2010/main" val="2074294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ample page">
            <a:extLst>
              <a:ext uri="{FF2B5EF4-FFF2-40B4-BE49-F238E27FC236}">
                <a16:creationId xmlns:a16="http://schemas.microsoft.com/office/drawing/2014/main" id="{E647C04B-E1DA-4C99-861A-8F2B6BA8928E}"/>
              </a:ext>
            </a:extLst>
          </p:cNvPr>
          <p:cNvPicPr>
            <a:picLocks noChangeAspect="1"/>
          </p:cNvPicPr>
          <p:nvPr/>
        </p:nvPicPr>
        <p:blipFill rotWithShape="1">
          <a:blip r:embed="rId2"/>
          <a:srcRect t="25872" b="7934"/>
          <a:stretch/>
        </p:blipFill>
        <p:spPr>
          <a:xfrm>
            <a:off x="6482770" y="2740048"/>
            <a:ext cx="5537780" cy="1876425"/>
          </a:xfrm>
          <a:prstGeom prst="rect">
            <a:avLst/>
          </a:prstGeom>
        </p:spPr>
      </p:pic>
      <p:pic>
        <p:nvPicPr>
          <p:cNvPr id="5" name="Picture 4" descr="Example page">
            <a:hlinkClick r:id="rId3"/>
            <a:extLst>
              <a:ext uri="{FF2B5EF4-FFF2-40B4-BE49-F238E27FC236}">
                <a16:creationId xmlns:a16="http://schemas.microsoft.com/office/drawing/2014/main" id="{34A3866E-9FB0-43CD-A78D-68439B4C9F6C}"/>
              </a:ext>
            </a:extLst>
          </p:cNvPr>
          <p:cNvPicPr>
            <a:picLocks noChangeAspect="1"/>
          </p:cNvPicPr>
          <p:nvPr/>
        </p:nvPicPr>
        <p:blipFill>
          <a:blip r:embed="rId4"/>
          <a:stretch>
            <a:fillRect/>
          </a:stretch>
        </p:blipFill>
        <p:spPr>
          <a:xfrm>
            <a:off x="128447" y="0"/>
            <a:ext cx="5967553" cy="6858000"/>
          </a:xfrm>
          <a:prstGeom prst="rect">
            <a:avLst/>
          </a:prstGeom>
        </p:spPr>
      </p:pic>
      <p:cxnSp>
        <p:nvCxnSpPr>
          <p:cNvPr id="6" name="Straight Arrow Connector 5">
            <a:extLst>
              <a:ext uri="{FF2B5EF4-FFF2-40B4-BE49-F238E27FC236}">
                <a16:creationId xmlns:a16="http://schemas.microsoft.com/office/drawing/2014/main" id="{8B8AFDA4-ED83-4954-8C73-F5AC8074683D}"/>
              </a:ext>
            </a:extLst>
          </p:cNvPr>
          <p:cNvCxnSpPr>
            <a:cxnSpLocks/>
          </p:cNvCxnSpPr>
          <p:nvPr/>
        </p:nvCxnSpPr>
        <p:spPr>
          <a:xfrm flipV="1">
            <a:off x="5629275" y="3876675"/>
            <a:ext cx="1247775" cy="990600"/>
          </a:xfrm>
          <a:prstGeom prst="straightConnector1">
            <a:avLst/>
          </a:prstGeom>
          <a:ln w="57150">
            <a:solidFill>
              <a:srgbClr val="FBAB18"/>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FC0F45C-DB60-4DA2-B266-2ACFB8E93AC0}"/>
              </a:ext>
            </a:extLst>
          </p:cNvPr>
          <p:cNvSpPr txBox="1">
            <a:spLocks/>
          </p:cNvSpPr>
          <p:nvPr/>
        </p:nvSpPr>
        <p:spPr bwMode="auto">
          <a:xfrm>
            <a:off x="7981950" y="220575"/>
            <a:ext cx="4038600" cy="1512975"/>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Using background rows (especially ‘gray-lightest’) can help to set off an area of a page and group similar items into ‘screenfuls’ or smaller ‘chunks’.  </a:t>
            </a:r>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spTree>
    <p:extLst>
      <p:ext uri="{BB962C8B-B14F-4D97-AF65-F5344CB8AC3E}">
        <p14:creationId xmlns:p14="http://schemas.microsoft.com/office/powerpoint/2010/main" val="79618328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Template Types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5953125" cy="3503700"/>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Homepage:  </a:t>
            </a:r>
            <a:r>
              <a:rPr lang="en-US" sz="2000" dirty="0"/>
              <a:t>primary landing page for entire site, provides access to primary content areas, promotes key messages</a:t>
            </a:r>
          </a:p>
          <a:p>
            <a:pPr>
              <a:spcBef>
                <a:spcPts val="600"/>
              </a:spcBef>
              <a:spcAft>
                <a:spcPts val="600"/>
              </a:spcAft>
              <a:buFont typeface="Calibri" panose="020F0502020204030204" pitchFamily="34" charset="0"/>
              <a:buChar char="›"/>
            </a:pPr>
            <a:r>
              <a:rPr lang="en-US" sz="2000" b="1" dirty="0"/>
              <a:t>Landing Page: </a:t>
            </a:r>
            <a:r>
              <a:rPr lang="en-US" sz="2000" dirty="0"/>
              <a:t>pages within a site that have child items  </a:t>
            </a:r>
            <a:r>
              <a:rPr lang="en-US" sz="2000" i="1" dirty="0"/>
              <a:t>(not an option in WCMS)</a:t>
            </a:r>
          </a:p>
          <a:p>
            <a:pPr>
              <a:spcBef>
                <a:spcPts val="600"/>
              </a:spcBef>
              <a:spcAft>
                <a:spcPts val="600"/>
              </a:spcAft>
              <a:buFont typeface="Calibri" panose="020F0502020204030204" pitchFamily="34" charset="0"/>
              <a:buChar char="›"/>
            </a:pPr>
            <a:r>
              <a:rPr lang="en-US" sz="2000" b="1" dirty="0"/>
              <a:t>Content Page: </a:t>
            </a:r>
            <a:r>
              <a:rPr lang="en-US" sz="2000" dirty="0"/>
              <a:t>more detailed and descriptive content</a:t>
            </a:r>
          </a:p>
          <a:p>
            <a:pPr marL="609585" lvl="1" indent="0">
              <a:buFont typeface="Arial" panose="020B0604020202020204" pitchFamily="34" charset="0"/>
              <a:buNone/>
            </a:pPr>
            <a:endParaRPr lang="en-US" sz="2000" dirty="0"/>
          </a:p>
          <a:p>
            <a:pPr lvl="1"/>
            <a:endParaRPr lang="en-US" sz="2000" dirty="0"/>
          </a:p>
        </p:txBody>
      </p:sp>
      <p:pic>
        <p:nvPicPr>
          <p:cNvPr id="11" name="Picture 10" descr="Template types:  Left navigation (not recommended for homepages) and No navigation (not recommended for content pages)">
            <a:extLst>
              <a:ext uri="{FF2B5EF4-FFF2-40B4-BE49-F238E27FC236}">
                <a16:creationId xmlns:a16="http://schemas.microsoft.com/office/drawing/2014/main" id="{0D7BE146-E6D2-4AB3-8746-2AE235AC20EA}"/>
              </a:ext>
            </a:extLst>
          </p:cNvPr>
          <p:cNvPicPr>
            <a:picLocks noChangeAspect="1"/>
          </p:cNvPicPr>
          <p:nvPr/>
        </p:nvPicPr>
        <p:blipFill rotWithShape="1">
          <a:blip r:embed="rId3"/>
          <a:srcRect b="64437"/>
          <a:stretch/>
        </p:blipFill>
        <p:spPr>
          <a:xfrm>
            <a:off x="7080068" y="1658850"/>
            <a:ext cx="4502332" cy="2181360"/>
          </a:xfrm>
          <a:prstGeom prst="rect">
            <a:avLst/>
          </a:prstGeom>
        </p:spPr>
      </p:pic>
      <p:pic>
        <p:nvPicPr>
          <p:cNvPr id="12" name="Picture 11">
            <a:extLst>
              <a:ext uri="{FF2B5EF4-FFF2-40B4-BE49-F238E27FC236}">
                <a16:creationId xmlns:a16="http://schemas.microsoft.com/office/drawing/2014/main" id="{1A4CD040-4707-47A9-8D8D-B7E57E6E1530}"/>
              </a:ext>
            </a:extLst>
          </p:cNvPr>
          <p:cNvPicPr>
            <a:picLocks noChangeAspect="1"/>
          </p:cNvPicPr>
          <p:nvPr/>
        </p:nvPicPr>
        <p:blipFill rotWithShape="1">
          <a:blip r:embed="rId3"/>
          <a:srcRect t="67824"/>
          <a:stretch/>
        </p:blipFill>
        <p:spPr>
          <a:xfrm>
            <a:off x="7080068" y="4081421"/>
            <a:ext cx="4502332" cy="1973568"/>
          </a:xfrm>
          <a:prstGeom prst="rect">
            <a:avLst/>
          </a:prstGeom>
        </p:spPr>
      </p:pic>
    </p:spTree>
    <p:extLst>
      <p:ext uri="{BB962C8B-B14F-4D97-AF65-F5344CB8AC3E}">
        <p14:creationId xmlns:p14="http://schemas.microsoft.com/office/powerpoint/2010/main" val="349079392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Template Types</a:t>
            </a:r>
          </a:p>
        </p:txBody>
      </p:sp>
      <p:sp>
        <p:nvSpPr>
          <p:cNvPr id="5" name="Text Placeholder 4"/>
          <p:cNvSpPr>
            <a:spLocks noGrp="1"/>
          </p:cNvSpPr>
          <p:nvPr>
            <p:ph type="body" sz="quarter" idx="10"/>
          </p:nvPr>
        </p:nvSpPr>
        <p:spPr>
          <a:xfrm>
            <a:off x="609600" y="1658849"/>
            <a:ext cx="5715000" cy="3618001"/>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no nav template for homepages. </a:t>
            </a:r>
          </a:p>
          <a:p>
            <a:pPr lvl="0">
              <a:buFont typeface="Wingdings" panose="05000000000000000000" pitchFamily="2" charset="2"/>
              <a:buChar char="ü"/>
            </a:pPr>
            <a:r>
              <a:rPr lang="en-US" sz="2000" b="1" dirty="0"/>
              <a:t>Use left nav template for content pages.</a:t>
            </a:r>
          </a:p>
          <a:p>
            <a:pPr>
              <a:buFont typeface="Wingdings" panose="05000000000000000000" pitchFamily="2" charset="2"/>
              <a:buChar char="ü"/>
            </a:pPr>
            <a:r>
              <a:rPr lang="en-US" sz="2000" b="1" dirty="0"/>
              <a:t>Avoid placing content on "landing pages". </a:t>
            </a:r>
          </a:p>
          <a:p>
            <a:pPr lvl="1">
              <a:buFont typeface="Calibri" panose="020F0502020204030204" pitchFamily="34" charset="0"/>
              <a:buChar char="­"/>
            </a:pPr>
            <a:r>
              <a:rPr lang="en-US" sz="1400" dirty="0"/>
              <a:t>Landing pages should be used as a navigational aid.</a:t>
            </a:r>
          </a:p>
          <a:p>
            <a:pPr lvl="1">
              <a:buFont typeface="Calibri" panose="020F0502020204030204" pitchFamily="34" charset="0"/>
              <a:buChar char="­"/>
            </a:pPr>
            <a:r>
              <a:rPr lang="en-US" sz="1400" dirty="0"/>
              <a:t>Landing pages should provide a "table of contents" or "index" or "list" of its children.</a:t>
            </a:r>
          </a:p>
          <a:p>
            <a:pPr lvl="1">
              <a:buFont typeface="Calibri" panose="020F0502020204030204" pitchFamily="34" charset="0"/>
              <a:buChar char="­"/>
            </a:pPr>
            <a:r>
              <a:rPr lang="en-US" sz="1400" dirty="0"/>
              <a:t>The Landing page model is very successful with mobile visitors as it allows them to easily navigate.</a:t>
            </a:r>
          </a:p>
          <a:p>
            <a:pPr lvl="1">
              <a:buFont typeface="Calibri" panose="020F0502020204030204" pitchFamily="34" charset="0"/>
              <a:buChar char="­"/>
            </a:pPr>
            <a:r>
              <a:rPr lang="en-US" sz="1400" dirty="0"/>
              <a:t>Long content pages with several text heavy sections work better if the sections are broken up into separate pages linked together by a Landing page.</a:t>
            </a:r>
          </a:p>
          <a:p>
            <a:pPr lvl="1">
              <a:buFont typeface="Calibri" panose="020F0502020204030204" pitchFamily="34" charset="0"/>
              <a:buChar char="­"/>
            </a:pPr>
            <a:endParaRPr lang="en-US" sz="1400" dirty="0"/>
          </a:p>
          <a:p>
            <a:pPr lvl="1">
              <a:buFont typeface="Calibri" panose="020F0502020204030204" pitchFamily="34" charset="0"/>
              <a:buChar char="­"/>
            </a:pPr>
            <a:endParaRPr lang="en-US" sz="1400" dirty="0"/>
          </a:p>
          <a:p>
            <a:endParaRPr lang="en-US" sz="2000" dirty="0"/>
          </a:p>
          <a:p>
            <a:pPr marL="609585" lvl="1"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48B7A5AB-06D6-40A7-B0E8-D93D521A266F}"/>
              </a:ext>
            </a:extLst>
          </p:cNvPr>
          <p:cNvPicPr>
            <a:picLocks noChangeAspect="1"/>
          </p:cNvPicPr>
          <p:nvPr/>
        </p:nvPicPr>
        <p:blipFill rotWithShape="1">
          <a:blip r:embed="rId3"/>
          <a:srcRect t="2876"/>
          <a:stretch/>
        </p:blipFill>
        <p:spPr>
          <a:xfrm>
            <a:off x="6566017" y="1743075"/>
            <a:ext cx="5425240" cy="2844324"/>
          </a:xfrm>
          <a:prstGeom prst="rect">
            <a:avLst/>
          </a:prstGeom>
        </p:spPr>
      </p:pic>
      <p:sp>
        <p:nvSpPr>
          <p:cNvPr id="3" name="TextBox 2" descr="Example landing page from TP3.&#10;">
            <a:extLst>
              <a:ext uri="{FF2B5EF4-FFF2-40B4-BE49-F238E27FC236}">
                <a16:creationId xmlns:a16="http://schemas.microsoft.com/office/drawing/2014/main" id="{971C26D3-E399-4A58-8767-92D3F876D84D}"/>
              </a:ext>
            </a:extLst>
          </p:cNvPr>
          <p:cNvSpPr txBox="1"/>
          <p:nvPr/>
        </p:nvSpPr>
        <p:spPr>
          <a:xfrm>
            <a:off x="7010400" y="4704080"/>
            <a:ext cx="4500880" cy="307777"/>
          </a:xfrm>
          <a:prstGeom prst="rect">
            <a:avLst/>
          </a:prstGeom>
          <a:noFill/>
        </p:spPr>
        <p:txBody>
          <a:bodyPr wrap="square" rtlCol="0">
            <a:spAutoFit/>
          </a:bodyPr>
          <a:lstStyle/>
          <a:p>
            <a:pPr algn="ctr"/>
            <a:r>
              <a:rPr lang="en-US" sz="1400" i="1" dirty="0">
                <a:solidFill>
                  <a:srgbClr val="000000"/>
                </a:solidFill>
                <a:latin typeface="Calibri" panose="020F0502020204030204" pitchFamily="34" charset="0"/>
              </a:rPr>
              <a:t>Example landing page from TP3.</a:t>
            </a:r>
          </a:p>
        </p:txBody>
      </p:sp>
    </p:spTree>
    <p:extLst>
      <p:ext uri="{BB962C8B-B14F-4D97-AF65-F5344CB8AC3E}">
        <p14:creationId xmlns:p14="http://schemas.microsoft.com/office/powerpoint/2010/main" val="377365508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Breadcrumbs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8321041" cy="2913150"/>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Shown in “desktop” viewports</a:t>
            </a:r>
          </a:p>
          <a:p>
            <a:pPr>
              <a:spcBef>
                <a:spcPts val="600"/>
              </a:spcBef>
              <a:spcAft>
                <a:spcPts val="600"/>
              </a:spcAft>
              <a:buFont typeface="Calibri" panose="020F0502020204030204" pitchFamily="34" charset="0"/>
              <a:buChar char="›"/>
            </a:pPr>
            <a:r>
              <a:rPr lang="en-US" sz="2000" dirty="0"/>
              <a:t>Hidden in “mobile” viewports</a:t>
            </a:r>
          </a:p>
          <a:p>
            <a:pPr>
              <a:spcBef>
                <a:spcPts val="600"/>
              </a:spcBef>
              <a:spcAft>
                <a:spcPts val="600"/>
              </a:spcAft>
              <a:buFont typeface="Calibri" panose="020F0502020204030204" pitchFamily="34" charset="0"/>
              <a:buChar char="›"/>
            </a:pPr>
            <a:r>
              <a:rPr lang="en-US" sz="2000" dirty="0"/>
              <a:t>Option to hide in “desktop” view on homepages</a:t>
            </a:r>
          </a:p>
          <a:p>
            <a:pPr>
              <a:spcBef>
                <a:spcPts val="600"/>
              </a:spcBef>
              <a:spcAft>
                <a:spcPts val="600"/>
              </a:spcAft>
              <a:buFont typeface="Calibri" panose="020F0502020204030204" pitchFamily="34" charset="0"/>
              <a:buChar char="›"/>
            </a:pPr>
            <a:r>
              <a:rPr lang="en-US" sz="2000" dirty="0"/>
              <a:t>Can add custom prefix(es) to breadcrumbs</a:t>
            </a:r>
          </a:p>
          <a:p>
            <a:pPr>
              <a:spcBef>
                <a:spcPts val="600"/>
              </a:spcBef>
              <a:spcAft>
                <a:spcPts val="600"/>
              </a:spcAft>
              <a:buFont typeface="Calibri" panose="020F0502020204030204" pitchFamily="34" charset="0"/>
              <a:buChar char="›"/>
            </a:pPr>
            <a:r>
              <a:rPr lang="en-US" sz="2000" dirty="0"/>
              <a:t>Can manually create breadcrumbs</a:t>
            </a:r>
          </a:p>
          <a:p>
            <a:pPr>
              <a:spcBef>
                <a:spcPts val="600"/>
              </a:spcBef>
              <a:spcAft>
                <a:spcPts val="600"/>
              </a:spcAft>
              <a:buFont typeface="Calibri" panose="020F0502020204030204" pitchFamily="34" charset="0"/>
              <a:buChar char="›"/>
            </a:pPr>
            <a:r>
              <a:rPr lang="en-US" sz="2000" dirty="0"/>
              <a:t>Does not include current page</a:t>
            </a:r>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5" name="Picture 4" descr="Example of breadcrumbs">
            <a:extLst>
              <a:ext uri="{FF2B5EF4-FFF2-40B4-BE49-F238E27FC236}">
                <a16:creationId xmlns:a16="http://schemas.microsoft.com/office/drawing/2014/main" id="{13764D26-179B-418B-880E-AD24853385B0}"/>
              </a:ext>
            </a:extLst>
          </p:cNvPr>
          <p:cNvPicPr>
            <a:picLocks noChangeAspect="1"/>
          </p:cNvPicPr>
          <p:nvPr/>
        </p:nvPicPr>
        <p:blipFill>
          <a:blip r:embed="rId3"/>
          <a:stretch>
            <a:fillRect/>
          </a:stretch>
        </p:blipFill>
        <p:spPr>
          <a:xfrm>
            <a:off x="728354" y="4625048"/>
            <a:ext cx="9237995" cy="1728250"/>
          </a:xfrm>
          <a:prstGeom prst="rect">
            <a:avLst/>
          </a:prstGeom>
        </p:spPr>
      </p:pic>
      <p:cxnSp>
        <p:nvCxnSpPr>
          <p:cNvPr id="6" name="Straight Arrow Connector 5" descr="Arrow">
            <a:extLst>
              <a:ext uri="{FF2B5EF4-FFF2-40B4-BE49-F238E27FC236}">
                <a16:creationId xmlns:a16="http://schemas.microsoft.com/office/drawing/2014/main" id="{F6282515-E77F-406E-BC1F-4663B37566E3}"/>
              </a:ext>
            </a:extLst>
          </p:cNvPr>
          <p:cNvCxnSpPr>
            <a:cxnSpLocks/>
          </p:cNvCxnSpPr>
          <p:nvPr/>
        </p:nvCxnSpPr>
        <p:spPr>
          <a:xfrm flipH="1" flipV="1">
            <a:off x="2743200" y="6175169"/>
            <a:ext cx="543270" cy="1"/>
          </a:xfrm>
          <a:prstGeom prst="straightConnector1">
            <a:avLst/>
          </a:prstGeom>
          <a:ln w="57150">
            <a:solidFill>
              <a:srgbClr val="FF931E"/>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1590651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Page Sharing</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0"/>
            <a:ext cx="8321041" cy="2122575"/>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Shown in “desktop” viewports in upper right corner </a:t>
            </a:r>
          </a:p>
          <a:p>
            <a:pPr>
              <a:spcBef>
                <a:spcPts val="600"/>
              </a:spcBef>
              <a:spcAft>
                <a:spcPts val="600"/>
              </a:spcAft>
              <a:buFont typeface="Calibri" panose="020F0502020204030204" pitchFamily="34" charset="0"/>
              <a:buChar char="›"/>
            </a:pPr>
            <a:r>
              <a:rPr lang="en-US" sz="2000" dirty="0"/>
              <a:t>Shown in “mobile” viewports as “sticky” nav pinned to bottom of browser</a:t>
            </a:r>
          </a:p>
          <a:p>
            <a:pPr>
              <a:spcBef>
                <a:spcPts val="600"/>
              </a:spcBef>
              <a:spcAft>
                <a:spcPts val="600"/>
              </a:spcAft>
              <a:buFont typeface="Calibri" panose="020F0502020204030204" pitchFamily="34" charset="0"/>
              <a:buChar char="›"/>
            </a:pPr>
            <a:r>
              <a:rPr lang="en-US" sz="2000" dirty="0"/>
              <a:t>Content syndication hidden in mobile</a:t>
            </a:r>
          </a:p>
          <a:p>
            <a:pPr>
              <a:spcBef>
                <a:spcPts val="600"/>
              </a:spcBef>
              <a:spcAft>
                <a:spcPts val="600"/>
              </a:spcAft>
              <a:buFont typeface="Calibri" panose="020F0502020204030204" pitchFamily="34" charset="0"/>
              <a:buChar char="›"/>
            </a:pPr>
            <a:r>
              <a:rPr lang="en-US" sz="2000" dirty="0"/>
              <a:t>Option to hide in “desktop” view on homepages</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5" name="Picture 4" descr="Example of page sharing options">
            <a:extLst>
              <a:ext uri="{FF2B5EF4-FFF2-40B4-BE49-F238E27FC236}">
                <a16:creationId xmlns:a16="http://schemas.microsoft.com/office/drawing/2014/main" id="{13764D26-179B-418B-880E-AD24853385B0}"/>
              </a:ext>
            </a:extLst>
          </p:cNvPr>
          <p:cNvPicPr>
            <a:picLocks noChangeAspect="1"/>
          </p:cNvPicPr>
          <p:nvPr/>
        </p:nvPicPr>
        <p:blipFill>
          <a:blip r:embed="rId3"/>
          <a:stretch>
            <a:fillRect/>
          </a:stretch>
        </p:blipFill>
        <p:spPr>
          <a:xfrm>
            <a:off x="609600" y="4335025"/>
            <a:ext cx="9237995" cy="1728250"/>
          </a:xfrm>
          <a:prstGeom prst="rect">
            <a:avLst/>
          </a:prstGeom>
        </p:spPr>
      </p:pic>
      <p:pic>
        <p:nvPicPr>
          <p:cNvPr id="6" name="Picture 5" descr="Example of page sharing options">
            <a:extLst>
              <a:ext uri="{FF2B5EF4-FFF2-40B4-BE49-F238E27FC236}">
                <a16:creationId xmlns:a16="http://schemas.microsoft.com/office/drawing/2014/main" id="{30F6157D-4233-4D38-80CB-5C2A06C5EAB3}"/>
              </a:ext>
            </a:extLst>
          </p:cNvPr>
          <p:cNvPicPr>
            <a:picLocks noChangeAspect="1"/>
          </p:cNvPicPr>
          <p:nvPr/>
        </p:nvPicPr>
        <p:blipFill>
          <a:blip r:embed="rId4"/>
          <a:stretch>
            <a:fillRect/>
          </a:stretch>
        </p:blipFill>
        <p:spPr>
          <a:xfrm>
            <a:off x="9613728" y="1579564"/>
            <a:ext cx="1968672" cy="2098244"/>
          </a:xfrm>
          <a:prstGeom prst="rect">
            <a:avLst/>
          </a:prstGeom>
        </p:spPr>
      </p:pic>
      <p:cxnSp>
        <p:nvCxnSpPr>
          <p:cNvPr id="7" name="Straight Arrow Connector 6" descr="Arrow">
            <a:extLst>
              <a:ext uri="{FF2B5EF4-FFF2-40B4-BE49-F238E27FC236}">
                <a16:creationId xmlns:a16="http://schemas.microsoft.com/office/drawing/2014/main" id="{69CF9C5A-9FF9-467D-9B40-39B6E53D8B83}"/>
              </a:ext>
            </a:extLst>
          </p:cNvPr>
          <p:cNvCxnSpPr>
            <a:cxnSpLocks/>
          </p:cNvCxnSpPr>
          <p:nvPr/>
        </p:nvCxnSpPr>
        <p:spPr>
          <a:xfrm flipH="1">
            <a:off x="10065267" y="5818662"/>
            <a:ext cx="669408" cy="0"/>
          </a:xfrm>
          <a:prstGeom prst="straightConnector1">
            <a:avLst/>
          </a:prstGeom>
          <a:ln w="57150">
            <a:solidFill>
              <a:srgbClr val="FF931E"/>
            </a:solidFill>
            <a:tailEnd type="triangle"/>
          </a:ln>
        </p:spPr>
        <p:style>
          <a:lnRef idx="3">
            <a:schemeClr val="accent3"/>
          </a:lnRef>
          <a:fillRef idx="0">
            <a:schemeClr val="accent3"/>
          </a:fillRef>
          <a:effectRef idx="2">
            <a:schemeClr val="accent3"/>
          </a:effectRef>
          <a:fontRef idx="minor">
            <a:schemeClr val="tx1"/>
          </a:fontRef>
        </p:style>
      </p:cxnSp>
      <p:cxnSp>
        <p:nvCxnSpPr>
          <p:cNvPr id="10" name="Straight Arrow Connector 9" descr="Arrow">
            <a:extLst>
              <a:ext uri="{FF2B5EF4-FFF2-40B4-BE49-F238E27FC236}">
                <a16:creationId xmlns:a16="http://schemas.microsoft.com/office/drawing/2014/main" id="{9FB67E95-2DD4-499A-8139-2B9A92EB8258}"/>
              </a:ext>
            </a:extLst>
          </p:cNvPr>
          <p:cNvCxnSpPr>
            <a:cxnSpLocks/>
          </p:cNvCxnSpPr>
          <p:nvPr/>
        </p:nvCxnSpPr>
        <p:spPr>
          <a:xfrm flipV="1">
            <a:off x="10620720" y="3781425"/>
            <a:ext cx="0" cy="571623"/>
          </a:xfrm>
          <a:prstGeom prst="straightConnector1">
            <a:avLst/>
          </a:prstGeom>
          <a:ln w="57150">
            <a:solidFill>
              <a:srgbClr val="FF931E"/>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8739588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Breadcrumbs &amp; Page Sharing</a:t>
            </a:r>
          </a:p>
        </p:txBody>
      </p:sp>
      <p:sp>
        <p:nvSpPr>
          <p:cNvPr id="5" name="Text Placeholder 4"/>
          <p:cNvSpPr>
            <a:spLocks noGrp="1"/>
          </p:cNvSpPr>
          <p:nvPr>
            <p:ph type="body" sz="quarter" idx="10"/>
          </p:nvPr>
        </p:nvSpPr>
        <p:spPr>
          <a:xfrm>
            <a:off x="609600" y="1658850"/>
            <a:ext cx="10972800" cy="1246276"/>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Hide breadcrumbs and page sharing options </a:t>
            </a:r>
            <a:r>
              <a:rPr lang="en-US" sz="2000" dirty="0"/>
              <a:t>on homepages with fluid images.</a:t>
            </a:r>
          </a:p>
          <a:p>
            <a:pPr lvl="0">
              <a:buFont typeface="Wingdings" panose="05000000000000000000" pitchFamily="2" charset="2"/>
              <a:buChar char="ü"/>
            </a:pPr>
            <a:r>
              <a:rPr lang="en-US" sz="2000" b="1" dirty="0"/>
              <a:t>Hide breadcrumbs and page sharing options on homepages </a:t>
            </a:r>
            <a:r>
              <a:rPr lang="en-US" sz="2000" dirty="0"/>
              <a:t>where jumbotrons are used. </a:t>
            </a:r>
            <a:endParaRPr lang="en-US" sz="1400" dirty="0"/>
          </a:p>
          <a:p>
            <a:endParaRPr lang="en-US" sz="2000" dirty="0"/>
          </a:p>
          <a:p>
            <a:pPr marL="609585" lvl="1" indent="0">
              <a:buNone/>
            </a:pPr>
            <a:endParaRPr lang="en-US" sz="2000" dirty="0"/>
          </a:p>
          <a:p>
            <a:pPr lvl="1"/>
            <a:endParaRPr lang="en-US" sz="2000" dirty="0"/>
          </a:p>
        </p:txBody>
      </p:sp>
      <p:pic>
        <p:nvPicPr>
          <p:cNvPr id="2" name="Picture 1" descr="Example page">
            <a:extLst>
              <a:ext uri="{FF2B5EF4-FFF2-40B4-BE49-F238E27FC236}">
                <a16:creationId xmlns:a16="http://schemas.microsoft.com/office/drawing/2014/main" id="{B89822F1-D6A1-431D-B535-4D188DB82E3C}"/>
              </a:ext>
            </a:extLst>
          </p:cNvPr>
          <p:cNvPicPr>
            <a:picLocks noChangeAspect="1"/>
          </p:cNvPicPr>
          <p:nvPr/>
        </p:nvPicPr>
        <p:blipFill>
          <a:blip r:embed="rId3"/>
          <a:stretch>
            <a:fillRect/>
          </a:stretch>
        </p:blipFill>
        <p:spPr>
          <a:xfrm>
            <a:off x="609600" y="3062362"/>
            <a:ext cx="6957527" cy="3391673"/>
          </a:xfrm>
          <a:prstGeom prst="rect">
            <a:avLst/>
          </a:prstGeom>
        </p:spPr>
      </p:pic>
    </p:spTree>
    <p:extLst>
      <p:ext uri="{BB962C8B-B14F-4D97-AF65-F5344CB8AC3E}">
        <p14:creationId xmlns:p14="http://schemas.microsoft.com/office/powerpoint/2010/main" val="230098501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Feature Area</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0"/>
            <a:ext cx="5486400" cy="1143001"/>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Available on “no nav” template</a:t>
            </a:r>
          </a:p>
          <a:p>
            <a:pPr>
              <a:spcBef>
                <a:spcPts val="600"/>
              </a:spcBef>
              <a:spcAft>
                <a:spcPts val="600"/>
              </a:spcAft>
              <a:buFont typeface="Calibri" panose="020F0502020204030204" pitchFamily="34" charset="0"/>
              <a:buChar char="›"/>
            </a:pPr>
            <a:r>
              <a:rPr lang="en-US" sz="2000" dirty="0"/>
              <a:t>Fixed or fluid options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8" name="Picture 7" descr="Example feature are">
            <a:extLst>
              <a:ext uri="{FF2B5EF4-FFF2-40B4-BE49-F238E27FC236}">
                <a16:creationId xmlns:a16="http://schemas.microsoft.com/office/drawing/2014/main" id="{AED4DAA0-2970-4D2C-B7AE-A3C42E7841FE}"/>
              </a:ext>
            </a:extLst>
          </p:cNvPr>
          <p:cNvPicPr>
            <a:picLocks noChangeAspect="1"/>
          </p:cNvPicPr>
          <p:nvPr/>
        </p:nvPicPr>
        <p:blipFill>
          <a:blip r:embed="rId3"/>
          <a:stretch>
            <a:fillRect/>
          </a:stretch>
        </p:blipFill>
        <p:spPr>
          <a:xfrm>
            <a:off x="6484886" y="153869"/>
            <a:ext cx="5097514" cy="3275131"/>
          </a:xfrm>
          <a:prstGeom prst="rect">
            <a:avLst/>
          </a:prstGeom>
          <a:ln>
            <a:solidFill>
              <a:schemeClr val="tx2">
                <a:lumMod val="85000"/>
              </a:schemeClr>
            </a:solidFill>
          </a:ln>
        </p:spPr>
      </p:pic>
      <p:pic>
        <p:nvPicPr>
          <p:cNvPr id="11" name="Picture 10" descr="Example feature are that is fluid">
            <a:extLst>
              <a:ext uri="{FF2B5EF4-FFF2-40B4-BE49-F238E27FC236}">
                <a16:creationId xmlns:a16="http://schemas.microsoft.com/office/drawing/2014/main" id="{43C9A878-7ACF-4B9E-B5A4-3096707FB329}"/>
              </a:ext>
            </a:extLst>
          </p:cNvPr>
          <p:cNvPicPr>
            <a:picLocks noChangeAspect="1"/>
          </p:cNvPicPr>
          <p:nvPr/>
        </p:nvPicPr>
        <p:blipFill>
          <a:blip r:embed="rId4"/>
          <a:stretch>
            <a:fillRect/>
          </a:stretch>
        </p:blipFill>
        <p:spPr>
          <a:xfrm>
            <a:off x="6484885" y="3732810"/>
            <a:ext cx="5207353" cy="2971321"/>
          </a:xfrm>
          <a:prstGeom prst="rect">
            <a:avLst/>
          </a:prstGeom>
          <a:ln>
            <a:solidFill>
              <a:schemeClr val="tx2">
                <a:lumMod val="85000"/>
              </a:schemeClr>
            </a:solidFill>
          </a:ln>
        </p:spPr>
      </p:pic>
      <p:sp>
        <p:nvSpPr>
          <p:cNvPr id="6" name="Text Placeholder 4">
            <a:extLst>
              <a:ext uri="{FF2B5EF4-FFF2-40B4-BE49-F238E27FC236}">
                <a16:creationId xmlns:a16="http://schemas.microsoft.com/office/drawing/2014/main" id="{B94312FE-A487-497D-9147-394FF03BACAE}"/>
              </a:ext>
            </a:extLst>
          </p:cNvPr>
          <p:cNvSpPr>
            <a:spLocks noGrp="1"/>
          </p:cNvSpPr>
          <p:nvPr>
            <p:ph type="body" sz="quarter" idx="10"/>
          </p:nvPr>
        </p:nvSpPr>
        <p:spPr>
          <a:xfrm>
            <a:off x="609600" y="2959803"/>
            <a:ext cx="5486400" cy="3515727"/>
          </a:xfrm>
          <a:solidFill>
            <a:srgbClr val="DCF1F4"/>
          </a:solidFill>
        </p:spPr>
        <p:txBody>
          <a:bodyPr anchor="t"/>
          <a:lstStyle/>
          <a:p>
            <a:pPr marL="0" lvl="0" indent="0">
              <a:spcBef>
                <a:spcPts val="600"/>
              </a:spcBef>
              <a:spcAft>
                <a:spcPts val="600"/>
              </a:spcAft>
              <a:buNone/>
            </a:pPr>
            <a:endParaRPr lang="en-US" sz="400" b="1" dirty="0"/>
          </a:p>
          <a:p>
            <a:pPr>
              <a:buFont typeface="Wingdings" panose="05000000000000000000" pitchFamily="2" charset="2"/>
              <a:buChar char="ü"/>
            </a:pPr>
            <a:r>
              <a:rPr lang="en-US" sz="2000" b="1" dirty="0"/>
              <a:t>Consider using responsive images </a:t>
            </a:r>
            <a:r>
              <a:rPr lang="en-US" sz="2000" dirty="0"/>
              <a:t>in WCMS as it may work better for different viewports especially for images with text (need to use visual composer module). Consider viewports 1, 3, and 6 (at a minimum). </a:t>
            </a:r>
          </a:p>
          <a:p>
            <a:pPr lvl="0">
              <a:buFont typeface="Wingdings" panose="05000000000000000000" pitchFamily="2" charset="2"/>
              <a:buChar char="ü"/>
            </a:pPr>
            <a:r>
              <a:rPr lang="en-US" sz="2000" b="1" dirty="0"/>
              <a:t>Use for important, featured </a:t>
            </a:r>
            <a:r>
              <a:rPr lang="en-US" sz="2000" dirty="0"/>
              <a:t>items. </a:t>
            </a:r>
          </a:p>
          <a:p>
            <a:pPr lvl="0">
              <a:buFont typeface="Wingdings" panose="05000000000000000000" pitchFamily="2" charset="2"/>
              <a:buChar char="ü"/>
            </a:pPr>
            <a:r>
              <a:rPr lang="en-US" sz="2000" b="1" dirty="0"/>
              <a:t>Consider minimum width </a:t>
            </a:r>
            <a:r>
              <a:rPr lang="en-US" sz="2000" dirty="0"/>
              <a:t>of each viewport.  Images won’t scale up so need to ensure that images fill XXL viewport. Images will scale down.</a:t>
            </a:r>
          </a:p>
          <a:p>
            <a:pPr marL="0" indent="0">
              <a:buNone/>
            </a:pPr>
            <a:endParaRPr lang="en-US" sz="2000" dirty="0"/>
          </a:p>
          <a:p>
            <a:pPr marL="609585" lvl="1" indent="0">
              <a:buNone/>
            </a:pPr>
            <a:endParaRPr lang="en-US" sz="2000" dirty="0"/>
          </a:p>
          <a:p>
            <a:pPr lvl="1"/>
            <a:endParaRPr lang="en-US" sz="2000" dirty="0"/>
          </a:p>
        </p:txBody>
      </p:sp>
    </p:spTree>
    <p:extLst>
      <p:ext uri="{BB962C8B-B14F-4D97-AF65-F5344CB8AC3E}">
        <p14:creationId xmlns:p14="http://schemas.microsoft.com/office/powerpoint/2010/main" val="222163921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Visual Element</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1"/>
            <a:ext cx="5724524" cy="1884450"/>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Can contain audience identity, pattern/texture, or other visual elements for the site section</a:t>
            </a:r>
          </a:p>
          <a:p>
            <a:pPr>
              <a:spcBef>
                <a:spcPts val="600"/>
              </a:spcBef>
              <a:spcAft>
                <a:spcPts val="600"/>
              </a:spcAft>
              <a:buFont typeface="Calibri" panose="020F0502020204030204" pitchFamily="34" charset="0"/>
              <a:buChar char="›"/>
            </a:pPr>
            <a:r>
              <a:rPr lang="en-US" sz="2000" dirty="0"/>
              <a:t>Shown in “desktop” viewports above page title</a:t>
            </a:r>
          </a:p>
          <a:p>
            <a:pPr>
              <a:spcBef>
                <a:spcPts val="600"/>
              </a:spcBef>
              <a:spcAft>
                <a:spcPts val="600"/>
              </a:spcAft>
              <a:buFont typeface="Calibri" panose="020F0502020204030204" pitchFamily="34" charset="0"/>
              <a:buChar char="›"/>
            </a:pPr>
            <a:r>
              <a:rPr lang="en-US" sz="2000" dirty="0"/>
              <a:t>Shown in “mobile” viewports below section nav</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5" name="Text Placeholder 4">
            <a:extLst>
              <a:ext uri="{FF2B5EF4-FFF2-40B4-BE49-F238E27FC236}">
                <a16:creationId xmlns:a16="http://schemas.microsoft.com/office/drawing/2014/main" id="{E7ACA8CE-E973-4E00-8227-46D9B344ED6B}"/>
              </a:ext>
            </a:extLst>
          </p:cNvPr>
          <p:cNvSpPr>
            <a:spLocks noGrp="1"/>
          </p:cNvSpPr>
          <p:nvPr>
            <p:ph type="body" sz="quarter" idx="10"/>
          </p:nvPr>
        </p:nvSpPr>
        <p:spPr>
          <a:xfrm>
            <a:off x="609600" y="4131462"/>
            <a:ext cx="5724524" cy="2364588"/>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Consider images no taller than 100 px.</a:t>
            </a:r>
          </a:p>
          <a:p>
            <a:pPr lvl="0">
              <a:buFont typeface="Wingdings" panose="05000000000000000000" pitchFamily="2" charset="2"/>
              <a:buChar char="ü"/>
            </a:pPr>
            <a:r>
              <a:rPr lang="en-US" sz="2000" b="1" dirty="0"/>
              <a:t>Consider using responsive images </a:t>
            </a:r>
            <a:r>
              <a:rPr lang="en-US" sz="2000" dirty="0"/>
              <a:t>in WCMS as it may work better for different viewports especially for images with text (need to use visual composer module).  Consider viewports 1, 3, and 6 (at a minimum). </a:t>
            </a:r>
          </a:p>
          <a:p>
            <a:endParaRPr lang="en-US" sz="2000" dirty="0"/>
          </a:p>
          <a:p>
            <a:pPr marL="609585" lvl="1" indent="0">
              <a:buNone/>
            </a:pPr>
            <a:endParaRPr lang="en-US" sz="2000" dirty="0"/>
          </a:p>
          <a:p>
            <a:pPr lvl="1"/>
            <a:endParaRPr lang="en-US" sz="2000" dirty="0"/>
          </a:p>
        </p:txBody>
      </p:sp>
      <p:pic>
        <p:nvPicPr>
          <p:cNvPr id="2" name="Picture 1" descr="Example visual element">
            <a:extLst>
              <a:ext uri="{FF2B5EF4-FFF2-40B4-BE49-F238E27FC236}">
                <a16:creationId xmlns:a16="http://schemas.microsoft.com/office/drawing/2014/main" id="{CC4909C2-1728-4451-BEF6-95761F7E4B9A}"/>
              </a:ext>
            </a:extLst>
          </p:cNvPr>
          <p:cNvPicPr>
            <a:picLocks noChangeAspect="1"/>
          </p:cNvPicPr>
          <p:nvPr/>
        </p:nvPicPr>
        <p:blipFill>
          <a:blip r:embed="rId3"/>
          <a:stretch>
            <a:fillRect/>
          </a:stretch>
        </p:blipFill>
        <p:spPr>
          <a:xfrm>
            <a:off x="6547540" y="1417639"/>
            <a:ext cx="5524144" cy="2905631"/>
          </a:xfrm>
          <a:prstGeom prst="rect">
            <a:avLst/>
          </a:prstGeom>
        </p:spPr>
      </p:pic>
    </p:spTree>
    <p:extLst>
      <p:ext uri="{BB962C8B-B14F-4D97-AF65-F5344CB8AC3E}">
        <p14:creationId xmlns:p14="http://schemas.microsoft.com/office/powerpoint/2010/main" val="338885633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Page Titles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11257279" cy="1572029"/>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Desktop viewports:  </a:t>
            </a:r>
            <a:r>
              <a:rPr lang="en-US" sz="2000" dirty="0"/>
              <a:t>Shown on content pages.  Not shown on homepages.  </a:t>
            </a:r>
          </a:p>
          <a:p>
            <a:pPr>
              <a:spcBef>
                <a:spcPts val="600"/>
              </a:spcBef>
              <a:spcAft>
                <a:spcPts val="600"/>
              </a:spcAft>
              <a:buFont typeface="Calibri" panose="020F0502020204030204" pitchFamily="34" charset="0"/>
              <a:buChar char="›"/>
            </a:pPr>
            <a:r>
              <a:rPr lang="en-US" sz="2000" b="1" dirty="0"/>
              <a:t>Mobile viewports:  </a:t>
            </a:r>
            <a:r>
              <a:rPr lang="en-US" sz="2000" dirty="0"/>
              <a:t>Hidden off screen for SEO/accessibility.   </a:t>
            </a:r>
          </a:p>
          <a:p>
            <a:pPr marL="533386" lvl="1" indent="0">
              <a:spcBef>
                <a:spcPts val="600"/>
              </a:spcBef>
              <a:spcAft>
                <a:spcPts val="600"/>
              </a:spcAft>
              <a:buNone/>
            </a:pPr>
            <a:r>
              <a:rPr lang="en-US" sz="1400" i="1" dirty="0"/>
              <a:t>(Section nav is populated from title in left navigation.  If page is not included in left navigation, the page title is used to populate the section nav.)</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6" name="Text Placeholder 4">
            <a:extLst>
              <a:ext uri="{FF2B5EF4-FFF2-40B4-BE49-F238E27FC236}">
                <a16:creationId xmlns:a16="http://schemas.microsoft.com/office/drawing/2014/main" id="{A9D6C79E-311B-4FCA-A636-6CF5207FD81D}"/>
              </a:ext>
            </a:extLst>
          </p:cNvPr>
          <p:cNvSpPr>
            <a:spLocks noGrp="1"/>
          </p:cNvSpPr>
          <p:nvPr>
            <p:ph type="body" sz="quarter" idx="10"/>
          </p:nvPr>
        </p:nvSpPr>
        <p:spPr>
          <a:xfrm>
            <a:off x="609599" y="3449146"/>
            <a:ext cx="11257279" cy="1997249"/>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descriptive page titles </a:t>
            </a:r>
            <a:r>
              <a:rPr lang="en-US" sz="2000" dirty="0"/>
              <a:t>for SEO and accessibility. </a:t>
            </a:r>
          </a:p>
          <a:p>
            <a:pPr lvl="0">
              <a:buFont typeface="Wingdings" panose="05000000000000000000" pitchFamily="2" charset="2"/>
              <a:buChar char="ü"/>
            </a:pPr>
            <a:r>
              <a:rPr lang="en-US" sz="2000" b="1" dirty="0"/>
              <a:t>Lead with most important keywords. </a:t>
            </a:r>
          </a:p>
          <a:p>
            <a:pPr lvl="0">
              <a:buFont typeface="Wingdings" panose="05000000000000000000" pitchFamily="2" charset="2"/>
              <a:buChar char="ü"/>
            </a:pPr>
            <a:r>
              <a:rPr lang="en-US" sz="2000" b="1" dirty="0"/>
              <a:t>Try to avoid page titles that wrap </a:t>
            </a:r>
            <a:r>
              <a:rPr lang="en-US" sz="2000" dirty="0"/>
              <a:t>in ‘desktop’ viewports. </a:t>
            </a:r>
          </a:p>
          <a:p>
            <a:endParaRPr lang="en-US" sz="2000" dirty="0"/>
          </a:p>
          <a:p>
            <a:pPr marL="609585" lvl="1" indent="0">
              <a:buNone/>
            </a:pPr>
            <a:endParaRPr lang="en-US" sz="2000" dirty="0"/>
          </a:p>
          <a:p>
            <a:pPr lvl="1"/>
            <a:endParaRPr lang="en-US" sz="2000" dirty="0"/>
          </a:p>
        </p:txBody>
      </p:sp>
    </p:spTree>
    <p:extLst>
      <p:ext uri="{BB962C8B-B14F-4D97-AF65-F5344CB8AC3E}">
        <p14:creationId xmlns:p14="http://schemas.microsoft.com/office/powerpoint/2010/main" val="237448635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Page Languages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1"/>
            <a:ext cx="6457950" cy="2417850"/>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Desktop viewports:  </a:t>
            </a:r>
            <a:r>
              <a:rPr lang="en-US" sz="2000" dirty="0"/>
              <a:t>Shown under page title. </a:t>
            </a:r>
          </a:p>
          <a:p>
            <a:pPr>
              <a:spcBef>
                <a:spcPts val="600"/>
              </a:spcBef>
              <a:spcAft>
                <a:spcPts val="600"/>
              </a:spcAft>
              <a:buFont typeface="Calibri" panose="020F0502020204030204" pitchFamily="34" charset="0"/>
              <a:buChar char="›"/>
            </a:pPr>
            <a:r>
              <a:rPr lang="en-US" sz="2000" b="1" dirty="0"/>
              <a:t>Mobile viewports:  </a:t>
            </a:r>
            <a:r>
              <a:rPr lang="en-US" sz="2000" dirty="0"/>
              <a:t>Shown under section nav.  </a:t>
            </a:r>
          </a:p>
          <a:p>
            <a:pPr>
              <a:spcBef>
                <a:spcPts val="600"/>
              </a:spcBef>
              <a:spcAft>
                <a:spcPts val="600"/>
              </a:spcAft>
              <a:buFont typeface="Calibri" panose="020F0502020204030204" pitchFamily="34" charset="0"/>
              <a:buChar char="›"/>
            </a:pPr>
            <a:endParaRPr lang="en-US" sz="1400" i="1" dirty="0"/>
          </a:p>
          <a:p>
            <a:pPr>
              <a:spcBef>
                <a:spcPts val="600"/>
              </a:spcBef>
              <a:spcAft>
                <a:spcPts val="600"/>
              </a:spcAft>
              <a:buFont typeface="Calibri" panose="020F0502020204030204" pitchFamily="34" charset="0"/>
              <a:buChar char="›"/>
            </a:pPr>
            <a:r>
              <a:rPr lang="en-US" sz="2000" dirty="0"/>
              <a:t>Up to 3 languages shown as a list</a:t>
            </a:r>
          </a:p>
          <a:p>
            <a:pPr>
              <a:spcBef>
                <a:spcPts val="600"/>
              </a:spcBef>
              <a:spcAft>
                <a:spcPts val="600"/>
              </a:spcAft>
              <a:buFont typeface="Calibri" panose="020F0502020204030204" pitchFamily="34" charset="0"/>
              <a:buChar char="›"/>
            </a:pPr>
            <a:r>
              <a:rPr lang="en-US" sz="2000" dirty="0"/>
              <a:t>More than 3 languages shown as a dropdown</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6" name="Picture 5" descr="Example of page languages display">
            <a:hlinkClick r:id="rId3"/>
            <a:extLst>
              <a:ext uri="{FF2B5EF4-FFF2-40B4-BE49-F238E27FC236}">
                <a16:creationId xmlns:a16="http://schemas.microsoft.com/office/drawing/2014/main" id="{53DBBB9C-153C-4FFE-892B-53CEB029FACA}"/>
              </a:ext>
            </a:extLst>
          </p:cNvPr>
          <p:cNvPicPr>
            <a:picLocks noChangeAspect="1"/>
          </p:cNvPicPr>
          <p:nvPr/>
        </p:nvPicPr>
        <p:blipFill>
          <a:blip r:embed="rId4"/>
          <a:stretch>
            <a:fillRect/>
          </a:stretch>
        </p:blipFill>
        <p:spPr>
          <a:xfrm>
            <a:off x="7415150" y="274639"/>
            <a:ext cx="4167249" cy="1522345"/>
          </a:xfrm>
          <a:prstGeom prst="rect">
            <a:avLst/>
          </a:prstGeom>
          <a:ln>
            <a:solidFill>
              <a:schemeClr val="tx2">
                <a:lumMod val="75000"/>
              </a:schemeClr>
            </a:solidFill>
          </a:ln>
        </p:spPr>
      </p:pic>
      <p:pic>
        <p:nvPicPr>
          <p:cNvPr id="7" name="Picture 6" descr="Example of page languages display">
            <a:extLst>
              <a:ext uri="{FF2B5EF4-FFF2-40B4-BE49-F238E27FC236}">
                <a16:creationId xmlns:a16="http://schemas.microsoft.com/office/drawing/2014/main" id="{DB00289C-88F6-47E4-948D-9DE4D6C55514}"/>
              </a:ext>
            </a:extLst>
          </p:cNvPr>
          <p:cNvPicPr>
            <a:picLocks noChangeAspect="1"/>
          </p:cNvPicPr>
          <p:nvPr/>
        </p:nvPicPr>
        <p:blipFill>
          <a:blip r:embed="rId5"/>
          <a:stretch>
            <a:fillRect/>
          </a:stretch>
        </p:blipFill>
        <p:spPr>
          <a:xfrm>
            <a:off x="7415150" y="2117972"/>
            <a:ext cx="2617781" cy="2155058"/>
          </a:xfrm>
          <a:prstGeom prst="rect">
            <a:avLst/>
          </a:prstGeom>
          <a:ln>
            <a:solidFill>
              <a:schemeClr val="tx2">
                <a:lumMod val="75000"/>
              </a:schemeClr>
            </a:solidFill>
          </a:ln>
        </p:spPr>
      </p:pic>
      <p:pic>
        <p:nvPicPr>
          <p:cNvPr id="8" name="Picture 7" descr="Example of page languages display">
            <a:extLst>
              <a:ext uri="{FF2B5EF4-FFF2-40B4-BE49-F238E27FC236}">
                <a16:creationId xmlns:a16="http://schemas.microsoft.com/office/drawing/2014/main" id="{058F7DA6-4230-434D-964A-90ED2BAFB3B3}"/>
              </a:ext>
            </a:extLst>
          </p:cNvPr>
          <p:cNvPicPr>
            <a:picLocks noChangeAspect="1"/>
          </p:cNvPicPr>
          <p:nvPr/>
        </p:nvPicPr>
        <p:blipFill>
          <a:blip r:embed="rId6"/>
          <a:stretch>
            <a:fillRect/>
          </a:stretch>
        </p:blipFill>
        <p:spPr>
          <a:xfrm>
            <a:off x="7415150" y="4775654"/>
            <a:ext cx="3152389" cy="1522345"/>
          </a:xfrm>
          <a:prstGeom prst="rect">
            <a:avLst/>
          </a:prstGeom>
          <a:ln>
            <a:solidFill>
              <a:schemeClr val="tx2">
                <a:lumMod val="75000"/>
              </a:schemeClr>
            </a:solidFill>
          </a:ln>
        </p:spPr>
      </p:pic>
    </p:spTree>
    <p:extLst>
      <p:ext uri="{BB962C8B-B14F-4D97-AF65-F5344CB8AC3E}">
        <p14:creationId xmlns:p14="http://schemas.microsoft.com/office/powerpoint/2010/main" val="21703586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Grids</a:t>
            </a:r>
          </a:p>
        </p:txBody>
      </p:sp>
      <p:sp>
        <p:nvSpPr>
          <p:cNvPr id="5" name="Text Placeholder 4"/>
          <p:cNvSpPr>
            <a:spLocks noGrp="1"/>
          </p:cNvSpPr>
          <p:nvPr>
            <p:ph type="body" sz="quarter" idx="10"/>
          </p:nvPr>
        </p:nvSpPr>
        <p:spPr>
          <a:xfrm>
            <a:off x="609600" y="1658850"/>
            <a:ext cx="10972800" cy="86527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a consistent column structure on your pages:  </a:t>
            </a:r>
            <a:r>
              <a:rPr lang="en-US" sz="2000" dirty="0"/>
              <a:t>Use common grid layouts for visual balance.  </a:t>
            </a:r>
          </a:p>
          <a:p>
            <a:endParaRPr lang="en-US" sz="2000" dirty="0"/>
          </a:p>
          <a:p>
            <a:pPr marL="609585" lvl="1" indent="0">
              <a:buNone/>
            </a:pPr>
            <a:endParaRPr lang="en-US" sz="2000" dirty="0"/>
          </a:p>
          <a:p>
            <a:pPr lvl="1"/>
            <a:endParaRPr lang="en-US" sz="2000" dirty="0"/>
          </a:p>
        </p:txBody>
      </p:sp>
      <p:pic>
        <p:nvPicPr>
          <p:cNvPr id="3" name="Picture 2" descr="Example column structures for a 12 column grid.">
            <a:extLst>
              <a:ext uri="{FF2B5EF4-FFF2-40B4-BE49-F238E27FC236}">
                <a16:creationId xmlns:a16="http://schemas.microsoft.com/office/drawing/2014/main" id="{3542115E-4157-42EB-87E7-6265A3EEDCDA}"/>
              </a:ext>
            </a:extLst>
          </p:cNvPr>
          <p:cNvPicPr>
            <a:picLocks noChangeAspect="1"/>
          </p:cNvPicPr>
          <p:nvPr/>
        </p:nvPicPr>
        <p:blipFill>
          <a:blip r:embed="rId3"/>
          <a:stretch>
            <a:fillRect/>
          </a:stretch>
        </p:blipFill>
        <p:spPr>
          <a:xfrm>
            <a:off x="1544097" y="2936499"/>
            <a:ext cx="8685714" cy="2895238"/>
          </a:xfrm>
          <a:prstGeom prst="rect">
            <a:avLst/>
          </a:prstGeom>
        </p:spPr>
      </p:pic>
    </p:spTree>
    <p:extLst>
      <p:ext uri="{BB962C8B-B14F-4D97-AF65-F5344CB8AC3E}">
        <p14:creationId xmlns:p14="http://schemas.microsoft.com/office/powerpoint/2010/main" val="301286565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Page Format</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1"/>
            <a:ext cx="5129032" cy="1143000"/>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Shown in all viewports at the bottom of the content area.</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10" name="Picture 9" descr="Example of page formats">
            <a:extLst>
              <a:ext uri="{FF2B5EF4-FFF2-40B4-BE49-F238E27FC236}">
                <a16:creationId xmlns:a16="http://schemas.microsoft.com/office/drawing/2014/main" id="{FCE1D61B-88FB-4C2B-80DE-9DDB1D0A82C8}"/>
              </a:ext>
            </a:extLst>
          </p:cNvPr>
          <p:cNvPicPr>
            <a:picLocks noChangeAspect="1"/>
          </p:cNvPicPr>
          <p:nvPr/>
        </p:nvPicPr>
        <p:blipFill>
          <a:blip r:embed="rId3"/>
          <a:stretch>
            <a:fillRect/>
          </a:stretch>
        </p:blipFill>
        <p:spPr>
          <a:xfrm>
            <a:off x="6333759" y="1658851"/>
            <a:ext cx="5080804" cy="2029744"/>
          </a:xfrm>
          <a:prstGeom prst="rect">
            <a:avLst/>
          </a:prstGeom>
          <a:ln>
            <a:solidFill>
              <a:schemeClr val="tx2">
                <a:lumMod val="75000"/>
              </a:schemeClr>
            </a:solidFill>
          </a:ln>
        </p:spPr>
      </p:pic>
      <p:cxnSp>
        <p:nvCxnSpPr>
          <p:cNvPr id="11" name="Straight Arrow Connector 10" descr="Arrow">
            <a:extLst>
              <a:ext uri="{FF2B5EF4-FFF2-40B4-BE49-F238E27FC236}">
                <a16:creationId xmlns:a16="http://schemas.microsoft.com/office/drawing/2014/main" id="{EE435EBA-C062-4DE7-8512-9F2061130F77}"/>
              </a:ext>
            </a:extLst>
          </p:cNvPr>
          <p:cNvCxnSpPr/>
          <p:nvPr/>
        </p:nvCxnSpPr>
        <p:spPr>
          <a:xfrm>
            <a:off x="7929895" y="2047170"/>
            <a:ext cx="255181" cy="584951"/>
          </a:xfrm>
          <a:prstGeom prst="straightConnector1">
            <a:avLst/>
          </a:prstGeom>
          <a:ln w="57150">
            <a:solidFill>
              <a:srgbClr val="FBAB18"/>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8FCA70D-0AC5-49A5-9A9F-8D420E515025}"/>
              </a:ext>
            </a:extLst>
          </p:cNvPr>
          <p:cNvSpPr>
            <a:spLocks noGrp="1"/>
          </p:cNvSpPr>
          <p:nvPr>
            <p:ph type="body" sz="quarter" idx="10"/>
          </p:nvPr>
        </p:nvSpPr>
        <p:spPr>
          <a:xfrm>
            <a:off x="609600" y="3287625"/>
            <a:ext cx="5129033" cy="250357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Ensure content is “Digital First”.  </a:t>
            </a:r>
          </a:p>
          <a:p>
            <a:pPr lvl="1">
              <a:buFont typeface="Calibri" panose="020F0502020204030204" pitchFamily="34" charset="0"/>
              <a:buChar char="­"/>
            </a:pPr>
            <a:r>
              <a:rPr lang="en-US" sz="1400" dirty="0"/>
              <a:t>Alternate formats should only be used when printing is a key factor or consideration. </a:t>
            </a:r>
          </a:p>
          <a:p>
            <a:pPr lvl="1">
              <a:buFont typeface="Calibri" panose="020F0502020204030204" pitchFamily="34" charset="0"/>
              <a:buChar char="­"/>
            </a:pPr>
            <a:r>
              <a:rPr lang="en-US" sz="1400" dirty="0"/>
              <a:t>In most instances, the content contained within these files could and should be integrated into the WCMS to be managed and displayed as “standard” web content. This approach best supports accessibility, Search Engine Optimization (SEO), and usability as well as consistent web management practices.</a:t>
            </a:r>
            <a:r>
              <a:rPr lang="en-US" sz="1400" b="1" dirty="0"/>
              <a:t> </a:t>
            </a:r>
            <a:endParaRPr lang="en-US" sz="1400" dirty="0"/>
          </a:p>
          <a:p>
            <a:pPr lvl="1"/>
            <a:endParaRPr lang="en-US" sz="2000" dirty="0"/>
          </a:p>
        </p:txBody>
      </p:sp>
    </p:spTree>
    <p:extLst>
      <p:ext uri="{BB962C8B-B14F-4D97-AF65-F5344CB8AC3E}">
        <p14:creationId xmlns:p14="http://schemas.microsoft.com/office/powerpoint/2010/main" val="137081659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Page Last Reviewed</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1"/>
            <a:ext cx="6457950" cy="2979824"/>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Desktop viewports: </a:t>
            </a:r>
            <a:r>
              <a:rPr lang="en-US" sz="2000" dirty="0"/>
              <a:t>Shown beneath “Page Format” and above “Page Last Reviewed”</a:t>
            </a:r>
          </a:p>
          <a:p>
            <a:pPr>
              <a:spcBef>
                <a:spcPts val="600"/>
              </a:spcBef>
              <a:spcAft>
                <a:spcPts val="600"/>
              </a:spcAft>
              <a:buFont typeface="Calibri" panose="020F0502020204030204" pitchFamily="34" charset="0"/>
              <a:buChar char="›"/>
            </a:pPr>
            <a:r>
              <a:rPr lang="en-US" sz="2000" b="1" dirty="0"/>
              <a:t>Mobile viewports: </a:t>
            </a:r>
            <a:r>
              <a:rPr lang="en-US" sz="2000" dirty="0"/>
              <a:t>“Page Last Reviewed” shown.  </a:t>
            </a:r>
          </a:p>
          <a:p>
            <a:pPr>
              <a:spcBef>
                <a:spcPts val="600"/>
              </a:spcBef>
              <a:spcAft>
                <a:spcPts val="600"/>
              </a:spcAft>
              <a:buFont typeface="Calibri" panose="020F0502020204030204" pitchFamily="34" charset="0"/>
              <a:buChar char="›"/>
            </a:pPr>
            <a:endParaRPr lang="en-US" sz="1400" i="1" dirty="0"/>
          </a:p>
          <a:p>
            <a:pPr>
              <a:spcBef>
                <a:spcPts val="600"/>
              </a:spcBef>
              <a:spcAft>
                <a:spcPts val="600"/>
              </a:spcAft>
              <a:buFont typeface="Calibri" panose="020F0502020204030204" pitchFamily="34" charset="0"/>
              <a:buChar char="›"/>
            </a:pPr>
            <a:r>
              <a:rPr lang="en-US" sz="2000" dirty="0"/>
              <a:t>"Page last updated" and "Page maintained by" are also included in the HTML as meta attributes on all pages, but not displayed in any viewport (users can inspect the code to see this information)</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0" name="Text Placeholder 4">
            <a:extLst>
              <a:ext uri="{FF2B5EF4-FFF2-40B4-BE49-F238E27FC236}">
                <a16:creationId xmlns:a16="http://schemas.microsoft.com/office/drawing/2014/main" id="{23BCFFB9-78E5-4F9C-9800-F5947DE3FAEA}"/>
              </a:ext>
            </a:extLst>
          </p:cNvPr>
          <p:cNvSpPr>
            <a:spLocks noGrp="1"/>
          </p:cNvSpPr>
          <p:nvPr>
            <p:ph type="body" sz="quarter" idx="10"/>
          </p:nvPr>
        </p:nvSpPr>
        <p:spPr>
          <a:xfrm>
            <a:off x="609600" y="4867275"/>
            <a:ext cx="6457950" cy="160972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Keep information up-to-date </a:t>
            </a:r>
            <a:r>
              <a:rPr lang="en-US" sz="2000" dirty="0"/>
              <a:t>and review at least annually.  </a:t>
            </a:r>
          </a:p>
          <a:p>
            <a:endParaRPr lang="en-US" sz="2000" dirty="0"/>
          </a:p>
          <a:p>
            <a:pPr marL="609585" lvl="1" indent="0">
              <a:buNone/>
            </a:pPr>
            <a:endParaRPr lang="en-US" sz="2000" dirty="0"/>
          </a:p>
          <a:p>
            <a:pPr lvl="1"/>
            <a:endParaRPr lang="en-US" sz="2000" dirty="0"/>
          </a:p>
        </p:txBody>
      </p:sp>
      <p:pic>
        <p:nvPicPr>
          <p:cNvPr id="13" name="Picture 12" descr="Example of page formats">
            <a:extLst>
              <a:ext uri="{FF2B5EF4-FFF2-40B4-BE49-F238E27FC236}">
                <a16:creationId xmlns:a16="http://schemas.microsoft.com/office/drawing/2014/main" id="{B054D0D3-58B4-485A-8918-E0193D6EB650}"/>
              </a:ext>
            </a:extLst>
          </p:cNvPr>
          <p:cNvPicPr>
            <a:picLocks noChangeAspect="1"/>
          </p:cNvPicPr>
          <p:nvPr/>
        </p:nvPicPr>
        <p:blipFill>
          <a:blip r:embed="rId3"/>
          <a:stretch>
            <a:fillRect/>
          </a:stretch>
        </p:blipFill>
        <p:spPr>
          <a:xfrm>
            <a:off x="7687563" y="1658851"/>
            <a:ext cx="4062249" cy="1622839"/>
          </a:xfrm>
          <a:prstGeom prst="rect">
            <a:avLst/>
          </a:prstGeom>
          <a:ln>
            <a:solidFill>
              <a:schemeClr val="tx2">
                <a:lumMod val="75000"/>
              </a:schemeClr>
            </a:solidFill>
          </a:ln>
        </p:spPr>
      </p:pic>
      <p:pic>
        <p:nvPicPr>
          <p:cNvPr id="14" name="Picture 13" descr="Example of page formats">
            <a:extLst>
              <a:ext uri="{FF2B5EF4-FFF2-40B4-BE49-F238E27FC236}">
                <a16:creationId xmlns:a16="http://schemas.microsoft.com/office/drawing/2014/main" id="{ED12D62C-2B12-4D94-9FC3-A4A46262A497}"/>
              </a:ext>
            </a:extLst>
          </p:cNvPr>
          <p:cNvPicPr>
            <a:picLocks noChangeAspect="1"/>
          </p:cNvPicPr>
          <p:nvPr/>
        </p:nvPicPr>
        <p:blipFill>
          <a:blip r:embed="rId4"/>
          <a:stretch>
            <a:fillRect/>
          </a:stretch>
        </p:blipFill>
        <p:spPr>
          <a:xfrm>
            <a:off x="8789604" y="3686293"/>
            <a:ext cx="2960208" cy="1656258"/>
          </a:xfrm>
          <a:prstGeom prst="rect">
            <a:avLst/>
          </a:prstGeom>
          <a:ln>
            <a:solidFill>
              <a:schemeClr val="tx2">
                <a:lumMod val="75000"/>
              </a:schemeClr>
            </a:solidFill>
          </a:ln>
        </p:spPr>
      </p:pic>
    </p:spTree>
    <p:extLst>
      <p:ext uri="{BB962C8B-B14F-4D97-AF65-F5344CB8AC3E}">
        <p14:creationId xmlns:p14="http://schemas.microsoft.com/office/powerpoint/2010/main" val="91728967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Persistent Content Area</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2"/>
            <a:ext cx="11217441" cy="1240760"/>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Desktop viewports: </a:t>
            </a:r>
            <a:r>
              <a:rPr lang="en-US" sz="2000" dirty="0"/>
              <a:t>Shown beneath “Page Format” and above “Page Last Reviewed”</a:t>
            </a:r>
          </a:p>
          <a:p>
            <a:pPr>
              <a:spcBef>
                <a:spcPts val="600"/>
              </a:spcBef>
              <a:spcAft>
                <a:spcPts val="600"/>
              </a:spcAft>
              <a:buFont typeface="Calibri" panose="020F0502020204030204" pitchFamily="34" charset="0"/>
              <a:buChar char="›"/>
            </a:pPr>
            <a:r>
              <a:rPr lang="en-US" sz="2000" b="1" dirty="0"/>
              <a:t>Mobile viewports: </a:t>
            </a:r>
            <a:r>
              <a:rPr lang="en-US" sz="2000" dirty="0"/>
              <a:t>Hidden by default. Option to show.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0" name="Text Placeholder 4">
            <a:extLst>
              <a:ext uri="{FF2B5EF4-FFF2-40B4-BE49-F238E27FC236}">
                <a16:creationId xmlns:a16="http://schemas.microsoft.com/office/drawing/2014/main" id="{23BCFFB9-78E5-4F9C-9800-F5947DE3FAEA}"/>
              </a:ext>
            </a:extLst>
          </p:cNvPr>
          <p:cNvSpPr>
            <a:spLocks noGrp="1"/>
          </p:cNvSpPr>
          <p:nvPr>
            <p:ph type="body" sz="quarter" idx="10"/>
          </p:nvPr>
        </p:nvSpPr>
        <p:spPr>
          <a:xfrm>
            <a:off x="609601" y="3237245"/>
            <a:ext cx="11217440" cy="1240761"/>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Hide in mobile. </a:t>
            </a:r>
          </a:p>
          <a:p>
            <a:pPr lvl="0">
              <a:buFont typeface="Wingdings" panose="05000000000000000000" pitchFamily="2" charset="2"/>
              <a:buChar char="ü"/>
            </a:pPr>
            <a:r>
              <a:rPr lang="en-US" sz="2000" b="1" dirty="0"/>
              <a:t>Avoid items that look or feel like “advertisements”.  </a:t>
            </a:r>
          </a:p>
          <a:p>
            <a:endParaRPr lang="en-US" sz="2000" dirty="0"/>
          </a:p>
          <a:p>
            <a:pPr marL="609585" lvl="1" indent="0">
              <a:buNone/>
            </a:pPr>
            <a:endParaRPr lang="en-US" sz="2000" dirty="0"/>
          </a:p>
          <a:p>
            <a:pPr lvl="1"/>
            <a:endParaRPr lang="en-US" sz="2000" dirty="0"/>
          </a:p>
        </p:txBody>
      </p:sp>
    </p:spTree>
    <p:extLst>
      <p:ext uri="{BB962C8B-B14F-4D97-AF65-F5344CB8AC3E}">
        <p14:creationId xmlns:p14="http://schemas.microsoft.com/office/powerpoint/2010/main" val="151178712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Fonts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10458449" cy="512849"/>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Two font families:  </a:t>
            </a:r>
            <a:r>
              <a:rPr lang="en-US" sz="2000" dirty="0"/>
              <a:t>Merriweather &amp; Open Sans</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5" name="Text Placeholder 2">
            <a:extLst>
              <a:ext uri="{FF2B5EF4-FFF2-40B4-BE49-F238E27FC236}">
                <a16:creationId xmlns:a16="http://schemas.microsoft.com/office/drawing/2014/main" id="{CA9914B0-F5A3-4466-9EA1-0E695D5E71FB}"/>
              </a:ext>
            </a:extLst>
          </p:cNvPr>
          <p:cNvSpPr>
            <a:spLocks noGrp="1"/>
          </p:cNvSpPr>
          <p:nvPr>
            <p:ph type="body" sz="quarter" idx="10"/>
          </p:nvPr>
        </p:nvSpPr>
        <p:spPr>
          <a:xfrm>
            <a:off x="609600" y="2609850"/>
            <a:ext cx="10972800" cy="4258646"/>
          </a:xfrm>
        </p:spPr>
        <p:txBody>
          <a:bodyPr/>
          <a:lstStyle/>
          <a:p>
            <a:pPr marL="0" indent="0">
              <a:buNone/>
            </a:pPr>
            <a:r>
              <a:rPr lang="en-US" sz="2000" b="1" dirty="0"/>
              <a:t>6 heading styles			7 body styles			6 display styles	       </a:t>
            </a:r>
          </a:p>
        </p:txBody>
      </p:sp>
      <p:pic>
        <p:nvPicPr>
          <p:cNvPr id="6" name="Picture 5" descr="Example of the 6 heading sytles">
            <a:extLst>
              <a:ext uri="{FF2B5EF4-FFF2-40B4-BE49-F238E27FC236}">
                <a16:creationId xmlns:a16="http://schemas.microsoft.com/office/drawing/2014/main" id="{73EF7224-4F60-4DFA-9374-0D7B4DA5F590}"/>
              </a:ext>
            </a:extLst>
          </p:cNvPr>
          <p:cNvPicPr>
            <a:picLocks noChangeAspect="1"/>
          </p:cNvPicPr>
          <p:nvPr/>
        </p:nvPicPr>
        <p:blipFill>
          <a:blip r:embed="rId3"/>
          <a:stretch>
            <a:fillRect/>
          </a:stretch>
        </p:blipFill>
        <p:spPr>
          <a:xfrm>
            <a:off x="642606" y="3200400"/>
            <a:ext cx="2248315" cy="3087686"/>
          </a:xfrm>
          <a:prstGeom prst="rect">
            <a:avLst/>
          </a:prstGeom>
        </p:spPr>
      </p:pic>
      <p:sp>
        <p:nvSpPr>
          <p:cNvPr id="7" name="Text Placeholder 2">
            <a:extLst>
              <a:ext uri="{FF2B5EF4-FFF2-40B4-BE49-F238E27FC236}">
                <a16:creationId xmlns:a16="http://schemas.microsoft.com/office/drawing/2014/main" id="{F492381D-C6CD-4F3C-86DD-39E937857E65}"/>
              </a:ext>
            </a:extLst>
          </p:cNvPr>
          <p:cNvSpPr txBox="1">
            <a:spLocks/>
          </p:cNvSpPr>
          <p:nvPr/>
        </p:nvSpPr>
        <p:spPr bwMode="auto">
          <a:xfrm>
            <a:off x="4242391" y="3273607"/>
            <a:ext cx="2903574"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700" dirty="0">
                <a:latin typeface="Open Sans" panose="020B0606030504020204" pitchFamily="34" charset="0"/>
                <a:ea typeface="Open Sans" panose="020B0606030504020204" pitchFamily="34" charset="0"/>
                <a:cs typeface="Open Sans" panose="020B0606030504020204" pitchFamily="34" charset="0"/>
              </a:rPr>
              <a:t>Default is Open Sans, 17px</a:t>
            </a:r>
          </a:p>
        </p:txBody>
      </p:sp>
      <p:sp>
        <p:nvSpPr>
          <p:cNvPr id="8" name="Text Placeholder 2">
            <a:extLst>
              <a:ext uri="{FF2B5EF4-FFF2-40B4-BE49-F238E27FC236}">
                <a16:creationId xmlns:a16="http://schemas.microsoft.com/office/drawing/2014/main" id="{6265222C-E372-41EB-B58D-812CC87A6073}"/>
              </a:ext>
            </a:extLst>
          </p:cNvPr>
          <p:cNvSpPr txBox="1">
            <a:spLocks/>
          </p:cNvSpPr>
          <p:nvPr/>
        </p:nvSpPr>
        <p:spPr bwMode="auto">
          <a:xfrm>
            <a:off x="7912395" y="3270161"/>
            <a:ext cx="2903574"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700" dirty="0">
                <a:latin typeface="Open Sans" panose="020B0606030504020204" pitchFamily="34" charset="0"/>
                <a:ea typeface="Open Sans" panose="020B0606030504020204" pitchFamily="34" charset="0"/>
                <a:cs typeface="Open Sans" panose="020B0606030504020204" pitchFamily="34" charset="0"/>
              </a:rPr>
              <a:t>Range from 26px to 102px </a:t>
            </a:r>
          </a:p>
        </p:txBody>
      </p:sp>
      <p:sp>
        <p:nvSpPr>
          <p:cNvPr id="10" name="Text Placeholder 4"/>
          <p:cNvSpPr txBox="1">
            <a:spLocks/>
          </p:cNvSpPr>
          <p:nvPr/>
        </p:nvSpPr>
        <p:spPr bwMode="auto">
          <a:xfrm>
            <a:off x="4242392" y="4778774"/>
            <a:ext cx="6825658" cy="707626"/>
          </a:xfrm>
          <a:prstGeom prst="rect">
            <a:avLst/>
          </a:prstGeom>
          <a:solidFill>
            <a:srgbClr val="DCF1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Font typeface="Wingdings" panose="05000000000000000000" pitchFamily="2" charset="2"/>
              <a:buNone/>
            </a:pPr>
            <a:endParaRPr lang="en-US" sz="400" b="1" dirty="0"/>
          </a:p>
          <a:p>
            <a:pPr>
              <a:buFont typeface="Wingdings" panose="05000000000000000000" pitchFamily="2" charset="2"/>
              <a:buChar char="ü"/>
            </a:pPr>
            <a:r>
              <a:rPr lang="en-US" sz="2000" b="1" dirty="0"/>
              <a:t>Don’t change fonts. </a:t>
            </a:r>
            <a:endParaRPr lang="en-US" sz="2000" dirty="0"/>
          </a:p>
          <a:p>
            <a:pPr marL="609585" lvl="1" indent="0">
              <a:buFont typeface="Arial" panose="020B0604020202020204" pitchFamily="34" charset="0"/>
              <a:buNone/>
            </a:pPr>
            <a:endParaRPr lang="en-US" sz="2000" dirty="0"/>
          </a:p>
          <a:p>
            <a:pPr lvl="1"/>
            <a:endParaRPr lang="en-US" sz="2000" dirty="0"/>
          </a:p>
        </p:txBody>
      </p:sp>
    </p:spTree>
    <p:extLst>
      <p:ext uri="{BB962C8B-B14F-4D97-AF65-F5344CB8AC3E}">
        <p14:creationId xmlns:p14="http://schemas.microsoft.com/office/powerpoint/2010/main" val="410632594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Links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2"/>
            <a:ext cx="6391275" cy="3151274"/>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b="1" dirty="0"/>
              <a:t>Standard Links</a:t>
            </a:r>
          </a:p>
          <a:p>
            <a:pPr lvl="1">
              <a:spcBef>
                <a:spcPts val="600"/>
              </a:spcBef>
              <a:spcAft>
                <a:spcPts val="600"/>
              </a:spcAft>
              <a:buFont typeface="Calibri" panose="020F0502020204030204" pitchFamily="34" charset="0"/>
              <a:buChar char="­"/>
            </a:pPr>
            <a:r>
              <a:rPr lang="en-US" sz="1400" u="sng" dirty="0">
                <a:solidFill>
                  <a:srgbClr val="0070C0"/>
                </a:solidFill>
              </a:rPr>
              <a:t>Blue, underlined </a:t>
            </a:r>
            <a:r>
              <a:rPr lang="en-US" sz="1400" dirty="0"/>
              <a:t>by default</a:t>
            </a:r>
          </a:p>
          <a:p>
            <a:pPr lvl="1">
              <a:spcBef>
                <a:spcPts val="600"/>
              </a:spcBef>
              <a:spcAft>
                <a:spcPts val="600"/>
              </a:spcAft>
              <a:buFont typeface="Calibri" panose="020F0502020204030204" pitchFamily="34" charset="0"/>
              <a:buChar char="­"/>
            </a:pPr>
            <a:r>
              <a:rPr lang="en-US" sz="1400" dirty="0"/>
              <a:t>Defaults to opening in same window</a:t>
            </a:r>
          </a:p>
          <a:p>
            <a:pPr>
              <a:spcBef>
                <a:spcPts val="600"/>
              </a:spcBef>
              <a:spcAft>
                <a:spcPts val="600"/>
              </a:spcAft>
              <a:buFont typeface="Calibri" panose="020F0502020204030204" pitchFamily="34" charset="0"/>
              <a:buChar char="›"/>
            </a:pPr>
            <a:endParaRPr lang="en-US" sz="2000" b="1" dirty="0"/>
          </a:p>
          <a:p>
            <a:pPr>
              <a:spcBef>
                <a:spcPts val="600"/>
              </a:spcBef>
              <a:spcAft>
                <a:spcPts val="600"/>
              </a:spcAft>
              <a:buFont typeface="Calibri" panose="020F0502020204030204" pitchFamily="34" charset="0"/>
              <a:buChar char="›"/>
            </a:pPr>
            <a:r>
              <a:rPr lang="en-US" sz="2000" b="1" dirty="0"/>
              <a:t>Exception to Standard Link Behavior</a:t>
            </a:r>
          </a:p>
          <a:p>
            <a:pPr lvl="1">
              <a:spcBef>
                <a:spcPts val="600"/>
              </a:spcBef>
              <a:spcAft>
                <a:spcPts val="600"/>
              </a:spcAft>
              <a:buFont typeface="Calibri" panose="020F0502020204030204" pitchFamily="34" charset="0"/>
              <a:buChar char="­"/>
            </a:pPr>
            <a:r>
              <a:rPr lang="en-US" sz="1400" dirty="0"/>
              <a:t>Can override the default link behavior and open in a new window. </a:t>
            </a:r>
          </a:p>
          <a:p>
            <a:pPr lvl="1">
              <a:spcBef>
                <a:spcPts val="600"/>
              </a:spcBef>
              <a:spcAft>
                <a:spcPts val="600"/>
              </a:spcAft>
              <a:buFont typeface="Calibri" panose="020F0502020204030204" pitchFamily="34" charset="0"/>
              <a:buChar char="­"/>
            </a:pPr>
            <a:r>
              <a:rPr lang="en-US" sz="1400" dirty="0"/>
              <a:t>Can hide underline on lists.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10" name="Picture 9" descr="List of underlined links">
            <a:extLst>
              <a:ext uri="{FF2B5EF4-FFF2-40B4-BE49-F238E27FC236}">
                <a16:creationId xmlns:a16="http://schemas.microsoft.com/office/drawing/2014/main" id="{ED6601A8-FB76-44E2-A0E5-00CD463B18C2}"/>
              </a:ext>
            </a:extLst>
          </p:cNvPr>
          <p:cNvPicPr>
            <a:picLocks noChangeAspect="1"/>
          </p:cNvPicPr>
          <p:nvPr/>
        </p:nvPicPr>
        <p:blipFill>
          <a:blip r:embed="rId3"/>
          <a:stretch>
            <a:fillRect/>
          </a:stretch>
        </p:blipFill>
        <p:spPr>
          <a:xfrm>
            <a:off x="7988409" y="1658852"/>
            <a:ext cx="3015150" cy="2714249"/>
          </a:xfrm>
          <a:prstGeom prst="rect">
            <a:avLst/>
          </a:prstGeom>
        </p:spPr>
      </p:pic>
    </p:spTree>
    <p:extLst>
      <p:ext uri="{BB962C8B-B14F-4D97-AF65-F5344CB8AC3E}">
        <p14:creationId xmlns:p14="http://schemas.microsoft.com/office/powerpoint/2010/main" val="107583678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1143000"/>
          </a:xfrm>
        </p:spPr>
        <p:txBody>
          <a:bodyPr/>
          <a:lstStyle/>
          <a:p>
            <a:r>
              <a:rPr lang="en-US" sz="1800" dirty="0">
                <a:solidFill>
                  <a:schemeClr val="accent4"/>
                </a:solidFill>
              </a:rPr>
              <a:t>UX RECCOMENDATION</a:t>
            </a:r>
            <a:br>
              <a:rPr lang="en-US" dirty="0"/>
            </a:br>
            <a:r>
              <a:rPr lang="en-US" dirty="0"/>
              <a:t>Links</a:t>
            </a:r>
          </a:p>
        </p:txBody>
      </p:sp>
      <p:sp>
        <p:nvSpPr>
          <p:cNvPr id="5" name="Text Placeholder 4"/>
          <p:cNvSpPr>
            <a:spLocks noGrp="1"/>
          </p:cNvSpPr>
          <p:nvPr>
            <p:ph type="body" sz="quarter" idx="10"/>
          </p:nvPr>
        </p:nvSpPr>
        <p:spPr>
          <a:xfrm>
            <a:off x="609599" y="1658851"/>
            <a:ext cx="10896601" cy="1370100"/>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Hide underline in lists.  </a:t>
            </a:r>
          </a:p>
          <a:p>
            <a:pPr lvl="1">
              <a:buFont typeface="Calibri" panose="020F0502020204030204" pitchFamily="34" charset="0"/>
              <a:buChar char="­"/>
            </a:pPr>
            <a:r>
              <a:rPr lang="en-US" sz="1400" dirty="0"/>
              <a:t>When all items in a list are links, the default underlining style for links may cause more difficulty for users reading the text. </a:t>
            </a:r>
          </a:p>
          <a:p>
            <a:pPr lvl="1">
              <a:buFont typeface="Calibri" panose="020F0502020204030204" pitchFamily="34" charset="0"/>
              <a:buChar char="­"/>
            </a:pPr>
            <a:r>
              <a:rPr lang="en-US" sz="1400" dirty="0"/>
              <a:t>It is only recommended to hide the underline when every item is a link.</a:t>
            </a:r>
          </a:p>
          <a:p>
            <a:pPr lvl="1"/>
            <a:endParaRPr lang="en-US" sz="2000" dirty="0"/>
          </a:p>
        </p:txBody>
      </p:sp>
      <p:pic>
        <p:nvPicPr>
          <p:cNvPr id="6" name="Picture 5" descr="List of underlined links">
            <a:extLst>
              <a:ext uri="{FF2B5EF4-FFF2-40B4-BE49-F238E27FC236}">
                <a16:creationId xmlns:a16="http://schemas.microsoft.com/office/drawing/2014/main" id="{FA19C447-8981-427A-9C4E-043EC7225FEF}"/>
              </a:ext>
            </a:extLst>
          </p:cNvPr>
          <p:cNvPicPr>
            <a:picLocks noChangeAspect="1"/>
          </p:cNvPicPr>
          <p:nvPr/>
        </p:nvPicPr>
        <p:blipFill>
          <a:blip r:embed="rId3"/>
          <a:stretch>
            <a:fillRect/>
          </a:stretch>
        </p:blipFill>
        <p:spPr>
          <a:xfrm>
            <a:off x="2301984" y="3486149"/>
            <a:ext cx="3015150" cy="2714249"/>
          </a:xfrm>
          <a:prstGeom prst="rect">
            <a:avLst/>
          </a:prstGeom>
        </p:spPr>
      </p:pic>
      <p:pic>
        <p:nvPicPr>
          <p:cNvPr id="7" name="Picture 6" descr="List of links without underlines">
            <a:extLst>
              <a:ext uri="{FF2B5EF4-FFF2-40B4-BE49-F238E27FC236}">
                <a16:creationId xmlns:a16="http://schemas.microsoft.com/office/drawing/2014/main" id="{19C7FBCE-BE4F-4699-ABE1-723B3A4A60B8}"/>
              </a:ext>
            </a:extLst>
          </p:cNvPr>
          <p:cNvPicPr>
            <a:picLocks noChangeAspect="1"/>
          </p:cNvPicPr>
          <p:nvPr/>
        </p:nvPicPr>
        <p:blipFill>
          <a:blip r:embed="rId4"/>
          <a:stretch>
            <a:fillRect/>
          </a:stretch>
        </p:blipFill>
        <p:spPr>
          <a:xfrm>
            <a:off x="5969109" y="3426310"/>
            <a:ext cx="2792136" cy="2821714"/>
          </a:xfrm>
          <a:prstGeom prst="rect">
            <a:avLst/>
          </a:prstGeom>
        </p:spPr>
      </p:pic>
    </p:spTree>
    <p:extLst>
      <p:ext uri="{BB962C8B-B14F-4D97-AF65-F5344CB8AC3E}">
        <p14:creationId xmlns:p14="http://schemas.microsoft.com/office/powerpoint/2010/main" val="40400602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t>
            </a:r>
            <a:br>
              <a:rPr lang="en-US" dirty="0"/>
            </a:br>
            <a:r>
              <a:rPr lang="en-US" dirty="0"/>
              <a:t>Links: External</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5241923" cy="3001009"/>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Links to external content must comply with the HHS Web Standard: External Link Icon &amp; Disclaimer. </a:t>
            </a:r>
          </a:p>
          <a:p>
            <a:pPr>
              <a:spcBef>
                <a:spcPts val="600"/>
              </a:spcBef>
              <a:spcAft>
                <a:spcPts val="600"/>
              </a:spcAft>
              <a:buFont typeface="Calibri" panose="020F0502020204030204" pitchFamily="34" charset="0"/>
              <a:buChar char="›"/>
            </a:pPr>
            <a:r>
              <a:rPr lang="en-US" sz="2000" dirty="0"/>
              <a:t>New exit notification / disclaimer policy modal shown on first view of a non .gov website within browser session</a:t>
            </a:r>
          </a:p>
          <a:p>
            <a:pPr>
              <a:spcBef>
                <a:spcPts val="600"/>
              </a:spcBef>
              <a:spcAft>
                <a:spcPts val="600"/>
              </a:spcAft>
              <a:buFont typeface="Calibri" panose="020F0502020204030204" pitchFamily="34" charset="0"/>
              <a:buChar char="›"/>
            </a:pPr>
            <a:r>
              <a:rPr lang="en-US" sz="2000" dirty="0"/>
              <a:t>Link to exit disclaimer added to footer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5" name="Picture 4" descr="Exit notification disclaimer policy modal">
            <a:extLst>
              <a:ext uri="{FF2B5EF4-FFF2-40B4-BE49-F238E27FC236}">
                <a16:creationId xmlns:a16="http://schemas.microsoft.com/office/drawing/2014/main" id="{89095B21-61ED-48E9-95EC-5AF343C928B7}"/>
              </a:ext>
            </a:extLst>
          </p:cNvPr>
          <p:cNvPicPr>
            <a:picLocks noChangeAspect="1"/>
          </p:cNvPicPr>
          <p:nvPr/>
        </p:nvPicPr>
        <p:blipFill rotWithShape="1">
          <a:blip r:embed="rId3"/>
          <a:srcRect l="1300" r="-1"/>
          <a:stretch/>
        </p:blipFill>
        <p:spPr>
          <a:xfrm>
            <a:off x="6505832" y="1654627"/>
            <a:ext cx="5241923" cy="2996785"/>
          </a:xfrm>
          <a:prstGeom prst="rect">
            <a:avLst/>
          </a:prstGeom>
          <a:ln>
            <a:solidFill>
              <a:schemeClr val="tx2">
                <a:lumMod val="65000"/>
              </a:schemeClr>
            </a:solidFill>
          </a:ln>
        </p:spPr>
      </p:pic>
      <p:sp>
        <p:nvSpPr>
          <p:cNvPr id="6" name="Text Placeholder 4">
            <a:extLst>
              <a:ext uri="{FF2B5EF4-FFF2-40B4-BE49-F238E27FC236}">
                <a16:creationId xmlns:a16="http://schemas.microsoft.com/office/drawing/2014/main" id="{03BD2572-B684-4BCA-9EA7-F97F9109C9FD}"/>
              </a:ext>
            </a:extLst>
          </p:cNvPr>
          <p:cNvSpPr>
            <a:spLocks noGrp="1"/>
          </p:cNvSpPr>
          <p:nvPr>
            <p:ph type="body" sz="quarter" idx="10"/>
          </p:nvPr>
        </p:nvSpPr>
        <p:spPr>
          <a:xfrm>
            <a:off x="609600" y="4901073"/>
            <a:ext cx="5241924" cy="1674899"/>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Avoid using external links in card headers. </a:t>
            </a:r>
          </a:p>
          <a:p>
            <a:pPr lvl="0">
              <a:buFont typeface="Wingdings" panose="05000000000000000000" pitchFamily="2" charset="2"/>
              <a:buChar char="ü"/>
            </a:pPr>
            <a:r>
              <a:rPr lang="en-US" sz="2000" b="1" dirty="0"/>
              <a:t>Avoid using external links in left nav. </a:t>
            </a:r>
          </a:p>
          <a:p>
            <a:pPr lvl="0">
              <a:buFont typeface="Wingdings" panose="05000000000000000000" pitchFamily="2" charset="2"/>
              <a:buChar char="ü"/>
            </a:pPr>
            <a:r>
              <a:rPr lang="en-US" sz="2000" b="1" dirty="0"/>
              <a:t>Don’t turn off link decorations. </a:t>
            </a:r>
            <a:endParaRPr lang="en-US" sz="1400" dirty="0"/>
          </a:p>
          <a:p>
            <a:pPr lvl="1"/>
            <a:endParaRPr lang="en-US" sz="2000" dirty="0"/>
          </a:p>
        </p:txBody>
      </p:sp>
    </p:spTree>
    <p:extLst>
      <p:ext uri="{BB962C8B-B14F-4D97-AF65-F5344CB8AC3E}">
        <p14:creationId xmlns:p14="http://schemas.microsoft.com/office/powerpoint/2010/main" val="145713606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Images: Jumbotron</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1" y="1658852"/>
            <a:ext cx="5299256" cy="617623"/>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Large image with caption in WCMS. </a:t>
            </a:r>
            <a:endParaRPr lang="en-US" sz="14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7" name="Text Placeholder 4">
            <a:extLst>
              <a:ext uri="{FF2B5EF4-FFF2-40B4-BE49-F238E27FC236}">
                <a16:creationId xmlns:a16="http://schemas.microsoft.com/office/drawing/2014/main" id="{489BE96D-FD50-46F2-B237-B25246730ABD}"/>
              </a:ext>
            </a:extLst>
          </p:cNvPr>
          <p:cNvSpPr>
            <a:spLocks noGrp="1"/>
          </p:cNvSpPr>
          <p:nvPr>
            <p:ph type="body" sz="quarter" idx="10"/>
          </p:nvPr>
        </p:nvSpPr>
        <p:spPr>
          <a:xfrm>
            <a:off x="609601" y="2490615"/>
            <a:ext cx="5299256" cy="3081886"/>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background shading that provides most contrast </a:t>
            </a:r>
            <a:r>
              <a:rPr lang="en-US" sz="2000" dirty="0"/>
              <a:t>against image. </a:t>
            </a:r>
          </a:p>
          <a:p>
            <a:pPr lvl="0">
              <a:buFont typeface="Wingdings" panose="05000000000000000000" pitchFamily="2" charset="2"/>
              <a:buChar char="ü"/>
            </a:pPr>
            <a:r>
              <a:rPr lang="en-US" sz="2000" b="1" dirty="0"/>
              <a:t>Use high quality images </a:t>
            </a:r>
            <a:r>
              <a:rPr lang="en-US" sz="2000" dirty="0"/>
              <a:t>that are interesting and engaging.  </a:t>
            </a:r>
          </a:p>
          <a:p>
            <a:pPr lvl="0">
              <a:buFont typeface="Wingdings" panose="05000000000000000000" pitchFamily="2" charset="2"/>
              <a:buChar char="ü"/>
            </a:pPr>
            <a:r>
              <a:rPr lang="en-US" sz="2000" b="1" dirty="0"/>
              <a:t>Avoid text </a:t>
            </a:r>
            <a:r>
              <a:rPr lang="en-US" sz="2000" dirty="0"/>
              <a:t>within images. </a:t>
            </a:r>
          </a:p>
          <a:p>
            <a:pPr lvl="0">
              <a:buFont typeface="Wingdings" panose="05000000000000000000" pitchFamily="2" charset="2"/>
              <a:buChar char="ü"/>
            </a:pPr>
            <a:r>
              <a:rPr lang="en-US" sz="2000" b="1" dirty="0"/>
              <a:t>Review L viewport (V4) </a:t>
            </a:r>
            <a:r>
              <a:rPr lang="en-US" sz="2000" dirty="0"/>
              <a:t>to check the amount of text to check wrapping. </a:t>
            </a:r>
            <a:endParaRPr lang="en-US" sz="1400" dirty="0"/>
          </a:p>
          <a:p>
            <a:pPr lvl="1"/>
            <a:endParaRPr lang="en-US" sz="2000" dirty="0"/>
          </a:p>
        </p:txBody>
      </p:sp>
      <p:pic>
        <p:nvPicPr>
          <p:cNvPr id="8" name="Picture 7" descr="Example jumbotron">
            <a:extLst>
              <a:ext uri="{FF2B5EF4-FFF2-40B4-BE49-F238E27FC236}">
                <a16:creationId xmlns:a16="http://schemas.microsoft.com/office/drawing/2014/main" id="{AD659604-C7D0-4B35-868D-87C5822CA7B9}"/>
              </a:ext>
            </a:extLst>
          </p:cNvPr>
          <p:cNvPicPr>
            <a:picLocks noChangeAspect="1"/>
          </p:cNvPicPr>
          <p:nvPr/>
        </p:nvPicPr>
        <p:blipFill>
          <a:blip r:embed="rId3"/>
          <a:stretch>
            <a:fillRect/>
          </a:stretch>
        </p:blipFill>
        <p:spPr>
          <a:xfrm>
            <a:off x="6654619" y="1658853"/>
            <a:ext cx="4835252" cy="1818692"/>
          </a:xfrm>
          <a:prstGeom prst="rect">
            <a:avLst/>
          </a:prstGeom>
        </p:spPr>
      </p:pic>
      <p:pic>
        <p:nvPicPr>
          <p:cNvPr id="10" name="Picture 9" descr="Example jumbotron">
            <a:extLst>
              <a:ext uri="{FF2B5EF4-FFF2-40B4-BE49-F238E27FC236}">
                <a16:creationId xmlns:a16="http://schemas.microsoft.com/office/drawing/2014/main" id="{1455EAC7-52F3-4CF0-B592-EB68EBE39F1B}"/>
              </a:ext>
            </a:extLst>
          </p:cNvPr>
          <p:cNvPicPr>
            <a:picLocks noChangeAspect="1"/>
          </p:cNvPicPr>
          <p:nvPr/>
        </p:nvPicPr>
        <p:blipFill>
          <a:blip r:embed="rId4"/>
          <a:stretch>
            <a:fillRect/>
          </a:stretch>
        </p:blipFill>
        <p:spPr>
          <a:xfrm>
            <a:off x="6654618" y="3740086"/>
            <a:ext cx="4835252" cy="1850871"/>
          </a:xfrm>
          <a:prstGeom prst="rect">
            <a:avLst/>
          </a:prstGeom>
        </p:spPr>
      </p:pic>
    </p:spTree>
    <p:extLst>
      <p:ext uri="{BB962C8B-B14F-4D97-AF65-F5344CB8AC3E}">
        <p14:creationId xmlns:p14="http://schemas.microsoft.com/office/powerpoint/2010/main" val="399955870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Images: Styles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2"/>
            <a:ext cx="6800849" cy="2017797"/>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Options include: </a:t>
            </a:r>
          </a:p>
          <a:p>
            <a:pPr lvl="1">
              <a:spcBef>
                <a:spcPts val="600"/>
              </a:spcBef>
              <a:spcAft>
                <a:spcPts val="600"/>
              </a:spcAft>
              <a:buFont typeface="Calibri" panose="020F0502020204030204" pitchFamily="34" charset="0"/>
              <a:buChar char="­"/>
            </a:pPr>
            <a:r>
              <a:rPr lang="en-US" sz="1400" b="1" dirty="0"/>
              <a:t>Margins:  </a:t>
            </a:r>
            <a:r>
              <a:rPr lang="en-US" sz="1400" dirty="0"/>
              <a:t>5 options; </a:t>
            </a:r>
            <a:r>
              <a:rPr lang="en-US" sz="1400" dirty="0">
                <a:solidFill>
                  <a:schemeClr val="accent4">
                    <a:lumMod val="50000"/>
                  </a:schemeClr>
                </a:solidFill>
              </a:rPr>
              <a:t>Extra Small (4px) to Large (51px)</a:t>
            </a:r>
          </a:p>
          <a:p>
            <a:pPr lvl="1">
              <a:spcBef>
                <a:spcPts val="600"/>
              </a:spcBef>
              <a:spcAft>
                <a:spcPts val="600"/>
              </a:spcAft>
              <a:buFont typeface="Calibri" panose="020F0502020204030204" pitchFamily="34" charset="0"/>
              <a:buChar char="­"/>
            </a:pPr>
            <a:r>
              <a:rPr lang="da-DK" sz="1400" b="1" dirty="0"/>
              <a:t>Borders:  </a:t>
            </a:r>
            <a:r>
              <a:rPr lang="da-DK" sz="1400" dirty="0"/>
              <a:t>6 borders + option for no border</a:t>
            </a:r>
          </a:p>
          <a:p>
            <a:pPr lvl="1">
              <a:spcBef>
                <a:spcPts val="600"/>
              </a:spcBef>
              <a:spcAft>
                <a:spcPts val="600"/>
              </a:spcAft>
              <a:buFont typeface="Calibri" panose="020F0502020204030204" pitchFamily="34" charset="0"/>
              <a:buChar char="­"/>
            </a:pPr>
            <a:r>
              <a:rPr lang="da-DK" sz="1400" b="1" dirty="0"/>
              <a:t>Rounded</a:t>
            </a:r>
          </a:p>
          <a:p>
            <a:pPr lvl="1">
              <a:spcBef>
                <a:spcPts val="600"/>
              </a:spcBef>
              <a:spcAft>
                <a:spcPts val="600"/>
              </a:spcAft>
              <a:buFont typeface="Calibri" panose="020F0502020204030204" pitchFamily="34" charset="0"/>
              <a:buChar char="­"/>
            </a:pPr>
            <a:r>
              <a:rPr lang="da-DK" sz="1400" b="1" dirty="0"/>
              <a:t>Shadow</a:t>
            </a:r>
          </a:p>
          <a:p>
            <a:pPr lvl="1">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pic>
        <p:nvPicPr>
          <p:cNvPr id="11" name="Picture 10" descr="Example of image styles:  margin options">
            <a:extLst>
              <a:ext uri="{FF2B5EF4-FFF2-40B4-BE49-F238E27FC236}">
                <a16:creationId xmlns:a16="http://schemas.microsoft.com/office/drawing/2014/main" id="{2DAD6727-8CD5-4A0D-890D-B50779B95193}"/>
              </a:ext>
            </a:extLst>
          </p:cNvPr>
          <p:cNvPicPr>
            <a:picLocks noChangeAspect="1"/>
          </p:cNvPicPr>
          <p:nvPr/>
        </p:nvPicPr>
        <p:blipFill>
          <a:blip r:embed="rId3"/>
          <a:stretch>
            <a:fillRect/>
          </a:stretch>
        </p:blipFill>
        <p:spPr>
          <a:xfrm>
            <a:off x="8467744" y="101780"/>
            <a:ext cx="3114656" cy="936739"/>
          </a:xfrm>
          <a:prstGeom prst="rect">
            <a:avLst/>
          </a:prstGeom>
        </p:spPr>
      </p:pic>
      <p:pic>
        <p:nvPicPr>
          <p:cNvPr id="12" name="Picture 11" descr="Example of image styles:  border styles">
            <a:extLst>
              <a:ext uri="{FF2B5EF4-FFF2-40B4-BE49-F238E27FC236}">
                <a16:creationId xmlns:a16="http://schemas.microsoft.com/office/drawing/2014/main" id="{1FC1A5E1-AD07-4861-9720-8126031A9769}"/>
              </a:ext>
            </a:extLst>
          </p:cNvPr>
          <p:cNvPicPr>
            <a:picLocks noChangeAspect="1"/>
          </p:cNvPicPr>
          <p:nvPr/>
        </p:nvPicPr>
        <p:blipFill>
          <a:blip r:embed="rId4"/>
          <a:stretch>
            <a:fillRect/>
          </a:stretch>
        </p:blipFill>
        <p:spPr>
          <a:xfrm>
            <a:off x="8378712" y="1474553"/>
            <a:ext cx="3548907" cy="2266668"/>
          </a:xfrm>
          <a:prstGeom prst="rect">
            <a:avLst/>
          </a:prstGeom>
        </p:spPr>
      </p:pic>
      <p:pic>
        <p:nvPicPr>
          <p:cNvPr id="13" name="Picture 12" descr="Example of image styles:  rounded">
            <a:extLst>
              <a:ext uri="{FF2B5EF4-FFF2-40B4-BE49-F238E27FC236}">
                <a16:creationId xmlns:a16="http://schemas.microsoft.com/office/drawing/2014/main" id="{01FD8B23-C402-4738-AB1B-412C9CEB516D}"/>
              </a:ext>
            </a:extLst>
          </p:cNvPr>
          <p:cNvPicPr>
            <a:picLocks noChangeAspect="1"/>
          </p:cNvPicPr>
          <p:nvPr/>
        </p:nvPicPr>
        <p:blipFill>
          <a:blip r:embed="rId5"/>
          <a:stretch>
            <a:fillRect/>
          </a:stretch>
        </p:blipFill>
        <p:spPr>
          <a:xfrm>
            <a:off x="1914285" y="5249240"/>
            <a:ext cx="3904762" cy="1104762"/>
          </a:xfrm>
          <a:prstGeom prst="rect">
            <a:avLst/>
          </a:prstGeom>
        </p:spPr>
      </p:pic>
      <p:sp>
        <p:nvSpPr>
          <p:cNvPr id="14" name="TextBox 13">
            <a:extLst>
              <a:ext uri="{FF2B5EF4-FFF2-40B4-BE49-F238E27FC236}">
                <a16:creationId xmlns:a16="http://schemas.microsoft.com/office/drawing/2014/main" id="{6CED0326-5527-4593-A481-D0DCBCC1A289}"/>
              </a:ext>
            </a:extLst>
          </p:cNvPr>
          <p:cNvSpPr txBox="1"/>
          <p:nvPr/>
        </p:nvSpPr>
        <p:spPr>
          <a:xfrm>
            <a:off x="8921006" y="1074307"/>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Margin Options</a:t>
            </a:r>
          </a:p>
        </p:txBody>
      </p:sp>
      <p:sp>
        <p:nvSpPr>
          <p:cNvPr id="15" name="TextBox 14">
            <a:extLst>
              <a:ext uri="{FF2B5EF4-FFF2-40B4-BE49-F238E27FC236}">
                <a16:creationId xmlns:a16="http://schemas.microsoft.com/office/drawing/2014/main" id="{4D40AA6E-E3C8-4D36-9DD0-9A18DD508448}"/>
              </a:ext>
            </a:extLst>
          </p:cNvPr>
          <p:cNvSpPr txBox="1"/>
          <p:nvPr/>
        </p:nvSpPr>
        <p:spPr>
          <a:xfrm>
            <a:off x="9062977" y="3693378"/>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Border Options</a:t>
            </a:r>
          </a:p>
        </p:txBody>
      </p:sp>
      <p:sp>
        <p:nvSpPr>
          <p:cNvPr id="16" name="TextBox 15">
            <a:extLst>
              <a:ext uri="{FF2B5EF4-FFF2-40B4-BE49-F238E27FC236}">
                <a16:creationId xmlns:a16="http://schemas.microsoft.com/office/drawing/2014/main" id="{AAB3601B-8322-425B-823F-50DE9308F932}"/>
              </a:ext>
            </a:extLst>
          </p:cNvPr>
          <p:cNvSpPr txBox="1"/>
          <p:nvPr/>
        </p:nvSpPr>
        <p:spPr>
          <a:xfrm>
            <a:off x="2634506" y="6275584"/>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Rounded</a:t>
            </a:r>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1" y="3879765"/>
            <a:ext cx="6800848" cy="124468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styles consistently.  </a:t>
            </a:r>
          </a:p>
          <a:p>
            <a:pPr lvl="0">
              <a:buFont typeface="Wingdings" panose="05000000000000000000" pitchFamily="2" charset="2"/>
              <a:buChar char="ü"/>
            </a:pPr>
            <a:r>
              <a:rPr lang="en-US" sz="2000" b="1" dirty="0"/>
              <a:t>Avoid intermixing too many image styles.  </a:t>
            </a:r>
            <a:endParaRPr lang="en-US" sz="1400" dirty="0"/>
          </a:p>
          <a:p>
            <a:pPr lvl="1"/>
            <a:endParaRPr lang="en-US" sz="2000" dirty="0"/>
          </a:p>
        </p:txBody>
      </p:sp>
      <p:pic>
        <p:nvPicPr>
          <p:cNvPr id="18" name="Picture 17" descr="Example of image styles:  shadow options">
            <a:extLst>
              <a:ext uri="{FF2B5EF4-FFF2-40B4-BE49-F238E27FC236}">
                <a16:creationId xmlns:a16="http://schemas.microsoft.com/office/drawing/2014/main" id="{427E105F-6FC9-46D5-8461-FC7C15B51160}"/>
              </a:ext>
            </a:extLst>
          </p:cNvPr>
          <p:cNvPicPr>
            <a:picLocks noChangeAspect="1"/>
          </p:cNvPicPr>
          <p:nvPr/>
        </p:nvPicPr>
        <p:blipFill>
          <a:blip r:embed="rId6"/>
          <a:stretch>
            <a:fillRect/>
          </a:stretch>
        </p:blipFill>
        <p:spPr>
          <a:xfrm>
            <a:off x="8573653" y="4305955"/>
            <a:ext cx="3159024" cy="1847292"/>
          </a:xfrm>
          <a:prstGeom prst="rect">
            <a:avLst/>
          </a:prstGeom>
        </p:spPr>
      </p:pic>
      <p:sp>
        <p:nvSpPr>
          <p:cNvPr id="19" name="TextBox 18">
            <a:extLst>
              <a:ext uri="{FF2B5EF4-FFF2-40B4-BE49-F238E27FC236}">
                <a16:creationId xmlns:a16="http://schemas.microsoft.com/office/drawing/2014/main" id="{07B3F242-CB01-45E5-A4BF-4B0DB543FCE6}"/>
              </a:ext>
            </a:extLst>
          </p:cNvPr>
          <p:cNvSpPr txBox="1"/>
          <p:nvPr/>
        </p:nvSpPr>
        <p:spPr>
          <a:xfrm>
            <a:off x="9062977" y="6066091"/>
            <a:ext cx="2180376" cy="307777"/>
          </a:xfrm>
          <a:prstGeom prst="rect">
            <a:avLst/>
          </a:prstGeom>
          <a:noFill/>
        </p:spPr>
        <p:txBody>
          <a:bodyPr wrap="square" rtlCol="0">
            <a:spAutoFit/>
          </a:bodyPr>
          <a:lstStyle/>
          <a:p>
            <a:pPr algn="ctr"/>
            <a:r>
              <a:rPr lang="en-US" sz="1400" i="1" dirty="0">
                <a:solidFill>
                  <a:schemeClr val="accent4"/>
                </a:solidFill>
                <a:latin typeface="Calibri" panose="020F0502020204030204" pitchFamily="34" charset="0"/>
              </a:rPr>
              <a:t>Shadow Options</a:t>
            </a:r>
          </a:p>
        </p:txBody>
      </p:sp>
    </p:spTree>
    <p:extLst>
      <p:ext uri="{BB962C8B-B14F-4D97-AF65-F5344CB8AC3E}">
        <p14:creationId xmlns:p14="http://schemas.microsoft.com/office/powerpoint/2010/main" val="179865733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Images: Large Image Viewer</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2"/>
            <a:ext cx="6991350" cy="989098"/>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Shows image larger in modal with option to download. </a:t>
            </a:r>
          </a:p>
          <a:p>
            <a:pPr>
              <a:spcBef>
                <a:spcPts val="600"/>
              </a:spcBef>
              <a:spcAft>
                <a:spcPts val="600"/>
              </a:spcAft>
              <a:buFont typeface="Calibri" panose="020F0502020204030204" pitchFamily="34" charset="0"/>
              <a:buChar char="›"/>
            </a:pPr>
            <a:r>
              <a:rPr lang="en-US" sz="2000" dirty="0"/>
              <a:t>Option for images outside containers </a:t>
            </a:r>
            <a:r>
              <a:rPr lang="en-US" sz="2000" i="1" dirty="0"/>
              <a:t>(“image only” option). </a:t>
            </a:r>
          </a:p>
          <a:p>
            <a:pPr lvl="1">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0" y="2908215"/>
            <a:ext cx="6991349" cy="189238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with images that have a lot of detail </a:t>
            </a:r>
            <a:r>
              <a:rPr lang="en-US" sz="2000" dirty="0"/>
              <a:t>and benefit from users being able to see larger. </a:t>
            </a:r>
          </a:p>
          <a:p>
            <a:pPr lvl="0">
              <a:buFont typeface="Wingdings" panose="05000000000000000000" pitchFamily="2" charset="2"/>
              <a:buChar char="ü"/>
            </a:pPr>
            <a:r>
              <a:rPr lang="en-US" sz="2000" b="1" dirty="0"/>
              <a:t>Use for infographics </a:t>
            </a:r>
            <a:r>
              <a:rPr lang="en-US" sz="2000" dirty="0"/>
              <a:t>and other images that contain text or complex imagery. </a:t>
            </a:r>
            <a:endParaRPr lang="en-US" sz="1400" dirty="0"/>
          </a:p>
          <a:p>
            <a:pPr lvl="1"/>
            <a:endParaRPr lang="en-US" sz="2000" dirty="0"/>
          </a:p>
        </p:txBody>
      </p:sp>
      <p:pic>
        <p:nvPicPr>
          <p:cNvPr id="20" name="Picture 19" descr="Large image viewer">
            <a:hlinkClick r:id="rId3"/>
            <a:extLst>
              <a:ext uri="{FF2B5EF4-FFF2-40B4-BE49-F238E27FC236}">
                <a16:creationId xmlns:a16="http://schemas.microsoft.com/office/drawing/2014/main" id="{C07488D4-8418-4E0B-BE8B-7156D3EBC3BA}"/>
              </a:ext>
            </a:extLst>
          </p:cNvPr>
          <p:cNvPicPr>
            <a:picLocks noChangeAspect="1"/>
          </p:cNvPicPr>
          <p:nvPr/>
        </p:nvPicPr>
        <p:blipFill>
          <a:blip r:embed="rId4"/>
          <a:stretch>
            <a:fillRect/>
          </a:stretch>
        </p:blipFill>
        <p:spPr>
          <a:xfrm>
            <a:off x="8028998" y="1658852"/>
            <a:ext cx="2023810" cy="1444895"/>
          </a:xfrm>
          <a:prstGeom prst="rect">
            <a:avLst/>
          </a:prstGeom>
        </p:spPr>
      </p:pic>
      <p:pic>
        <p:nvPicPr>
          <p:cNvPr id="21" name="Picture 20" descr="Large image viewer">
            <a:extLst>
              <a:ext uri="{FF2B5EF4-FFF2-40B4-BE49-F238E27FC236}">
                <a16:creationId xmlns:a16="http://schemas.microsoft.com/office/drawing/2014/main" id="{78B6C257-92FA-4858-8E80-20A62B65A04C}"/>
              </a:ext>
            </a:extLst>
          </p:cNvPr>
          <p:cNvPicPr>
            <a:picLocks noChangeAspect="1"/>
          </p:cNvPicPr>
          <p:nvPr/>
        </p:nvPicPr>
        <p:blipFill>
          <a:blip r:embed="rId5"/>
          <a:stretch>
            <a:fillRect/>
          </a:stretch>
        </p:blipFill>
        <p:spPr>
          <a:xfrm>
            <a:off x="8028998" y="3676649"/>
            <a:ext cx="3553401" cy="2583049"/>
          </a:xfrm>
          <a:prstGeom prst="rect">
            <a:avLst/>
          </a:prstGeom>
        </p:spPr>
      </p:pic>
      <p:cxnSp>
        <p:nvCxnSpPr>
          <p:cNvPr id="22" name="Straight Arrow Connector 21" descr="Arrow">
            <a:extLst>
              <a:ext uri="{FF2B5EF4-FFF2-40B4-BE49-F238E27FC236}">
                <a16:creationId xmlns:a16="http://schemas.microsoft.com/office/drawing/2014/main" id="{986CBCC9-4DA4-437F-8E3B-3C4A0C7C1A52}"/>
              </a:ext>
            </a:extLst>
          </p:cNvPr>
          <p:cNvCxnSpPr>
            <a:cxnSpLocks/>
          </p:cNvCxnSpPr>
          <p:nvPr/>
        </p:nvCxnSpPr>
        <p:spPr>
          <a:xfrm>
            <a:off x="8467726" y="3171825"/>
            <a:ext cx="923924" cy="981075"/>
          </a:xfrm>
          <a:prstGeom prst="straightConnector1">
            <a:avLst/>
          </a:prstGeom>
          <a:ln w="57150">
            <a:solidFill>
              <a:srgbClr val="FBAB1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1801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UX RECCOMENDATION</a:t>
            </a:r>
            <a:br>
              <a:rPr lang="en-US" dirty="0"/>
            </a:br>
            <a:r>
              <a:rPr lang="en-US" dirty="0"/>
              <a:t>Grids</a:t>
            </a:r>
          </a:p>
        </p:txBody>
      </p:sp>
      <p:sp>
        <p:nvSpPr>
          <p:cNvPr id="5" name="Text Placeholder 4"/>
          <p:cNvSpPr>
            <a:spLocks noGrp="1"/>
          </p:cNvSpPr>
          <p:nvPr>
            <p:ph type="body" sz="quarter" idx="10"/>
          </p:nvPr>
        </p:nvSpPr>
        <p:spPr>
          <a:xfrm>
            <a:off x="609600" y="1658849"/>
            <a:ext cx="11296650" cy="3747163"/>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Avoid changing the grid too many times on a page: </a:t>
            </a:r>
            <a:r>
              <a:rPr lang="en-US" sz="2000" dirty="0"/>
              <a:t>While variation in the layout can make a page more interesting and also helps keep a page from feeling “boxy”, changing the number of columns too many times may make a page feel jumbled and cluttered. </a:t>
            </a:r>
          </a:p>
          <a:p>
            <a:pPr lvl="0">
              <a:buFont typeface="Wingdings" panose="05000000000000000000" pitchFamily="2" charset="2"/>
              <a:buChar char="ü"/>
            </a:pPr>
            <a:r>
              <a:rPr lang="en-US" sz="2000" b="1" dirty="0"/>
              <a:t>Avoid nested rows and columns </a:t>
            </a:r>
            <a:r>
              <a:rPr lang="en-US" sz="2000" dirty="0"/>
              <a:t>as these can also cause complexity and added risk.   </a:t>
            </a:r>
          </a:p>
          <a:p>
            <a:pPr lvl="0">
              <a:spcBef>
                <a:spcPts val="600"/>
              </a:spcBef>
              <a:spcAft>
                <a:spcPts val="600"/>
              </a:spcAft>
              <a:buFont typeface="Wingdings" panose="05000000000000000000" pitchFamily="2" charset="2"/>
              <a:buChar char="ü"/>
            </a:pPr>
            <a:r>
              <a:rPr lang="en-US" sz="2000" b="1" dirty="0"/>
              <a:t>Design in ‘sections’:  </a:t>
            </a:r>
            <a:r>
              <a:rPr lang="en-US" sz="2000" dirty="0"/>
              <a:t>If you do change the number of columns used on a page, consider designing sections to group related content and ensure that the layout flows seamlessly. </a:t>
            </a:r>
          </a:p>
          <a:p>
            <a:pPr lvl="0">
              <a:spcBef>
                <a:spcPts val="600"/>
              </a:spcBef>
              <a:spcAft>
                <a:spcPts val="600"/>
              </a:spcAft>
              <a:buFont typeface="Wingdings" panose="05000000000000000000" pitchFamily="2" charset="2"/>
              <a:buChar char="ü"/>
            </a:pPr>
            <a:r>
              <a:rPr lang="en-US" sz="2000" b="1" dirty="0"/>
              <a:t>Create visual hierarchy:  </a:t>
            </a:r>
            <a:r>
              <a:rPr lang="en-US" sz="2000" dirty="0"/>
              <a:t>Ensure that the most important element have a visual hierarchy so that it is easy to determine the ‘order of importance’ of a page. </a:t>
            </a:r>
          </a:p>
          <a:p>
            <a:endParaRPr lang="en-US" sz="2000" dirty="0"/>
          </a:p>
          <a:p>
            <a:pPr marL="609585" lvl="1" indent="0">
              <a:buNone/>
            </a:pPr>
            <a:endParaRPr lang="en-US" sz="2000" dirty="0"/>
          </a:p>
          <a:p>
            <a:pPr lvl="1"/>
            <a:endParaRPr lang="en-US" sz="2000" dirty="0"/>
          </a:p>
        </p:txBody>
      </p:sp>
    </p:spTree>
    <p:extLst>
      <p:ext uri="{BB962C8B-B14F-4D97-AF65-F5344CB8AC3E}">
        <p14:creationId xmlns:p14="http://schemas.microsoft.com/office/powerpoint/2010/main" val="335111604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Slider (Standard, Carousel, Thumbnail)</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2"/>
            <a:ext cx="6800849" cy="992686"/>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Three styling options. </a:t>
            </a:r>
          </a:p>
          <a:p>
            <a:pPr>
              <a:spcBef>
                <a:spcPts val="600"/>
              </a:spcBef>
              <a:spcAft>
                <a:spcPts val="600"/>
              </a:spcAft>
              <a:buFont typeface="Calibri" panose="020F0502020204030204" pitchFamily="34" charset="0"/>
              <a:buChar char="›"/>
            </a:pPr>
            <a:r>
              <a:rPr lang="en-US" sz="2000" dirty="0"/>
              <a:t>Can mix images and videos. </a:t>
            </a:r>
          </a:p>
          <a:p>
            <a:pPr lvl="1">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1" y="2908215"/>
            <a:ext cx="6800848" cy="265438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titles </a:t>
            </a:r>
            <a:r>
              <a:rPr lang="en-US" sz="2000" dirty="0"/>
              <a:t>for each item (image or video). </a:t>
            </a:r>
          </a:p>
          <a:p>
            <a:pPr lvl="0">
              <a:buFont typeface="Wingdings" panose="05000000000000000000" pitchFamily="2" charset="2"/>
              <a:buChar char="ü"/>
            </a:pPr>
            <a:r>
              <a:rPr lang="en-US" sz="2000" b="1" dirty="0"/>
              <a:t>Be cautious </a:t>
            </a:r>
            <a:r>
              <a:rPr lang="en-US" sz="2000" dirty="0"/>
              <a:t>about mixing images and videos in the same slider.  </a:t>
            </a:r>
          </a:p>
          <a:p>
            <a:pPr lvl="0">
              <a:buFont typeface="Wingdings" panose="05000000000000000000" pitchFamily="2" charset="2"/>
              <a:buChar char="ü"/>
            </a:pPr>
            <a:r>
              <a:rPr lang="en-US" sz="2000" b="1" dirty="0"/>
              <a:t>Avoid external links </a:t>
            </a:r>
            <a:r>
              <a:rPr lang="en-US" sz="2000" dirty="0"/>
              <a:t>and links to other file formats. </a:t>
            </a:r>
          </a:p>
          <a:p>
            <a:pPr lvl="0">
              <a:buFont typeface="Wingdings" panose="05000000000000000000" pitchFamily="2" charset="2"/>
              <a:buChar char="ü"/>
            </a:pPr>
            <a:r>
              <a:rPr lang="en-US" sz="2000" b="1" dirty="0"/>
              <a:t>Avoid images of varying heights / widths. </a:t>
            </a:r>
          </a:p>
          <a:p>
            <a:pPr lvl="0">
              <a:buFont typeface="Wingdings" panose="05000000000000000000" pitchFamily="2" charset="2"/>
              <a:buChar char="ü"/>
            </a:pPr>
            <a:r>
              <a:rPr lang="en-US" sz="2000" b="1" dirty="0"/>
              <a:t>Avoid images with text at the bottom of images.  </a:t>
            </a:r>
            <a:endParaRPr lang="en-US" sz="1400" b="1" dirty="0"/>
          </a:p>
          <a:p>
            <a:pPr lvl="1"/>
            <a:endParaRPr lang="en-US" sz="2000" dirty="0"/>
          </a:p>
        </p:txBody>
      </p:sp>
      <p:pic>
        <p:nvPicPr>
          <p:cNvPr id="8" name="Picture 7" descr="Standard slider">
            <a:hlinkClick r:id="rId3"/>
            <a:extLst>
              <a:ext uri="{FF2B5EF4-FFF2-40B4-BE49-F238E27FC236}">
                <a16:creationId xmlns:a16="http://schemas.microsoft.com/office/drawing/2014/main" id="{57DAF58A-F4F8-4619-941B-E60C7DDBA626}"/>
              </a:ext>
            </a:extLst>
          </p:cNvPr>
          <p:cNvPicPr>
            <a:picLocks noChangeAspect="1"/>
          </p:cNvPicPr>
          <p:nvPr/>
        </p:nvPicPr>
        <p:blipFill rotWithShape="1">
          <a:blip r:embed="rId4"/>
          <a:srcRect t="8041"/>
          <a:stretch/>
        </p:blipFill>
        <p:spPr>
          <a:xfrm>
            <a:off x="8515183" y="973238"/>
            <a:ext cx="3324391" cy="1539673"/>
          </a:xfrm>
          <a:prstGeom prst="rect">
            <a:avLst/>
          </a:prstGeom>
        </p:spPr>
      </p:pic>
      <p:pic>
        <p:nvPicPr>
          <p:cNvPr id="10" name="Picture 9" descr="Thumbnail slider">
            <a:extLst>
              <a:ext uri="{FF2B5EF4-FFF2-40B4-BE49-F238E27FC236}">
                <a16:creationId xmlns:a16="http://schemas.microsoft.com/office/drawing/2014/main" id="{6D12CD06-F926-4AEA-B0ED-239D03B83FF3}"/>
              </a:ext>
            </a:extLst>
          </p:cNvPr>
          <p:cNvPicPr>
            <a:picLocks noChangeAspect="1"/>
          </p:cNvPicPr>
          <p:nvPr/>
        </p:nvPicPr>
        <p:blipFill>
          <a:blip r:embed="rId5"/>
          <a:stretch>
            <a:fillRect/>
          </a:stretch>
        </p:blipFill>
        <p:spPr>
          <a:xfrm>
            <a:off x="8515182" y="5046562"/>
            <a:ext cx="3324391" cy="1144364"/>
          </a:xfrm>
          <a:prstGeom prst="rect">
            <a:avLst/>
          </a:prstGeom>
        </p:spPr>
      </p:pic>
      <p:pic>
        <p:nvPicPr>
          <p:cNvPr id="11" name="Picture 10" descr="Carousel slider">
            <a:hlinkClick r:id="rId6"/>
            <a:extLst>
              <a:ext uri="{FF2B5EF4-FFF2-40B4-BE49-F238E27FC236}">
                <a16:creationId xmlns:a16="http://schemas.microsoft.com/office/drawing/2014/main" id="{C3E704CC-1886-4305-9222-CDD414B4CD0E}"/>
              </a:ext>
            </a:extLst>
          </p:cNvPr>
          <p:cNvPicPr>
            <a:picLocks noChangeAspect="1"/>
          </p:cNvPicPr>
          <p:nvPr/>
        </p:nvPicPr>
        <p:blipFill>
          <a:blip r:embed="rId7"/>
          <a:stretch>
            <a:fillRect/>
          </a:stretch>
        </p:blipFill>
        <p:spPr>
          <a:xfrm>
            <a:off x="8515183" y="2746788"/>
            <a:ext cx="3324391" cy="1915699"/>
          </a:xfrm>
          <a:prstGeom prst="rect">
            <a:avLst/>
          </a:prstGeom>
        </p:spPr>
      </p:pic>
    </p:spTree>
    <p:extLst>
      <p:ext uri="{BB962C8B-B14F-4D97-AF65-F5344CB8AC3E}">
        <p14:creationId xmlns:p14="http://schemas.microsoft.com/office/powerpoint/2010/main" val="310887576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Accordion &amp; Collapsible Modules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2"/>
            <a:ext cx="6800849" cy="992686"/>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Accordion includes collapse / expand all options</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1" y="2908215"/>
            <a:ext cx="6800848" cy="314714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judiciously.  </a:t>
            </a:r>
            <a:r>
              <a:rPr lang="en-US" sz="2000" dirty="0"/>
              <a:t>Good examples for usage including data by year, by state, frequently asked questions, etc.  </a:t>
            </a:r>
          </a:p>
          <a:p>
            <a:pPr lvl="0">
              <a:buFont typeface="Wingdings" panose="05000000000000000000" pitchFamily="2" charset="2"/>
              <a:buChar char="ü"/>
            </a:pPr>
            <a:r>
              <a:rPr lang="en-US" sz="2000" b="1" dirty="0"/>
              <a:t>Avoid nested accordions. </a:t>
            </a:r>
          </a:p>
          <a:p>
            <a:pPr lvl="0">
              <a:buFont typeface="Wingdings" panose="05000000000000000000" pitchFamily="2" charset="2"/>
              <a:buChar char="ü"/>
            </a:pPr>
            <a:r>
              <a:rPr lang="en-US" sz="2000" b="1" dirty="0"/>
              <a:t>Contents within accordions should be simple </a:t>
            </a:r>
            <a:r>
              <a:rPr lang="en-US" sz="2000" dirty="0"/>
              <a:t>(i.e. avoid complex maps, videos, etc. within accordions). </a:t>
            </a:r>
          </a:p>
          <a:p>
            <a:pPr lvl="0">
              <a:buFont typeface="Wingdings" panose="05000000000000000000" pitchFamily="2" charset="2"/>
              <a:buChar char="ü"/>
            </a:pPr>
            <a:r>
              <a:rPr lang="en-US" sz="2000" b="1" dirty="0"/>
              <a:t>Make sure labels are clear </a:t>
            </a:r>
            <a:r>
              <a:rPr lang="en-US" sz="2000" dirty="0"/>
              <a:t>and unambiguous.  </a:t>
            </a:r>
          </a:p>
          <a:p>
            <a:pPr lvl="0">
              <a:buFont typeface="Wingdings" panose="05000000000000000000" pitchFamily="2" charset="2"/>
              <a:buChar char="ü"/>
            </a:pPr>
            <a:r>
              <a:rPr lang="en-US" sz="2000" b="1" dirty="0"/>
              <a:t>Avoid placing key content and important information </a:t>
            </a:r>
            <a:r>
              <a:rPr lang="en-US" sz="2000" dirty="0"/>
              <a:t>in accordions and collapsible modules.  </a:t>
            </a:r>
            <a:endParaRPr lang="en-US" sz="1400" dirty="0"/>
          </a:p>
          <a:p>
            <a:pPr lvl="1"/>
            <a:endParaRPr lang="en-US" sz="2000" dirty="0"/>
          </a:p>
        </p:txBody>
      </p:sp>
      <p:pic>
        <p:nvPicPr>
          <p:cNvPr id="12" name="Picture 11" descr="Example of accordion and collapsible modules">
            <a:extLst>
              <a:ext uri="{FF2B5EF4-FFF2-40B4-BE49-F238E27FC236}">
                <a16:creationId xmlns:a16="http://schemas.microsoft.com/office/drawing/2014/main" id="{1719499B-584F-4F11-9B28-40FB3A7D8FA4}"/>
              </a:ext>
            </a:extLst>
          </p:cNvPr>
          <p:cNvPicPr>
            <a:picLocks noChangeAspect="1"/>
          </p:cNvPicPr>
          <p:nvPr/>
        </p:nvPicPr>
        <p:blipFill>
          <a:blip r:embed="rId3"/>
          <a:stretch>
            <a:fillRect/>
          </a:stretch>
        </p:blipFill>
        <p:spPr>
          <a:xfrm>
            <a:off x="7658590" y="1658853"/>
            <a:ext cx="4200036" cy="830832"/>
          </a:xfrm>
          <a:prstGeom prst="rect">
            <a:avLst/>
          </a:prstGeom>
        </p:spPr>
      </p:pic>
      <p:pic>
        <p:nvPicPr>
          <p:cNvPr id="13" name="Picture 12" descr="Example of accordion and collapsible modules">
            <a:hlinkClick r:id="rId4"/>
            <a:extLst>
              <a:ext uri="{FF2B5EF4-FFF2-40B4-BE49-F238E27FC236}">
                <a16:creationId xmlns:a16="http://schemas.microsoft.com/office/drawing/2014/main" id="{7E3BE9FC-A7F1-4127-8111-9E2B4D846A62}"/>
              </a:ext>
            </a:extLst>
          </p:cNvPr>
          <p:cNvPicPr>
            <a:picLocks noChangeAspect="1"/>
          </p:cNvPicPr>
          <p:nvPr/>
        </p:nvPicPr>
        <p:blipFill>
          <a:blip r:embed="rId5"/>
          <a:stretch>
            <a:fillRect/>
          </a:stretch>
        </p:blipFill>
        <p:spPr>
          <a:xfrm>
            <a:off x="7723904" y="2795814"/>
            <a:ext cx="4069408" cy="1562096"/>
          </a:xfrm>
          <a:prstGeom prst="rect">
            <a:avLst/>
          </a:prstGeom>
          <a:ln>
            <a:solidFill>
              <a:schemeClr val="tx2">
                <a:lumMod val="75000"/>
              </a:schemeClr>
            </a:solidFill>
          </a:ln>
        </p:spPr>
      </p:pic>
    </p:spTree>
    <p:extLst>
      <p:ext uri="{BB962C8B-B14F-4D97-AF65-F5344CB8AC3E}">
        <p14:creationId xmlns:p14="http://schemas.microsoft.com/office/powerpoint/2010/main" val="150071495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Tabs</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2"/>
            <a:ext cx="6800849" cy="992686"/>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Tabs switch to accordions in mobile viewports.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1" y="2908215"/>
            <a:ext cx="6800848" cy="375674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Use judiciously.  </a:t>
            </a:r>
            <a:r>
              <a:rPr lang="en-US" sz="2000" dirty="0"/>
              <a:t>Good examples for usage including data by year, by state, etc.  </a:t>
            </a:r>
            <a:endParaRPr lang="en-US" sz="1400" dirty="0"/>
          </a:p>
          <a:p>
            <a:pPr>
              <a:buFont typeface="Wingdings" panose="05000000000000000000" pitchFamily="2" charset="2"/>
              <a:buChar char="ü"/>
            </a:pPr>
            <a:r>
              <a:rPr lang="en-US" sz="2000" b="1" dirty="0"/>
              <a:t>Avoid placing key content and important information </a:t>
            </a:r>
            <a:r>
              <a:rPr lang="en-US" sz="2000" dirty="0"/>
              <a:t>in tabs. </a:t>
            </a:r>
          </a:p>
          <a:p>
            <a:pPr lvl="0">
              <a:buFont typeface="Wingdings" panose="05000000000000000000" pitchFamily="2" charset="2"/>
              <a:buChar char="ü"/>
            </a:pPr>
            <a:r>
              <a:rPr lang="en-US" sz="2000" b="1" dirty="0"/>
              <a:t>Make sure labels are clear </a:t>
            </a:r>
            <a:r>
              <a:rPr lang="en-US" sz="2000" dirty="0"/>
              <a:t>and unambiguous.  </a:t>
            </a:r>
          </a:p>
          <a:p>
            <a:pPr lvl="0">
              <a:buFont typeface="Wingdings" panose="05000000000000000000" pitchFamily="2" charset="2"/>
              <a:buChar char="ü"/>
            </a:pPr>
            <a:r>
              <a:rPr lang="en-US" sz="2000" b="1" dirty="0"/>
              <a:t>Use short labels </a:t>
            </a:r>
            <a:r>
              <a:rPr lang="en-US" sz="2000" dirty="0"/>
              <a:t>to try to avoid wrapping of tab titles in desktop viewports.  </a:t>
            </a:r>
          </a:p>
          <a:p>
            <a:pPr lvl="0">
              <a:buFont typeface="Wingdings" panose="05000000000000000000" pitchFamily="2" charset="2"/>
              <a:buChar char="ü"/>
            </a:pPr>
            <a:r>
              <a:rPr lang="en-US" sz="2000" b="1" dirty="0"/>
              <a:t>Test the number of tab items in the smallest desktop viewport </a:t>
            </a:r>
            <a:r>
              <a:rPr lang="en-US" sz="2000" dirty="0"/>
              <a:t>(L, Viewport 4) to ensure that tabs do not wrap onto two rows.</a:t>
            </a:r>
          </a:p>
          <a:p>
            <a:pPr lvl="1"/>
            <a:endParaRPr lang="en-US" sz="2000" dirty="0"/>
          </a:p>
        </p:txBody>
      </p:sp>
      <p:pic>
        <p:nvPicPr>
          <p:cNvPr id="7" name="Picture 6" descr="Example of tabs">
            <a:hlinkClick r:id="rId3"/>
            <a:extLst>
              <a:ext uri="{FF2B5EF4-FFF2-40B4-BE49-F238E27FC236}">
                <a16:creationId xmlns:a16="http://schemas.microsoft.com/office/drawing/2014/main" id="{8F887C27-86A2-4DE6-9131-693C555D339B}"/>
              </a:ext>
            </a:extLst>
          </p:cNvPr>
          <p:cNvPicPr>
            <a:picLocks noChangeAspect="1"/>
          </p:cNvPicPr>
          <p:nvPr/>
        </p:nvPicPr>
        <p:blipFill rotWithShape="1">
          <a:blip r:embed="rId4"/>
          <a:srcRect r="47410"/>
          <a:stretch/>
        </p:blipFill>
        <p:spPr>
          <a:xfrm>
            <a:off x="7821780" y="1658852"/>
            <a:ext cx="4132095" cy="1961905"/>
          </a:xfrm>
          <a:prstGeom prst="rect">
            <a:avLst/>
          </a:prstGeom>
        </p:spPr>
      </p:pic>
    </p:spTree>
    <p:extLst>
      <p:ext uri="{BB962C8B-B14F-4D97-AF65-F5344CB8AC3E}">
        <p14:creationId xmlns:p14="http://schemas.microsoft.com/office/powerpoint/2010/main" val="301114842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4</a:t>
            </a:r>
            <a:r>
              <a:rPr lang="en-US" baseline="30000" dirty="0"/>
              <a:t>th</a:t>
            </a:r>
            <a:r>
              <a:rPr lang="en-US" dirty="0"/>
              <a:t> Level Nav</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6800849" cy="1438911"/>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Title is editable</a:t>
            </a:r>
          </a:p>
          <a:p>
            <a:pPr>
              <a:spcBef>
                <a:spcPts val="600"/>
              </a:spcBef>
              <a:spcAft>
                <a:spcPts val="600"/>
              </a:spcAft>
              <a:buFont typeface="Calibri" panose="020F0502020204030204" pitchFamily="34" charset="0"/>
              <a:buChar char="›"/>
            </a:pPr>
            <a:r>
              <a:rPr lang="en-US" sz="2000" dirty="0"/>
              <a:t>Block list, numbers, or bullets</a:t>
            </a:r>
          </a:p>
          <a:p>
            <a:pPr>
              <a:spcBef>
                <a:spcPts val="600"/>
              </a:spcBef>
              <a:spcAft>
                <a:spcPts val="600"/>
              </a:spcAft>
              <a:buFont typeface="Calibri" panose="020F0502020204030204" pitchFamily="34" charset="0"/>
              <a:buChar char="›"/>
            </a:pPr>
            <a:r>
              <a:rPr lang="en-US" sz="2000" dirty="0"/>
              <a:t>Page title appears above 4</a:t>
            </a:r>
            <a:r>
              <a:rPr lang="en-US" sz="2000" baseline="30000" dirty="0"/>
              <a:t>th</a:t>
            </a:r>
            <a:r>
              <a:rPr lang="en-US" sz="2000" dirty="0"/>
              <a:t> level nav container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0" y="3429000"/>
            <a:ext cx="6800848" cy="189238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Avoid 4</a:t>
            </a:r>
            <a:r>
              <a:rPr lang="en-US" sz="2000" b="1" baseline="30000" dirty="0"/>
              <a:t>th</a:t>
            </a:r>
            <a:r>
              <a:rPr lang="en-US" sz="2000" b="1" dirty="0"/>
              <a:t> level nav, </a:t>
            </a:r>
            <a:r>
              <a:rPr lang="en-US" sz="2000" dirty="0"/>
              <a:t>where possible.  Try to keep navigation model to three levels where it is feasible.  </a:t>
            </a:r>
          </a:p>
          <a:p>
            <a:pPr lvl="0">
              <a:buFont typeface="Wingdings" panose="05000000000000000000" pitchFamily="2" charset="2"/>
              <a:buChar char="ü"/>
            </a:pPr>
            <a:r>
              <a:rPr lang="en-US" sz="2000" b="1" dirty="0"/>
              <a:t>Use page “subtitle” field </a:t>
            </a:r>
            <a:r>
              <a:rPr lang="en-US" sz="2000" dirty="0"/>
              <a:t>to add in descriptors such as the label in the 3</a:t>
            </a:r>
            <a:r>
              <a:rPr lang="en-US" sz="2000" baseline="30000" dirty="0"/>
              <a:t>rd</a:t>
            </a:r>
            <a:r>
              <a:rPr lang="en-US" sz="2000" dirty="0"/>
              <a:t> level nav. </a:t>
            </a:r>
            <a:endParaRPr lang="en-US" sz="1400" dirty="0"/>
          </a:p>
          <a:p>
            <a:pPr lvl="1"/>
            <a:endParaRPr lang="en-US" sz="2000" dirty="0"/>
          </a:p>
        </p:txBody>
      </p:sp>
      <p:pic>
        <p:nvPicPr>
          <p:cNvPr id="6" name="Picture 5" descr="Example of 4th level nav">
            <a:hlinkClick r:id="rId3"/>
            <a:extLst>
              <a:ext uri="{FF2B5EF4-FFF2-40B4-BE49-F238E27FC236}">
                <a16:creationId xmlns:a16="http://schemas.microsoft.com/office/drawing/2014/main" id="{4DF17B0B-EFAE-43AC-965C-E63399265219}"/>
              </a:ext>
            </a:extLst>
          </p:cNvPr>
          <p:cNvPicPr>
            <a:picLocks noChangeAspect="1"/>
          </p:cNvPicPr>
          <p:nvPr/>
        </p:nvPicPr>
        <p:blipFill>
          <a:blip r:embed="rId4"/>
          <a:stretch>
            <a:fillRect/>
          </a:stretch>
        </p:blipFill>
        <p:spPr>
          <a:xfrm>
            <a:off x="8207634" y="1658852"/>
            <a:ext cx="3374766" cy="1147006"/>
          </a:xfrm>
          <a:prstGeom prst="rect">
            <a:avLst/>
          </a:prstGeom>
        </p:spPr>
      </p:pic>
    </p:spTree>
    <p:extLst>
      <p:ext uri="{BB962C8B-B14F-4D97-AF65-F5344CB8AC3E}">
        <p14:creationId xmlns:p14="http://schemas.microsoft.com/office/powerpoint/2010/main" val="2296974684"/>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Multipage</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6800849" cy="1438911"/>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Title is editable.</a:t>
            </a:r>
          </a:p>
          <a:p>
            <a:pPr>
              <a:spcBef>
                <a:spcPts val="600"/>
              </a:spcBef>
              <a:spcAft>
                <a:spcPts val="600"/>
              </a:spcAft>
              <a:buFont typeface="Calibri" panose="020F0502020204030204" pitchFamily="34" charset="0"/>
              <a:buChar char="›"/>
            </a:pPr>
            <a:r>
              <a:rPr lang="en-US" sz="2000" dirty="0"/>
              <a:t>Block list, numbers, or bullets,</a:t>
            </a:r>
          </a:p>
          <a:p>
            <a:pPr>
              <a:spcBef>
                <a:spcPts val="600"/>
              </a:spcBef>
              <a:spcAft>
                <a:spcPts val="600"/>
              </a:spcAft>
              <a:buFont typeface="Calibri" panose="020F0502020204030204" pitchFamily="34" charset="0"/>
              <a:buChar char="›"/>
            </a:pPr>
            <a:r>
              <a:rPr lang="en-US" sz="2000" dirty="0"/>
              <a:t>Collapsed by default in mobile viewports.</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0" y="3429000"/>
            <a:ext cx="6800848" cy="1892385"/>
          </a:xfrm>
          <a:solidFill>
            <a:srgbClr val="DCF1F4"/>
          </a:solidFill>
        </p:spPr>
        <p:txBody>
          <a:bodyPr anchor="t"/>
          <a:lstStyle/>
          <a:p>
            <a:pPr marL="0" lvl="0" indent="0">
              <a:spcBef>
                <a:spcPts val="600"/>
              </a:spcBef>
              <a:spcAft>
                <a:spcPts val="600"/>
              </a:spcAft>
              <a:buNone/>
            </a:pPr>
            <a:endParaRPr lang="en-US" sz="400" b="1" dirty="0"/>
          </a:p>
          <a:p>
            <a:pPr lvl="0">
              <a:buFont typeface="Wingdings" panose="05000000000000000000" pitchFamily="2" charset="2"/>
              <a:buChar char="ü"/>
            </a:pPr>
            <a:r>
              <a:rPr lang="en-US" sz="2000" b="1" dirty="0"/>
              <a:t>Avoid using 4</a:t>
            </a:r>
            <a:r>
              <a:rPr lang="en-US" sz="2000" b="1" baseline="30000" dirty="0"/>
              <a:t>th</a:t>
            </a:r>
            <a:r>
              <a:rPr lang="en-US" sz="2000" b="1" dirty="0"/>
              <a:t> level nav on multipage </a:t>
            </a:r>
            <a:r>
              <a:rPr lang="en-US" sz="2000" dirty="0"/>
              <a:t>documents.    </a:t>
            </a:r>
          </a:p>
          <a:p>
            <a:pPr lvl="0">
              <a:buFont typeface="Wingdings" panose="05000000000000000000" pitchFamily="2" charset="2"/>
              <a:buChar char="ü"/>
            </a:pPr>
            <a:r>
              <a:rPr lang="en-US" sz="2000" b="1" dirty="0"/>
              <a:t>Use page “subtitle” field </a:t>
            </a:r>
            <a:r>
              <a:rPr lang="en-US" sz="2000" dirty="0"/>
              <a:t>to add in descriptors, such as document title. </a:t>
            </a:r>
          </a:p>
        </p:txBody>
      </p:sp>
      <p:pic>
        <p:nvPicPr>
          <p:cNvPr id="6" name="Picture 5" descr="Example of multipage nav">
            <a:hlinkClick r:id="rId3"/>
            <a:extLst>
              <a:ext uri="{FF2B5EF4-FFF2-40B4-BE49-F238E27FC236}">
                <a16:creationId xmlns:a16="http://schemas.microsoft.com/office/drawing/2014/main" id="{4DF17B0B-EFAE-43AC-965C-E63399265219}"/>
              </a:ext>
            </a:extLst>
          </p:cNvPr>
          <p:cNvPicPr>
            <a:picLocks noChangeAspect="1"/>
          </p:cNvPicPr>
          <p:nvPr/>
        </p:nvPicPr>
        <p:blipFill>
          <a:blip r:embed="rId4"/>
          <a:stretch>
            <a:fillRect/>
          </a:stretch>
        </p:blipFill>
        <p:spPr>
          <a:xfrm>
            <a:off x="8207634" y="1658852"/>
            <a:ext cx="3374766" cy="1147006"/>
          </a:xfrm>
          <a:prstGeom prst="rect">
            <a:avLst/>
          </a:prstGeom>
        </p:spPr>
      </p:pic>
    </p:spTree>
    <p:extLst>
      <p:ext uri="{BB962C8B-B14F-4D97-AF65-F5344CB8AC3E}">
        <p14:creationId xmlns:p14="http://schemas.microsoft.com/office/powerpoint/2010/main" val="317840731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Tables: Horizontal Scrolling</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6800849" cy="1892385"/>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Enhanced Horizontal Scrolling can be enabled per table. When Enhanced Horizontal Scrolling is enabled, the maximum area of the table that will fit in the display space will be shown and users can scroll the table left and right to view all of the content.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0" y="3797113"/>
            <a:ext cx="6800848" cy="1892385"/>
          </a:xfrm>
          <a:solidFill>
            <a:srgbClr val="DCF1F4"/>
          </a:solidFill>
        </p:spPr>
        <p:txBody>
          <a:bodyPr anchor="t"/>
          <a:lstStyle/>
          <a:p>
            <a:pPr marL="0" lvl="0" indent="0">
              <a:spcBef>
                <a:spcPts val="600"/>
              </a:spcBef>
              <a:spcAft>
                <a:spcPts val="600"/>
              </a:spcAft>
              <a:buNone/>
            </a:pPr>
            <a:endParaRPr lang="en-US" sz="400" b="1" dirty="0"/>
          </a:p>
          <a:p>
            <a:pPr>
              <a:buFont typeface="Wingdings" panose="05000000000000000000" pitchFamily="2" charset="2"/>
              <a:buChar char="ü"/>
            </a:pPr>
            <a:r>
              <a:rPr lang="en-US" sz="2000" b="1" dirty="0"/>
              <a:t>Use for tables that have many columns </a:t>
            </a:r>
            <a:r>
              <a:rPr lang="en-US" sz="2000" dirty="0"/>
              <a:t>so that users can explore the additional details at their own convenience. </a:t>
            </a:r>
          </a:p>
          <a:p>
            <a:pPr>
              <a:buFont typeface="Wingdings" panose="05000000000000000000" pitchFamily="2" charset="2"/>
              <a:buChar char="ü"/>
            </a:pPr>
            <a:r>
              <a:rPr lang="en-US" sz="2000" b="1" dirty="0"/>
              <a:t>Ensure most important columns are presented first so that they are visible </a:t>
            </a:r>
            <a:r>
              <a:rPr lang="en-US" sz="2000" dirty="0"/>
              <a:t>to the user. </a:t>
            </a:r>
          </a:p>
        </p:txBody>
      </p:sp>
      <p:pic>
        <p:nvPicPr>
          <p:cNvPr id="8" name="Picture 7" descr="Example of enhanced horizontal scrolling">
            <a:extLst>
              <a:ext uri="{FF2B5EF4-FFF2-40B4-BE49-F238E27FC236}">
                <a16:creationId xmlns:a16="http://schemas.microsoft.com/office/drawing/2014/main" id="{053734FE-9588-4438-8A3E-F31B51BB96D8}"/>
              </a:ext>
            </a:extLst>
          </p:cNvPr>
          <p:cNvPicPr>
            <a:picLocks noChangeAspect="1"/>
          </p:cNvPicPr>
          <p:nvPr/>
        </p:nvPicPr>
        <p:blipFill>
          <a:blip r:embed="rId3"/>
          <a:stretch>
            <a:fillRect/>
          </a:stretch>
        </p:blipFill>
        <p:spPr>
          <a:xfrm>
            <a:off x="7903029" y="1636737"/>
            <a:ext cx="3679371" cy="1461025"/>
          </a:xfrm>
          <a:prstGeom prst="rect">
            <a:avLst/>
          </a:prstGeom>
        </p:spPr>
      </p:pic>
    </p:spTree>
    <p:extLst>
      <p:ext uri="{BB962C8B-B14F-4D97-AF65-F5344CB8AC3E}">
        <p14:creationId xmlns:p14="http://schemas.microsoft.com/office/powerpoint/2010/main" val="117048866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 &amp; RECOMMENDATIONS</a:t>
            </a:r>
            <a:br>
              <a:rPr lang="en-US" dirty="0"/>
            </a:br>
            <a:r>
              <a:rPr lang="en-US" dirty="0"/>
              <a:t>Tables: Vertical Scrolling</a:t>
            </a:r>
          </a:p>
        </p:txBody>
      </p:sp>
      <p:sp>
        <p:nvSpPr>
          <p:cNvPr id="9" name="Text Placeholder 4">
            <a:extLst>
              <a:ext uri="{FF2B5EF4-FFF2-40B4-BE49-F238E27FC236}">
                <a16:creationId xmlns:a16="http://schemas.microsoft.com/office/drawing/2014/main" id="{89ADA85B-DB42-47CB-BE48-A078892B6300}"/>
              </a:ext>
            </a:extLst>
          </p:cNvPr>
          <p:cNvSpPr txBox="1">
            <a:spLocks/>
          </p:cNvSpPr>
          <p:nvPr/>
        </p:nvSpPr>
        <p:spPr bwMode="auto">
          <a:xfrm>
            <a:off x="609600" y="1658851"/>
            <a:ext cx="6800849" cy="1636799"/>
          </a:xfrm>
          <a:prstGeom prst="rect">
            <a:avLst/>
          </a:prstGeom>
          <a:solidFill>
            <a:schemeClr val="bg2">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600"/>
              </a:spcBef>
              <a:spcAft>
                <a:spcPts val="600"/>
              </a:spcAft>
              <a:buFont typeface="Calibri" panose="020F0502020204030204" pitchFamily="34" charset="0"/>
              <a:buChar char="›"/>
            </a:pPr>
            <a:r>
              <a:rPr lang="en-US" sz="2000" dirty="0"/>
              <a:t>Enhanced Vertical Scrolling can be enabled per table for mobile viewports. </a:t>
            </a:r>
          </a:p>
          <a:p>
            <a:pPr>
              <a:spcBef>
                <a:spcPts val="600"/>
              </a:spcBef>
              <a:spcAft>
                <a:spcPts val="600"/>
              </a:spcAft>
              <a:buFont typeface="Calibri" panose="020F0502020204030204" pitchFamily="34" charset="0"/>
              <a:buChar char="›"/>
            </a:pPr>
            <a:r>
              <a:rPr lang="en-US" sz="2000" dirty="0"/>
              <a:t>When is enabled, tapping the "Show More" button displays all of the table rows and hides the button. </a:t>
            </a:r>
          </a:p>
          <a:p>
            <a:pPr>
              <a:spcBef>
                <a:spcPts val="600"/>
              </a:spcBef>
              <a:spcAft>
                <a:spcPts val="600"/>
              </a:spcAft>
              <a:buFont typeface="Calibri" panose="020F0502020204030204" pitchFamily="34" charset="0"/>
              <a:buChar char="›"/>
            </a:pPr>
            <a:endParaRPr lang="en-US" sz="2000" dirty="0"/>
          </a:p>
          <a:p>
            <a:pPr>
              <a:spcBef>
                <a:spcPts val="600"/>
              </a:spcBef>
              <a:spcAft>
                <a:spcPts val="600"/>
              </a:spcAft>
              <a:buFont typeface="Calibri" panose="020F0502020204030204" pitchFamily="34" charset="0"/>
              <a:buChar char="›"/>
            </a:pPr>
            <a:endParaRPr lang="en-US" sz="2000" dirty="0"/>
          </a:p>
          <a:p>
            <a:pPr marL="609585" lvl="1" indent="0">
              <a:buFont typeface="Arial" panose="020B0604020202020204" pitchFamily="34" charset="0"/>
              <a:buNone/>
            </a:pPr>
            <a:endParaRPr lang="en-US" sz="2000" dirty="0"/>
          </a:p>
          <a:p>
            <a:pPr lvl="1"/>
            <a:endParaRPr lang="en-US" sz="2000" dirty="0"/>
          </a:p>
        </p:txBody>
      </p:sp>
      <p:sp>
        <p:nvSpPr>
          <p:cNvPr id="17" name="Text Placeholder 4">
            <a:extLst>
              <a:ext uri="{FF2B5EF4-FFF2-40B4-BE49-F238E27FC236}">
                <a16:creationId xmlns:a16="http://schemas.microsoft.com/office/drawing/2014/main" id="{A206D991-6379-4A0C-8BC3-476B33A79728}"/>
              </a:ext>
            </a:extLst>
          </p:cNvPr>
          <p:cNvSpPr>
            <a:spLocks noGrp="1"/>
          </p:cNvSpPr>
          <p:nvPr>
            <p:ph type="body" sz="quarter" idx="10"/>
          </p:nvPr>
        </p:nvSpPr>
        <p:spPr>
          <a:xfrm>
            <a:off x="609601" y="3965064"/>
            <a:ext cx="6800848" cy="2188086"/>
          </a:xfrm>
          <a:solidFill>
            <a:srgbClr val="DCF1F4"/>
          </a:solidFill>
        </p:spPr>
        <p:txBody>
          <a:bodyPr anchor="t"/>
          <a:lstStyle/>
          <a:p>
            <a:pPr marL="0" lvl="0" indent="0">
              <a:spcBef>
                <a:spcPts val="600"/>
              </a:spcBef>
              <a:spcAft>
                <a:spcPts val="600"/>
              </a:spcAft>
              <a:buNone/>
            </a:pPr>
            <a:endParaRPr lang="en-US" sz="400" b="1" dirty="0"/>
          </a:p>
          <a:p>
            <a:pPr>
              <a:buFont typeface="Wingdings" panose="05000000000000000000" pitchFamily="2" charset="2"/>
              <a:buChar char="ü"/>
            </a:pPr>
            <a:r>
              <a:rPr lang="en-US" sz="2000" b="1" dirty="0"/>
              <a:t>Use for tables that have many rows </a:t>
            </a:r>
            <a:r>
              <a:rPr lang="en-US" sz="2000" dirty="0"/>
              <a:t>and</a:t>
            </a:r>
            <a:r>
              <a:rPr lang="en-US" sz="2000" b="1" dirty="0"/>
              <a:t> </a:t>
            </a:r>
            <a:r>
              <a:rPr lang="en-US" sz="2000" dirty="0"/>
              <a:t>may require users to vertically scroll for a long time before reaching any content below the table. </a:t>
            </a:r>
          </a:p>
          <a:p>
            <a:pPr>
              <a:buFont typeface="Wingdings" panose="05000000000000000000" pitchFamily="2" charset="2"/>
              <a:buChar char="ü"/>
            </a:pPr>
            <a:r>
              <a:rPr lang="en-US" sz="2000" b="1" dirty="0"/>
              <a:t>Avoid shading </a:t>
            </a:r>
            <a:r>
              <a:rPr lang="en-US" sz="2000" dirty="0"/>
              <a:t>that will make “Show More” button hard to see. </a:t>
            </a:r>
          </a:p>
          <a:p>
            <a:pPr lvl="0">
              <a:buFont typeface="Wingdings" panose="05000000000000000000" pitchFamily="2" charset="2"/>
              <a:buChar char="ü"/>
            </a:pPr>
            <a:endParaRPr lang="en-US" sz="2000" dirty="0"/>
          </a:p>
        </p:txBody>
      </p:sp>
      <p:pic>
        <p:nvPicPr>
          <p:cNvPr id="6" name="Picture 5" descr="Example of enhanced vertical scrolling">
            <a:extLst>
              <a:ext uri="{FF2B5EF4-FFF2-40B4-BE49-F238E27FC236}">
                <a16:creationId xmlns:a16="http://schemas.microsoft.com/office/drawing/2014/main" id="{D5395DC8-C1C4-43E8-9DB3-F7E6061BB181}"/>
              </a:ext>
            </a:extLst>
          </p:cNvPr>
          <p:cNvPicPr>
            <a:picLocks noChangeAspect="1"/>
          </p:cNvPicPr>
          <p:nvPr/>
        </p:nvPicPr>
        <p:blipFill>
          <a:blip r:embed="rId3"/>
          <a:stretch>
            <a:fillRect/>
          </a:stretch>
        </p:blipFill>
        <p:spPr>
          <a:xfrm>
            <a:off x="7869778" y="1538938"/>
            <a:ext cx="4036772" cy="2238574"/>
          </a:xfrm>
          <a:prstGeom prst="rect">
            <a:avLst/>
          </a:prstGeom>
        </p:spPr>
      </p:pic>
    </p:spTree>
    <p:extLst>
      <p:ext uri="{BB962C8B-B14F-4D97-AF65-F5344CB8AC3E}">
        <p14:creationId xmlns:p14="http://schemas.microsoft.com/office/powerpoint/2010/main" val="30765521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960D-BEBF-4BF2-9123-2DDD2B56AC6C}"/>
              </a:ext>
            </a:extLst>
          </p:cNvPr>
          <p:cNvSpPr>
            <a:spLocks noGrp="1"/>
          </p:cNvSpPr>
          <p:nvPr>
            <p:ph type="title"/>
          </p:nvPr>
        </p:nvSpPr>
        <p:spPr>
          <a:xfrm>
            <a:off x="609600" y="1803977"/>
            <a:ext cx="10972800" cy="1155779"/>
          </a:xfrm>
        </p:spPr>
        <p:txBody>
          <a:bodyPr/>
          <a:lstStyle/>
          <a:p>
            <a:r>
              <a:rPr lang="en-US" dirty="0"/>
              <a:t>Questions?  					</a:t>
            </a:r>
            <a:br>
              <a:rPr lang="en-US" dirty="0"/>
            </a:br>
            <a:br>
              <a:rPr lang="en-US" dirty="0"/>
            </a:br>
            <a:r>
              <a:rPr lang="en-US" dirty="0"/>
              <a:t>Lisa Richman					 </a:t>
            </a:r>
            <a:br>
              <a:rPr lang="en-US" dirty="0"/>
            </a:br>
            <a:r>
              <a:rPr lang="en-US" sz="2200" b="0" dirty="0">
                <a:hlinkClick r:id="rId2"/>
              </a:rPr>
              <a:t>cyn3@cdc.gov</a:t>
            </a:r>
            <a:br>
              <a:rPr lang="en-US" sz="2200" b="0" dirty="0"/>
            </a:br>
            <a:r>
              <a:rPr lang="en-US" sz="2200" b="0" dirty="0"/>
              <a:t>404-964-9946</a:t>
            </a:r>
            <a:br>
              <a:rPr lang="en-US" dirty="0"/>
            </a:br>
            <a:br>
              <a:rPr lang="en-US" dirty="0"/>
            </a:br>
            <a:endParaRPr lang="en-US" dirty="0"/>
          </a:p>
        </p:txBody>
      </p:sp>
    </p:spTree>
    <p:extLst>
      <p:ext uri="{BB962C8B-B14F-4D97-AF65-F5344CB8AC3E}">
        <p14:creationId xmlns:p14="http://schemas.microsoft.com/office/powerpoint/2010/main" val="117268093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lage of social media images and mobile imag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106" y="569944"/>
            <a:ext cx="8128001" cy="2722881"/>
          </a:xfrm>
          <a:prstGeom prst="rect">
            <a:avLst/>
          </a:prstGeom>
        </p:spPr>
      </p:pic>
    </p:spTree>
    <p:extLst>
      <p:ext uri="{BB962C8B-B14F-4D97-AF65-F5344CB8AC3E}">
        <p14:creationId xmlns:p14="http://schemas.microsoft.com/office/powerpoint/2010/main" val="10296215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DC.gov homepage design">
            <a:hlinkClick r:id="rId2"/>
            <a:extLst>
              <a:ext uri="{FF2B5EF4-FFF2-40B4-BE49-F238E27FC236}">
                <a16:creationId xmlns:a16="http://schemas.microsoft.com/office/drawing/2014/main" id="{FAF3DE8F-E082-43CC-AAAB-4FC90D4478DE}"/>
              </a:ext>
            </a:extLst>
          </p:cNvPr>
          <p:cNvPicPr>
            <a:picLocks noChangeAspect="1"/>
          </p:cNvPicPr>
          <p:nvPr/>
        </p:nvPicPr>
        <p:blipFill rotWithShape="1">
          <a:blip r:embed="rId3"/>
          <a:srcRect l="6229"/>
          <a:stretch/>
        </p:blipFill>
        <p:spPr>
          <a:xfrm>
            <a:off x="285749" y="0"/>
            <a:ext cx="3897457" cy="6858000"/>
          </a:xfrm>
          <a:prstGeom prst="rect">
            <a:avLst/>
          </a:prstGeom>
        </p:spPr>
      </p:pic>
      <p:pic>
        <p:nvPicPr>
          <p:cNvPr id="6" name="Picture 5" descr="CDC.gov homepage design">
            <a:extLst>
              <a:ext uri="{FF2B5EF4-FFF2-40B4-BE49-F238E27FC236}">
                <a16:creationId xmlns:a16="http://schemas.microsoft.com/office/drawing/2014/main" id="{92BC8661-897C-404F-8404-6CA6612BA2D9}"/>
              </a:ext>
            </a:extLst>
          </p:cNvPr>
          <p:cNvPicPr>
            <a:picLocks noChangeAspect="1"/>
          </p:cNvPicPr>
          <p:nvPr/>
        </p:nvPicPr>
        <p:blipFill>
          <a:blip r:embed="rId4"/>
          <a:stretch>
            <a:fillRect/>
          </a:stretch>
        </p:blipFill>
        <p:spPr>
          <a:xfrm>
            <a:off x="4617151" y="0"/>
            <a:ext cx="3747977" cy="6858000"/>
          </a:xfrm>
          <a:prstGeom prst="rect">
            <a:avLst/>
          </a:prstGeom>
        </p:spPr>
      </p:pic>
      <p:sp>
        <p:nvSpPr>
          <p:cNvPr id="5" name="Text Placeholder 4">
            <a:extLst>
              <a:ext uri="{FF2B5EF4-FFF2-40B4-BE49-F238E27FC236}">
                <a16:creationId xmlns:a16="http://schemas.microsoft.com/office/drawing/2014/main" id="{895E6101-7C18-49AE-89E4-546DA427DC3A}"/>
              </a:ext>
            </a:extLst>
          </p:cNvPr>
          <p:cNvSpPr txBox="1">
            <a:spLocks/>
          </p:cNvSpPr>
          <p:nvPr/>
        </p:nvSpPr>
        <p:spPr bwMode="auto">
          <a:xfrm>
            <a:off x="8543924" y="220575"/>
            <a:ext cx="3476625" cy="4027575"/>
          </a:xfrm>
          <a:prstGeom prst="rect">
            <a:avLst/>
          </a:prstGeom>
          <a:solidFill>
            <a:schemeClr val="bg2"/>
          </a:solidFill>
          <a:ln>
            <a:solidFill>
              <a:schemeClr val="bg2">
                <a:lumMod val="85000"/>
              </a:schemeClr>
            </a:solidFill>
            <a:prstDash val="dash"/>
          </a:ln>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5DAA"/>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spcAft>
                <a:spcPts val="600"/>
              </a:spcAft>
              <a:buNone/>
            </a:pPr>
            <a:r>
              <a:rPr lang="en-US" sz="1400" b="1" dirty="0"/>
              <a:t>EXAMPLE:</a:t>
            </a:r>
          </a:p>
          <a:p>
            <a:pPr>
              <a:spcBef>
                <a:spcPts val="600"/>
              </a:spcBef>
              <a:spcAft>
                <a:spcPts val="600"/>
              </a:spcAft>
              <a:buFont typeface="Calibri" panose="020F0502020204030204" pitchFamily="34" charset="0"/>
              <a:buChar char="›"/>
            </a:pPr>
            <a:r>
              <a:rPr lang="en-US" sz="1400" dirty="0"/>
              <a:t>Varying the grid in ‘screenfuls’ or ‘chunks’ can help to create distinct sections of a page that each have a defined purpose.  </a:t>
            </a:r>
          </a:p>
          <a:p>
            <a:pPr>
              <a:spcBef>
                <a:spcPts val="600"/>
              </a:spcBef>
              <a:spcAft>
                <a:spcPts val="600"/>
              </a:spcAft>
              <a:buFont typeface="Calibri" panose="020F0502020204030204" pitchFamily="34" charset="0"/>
              <a:buChar char="›"/>
            </a:pPr>
            <a:r>
              <a:rPr lang="en-US" sz="1400" dirty="0"/>
              <a:t>The homepage is using 4 columns as a base (within the 12 column grid).  </a:t>
            </a:r>
          </a:p>
          <a:p>
            <a:pPr lvl="1">
              <a:spcBef>
                <a:spcPts val="600"/>
              </a:spcBef>
              <a:spcAft>
                <a:spcPts val="600"/>
              </a:spcAft>
              <a:buFont typeface="Calibri" panose="020F0502020204030204" pitchFamily="34" charset="0"/>
              <a:buChar char="­"/>
            </a:pPr>
            <a:r>
              <a:rPr lang="en-US" sz="1400" dirty="0"/>
              <a:t>Jumbotron:  100%</a:t>
            </a:r>
          </a:p>
          <a:p>
            <a:pPr lvl="1">
              <a:spcBef>
                <a:spcPts val="600"/>
              </a:spcBef>
              <a:spcAft>
                <a:spcPts val="600"/>
              </a:spcAft>
              <a:buFont typeface="Calibri" panose="020F0502020204030204" pitchFamily="34" charset="0"/>
              <a:buChar char="­"/>
            </a:pPr>
            <a:r>
              <a:rPr lang="en-US" sz="1400" dirty="0"/>
              <a:t>Features:  50%; 25%; 25:</a:t>
            </a:r>
          </a:p>
          <a:p>
            <a:pPr lvl="1">
              <a:spcBef>
                <a:spcPts val="600"/>
              </a:spcBef>
              <a:spcAft>
                <a:spcPts val="600"/>
              </a:spcAft>
              <a:buFont typeface="Calibri" panose="020F0502020204030204" pitchFamily="34" charset="0"/>
              <a:buChar char="­"/>
            </a:pPr>
            <a:r>
              <a:rPr lang="en-US" sz="1400" dirty="0"/>
              <a:t>Outbreaks / News:  50%</a:t>
            </a:r>
          </a:p>
          <a:p>
            <a:pPr lvl="1">
              <a:spcBef>
                <a:spcPts val="600"/>
              </a:spcBef>
              <a:spcAft>
                <a:spcPts val="600"/>
              </a:spcAft>
              <a:buFont typeface="Calibri" panose="020F0502020204030204" pitchFamily="34" charset="0"/>
              <a:buChar char="­"/>
            </a:pPr>
            <a:r>
              <a:rPr lang="en-US" sz="1400" dirty="0"/>
              <a:t>CDC in Action:  50%</a:t>
            </a:r>
          </a:p>
          <a:p>
            <a:pPr lvl="1">
              <a:spcBef>
                <a:spcPts val="600"/>
              </a:spcBef>
              <a:spcAft>
                <a:spcPts val="600"/>
              </a:spcAft>
              <a:buFont typeface="Calibri" panose="020F0502020204030204" pitchFamily="34" charset="0"/>
              <a:buChar char="­"/>
            </a:pPr>
            <a:r>
              <a:rPr lang="en-US" sz="1400" dirty="0"/>
              <a:t>Science at CDC:  25%</a:t>
            </a:r>
          </a:p>
          <a:p>
            <a:pPr>
              <a:spcBef>
                <a:spcPts val="600"/>
              </a:spcBef>
              <a:spcAft>
                <a:spcPts val="600"/>
              </a:spcAft>
              <a:buFont typeface="Calibri" panose="020F0502020204030204" pitchFamily="34" charset="0"/>
              <a:buChar char="›"/>
            </a:pPr>
            <a:endParaRPr lang="en-US" sz="1400" dirty="0"/>
          </a:p>
          <a:p>
            <a:pPr>
              <a:spcBef>
                <a:spcPts val="600"/>
              </a:spcBef>
              <a:spcAft>
                <a:spcPts val="600"/>
              </a:spcAft>
              <a:buFont typeface="Calibri" panose="020F0502020204030204" pitchFamily="34" charset="0"/>
              <a:buChar char="›"/>
            </a:pPr>
            <a:endParaRPr lang="en-US" sz="1400" dirty="0"/>
          </a:p>
          <a:p>
            <a:endParaRPr lang="en-US" sz="1400" dirty="0"/>
          </a:p>
          <a:p>
            <a:pPr marL="609585" lvl="1" indent="0">
              <a:buFont typeface="Arial" panose="020B0604020202020204" pitchFamily="34" charset="0"/>
              <a:buNone/>
            </a:pPr>
            <a:endParaRPr lang="en-US" sz="1400" dirty="0"/>
          </a:p>
          <a:p>
            <a:pPr lvl="1"/>
            <a:endParaRPr lang="en-US" sz="1400" dirty="0"/>
          </a:p>
        </p:txBody>
      </p:sp>
    </p:spTree>
    <p:extLst>
      <p:ext uri="{BB962C8B-B14F-4D97-AF65-F5344CB8AC3E}">
        <p14:creationId xmlns:p14="http://schemas.microsoft.com/office/powerpoint/2010/main" val="41147898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solidFill>
                  <a:schemeClr val="accent4"/>
                </a:solidFill>
              </a:rPr>
              <a:t>OVERVIEW</a:t>
            </a:r>
            <a:br>
              <a:rPr lang="en-US" dirty="0"/>
            </a:br>
            <a:r>
              <a:rPr lang="en-US" dirty="0"/>
              <a:t>Themes</a:t>
            </a:r>
          </a:p>
        </p:txBody>
      </p:sp>
      <p:sp>
        <p:nvSpPr>
          <p:cNvPr id="5" name="Text Placeholder 4"/>
          <p:cNvSpPr>
            <a:spLocks noGrp="1"/>
          </p:cNvSpPr>
          <p:nvPr>
            <p:ph type="body" sz="quarter" idx="10"/>
          </p:nvPr>
        </p:nvSpPr>
        <p:spPr>
          <a:xfrm>
            <a:off x="609600" y="1658851"/>
            <a:ext cx="10972800" cy="1236749"/>
          </a:xfrm>
          <a:solidFill>
            <a:schemeClr val="bg2">
              <a:lumMod val="95000"/>
            </a:schemeClr>
          </a:solidFill>
        </p:spPr>
        <p:txBody>
          <a:bodyPr anchor="t"/>
          <a:lstStyle/>
          <a:p>
            <a:pPr marL="0" lvl="0" indent="0">
              <a:spcBef>
                <a:spcPts val="600"/>
              </a:spcBef>
              <a:spcAft>
                <a:spcPts val="600"/>
              </a:spcAft>
              <a:buNone/>
            </a:pPr>
            <a:endParaRPr lang="en-US" sz="400" b="1" dirty="0"/>
          </a:p>
          <a:p>
            <a:pPr lvl="0">
              <a:spcBef>
                <a:spcPts val="600"/>
              </a:spcBef>
              <a:spcAft>
                <a:spcPts val="600"/>
              </a:spcAft>
              <a:buFont typeface="Calibri" panose="020F0502020204030204" pitchFamily="34" charset="0"/>
              <a:buChar char="›"/>
            </a:pPr>
            <a:r>
              <a:rPr lang="en-US" sz="2000" dirty="0"/>
              <a:t>TP4 includes </a:t>
            </a:r>
            <a:r>
              <a:rPr lang="en-US" sz="2000" b="1" dirty="0"/>
              <a:t>“Main” and “Accent” themes </a:t>
            </a:r>
            <a:r>
              <a:rPr lang="en-US" sz="2000" dirty="0"/>
              <a:t>made up the colors below. </a:t>
            </a:r>
          </a:p>
          <a:p>
            <a:pPr>
              <a:spcBef>
                <a:spcPts val="600"/>
              </a:spcBef>
              <a:spcAft>
                <a:spcPts val="600"/>
              </a:spcAft>
              <a:buFont typeface="Calibri" panose="020F0502020204030204" pitchFamily="34" charset="0"/>
              <a:buChar char="›"/>
            </a:pPr>
            <a:r>
              <a:rPr lang="en-US" sz="2000" dirty="0"/>
              <a:t>75% of current CDC.gov web pages use either the blue, purple, or green themes. </a:t>
            </a:r>
          </a:p>
          <a:p>
            <a:pPr lvl="0">
              <a:spcBef>
                <a:spcPts val="600"/>
              </a:spcBef>
              <a:spcAft>
                <a:spcPts val="600"/>
              </a:spcAft>
              <a:buFont typeface="Calibri" panose="020F0502020204030204" pitchFamily="34" charset="0"/>
              <a:buChar char="›"/>
            </a:pPr>
            <a:endParaRPr lang="en-US" sz="2000" dirty="0"/>
          </a:p>
          <a:p>
            <a:endParaRPr lang="en-US" sz="2000" dirty="0"/>
          </a:p>
          <a:p>
            <a:pPr marL="609585" lvl="1" indent="0">
              <a:buNone/>
            </a:pPr>
            <a:endParaRPr lang="en-US" sz="2000" dirty="0"/>
          </a:p>
          <a:p>
            <a:pPr lvl="1"/>
            <a:endParaRPr lang="en-US" sz="2000" dirty="0"/>
          </a:p>
        </p:txBody>
      </p:sp>
      <p:pic>
        <p:nvPicPr>
          <p:cNvPr id="8" name="Picture 7" descr="Template 4 color choices">
            <a:extLst>
              <a:ext uri="{FF2B5EF4-FFF2-40B4-BE49-F238E27FC236}">
                <a16:creationId xmlns:a16="http://schemas.microsoft.com/office/drawing/2014/main" id="{B93DD5DB-3454-4EA8-8A36-FF898EA9DB2E}"/>
              </a:ext>
            </a:extLst>
          </p:cNvPr>
          <p:cNvPicPr>
            <a:picLocks noChangeAspect="1"/>
          </p:cNvPicPr>
          <p:nvPr/>
        </p:nvPicPr>
        <p:blipFill rotWithShape="1">
          <a:blip r:embed="rId3">
            <a:extLst>
              <a:ext uri="{28A0092B-C50C-407E-A947-70E740481C1C}">
                <a14:useLocalDpi xmlns:a14="http://schemas.microsoft.com/office/drawing/2010/main" val="0"/>
              </a:ext>
            </a:extLst>
          </a:blip>
          <a:srcRect b="38039"/>
          <a:stretch/>
        </p:blipFill>
        <p:spPr>
          <a:xfrm>
            <a:off x="867958" y="3264891"/>
            <a:ext cx="3818548" cy="3061885"/>
          </a:xfrm>
          <a:prstGeom prst="rect">
            <a:avLst/>
          </a:prstGeom>
        </p:spPr>
      </p:pic>
      <p:pic>
        <p:nvPicPr>
          <p:cNvPr id="9" name="Picture 8" descr="Example of two colors (one for the main theme and one for the accent theme). ">
            <a:extLst>
              <a:ext uri="{FF2B5EF4-FFF2-40B4-BE49-F238E27FC236}">
                <a16:creationId xmlns:a16="http://schemas.microsoft.com/office/drawing/2014/main" id="{705E9D7A-2E9F-4924-91A1-16E88D9B78BF}"/>
              </a:ext>
            </a:extLst>
          </p:cNvPr>
          <p:cNvPicPr>
            <a:picLocks noChangeAspect="1"/>
          </p:cNvPicPr>
          <p:nvPr/>
        </p:nvPicPr>
        <p:blipFill>
          <a:blip r:embed="rId4"/>
          <a:stretch>
            <a:fillRect/>
          </a:stretch>
        </p:blipFill>
        <p:spPr>
          <a:xfrm>
            <a:off x="7587624" y="3962401"/>
            <a:ext cx="2209524" cy="257143"/>
          </a:xfrm>
          <a:prstGeom prst="rect">
            <a:avLst/>
          </a:prstGeom>
        </p:spPr>
      </p:pic>
      <p:pic>
        <p:nvPicPr>
          <p:cNvPr id="10" name="Picture 9" descr="Example of two colors (one for the main theme and one for the accent theme). ">
            <a:extLst>
              <a:ext uri="{FF2B5EF4-FFF2-40B4-BE49-F238E27FC236}">
                <a16:creationId xmlns:a16="http://schemas.microsoft.com/office/drawing/2014/main" id="{98E9B685-E683-445B-9FF2-F1D0B87071E5}"/>
              </a:ext>
            </a:extLst>
          </p:cNvPr>
          <p:cNvPicPr>
            <a:picLocks noChangeAspect="1"/>
          </p:cNvPicPr>
          <p:nvPr/>
        </p:nvPicPr>
        <p:blipFill>
          <a:blip r:embed="rId5"/>
          <a:stretch>
            <a:fillRect/>
          </a:stretch>
        </p:blipFill>
        <p:spPr>
          <a:xfrm>
            <a:off x="7661194" y="4476849"/>
            <a:ext cx="2247619" cy="257143"/>
          </a:xfrm>
          <a:prstGeom prst="rect">
            <a:avLst/>
          </a:prstGeom>
        </p:spPr>
      </p:pic>
      <p:pic>
        <p:nvPicPr>
          <p:cNvPr id="11" name="Picture 10" descr="Example of two colors (one for the main theme and one for the accent theme). ">
            <a:extLst>
              <a:ext uri="{FF2B5EF4-FFF2-40B4-BE49-F238E27FC236}">
                <a16:creationId xmlns:a16="http://schemas.microsoft.com/office/drawing/2014/main" id="{F8EB15D4-DF28-440D-979E-23553B5A7430}"/>
              </a:ext>
            </a:extLst>
          </p:cNvPr>
          <p:cNvPicPr>
            <a:picLocks noChangeAspect="1"/>
          </p:cNvPicPr>
          <p:nvPr/>
        </p:nvPicPr>
        <p:blipFill>
          <a:blip r:embed="rId6"/>
          <a:stretch>
            <a:fillRect/>
          </a:stretch>
        </p:blipFill>
        <p:spPr>
          <a:xfrm>
            <a:off x="7661194" y="5439072"/>
            <a:ext cx="2114286" cy="285714"/>
          </a:xfrm>
          <a:prstGeom prst="rect">
            <a:avLst/>
          </a:prstGeom>
        </p:spPr>
      </p:pic>
      <p:cxnSp>
        <p:nvCxnSpPr>
          <p:cNvPr id="12" name="Straight Arrow Connector 11">
            <a:extLst>
              <a:ext uri="{FF2B5EF4-FFF2-40B4-BE49-F238E27FC236}">
                <a16:creationId xmlns:a16="http://schemas.microsoft.com/office/drawing/2014/main" id="{912392EF-1352-49B4-B864-7452577715EB}"/>
              </a:ext>
            </a:extLst>
          </p:cNvPr>
          <p:cNvCxnSpPr/>
          <p:nvPr/>
        </p:nvCxnSpPr>
        <p:spPr>
          <a:xfrm>
            <a:off x="4902749" y="4916786"/>
            <a:ext cx="1902373" cy="0"/>
          </a:xfrm>
          <a:prstGeom prst="straightConnector1">
            <a:avLst/>
          </a:prstGeom>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8CDB892-8447-423F-91C0-662CB47FE745}"/>
              </a:ext>
            </a:extLst>
          </p:cNvPr>
          <p:cNvSpPr/>
          <p:nvPr/>
        </p:nvSpPr>
        <p:spPr>
          <a:xfrm>
            <a:off x="5081424" y="4322468"/>
            <a:ext cx="1402948" cy="369332"/>
          </a:xfrm>
          <a:prstGeom prst="rect">
            <a:avLst/>
          </a:prstGeom>
        </p:spPr>
        <p:txBody>
          <a:bodyPr wrap="none">
            <a:spAutoFit/>
          </a:bodyPr>
          <a:lstStyle/>
          <a:p>
            <a:pPr algn="just"/>
            <a:r>
              <a:rPr lang="en-US" b="1" dirty="0">
                <a:solidFill>
                  <a:schemeClr val="accent4">
                    <a:lumMod val="50000"/>
                  </a:schemeClr>
                </a:solidFill>
              </a:rPr>
              <a:t>Examples: </a:t>
            </a:r>
          </a:p>
        </p:txBody>
      </p:sp>
      <p:pic>
        <p:nvPicPr>
          <p:cNvPr id="14" name="Picture 13" descr="Example of two colors (one for the main theme and one for the accent theme). ">
            <a:extLst>
              <a:ext uri="{FF2B5EF4-FFF2-40B4-BE49-F238E27FC236}">
                <a16:creationId xmlns:a16="http://schemas.microsoft.com/office/drawing/2014/main" id="{A0EADAA4-A81A-4E80-AD7C-64BBDD4EFA93}"/>
              </a:ext>
            </a:extLst>
          </p:cNvPr>
          <p:cNvPicPr>
            <a:picLocks noChangeAspect="1"/>
          </p:cNvPicPr>
          <p:nvPr/>
        </p:nvPicPr>
        <p:blipFill>
          <a:blip r:embed="rId7"/>
          <a:stretch>
            <a:fillRect/>
          </a:stretch>
        </p:blipFill>
        <p:spPr>
          <a:xfrm>
            <a:off x="7661194" y="4953197"/>
            <a:ext cx="2066667" cy="238095"/>
          </a:xfrm>
          <a:prstGeom prst="rect">
            <a:avLst/>
          </a:prstGeom>
        </p:spPr>
      </p:pic>
    </p:spTree>
    <p:extLst>
      <p:ext uri="{BB962C8B-B14F-4D97-AF65-F5344CB8AC3E}">
        <p14:creationId xmlns:p14="http://schemas.microsoft.com/office/powerpoint/2010/main" val="1778903756"/>
      </p:ext>
    </p:extLst>
  </p:cSld>
  <p:clrMapOvr>
    <a:masterClrMapping/>
  </p:clrMapOvr>
  <p:transition>
    <p:fade/>
  </p:transition>
</p:sld>
</file>

<file path=ppt/theme/theme1.xml><?xml version="1.0" encoding="utf-8"?>
<a:theme xmlns:a="http://schemas.openxmlformats.org/drawingml/2006/main" name="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B40A5"/>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14959</TotalTime>
  <Words>3817</Words>
  <Application>Microsoft Office PowerPoint</Application>
  <PresentationFormat>Widescreen</PresentationFormat>
  <Paragraphs>679</Paragraphs>
  <Slides>78</Slides>
  <Notes>64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Arial</vt:lpstr>
      <vt:lpstr>Calibri</vt:lpstr>
      <vt:lpstr>Courier New</vt:lpstr>
      <vt:lpstr>Myriad Web Pro</vt:lpstr>
      <vt:lpstr>Open Sans</vt:lpstr>
      <vt:lpstr>Wingdings</vt:lpstr>
      <vt:lpstr>NCEH_ATSDR_combined</vt:lpstr>
      <vt:lpstr>WCMS Template Package 4 (TP4):  UX Best Practices</vt:lpstr>
      <vt:lpstr>Template 4.X:  UX Recommendations </vt:lpstr>
      <vt:lpstr>OVERVIEW Viewports</vt:lpstr>
      <vt:lpstr>UX RECCOMENDATION Viewports</vt:lpstr>
      <vt:lpstr>OVERVIEW Grids</vt:lpstr>
      <vt:lpstr>UX RECCOMENDATION Grids</vt:lpstr>
      <vt:lpstr>UX RECCOMENDATION Grids</vt:lpstr>
      <vt:lpstr>PowerPoint Presentation</vt:lpstr>
      <vt:lpstr>OVERVIEW Themes</vt:lpstr>
      <vt:lpstr>OVERVIEW Themes</vt:lpstr>
      <vt:lpstr>UX RECCOMENDATION Themes</vt:lpstr>
      <vt:lpstr>PowerPoint Presentation</vt:lpstr>
      <vt:lpstr>UX RECCOMENDATION Themes</vt:lpstr>
      <vt:lpstr>GOOGLE RECOMMENDATIONS Themes: General Guidelines</vt:lpstr>
      <vt:lpstr>GOOGLE RECOMMENDATIONS Themes: General Guidelines</vt:lpstr>
      <vt:lpstr>GOOGLE RECOMMENDATIONS Themes: Main Color</vt:lpstr>
      <vt:lpstr>PowerPoint Presentation</vt:lpstr>
      <vt:lpstr>GOOGLE RECOMMENDATIONS Themes: Accent Color</vt:lpstr>
      <vt:lpstr>PowerPoint Presentation</vt:lpstr>
      <vt:lpstr>PowerPoint Presentation</vt:lpstr>
      <vt:lpstr>PowerPoint Presentation</vt:lpstr>
      <vt:lpstr>PowerPoint Presentation</vt:lpstr>
      <vt:lpstr>PowerPoint Presentation</vt:lpstr>
      <vt:lpstr>ACCESSIBILITY Themes </vt:lpstr>
      <vt:lpstr>OVERVIEW Icons</vt:lpstr>
      <vt:lpstr>UX RECCOMENDATION Icons</vt:lpstr>
      <vt:lpstr>UX RECCOMENDATION Icons</vt:lpstr>
      <vt:lpstr>UX RECCOMENDATION Icons</vt:lpstr>
      <vt:lpstr>UX RECCOMENDATION Icons</vt:lpstr>
      <vt:lpstr>UX RECCOMENDATION Icons</vt:lpstr>
      <vt:lpstr>UX RECCOMENDATION Icons</vt:lpstr>
      <vt:lpstr>OVERVIEW  Site Title Bar</vt:lpstr>
      <vt:lpstr>OVERVIEW  Site Title Bar</vt:lpstr>
      <vt:lpstr>UX RECCOMENDATION Site Title Bar</vt:lpstr>
      <vt:lpstr>OVERVIEW  Navigation</vt:lpstr>
      <vt:lpstr>UX RECCOMENDATION Navigation: Left / Bottom</vt:lpstr>
      <vt:lpstr>UX RECCOMENDATION Navigation: Section</vt:lpstr>
      <vt:lpstr>OVERVIEW  Area Under Left Navigation </vt:lpstr>
      <vt:lpstr>UX RECCOMENDATION Area Under Left Navigation</vt:lpstr>
      <vt:lpstr>OVERVIEW  Containers</vt:lpstr>
      <vt:lpstr>UX RECCOMENDATION Containers</vt:lpstr>
      <vt:lpstr>UX RECCOMENDATION Containers</vt:lpstr>
      <vt:lpstr>PowerPoint Presentation</vt:lpstr>
      <vt:lpstr>PowerPoint Presentation</vt:lpstr>
      <vt:lpstr>UX RECCOMENDATION Containers</vt:lpstr>
      <vt:lpstr>PowerPoint Presentation</vt:lpstr>
      <vt:lpstr>PowerPoint Presentation</vt:lpstr>
      <vt:lpstr>UX RECCOMENDATION Containers</vt:lpstr>
      <vt:lpstr>UX RECCOMENDATION Containers</vt:lpstr>
      <vt:lpstr>PowerPoint Presentation</vt:lpstr>
      <vt:lpstr>OVERVIEW  Template Types</vt:lpstr>
      <vt:lpstr>UX RECCOMENDATION Template Types</vt:lpstr>
      <vt:lpstr>OVERVIEW  Breadcrumbs</vt:lpstr>
      <vt:lpstr>OVERVIEW  Page Sharing</vt:lpstr>
      <vt:lpstr>UX RECCOMENDATION Breadcrumbs &amp; Page Sharing</vt:lpstr>
      <vt:lpstr>OVERVIEW  Feature Area</vt:lpstr>
      <vt:lpstr>OVERVIEW  Visual Element</vt:lpstr>
      <vt:lpstr>OVERVIEW &amp; RECOMMENDATIONS Page Titles</vt:lpstr>
      <vt:lpstr>OVERVIEW &amp; RECOMMENDATIONS Page Languages</vt:lpstr>
      <vt:lpstr>OVERVIEW &amp; RECOMMENDATIONS Page Format</vt:lpstr>
      <vt:lpstr>OVERVIEW &amp; RECOMMENDATIONS Page Last Reviewed</vt:lpstr>
      <vt:lpstr>OVERVIEW &amp; RECOMMENDATIONS Persistent Content Area</vt:lpstr>
      <vt:lpstr>OVERVIEW  Fonts</vt:lpstr>
      <vt:lpstr>OVERVIEW  Links</vt:lpstr>
      <vt:lpstr>UX RECCOMENDATION Links</vt:lpstr>
      <vt:lpstr>OVERVIEW  Links: External</vt:lpstr>
      <vt:lpstr>OVERVIEW &amp; RECOMMENDATIONS Images: Jumbotron</vt:lpstr>
      <vt:lpstr>OVERVIEW &amp; RECOMMENDATIONS Images: Styles</vt:lpstr>
      <vt:lpstr>OVERVIEW &amp; RECOMMENDATIONS Images: Large Image Viewer</vt:lpstr>
      <vt:lpstr>OVERVIEW &amp; RECOMMENDATIONS Slider (Standard, Carousel, Thumbnail)</vt:lpstr>
      <vt:lpstr>OVERVIEW &amp; RECOMMENDATIONS Accordion &amp; Collapsible Modules</vt:lpstr>
      <vt:lpstr>OVERVIEW &amp; RECOMMENDATIONS Tabs</vt:lpstr>
      <vt:lpstr>OVERVIEW &amp; RECOMMENDATIONS 4th Level Nav</vt:lpstr>
      <vt:lpstr>OVERVIEW &amp; RECOMMENDATIONS Multipage</vt:lpstr>
      <vt:lpstr>OVERVIEW &amp; RECOMMENDATIONS Tables: Horizontal Scrolling</vt:lpstr>
      <vt:lpstr>OVERVIEW &amp; RECOMMENDATIONS Tables: Vertical Scrolling</vt:lpstr>
      <vt:lpstr>Questions?         Lisa Richman       cyn3@cdc.gov 404-964-9946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CDC.gov Digital Data &amp; Audience Personas Using Data to Develop Effective Content Strategies</dc:title>
  <dc:creator>Cari Wolfson</dc:creator>
  <cp:lastModifiedBy>Cari Wolfson</cp:lastModifiedBy>
  <cp:revision>370</cp:revision>
  <dcterms:created xsi:type="dcterms:W3CDTF">2017-11-27T16:34:53Z</dcterms:created>
  <dcterms:modified xsi:type="dcterms:W3CDTF">2018-07-23T20:55:00Z</dcterms:modified>
</cp:coreProperties>
</file>