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84" r:id="rId3"/>
    <p:sldId id="286" r:id="rId4"/>
    <p:sldId id="257" r:id="rId5"/>
    <p:sldId id="261" r:id="rId6"/>
    <p:sldId id="262" r:id="rId7"/>
    <p:sldId id="291" r:id="rId8"/>
    <p:sldId id="258" r:id="rId9"/>
    <p:sldId id="289" r:id="rId10"/>
    <p:sldId id="281" r:id="rId11"/>
    <p:sldId id="279" r:id="rId12"/>
    <p:sldId id="280" r:id="rId13"/>
    <p:sldId id="278" r:id="rId14"/>
    <p:sldId id="277" r:id="rId15"/>
    <p:sldId id="276" r:id="rId16"/>
    <p:sldId id="285" r:id="rId17"/>
    <p:sldId id="290" r:id="rId18"/>
    <p:sldId id="263" r:id="rId19"/>
    <p:sldId id="287" r:id="rId20"/>
    <p:sldId id="264" r:id="rId21"/>
    <p:sldId id="288" r:id="rId22"/>
    <p:sldId id="265" r:id="rId23"/>
    <p:sldId id="282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nm3" initials="SP" lastIdx="15" clrIdx="0"/>
  <p:cmAuthor id="1" name="Brenda Jacklitsch" initials="BLJ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3"/>
    <a:srgbClr val="F57B1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02" autoAdjust="0"/>
  </p:normalViewPr>
  <p:slideViewPr>
    <p:cSldViewPr>
      <p:cViewPr>
        <p:scale>
          <a:sx n="90" d="100"/>
          <a:sy n="90" d="100"/>
        </p:scale>
        <p:origin x="-10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14B34-FE18-40B5-8E97-2C2C4E554C45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EBD498EA-6C58-4040-9850-B26BBF62AEDA}">
      <dgm:prSet phldrT="[Text]" custT="1"/>
      <dgm:spPr>
        <a:solidFill>
          <a:srgbClr val="FFFF99"/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Heat Rash</a:t>
          </a:r>
          <a:endParaRPr lang="en-US" sz="2000" b="1" dirty="0">
            <a:solidFill>
              <a:schemeClr val="bg1"/>
            </a:solidFill>
          </a:endParaRPr>
        </a:p>
      </dgm:t>
    </dgm:pt>
    <dgm:pt modelId="{1E636418-8271-43A3-8926-166CFBCFD3D4}" type="parTrans" cxnId="{F37C8AD6-CDCA-4219-964B-CC58C6D06BAC}">
      <dgm:prSet/>
      <dgm:spPr/>
      <dgm:t>
        <a:bodyPr/>
        <a:lstStyle/>
        <a:p>
          <a:endParaRPr lang="en-US"/>
        </a:p>
      </dgm:t>
    </dgm:pt>
    <dgm:pt modelId="{DA9020ED-A0C7-47E6-B7FA-7A608E61CEE7}" type="sibTrans" cxnId="{F37C8AD6-CDCA-4219-964B-CC58C6D06BAC}">
      <dgm:prSet/>
      <dgm:spPr/>
      <dgm:t>
        <a:bodyPr/>
        <a:lstStyle/>
        <a:p>
          <a:endParaRPr lang="en-US"/>
        </a:p>
      </dgm:t>
    </dgm:pt>
    <dgm:pt modelId="{10C57629-FC71-4B95-BB32-01DAB416C427}">
      <dgm:prSet phldrT="[Text]" custT="1"/>
      <dgm:spPr>
        <a:solidFill>
          <a:srgbClr val="FFC000"/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Heat Cramps</a:t>
          </a:r>
          <a:endParaRPr lang="en-US" sz="2000" b="1" dirty="0">
            <a:solidFill>
              <a:schemeClr val="bg1"/>
            </a:solidFill>
          </a:endParaRPr>
        </a:p>
      </dgm:t>
    </dgm:pt>
    <dgm:pt modelId="{668A8CD4-7E93-4307-B7D8-1522BEF90DB7}" type="parTrans" cxnId="{41DF1E6D-C4D7-4E71-8C53-0C15D5394381}">
      <dgm:prSet/>
      <dgm:spPr/>
      <dgm:t>
        <a:bodyPr/>
        <a:lstStyle/>
        <a:p>
          <a:endParaRPr lang="en-US"/>
        </a:p>
      </dgm:t>
    </dgm:pt>
    <dgm:pt modelId="{1602CD36-E135-4A1F-B54D-6F18EDF9AD7A}" type="sibTrans" cxnId="{41DF1E6D-C4D7-4E71-8C53-0C15D5394381}">
      <dgm:prSet/>
      <dgm:spPr/>
      <dgm:t>
        <a:bodyPr/>
        <a:lstStyle/>
        <a:p>
          <a:endParaRPr lang="en-US"/>
        </a:p>
      </dgm:t>
    </dgm:pt>
    <dgm:pt modelId="{26E87077-3EDF-4444-BE14-C455F066DE29}">
      <dgm:prSet phldrT="[Text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Heat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smtClean="0">
              <a:solidFill>
                <a:schemeClr val="bg1"/>
              </a:solidFill>
            </a:rPr>
            <a:t>Exhaustion</a:t>
          </a:r>
          <a:endParaRPr lang="en-US" sz="2000" b="1" dirty="0">
            <a:solidFill>
              <a:schemeClr val="bg1"/>
            </a:solidFill>
          </a:endParaRPr>
        </a:p>
      </dgm:t>
    </dgm:pt>
    <dgm:pt modelId="{7B3234A1-A001-43A0-AD8A-BD33C8724D4E}" type="parTrans" cxnId="{E0108878-6640-4F1C-A44A-D199EF49B405}">
      <dgm:prSet/>
      <dgm:spPr/>
      <dgm:t>
        <a:bodyPr/>
        <a:lstStyle/>
        <a:p>
          <a:endParaRPr lang="en-US"/>
        </a:p>
      </dgm:t>
    </dgm:pt>
    <dgm:pt modelId="{0BBEC8AA-77AA-4715-98DF-C63F890C4E64}" type="sibTrans" cxnId="{E0108878-6640-4F1C-A44A-D199EF49B405}">
      <dgm:prSet/>
      <dgm:spPr/>
      <dgm:t>
        <a:bodyPr/>
        <a:lstStyle/>
        <a:p>
          <a:endParaRPr lang="en-US"/>
        </a:p>
      </dgm:t>
    </dgm:pt>
    <dgm:pt modelId="{67D6A640-E84B-4833-828F-B86ED037B3DE}">
      <dgm:prSet phldrT="[Text]" custT="1"/>
      <dgm:spPr>
        <a:solidFill>
          <a:srgbClr val="FF0000"/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Heat Stroke</a:t>
          </a:r>
          <a:endParaRPr lang="en-US" sz="2000" b="1" dirty="0">
            <a:solidFill>
              <a:schemeClr val="bg1"/>
            </a:solidFill>
          </a:endParaRPr>
        </a:p>
      </dgm:t>
    </dgm:pt>
    <dgm:pt modelId="{B6F1ECBD-B79A-407D-A58C-FFAB43F6DDA9}" type="parTrans" cxnId="{D55E8BD7-0CFA-46DE-95E6-84604E6F85C0}">
      <dgm:prSet/>
      <dgm:spPr/>
      <dgm:t>
        <a:bodyPr/>
        <a:lstStyle/>
        <a:p>
          <a:endParaRPr lang="en-US"/>
        </a:p>
      </dgm:t>
    </dgm:pt>
    <dgm:pt modelId="{9B599E10-60CE-4D75-92F4-EC47A3F38B32}" type="sibTrans" cxnId="{D55E8BD7-0CFA-46DE-95E6-84604E6F85C0}">
      <dgm:prSet/>
      <dgm:spPr/>
      <dgm:t>
        <a:bodyPr/>
        <a:lstStyle/>
        <a:p>
          <a:endParaRPr lang="en-US"/>
        </a:p>
      </dgm:t>
    </dgm:pt>
    <dgm:pt modelId="{37509602-A32E-4F2F-A34A-21BF6EED0C0B}" type="pres">
      <dgm:prSet presAssocID="{4E214B34-FE18-40B5-8E97-2C2C4E554C45}" presName="Name0" presStyleCnt="0">
        <dgm:presLayoutVars>
          <dgm:dir/>
          <dgm:animLvl val="lvl"/>
          <dgm:resizeHandles val="exact"/>
        </dgm:presLayoutVars>
      </dgm:prSet>
      <dgm:spPr/>
    </dgm:pt>
    <dgm:pt modelId="{96BD8CCD-8052-4AD3-8215-D56F01EAF61B}" type="pres">
      <dgm:prSet presAssocID="{EBD498EA-6C58-4040-9850-B26BBF62AEDA}" presName="parTxOnly" presStyleLbl="node1" presStyleIdx="0" presStyleCnt="4" custScaleX="133100" custScaleY="133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3B509-2C24-4242-A0C9-183D85DCB446}" type="pres">
      <dgm:prSet presAssocID="{DA9020ED-A0C7-47E6-B7FA-7A608E61CEE7}" presName="parTxOnlySpace" presStyleCnt="0"/>
      <dgm:spPr/>
    </dgm:pt>
    <dgm:pt modelId="{89B42C5B-601E-4EF0-A3CD-F02E4312C0EA}" type="pres">
      <dgm:prSet presAssocID="{10C57629-FC71-4B95-BB32-01DAB416C427}" presName="parTxOnly" presStyleLbl="node1" presStyleIdx="1" presStyleCnt="4" custScaleX="133100" custScaleY="133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43B42-B00D-4AD3-A0DA-D99F0BBAF6D6}" type="pres">
      <dgm:prSet presAssocID="{1602CD36-E135-4A1F-B54D-6F18EDF9AD7A}" presName="parTxOnlySpace" presStyleCnt="0"/>
      <dgm:spPr/>
    </dgm:pt>
    <dgm:pt modelId="{8263C4D0-FA7F-47C1-AD4E-9896A40FE235}" type="pres">
      <dgm:prSet presAssocID="{26E87077-3EDF-4444-BE14-C455F066DE29}" presName="parTxOnly" presStyleLbl="node1" presStyleIdx="2" presStyleCnt="4" custScaleX="133100" custScaleY="133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F0DBE-1CF0-40E3-9BC2-397A2A6F99A1}" type="pres">
      <dgm:prSet presAssocID="{0BBEC8AA-77AA-4715-98DF-C63F890C4E64}" presName="parTxOnlySpace" presStyleCnt="0"/>
      <dgm:spPr/>
    </dgm:pt>
    <dgm:pt modelId="{607D62B1-6872-46B4-814A-58CFD803AB3C}" type="pres">
      <dgm:prSet presAssocID="{67D6A640-E84B-4833-828F-B86ED037B3DE}" presName="parTxOnly" presStyleLbl="node1" presStyleIdx="3" presStyleCnt="4" custScaleX="133100" custScaleY="133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930E3B-B343-4B50-B578-077F69075B7A}" type="presOf" srcId="{26E87077-3EDF-4444-BE14-C455F066DE29}" destId="{8263C4D0-FA7F-47C1-AD4E-9896A40FE235}" srcOrd="0" destOrd="0" presId="urn:microsoft.com/office/officeart/2005/8/layout/chevron1"/>
    <dgm:cxn modelId="{D994CB8B-797E-4AA4-9C48-739606C89A9C}" type="presOf" srcId="{4E214B34-FE18-40B5-8E97-2C2C4E554C45}" destId="{37509602-A32E-4F2F-A34A-21BF6EED0C0B}" srcOrd="0" destOrd="0" presId="urn:microsoft.com/office/officeart/2005/8/layout/chevron1"/>
    <dgm:cxn modelId="{E0108878-6640-4F1C-A44A-D199EF49B405}" srcId="{4E214B34-FE18-40B5-8E97-2C2C4E554C45}" destId="{26E87077-3EDF-4444-BE14-C455F066DE29}" srcOrd="2" destOrd="0" parTransId="{7B3234A1-A001-43A0-AD8A-BD33C8724D4E}" sibTransId="{0BBEC8AA-77AA-4715-98DF-C63F890C4E64}"/>
    <dgm:cxn modelId="{FABB72A4-D7D3-4D25-901D-DF3D39A36272}" type="presOf" srcId="{10C57629-FC71-4B95-BB32-01DAB416C427}" destId="{89B42C5B-601E-4EF0-A3CD-F02E4312C0EA}" srcOrd="0" destOrd="0" presId="urn:microsoft.com/office/officeart/2005/8/layout/chevron1"/>
    <dgm:cxn modelId="{3EDEBA2B-7364-4440-9505-2C6A1C03B070}" type="presOf" srcId="{67D6A640-E84B-4833-828F-B86ED037B3DE}" destId="{607D62B1-6872-46B4-814A-58CFD803AB3C}" srcOrd="0" destOrd="0" presId="urn:microsoft.com/office/officeart/2005/8/layout/chevron1"/>
    <dgm:cxn modelId="{D55E8BD7-0CFA-46DE-95E6-84604E6F85C0}" srcId="{4E214B34-FE18-40B5-8E97-2C2C4E554C45}" destId="{67D6A640-E84B-4833-828F-B86ED037B3DE}" srcOrd="3" destOrd="0" parTransId="{B6F1ECBD-B79A-407D-A58C-FFAB43F6DDA9}" sibTransId="{9B599E10-60CE-4D75-92F4-EC47A3F38B32}"/>
    <dgm:cxn modelId="{15DEF15F-654E-43D1-AB76-3BF531D0EAA4}" type="presOf" srcId="{EBD498EA-6C58-4040-9850-B26BBF62AEDA}" destId="{96BD8CCD-8052-4AD3-8215-D56F01EAF61B}" srcOrd="0" destOrd="0" presId="urn:microsoft.com/office/officeart/2005/8/layout/chevron1"/>
    <dgm:cxn modelId="{41DF1E6D-C4D7-4E71-8C53-0C15D5394381}" srcId="{4E214B34-FE18-40B5-8E97-2C2C4E554C45}" destId="{10C57629-FC71-4B95-BB32-01DAB416C427}" srcOrd="1" destOrd="0" parTransId="{668A8CD4-7E93-4307-B7D8-1522BEF90DB7}" sibTransId="{1602CD36-E135-4A1F-B54D-6F18EDF9AD7A}"/>
    <dgm:cxn modelId="{F37C8AD6-CDCA-4219-964B-CC58C6D06BAC}" srcId="{4E214B34-FE18-40B5-8E97-2C2C4E554C45}" destId="{EBD498EA-6C58-4040-9850-B26BBF62AEDA}" srcOrd="0" destOrd="0" parTransId="{1E636418-8271-43A3-8926-166CFBCFD3D4}" sibTransId="{DA9020ED-A0C7-47E6-B7FA-7A608E61CEE7}"/>
    <dgm:cxn modelId="{3472EB81-DD11-4762-9FDA-8C1C595E9C18}" type="presParOf" srcId="{37509602-A32E-4F2F-A34A-21BF6EED0C0B}" destId="{96BD8CCD-8052-4AD3-8215-D56F01EAF61B}" srcOrd="0" destOrd="0" presId="urn:microsoft.com/office/officeart/2005/8/layout/chevron1"/>
    <dgm:cxn modelId="{01B21453-02AD-4777-B9B1-76A8F8818D27}" type="presParOf" srcId="{37509602-A32E-4F2F-A34A-21BF6EED0C0B}" destId="{04B3B509-2C24-4242-A0C9-183D85DCB446}" srcOrd="1" destOrd="0" presId="urn:microsoft.com/office/officeart/2005/8/layout/chevron1"/>
    <dgm:cxn modelId="{B786EB28-267C-43EB-8C05-8FA7D647F3C8}" type="presParOf" srcId="{37509602-A32E-4F2F-A34A-21BF6EED0C0B}" destId="{89B42C5B-601E-4EF0-A3CD-F02E4312C0EA}" srcOrd="2" destOrd="0" presId="urn:microsoft.com/office/officeart/2005/8/layout/chevron1"/>
    <dgm:cxn modelId="{38068A8B-37B1-4D60-A118-4E4E865E9973}" type="presParOf" srcId="{37509602-A32E-4F2F-A34A-21BF6EED0C0B}" destId="{87643B42-B00D-4AD3-A0DA-D99F0BBAF6D6}" srcOrd="3" destOrd="0" presId="urn:microsoft.com/office/officeart/2005/8/layout/chevron1"/>
    <dgm:cxn modelId="{EBD68BD1-8AB7-4A06-982D-7C03234C0312}" type="presParOf" srcId="{37509602-A32E-4F2F-A34A-21BF6EED0C0B}" destId="{8263C4D0-FA7F-47C1-AD4E-9896A40FE235}" srcOrd="4" destOrd="0" presId="urn:microsoft.com/office/officeart/2005/8/layout/chevron1"/>
    <dgm:cxn modelId="{8956BC0E-5796-4648-878A-1970E29473C9}" type="presParOf" srcId="{37509602-A32E-4F2F-A34A-21BF6EED0C0B}" destId="{F77F0DBE-1CF0-40E3-9BC2-397A2A6F99A1}" srcOrd="5" destOrd="0" presId="urn:microsoft.com/office/officeart/2005/8/layout/chevron1"/>
    <dgm:cxn modelId="{BDAA6BF4-56F1-4AD2-82FC-5F2F243C6CAA}" type="presParOf" srcId="{37509602-A32E-4F2F-A34A-21BF6EED0C0B}" destId="{607D62B1-6872-46B4-814A-58CFD803AB3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423C-2982-4DC2-83A5-5EB1AED84DF3}" type="datetimeFigureOut">
              <a:rPr lang="en-US" smtClean="0"/>
              <a:t>10/17/2014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A6528-07D1-4BC3-8C5D-B386D29B85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9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Rhabdomyolysis, which is the breakdown of skeletal muscle, may be a consequence of heat stroke. Rhabdomyolysis can be fatal if it causes seizures, irregular heart rhythms, and kidney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6528-07D1-4BC3-8C5D-B386D29B85A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blackpptBord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277429"/>
            <a:ext cx="9144000" cy="58057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1"/>
            <a:ext cx="9144000" cy="21526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Limiting </a:t>
            </a:r>
            <a:r>
              <a:rPr lang="en-US" sz="4000" b="1" dirty="0">
                <a:solidFill>
                  <a:srgbClr val="FFFF00"/>
                </a:solidFill>
              </a:rPr>
              <a:t>Heat </a:t>
            </a:r>
            <a:r>
              <a:rPr lang="en-US" sz="4000" b="1" dirty="0" smtClean="0">
                <a:solidFill>
                  <a:srgbClr val="FFFF00"/>
                </a:solidFill>
              </a:rPr>
              <a:t>Burden While </a:t>
            </a:r>
            <a:r>
              <a:rPr lang="en-US" sz="4000" b="1" dirty="0">
                <a:solidFill>
                  <a:srgbClr val="FFFF00"/>
                </a:solidFill>
              </a:rPr>
              <a:t>Wearing 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Personal </a:t>
            </a:r>
            <a:r>
              <a:rPr lang="en-US" sz="4000" b="1" dirty="0">
                <a:solidFill>
                  <a:srgbClr val="FFFF00"/>
                </a:solidFill>
              </a:rPr>
              <a:t>Protective Equipment (PPE)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4478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Developed for </a:t>
            </a:r>
            <a:r>
              <a:rPr lang="en-US" sz="2000" b="1" dirty="0"/>
              <a:t>Healthcare </a:t>
            </a:r>
            <a:r>
              <a:rPr lang="en-US" sz="2000" b="1" dirty="0" smtClean="0"/>
              <a:t>Workers </a:t>
            </a:r>
            <a:r>
              <a:rPr lang="en-US" sz="2000" b="1" dirty="0" smtClean="0">
                <a:solidFill>
                  <a:schemeClr val="tx1"/>
                </a:solidFill>
              </a:rPr>
              <a:t>and Site Coordinators </a:t>
            </a:r>
            <a:r>
              <a:rPr lang="en-US" sz="2000" b="1" dirty="0">
                <a:solidFill>
                  <a:schemeClr val="tx1"/>
                </a:solidFill>
              </a:rPr>
              <a:t>Providing </a:t>
            </a:r>
            <a:r>
              <a:rPr lang="en-US" sz="2000" b="1" dirty="0" smtClean="0"/>
              <a:t>Care </a:t>
            </a:r>
          </a:p>
          <a:p>
            <a:r>
              <a:rPr lang="en-US" sz="2000" b="1" dirty="0" smtClean="0"/>
              <a:t>in </a:t>
            </a:r>
            <a:r>
              <a:rPr lang="en-US" sz="2000" b="1" dirty="0"/>
              <a:t>West African Countries Affected by the Ebola </a:t>
            </a:r>
            <a:r>
              <a:rPr lang="en-US" sz="2000" b="1" dirty="0" smtClean="0"/>
              <a:t>Outbreak</a:t>
            </a:r>
          </a:p>
          <a:p>
            <a:endParaRPr lang="en-US" sz="2000" b="1" dirty="0"/>
          </a:p>
          <a:p>
            <a:r>
              <a:rPr lang="en-US" sz="2000" b="1" i="1" smtClean="0"/>
              <a:t>October </a:t>
            </a:r>
            <a:r>
              <a:rPr lang="en-US" sz="2000" b="1" i="1" smtClean="0"/>
              <a:t>17, </a:t>
            </a:r>
            <a:r>
              <a:rPr lang="en-US" sz="2000" b="1" i="1" dirty="0" smtClean="0"/>
              <a:t>2014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Heat Rash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sym typeface="Wingdings 2"/>
              </a:rPr>
              <a:t>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Symptoms</a:t>
            </a:r>
          </a:p>
          <a:p>
            <a:r>
              <a:rPr lang="en-US" sz="2000" dirty="0"/>
              <a:t>Looks like red cluster of pimples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or </a:t>
            </a:r>
            <a:r>
              <a:rPr lang="en-US" sz="2000" dirty="0"/>
              <a:t>small blisters that usually appears on </a:t>
            </a:r>
            <a:r>
              <a:rPr lang="en-US" sz="2000" dirty="0" smtClean="0"/>
              <a:t>the:</a:t>
            </a:r>
          </a:p>
          <a:p>
            <a:pPr lvl="1"/>
            <a:r>
              <a:rPr lang="en-US" sz="1800" dirty="0" smtClean="0"/>
              <a:t>neck </a:t>
            </a:r>
          </a:p>
          <a:p>
            <a:pPr lvl="1"/>
            <a:r>
              <a:rPr lang="en-US" sz="1800" dirty="0" smtClean="0"/>
              <a:t>upper chest</a:t>
            </a:r>
          </a:p>
          <a:p>
            <a:pPr lvl="1"/>
            <a:r>
              <a:rPr lang="en-US" sz="1800" dirty="0" smtClean="0"/>
              <a:t>groin</a:t>
            </a:r>
          </a:p>
          <a:p>
            <a:pPr lvl="1"/>
            <a:r>
              <a:rPr lang="en-US" sz="1800" dirty="0" smtClean="0"/>
              <a:t>under </a:t>
            </a:r>
            <a:r>
              <a:rPr lang="en-US" sz="1800" dirty="0"/>
              <a:t>the </a:t>
            </a:r>
            <a:r>
              <a:rPr lang="en-US" sz="1800" dirty="0" smtClean="0"/>
              <a:t>breasts</a:t>
            </a:r>
          </a:p>
          <a:p>
            <a:pPr lvl="1"/>
            <a:r>
              <a:rPr lang="en-US" sz="1800" dirty="0" smtClean="0"/>
              <a:t>in </a:t>
            </a:r>
            <a:r>
              <a:rPr lang="en-US" sz="1800" dirty="0"/>
              <a:t>elbow </a:t>
            </a:r>
            <a:r>
              <a:rPr lang="en-US" sz="1800" dirty="0" smtClean="0"/>
              <a:t>creases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Wingdings 2"/>
              </a:rPr>
              <a:t> </a:t>
            </a:r>
            <a:r>
              <a:rPr lang="en-US" sz="2400" b="1" dirty="0" smtClean="0">
                <a:solidFill>
                  <a:srgbClr val="FFFF00"/>
                </a:solidFill>
              </a:rPr>
              <a:t>First Aid</a:t>
            </a:r>
          </a:p>
          <a:p>
            <a:pPr lvl="0"/>
            <a:r>
              <a:rPr lang="en-US" sz="2000" dirty="0"/>
              <a:t>Keep rash area dry. </a:t>
            </a:r>
          </a:p>
          <a:p>
            <a:pPr lvl="0"/>
            <a:r>
              <a:rPr lang="en-US" sz="2000" dirty="0"/>
              <a:t>Change out of sweaty clothes into fresh dry clothes </a:t>
            </a:r>
            <a:r>
              <a:rPr lang="en-US" sz="2000" dirty="0" smtClean="0"/>
              <a:t>frequently.</a:t>
            </a:r>
            <a:endParaRPr lang="en-US" sz="2000" dirty="0"/>
          </a:p>
          <a:p>
            <a:pPr lvl="0"/>
            <a:r>
              <a:rPr lang="en-US" sz="2000" dirty="0"/>
              <a:t>Apply powder to increase comfort. </a:t>
            </a:r>
          </a:p>
          <a:p>
            <a:r>
              <a:rPr lang="en-US" sz="2000" dirty="0"/>
              <a:t>Do not use ointments and creams.</a:t>
            </a:r>
          </a:p>
        </p:txBody>
      </p:sp>
    </p:spTree>
    <p:extLst>
      <p:ext uri="{BB962C8B-B14F-4D97-AF65-F5344CB8AC3E}">
        <p14:creationId xmlns:p14="http://schemas.microsoft.com/office/powerpoint/2010/main" val="33492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Heat Cramps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sym typeface="Wingdings 2"/>
              </a:rPr>
              <a:t>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Symptoms</a:t>
            </a:r>
          </a:p>
          <a:p>
            <a:r>
              <a:rPr lang="en-US" sz="2000" dirty="0"/>
              <a:t>Muscle </a:t>
            </a:r>
            <a:r>
              <a:rPr lang="en-US" sz="2000" dirty="0" smtClean="0"/>
              <a:t>cramps, pain, or spasms </a:t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the abdomen, arms, or </a:t>
            </a:r>
            <a:r>
              <a:rPr lang="en-US" sz="2000" dirty="0" smtClean="0"/>
              <a:t>legs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Wingdings 2"/>
              </a:rPr>
              <a:t> </a:t>
            </a:r>
            <a:r>
              <a:rPr lang="en-US" sz="2400" b="1" dirty="0" smtClean="0">
                <a:solidFill>
                  <a:srgbClr val="FFFF00"/>
                </a:solidFill>
              </a:rPr>
              <a:t>First Aid</a:t>
            </a:r>
          </a:p>
          <a:p>
            <a:pPr lvl="0"/>
            <a:r>
              <a:rPr lang="en-US" sz="2000" dirty="0"/>
              <a:t>Drink water and have a snack, and/or electrolyte-replacement drinks every 15 to 20 minutes. </a:t>
            </a:r>
          </a:p>
          <a:p>
            <a:pPr lvl="0"/>
            <a:r>
              <a:rPr lang="en-US" sz="2000" dirty="0"/>
              <a:t>Do not take salt tablets. </a:t>
            </a:r>
          </a:p>
          <a:p>
            <a:r>
              <a:rPr lang="en-US" sz="2000" dirty="0"/>
              <a:t>Get medical help if the </a:t>
            </a:r>
            <a:r>
              <a:rPr lang="en-US" sz="2000" dirty="0" smtClean="0"/>
              <a:t>worker:</a:t>
            </a:r>
          </a:p>
          <a:p>
            <a:pPr lvl="1"/>
            <a:r>
              <a:rPr lang="en-US" sz="1800" dirty="0" smtClean="0"/>
              <a:t>has </a:t>
            </a:r>
            <a:r>
              <a:rPr lang="en-US" sz="1800" dirty="0"/>
              <a:t>heart problems, </a:t>
            </a:r>
            <a:endParaRPr lang="en-US" sz="1800" dirty="0" smtClean="0"/>
          </a:p>
          <a:p>
            <a:pPr lvl="1"/>
            <a:r>
              <a:rPr lang="en-US" sz="1800" dirty="0" smtClean="0"/>
              <a:t>is </a:t>
            </a:r>
            <a:r>
              <a:rPr lang="en-US" sz="1800" dirty="0"/>
              <a:t>on a low sodium diet, or </a:t>
            </a:r>
            <a:endParaRPr lang="en-US" sz="1800" dirty="0" smtClean="0"/>
          </a:p>
          <a:p>
            <a:pPr lvl="1"/>
            <a:r>
              <a:rPr lang="en-US" sz="1800" dirty="0" smtClean="0"/>
              <a:t>if </a:t>
            </a:r>
            <a:r>
              <a:rPr lang="en-US" sz="1800" dirty="0"/>
              <a:t>cramps do not subside within one hour.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65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57B17"/>
                </a:solidFill>
              </a:rPr>
              <a:t>Heat Syncope (Fainting)</a:t>
            </a:r>
            <a:endParaRPr lang="en-US" b="1" dirty="0">
              <a:solidFill>
                <a:srgbClr val="F57B17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76400"/>
            <a:ext cx="8229600" cy="4495800"/>
          </a:xfrm>
          <a:prstGeom prst="rect">
            <a:avLst/>
          </a:prstGeom>
          <a:noFill/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  <a:sym typeface="Wingdings 2"/>
              </a:rPr>
              <a:t>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Symptoms</a:t>
            </a:r>
          </a:p>
          <a:p>
            <a:r>
              <a:rPr lang="en-US" sz="2000" dirty="0" smtClean="0"/>
              <a:t>Fainting</a:t>
            </a:r>
          </a:p>
          <a:p>
            <a:r>
              <a:rPr lang="en-US" sz="2000" dirty="0" smtClean="0"/>
              <a:t>Dizziness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ight-headedness   during </a:t>
            </a:r>
            <a:r>
              <a:rPr lang="en-US" sz="2000" dirty="0"/>
              <a:t>prolonged standing or suddenly rising from a sitting or lying </a:t>
            </a:r>
            <a:r>
              <a:rPr lang="en-US" sz="2000" dirty="0" smtClean="0"/>
              <a:t>position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Wingdings 2"/>
              </a:rPr>
              <a:t> </a:t>
            </a:r>
            <a:r>
              <a:rPr lang="en-US" sz="2400" b="1" dirty="0" smtClean="0">
                <a:solidFill>
                  <a:srgbClr val="FFFF00"/>
                </a:solidFill>
              </a:rPr>
              <a:t>First Aid</a:t>
            </a:r>
          </a:p>
          <a:p>
            <a:pPr lvl="0"/>
            <a:r>
              <a:rPr lang="en-US" sz="2000" dirty="0"/>
              <a:t>Sit or lie down in a cool </a:t>
            </a:r>
            <a:r>
              <a:rPr lang="en-US" sz="2000" dirty="0" smtClean="0"/>
              <a:t>place or remove worker that has fainted from hot area. </a:t>
            </a:r>
            <a:endParaRPr lang="en-US" sz="2000" dirty="0"/>
          </a:p>
          <a:p>
            <a:r>
              <a:rPr lang="en-US" sz="2000" dirty="0"/>
              <a:t>Drink water or other </a:t>
            </a:r>
            <a:r>
              <a:rPr lang="en-US" sz="2000" dirty="0" smtClean="0"/>
              <a:t>cool liquids slowly.</a:t>
            </a:r>
          </a:p>
          <a:p>
            <a:r>
              <a:rPr lang="en-US" sz="2000" dirty="0" smtClean="0"/>
              <a:t>Use cool compresses.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21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57B17"/>
                </a:solidFill>
              </a:rPr>
              <a:t>Heat Exhaustion</a:t>
            </a:r>
            <a:endParaRPr lang="en-US" b="1" dirty="0">
              <a:solidFill>
                <a:srgbClr val="F57B17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sym typeface="Wingdings 2"/>
              </a:rPr>
              <a:t></a:t>
            </a:r>
            <a:r>
              <a:rPr lang="en-US" b="1" dirty="0" smtClean="0">
                <a:sym typeface="Wingdings 2"/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Symptoms</a:t>
            </a:r>
          </a:p>
          <a:p>
            <a:r>
              <a:rPr lang="en-US" sz="2800" dirty="0" smtClean="0"/>
              <a:t>Headache</a:t>
            </a:r>
          </a:p>
          <a:p>
            <a:r>
              <a:rPr lang="en-US" sz="2800" dirty="0" smtClean="0"/>
              <a:t>Nausea</a:t>
            </a:r>
          </a:p>
          <a:p>
            <a:r>
              <a:rPr lang="en-US" sz="2800" dirty="0" smtClean="0"/>
              <a:t>Dizziness</a:t>
            </a:r>
          </a:p>
          <a:p>
            <a:r>
              <a:rPr lang="en-US" sz="2800" dirty="0" smtClean="0"/>
              <a:t>Weakness</a:t>
            </a:r>
          </a:p>
          <a:p>
            <a:r>
              <a:rPr lang="en-US" sz="2800" dirty="0" smtClean="0"/>
              <a:t>Irritability</a:t>
            </a:r>
          </a:p>
          <a:p>
            <a:r>
              <a:rPr lang="en-US" sz="2800" dirty="0" smtClean="0"/>
              <a:t>Thirst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eavy sweating</a:t>
            </a:r>
          </a:p>
          <a:p>
            <a:r>
              <a:rPr lang="en-US" sz="2800" dirty="0" smtClean="0"/>
              <a:t>Elevated </a:t>
            </a:r>
            <a:r>
              <a:rPr lang="en-US" sz="2800" dirty="0"/>
              <a:t>body </a:t>
            </a:r>
            <a:r>
              <a:rPr lang="en-US" sz="2800" dirty="0" smtClean="0"/>
              <a:t>temperature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ecreased </a:t>
            </a:r>
            <a:r>
              <a:rPr lang="en-US" sz="2800" dirty="0"/>
              <a:t>urine </a:t>
            </a:r>
            <a:r>
              <a:rPr lang="en-US" sz="2800" dirty="0" smtClean="0"/>
              <a:t>output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pPr>
              <a:buNone/>
            </a:pP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Wingdings 2"/>
              </a:rPr>
              <a:t> </a:t>
            </a:r>
            <a:r>
              <a:rPr lang="en-US" b="1" dirty="0" smtClean="0">
                <a:solidFill>
                  <a:srgbClr val="FFFF00"/>
                </a:solidFill>
              </a:rPr>
              <a:t>First Aid</a:t>
            </a:r>
          </a:p>
          <a:p>
            <a:pPr lvl="0"/>
            <a:r>
              <a:rPr lang="en-US" sz="2800" dirty="0"/>
              <a:t>Get medical evaluation and treatment for the worker. </a:t>
            </a:r>
          </a:p>
          <a:p>
            <a:pPr lvl="0"/>
            <a:r>
              <a:rPr lang="en-US" sz="2800" dirty="0"/>
              <a:t>Remove worker from hot area and give cool liquids to drink. </a:t>
            </a:r>
          </a:p>
          <a:p>
            <a:pPr lvl="0"/>
            <a:r>
              <a:rPr lang="en-US" sz="2800" dirty="0"/>
              <a:t>Remove PPE. </a:t>
            </a:r>
          </a:p>
          <a:p>
            <a:pPr lvl="0"/>
            <a:r>
              <a:rPr lang="en-US" sz="2800" dirty="0"/>
              <a:t>Cool the worker with cold compresses or wet head, face, and neck with cold water. </a:t>
            </a:r>
          </a:p>
          <a:p>
            <a:r>
              <a:rPr lang="en-US" sz="2800" dirty="0"/>
              <a:t>Seat the worker in an air-conditioned area or next to a misting fan.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404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33"/>
                </a:solidFill>
              </a:rPr>
              <a:t>Rhabdomyloysis</a:t>
            </a:r>
            <a:br>
              <a:rPr lang="en-US" b="1" dirty="0" smtClean="0">
                <a:solidFill>
                  <a:srgbClr val="FF3333"/>
                </a:solidFill>
              </a:rPr>
            </a:br>
            <a:r>
              <a:rPr lang="en-US" sz="2700" b="1" dirty="0" smtClean="0">
                <a:solidFill>
                  <a:srgbClr val="FF3333"/>
                </a:solidFill>
              </a:rPr>
              <a:t>(breakdown of skeletal muscle)</a:t>
            </a:r>
            <a:endParaRPr lang="en-US" b="1" dirty="0">
              <a:solidFill>
                <a:srgbClr val="FF3333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sym typeface="Wingdings 2"/>
              </a:rPr>
              <a:t>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Symptoms</a:t>
            </a:r>
          </a:p>
          <a:p>
            <a:r>
              <a:rPr lang="en-US" sz="2000" dirty="0"/>
              <a:t>Muscle </a:t>
            </a:r>
            <a:r>
              <a:rPr lang="en-US" sz="2000" dirty="0" smtClean="0"/>
              <a:t>cramps/pain</a:t>
            </a:r>
          </a:p>
          <a:p>
            <a:r>
              <a:rPr lang="en-US" sz="2000" dirty="0" smtClean="0"/>
              <a:t>Abnormally </a:t>
            </a:r>
            <a:r>
              <a:rPr lang="en-US" sz="2000" dirty="0"/>
              <a:t>dark colored urine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(tea </a:t>
            </a:r>
            <a:r>
              <a:rPr lang="en-US" sz="2000" dirty="0"/>
              <a:t>or </a:t>
            </a:r>
            <a:r>
              <a:rPr lang="en-US" sz="2000" dirty="0" smtClean="0"/>
              <a:t>cola-colored)</a:t>
            </a:r>
          </a:p>
          <a:p>
            <a:r>
              <a:rPr lang="en-US" sz="2000" dirty="0" smtClean="0"/>
              <a:t>Weakness</a:t>
            </a:r>
          </a:p>
          <a:p>
            <a:r>
              <a:rPr lang="en-US" sz="2000" dirty="0" smtClean="0"/>
              <a:t>Exercise intolerance</a:t>
            </a:r>
          </a:p>
          <a:p>
            <a:endParaRPr lang="en-US" sz="2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endParaRPr lang="en-US" sz="2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endParaRPr lang="en-US" sz="2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endParaRPr lang="en-US" sz="2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pPr marL="0" indent="0">
              <a:buNone/>
            </a:pPr>
            <a:endParaRPr lang="en-US" sz="2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pPr marL="0" indent="0">
              <a:buNone/>
            </a:pPr>
            <a:endParaRPr lang="en-US" sz="2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pPr marL="0" indent="0">
              <a:buNone/>
            </a:pP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Wingdings 2"/>
              </a:rPr>
              <a:t> </a:t>
            </a:r>
            <a:r>
              <a:rPr lang="en-US" sz="2400" b="1" dirty="0" smtClean="0">
                <a:solidFill>
                  <a:srgbClr val="FFFF00"/>
                </a:solidFill>
              </a:rPr>
              <a:t>First Aid</a:t>
            </a:r>
          </a:p>
          <a:p>
            <a:pPr lvl="0"/>
            <a:r>
              <a:rPr lang="en-US" sz="2000" dirty="0"/>
              <a:t>Stop activity. </a:t>
            </a:r>
          </a:p>
          <a:p>
            <a:pPr lvl="0"/>
            <a:r>
              <a:rPr lang="en-US" sz="2000" dirty="0"/>
              <a:t>Drink water. </a:t>
            </a:r>
          </a:p>
          <a:p>
            <a:pPr lvl="0"/>
            <a:r>
              <a:rPr lang="en-US" sz="2000" dirty="0"/>
              <a:t>Get immediate care at the nearest medical facility. </a:t>
            </a:r>
          </a:p>
          <a:p>
            <a:r>
              <a:rPr lang="en-US" sz="2000" dirty="0"/>
              <a:t>Ask to be checked for </a:t>
            </a:r>
            <a:r>
              <a:rPr lang="en-US" sz="2000" dirty="0" smtClean="0"/>
              <a:t>rhabdomyolysis (blood/urine </a:t>
            </a:r>
            <a:r>
              <a:rPr lang="en-US" sz="2000" dirty="0"/>
              <a:t>creatine </a:t>
            </a:r>
            <a:r>
              <a:rPr lang="en-US" sz="2000" dirty="0" smtClean="0"/>
              <a:t>kinase and myoglobin tests).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62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33"/>
                </a:solidFill>
              </a:rPr>
              <a:t>Heat Stroke</a:t>
            </a:r>
            <a:endParaRPr lang="en-US" b="1" dirty="0">
              <a:solidFill>
                <a:srgbClr val="FF3333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sym typeface="Wingdings 2"/>
              </a:rPr>
              <a:t></a:t>
            </a:r>
            <a:r>
              <a:rPr lang="en-US" b="1" dirty="0" smtClean="0">
                <a:sym typeface="Wingdings 2"/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Symptoms</a:t>
            </a:r>
          </a:p>
          <a:p>
            <a:r>
              <a:rPr lang="en-US" sz="2800" dirty="0" smtClean="0"/>
              <a:t>Confusion</a:t>
            </a:r>
          </a:p>
          <a:p>
            <a:r>
              <a:rPr lang="en-US" sz="2800" dirty="0" smtClean="0"/>
              <a:t>Loss </a:t>
            </a:r>
            <a:r>
              <a:rPr lang="en-US" sz="2800" dirty="0"/>
              <a:t>of </a:t>
            </a:r>
            <a:r>
              <a:rPr lang="en-US" sz="2800" dirty="0" smtClean="0"/>
              <a:t>consciousness</a:t>
            </a:r>
          </a:p>
          <a:p>
            <a:r>
              <a:rPr lang="en-US" sz="2800" dirty="0" smtClean="0"/>
              <a:t>Hot</a:t>
            </a:r>
            <a:r>
              <a:rPr lang="en-US" sz="2800" dirty="0"/>
              <a:t>, dry skin or profuse </a:t>
            </a:r>
            <a:r>
              <a:rPr lang="en-US" sz="2800" dirty="0" smtClean="0"/>
              <a:t>sweating</a:t>
            </a:r>
          </a:p>
          <a:p>
            <a:r>
              <a:rPr lang="en-US" sz="2800" dirty="0" smtClean="0"/>
              <a:t>Seizures</a:t>
            </a:r>
          </a:p>
          <a:p>
            <a:r>
              <a:rPr lang="en-US" sz="2800" dirty="0" smtClean="0"/>
              <a:t>Very </a:t>
            </a:r>
            <a:r>
              <a:rPr lang="en-US" sz="2800" dirty="0"/>
              <a:t>high body temperature</a:t>
            </a:r>
          </a:p>
          <a:p>
            <a:endParaRPr lang="en-US" sz="2600" dirty="0" smtClean="0"/>
          </a:p>
          <a:p>
            <a:pPr>
              <a:buNone/>
            </a:pPr>
            <a:endParaRPr lang="en-US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pPr>
              <a:buNone/>
            </a:pPr>
            <a:endParaRPr lang="en-US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   Heat </a:t>
            </a:r>
            <a:r>
              <a:rPr lang="en-US" b="1" i="1" dirty="0">
                <a:solidFill>
                  <a:srgbClr val="FFFF00"/>
                </a:solidFill>
              </a:rPr>
              <a:t>stoke may be </a:t>
            </a:r>
            <a:r>
              <a:rPr lang="en-US" b="1" i="1" dirty="0" smtClean="0">
                <a:solidFill>
                  <a:srgbClr val="FFFF00"/>
                </a:solidFill>
              </a:rPr>
              <a:t>fatal!</a:t>
            </a:r>
            <a:endParaRPr lang="en-US" b="1" i="1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sym typeface="Wingdings 2"/>
            </a:endParaRPr>
          </a:p>
          <a:p>
            <a:pPr>
              <a:buNone/>
            </a:pPr>
            <a:endParaRPr lang="en-US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pPr>
              <a:buNone/>
            </a:pPr>
            <a:endParaRPr lang="en-US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pPr>
              <a:buNone/>
            </a:pPr>
            <a:endParaRPr lang="en-US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pPr>
              <a:buNone/>
            </a:pPr>
            <a:endParaRPr lang="en-US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sym typeface="Wingdings 2"/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Wingdings 2"/>
              </a:rPr>
              <a:t> </a:t>
            </a:r>
            <a:r>
              <a:rPr lang="en-US" b="1" dirty="0" smtClean="0">
                <a:solidFill>
                  <a:srgbClr val="FFFF00"/>
                </a:solidFill>
              </a:rPr>
              <a:t>First Aid</a:t>
            </a:r>
          </a:p>
          <a:p>
            <a:pPr lvl="0"/>
            <a:r>
              <a:rPr lang="en-US" sz="2800" dirty="0"/>
              <a:t>Get professional medical care </a:t>
            </a:r>
            <a:r>
              <a:rPr lang="en-US" sz="2800" dirty="0" smtClean="0"/>
              <a:t>immediately. </a:t>
            </a:r>
            <a:endParaRPr lang="en-US" sz="2800" dirty="0"/>
          </a:p>
          <a:p>
            <a:pPr lvl="0"/>
            <a:r>
              <a:rPr lang="en-US" sz="2800" dirty="0"/>
              <a:t>Move the worker to a shaded, cool area and remove PPE. </a:t>
            </a:r>
          </a:p>
          <a:p>
            <a:pPr lvl="0"/>
            <a:r>
              <a:rPr lang="en-US" sz="2800" dirty="0"/>
              <a:t>Cool the worker quickly with a cold </a:t>
            </a:r>
            <a:r>
              <a:rPr lang="en-US" sz="2800" dirty="0" smtClean="0"/>
              <a:t>water bath. </a:t>
            </a:r>
            <a:r>
              <a:rPr lang="en-US" sz="2800" dirty="0"/>
              <a:t>Keep the head out of the water.</a:t>
            </a:r>
          </a:p>
          <a:p>
            <a:pPr lvl="0"/>
            <a:r>
              <a:rPr lang="en-US" sz="2800" dirty="0"/>
              <a:t>Wet the skin, place cold wet cloths on skin, or soak clothing with cool water. </a:t>
            </a:r>
          </a:p>
          <a:p>
            <a:pPr lvl="0"/>
            <a:r>
              <a:rPr lang="en-US" sz="2800" dirty="0"/>
              <a:t>Circulate the air </a:t>
            </a:r>
            <a:r>
              <a:rPr lang="en-US" sz="2800" dirty="0" smtClean="0"/>
              <a:t>to </a:t>
            </a:r>
            <a:r>
              <a:rPr lang="en-US" sz="2800" dirty="0"/>
              <a:t>speed cooling.</a:t>
            </a:r>
          </a:p>
          <a:p>
            <a:r>
              <a:rPr lang="en-US" sz="2800" dirty="0"/>
              <a:t>Do not try to give oral fluids if the worker seems sedated or has slurred </a:t>
            </a:r>
            <a:r>
              <a:rPr lang="en-US" sz="2800" dirty="0" smtClean="0"/>
              <a:t>speech.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13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Recommendations for Preventing Heat-related Illness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Take time to </a:t>
            </a:r>
            <a:r>
              <a:rPr lang="en-US" dirty="0" smtClean="0"/>
              <a:t>acclimatize. </a:t>
            </a:r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Stay </a:t>
            </a:r>
            <a:r>
              <a:rPr lang="en-US" dirty="0"/>
              <a:t>well hydrated.</a:t>
            </a:r>
          </a:p>
          <a:p>
            <a:endParaRPr lang="en-US" sz="2000" dirty="0"/>
          </a:p>
          <a:p>
            <a:r>
              <a:rPr lang="en-US" dirty="0"/>
              <a:t>Watch for </a:t>
            </a:r>
            <a:r>
              <a:rPr lang="en-US" dirty="0" smtClean="0"/>
              <a:t>signs/symptoms </a:t>
            </a:r>
            <a:r>
              <a:rPr lang="en-US" dirty="0"/>
              <a:t>of heat-related illnesses.</a:t>
            </a:r>
          </a:p>
          <a:p>
            <a:endParaRPr lang="en-US" sz="2000" dirty="0"/>
          </a:p>
          <a:p>
            <a:r>
              <a:rPr lang="en-US" dirty="0"/>
              <a:t>Take time to rest and cool down.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Take Time to Acclimatize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Gradually increase </a:t>
            </a:r>
            <a:r>
              <a:rPr lang="en-US" b="1" dirty="0">
                <a:solidFill>
                  <a:srgbClr val="FFFF00"/>
                </a:solidFill>
              </a:rPr>
              <a:t>work </a:t>
            </a:r>
            <a:r>
              <a:rPr lang="en-US" b="1" dirty="0" smtClean="0"/>
              <a:t>time </a:t>
            </a:r>
            <a:r>
              <a:rPr lang="en-US" b="1" dirty="0"/>
              <a:t>in hot environmental conditions over a 7-14 day period. </a:t>
            </a:r>
            <a:endParaRPr lang="en-US" b="1" dirty="0" smtClean="0"/>
          </a:p>
          <a:p>
            <a:pPr lvl="1"/>
            <a:r>
              <a:rPr lang="en-US" b="1" dirty="0" smtClean="0"/>
              <a:t>If not </a:t>
            </a:r>
            <a:r>
              <a:rPr lang="en-US" b="1" dirty="0"/>
              <a:t>possible, implement shorter work shifts for </a:t>
            </a:r>
            <a:r>
              <a:rPr lang="en-US" b="1" dirty="0" smtClean="0"/>
              <a:t>workers until they are adjusted </a:t>
            </a:r>
            <a:r>
              <a:rPr lang="en-US" b="1" dirty="0"/>
              <a:t>to the heat</a:t>
            </a:r>
            <a:r>
              <a:rPr lang="en-US" b="1" dirty="0" smtClean="0"/>
              <a:t>.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For </a:t>
            </a:r>
            <a:r>
              <a:rPr lang="en-US" b="1" dirty="0" smtClean="0">
                <a:solidFill>
                  <a:srgbClr val="FFFF00"/>
                </a:solidFill>
              </a:rPr>
              <a:t>workers new to the climate, </a:t>
            </a:r>
            <a:r>
              <a:rPr lang="en-US" b="1" dirty="0" smtClean="0"/>
              <a:t>schedule </a:t>
            </a:r>
            <a:r>
              <a:rPr lang="en-US" b="1" dirty="0"/>
              <a:t>no more than 20% of the usual </a:t>
            </a:r>
            <a:r>
              <a:rPr lang="en-US" b="1" dirty="0" smtClean="0"/>
              <a:t>work shift on </a:t>
            </a:r>
            <a:r>
              <a:rPr lang="en-US" b="1" dirty="0"/>
              <a:t>day 1 and a no more than 20% increase on each additional day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For </a:t>
            </a:r>
            <a:r>
              <a:rPr lang="en-US" b="1" dirty="0">
                <a:solidFill>
                  <a:srgbClr val="FFFF00"/>
                </a:solidFill>
              </a:rPr>
              <a:t>workers with previous experience </a:t>
            </a:r>
            <a:r>
              <a:rPr lang="en-US" b="1" dirty="0" smtClean="0"/>
              <a:t>with the job in this climate, schedule no </a:t>
            </a:r>
            <a:r>
              <a:rPr lang="en-US" b="1" dirty="0"/>
              <a:t>more </a:t>
            </a:r>
            <a:r>
              <a:rPr lang="en-US" b="1" dirty="0" smtClean="0"/>
              <a:t>than </a:t>
            </a:r>
            <a:r>
              <a:rPr lang="en-US" b="1" dirty="0"/>
              <a:t>a 50% of the usual </a:t>
            </a:r>
            <a:r>
              <a:rPr lang="en-US" b="1" dirty="0" smtClean="0"/>
              <a:t>work shift on </a:t>
            </a:r>
            <a:r>
              <a:rPr lang="en-US" b="1" dirty="0"/>
              <a:t>day 1, 60% on </a:t>
            </a:r>
            <a:r>
              <a:rPr lang="en-US" b="1" dirty="0" smtClean="0"/>
              <a:t>day 2</a:t>
            </a:r>
            <a:r>
              <a:rPr lang="en-US" b="1" dirty="0"/>
              <a:t>, 80% on day 3, and 100% on day 4.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24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Stay Well Hydrated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8437"/>
            <a:ext cx="7543800" cy="4678363"/>
          </a:xfrm>
        </p:spPr>
        <p:txBody>
          <a:bodyPr>
            <a:noAutofit/>
          </a:bodyPr>
          <a:lstStyle/>
          <a:p>
            <a:r>
              <a:rPr lang="en-US" sz="2400" b="1" dirty="0"/>
              <a:t>Arrive for your shift well hydrated</a:t>
            </a:r>
            <a:r>
              <a:rPr lang="en-US" sz="2400" b="1" dirty="0" smtClean="0"/>
              <a:t>.</a:t>
            </a:r>
          </a:p>
          <a:p>
            <a:endParaRPr lang="en-US" sz="1600" b="1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Drink frequently </a:t>
            </a:r>
            <a:r>
              <a:rPr lang="en-US" sz="2400" b="1" dirty="0"/>
              <a:t>enough that you do not feel thirsty. </a:t>
            </a:r>
            <a:endParaRPr lang="en-US" sz="2400" b="1" dirty="0" smtClean="0"/>
          </a:p>
          <a:p>
            <a:endParaRPr lang="en-US" sz="1600" b="1" dirty="0"/>
          </a:p>
          <a:p>
            <a:r>
              <a:rPr lang="en-US" sz="2400" b="1" dirty="0" smtClean="0"/>
              <a:t>Rehydrate </a:t>
            </a:r>
            <a:r>
              <a:rPr lang="en-US" sz="2400" b="1" dirty="0"/>
              <a:t>during </a:t>
            </a:r>
            <a:r>
              <a:rPr lang="en-US" sz="2400" b="1" dirty="0">
                <a:solidFill>
                  <a:srgbClr val="FFFF00"/>
                </a:solidFill>
              </a:rPr>
              <a:t>every</a:t>
            </a:r>
            <a:r>
              <a:rPr lang="en-US" sz="2400" b="1" dirty="0"/>
              <a:t> rest break</a:t>
            </a:r>
            <a:r>
              <a:rPr lang="en-US" sz="2400" b="1" dirty="0" smtClean="0"/>
              <a:t>.</a:t>
            </a:r>
          </a:p>
          <a:p>
            <a:endParaRPr lang="en-US" sz="1600" b="1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Tell </a:t>
            </a:r>
            <a:r>
              <a:rPr lang="en-US" sz="2400" b="1" dirty="0">
                <a:solidFill>
                  <a:srgbClr val="FFFF00"/>
                </a:solidFill>
              </a:rPr>
              <a:t>your supervisor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FF00"/>
                </a:solidFill>
              </a:rPr>
              <a:t>do not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start your shift 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/>
              <a:t>if </a:t>
            </a:r>
            <a:r>
              <a:rPr lang="en-US" sz="2400" b="1" dirty="0"/>
              <a:t>you have recently vomited or had diarrhea</a:t>
            </a:r>
            <a:r>
              <a:rPr lang="en-US" sz="2400" b="1" dirty="0" smtClean="0"/>
              <a:t>.</a:t>
            </a:r>
          </a:p>
          <a:p>
            <a:endParaRPr lang="en-US" sz="1600" b="1" dirty="0"/>
          </a:p>
          <a:p>
            <a:r>
              <a:rPr lang="en-US" sz="2400" b="1" dirty="0">
                <a:solidFill>
                  <a:srgbClr val="FFFF00"/>
                </a:solidFill>
              </a:rPr>
              <a:t>Do not </a:t>
            </a:r>
            <a:r>
              <a:rPr lang="en-US" sz="2400" b="1" dirty="0"/>
              <a:t>use caffeine, alcohol, and other stimulants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45"/>
          <a:stretch/>
        </p:blipFill>
        <p:spPr>
          <a:xfrm>
            <a:off x="7620000" y="3962400"/>
            <a:ext cx="136067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Stay Well Hydrated (continued)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315200" cy="5029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Consider </a:t>
            </a:r>
            <a:r>
              <a:rPr lang="en-US" sz="2400" b="1" dirty="0"/>
              <a:t>keeping a </a:t>
            </a:r>
            <a:r>
              <a:rPr lang="en-US" sz="2400" b="1" dirty="0">
                <a:solidFill>
                  <a:srgbClr val="FFFF00"/>
                </a:solidFill>
              </a:rPr>
              <a:t>weight scale </a:t>
            </a:r>
            <a:r>
              <a:rPr lang="en-US" sz="2400" b="1" dirty="0" smtClean="0"/>
              <a:t>in </a:t>
            </a:r>
            <a:r>
              <a:rPr lang="en-US" sz="2400" b="1" dirty="0"/>
              <a:t>the rest area</a:t>
            </a:r>
            <a:r>
              <a:rPr lang="en-US" sz="2400" b="1" dirty="0" smtClean="0"/>
              <a:t>.</a:t>
            </a:r>
          </a:p>
          <a:p>
            <a:endParaRPr lang="en-US" sz="1000" b="1" dirty="0"/>
          </a:p>
          <a:p>
            <a:pPr lvl="1"/>
            <a:r>
              <a:rPr lang="en-US" sz="2400" dirty="0"/>
              <a:t>Weigh yourself before putting on PPE at the beginning of your shift and after removing </a:t>
            </a:r>
            <a:r>
              <a:rPr lang="en-US" sz="2400" dirty="0" smtClean="0"/>
              <a:t>it (and removing sweat-soaked scrubs) </a:t>
            </a:r>
            <a:r>
              <a:rPr lang="en-US" sz="2400" dirty="0"/>
              <a:t>on the last shift of the day. </a:t>
            </a:r>
            <a:endParaRPr lang="en-US" sz="2400" dirty="0" smtClean="0"/>
          </a:p>
          <a:p>
            <a:pPr lvl="1"/>
            <a:endParaRPr lang="en-US" sz="1000" dirty="0"/>
          </a:p>
          <a:p>
            <a:pPr lvl="1"/>
            <a:r>
              <a:rPr lang="en-US" sz="2400" dirty="0"/>
              <a:t>Record your body weight </a:t>
            </a:r>
            <a:r>
              <a:rPr lang="en-US" sz="2400" dirty="0" smtClean="0"/>
              <a:t>changes.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i="1" dirty="0"/>
              <a:t>≥</a:t>
            </a:r>
            <a:r>
              <a:rPr lang="en-US" sz="2000" i="1" dirty="0" smtClean="0"/>
              <a:t> </a:t>
            </a:r>
            <a:r>
              <a:rPr lang="en-US" sz="2000" i="1" dirty="0"/>
              <a:t>2</a:t>
            </a:r>
            <a:r>
              <a:rPr lang="en-US" sz="2000" i="1" dirty="0" smtClean="0"/>
              <a:t>% </a:t>
            </a:r>
            <a:r>
              <a:rPr lang="en-US" sz="2000" i="1" dirty="0"/>
              <a:t>body weight </a:t>
            </a:r>
            <a:r>
              <a:rPr lang="en-US" sz="2000" i="1" dirty="0" smtClean="0"/>
              <a:t>loss = possible decreased heat tolerance</a:t>
            </a:r>
          </a:p>
          <a:p>
            <a:pPr lvl="1"/>
            <a:endParaRPr lang="en-US" sz="1000" i="1" dirty="0" smtClean="0"/>
          </a:p>
          <a:p>
            <a:pPr lvl="1"/>
            <a:r>
              <a:rPr lang="en-US" sz="2400" dirty="0"/>
              <a:t>Alert your supervisor if you have lost body weight during a shift.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Example: If </a:t>
            </a:r>
            <a:r>
              <a:rPr lang="en-US" sz="2000" dirty="0"/>
              <a:t>starting weight is 150 lbs., then a 2% loss would </a:t>
            </a:r>
            <a:r>
              <a:rPr lang="en-US" sz="2000" dirty="0" smtClean="0"/>
              <a:t>		be 3 </a:t>
            </a:r>
            <a:r>
              <a:rPr lang="en-US" sz="2000" dirty="0"/>
              <a:t>lbs.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(</a:t>
            </a:r>
            <a:r>
              <a:rPr lang="en-US" sz="2000" dirty="0"/>
              <a:t>150 lbs. X 0.02 = 3 lbs.)</a:t>
            </a:r>
            <a:endParaRPr lang="en-US" sz="2000" i="1" dirty="0" smtClean="0"/>
          </a:p>
          <a:p>
            <a:pPr lvl="1"/>
            <a:endParaRPr lang="en-US" sz="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t="5344" r="13958" b="8622"/>
          <a:stretch/>
        </p:blipFill>
        <p:spPr>
          <a:xfrm>
            <a:off x="7899400" y="3276600"/>
            <a:ext cx="1143000" cy="13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Purpose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Working in the harsh conditions in West Africa and other risk factors, including wearing PPE, puts healthcare workers at risk for heat-related illnesses.</a:t>
            </a:r>
          </a:p>
        </p:txBody>
      </p:sp>
    </p:spTree>
    <p:extLst>
      <p:ext uri="{BB962C8B-B14F-4D97-AF65-F5344CB8AC3E}">
        <p14:creationId xmlns:p14="http://schemas.microsoft.com/office/powerpoint/2010/main" val="29117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19200"/>
          </a:xfrm>
        </p:spPr>
        <p:txBody>
          <a:bodyPr>
            <a:no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</a:rPr>
              <a:t>Watch for </a:t>
            </a:r>
            <a:r>
              <a:rPr lang="en-US" sz="3600" b="1" dirty="0" smtClean="0">
                <a:solidFill>
                  <a:srgbClr val="FFFF00"/>
                </a:solidFill>
              </a:rPr>
              <a:t>Signs/Symptoms of Heat-related Illness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Avoid working alone. Designate a </a:t>
            </a:r>
            <a:r>
              <a:rPr lang="en-US" sz="2400" b="1" dirty="0" smtClean="0">
                <a:solidFill>
                  <a:srgbClr val="FFFF00"/>
                </a:solidFill>
              </a:rPr>
              <a:t>buddy.</a:t>
            </a:r>
          </a:p>
          <a:p>
            <a:endParaRPr lang="en-US" sz="1800" b="1" dirty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Ask </a:t>
            </a:r>
            <a:r>
              <a:rPr lang="en-US" sz="2000" dirty="0"/>
              <a:t>your buddy how </a:t>
            </a:r>
            <a:r>
              <a:rPr lang="en-US" sz="2000" dirty="0" smtClean="0"/>
              <a:t>he </a:t>
            </a:r>
            <a:r>
              <a:rPr lang="en-US" sz="2000" dirty="0"/>
              <a:t>feels periodically, and encourage rest and water breaks as needed</a:t>
            </a:r>
            <a:r>
              <a:rPr lang="en-US" sz="2000" dirty="0" smtClean="0"/>
              <a:t>.</a:t>
            </a:r>
          </a:p>
          <a:p>
            <a:pPr lvl="1"/>
            <a:endParaRPr lang="en-US" sz="1400" dirty="0"/>
          </a:p>
          <a:p>
            <a:pPr lvl="1"/>
            <a:r>
              <a:rPr lang="en-US" sz="2000" dirty="0"/>
              <a:t>Tell your buddy if you do not feel </a:t>
            </a:r>
            <a:r>
              <a:rPr lang="en-US" sz="2000" dirty="0" smtClean="0"/>
              <a:t>well.</a:t>
            </a:r>
          </a:p>
          <a:p>
            <a:pPr lvl="1"/>
            <a:endParaRPr lang="en-US" sz="1400" dirty="0"/>
          </a:p>
          <a:p>
            <a:pPr lvl="1"/>
            <a:r>
              <a:rPr lang="en-US" sz="2000" dirty="0"/>
              <a:t>Follow emergency procedures </a:t>
            </a:r>
            <a:r>
              <a:rPr lang="en-US" sz="2000" dirty="0" smtClean="0"/>
              <a:t>if someone has </a:t>
            </a:r>
            <a:r>
              <a:rPr lang="en-US" sz="2000" dirty="0"/>
              <a:t>heat-related </a:t>
            </a:r>
            <a:r>
              <a:rPr lang="en-US" sz="2000" dirty="0" smtClean="0"/>
              <a:t>symptoms.</a:t>
            </a:r>
          </a:p>
          <a:p>
            <a:pPr lvl="1"/>
            <a:endParaRPr lang="en-US" sz="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24400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19200"/>
          </a:xfrm>
        </p:spPr>
        <p:txBody>
          <a:bodyPr>
            <a:noAutofit/>
          </a:bodyPr>
          <a:lstStyle/>
          <a:p>
            <a:pPr lvl="0"/>
            <a:r>
              <a:rPr lang="en-US" sz="2800" b="1" dirty="0">
                <a:solidFill>
                  <a:srgbClr val="FFFF00"/>
                </a:solidFill>
              </a:rPr>
              <a:t>Watch for </a:t>
            </a:r>
            <a:r>
              <a:rPr lang="en-US" sz="2800" b="1" dirty="0" smtClean="0">
                <a:solidFill>
                  <a:srgbClr val="FFFF00"/>
                </a:solidFill>
              </a:rPr>
              <a:t>Symptoms of Heat-related Illness (continued)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15200" cy="5181600"/>
          </a:xfrm>
        </p:spPr>
        <p:txBody>
          <a:bodyPr>
            <a:noAutofit/>
          </a:bodyPr>
          <a:lstStyle/>
          <a:p>
            <a:pPr lvl="1"/>
            <a:endParaRPr lang="en-US" sz="300" dirty="0"/>
          </a:p>
          <a:p>
            <a:r>
              <a:rPr lang="en-US" sz="2000" b="1" dirty="0">
                <a:solidFill>
                  <a:srgbClr val="FFFF00"/>
                </a:solidFill>
              </a:rPr>
              <a:t>Assign a trained person who knows first aid to monitor the </a:t>
            </a:r>
            <a:r>
              <a:rPr lang="en-US" sz="2000" b="1" dirty="0" smtClean="0">
                <a:solidFill>
                  <a:srgbClr val="FFFF00"/>
                </a:solidFill>
              </a:rPr>
              <a:t>rest </a:t>
            </a:r>
            <a:r>
              <a:rPr lang="en-US" sz="2000" b="1" dirty="0">
                <a:solidFill>
                  <a:srgbClr val="FFFF00"/>
                </a:solidFill>
              </a:rPr>
              <a:t>area for symptoms of heat-related illness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Additional </a:t>
            </a:r>
            <a:r>
              <a:rPr lang="en-US" sz="1800" dirty="0"/>
              <a:t>monitor duties may include</a:t>
            </a:r>
            <a:r>
              <a:rPr lang="en-US" sz="1800" dirty="0" smtClean="0"/>
              <a:t>:</a:t>
            </a:r>
          </a:p>
          <a:p>
            <a:endParaRPr lang="en-US" sz="1000" dirty="0"/>
          </a:p>
          <a:p>
            <a:pPr lvl="1"/>
            <a:r>
              <a:rPr lang="en-US" sz="1800" dirty="0"/>
              <a:t>Doing a </a:t>
            </a:r>
            <a:r>
              <a:rPr lang="en-US" sz="1800" dirty="0" smtClean="0"/>
              <a:t>mental </a:t>
            </a:r>
            <a:r>
              <a:rPr lang="en-US" sz="1800" dirty="0"/>
              <a:t>health assessment </a:t>
            </a:r>
            <a:r>
              <a:rPr lang="en-US" sz="1800" dirty="0" smtClean="0"/>
              <a:t>on those entering and leaving the </a:t>
            </a:r>
            <a:r>
              <a:rPr lang="en-US" sz="1800" dirty="0"/>
              <a:t>rest </a:t>
            </a:r>
            <a:r>
              <a:rPr lang="en-US" sz="1800" dirty="0" smtClean="0"/>
              <a:t>area. </a:t>
            </a:r>
            <a:r>
              <a:rPr lang="en-US" sz="1800" i="1" dirty="0" smtClean="0"/>
              <a:t>Asking </a:t>
            </a:r>
            <a:r>
              <a:rPr lang="en-US" sz="1800" i="1" dirty="0"/>
              <a:t>them to answer basic questions like </a:t>
            </a:r>
            <a:r>
              <a:rPr lang="en-US" sz="1800" i="1" dirty="0" smtClean="0"/>
              <a:t>their name, etc.</a:t>
            </a:r>
          </a:p>
          <a:p>
            <a:pPr lvl="1"/>
            <a:endParaRPr lang="en-US" sz="1000" i="1" dirty="0" smtClean="0"/>
          </a:p>
          <a:p>
            <a:pPr lvl="1"/>
            <a:endParaRPr lang="en-US" sz="400" dirty="0"/>
          </a:p>
          <a:p>
            <a:pPr lvl="1"/>
            <a:r>
              <a:rPr lang="en-US" sz="1800" dirty="0"/>
              <a:t>Using an infrared thermometer to </a:t>
            </a:r>
            <a:r>
              <a:rPr lang="en-US" sz="1800" dirty="0" smtClean="0"/>
              <a:t>assess aural (ear canal) </a:t>
            </a:r>
            <a:r>
              <a:rPr lang="en-US" sz="1800" dirty="0"/>
              <a:t>temperature.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Temperature </a:t>
            </a:r>
            <a:r>
              <a:rPr lang="en-US" sz="1800" i="1" dirty="0">
                <a:solidFill>
                  <a:srgbClr val="FFFF00"/>
                </a:solidFill>
              </a:rPr>
              <a:t>≥ </a:t>
            </a:r>
            <a:r>
              <a:rPr lang="en-US" sz="1800" i="1" dirty="0" smtClean="0">
                <a:solidFill>
                  <a:srgbClr val="FFFF00"/>
                </a:solidFill>
              </a:rPr>
              <a:t>102.2°F </a:t>
            </a:r>
            <a:r>
              <a:rPr lang="en-US" sz="1800" i="1" dirty="0">
                <a:solidFill>
                  <a:srgbClr val="FFFF00"/>
                </a:solidFill>
              </a:rPr>
              <a:t>(39°C</a:t>
            </a:r>
            <a:r>
              <a:rPr lang="en-US" sz="1800" i="1" dirty="0" smtClean="0">
                <a:solidFill>
                  <a:srgbClr val="FFFF00"/>
                </a:solidFill>
              </a:rPr>
              <a:t>) </a:t>
            </a:r>
            <a:r>
              <a:rPr lang="en-US" sz="1800" i="1" dirty="0" smtClean="0"/>
              <a:t>means they should not return to work.</a:t>
            </a:r>
            <a:br>
              <a:rPr lang="en-US" sz="1800" i="1" dirty="0" smtClean="0"/>
            </a:br>
            <a:r>
              <a:rPr lang="en-US" sz="1800" i="1" dirty="0"/>
              <a:t>R</a:t>
            </a:r>
            <a:r>
              <a:rPr lang="en-US" sz="1800" i="1" dirty="0" smtClean="0"/>
              <a:t>eturn </a:t>
            </a:r>
            <a:r>
              <a:rPr lang="en-US" sz="1800" i="1" dirty="0"/>
              <a:t>to work </a:t>
            </a:r>
            <a:r>
              <a:rPr lang="en-US" sz="1800" i="1" dirty="0" smtClean="0"/>
              <a:t>only after </a:t>
            </a:r>
            <a:r>
              <a:rPr lang="en-US" sz="1800" i="1" dirty="0"/>
              <a:t>t</a:t>
            </a:r>
            <a:r>
              <a:rPr lang="en-US" sz="1800" i="1" dirty="0" smtClean="0"/>
              <a:t>emperature </a:t>
            </a:r>
            <a:r>
              <a:rPr lang="en-US" sz="1800" i="1" dirty="0"/>
              <a:t>decreases to </a:t>
            </a:r>
            <a:r>
              <a:rPr lang="en-US" sz="1800" i="1" dirty="0" smtClean="0">
                <a:solidFill>
                  <a:srgbClr val="FFFF00"/>
                </a:solidFill>
              </a:rPr>
              <a:t>100.4°F (38°C).</a:t>
            </a:r>
          </a:p>
          <a:p>
            <a:pPr lvl="1"/>
            <a:endParaRPr lang="en-US" sz="1000" i="1" dirty="0" smtClean="0"/>
          </a:p>
          <a:p>
            <a:pPr lvl="1"/>
            <a:endParaRPr lang="en-US" sz="400" dirty="0"/>
          </a:p>
          <a:p>
            <a:pPr lvl="1"/>
            <a:r>
              <a:rPr lang="en-US" sz="1800" dirty="0"/>
              <a:t>Telling workers it is time for their break</a:t>
            </a:r>
            <a:r>
              <a:rPr lang="en-US" sz="1800" dirty="0" smtClean="0"/>
              <a:t>.</a:t>
            </a:r>
          </a:p>
          <a:p>
            <a:pPr lvl="1"/>
            <a:endParaRPr lang="en-US" sz="1000" dirty="0" smtClean="0"/>
          </a:p>
          <a:p>
            <a:pPr lvl="1"/>
            <a:endParaRPr lang="en-US" sz="400" dirty="0"/>
          </a:p>
          <a:p>
            <a:pPr lvl="1"/>
            <a:r>
              <a:rPr lang="en-US" sz="1800" dirty="0"/>
              <a:t>Ensuring that the rest area is well stocked with water and electrolyte replacement </a:t>
            </a:r>
            <a:r>
              <a:rPr lang="en-US" sz="1800" dirty="0" smtClean="0"/>
              <a:t>fluids </a:t>
            </a:r>
            <a:r>
              <a:rPr lang="en-US" sz="1800" dirty="0"/>
              <a:t>and that cooling devices work properly.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4647"/>
          <a:stretch/>
        </p:blipFill>
        <p:spPr>
          <a:xfrm>
            <a:off x="8006454" y="3352800"/>
            <a:ext cx="976109" cy="21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Take </a:t>
            </a:r>
            <a:r>
              <a:rPr lang="en-US" b="1" dirty="0" smtClean="0">
                <a:solidFill>
                  <a:srgbClr val="FFFF00"/>
                </a:solidFill>
              </a:rPr>
              <a:t>Time </a:t>
            </a:r>
            <a:r>
              <a:rPr lang="en-US" b="1" dirty="0">
                <a:solidFill>
                  <a:srgbClr val="FFFF00"/>
                </a:solidFill>
              </a:rPr>
              <a:t>to R</a:t>
            </a:r>
            <a:r>
              <a:rPr lang="en-US" b="1" dirty="0" smtClean="0">
                <a:solidFill>
                  <a:srgbClr val="FFFF00"/>
                </a:solidFill>
              </a:rPr>
              <a:t>est </a:t>
            </a:r>
            <a:r>
              <a:rPr lang="en-US" b="1" dirty="0">
                <a:solidFill>
                  <a:srgbClr val="FFFF00"/>
                </a:solidFill>
              </a:rPr>
              <a:t>and </a:t>
            </a:r>
            <a:r>
              <a:rPr lang="en-US" b="1" dirty="0" smtClean="0">
                <a:solidFill>
                  <a:srgbClr val="FFFF00"/>
                </a:solidFill>
              </a:rPr>
              <a:t>Cool 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b="1" dirty="0" smtClean="0">
                <a:solidFill>
                  <a:srgbClr val="FFFF00"/>
                </a:solidFill>
              </a:rPr>
              <a:t>own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324"/>
            <a:ext cx="60960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rest area </a:t>
            </a:r>
            <a:r>
              <a:rPr lang="en-US" dirty="0"/>
              <a:t>should include:</a:t>
            </a:r>
          </a:p>
          <a:p>
            <a:pPr lvl="1"/>
            <a:r>
              <a:rPr lang="en-US" dirty="0"/>
              <a:t>Shaded </a:t>
            </a:r>
            <a:r>
              <a:rPr lang="en-US" dirty="0" smtClean="0"/>
              <a:t>area, chairs, </a:t>
            </a:r>
            <a:r>
              <a:rPr lang="en-US" dirty="0"/>
              <a:t>and cots.</a:t>
            </a:r>
          </a:p>
          <a:p>
            <a:pPr lvl="1"/>
            <a:r>
              <a:rPr lang="en-US" dirty="0"/>
              <a:t>Electric fans with misters </a:t>
            </a:r>
            <a:r>
              <a:rPr lang="en-US" dirty="0" smtClean="0"/>
              <a:t>or squirt bottles.</a:t>
            </a:r>
            <a:endParaRPr lang="en-US" dirty="0"/>
          </a:p>
          <a:p>
            <a:pPr lvl="1"/>
            <a:r>
              <a:rPr lang="en-US" dirty="0"/>
              <a:t>Bottled water and electrolyte replacement </a:t>
            </a:r>
            <a:r>
              <a:rPr lang="en-US" dirty="0" smtClean="0"/>
              <a:t>fluids.</a:t>
            </a:r>
            <a:endParaRPr lang="en-US" dirty="0"/>
          </a:p>
          <a:p>
            <a:pPr lvl="1"/>
            <a:r>
              <a:rPr lang="en-US" dirty="0"/>
              <a:t>Basic first aid equipment, bucket containing cool water to quickly cool down a </a:t>
            </a:r>
            <a:r>
              <a:rPr lang="en-US" dirty="0" smtClean="0"/>
              <a:t>person, </a:t>
            </a:r>
            <a:r>
              <a:rPr lang="en-US" dirty="0"/>
              <a:t>and spare communication equipment to call for </a:t>
            </a:r>
            <a:r>
              <a:rPr lang="en-US" dirty="0" smtClean="0"/>
              <a:t>evacuation.</a:t>
            </a:r>
          </a:p>
          <a:p>
            <a:pPr lvl="1"/>
            <a:endParaRPr lang="en-US" sz="2000" dirty="0"/>
          </a:p>
          <a:p>
            <a:r>
              <a:rPr lang="en-US" dirty="0"/>
              <a:t>Follow all </a:t>
            </a:r>
            <a:r>
              <a:rPr lang="en-US" dirty="0">
                <a:solidFill>
                  <a:srgbClr val="FFFF00"/>
                </a:solidFill>
              </a:rPr>
              <a:t>local emergency plans and procedures </a:t>
            </a:r>
            <a:r>
              <a:rPr lang="en-US" dirty="0"/>
              <a:t>if </a:t>
            </a:r>
            <a:r>
              <a:rPr lang="en-US" dirty="0" smtClean="0"/>
              <a:t>an evacuation is needed.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/>
              <a:t>Consider keeping a </a:t>
            </a:r>
            <a:r>
              <a:rPr lang="en-US" dirty="0">
                <a:solidFill>
                  <a:srgbClr val="FFFF00"/>
                </a:solidFill>
              </a:rPr>
              <a:t>change of scrubs </a:t>
            </a:r>
            <a:r>
              <a:rPr lang="en-US" dirty="0"/>
              <a:t>in the rest area to change out of </a:t>
            </a:r>
            <a:r>
              <a:rPr lang="en-US" dirty="0" smtClean="0"/>
              <a:t>sweaty scrubs.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/>
              <a:t>Arrive for your shift </a:t>
            </a:r>
            <a:r>
              <a:rPr lang="en-US" dirty="0">
                <a:solidFill>
                  <a:srgbClr val="FFFF00"/>
                </a:solidFill>
              </a:rPr>
              <a:t>well </a:t>
            </a:r>
            <a:r>
              <a:rPr lang="en-US" dirty="0" smtClean="0">
                <a:solidFill>
                  <a:srgbClr val="FFFF00"/>
                </a:solidFill>
              </a:rPr>
              <a:t>rested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41664" r="11460" b="28526"/>
          <a:stretch/>
        </p:blipFill>
        <p:spPr>
          <a:xfrm>
            <a:off x="7331859" y="4996914"/>
            <a:ext cx="1411081" cy="1231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12659" r="690" b="5090"/>
          <a:stretch/>
        </p:blipFill>
        <p:spPr>
          <a:xfrm>
            <a:off x="8037400" y="2209801"/>
            <a:ext cx="1017687" cy="1255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09800"/>
            <a:ext cx="1255600" cy="125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6487" r="2997"/>
          <a:stretch/>
        </p:blipFill>
        <p:spPr>
          <a:xfrm>
            <a:off x="6989841" y="1066800"/>
            <a:ext cx="1696959" cy="1077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1"/>
          <a:stretch/>
        </p:blipFill>
        <p:spPr>
          <a:xfrm>
            <a:off x="7454873" y="3585765"/>
            <a:ext cx="1165054" cy="12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Key Points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Wearing PPE will increase your risk for heat-related illnesses.</a:t>
            </a:r>
          </a:p>
          <a:p>
            <a:endParaRPr lang="en-US" sz="2800" dirty="0" smtClean="0"/>
          </a:p>
          <a:p>
            <a:pPr lvl="0"/>
            <a:r>
              <a:rPr lang="en-US" sz="2800" dirty="0"/>
              <a:t>Take time to acclimatize. </a:t>
            </a:r>
          </a:p>
          <a:p>
            <a:endParaRPr lang="en-US" sz="2800" dirty="0" smtClean="0"/>
          </a:p>
          <a:p>
            <a:r>
              <a:rPr lang="en-US" sz="2800" dirty="0" smtClean="0"/>
              <a:t>Stay well hydrated.</a:t>
            </a:r>
          </a:p>
          <a:p>
            <a:endParaRPr lang="en-US" sz="2800" dirty="0" smtClean="0"/>
          </a:p>
          <a:p>
            <a:r>
              <a:rPr lang="en-US" sz="2800" dirty="0" smtClean="0"/>
              <a:t>Watch for symptoms of heat-related illnesses.</a:t>
            </a:r>
          </a:p>
          <a:p>
            <a:endParaRPr lang="en-US" sz="2800" dirty="0" smtClean="0"/>
          </a:p>
          <a:p>
            <a:r>
              <a:rPr lang="en-US" sz="2800" dirty="0" smtClean="0"/>
              <a:t>Take time to rest and cool down.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Additional Resources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724400" cy="490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NIOSH </a:t>
            </a:r>
            <a:r>
              <a:rPr lang="en-US" sz="1800" b="1" dirty="0">
                <a:solidFill>
                  <a:srgbClr val="FFFF00"/>
                </a:solidFill>
              </a:rPr>
              <a:t>Heat Stress Topic Page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/>
              <a:t>http://www.cdc.gov/niosh/topics/heatstress/</a:t>
            </a: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FF00"/>
                </a:solidFill>
              </a:rPr>
              <a:t>OSHA-NIOSH INFOSHEET: Protecting Workers from Heat Illness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/>
              <a:t>http://www.cdc.gov/niosh/docs/2011-174/</a:t>
            </a:r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FF00"/>
                </a:solidFill>
              </a:rPr>
              <a:t>NIOSH Fast Facts: Protecting Yourself from Heat Stress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/>
              <a:t>http://www.cdc.gov/niosh/docs/2010-114/pdfs/2010-114.pdf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7981" r="14286" b="18130"/>
          <a:stretch/>
        </p:blipFill>
        <p:spPr bwMode="auto">
          <a:xfrm>
            <a:off x="5410200" y="1092200"/>
            <a:ext cx="3242733" cy="17695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9688" t="20833" r="28906" b="9375"/>
          <a:stretch>
            <a:fillRect/>
          </a:stretch>
        </p:blipFill>
        <p:spPr bwMode="auto">
          <a:xfrm>
            <a:off x="6741110" y="3048000"/>
            <a:ext cx="2094568" cy="26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39843" t="20833" r="39063" b="9375"/>
          <a:stretch>
            <a:fillRect/>
          </a:stretch>
        </p:blipFill>
        <p:spPr bwMode="auto">
          <a:xfrm>
            <a:off x="5410200" y="3048000"/>
            <a:ext cx="1136176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7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Objectives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Know what tools can help with </a:t>
            </a:r>
            <a:r>
              <a:rPr lang="en-US" sz="2400" dirty="0" smtClean="0">
                <a:solidFill>
                  <a:srgbClr val="FFFF00"/>
                </a:solidFill>
              </a:rPr>
              <a:t>monitoring temperatures and humidity.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Understand </a:t>
            </a:r>
            <a:r>
              <a:rPr lang="en-US" sz="2400" dirty="0" smtClean="0">
                <a:solidFill>
                  <a:srgbClr val="FFFF00"/>
                </a:solidFill>
              </a:rPr>
              <a:t>risk factors </a:t>
            </a:r>
            <a:r>
              <a:rPr lang="en-US" sz="2400" dirty="0" smtClean="0"/>
              <a:t>for heat-related illness.</a:t>
            </a:r>
          </a:p>
          <a:p>
            <a:endParaRPr lang="en-US" sz="2400" dirty="0" smtClean="0"/>
          </a:p>
          <a:p>
            <a:r>
              <a:rPr lang="en-US" sz="2400" dirty="0" smtClean="0"/>
              <a:t>Recognize </a:t>
            </a:r>
            <a:r>
              <a:rPr lang="en-US" sz="2400" dirty="0" smtClean="0">
                <a:solidFill>
                  <a:srgbClr val="FFFF00"/>
                </a:solidFill>
              </a:rPr>
              <a:t>symptoms</a:t>
            </a:r>
            <a:r>
              <a:rPr lang="en-US" sz="2400" dirty="0" smtClean="0"/>
              <a:t> of heat-related illnesses and know </a:t>
            </a:r>
            <a:r>
              <a:rPr lang="en-US" sz="2400" dirty="0" smtClean="0">
                <a:solidFill>
                  <a:srgbClr val="FFFF00"/>
                </a:solidFill>
              </a:rPr>
              <a:t>first aid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Learn </a:t>
            </a:r>
            <a:r>
              <a:rPr lang="en-US" sz="2400" dirty="0" smtClean="0">
                <a:solidFill>
                  <a:srgbClr val="FFFF00"/>
                </a:solidFill>
              </a:rPr>
              <a:t>recommendations</a:t>
            </a:r>
            <a:r>
              <a:rPr lang="en-US" sz="2400" dirty="0" smtClean="0"/>
              <a:t> for limiting the heat burden and protecting yourself from heat-related illnesses.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1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Harsh Conditions at the Worksite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Autofit/>
          </a:bodyPr>
          <a:lstStyle/>
          <a:p>
            <a:pPr lvl="0"/>
            <a:r>
              <a:rPr lang="en-US" sz="1800" b="1" dirty="0">
                <a:solidFill>
                  <a:srgbClr val="FFFF00"/>
                </a:solidFill>
              </a:rPr>
              <a:t>Length of work shift: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/>
            <a:r>
              <a:rPr lang="en-US" sz="1600" dirty="0" smtClean="0"/>
              <a:t>Shorter </a:t>
            </a:r>
            <a:r>
              <a:rPr lang="en-US" sz="1600" dirty="0"/>
              <a:t>work shifts may not be possible where </a:t>
            </a:r>
            <a:r>
              <a:rPr lang="en-US" sz="1600" dirty="0" smtClean="0"/>
              <a:t>PPE supplies are limited.</a:t>
            </a:r>
          </a:p>
          <a:p>
            <a:pPr lvl="1"/>
            <a:r>
              <a:rPr lang="en-US" sz="1600" dirty="0" smtClean="0"/>
              <a:t>Shift </a:t>
            </a:r>
            <a:r>
              <a:rPr lang="en-US" sz="1600" dirty="0"/>
              <a:t>length is also affected by the large workloads and limited number of </a:t>
            </a:r>
            <a:r>
              <a:rPr lang="en-US" sz="1600" dirty="0" smtClean="0"/>
              <a:t>workers.</a:t>
            </a:r>
          </a:p>
          <a:p>
            <a:pPr marL="457200" lvl="1" indent="0">
              <a:buNone/>
            </a:pPr>
            <a:endParaRPr lang="en-US" sz="700" dirty="0"/>
          </a:p>
          <a:p>
            <a:pPr lvl="0"/>
            <a:r>
              <a:rPr lang="en-US" sz="1800" b="1" dirty="0">
                <a:solidFill>
                  <a:srgbClr val="FFFF00"/>
                </a:solidFill>
              </a:rPr>
              <a:t>Limited electrical power: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/>
            <a:r>
              <a:rPr lang="en-US" sz="1600" dirty="0" smtClean="0"/>
              <a:t>Air-conditioning </a:t>
            </a:r>
            <a:r>
              <a:rPr lang="en-US" sz="1600" dirty="0"/>
              <a:t>and fans may not be </a:t>
            </a:r>
            <a:r>
              <a:rPr lang="en-US" sz="1600" dirty="0" smtClean="0"/>
              <a:t>available.</a:t>
            </a:r>
          </a:p>
          <a:p>
            <a:pPr marL="457200" lvl="1" indent="0">
              <a:buNone/>
            </a:pPr>
            <a:endParaRPr lang="en-US" sz="700" dirty="0"/>
          </a:p>
          <a:p>
            <a:pPr lvl="0"/>
            <a:r>
              <a:rPr lang="en-US" sz="1800" b="1" dirty="0" smtClean="0">
                <a:solidFill>
                  <a:srgbClr val="FFFF00"/>
                </a:solidFill>
              </a:rPr>
              <a:t>Limited access </a:t>
            </a:r>
            <a:r>
              <a:rPr lang="en-US" sz="1800" b="1" dirty="0">
                <a:solidFill>
                  <a:srgbClr val="FFFF00"/>
                </a:solidFill>
              </a:rPr>
              <a:t>to electrolyte replacement </a:t>
            </a:r>
            <a:r>
              <a:rPr lang="en-US" sz="1800" b="1" dirty="0" smtClean="0">
                <a:solidFill>
                  <a:srgbClr val="FFFF00"/>
                </a:solidFill>
              </a:rPr>
              <a:t>fluids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</a:p>
          <a:p>
            <a:pPr lvl="0"/>
            <a:endParaRPr lang="en-US" sz="700" dirty="0"/>
          </a:p>
          <a:p>
            <a:pPr lvl="0"/>
            <a:r>
              <a:rPr lang="en-US" sz="1800" b="1" dirty="0">
                <a:solidFill>
                  <a:srgbClr val="FFFF00"/>
                </a:solidFill>
              </a:rPr>
              <a:t>Other illnesses: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/>
            <a:r>
              <a:rPr lang="en-US" sz="1600" dirty="0" smtClean="0"/>
              <a:t>Contaminated </a:t>
            </a:r>
            <a:r>
              <a:rPr lang="en-US" sz="1600" dirty="0"/>
              <a:t>food or </a:t>
            </a:r>
            <a:r>
              <a:rPr lang="en-US" sz="1600" dirty="0" smtClean="0"/>
              <a:t>water can result in severe </a:t>
            </a:r>
            <a:r>
              <a:rPr lang="en-US" sz="1600" dirty="0"/>
              <a:t>vomiting and diarrhea, which can lead to fluid loss and dehydration, increasing the risk for developing a heat-related illness</a:t>
            </a:r>
            <a:r>
              <a:rPr lang="en-US" sz="1600" dirty="0" smtClean="0"/>
              <a:t>.</a:t>
            </a:r>
          </a:p>
          <a:p>
            <a:pPr marL="457200" lvl="1" indent="0">
              <a:buNone/>
            </a:pPr>
            <a:endParaRPr lang="en-US" sz="700" dirty="0"/>
          </a:p>
          <a:p>
            <a:pPr lvl="0"/>
            <a:r>
              <a:rPr lang="en-US" sz="1800" b="1" dirty="0">
                <a:solidFill>
                  <a:srgbClr val="FFFF00"/>
                </a:solidFill>
              </a:rPr>
              <a:t>Limited or no medical oversight for healthcare workers while in the rest </a:t>
            </a:r>
            <a:r>
              <a:rPr lang="en-US" sz="1800" b="1" dirty="0" smtClean="0">
                <a:solidFill>
                  <a:srgbClr val="FFFF00"/>
                </a:solidFill>
              </a:rPr>
              <a:t>area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</a:p>
          <a:p>
            <a:pPr lvl="0"/>
            <a:endParaRPr lang="en-US" sz="700" dirty="0"/>
          </a:p>
          <a:p>
            <a:r>
              <a:rPr lang="en-US" sz="1800" b="1" dirty="0">
                <a:solidFill>
                  <a:srgbClr val="FFFF00"/>
                </a:solidFill>
              </a:rPr>
              <a:t>Limited number of healthcare workers: 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lvl="1"/>
            <a:r>
              <a:rPr lang="en-US" sz="1600" dirty="0" smtClean="0"/>
              <a:t>Only 2 </a:t>
            </a:r>
            <a:r>
              <a:rPr lang="en-US" sz="1600" dirty="0"/>
              <a:t>days to adjust to working in a hot, humid environment before </a:t>
            </a:r>
            <a:r>
              <a:rPr lang="en-US" sz="1600" dirty="0" smtClean="0"/>
              <a:t>starting to work with </a:t>
            </a:r>
            <a:r>
              <a:rPr lang="en-US" sz="1600" dirty="0"/>
              <a:t>patients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4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Monitor Temperatures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0643" cy="4525963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Monitor temperature </a:t>
            </a:r>
            <a:r>
              <a:rPr lang="en-US" sz="2000" i="1" dirty="0"/>
              <a:t>and </a:t>
            </a:r>
            <a:r>
              <a:rPr lang="en-US" sz="2000" i="1" dirty="0" smtClean="0"/>
              <a:t>humidity daily.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Download </a:t>
            </a:r>
            <a:r>
              <a:rPr lang="en-US" sz="2000" dirty="0"/>
              <a:t>the OSHA Heat Safety Tool at </a:t>
            </a:r>
            <a:r>
              <a:rPr lang="en-US" sz="20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https://www.osha.gov/SLTC/heatillness/heat_index/heat_app.html </a:t>
            </a:r>
            <a:br>
              <a:rPr lang="en-US" sz="20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</a:br>
            <a:r>
              <a:rPr lang="en-US" sz="2000" dirty="0" smtClean="0"/>
              <a:t>or </a:t>
            </a:r>
            <a:r>
              <a:rPr lang="en-US" sz="2000" dirty="0"/>
              <a:t>using the heat index </a:t>
            </a:r>
            <a:r>
              <a:rPr lang="en-US" sz="2000" dirty="0" smtClean="0"/>
              <a:t>table.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H</a:t>
            </a:r>
            <a:r>
              <a:rPr lang="en-US" sz="2000" b="1" dirty="0" smtClean="0">
                <a:solidFill>
                  <a:srgbClr val="FFFF00"/>
                </a:solidFill>
              </a:rPr>
              <a:t>eat </a:t>
            </a:r>
            <a:r>
              <a:rPr lang="en-US" sz="2000" b="1" dirty="0">
                <a:solidFill>
                  <a:srgbClr val="FFFF00"/>
                </a:solidFill>
              </a:rPr>
              <a:t>index </a:t>
            </a:r>
            <a:r>
              <a:rPr lang="en-US" sz="2000" dirty="0"/>
              <a:t>is a measure of how hot it feels when humidity is taken into account with air temperature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As </a:t>
            </a:r>
            <a:r>
              <a:rPr lang="en-US" sz="2000" dirty="0"/>
              <a:t>the heat index increases, </a:t>
            </a:r>
            <a:r>
              <a:rPr lang="en-US" sz="2000" dirty="0" smtClean="0"/>
              <a:t>take more </a:t>
            </a:r>
            <a:r>
              <a:rPr lang="en-US" sz="2000" dirty="0"/>
              <a:t>frequent </a:t>
            </a:r>
            <a:br>
              <a:rPr lang="en-US" sz="2000" dirty="0"/>
            </a:br>
            <a:r>
              <a:rPr lang="en-US" sz="2000" dirty="0" smtClean="0"/>
              <a:t>rest </a:t>
            </a:r>
            <a:r>
              <a:rPr lang="en-US" sz="2000" dirty="0"/>
              <a:t>breaks and </a:t>
            </a:r>
            <a:r>
              <a:rPr lang="en-US" sz="2000" dirty="0" smtClean="0"/>
              <a:t>drink more water </a:t>
            </a:r>
            <a:r>
              <a:rPr lang="en-US" sz="2000" dirty="0"/>
              <a:t>and/or electrolyte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replacement fluids.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15" y="4572000"/>
            <a:ext cx="2584486" cy="178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4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Heat Index Table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91440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34836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4546"/>
              </p:ext>
            </p:extLst>
          </p:nvPr>
        </p:nvGraphicFramePr>
        <p:xfrm>
          <a:off x="1676400" y="5105400"/>
          <a:ext cx="6080760" cy="838200"/>
        </p:xfrm>
        <a:graphic>
          <a:graphicData uri="http://schemas.openxmlformats.org/drawingml/2006/table">
            <a:tbl>
              <a:tblPr firstRow="1" firstCol="1" bandRow="1"/>
              <a:tblGrid>
                <a:gridCol w="1668780"/>
                <a:gridCol w="137160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Heat index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Risk level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Protective measures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Less than 91°F (33°C)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Lower (caution)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Basic health and safety 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91°F–103°F (33°C–39°C)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Moderate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Implement precautions and heighten awareness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103°F–115°F (39°C–46°C)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High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Additional precautions to protect workers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Greater than 115°F (46°C)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Very high to extreme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Even more aggressive protective measures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PPE: A Risk Factor for Heat-related Illness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6294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/>
              <a:t>Wearing PPE </a:t>
            </a:r>
            <a:r>
              <a:rPr lang="en-US" i="1" dirty="0" smtClean="0">
                <a:solidFill>
                  <a:srgbClr val="FFFF00"/>
                </a:solidFill>
              </a:rPr>
              <a:t>increases </a:t>
            </a:r>
            <a:r>
              <a:rPr lang="en-US" i="1" dirty="0"/>
              <a:t>your risk for heat-related illnesses.</a:t>
            </a:r>
          </a:p>
          <a:p>
            <a:endParaRPr lang="en-US" dirty="0" smtClean="0"/>
          </a:p>
          <a:p>
            <a:r>
              <a:rPr lang="en-US" dirty="0" smtClean="0"/>
              <a:t>PPE:</a:t>
            </a:r>
          </a:p>
          <a:p>
            <a:pPr lvl="1"/>
            <a:r>
              <a:rPr lang="en-US" dirty="0" smtClean="0"/>
              <a:t>Reduces </a:t>
            </a:r>
            <a:r>
              <a:rPr lang="en-US" dirty="0"/>
              <a:t>or eliminates exposure to hazardous chemicals, physical hazards, and disease-causing organisms such as Ebola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Reduces </a:t>
            </a:r>
            <a:r>
              <a:rPr lang="en-US" dirty="0"/>
              <a:t>the body’s normal way of getting rid of heat by </a:t>
            </a:r>
            <a:r>
              <a:rPr lang="en-US" dirty="0" smtClean="0"/>
              <a:t>sweat evaporation.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Holds </a:t>
            </a:r>
            <a:r>
              <a:rPr lang="en-US" dirty="0"/>
              <a:t>excess heat and moisture </a:t>
            </a:r>
            <a:r>
              <a:rPr lang="en-US" dirty="0" smtClean="0"/>
              <a:t>inside PPE, </a:t>
            </a:r>
            <a:r>
              <a:rPr lang="en-US" dirty="0"/>
              <a:t>making the worker’s body even hotter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Increases </a:t>
            </a:r>
            <a:r>
              <a:rPr lang="en-US" dirty="0"/>
              <a:t>the physical effort to perform duties while carrying the extra weight of the </a:t>
            </a:r>
            <a:r>
              <a:rPr lang="en-US" dirty="0" smtClean="0"/>
              <a:t>PPE.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r="12214"/>
          <a:stretch/>
        </p:blipFill>
        <p:spPr bwMode="auto">
          <a:xfrm>
            <a:off x="7984292" y="2113756"/>
            <a:ext cx="999990" cy="128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/>
          <a:stretch/>
        </p:blipFill>
        <p:spPr bwMode="auto">
          <a:xfrm>
            <a:off x="7113432" y="2590800"/>
            <a:ext cx="79745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r="15271"/>
          <a:stretch/>
        </p:blipFill>
        <p:spPr bwMode="auto">
          <a:xfrm>
            <a:off x="7984292" y="3479798"/>
            <a:ext cx="9391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6" y="4927600"/>
            <a:ext cx="127596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 descr="Example of respira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9302" r="13741" b="9044"/>
          <a:stretch/>
        </p:blipFill>
        <p:spPr bwMode="auto">
          <a:xfrm>
            <a:off x="7115658" y="914400"/>
            <a:ext cx="933637" cy="11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7556736" y="1376632"/>
            <a:ext cx="1216288" cy="18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Photo courtesy of </a:t>
            </a:r>
            <a:r>
              <a:rPr lang="en-US" sz="600" dirty="0" smtClean="0"/>
              <a:t>Kimberly-Clark</a:t>
            </a:r>
            <a:endParaRPr lang="en-US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7113432" y="5735537"/>
            <a:ext cx="1918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Examples of PPE you may be required to wear.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9254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08" y="8467"/>
            <a:ext cx="8229600" cy="75541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Other Risk Factors for Heat-related Illnesses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655748" y="763886"/>
            <a:ext cx="5645958" cy="5408715"/>
            <a:chOff x="1141107" y="32308"/>
            <a:chExt cx="6861785" cy="6793384"/>
          </a:xfrm>
        </p:grpSpPr>
        <p:grpSp>
          <p:nvGrpSpPr>
            <p:cNvPr id="4" name="Group 3"/>
            <p:cNvGrpSpPr/>
            <p:nvPr/>
          </p:nvGrpSpPr>
          <p:grpSpPr>
            <a:xfrm>
              <a:off x="3628884" y="2456130"/>
              <a:ext cx="1886230" cy="2002346"/>
              <a:chOff x="3628884" y="2423826"/>
              <a:chExt cx="1886230" cy="2002346"/>
            </a:xfrm>
          </p:grpSpPr>
          <p:sp>
            <p:nvSpPr>
              <p:cNvPr id="83" name="12-Point Star 82"/>
              <p:cNvSpPr/>
              <p:nvPr/>
            </p:nvSpPr>
            <p:spPr>
              <a:xfrm>
                <a:off x="3628884" y="2423826"/>
                <a:ext cx="1886230" cy="2002346"/>
              </a:xfrm>
              <a:prstGeom prst="star12">
                <a:avLst/>
              </a:prstGeom>
              <a:solidFill>
                <a:srgbClr val="FF0000"/>
              </a:solidFill>
              <a:ln cmpd="tri">
                <a:prstDash val="sys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4" name="12-Point Star 4"/>
              <p:cNvSpPr/>
              <p:nvPr/>
            </p:nvSpPr>
            <p:spPr>
              <a:xfrm>
                <a:off x="4071837" y="2894047"/>
                <a:ext cx="1000324" cy="10619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Heat Illness</a:t>
                </a:r>
                <a:endParaRPr lang="en-US" sz="2000" b="1" kern="12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299667" y="1508751"/>
              <a:ext cx="597956" cy="669648"/>
              <a:chOff x="4299667" y="1476447"/>
              <a:chExt cx="597956" cy="669648"/>
            </a:xfrm>
          </p:grpSpPr>
          <p:sp>
            <p:nvSpPr>
              <p:cNvPr id="81" name="Right Arrow 80"/>
              <p:cNvSpPr/>
              <p:nvPr/>
            </p:nvSpPr>
            <p:spPr>
              <a:xfrm rot="5456758">
                <a:off x="4263821" y="1512293"/>
                <a:ext cx="669648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2" name="Right Arrow 6"/>
              <p:cNvSpPr/>
              <p:nvPr/>
            </p:nvSpPr>
            <p:spPr>
              <a:xfrm rot="5456758">
                <a:off x="4354995" y="1542203"/>
                <a:ext cx="490261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38600" y="32308"/>
              <a:ext cx="1160738" cy="1160738"/>
              <a:chOff x="4038600" y="4"/>
              <a:chExt cx="1160738" cy="1160738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4038600" y="4"/>
                <a:ext cx="1160738" cy="1160738"/>
              </a:xfrm>
              <a:prstGeom prst="ellipse">
                <a:avLst/>
              </a:prstGeom>
              <a:solidFill>
                <a:srgbClr val="FFC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0" name="Oval 8"/>
              <p:cNvSpPr/>
              <p:nvPr/>
            </p:nvSpPr>
            <p:spPr>
              <a:xfrm>
                <a:off x="4208586" y="169990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High temp. &amp; humidity</a:t>
                </a:r>
                <a:endParaRPr lang="en-US" sz="1000" b="1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25808" y="1677598"/>
              <a:ext cx="597956" cy="690781"/>
              <a:chOff x="5025808" y="1645294"/>
              <a:chExt cx="597956" cy="690781"/>
            </a:xfrm>
          </p:grpSpPr>
          <p:sp>
            <p:nvSpPr>
              <p:cNvPr id="77" name="Right Arrow 76"/>
              <p:cNvSpPr/>
              <p:nvPr/>
            </p:nvSpPr>
            <p:spPr>
              <a:xfrm rot="6803972">
                <a:off x="4979395" y="1691707"/>
                <a:ext cx="690781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8" name="Right Arrow 10"/>
              <p:cNvSpPr/>
              <p:nvPr/>
            </p:nvSpPr>
            <p:spPr>
              <a:xfrm rot="6803972">
                <a:off x="5104709" y="1728981"/>
                <a:ext cx="511394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26064" y="334383"/>
              <a:ext cx="1160738" cy="1160738"/>
              <a:chOff x="5326064" y="302079"/>
              <a:chExt cx="1160738" cy="116073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5326064" y="302079"/>
                <a:ext cx="1160738" cy="116073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" name="Oval 12"/>
              <p:cNvSpPr/>
              <p:nvPr/>
            </p:nvSpPr>
            <p:spPr>
              <a:xfrm>
                <a:off x="5496050" y="472065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Direct sun exposure</a:t>
                </a:r>
                <a:endParaRPr lang="en-US" sz="1000" b="1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41132" y="2246038"/>
              <a:ext cx="705088" cy="597956"/>
              <a:chOff x="5541132" y="2213734"/>
              <a:chExt cx="705088" cy="597956"/>
            </a:xfrm>
          </p:grpSpPr>
          <p:sp>
            <p:nvSpPr>
              <p:cNvPr id="73" name="Right Arrow 72"/>
              <p:cNvSpPr/>
              <p:nvPr/>
            </p:nvSpPr>
            <p:spPr>
              <a:xfrm rot="8960361">
                <a:off x="5541132" y="2213734"/>
                <a:ext cx="705088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" name="Right Arrow 14"/>
              <p:cNvSpPr/>
              <p:nvPr/>
            </p:nvSpPr>
            <p:spPr>
              <a:xfrm rot="8960361">
                <a:off x="5707980" y="2287586"/>
                <a:ext cx="525701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354795" y="1245759"/>
              <a:ext cx="1160738" cy="1160738"/>
              <a:chOff x="6354795" y="1213455"/>
              <a:chExt cx="1160738" cy="116073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6354795" y="1213455"/>
                <a:ext cx="1160738" cy="1160738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Oval 16"/>
              <p:cNvSpPr/>
              <p:nvPr/>
            </p:nvSpPr>
            <p:spPr>
              <a:xfrm>
                <a:off x="6524781" y="1383441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Indoor heat sources</a:t>
                </a:r>
                <a:endParaRPr lang="en-US" sz="1000" kern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800626" y="2965794"/>
              <a:ext cx="714017" cy="597956"/>
              <a:chOff x="5800626" y="2933490"/>
              <a:chExt cx="714017" cy="597956"/>
            </a:xfrm>
          </p:grpSpPr>
          <p:sp>
            <p:nvSpPr>
              <p:cNvPr id="69" name="Right Arrow 68"/>
              <p:cNvSpPr/>
              <p:nvPr/>
            </p:nvSpPr>
            <p:spPr>
              <a:xfrm rot="10551759">
                <a:off x="5800626" y="2933490"/>
                <a:ext cx="714017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Right Arrow 18"/>
              <p:cNvSpPr/>
              <p:nvPr/>
            </p:nvSpPr>
            <p:spPr>
              <a:xfrm rot="10551759">
                <a:off x="5979779" y="3046610"/>
                <a:ext cx="534630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842154" y="2530818"/>
              <a:ext cx="1160738" cy="1160738"/>
              <a:chOff x="6842154" y="2498514"/>
              <a:chExt cx="1160738" cy="1160738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42154" y="2498514"/>
                <a:ext cx="1160738" cy="1160738"/>
              </a:xfrm>
              <a:prstGeom prst="ellipse">
                <a:avLst/>
              </a:prstGeom>
              <a:solidFill>
                <a:srgbClr val="FF996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" name="Oval 20"/>
              <p:cNvSpPr/>
              <p:nvPr/>
            </p:nvSpPr>
            <p:spPr>
              <a:xfrm>
                <a:off x="7012140" y="2668500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Limited air movement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12937" y="3725820"/>
              <a:ext cx="710849" cy="597956"/>
              <a:chOff x="5712937" y="3693516"/>
              <a:chExt cx="710849" cy="597956"/>
            </a:xfrm>
          </p:grpSpPr>
          <p:sp>
            <p:nvSpPr>
              <p:cNvPr id="65" name="Right Arrow 64"/>
              <p:cNvSpPr/>
              <p:nvPr/>
            </p:nvSpPr>
            <p:spPr>
              <a:xfrm rot="12115057">
                <a:off x="5712937" y="3693516"/>
                <a:ext cx="710849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" name="Right Arrow 22"/>
              <p:cNvSpPr/>
              <p:nvPr/>
            </p:nvSpPr>
            <p:spPr>
              <a:xfrm rot="12115057">
                <a:off x="5885841" y="3846587"/>
                <a:ext cx="531462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676492" y="3895167"/>
              <a:ext cx="1160738" cy="1160738"/>
              <a:chOff x="6676492" y="3862863"/>
              <a:chExt cx="1160738" cy="1160738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676492" y="3862863"/>
                <a:ext cx="1160738" cy="1160738"/>
              </a:xfrm>
              <a:prstGeom prst="ellipse">
                <a:avLst/>
              </a:prstGeom>
              <a:solidFill>
                <a:srgbClr val="FFC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" name="Oval 24"/>
              <p:cNvSpPr/>
              <p:nvPr/>
            </p:nvSpPr>
            <p:spPr>
              <a:xfrm>
                <a:off x="6846477" y="4032849"/>
                <a:ext cx="896215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Dehydration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342620" y="4315695"/>
              <a:ext cx="597956" cy="697869"/>
              <a:chOff x="5342620" y="4283391"/>
              <a:chExt cx="597956" cy="697869"/>
            </a:xfrm>
          </p:grpSpPr>
          <p:sp>
            <p:nvSpPr>
              <p:cNvPr id="61" name="Right Arrow 60"/>
              <p:cNvSpPr/>
              <p:nvPr/>
            </p:nvSpPr>
            <p:spPr>
              <a:xfrm rot="13748449">
                <a:off x="5292663" y="4333348"/>
                <a:ext cx="697869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Right Arrow 26"/>
              <p:cNvSpPr/>
              <p:nvPr/>
            </p:nvSpPr>
            <p:spPr>
              <a:xfrm rot="13748449">
                <a:off x="5441034" y="4520776"/>
                <a:ext cx="518482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895760" y="5026252"/>
              <a:ext cx="1160738" cy="1160738"/>
              <a:chOff x="5895760" y="4993948"/>
              <a:chExt cx="1160738" cy="1160738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5895760" y="4993948"/>
                <a:ext cx="1160738" cy="116073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Oval 28"/>
              <p:cNvSpPr/>
              <p:nvPr/>
            </p:nvSpPr>
            <p:spPr>
              <a:xfrm>
                <a:off x="6065746" y="5163934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Physical exertion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61890" y="4692218"/>
              <a:ext cx="597956" cy="685573"/>
              <a:chOff x="4661890" y="4659914"/>
              <a:chExt cx="597956" cy="685573"/>
            </a:xfrm>
          </p:grpSpPr>
          <p:sp>
            <p:nvSpPr>
              <p:cNvPr id="57" name="Right Arrow 56"/>
              <p:cNvSpPr/>
              <p:nvPr/>
            </p:nvSpPr>
            <p:spPr>
              <a:xfrm rot="15853369">
                <a:off x="4618081" y="4703723"/>
                <a:ext cx="685573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Right Arrow 30"/>
              <p:cNvSpPr/>
              <p:nvPr/>
            </p:nvSpPr>
            <p:spPr>
              <a:xfrm rot="15853369">
                <a:off x="4716803" y="4912552"/>
                <a:ext cx="506186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678815" y="5664954"/>
              <a:ext cx="1160738" cy="1160738"/>
              <a:chOff x="4678815" y="5632650"/>
              <a:chExt cx="1160738" cy="116073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678815" y="5632650"/>
                <a:ext cx="1160738" cy="1160738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Oval 32"/>
              <p:cNvSpPr/>
              <p:nvPr/>
            </p:nvSpPr>
            <p:spPr>
              <a:xfrm>
                <a:off x="4848801" y="5802636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PPE &amp; clothing</a:t>
                </a:r>
                <a:endParaRPr lang="en-US" sz="1000" kern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884153" y="4692218"/>
              <a:ext cx="597956" cy="685573"/>
              <a:chOff x="3884153" y="4659914"/>
              <a:chExt cx="597956" cy="685573"/>
            </a:xfrm>
          </p:grpSpPr>
          <p:sp>
            <p:nvSpPr>
              <p:cNvPr id="53" name="Right Arrow 52"/>
              <p:cNvSpPr/>
              <p:nvPr/>
            </p:nvSpPr>
            <p:spPr>
              <a:xfrm rot="16991287">
                <a:off x="3840344" y="4703723"/>
                <a:ext cx="685573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Right Arrow 34"/>
              <p:cNvSpPr/>
              <p:nvPr/>
            </p:nvSpPr>
            <p:spPr>
              <a:xfrm rot="27791287">
                <a:off x="3909574" y="4910642"/>
                <a:ext cx="506186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304445" y="5664954"/>
              <a:ext cx="1160738" cy="1160738"/>
              <a:chOff x="3304445" y="5632650"/>
              <a:chExt cx="1160738" cy="116073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304445" y="5632650"/>
                <a:ext cx="1160738" cy="1160738"/>
              </a:xfrm>
              <a:prstGeom prst="ellipse">
                <a:avLst/>
              </a:prstGeom>
              <a:solidFill>
                <a:srgbClr val="FF996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Oval 36"/>
              <p:cNvSpPr/>
              <p:nvPr/>
            </p:nvSpPr>
            <p:spPr>
              <a:xfrm>
                <a:off x="3474431" y="5802636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Current or pre-existing medical conditions</a:t>
                </a:r>
                <a:endParaRPr lang="en-US" sz="1000" b="1" kern="12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03424" y="4315695"/>
              <a:ext cx="597956" cy="697869"/>
              <a:chOff x="3203424" y="4283391"/>
              <a:chExt cx="597956" cy="697869"/>
            </a:xfrm>
          </p:grpSpPr>
          <p:sp>
            <p:nvSpPr>
              <p:cNvPr id="49" name="Right Arrow 48"/>
              <p:cNvSpPr/>
              <p:nvPr/>
            </p:nvSpPr>
            <p:spPr>
              <a:xfrm rot="18762545">
                <a:off x="3153467" y="4333348"/>
                <a:ext cx="697869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Right Arrow 38"/>
              <p:cNvSpPr/>
              <p:nvPr/>
            </p:nvSpPr>
            <p:spPr>
              <a:xfrm rot="29562545">
                <a:off x="3182324" y="4518846"/>
                <a:ext cx="518482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087500" y="5026252"/>
              <a:ext cx="1160738" cy="1160738"/>
              <a:chOff x="2087500" y="4993948"/>
              <a:chExt cx="1160738" cy="1160738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087500" y="4993948"/>
                <a:ext cx="1160738" cy="1160738"/>
              </a:xfrm>
              <a:prstGeom prst="ellipse">
                <a:avLst/>
              </a:prstGeom>
              <a:solidFill>
                <a:srgbClr val="FFC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Oval 40"/>
              <p:cNvSpPr/>
              <p:nvPr/>
            </p:nvSpPr>
            <p:spPr>
              <a:xfrm>
                <a:off x="2257486" y="5163934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Certain medications</a:t>
                </a:r>
                <a:endParaRPr lang="en-US" sz="1000" b="1" kern="1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720213" y="3725820"/>
              <a:ext cx="710849" cy="597956"/>
              <a:chOff x="2720213" y="3693516"/>
              <a:chExt cx="710849" cy="597956"/>
            </a:xfrm>
          </p:grpSpPr>
          <p:sp>
            <p:nvSpPr>
              <p:cNvPr id="45" name="Right Arrow 44"/>
              <p:cNvSpPr/>
              <p:nvPr/>
            </p:nvSpPr>
            <p:spPr>
              <a:xfrm rot="20353724">
                <a:off x="2720213" y="3693516"/>
                <a:ext cx="710849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Right Arrow 42"/>
              <p:cNvSpPr/>
              <p:nvPr/>
            </p:nvSpPr>
            <p:spPr>
              <a:xfrm rot="31153724">
                <a:off x="2726043" y="3844916"/>
                <a:ext cx="531462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06769" y="3895167"/>
              <a:ext cx="1160738" cy="1160738"/>
              <a:chOff x="1306769" y="3862863"/>
              <a:chExt cx="1160738" cy="116073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306769" y="3862863"/>
                <a:ext cx="1160738" cy="116073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Oval 44"/>
              <p:cNvSpPr/>
              <p:nvPr/>
            </p:nvSpPr>
            <p:spPr>
              <a:xfrm>
                <a:off x="1476755" y="4032849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Pregnancy</a:t>
                </a:r>
                <a:endParaRPr lang="en-US" sz="1000" b="1" kern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629356" y="2965794"/>
              <a:ext cx="714017" cy="597956"/>
              <a:chOff x="2629356" y="2933490"/>
              <a:chExt cx="714017" cy="597956"/>
            </a:xfrm>
          </p:grpSpPr>
          <p:sp>
            <p:nvSpPr>
              <p:cNvPr id="41" name="Right Arrow 40"/>
              <p:cNvSpPr/>
              <p:nvPr/>
            </p:nvSpPr>
            <p:spPr>
              <a:xfrm rot="673443">
                <a:off x="2629356" y="2933490"/>
                <a:ext cx="714017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Right Arrow 46"/>
              <p:cNvSpPr/>
              <p:nvPr/>
            </p:nvSpPr>
            <p:spPr>
              <a:xfrm rot="11473443">
                <a:off x="2631072" y="3035623"/>
                <a:ext cx="534630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141107" y="2530818"/>
              <a:ext cx="1160738" cy="1160738"/>
              <a:chOff x="1141107" y="2498514"/>
              <a:chExt cx="1160738" cy="1160738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141107" y="2498514"/>
                <a:ext cx="1160738" cy="1160738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Oval 48"/>
              <p:cNvSpPr/>
              <p:nvPr/>
            </p:nvSpPr>
            <p:spPr>
              <a:xfrm>
                <a:off x="1311093" y="2668500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Lack of recent heat exposure</a:t>
                </a:r>
                <a:endParaRPr lang="en-US" sz="1000" b="1" kern="12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897779" y="2246038"/>
              <a:ext cx="705088" cy="597956"/>
              <a:chOff x="2897779" y="2213734"/>
              <a:chExt cx="705088" cy="597956"/>
            </a:xfrm>
          </p:grpSpPr>
          <p:sp>
            <p:nvSpPr>
              <p:cNvPr id="37" name="Right Arrow 36"/>
              <p:cNvSpPr/>
              <p:nvPr/>
            </p:nvSpPr>
            <p:spPr>
              <a:xfrm rot="1807706">
                <a:off x="2897779" y="2213734"/>
                <a:ext cx="705088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ight Arrow 50"/>
              <p:cNvSpPr/>
              <p:nvPr/>
            </p:nvSpPr>
            <p:spPr>
              <a:xfrm rot="12607706">
                <a:off x="2909896" y="2288304"/>
                <a:ext cx="525701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628465" y="1245759"/>
              <a:ext cx="1160738" cy="1160738"/>
              <a:chOff x="1628465" y="1213455"/>
              <a:chExt cx="1160738" cy="116073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628465" y="1213455"/>
                <a:ext cx="1160738" cy="1160738"/>
              </a:xfrm>
              <a:prstGeom prst="ellipse">
                <a:avLst/>
              </a:prstGeom>
              <a:solidFill>
                <a:srgbClr val="FF996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Oval 52"/>
              <p:cNvSpPr/>
              <p:nvPr/>
            </p:nvSpPr>
            <p:spPr>
              <a:xfrm>
                <a:off x="1798451" y="1383441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Advanced age (60+)</a:t>
                </a:r>
                <a:endParaRPr lang="en-US" sz="1000" b="1" kern="12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520236" y="1677598"/>
              <a:ext cx="597956" cy="690781"/>
              <a:chOff x="3520236" y="1645294"/>
              <a:chExt cx="597956" cy="690781"/>
            </a:xfrm>
          </p:grpSpPr>
          <p:sp>
            <p:nvSpPr>
              <p:cNvPr id="33" name="Right Arrow 32"/>
              <p:cNvSpPr/>
              <p:nvPr/>
            </p:nvSpPr>
            <p:spPr>
              <a:xfrm rot="3726418">
                <a:off x="3473823" y="1691707"/>
                <a:ext cx="690781" cy="59795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ight Arrow 54"/>
              <p:cNvSpPr/>
              <p:nvPr/>
            </p:nvSpPr>
            <p:spPr>
              <a:xfrm rot="14526418">
                <a:off x="3521556" y="1732025"/>
                <a:ext cx="511394" cy="3587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657196" y="334383"/>
              <a:ext cx="1160738" cy="1160738"/>
              <a:chOff x="2657196" y="302079"/>
              <a:chExt cx="1160738" cy="1160738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657196" y="302079"/>
                <a:ext cx="1160738" cy="1160738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Oval 56"/>
              <p:cNvSpPr/>
              <p:nvPr/>
            </p:nvSpPr>
            <p:spPr>
              <a:xfrm>
                <a:off x="2827182" y="472065"/>
                <a:ext cx="820766" cy="820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/>
                  <a:t>Previous heat-related illness</a:t>
                </a:r>
                <a:endParaRPr lang="en-US" sz="10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4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Heat-related Illnesses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Heat-related illnesses can vary in symptoms and severity.</a:t>
            </a:r>
          </a:p>
          <a:p>
            <a:endParaRPr lang="en-US" sz="2400" i="1" dirty="0" smtClean="0"/>
          </a:p>
          <a:p>
            <a:endParaRPr lang="en-US" sz="2400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45143"/>
              </p:ext>
            </p:extLst>
          </p:nvPr>
        </p:nvGraphicFramePr>
        <p:xfrm>
          <a:off x="486484" y="2676661"/>
          <a:ext cx="8247232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990850"/>
            <a:ext cx="8458200" cy="27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000" b="1" dirty="0" smtClean="0"/>
              <a:t>Less Severe - - - - - - - - - - - - - - - - - - - - - - - - - - - - - - - - - - - - - - - More Severe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546600"/>
            <a:ext cx="8458200" cy="27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000" b="1" dirty="0" smtClean="0"/>
              <a:t>Discomfort - - - - - - - - - - - - - - - - - - - - - - - - - - - - - - - - - - - - - - - - - - - Death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676661"/>
            <a:ext cx="8458200" cy="31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SEVERITY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95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1320</Words>
  <Application>Microsoft Office PowerPoint</Application>
  <PresentationFormat>On-screen Show (4:3)</PresentationFormat>
  <Paragraphs>292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Limiting Heat Burden While Wearing  Personal Protective Equipment (PPE)</vt:lpstr>
      <vt:lpstr>Purpose</vt:lpstr>
      <vt:lpstr>Objectives</vt:lpstr>
      <vt:lpstr>Harsh Conditions at the Worksite</vt:lpstr>
      <vt:lpstr>Monitor Temperatures</vt:lpstr>
      <vt:lpstr>Heat Index Table</vt:lpstr>
      <vt:lpstr>PPE: A Risk Factor for Heat-related Illness</vt:lpstr>
      <vt:lpstr>Other Risk Factors for Heat-related Illnesses</vt:lpstr>
      <vt:lpstr>Heat-related Illnesses</vt:lpstr>
      <vt:lpstr>Heat Rash</vt:lpstr>
      <vt:lpstr>Heat Cramps</vt:lpstr>
      <vt:lpstr>Heat Syncope (Fainting)</vt:lpstr>
      <vt:lpstr>Heat Exhaustion</vt:lpstr>
      <vt:lpstr>Rhabdomyloysis (breakdown of skeletal muscle)</vt:lpstr>
      <vt:lpstr>Heat Stroke</vt:lpstr>
      <vt:lpstr>Recommendations for Preventing Heat-related Illness </vt:lpstr>
      <vt:lpstr>Take Time to Acclimatize</vt:lpstr>
      <vt:lpstr>Stay Well Hydrated</vt:lpstr>
      <vt:lpstr>Stay Well Hydrated (continued)</vt:lpstr>
      <vt:lpstr>Watch for Signs/Symptoms of Heat-related Illness</vt:lpstr>
      <vt:lpstr>Watch for Symptoms of Heat-related Illness (continued)</vt:lpstr>
      <vt:lpstr>Take Time to Rest and Cool Down</vt:lpstr>
      <vt:lpstr>Key Points</vt:lpstr>
      <vt:lpstr>Additional Resources</vt:lpstr>
    </vt:vector>
  </TitlesOfParts>
  <Company>Centers for Disease 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exx8</dc:creator>
  <cp:lastModifiedBy>CDC User</cp:lastModifiedBy>
  <cp:revision>81</cp:revision>
  <dcterms:created xsi:type="dcterms:W3CDTF">2010-06-02T17:08:55Z</dcterms:created>
  <dcterms:modified xsi:type="dcterms:W3CDTF">2014-10-17T12:31:07Z</dcterms:modified>
</cp:coreProperties>
</file>