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6" r:id="rId2"/>
    <p:sldId id="256" r:id="rId3"/>
    <p:sldId id="265" r:id="rId4"/>
    <p:sldId id="296" r:id="rId5"/>
    <p:sldId id="297" r:id="rId6"/>
    <p:sldId id="285" r:id="rId7"/>
    <p:sldId id="294" r:id="rId8"/>
    <p:sldId id="315" r:id="rId9"/>
    <p:sldId id="295" r:id="rId10"/>
    <p:sldId id="313" r:id="rId11"/>
    <p:sldId id="286" r:id="rId12"/>
    <p:sldId id="298" r:id="rId13"/>
    <p:sldId id="299" r:id="rId14"/>
    <p:sldId id="300" r:id="rId15"/>
    <p:sldId id="301" r:id="rId16"/>
    <p:sldId id="287" r:id="rId17"/>
    <p:sldId id="302" r:id="rId18"/>
    <p:sldId id="288" r:id="rId19"/>
    <p:sldId id="303" r:id="rId20"/>
    <p:sldId id="304" r:id="rId21"/>
    <p:sldId id="289" r:id="rId22"/>
    <p:sldId id="305" r:id="rId23"/>
    <p:sldId id="290" r:id="rId24"/>
    <p:sldId id="306" r:id="rId25"/>
    <p:sldId id="307" r:id="rId26"/>
    <p:sldId id="291" r:id="rId27"/>
    <p:sldId id="309" r:id="rId28"/>
    <p:sldId id="310" r:id="rId29"/>
    <p:sldId id="292" r:id="rId30"/>
    <p:sldId id="311" r:id="rId31"/>
    <p:sldId id="312" r:id="rId32"/>
    <p:sldId id="314" r:id="rId33"/>
  </p:sldIdLst>
  <p:sldSz cx="9144000" cy="5143500" type="screen16x9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600"/>
    <a:srgbClr val="C0E3F1"/>
    <a:srgbClr val="FFFFCC"/>
    <a:srgbClr val="17375E"/>
    <a:srgbClr val="145267"/>
    <a:srgbClr val="C00000"/>
    <a:srgbClr val="FEFF76"/>
    <a:srgbClr val="C07FF1"/>
    <a:srgbClr val="96BC3D"/>
    <a:srgbClr val="FEE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357" autoAdjust="0"/>
  </p:normalViewPr>
  <p:slideViewPr>
    <p:cSldViewPr snapToGrid="0" showGuides="1">
      <p:cViewPr>
        <p:scale>
          <a:sx n="100" d="100"/>
          <a:sy n="100" d="100"/>
        </p:scale>
        <p:origin x="-294" y="-906"/>
      </p:cViewPr>
      <p:guideLst>
        <p:guide orient="horz" pos="1716"/>
        <p:guide orient="horz" pos="2268"/>
        <p:guide pos="3787"/>
        <p:guide pos="2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ADFB-26FD-4C19-B9B9-2481F4C23E32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50170-5A04-4E60-8932-43FE708F8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6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3BA1-0792-4F3F-8E18-741B81A01FDF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5" y="1683923"/>
            <a:ext cx="3168555" cy="17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7330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93967" y="2640121"/>
            <a:ext cx="1174132" cy="1174132"/>
          </a:xfrm>
          <a:prstGeom prst="ellipse">
            <a:avLst/>
          </a:prstGeom>
          <a:gradFill flip="none" rotWithShape="1">
            <a:gsLst>
              <a:gs pos="76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48227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1866900"/>
            <a:ext cx="50997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Africa is one of the seven continents.</a:t>
            </a:r>
          </a:p>
          <a:p>
            <a:pPr marL="231775" lvl="0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There are 54 </a:t>
            </a:r>
            <a:r>
              <a:rPr lang="en-US" sz="2800" dirty="0" smtClean="0"/>
              <a:t>countries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Africa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22" y="1815992"/>
            <a:ext cx="3370482" cy="2177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43" y="2983370"/>
            <a:ext cx="652734" cy="7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537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9545" r="36004"/>
          <a:stretch/>
        </p:blipFill>
        <p:spPr>
          <a:xfrm>
            <a:off x="5689626" y="1352550"/>
            <a:ext cx="3454374" cy="3776891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48227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1866900"/>
            <a:ext cx="5099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Africa </a:t>
            </a:r>
            <a:r>
              <a:rPr lang="en-US" sz="2800" dirty="0"/>
              <a:t>is about </a:t>
            </a:r>
            <a:r>
              <a:rPr lang="en-US" sz="2800" b="1" dirty="0"/>
              <a:t>8,000 </a:t>
            </a:r>
            <a:r>
              <a:rPr lang="en-US" sz="2800" b="1" dirty="0" smtClean="0"/>
              <a:t>miles</a:t>
            </a:r>
            <a:br>
              <a:rPr lang="en-US" sz="2800" b="1" dirty="0" smtClean="0"/>
            </a:br>
            <a:r>
              <a:rPr lang="en-US" sz="2800" b="1" dirty="0" smtClean="0"/>
              <a:t>from </a:t>
            </a:r>
            <a:r>
              <a:rPr lang="en-US" sz="2800" b="1" dirty="0"/>
              <a:t>the United States</a:t>
            </a:r>
            <a:r>
              <a:rPr lang="en-US" sz="2800" dirty="0"/>
              <a:t>.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6637283" y="3133726"/>
            <a:ext cx="1213945" cy="413515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764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9545" r="36004"/>
          <a:stretch/>
        </p:blipFill>
        <p:spPr>
          <a:xfrm>
            <a:off x="5689626" y="1352550"/>
            <a:ext cx="3454374" cy="3776891"/>
          </a:xfrm>
          <a:prstGeom prst="rect">
            <a:avLst/>
          </a:prstGeom>
        </p:spPr>
      </p:pic>
      <p:sp>
        <p:nvSpPr>
          <p:cNvPr id="32" name="Left-Right Arrow 31"/>
          <p:cNvSpPr/>
          <p:nvPr/>
        </p:nvSpPr>
        <p:spPr>
          <a:xfrm>
            <a:off x="6637283" y="3133726"/>
            <a:ext cx="1213945" cy="413515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24224146" y="3835605"/>
            <a:ext cx="20123193" cy="1458455"/>
            <a:chOff x="-45649063" y="1337376"/>
            <a:chExt cx="52468963" cy="3802757"/>
          </a:xfrm>
        </p:grpSpPr>
        <p:grpSp>
          <p:nvGrpSpPr>
            <p:cNvPr id="6" name="Group 5"/>
            <p:cNvGrpSpPr/>
            <p:nvPr/>
          </p:nvGrpSpPr>
          <p:grpSpPr>
            <a:xfrm>
              <a:off x="-19405783" y="1337376"/>
              <a:ext cx="26225683" cy="3802757"/>
              <a:chOff x="-19405783" y="1337376"/>
              <a:chExt cx="26225683" cy="380275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1337376"/>
                <a:ext cx="6819899" cy="3802757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23102" y="1337376"/>
                <a:ext cx="6819899" cy="380275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782680" y="1337376"/>
                <a:ext cx="6819899" cy="38027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405783" y="1337376"/>
                <a:ext cx="6819899" cy="3802757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-45649063" y="1337376"/>
              <a:ext cx="26243278" cy="3802757"/>
              <a:chOff x="-19405783" y="1337376"/>
              <a:chExt cx="26243278" cy="380275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37376"/>
                <a:ext cx="6837495" cy="380275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23102" y="1337376"/>
                <a:ext cx="6819899" cy="380275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782680" y="1337376"/>
                <a:ext cx="6819899" cy="380275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405783" y="1337376"/>
                <a:ext cx="6819899" cy="3802757"/>
              </a:xfrm>
              <a:prstGeom prst="rect">
                <a:avLst/>
              </a:prstGeom>
            </p:spPr>
          </p:pic>
        </p:grpSp>
      </p:grp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48227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6" name="Round Diagonal Corner Rectangle 15"/>
          <p:cNvSpPr/>
          <p:nvPr/>
        </p:nvSpPr>
        <p:spPr>
          <a:xfrm rot="10800000" flipV="1">
            <a:off x="2503997" y="2436125"/>
            <a:ext cx="3185626" cy="2731033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62923" y="2650510"/>
            <a:ext cx="3134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8,000 </a:t>
            </a:r>
            <a:r>
              <a:rPr lang="en-US" sz="2400" dirty="0">
                <a:solidFill>
                  <a:schemeClr val="bg1"/>
                </a:solidFill>
              </a:rPr>
              <a:t>miles </a:t>
            </a:r>
            <a:r>
              <a:rPr lang="en-US" sz="2400" dirty="0" smtClean="0">
                <a:solidFill>
                  <a:schemeClr val="bg1"/>
                </a:solidFill>
              </a:rPr>
              <a:t>equals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47 </a:t>
            </a:r>
            <a:r>
              <a:rPr lang="en-US" sz="2400" dirty="0">
                <a:solidFill>
                  <a:schemeClr val="bg1"/>
                </a:solidFill>
              </a:rPr>
              <a:t>million </a:t>
            </a:r>
            <a:r>
              <a:rPr lang="en-US" sz="2400" dirty="0" smtClean="0">
                <a:solidFill>
                  <a:schemeClr val="bg1"/>
                </a:solidFill>
              </a:rPr>
              <a:t>feet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or </a:t>
            </a:r>
            <a:r>
              <a:rPr lang="en-US" sz="2400" b="1" dirty="0">
                <a:solidFill>
                  <a:schemeClr val="bg1"/>
                </a:solidFill>
              </a:rPr>
              <a:t>about 150,000 football fields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7990" y="1992573"/>
            <a:ext cx="318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FAST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FACT: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385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6354 0.01209 L 2.92361 0.01116 " pathEditMode="relative" rAng="0" ptsTypes="AA">
                                      <p:cBhvr>
                                        <p:cTn id="16" dur="7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3" y="-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people get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7840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509971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People get Ebola by touching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Body fluids from a person who is sick with or has died from Ebola. </a:t>
            </a:r>
            <a:r>
              <a:rPr lang="en-US" sz="2800" b="1" dirty="0"/>
              <a:t>Examples of body fluids include blood, vomit, pee, poop, sweat, or spit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03" y="1883405"/>
            <a:ext cx="1822771" cy="2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892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people get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7840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50997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People get Ebola by touching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Objects </a:t>
            </a:r>
            <a:r>
              <a:rPr lang="en-US" sz="2800" dirty="0"/>
              <a:t>with germs from the virus on them like needles </a:t>
            </a:r>
            <a:br>
              <a:rPr lang="en-US" sz="2800" dirty="0"/>
            </a:br>
            <a:r>
              <a:rPr lang="en-US" sz="2800" dirty="0"/>
              <a:t>that can cut someone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92" y="2014346"/>
            <a:ext cx="2285909" cy="2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439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people get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7840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546137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People get Ebola by touching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Infected animals (blood or meat).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7" y="2242638"/>
            <a:ext cx="3098711" cy="1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95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people get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7840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 rot="10800000" flipV="1">
            <a:off x="2503997" y="2436125"/>
            <a:ext cx="3185626" cy="2731033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62923" y="2650510"/>
            <a:ext cx="31344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People cannot give Ebola to </a:t>
            </a:r>
            <a:r>
              <a:rPr lang="en-US" sz="2400" dirty="0" smtClean="0">
                <a:solidFill>
                  <a:schemeClr val="bg1"/>
                </a:solidFill>
              </a:rPr>
              <a:t>someone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else </a:t>
            </a:r>
            <a:r>
              <a:rPr lang="en-US" sz="2400" b="1" dirty="0">
                <a:solidFill>
                  <a:schemeClr val="bg1"/>
                </a:solidFill>
              </a:rPr>
              <a:t>until they have symptoms.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87990" y="1992573"/>
            <a:ext cx="318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FAST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FACT: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89" y="1595731"/>
            <a:ext cx="2333240" cy="33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49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people get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7840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 rot="10800000" flipV="1">
            <a:off x="2503997" y="2436125"/>
            <a:ext cx="3185626" cy="2731033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62923" y="2650510"/>
            <a:ext cx="3134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Even </a:t>
            </a:r>
            <a:r>
              <a:rPr lang="en-US" sz="2400" dirty="0">
                <a:solidFill>
                  <a:schemeClr val="bg1"/>
                </a:solidFill>
              </a:rPr>
              <a:t>people infected with Ebola in the early stages </a:t>
            </a:r>
            <a:r>
              <a:rPr lang="en-US" sz="2400" b="1" dirty="0">
                <a:solidFill>
                  <a:schemeClr val="bg1"/>
                </a:solidFill>
              </a:rPr>
              <a:t>are </a:t>
            </a:r>
            <a:r>
              <a:rPr lang="en-US" sz="2400" b="1" dirty="0" smtClean="0">
                <a:solidFill>
                  <a:schemeClr val="bg1"/>
                </a:solidFill>
              </a:rPr>
              <a:t>very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unlikely </a:t>
            </a:r>
            <a:r>
              <a:rPr lang="en-US" sz="2400" b="1" dirty="0">
                <a:solidFill>
                  <a:schemeClr val="bg1"/>
                </a:solidFill>
              </a:rPr>
              <a:t>to give </a:t>
            </a:r>
            <a:r>
              <a:rPr lang="en-US" sz="2400" b="1" dirty="0" smtClean="0">
                <a:solidFill>
                  <a:schemeClr val="bg1"/>
                </a:solidFill>
              </a:rPr>
              <a:t>Ebola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to </a:t>
            </a:r>
            <a:r>
              <a:rPr lang="en-US" sz="2400" b="1" dirty="0">
                <a:solidFill>
                  <a:schemeClr val="bg1"/>
                </a:solidFill>
              </a:rPr>
              <a:t>other people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87990" y="1992573"/>
            <a:ext cx="318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FAST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FACT: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89" y="1595731"/>
            <a:ext cx="2333240" cy="33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7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happens when </a:t>
            </a:r>
            <a:r>
              <a:rPr lang="en-US" sz="2800" b="1" dirty="0" smtClean="0">
                <a:solidFill>
                  <a:srgbClr val="FFFFCC"/>
                </a:solidFill>
              </a:rPr>
              <a:t>someone gets sick 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4376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with 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9" y="1975196"/>
            <a:ext cx="2394380" cy="2624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1866900"/>
            <a:ext cx="5461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A person sick with Ebola will have symptoms within </a:t>
            </a:r>
            <a:r>
              <a:rPr lang="en-US" sz="2800" i="1" dirty="0" smtClean="0"/>
              <a:t>2 </a:t>
            </a:r>
            <a:r>
              <a:rPr lang="en-US" sz="2800" i="1" dirty="0"/>
              <a:t>to 21 days </a:t>
            </a:r>
            <a:r>
              <a:rPr lang="en-US" sz="2800" dirty="0"/>
              <a:t>from getting Ebola. </a:t>
            </a:r>
            <a:r>
              <a:rPr lang="en-US" sz="2800" b="1" i="1" dirty="0"/>
              <a:t>They cannot give Ebola </a:t>
            </a:r>
            <a:r>
              <a:rPr lang="en-US" sz="2800" b="1" i="1" dirty="0" smtClean="0"/>
              <a:t>to </a:t>
            </a:r>
            <a:r>
              <a:rPr lang="en-US" sz="2800" b="1" i="1" dirty="0"/>
              <a:t>someone else until </a:t>
            </a:r>
            <a:r>
              <a:rPr lang="en-US" sz="2800" b="1" i="1" dirty="0" smtClean="0"/>
              <a:t>they</a:t>
            </a:r>
            <a:br>
              <a:rPr lang="en-US" sz="2800" b="1" i="1" dirty="0" smtClean="0"/>
            </a:br>
            <a:r>
              <a:rPr lang="en-US" sz="2800" b="1" i="1" dirty="0" smtClean="0"/>
              <a:t>are </a:t>
            </a:r>
            <a:r>
              <a:rPr lang="en-US" sz="2800" b="1" i="1" dirty="0"/>
              <a:t>showing symptoms.</a:t>
            </a:r>
          </a:p>
        </p:txBody>
      </p:sp>
    </p:spTree>
    <p:extLst>
      <p:ext uri="{BB962C8B-B14F-4D97-AF65-F5344CB8AC3E}">
        <p14:creationId xmlns:p14="http://schemas.microsoft.com/office/powerpoint/2010/main" val="3757795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happens when </a:t>
            </a:r>
            <a:r>
              <a:rPr lang="en-US" sz="2800" b="1" dirty="0" smtClean="0">
                <a:solidFill>
                  <a:srgbClr val="FFFFCC"/>
                </a:solidFill>
              </a:rPr>
              <a:t>someone gets sick 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4376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with 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1866900"/>
            <a:ext cx="546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Symptoms include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99" y="2405984"/>
            <a:ext cx="5461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 smtClean="0"/>
              <a:t>Fever</a:t>
            </a:r>
            <a:endParaRPr lang="en-US" sz="2800" dirty="0"/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Headache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Tiredness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Weakness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Diarrhea</a:t>
            </a:r>
          </a:p>
          <a:p>
            <a:pPr>
              <a:spcAft>
                <a:spcPts val="600"/>
              </a:spcAft>
            </a:pP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9" y="1975196"/>
            <a:ext cx="2394380" cy="26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79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352550"/>
            <a:ext cx="9144000" cy="37909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Answers </a:t>
            </a:r>
            <a:r>
              <a:rPr lang="en-US" sz="2800" b="1" dirty="0">
                <a:solidFill>
                  <a:srgbClr val="FFFFCC"/>
                </a:solidFill>
              </a:rPr>
              <a:t>to Your Questions about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300802"/>
            <a:ext cx="607758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145267"/>
                </a:solidFill>
              </a:rPr>
              <a:t>EBOLA</a:t>
            </a:r>
            <a:endParaRPr lang="en-US" sz="7200" b="1" dirty="0">
              <a:solidFill>
                <a:srgbClr val="145267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6796" y="185697"/>
            <a:ext cx="1524000" cy="1524000"/>
            <a:chOff x="196796" y="185697"/>
            <a:chExt cx="1524000" cy="1524000"/>
          </a:xfrm>
        </p:grpSpPr>
        <p:sp>
          <p:nvSpPr>
            <p:cNvPr id="11" name="Oval 10"/>
            <p:cNvSpPr/>
            <p:nvPr/>
          </p:nvSpPr>
          <p:spPr>
            <a:xfrm>
              <a:off x="196796" y="185697"/>
              <a:ext cx="1524000" cy="152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96796" y="185697"/>
              <a:ext cx="1524000" cy="1524000"/>
            </a:xfrm>
            <a:prstGeom prst="ellipse">
              <a:avLst/>
            </a:prstGeom>
            <a:no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803446" y="1555842"/>
            <a:ext cx="1605886" cy="1605886"/>
          </a:xfrm>
          <a:prstGeom prst="ellipse">
            <a:avLst/>
          </a:prstGeom>
          <a:gradFill flip="none" rotWithShape="1">
            <a:gsLst>
              <a:gs pos="76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67308"/>
          <a:stretch/>
        </p:blipFill>
        <p:spPr>
          <a:xfrm>
            <a:off x="5153247" y="642866"/>
            <a:ext cx="3968535" cy="44734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29611"/>
          <a:stretch/>
        </p:blipFill>
        <p:spPr>
          <a:xfrm>
            <a:off x="5008167" y="642866"/>
            <a:ext cx="4081241" cy="44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happens when </a:t>
            </a:r>
            <a:r>
              <a:rPr lang="en-US" sz="2800" b="1" dirty="0" smtClean="0">
                <a:solidFill>
                  <a:srgbClr val="FFFFCC"/>
                </a:solidFill>
              </a:rPr>
              <a:t>someone gets sick 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4376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with 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1866900"/>
            <a:ext cx="546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Symptoms include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99" y="1907844"/>
            <a:ext cx="5932227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Vomiting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Stomach pain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Muscle pain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Unexplained </a:t>
            </a:r>
            <a:r>
              <a:rPr lang="en-US" sz="2800" dirty="0" smtClean="0"/>
              <a:t>bleeding</a:t>
            </a:r>
            <a:br>
              <a:rPr lang="en-US" sz="2800" dirty="0" smtClean="0"/>
            </a:br>
            <a:r>
              <a:rPr lang="en-US" sz="2800" dirty="0" smtClean="0"/>
              <a:t>or </a:t>
            </a:r>
            <a:r>
              <a:rPr lang="en-US" sz="2800" dirty="0"/>
              <a:t>bruising</a:t>
            </a:r>
          </a:p>
          <a:p>
            <a:pPr>
              <a:spcAft>
                <a:spcPts val="600"/>
              </a:spcAft>
            </a:pP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1866900"/>
            <a:ext cx="320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Symptoms include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9" y="1975196"/>
            <a:ext cx="2394380" cy="26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828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1866900"/>
            <a:ext cx="509971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Only 3 in 10 </a:t>
            </a:r>
            <a:r>
              <a:rPr lang="en-US" sz="2800" dirty="0"/>
              <a:t>of the people who have gotten Ebola during this outbreak have gotten better.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sooner someone gets treatment, </a:t>
            </a:r>
            <a:r>
              <a:rPr lang="en-US" sz="2800" b="1" dirty="0"/>
              <a:t>the more likely they are to get better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Do people get better after getting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439704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6669" y="1414422"/>
            <a:ext cx="279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CC"/>
                </a:solidFill>
              </a:rPr>
              <a:t>Only 3 in 10</a:t>
            </a:r>
            <a:endParaRPr lang="en-US" sz="3200" b="1" dirty="0">
              <a:solidFill>
                <a:srgbClr val="FFFF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14" y="2200275"/>
            <a:ext cx="2551344" cy="27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29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1866900"/>
            <a:ext cx="5099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Once </a:t>
            </a:r>
            <a:r>
              <a:rPr lang="en-US" sz="2800" dirty="0"/>
              <a:t>a person has recovered from Ebola, they </a:t>
            </a:r>
            <a:r>
              <a:rPr lang="en-US" sz="2800" b="1" dirty="0" smtClean="0"/>
              <a:t>cannot</a:t>
            </a:r>
            <a:br>
              <a:rPr lang="en-US" sz="2800" b="1" dirty="0" smtClean="0"/>
            </a:br>
            <a:r>
              <a:rPr lang="en-US" sz="2800" b="1" dirty="0" smtClean="0"/>
              <a:t>spread </a:t>
            </a:r>
            <a:r>
              <a:rPr lang="en-US" sz="2800" b="1" dirty="0"/>
              <a:t>Ebola to anyone else</a:t>
            </a:r>
            <a:r>
              <a:rPr lang="en-US" sz="28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Do people get better after getting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439704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6669" y="1414422"/>
            <a:ext cx="279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CC"/>
                </a:solidFill>
              </a:rPr>
              <a:t>Only 3 in 10</a:t>
            </a:r>
            <a:endParaRPr lang="en-US" sz="3200" b="1" dirty="0">
              <a:solidFill>
                <a:srgbClr val="FFFFCC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14" y="2200275"/>
            <a:ext cx="2551344" cy="27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890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68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Should you be </a:t>
            </a:r>
            <a:r>
              <a:rPr lang="en-US" sz="2800" b="1" dirty="0" smtClean="0">
                <a:solidFill>
                  <a:srgbClr val="FFFFCC"/>
                </a:solidFill>
              </a:rPr>
              <a:t>worried about  getting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47278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1866900"/>
            <a:ext cx="509971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lvl="0" indent="-239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outbreak is in West Africa, which is very far away.</a:t>
            </a:r>
          </a:p>
          <a:p>
            <a:pPr marL="239713" lvl="0" indent="-239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Remember, you can only get Ebola </a:t>
            </a:r>
            <a:r>
              <a:rPr lang="en-US" sz="2800" b="1" dirty="0"/>
              <a:t>if you had </a:t>
            </a:r>
            <a:r>
              <a:rPr lang="en-US" sz="2800" b="1" dirty="0" smtClean="0"/>
              <a:t>contact</a:t>
            </a:r>
            <a:br>
              <a:rPr lang="en-US" sz="2800" b="1" dirty="0" smtClean="0"/>
            </a:br>
            <a:r>
              <a:rPr lang="en-US" sz="2800" b="1" dirty="0" smtClean="0"/>
              <a:t>with </a:t>
            </a:r>
            <a:r>
              <a:rPr lang="en-US" sz="2800" b="1" dirty="0"/>
              <a:t>someone who is </a:t>
            </a:r>
            <a:r>
              <a:rPr lang="en-US" sz="2800" b="1" dirty="0" smtClean="0"/>
              <a:t>sick</a:t>
            </a:r>
            <a:br>
              <a:rPr lang="en-US" sz="2800" b="1" dirty="0" smtClean="0"/>
            </a:br>
            <a:r>
              <a:rPr lang="en-US" sz="2800" b="1" dirty="0" smtClean="0"/>
              <a:t>with </a:t>
            </a:r>
            <a:r>
              <a:rPr lang="en-US" sz="2800" b="1" dirty="0"/>
              <a:t>Ebola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68" y="1772214"/>
            <a:ext cx="1953581" cy="29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26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68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Should you be </a:t>
            </a:r>
            <a:r>
              <a:rPr lang="en-US" sz="2800" b="1" dirty="0" smtClean="0">
                <a:solidFill>
                  <a:srgbClr val="FFFFCC"/>
                </a:solidFill>
              </a:rPr>
              <a:t>worried about  getting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47278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1866900"/>
            <a:ext cx="509971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lvl="0" indent="-239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We </a:t>
            </a:r>
            <a:r>
              <a:rPr lang="en-US" sz="2800" dirty="0"/>
              <a:t>have had a few cases of Ebola in the United States, </a:t>
            </a:r>
            <a:r>
              <a:rPr lang="en-US" sz="2800" b="1" dirty="0"/>
              <a:t>but an outbreak is very unlikely.</a:t>
            </a:r>
          </a:p>
          <a:p>
            <a:pPr marL="239713" lvl="0" indent="-239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If you are worried about Ebola, talk to your parents </a:t>
            </a:r>
            <a:r>
              <a:rPr lang="en-US" sz="2800" dirty="0" smtClean="0"/>
              <a:t>or </a:t>
            </a:r>
            <a:r>
              <a:rPr lang="en-US" sz="2800" dirty="0"/>
              <a:t>a school counselor.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2"/>
          <a:stretch/>
        </p:blipFill>
        <p:spPr>
          <a:xfrm>
            <a:off x="6334694" y="1514780"/>
            <a:ext cx="2343333" cy="36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07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68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Should you be </a:t>
            </a:r>
            <a:r>
              <a:rPr lang="en-US" sz="2800" b="1" dirty="0" smtClean="0">
                <a:solidFill>
                  <a:srgbClr val="FFFFCC"/>
                </a:solidFill>
              </a:rPr>
              <a:t>worried about  getting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47278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27" name="Round Diagonal Corner Rectangle 26"/>
          <p:cNvSpPr/>
          <p:nvPr/>
        </p:nvSpPr>
        <p:spPr>
          <a:xfrm rot="10800000" flipV="1">
            <a:off x="2503997" y="2436125"/>
            <a:ext cx="3185626" cy="2731033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87990" y="1992573"/>
            <a:ext cx="318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FAST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FACT: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8803" y="2650510"/>
            <a:ext cx="3134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There are 316 </a:t>
            </a:r>
            <a:r>
              <a:rPr lang="en-US" sz="2400" dirty="0">
                <a:solidFill>
                  <a:schemeClr val="bg1"/>
                </a:solidFill>
              </a:rPr>
              <a:t>million people in the United States, but we’ve </a:t>
            </a:r>
            <a:r>
              <a:rPr lang="en-US" sz="2400" b="1" dirty="0">
                <a:solidFill>
                  <a:schemeClr val="bg1"/>
                </a:solidFill>
              </a:rPr>
              <a:t>only had </a:t>
            </a:r>
            <a:r>
              <a:rPr lang="en-US" sz="2400" b="1" dirty="0" smtClean="0">
                <a:solidFill>
                  <a:schemeClr val="bg1"/>
                </a:solidFill>
              </a:rPr>
              <a:t>4 cases </a:t>
            </a:r>
            <a:r>
              <a:rPr lang="en-US" sz="2400" b="1" dirty="0">
                <a:solidFill>
                  <a:schemeClr val="bg1"/>
                </a:solidFill>
              </a:rPr>
              <a:t>of Ebola.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38" y="2343150"/>
            <a:ext cx="3029022" cy="180681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6098515" y="2593239"/>
            <a:ext cx="1681628" cy="805125"/>
            <a:chOff x="6148114" y="2200275"/>
            <a:chExt cx="2074662" cy="99330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04" b="63931"/>
            <a:stretch/>
          </p:blipFill>
          <p:spPr>
            <a:xfrm>
              <a:off x="6148114" y="2200275"/>
              <a:ext cx="1617462" cy="99330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9" b="63931"/>
            <a:stretch/>
          </p:blipFill>
          <p:spPr>
            <a:xfrm>
              <a:off x="7705079" y="2200275"/>
              <a:ext cx="517697" cy="993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3532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you keep yourself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59394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Well?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866900"/>
            <a:ext cx="5099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An Ebola outbreak is unlikely in the United States. </a:t>
            </a:r>
            <a:r>
              <a:rPr lang="en-US" sz="2800" b="1" dirty="0"/>
              <a:t>You are much more likely to get the flu or a cold</a:t>
            </a:r>
            <a:r>
              <a:rPr lang="en-US" sz="2800" dirty="0"/>
              <a:t>. Protect yourself </a:t>
            </a:r>
            <a:r>
              <a:rPr lang="en-US" sz="2800" dirty="0" smtClean="0"/>
              <a:t>from</a:t>
            </a:r>
            <a:br>
              <a:rPr lang="en-US" sz="2800" dirty="0" smtClean="0"/>
            </a:br>
            <a:r>
              <a:rPr lang="en-US" sz="2800" dirty="0" smtClean="0"/>
              <a:t>colds </a:t>
            </a:r>
            <a:r>
              <a:rPr lang="en-US" sz="2800" dirty="0"/>
              <a:t>and flu by </a:t>
            </a:r>
            <a:r>
              <a:rPr lang="en-US" sz="2800" dirty="0" smtClean="0"/>
              <a:t>keeping</a:t>
            </a:r>
            <a:br>
              <a:rPr lang="en-US" sz="2800" dirty="0" smtClean="0"/>
            </a:br>
            <a:r>
              <a:rPr lang="en-US" sz="2800" dirty="0" smtClean="0"/>
              <a:t>yourself </a:t>
            </a:r>
            <a:r>
              <a:rPr lang="en-US" sz="2800" dirty="0"/>
              <a:t>healthy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r="1555"/>
          <a:stretch/>
        </p:blipFill>
        <p:spPr>
          <a:xfrm>
            <a:off x="5689627" y="1352550"/>
            <a:ext cx="3454374" cy="34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889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you keep yourself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59394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Well?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866900"/>
            <a:ext cx="509971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Wash </a:t>
            </a:r>
            <a:r>
              <a:rPr lang="en-US" sz="2800" dirty="0"/>
              <a:t>your hands </a:t>
            </a:r>
            <a:r>
              <a:rPr lang="en-US" sz="2800" dirty="0" smtClean="0"/>
              <a:t>often</a:t>
            </a:r>
            <a:br>
              <a:rPr lang="en-US" sz="2800" dirty="0" smtClean="0"/>
            </a:br>
            <a:r>
              <a:rPr lang="en-US" sz="2800" dirty="0" smtClean="0"/>
              <a:t>with </a:t>
            </a:r>
            <a:r>
              <a:rPr lang="en-US" sz="2800" dirty="0"/>
              <a:t>soap and water </a:t>
            </a:r>
            <a:r>
              <a:rPr lang="en-US" sz="2800" dirty="0" smtClean="0"/>
              <a:t>or</a:t>
            </a:r>
            <a:br>
              <a:rPr lang="en-US" sz="2800" dirty="0" smtClean="0"/>
            </a:br>
            <a:r>
              <a:rPr lang="en-US" sz="2800" dirty="0" smtClean="0"/>
              <a:t>hand </a:t>
            </a:r>
            <a:r>
              <a:rPr lang="en-US" sz="2800" dirty="0"/>
              <a:t>sanitizer.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Avoid close contact with people who are sick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r="1555"/>
          <a:stretch/>
        </p:blipFill>
        <p:spPr>
          <a:xfrm>
            <a:off x="5689627" y="1352550"/>
            <a:ext cx="3454374" cy="34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3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you keep yourself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59394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Well?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866900"/>
            <a:ext cx="50997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Avoid </a:t>
            </a:r>
            <a:r>
              <a:rPr lang="en-US" sz="2800" dirty="0"/>
              <a:t>touching your </a:t>
            </a:r>
            <a:r>
              <a:rPr lang="en-US" sz="2800" dirty="0" smtClean="0"/>
              <a:t>eyes,</a:t>
            </a:r>
            <a:br>
              <a:rPr lang="en-US" sz="2800" dirty="0" smtClean="0"/>
            </a:br>
            <a:r>
              <a:rPr lang="en-US" sz="2800" dirty="0" smtClean="0"/>
              <a:t>nose</a:t>
            </a:r>
            <a:r>
              <a:rPr lang="en-US" sz="2800" dirty="0"/>
              <a:t>, and </a:t>
            </a:r>
            <a:r>
              <a:rPr lang="en-US" sz="2800" dirty="0" smtClean="0"/>
              <a:t>mouth. Germs spread</a:t>
            </a:r>
            <a:r>
              <a:rPr lang="en-US" sz="2800" dirty="0"/>
              <a:t> </a:t>
            </a:r>
            <a:r>
              <a:rPr lang="en-US" sz="2800" dirty="0" smtClean="0"/>
              <a:t>this </a:t>
            </a:r>
            <a:r>
              <a:rPr lang="en-US" sz="2800" dirty="0"/>
              <a:t>way.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Get your flu shot.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r="1555"/>
          <a:stretch/>
        </p:blipFill>
        <p:spPr>
          <a:xfrm>
            <a:off x="5689627" y="1352550"/>
            <a:ext cx="3454374" cy="34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68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How are we helping the people in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44576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in 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135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CDC is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99" y="2405984"/>
            <a:ext cx="5384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Working with the </a:t>
            </a:r>
            <a:r>
              <a:rPr lang="en-US" sz="2800" dirty="0" smtClean="0"/>
              <a:t>countries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West Africa to </a:t>
            </a:r>
            <a:r>
              <a:rPr lang="en-US" sz="2800" b="1" dirty="0" smtClean="0"/>
              <a:t>stop</a:t>
            </a:r>
            <a:br>
              <a:rPr lang="en-US" sz="2800" b="1" dirty="0" smtClean="0"/>
            </a:br>
            <a:r>
              <a:rPr lang="en-US" sz="2800" b="1" dirty="0" smtClean="0"/>
              <a:t>the</a:t>
            </a:r>
            <a:r>
              <a:rPr lang="en-US" sz="2800" b="1" dirty="0"/>
              <a:t> </a:t>
            </a:r>
            <a:r>
              <a:rPr lang="en-US" sz="2800" b="1" dirty="0" smtClean="0"/>
              <a:t>outbreak.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29611"/>
          <a:stretch/>
        </p:blipFill>
        <p:spPr>
          <a:xfrm>
            <a:off x="5865872" y="1589682"/>
            <a:ext cx="3025868" cy="33166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28" y="2306979"/>
            <a:ext cx="1935212" cy="10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07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32" y="1553555"/>
            <a:ext cx="3031788" cy="3399195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999" y="435801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EBOLA?</a:t>
            </a:r>
            <a:endParaRPr lang="en-US" sz="5400" b="1" dirty="0">
              <a:solidFill>
                <a:srgbClr val="1452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66900"/>
            <a:ext cx="4772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Ebola </a:t>
            </a:r>
            <a:r>
              <a:rPr lang="en-US" sz="2800" dirty="0"/>
              <a:t>is a virus that lives in bats and some other animals who live in Africa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7" y="2242638"/>
            <a:ext cx="3098711" cy="1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How are we helping the people in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44576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in 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135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CDC is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99" y="2405984"/>
            <a:ext cx="5127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Talking </a:t>
            </a:r>
            <a:r>
              <a:rPr lang="en-US" sz="2800" dirty="0"/>
              <a:t>to and helping travelers who have come back from West Africa</a:t>
            </a:r>
            <a:r>
              <a:rPr lang="en-US" sz="2800" dirty="0" smtClean="0"/>
              <a:t>.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83"/>
          <a:stretch/>
        </p:blipFill>
        <p:spPr>
          <a:xfrm>
            <a:off x="6334946" y="1583269"/>
            <a:ext cx="1915126" cy="1550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67" y="3630304"/>
            <a:ext cx="1304705" cy="1125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7" b="-8008"/>
          <a:stretch/>
        </p:blipFill>
        <p:spPr>
          <a:xfrm>
            <a:off x="5550199" y="3497290"/>
            <a:ext cx="1915126" cy="15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094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How are we helping the people in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44576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in 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135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CDC is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99" y="2405984"/>
            <a:ext cx="51270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Teaching </a:t>
            </a:r>
            <a:r>
              <a:rPr lang="en-US" sz="2800" dirty="0"/>
              <a:t>doctors and nurses how to care for people with Ebola.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Training people in West Africa to care for people with Ebola.</a:t>
            </a:r>
          </a:p>
          <a:p>
            <a:pPr>
              <a:spcAft>
                <a:spcPts val="600"/>
              </a:spcAft>
            </a:pP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46" y="1787101"/>
            <a:ext cx="2897160" cy="29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487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69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5"/>
          <a:stretch/>
        </p:blipFill>
        <p:spPr>
          <a:xfrm>
            <a:off x="0" y="514350"/>
            <a:ext cx="9144000" cy="4629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65"/>
          <a:stretch/>
        </p:blipFill>
        <p:spPr>
          <a:xfrm>
            <a:off x="362606" y="3623086"/>
            <a:ext cx="4209394" cy="15204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1056" y="1807884"/>
            <a:ext cx="607758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CC"/>
                </a:solidFill>
              </a:rPr>
              <a:t>cdc.gov/</a:t>
            </a:r>
            <a:r>
              <a:rPr lang="en-US" sz="7200" b="1" dirty="0" err="1" smtClean="0">
                <a:solidFill>
                  <a:srgbClr val="FFFFCC"/>
                </a:solidFill>
              </a:rPr>
              <a:t>ebola</a:t>
            </a:r>
            <a:endParaRPr lang="en-US" sz="72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863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32" y="1553555"/>
            <a:ext cx="3031788" cy="3399195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999" y="435801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EBOLA?</a:t>
            </a:r>
            <a:endParaRPr lang="en-US" sz="5400" b="1" dirty="0">
              <a:solidFill>
                <a:srgbClr val="1452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66900"/>
            <a:ext cx="5380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People </a:t>
            </a:r>
            <a:r>
              <a:rPr lang="en-US" sz="2800" dirty="0"/>
              <a:t>can get Ebola in West Africa by preparing these sick animals for food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7" y="2242638"/>
            <a:ext cx="3098711" cy="1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32" y="1553555"/>
            <a:ext cx="3031788" cy="3399195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999" y="435801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EBOLA?</a:t>
            </a:r>
            <a:endParaRPr lang="en-US" sz="5400" b="1" dirty="0">
              <a:solidFill>
                <a:srgbClr val="1452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66900"/>
            <a:ext cx="5380656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People </a:t>
            </a:r>
            <a:r>
              <a:rPr lang="en-US" sz="2800" dirty="0"/>
              <a:t>can spread the virus to other people when they are very sick. </a:t>
            </a:r>
            <a:r>
              <a:rPr lang="en-US" sz="2800" b="1" dirty="0"/>
              <a:t>This is the main way that people are now getting Ebola in West Africa.</a:t>
            </a:r>
          </a:p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7" y="2242638"/>
            <a:ext cx="3098711" cy="1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" name="Oval 2"/>
          <p:cNvSpPr/>
          <p:nvPr/>
        </p:nvSpPr>
        <p:spPr>
          <a:xfrm>
            <a:off x="5431164" y="2265527"/>
            <a:ext cx="1360868" cy="1360868"/>
          </a:xfrm>
          <a:prstGeom prst="ellipse">
            <a:avLst/>
          </a:prstGeom>
          <a:gradFill flip="none" rotWithShape="1">
            <a:gsLst>
              <a:gs pos="76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199" y="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have you heard </a:t>
            </a:r>
            <a:r>
              <a:rPr lang="en-US" sz="2800" b="1" dirty="0" smtClean="0">
                <a:solidFill>
                  <a:srgbClr val="FFFFCC"/>
                </a:solidFill>
              </a:rPr>
              <a:t>about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13287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the Ebola </a:t>
            </a:r>
            <a:r>
              <a:rPr lang="en-US" sz="5400" b="1" dirty="0">
                <a:solidFill>
                  <a:srgbClr val="145267"/>
                </a:solidFill>
              </a:rPr>
              <a:t>outbreak?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799" y="1866900"/>
            <a:ext cx="534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The Ebola outbreak is happening in countries in </a:t>
            </a:r>
            <a:r>
              <a:rPr lang="en-US" sz="2800" b="1" dirty="0"/>
              <a:t>West Africa</a:t>
            </a:r>
            <a:r>
              <a:rPr lang="en-US" sz="2800" dirty="0"/>
              <a:t>. </a:t>
            </a: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67308"/>
          <a:stretch/>
        </p:blipFill>
        <p:spPr>
          <a:xfrm>
            <a:off x="5780965" y="1352551"/>
            <a:ext cx="3363035" cy="37909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29611"/>
          <a:stretch/>
        </p:blipFill>
        <p:spPr>
          <a:xfrm>
            <a:off x="5649533" y="1352551"/>
            <a:ext cx="3458545" cy="37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199" y="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have you heard </a:t>
            </a:r>
            <a:r>
              <a:rPr lang="en-US" sz="2800" b="1" dirty="0" smtClean="0">
                <a:solidFill>
                  <a:srgbClr val="FFFFCC"/>
                </a:solidFill>
              </a:rPr>
              <a:t>about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13287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the Ebola </a:t>
            </a:r>
            <a:r>
              <a:rPr lang="en-US" sz="5400" b="1" dirty="0">
                <a:solidFill>
                  <a:srgbClr val="145267"/>
                </a:solidFill>
              </a:rPr>
              <a:t>outbreak?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66900"/>
            <a:ext cx="5380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The three most affected countries are</a:t>
            </a:r>
          </a:p>
          <a:p>
            <a:pPr marL="590550" lvl="1" indent="-295275">
              <a:buFont typeface="Calibri" panose="020F0502020204030204" pitchFamily="34" charset="0"/>
              <a:buChar char="–"/>
            </a:pPr>
            <a:r>
              <a:rPr lang="en-US" sz="2800" dirty="0"/>
              <a:t>Guinea</a:t>
            </a:r>
          </a:p>
          <a:p>
            <a:pPr marL="590550" lvl="1" indent="-295275">
              <a:buFont typeface="Calibri" panose="020F0502020204030204" pitchFamily="34" charset="0"/>
              <a:buChar char="–"/>
            </a:pPr>
            <a:r>
              <a:rPr lang="en-US" sz="2800" dirty="0"/>
              <a:t>Liberia</a:t>
            </a:r>
          </a:p>
          <a:p>
            <a:pPr marL="590550" lvl="1" indent="-295275">
              <a:buFont typeface="Calibri" panose="020F0502020204030204" pitchFamily="34" charset="0"/>
              <a:buChar char="–"/>
            </a:pPr>
            <a:r>
              <a:rPr lang="en-US" sz="2800" dirty="0"/>
              <a:t>Sierra </a:t>
            </a:r>
            <a:r>
              <a:rPr lang="en-US" sz="2800" dirty="0" smtClean="0"/>
              <a:t>Leone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7" b="14456"/>
          <a:stretch/>
        </p:blipFill>
        <p:spPr>
          <a:xfrm>
            <a:off x="5964072" y="1418346"/>
            <a:ext cx="3179928" cy="37251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90526" y="4006189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Guinea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3435" y="4597023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Liberia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0575" y="4295155"/>
            <a:ext cx="15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Sierra Leone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199" y="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have you heard </a:t>
            </a:r>
            <a:r>
              <a:rPr lang="en-US" sz="2800" b="1" dirty="0" smtClean="0">
                <a:solidFill>
                  <a:srgbClr val="FFFFCC"/>
                </a:solidFill>
              </a:rPr>
              <a:t>about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13287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the Ebola </a:t>
            </a:r>
            <a:r>
              <a:rPr lang="en-US" sz="5400" b="1" dirty="0">
                <a:solidFill>
                  <a:srgbClr val="145267"/>
                </a:solidFill>
              </a:rPr>
              <a:t>outbreak?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66900"/>
            <a:ext cx="538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People </a:t>
            </a:r>
            <a:r>
              <a:rPr lang="en-US" sz="2800" dirty="0"/>
              <a:t>living in West Africa have gotten sick and some have died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7" b="14456"/>
          <a:stretch/>
        </p:blipFill>
        <p:spPr>
          <a:xfrm>
            <a:off x="5964072" y="1418346"/>
            <a:ext cx="3179928" cy="37251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90526" y="4006189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Guinea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3435" y="4597023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Liberia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0575" y="4295155"/>
            <a:ext cx="15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Sierra Leone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 rot="10800000" flipV="1">
            <a:off x="2503997" y="2436125"/>
            <a:ext cx="3185626" cy="2731033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199" y="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have you heard </a:t>
            </a:r>
            <a:r>
              <a:rPr lang="en-US" sz="2800" b="1" dirty="0" smtClean="0">
                <a:solidFill>
                  <a:srgbClr val="FFFFCC"/>
                </a:solidFill>
              </a:rPr>
              <a:t>about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13287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the Ebola </a:t>
            </a:r>
            <a:r>
              <a:rPr lang="en-US" sz="5400" b="1" dirty="0">
                <a:solidFill>
                  <a:srgbClr val="145267"/>
                </a:solidFill>
              </a:rPr>
              <a:t>outbreak?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2923" y="2650510"/>
            <a:ext cx="31344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 </a:t>
            </a:r>
            <a:r>
              <a:rPr lang="en-US" sz="2400" b="1" dirty="0">
                <a:solidFill>
                  <a:schemeClr val="bg1"/>
                </a:solidFill>
              </a:rPr>
              <a:t>outbreak </a:t>
            </a:r>
            <a:r>
              <a:rPr lang="en-US" sz="2400" dirty="0">
                <a:solidFill>
                  <a:schemeClr val="bg1"/>
                </a:solidFill>
              </a:rPr>
              <a:t>is when more people get sick with a disease than scientists and doctors expect. </a:t>
            </a: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7" b="14456"/>
          <a:stretch/>
        </p:blipFill>
        <p:spPr>
          <a:xfrm>
            <a:off x="5964072" y="1418346"/>
            <a:ext cx="3179928" cy="3725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7990" y="1992573"/>
            <a:ext cx="318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FAST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FACT: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0526" y="4006189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Guinea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3435" y="4597023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Liberia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70575" y="4295155"/>
            <a:ext cx="15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Sierra Leone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588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731</Words>
  <Application>Microsoft Office PowerPoint</Application>
  <PresentationFormat>On-screen Show (16:9)</PresentationFormat>
  <Paragraphs>148</Paragraphs>
  <Slides>32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CDC User</dc:creator>
  <cp:lastModifiedBy>Laura Smith</cp:lastModifiedBy>
  <cp:revision>92</cp:revision>
  <dcterms:created xsi:type="dcterms:W3CDTF">2014-11-20T10:51:59Z</dcterms:created>
  <dcterms:modified xsi:type="dcterms:W3CDTF">2015-03-03T13:24:39Z</dcterms:modified>
</cp:coreProperties>
</file>