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37"/>
  </p:notesMasterIdLst>
  <p:handoutMasterIdLst>
    <p:handoutMasterId r:id="rId38"/>
  </p:handoutMasterIdLst>
  <p:sldIdLst>
    <p:sldId id="381" r:id="rId2"/>
    <p:sldId id="369" r:id="rId3"/>
    <p:sldId id="367" r:id="rId4"/>
    <p:sldId id="413" r:id="rId5"/>
    <p:sldId id="453" r:id="rId6"/>
    <p:sldId id="498" r:id="rId7"/>
    <p:sldId id="474" r:id="rId8"/>
    <p:sldId id="510" r:id="rId9"/>
    <p:sldId id="475" r:id="rId10"/>
    <p:sldId id="368" r:id="rId11"/>
    <p:sldId id="415" r:id="rId12"/>
    <p:sldId id="520" r:id="rId13"/>
    <p:sldId id="534" r:id="rId14"/>
    <p:sldId id="539" r:id="rId15"/>
    <p:sldId id="549" r:id="rId16"/>
    <p:sldId id="515" r:id="rId17"/>
    <p:sldId id="334" r:id="rId18"/>
    <p:sldId id="393" r:id="rId19"/>
    <p:sldId id="505" r:id="rId20"/>
    <p:sldId id="396" r:id="rId21"/>
    <p:sldId id="400" r:id="rId22"/>
    <p:sldId id="421" r:id="rId23"/>
    <p:sldId id="451" r:id="rId24"/>
    <p:sldId id="454" r:id="rId25"/>
    <p:sldId id="477" r:id="rId26"/>
    <p:sldId id="448" r:id="rId27"/>
    <p:sldId id="423" r:id="rId28"/>
    <p:sldId id="426" r:id="rId29"/>
    <p:sldId id="509" r:id="rId30"/>
    <p:sldId id="441" r:id="rId31"/>
    <p:sldId id="442" r:id="rId32"/>
    <p:sldId id="499" r:id="rId33"/>
    <p:sldId id="507" r:id="rId34"/>
    <p:sldId id="444" r:id="rId35"/>
    <p:sldId id="483"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A155D9-E0ED-4A42-A5A0-4711E508753A}">
          <p14:sldIdLst>
            <p14:sldId id="381"/>
            <p14:sldId id="369"/>
            <p14:sldId id="367"/>
            <p14:sldId id="413"/>
            <p14:sldId id="453"/>
            <p14:sldId id="498"/>
            <p14:sldId id="474"/>
            <p14:sldId id="510"/>
            <p14:sldId id="475"/>
            <p14:sldId id="368"/>
            <p14:sldId id="415"/>
            <p14:sldId id="520"/>
            <p14:sldId id="534"/>
            <p14:sldId id="539"/>
            <p14:sldId id="549"/>
          </p14:sldIdLst>
        </p14:section>
        <p14:section name="Untitled Section" id="{AF37EC22-5F87-4B46-BBC3-60354B21E3BD}">
          <p14:sldIdLst>
            <p14:sldId id="515"/>
            <p14:sldId id="334"/>
            <p14:sldId id="393"/>
            <p14:sldId id="505"/>
            <p14:sldId id="396"/>
            <p14:sldId id="400"/>
            <p14:sldId id="421"/>
            <p14:sldId id="451"/>
            <p14:sldId id="454"/>
            <p14:sldId id="477"/>
            <p14:sldId id="448"/>
            <p14:sldId id="423"/>
            <p14:sldId id="426"/>
            <p14:sldId id="509"/>
            <p14:sldId id="441"/>
            <p14:sldId id="442"/>
            <p14:sldId id="499"/>
            <p14:sldId id="507"/>
            <p14:sldId id="444"/>
            <p14:sldId id="483"/>
          </p14:sldIdLst>
        </p14:section>
      </p14:sectionLst>
    </p:ext>
    <p:ext uri="{EFAFB233-063F-42B5-8137-9DF3F51BA10A}">
      <p15:sldGuideLst xmlns:p15="http://schemas.microsoft.com/office/powerpoint/2012/main">
        <p15:guide id="1" orient="horz" pos="18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23" clrIdx="0"/>
  <p:cmAuthor id="1" name="John T. Brooks" initials="JTBrooks" lastIdx="1" clrIdx="1"/>
  <p:cmAuthor id="2" name="Smith, Elizabeth (CDC/OPHPR/DEO)" initials="SE(" lastIdx="26" clrIdx="2">
    <p:extLst>
      <p:ext uri="{19B8F6BF-5375-455C-9EA6-DF929625EA0E}">
        <p15:presenceInfo xmlns:p15="http://schemas.microsoft.com/office/powerpoint/2012/main" userId="S-1-5-21-1207783550-2075000910-922709458-542685" providerId="AD"/>
      </p:ext>
    </p:extLst>
  </p:cmAuthor>
  <p:cmAuthor id="3" name="Laura Smith" initials="LAS" lastIdx="9" clrIdx="3">
    <p:extLst>
      <p:ext uri="{19B8F6BF-5375-455C-9EA6-DF929625EA0E}">
        <p15:presenceInfo xmlns:p15="http://schemas.microsoft.com/office/powerpoint/2012/main" userId="Laura Smith" providerId="None"/>
      </p:ext>
    </p:extLst>
  </p:cmAuthor>
  <p:cmAuthor id="4" name="Tran, Annie (CDC/OPHPR/DEO) (CTR)" initials="TA((" lastIdx="1" clrIdx="4">
    <p:extLst>
      <p:ext uri="{19B8F6BF-5375-455C-9EA6-DF929625EA0E}">
        <p15:presenceInfo xmlns:p15="http://schemas.microsoft.com/office/powerpoint/2012/main" userId="S-1-5-21-1207783550-2075000910-922709458-448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B26"/>
    <a:srgbClr val="4971F2"/>
    <a:srgbClr val="0039A6"/>
    <a:srgbClr val="007D57"/>
    <a:srgbClr val="7F7F7F"/>
    <a:srgbClr val="FDFDFD"/>
    <a:srgbClr val="92AC32"/>
    <a:srgbClr val="87BC32"/>
    <a:srgbClr val="C4A986"/>
    <a:srgbClr val="E7B26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3529" autoAdjust="0"/>
  </p:normalViewPr>
  <p:slideViewPr>
    <p:cSldViewPr snapToGrid="0">
      <p:cViewPr varScale="1">
        <p:scale>
          <a:sx n="80" d="100"/>
          <a:sy n="80" d="100"/>
        </p:scale>
        <p:origin x="1140" y="96"/>
      </p:cViewPr>
      <p:guideLst>
        <p:guide orient="horz" pos="182"/>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128B15-46FC-4818-A533-941141BAFC88}" type="datetimeFigureOut">
              <a:rPr lang="en-US" smtClean="0"/>
              <a:t>2/12/2016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2621586-81E7-4D3E-B9EA-F259B027B883}" type="slidenum">
              <a:rPr lang="en-US" smtClean="0"/>
              <a:t>‹#›</a:t>
            </a:fld>
            <a:endParaRPr lang="en-US"/>
          </a:p>
        </p:txBody>
      </p:sp>
    </p:spTree>
    <p:extLst>
      <p:ext uri="{BB962C8B-B14F-4D97-AF65-F5344CB8AC3E}">
        <p14:creationId xmlns:p14="http://schemas.microsoft.com/office/powerpoint/2010/main" val="276408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BB053-4353-4BF1-955C-EA2745E75DC5}" type="datetimeFigureOut">
              <a:rPr lang="en-US" smtClean="0"/>
              <a:t>2/12/2016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E7C42D-B31F-455B-B98F-968F38AB9C34}" type="slidenum">
              <a:rPr lang="en-US" smtClean="0"/>
              <a:t>‹#›</a:t>
            </a:fld>
            <a:endParaRPr lang="en-US"/>
          </a:p>
        </p:txBody>
      </p:sp>
    </p:spTree>
    <p:extLst>
      <p:ext uri="{BB962C8B-B14F-4D97-AF65-F5344CB8AC3E}">
        <p14:creationId xmlns:p14="http://schemas.microsoft.com/office/powerpoint/2010/main" val="268006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t>1</a:t>
            </a:fld>
            <a:endParaRPr lang="en-US" dirty="0"/>
          </a:p>
        </p:txBody>
      </p:sp>
    </p:spTree>
    <p:extLst>
      <p:ext uri="{BB962C8B-B14F-4D97-AF65-F5344CB8AC3E}">
        <p14:creationId xmlns:p14="http://schemas.microsoft.com/office/powerpoint/2010/main" val="13368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t>10</a:t>
            </a:fld>
            <a:endParaRPr lang="en-US" dirty="0"/>
          </a:p>
        </p:txBody>
      </p:sp>
    </p:spTree>
    <p:extLst>
      <p:ext uri="{BB962C8B-B14F-4D97-AF65-F5344CB8AC3E}">
        <p14:creationId xmlns:p14="http://schemas.microsoft.com/office/powerpoint/2010/main" val="417831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t>11</a:t>
            </a:fld>
            <a:endParaRPr lang="en-US" dirty="0"/>
          </a:p>
        </p:txBody>
      </p:sp>
    </p:spTree>
    <p:extLst>
      <p:ext uri="{BB962C8B-B14F-4D97-AF65-F5344CB8AC3E}">
        <p14:creationId xmlns:p14="http://schemas.microsoft.com/office/powerpoint/2010/main" val="116651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t>12</a:t>
            </a:fld>
            <a:endParaRPr lang="en-US" dirty="0"/>
          </a:p>
        </p:txBody>
      </p:sp>
    </p:spTree>
    <p:extLst>
      <p:ext uri="{BB962C8B-B14F-4D97-AF65-F5344CB8AC3E}">
        <p14:creationId xmlns:p14="http://schemas.microsoft.com/office/powerpoint/2010/main" val="761374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t>13</a:t>
            </a:fld>
            <a:endParaRPr lang="en-US" dirty="0"/>
          </a:p>
        </p:txBody>
      </p:sp>
    </p:spTree>
    <p:extLst>
      <p:ext uri="{BB962C8B-B14F-4D97-AF65-F5344CB8AC3E}">
        <p14:creationId xmlns:p14="http://schemas.microsoft.com/office/powerpoint/2010/main" val="1154566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E7C42D-B31F-455B-B98F-968F38AB9C34}" type="slidenum">
              <a:rPr lang="en-US" smtClean="0"/>
              <a:t>14</a:t>
            </a:fld>
            <a:endParaRPr lang="en-US"/>
          </a:p>
        </p:txBody>
      </p:sp>
    </p:spTree>
    <p:extLst>
      <p:ext uri="{BB962C8B-B14F-4D97-AF65-F5344CB8AC3E}">
        <p14:creationId xmlns:p14="http://schemas.microsoft.com/office/powerpoint/2010/main" val="329844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E7C42D-B31F-455B-B98F-968F38AB9C34}" type="slidenum">
              <a:rPr lang="en-US" smtClean="0"/>
              <a:t>15</a:t>
            </a:fld>
            <a:endParaRPr lang="en-US"/>
          </a:p>
        </p:txBody>
      </p:sp>
    </p:spTree>
    <p:extLst>
      <p:ext uri="{BB962C8B-B14F-4D97-AF65-F5344CB8AC3E}">
        <p14:creationId xmlns:p14="http://schemas.microsoft.com/office/powerpoint/2010/main" val="172458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DFE7C42D-B31F-455B-B98F-968F38AB9C34}" type="slidenum">
              <a:rPr lang="en-US" smtClean="0"/>
              <a:t>16</a:t>
            </a:fld>
            <a:endParaRPr lang="en-US" dirty="0"/>
          </a:p>
        </p:txBody>
      </p:sp>
    </p:spTree>
    <p:extLst>
      <p:ext uri="{BB962C8B-B14F-4D97-AF65-F5344CB8AC3E}">
        <p14:creationId xmlns:p14="http://schemas.microsoft.com/office/powerpoint/2010/main" val="277185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t>17</a:t>
            </a:fld>
            <a:endParaRPr lang="en-US"/>
          </a:p>
        </p:txBody>
      </p:sp>
    </p:spTree>
    <p:extLst>
      <p:ext uri="{BB962C8B-B14F-4D97-AF65-F5344CB8AC3E}">
        <p14:creationId xmlns:p14="http://schemas.microsoft.com/office/powerpoint/2010/main" val="263831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t>18</a:t>
            </a:fld>
            <a:endParaRPr lang="en-US"/>
          </a:p>
        </p:txBody>
      </p:sp>
    </p:spTree>
    <p:extLst>
      <p:ext uri="{BB962C8B-B14F-4D97-AF65-F5344CB8AC3E}">
        <p14:creationId xmlns:p14="http://schemas.microsoft.com/office/powerpoint/2010/main" val="3980323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t>20</a:t>
            </a:fld>
            <a:endParaRPr lang="en-US"/>
          </a:p>
        </p:txBody>
      </p:sp>
    </p:spTree>
    <p:extLst>
      <p:ext uri="{BB962C8B-B14F-4D97-AF65-F5344CB8AC3E}">
        <p14:creationId xmlns:p14="http://schemas.microsoft.com/office/powerpoint/2010/main" val="216686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FB2EB4-38F3-436C-8085-1BBDC5BE8E0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183551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D7961-3D85-4216-8DBB-230BCF5583E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74123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82688" y="698500"/>
            <a:ext cx="4646612" cy="3486150"/>
          </a:xfrm>
          <a:ln/>
        </p:spPr>
      </p:sp>
      <p:sp>
        <p:nvSpPr>
          <p:cNvPr id="20483" name="Notes Placeholder 2"/>
          <p:cNvSpPr>
            <a:spLocks noGrp="1"/>
          </p:cNvSpPr>
          <p:nvPr>
            <p:ph type="body" idx="1"/>
          </p:nvPr>
        </p:nvSpPr>
        <p:spPr>
          <a:noFill/>
        </p:spPr>
        <p:txBody>
          <a:bodyPr/>
          <a:lstStyle/>
          <a:p>
            <a:endParaRPr lang="en-US" altLang="en-US" dirty="0" smtClean="0"/>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300">
                <a:solidFill>
                  <a:schemeClr val="tx1"/>
                </a:solidFill>
                <a:latin typeface="Times New Roman" pitchFamily="18" charset="0"/>
              </a:defRPr>
            </a:lvl1pPr>
            <a:lvl2pPr marL="756953" indent="-291135" eaLnBrk="0" hangingPunct="0">
              <a:spcBef>
                <a:spcPct val="30000"/>
              </a:spcBef>
              <a:defRPr sz="1300">
                <a:solidFill>
                  <a:schemeClr val="tx1"/>
                </a:solidFill>
                <a:latin typeface="Times New Roman" pitchFamily="18" charset="0"/>
              </a:defRPr>
            </a:lvl2pPr>
            <a:lvl3pPr marL="1164543" indent="-232909" eaLnBrk="0" hangingPunct="0">
              <a:spcBef>
                <a:spcPct val="30000"/>
              </a:spcBef>
              <a:defRPr sz="1300">
                <a:solidFill>
                  <a:schemeClr val="tx1"/>
                </a:solidFill>
                <a:latin typeface="Times New Roman" pitchFamily="18" charset="0"/>
              </a:defRPr>
            </a:lvl3pPr>
            <a:lvl4pPr marL="1630360" indent="-232909" eaLnBrk="0" hangingPunct="0">
              <a:spcBef>
                <a:spcPct val="30000"/>
              </a:spcBef>
              <a:defRPr sz="1300">
                <a:solidFill>
                  <a:schemeClr val="tx1"/>
                </a:solidFill>
                <a:latin typeface="Times New Roman" pitchFamily="18" charset="0"/>
              </a:defRPr>
            </a:lvl4pPr>
            <a:lvl5pPr marL="2096178" indent="-232909" eaLnBrk="0" hangingPunct="0">
              <a:spcBef>
                <a:spcPct val="30000"/>
              </a:spcBef>
              <a:defRPr sz="1300">
                <a:solidFill>
                  <a:schemeClr val="tx1"/>
                </a:solidFill>
                <a:latin typeface="Times New Roman" pitchFamily="18" charset="0"/>
              </a:defRPr>
            </a:lvl5pPr>
            <a:lvl6pPr marL="2561995" indent="-232909" eaLnBrk="0" fontAlgn="base" hangingPunct="0">
              <a:spcBef>
                <a:spcPct val="30000"/>
              </a:spcBef>
              <a:spcAft>
                <a:spcPct val="0"/>
              </a:spcAft>
              <a:defRPr sz="1300">
                <a:solidFill>
                  <a:schemeClr val="tx1"/>
                </a:solidFill>
                <a:latin typeface="Times New Roman" pitchFamily="18" charset="0"/>
              </a:defRPr>
            </a:lvl6pPr>
            <a:lvl7pPr marL="3027812" indent="-232909" eaLnBrk="0" fontAlgn="base" hangingPunct="0">
              <a:spcBef>
                <a:spcPct val="30000"/>
              </a:spcBef>
              <a:spcAft>
                <a:spcPct val="0"/>
              </a:spcAft>
              <a:defRPr sz="1300">
                <a:solidFill>
                  <a:schemeClr val="tx1"/>
                </a:solidFill>
                <a:latin typeface="Times New Roman" pitchFamily="18" charset="0"/>
              </a:defRPr>
            </a:lvl7pPr>
            <a:lvl8pPr marL="3493630" indent="-232909" eaLnBrk="0" fontAlgn="base" hangingPunct="0">
              <a:spcBef>
                <a:spcPct val="30000"/>
              </a:spcBef>
              <a:spcAft>
                <a:spcPct val="0"/>
              </a:spcAft>
              <a:defRPr sz="1300">
                <a:solidFill>
                  <a:schemeClr val="tx1"/>
                </a:solidFill>
                <a:latin typeface="Times New Roman" pitchFamily="18" charset="0"/>
              </a:defRPr>
            </a:lvl8pPr>
            <a:lvl9pPr marL="3959447" indent="-232909"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31153E12-E435-4F42-A49F-5233604EC5D3}" type="slidenum">
              <a:rPr lang="fr-FR" altLang="en-US">
                <a:solidFill>
                  <a:prstClr val="black"/>
                </a:solidFill>
              </a:rPr>
              <a:pPr eaLnBrk="1" hangingPunct="1">
                <a:spcBef>
                  <a:spcPct val="0"/>
                </a:spcBef>
              </a:pPr>
              <a:t>22</a:t>
            </a:fld>
            <a:endParaRPr lang="fr-FR" altLang="en-US">
              <a:solidFill>
                <a:prstClr val="black"/>
              </a:solidFill>
            </a:endParaRPr>
          </a:p>
        </p:txBody>
      </p:sp>
    </p:spTree>
    <p:extLst>
      <p:ext uri="{BB962C8B-B14F-4D97-AF65-F5344CB8AC3E}">
        <p14:creationId xmlns:p14="http://schemas.microsoft.com/office/powerpoint/2010/main" val="2675984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E7C42D-B31F-455B-B98F-968F38AB9C34}" type="slidenum">
              <a:rPr lang="en-US" smtClean="0"/>
              <a:t>23</a:t>
            </a:fld>
            <a:endParaRPr lang="en-US"/>
          </a:p>
        </p:txBody>
      </p:sp>
    </p:spTree>
    <p:extLst>
      <p:ext uri="{BB962C8B-B14F-4D97-AF65-F5344CB8AC3E}">
        <p14:creationId xmlns:p14="http://schemas.microsoft.com/office/powerpoint/2010/main" val="282621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t>24</a:t>
            </a:fld>
            <a:endParaRPr lang="en-US"/>
          </a:p>
        </p:txBody>
      </p:sp>
    </p:spTree>
    <p:extLst>
      <p:ext uri="{BB962C8B-B14F-4D97-AF65-F5344CB8AC3E}">
        <p14:creationId xmlns:p14="http://schemas.microsoft.com/office/powerpoint/2010/main" val="3548923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E0C1CA-FEB8-408F-9B97-5C8DFB1E4135}" type="slidenum">
              <a:rPr lang="en-US" smtClean="0"/>
              <a:pPr/>
              <a:t>25</a:t>
            </a:fld>
            <a:endParaRPr lang="en-US"/>
          </a:p>
        </p:txBody>
      </p:sp>
    </p:spTree>
    <p:extLst>
      <p:ext uri="{BB962C8B-B14F-4D97-AF65-F5344CB8AC3E}">
        <p14:creationId xmlns:p14="http://schemas.microsoft.com/office/powerpoint/2010/main" val="1635008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t>26</a:t>
            </a:fld>
            <a:endParaRPr lang="en-US"/>
          </a:p>
        </p:txBody>
      </p:sp>
    </p:spTree>
    <p:extLst>
      <p:ext uri="{BB962C8B-B14F-4D97-AF65-F5344CB8AC3E}">
        <p14:creationId xmlns:p14="http://schemas.microsoft.com/office/powerpoint/2010/main" val="199338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t>27</a:t>
            </a:fld>
            <a:endParaRPr lang="en-US"/>
          </a:p>
        </p:txBody>
      </p:sp>
    </p:spTree>
    <p:extLst>
      <p:ext uri="{BB962C8B-B14F-4D97-AF65-F5344CB8AC3E}">
        <p14:creationId xmlns:p14="http://schemas.microsoft.com/office/powerpoint/2010/main" val="3335228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p:txBody>
      </p:sp>
      <p:sp>
        <p:nvSpPr>
          <p:cNvPr id="4" name="Slide Number Placeholder 3"/>
          <p:cNvSpPr>
            <a:spLocks noGrp="1"/>
          </p:cNvSpPr>
          <p:nvPr>
            <p:ph type="sldNum" sz="quarter" idx="10"/>
          </p:nvPr>
        </p:nvSpPr>
        <p:spPr/>
        <p:txBody>
          <a:bodyPr/>
          <a:lstStyle/>
          <a:p>
            <a:fld id="{63AD7961-3D85-4216-8DBB-230BCF5583E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04942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Ribavirin: </a:t>
            </a:r>
            <a:r>
              <a:rPr lang="nl-NL" sz="1200" baseline="30000" dirty="0" smtClean="0"/>
              <a:t>1</a:t>
            </a:r>
            <a:r>
              <a:rPr lang="nl-NL" sz="1200" dirty="0" smtClean="0"/>
              <a:t>Huggins, JW et al. </a:t>
            </a:r>
            <a:r>
              <a:rPr lang="nl-NL" sz="1200" i="1" dirty="0" smtClean="0"/>
              <a:t>Rev Infect Dis </a:t>
            </a:r>
            <a:r>
              <a:rPr lang="nl-NL" sz="1200" dirty="0" smtClean="0"/>
              <a:t>1989; </a:t>
            </a:r>
            <a:endParaRPr lang="en-US" b="1" dirty="0" smtClean="0"/>
          </a:p>
          <a:p>
            <a:r>
              <a:rPr lang="en-US" b="1" dirty="0" smtClean="0"/>
              <a:t>Convalescent serum: </a:t>
            </a:r>
            <a:r>
              <a:rPr lang="nl-NL" sz="1200" baseline="30000" dirty="0" smtClean="0"/>
              <a:t>2</a:t>
            </a:r>
            <a:r>
              <a:rPr lang="nl-NL" sz="1200" dirty="0" smtClean="0"/>
              <a:t>Jarhling, P et al. </a:t>
            </a:r>
            <a:r>
              <a:rPr lang="nl-NL" sz="1200" i="1" dirty="0" smtClean="0"/>
              <a:t>JI</a:t>
            </a:r>
            <a:r>
              <a:rPr lang="nl-NL" sz="1200" dirty="0" smtClean="0"/>
              <a:t>D 2007; </a:t>
            </a:r>
            <a:r>
              <a:rPr lang="nl-NL" sz="1200" baseline="30000" dirty="0" smtClean="0"/>
              <a:t>3</a:t>
            </a:r>
            <a:r>
              <a:rPr lang="nl-NL" sz="1200" dirty="0" smtClean="0"/>
              <a:t>Mupapa, K et al. </a:t>
            </a:r>
            <a:r>
              <a:rPr lang="nl-NL" sz="1200" i="1" dirty="0" smtClean="0"/>
              <a:t>JID</a:t>
            </a:r>
            <a:r>
              <a:rPr lang="nl-NL" sz="1200" dirty="0" smtClean="0"/>
              <a:t> 1999 S18</a:t>
            </a:r>
            <a:r>
              <a:rPr lang="da-DK" sz="1200" dirty="0" smtClean="0"/>
              <a:t>; </a:t>
            </a:r>
            <a:r>
              <a:rPr lang="da-DK" sz="1200" baseline="30000" dirty="0" smtClean="0"/>
              <a:t>5</a:t>
            </a:r>
            <a:r>
              <a:rPr lang="da-DK" sz="1200" dirty="0" smtClean="0"/>
              <a:t>Dye, JM et al. </a:t>
            </a:r>
            <a:r>
              <a:rPr lang="da-DK" sz="1200" i="1" dirty="0" smtClean="0"/>
              <a:t>PNA</a:t>
            </a:r>
            <a:r>
              <a:rPr lang="da-DK" sz="1200" dirty="0" smtClean="0"/>
              <a:t>S 2012; </a:t>
            </a:r>
            <a:endParaRPr lang="en-US" b="1" dirty="0" smtClean="0"/>
          </a:p>
          <a:p>
            <a:r>
              <a:rPr lang="en-US" b="1" dirty="0" smtClean="0"/>
              <a:t>Z-MAPP:</a:t>
            </a:r>
            <a:r>
              <a:rPr lang="da-DK" sz="1200" b="0" baseline="30000" dirty="0" smtClean="0"/>
              <a:t>4</a:t>
            </a:r>
            <a:r>
              <a:rPr lang="da-DK" sz="1200" dirty="0" smtClean="0"/>
              <a:t>Olinger, GG et al. </a:t>
            </a:r>
            <a:r>
              <a:rPr lang="da-DK" sz="1200" i="1" dirty="0" smtClean="0"/>
              <a:t>PNAS</a:t>
            </a:r>
            <a:r>
              <a:rPr lang="da-DK" sz="1200" dirty="0" smtClean="0"/>
              <a:t> 2012;</a:t>
            </a:r>
            <a:r>
              <a:rPr lang="en-US" b="1" dirty="0" smtClean="0"/>
              <a:t> </a:t>
            </a:r>
            <a:r>
              <a:rPr lang="da-DK" sz="1200" b="0" baseline="30000" dirty="0" smtClean="0"/>
              <a:t>6</a:t>
            </a:r>
            <a:r>
              <a:rPr lang="da-DK" sz="1200" dirty="0" smtClean="0"/>
              <a:t>Qiu, X et al. </a:t>
            </a:r>
            <a:r>
              <a:rPr lang="da-DK" sz="1200" i="1" dirty="0" smtClean="0"/>
              <a:t>Sci Transl Med </a:t>
            </a:r>
            <a:r>
              <a:rPr lang="da-DK" sz="1200" dirty="0" smtClean="0"/>
              <a:t>2013; </a:t>
            </a:r>
            <a:r>
              <a:rPr lang="da-DK" sz="1200" baseline="30000" dirty="0" smtClean="0"/>
              <a:t>7</a:t>
            </a:r>
            <a:r>
              <a:rPr lang="da-DK" sz="1200" dirty="0" smtClean="0"/>
              <a:t>Qiu, X et al. </a:t>
            </a:r>
            <a:r>
              <a:rPr lang="da-DK" sz="1200" i="1" dirty="0" smtClean="0"/>
              <a:t>Nature</a:t>
            </a:r>
            <a:r>
              <a:rPr lang="da-DK" sz="1200" dirty="0" smtClean="0"/>
              <a:t> 2014</a:t>
            </a:r>
          </a:p>
          <a:p>
            <a:r>
              <a:rPr lang="en-US" b="1" dirty="0" err="1" smtClean="0"/>
              <a:t>Tekmira</a:t>
            </a:r>
            <a:r>
              <a:rPr lang="en-US" b="1" dirty="0" smtClean="0"/>
              <a:t>:</a:t>
            </a:r>
            <a:r>
              <a:rPr lang="en-US" b="1" baseline="0" dirty="0" smtClean="0"/>
              <a:t> </a:t>
            </a:r>
            <a:r>
              <a:rPr lang="nl-NL" sz="1200" b="0" baseline="30000" dirty="0" smtClean="0"/>
              <a:t>8</a:t>
            </a:r>
            <a:r>
              <a:rPr lang="nl-NL" sz="1200" dirty="0" smtClean="0"/>
              <a:t>Geisbert, TW et al. </a:t>
            </a:r>
            <a:r>
              <a:rPr lang="nl-NL" sz="1200" i="1" dirty="0" smtClean="0"/>
              <a:t>JID</a:t>
            </a:r>
            <a:r>
              <a:rPr lang="nl-NL" sz="1200" dirty="0" smtClean="0"/>
              <a:t> 2007; </a:t>
            </a:r>
            <a:r>
              <a:rPr lang="nl-NL" sz="1200" baseline="30000" dirty="0" smtClean="0"/>
              <a:t>9</a:t>
            </a:r>
            <a:r>
              <a:rPr lang="nl-NL" sz="1200" dirty="0" smtClean="0"/>
              <a:t>Geisbert, TW et al. </a:t>
            </a:r>
            <a:r>
              <a:rPr lang="nl-NL" sz="1200" i="1" dirty="0" smtClean="0"/>
              <a:t>Lancet</a:t>
            </a:r>
            <a:r>
              <a:rPr lang="nl-NL" sz="1200" dirty="0" smtClean="0"/>
              <a:t> 2010;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dirty="0" smtClean="0"/>
              <a:t>ChAd-3: </a:t>
            </a:r>
            <a:r>
              <a:rPr lang="en-US" sz="1200" baseline="30000" dirty="0" smtClean="0"/>
              <a:t>10</a:t>
            </a:r>
            <a:r>
              <a:rPr lang="en-US" sz="1200" dirty="0" smtClean="0"/>
              <a:t>Kobinger, GP et al. </a:t>
            </a:r>
            <a:r>
              <a:rPr lang="en-US" sz="1200" i="1" dirty="0" smtClean="0"/>
              <a:t>Virology</a:t>
            </a:r>
            <a:r>
              <a:rPr lang="en-US" sz="1200" dirty="0" smtClean="0"/>
              <a:t> 2006; </a:t>
            </a:r>
            <a:r>
              <a:rPr lang="en-US" sz="1200" baseline="30000" dirty="0" smtClean="0"/>
              <a:t>11</a:t>
            </a:r>
            <a:r>
              <a:rPr lang="en-US" sz="1200" dirty="0" smtClean="0"/>
              <a:t>Wang, D et al. </a:t>
            </a:r>
            <a:r>
              <a:rPr lang="en-US" sz="1200" i="1" dirty="0" smtClean="0"/>
              <a:t>J </a:t>
            </a:r>
            <a:r>
              <a:rPr lang="en-US" sz="1200" i="1" dirty="0" err="1" smtClean="0"/>
              <a:t>Virol</a:t>
            </a:r>
            <a:r>
              <a:rPr lang="en-US" sz="1200" i="1" dirty="0" smtClean="0"/>
              <a:t> </a:t>
            </a:r>
            <a:r>
              <a:rPr lang="en-US" sz="1200" dirty="0" smtClean="0"/>
              <a:t>2006; </a:t>
            </a:r>
            <a:endParaRPr lang="nl-NL" sz="1200" b="1" dirty="0" smtClean="0"/>
          </a:p>
          <a:p>
            <a:r>
              <a:rPr lang="nl-NL" sz="1200" b="1" dirty="0" smtClean="0"/>
              <a:t>VSV: </a:t>
            </a:r>
            <a:r>
              <a:rPr lang="en-US" sz="1200" baseline="30000" dirty="0" smtClean="0"/>
              <a:t>12</a:t>
            </a:r>
            <a:r>
              <a:rPr lang="en-US" sz="1200" dirty="0" smtClean="0"/>
              <a:t>Geisbert, TW et al. </a:t>
            </a:r>
            <a:r>
              <a:rPr lang="en-US" sz="1200" i="1" dirty="0" smtClean="0"/>
              <a:t>JID</a:t>
            </a:r>
            <a:r>
              <a:rPr lang="en-US" sz="1200" dirty="0" smtClean="0"/>
              <a:t> 2011; </a:t>
            </a:r>
            <a:r>
              <a:rPr lang="en-US" sz="1200" baseline="30000" dirty="0" smtClean="0"/>
              <a:t>13</a:t>
            </a:r>
            <a:r>
              <a:rPr lang="en-US" sz="1200" dirty="0" smtClean="0"/>
              <a:t>Gunther et al.  </a:t>
            </a:r>
            <a:r>
              <a:rPr lang="en-US" sz="1200" i="1" dirty="0" smtClean="0"/>
              <a:t>JID</a:t>
            </a:r>
            <a:r>
              <a:rPr lang="en-US" sz="1200" dirty="0" smtClean="0"/>
              <a:t> 2011</a:t>
            </a:r>
            <a:endParaRPr lang="nl-NL"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b="1" dirty="0" smtClean="0"/>
              <a:t>Favipiravir:</a:t>
            </a:r>
            <a:r>
              <a:rPr lang="nl-NL" sz="1200" b="1" baseline="0" dirty="0" smtClean="0"/>
              <a:t> </a:t>
            </a:r>
            <a:r>
              <a:rPr lang="en-US" sz="1200" baseline="30000" dirty="0" smtClean="0"/>
              <a:t>14</a:t>
            </a:r>
            <a:r>
              <a:rPr lang="en-US" sz="1200" dirty="0" smtClean="0"/>
              <a:t>Oestereich, L et al. Antiviral Res. 2014.</a:t>
            </a:r>
          </a:p>
        </p:txBody>
      </p:sp>
      <p:sp>
        <p:nvSpPr>
          <p:cNvPr id="4" name="Slide Number Placeholder 3"/>
          <p:cNvSpPr>
            <a:spLocks noGrp="1"/>
          </p:cNvSpPr>
          <p:nvPr>
            <p:ph type="sldNum" sz="quarter" idx="10"/>
          </p:nvPr>
        </p:nvSpPr>
        <p:spPr/>
        <p:txBody>
          <a:bodyPr/>
          <a:lstStyle/>
          <a:p>
            <a:fld id="{DFE7C42D-B31F-455B-B98F-968F38AB9C34}" type="slidenum">
              <a:rPr lang="en-US" smtClean="0"/>
              <a:t>29</a:t>
            </a:fld>
            <a:endParaRPr lang="en-US"/>
          </a:p>
        </p:txBody>
      </p:sp>
    </p:spTree>
    <p:extLst>
      <p:ext uri="{BB962C8B-B14F-4D97-AF65-F5344CB8AC3E}">
        <p14:creationId xmlns:p14="http://schemas.microsoft.com/office/powerpoint/2010/main" val="475334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t>30</a:t>
            </a:fld>
            <a:endParaRPr lang="en-US"/>
          </a:p>
        </p:txBody>
      </p:sp>
    </p:spTree>
    <p:extLst>
      <p:ext uri="{BB962C8B-B14F-4D97-AF65-F5344CB8AC3E}">
        <p14:creationId xmlns:p14="http://schemas.microsoft.com/office/powerpoint/2010/main" val="360440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0C1CA-FEB8-408F-9B97-5C8DFB1E413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55422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DFE7C42D-B31F-455B-B98F-968F38AB9C34}" type="slidenum">
              <a:rPr lang="en-US" smtClean="0"/>
              <a:t>31</a:t>
            </a:fld>
            <a:endParaRPr lang="en-US"/>
          </a:p>
        </p:txBody>
      </p:sp>
    </p:spTree>
    <p:extLst>
      <p:ext uri="{BB962C8B-B14F-4D97-AF65-F5344CB8AC3E}">
        <p14:creationId xmlns:p14="http://schemas.microsoft.com/office/powerpoint/2010/main" val="939886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E0C1CA-FEB8-408F-9B97-5C8DFB1E4135}" type="slidenum">
              <a:rPr lang="en-US" smtClean="0"/>
              <a:pPr/>
              <a:t>33</a:t>
            </a:fld>
            <a:endParaRPr lang="en-US"/>
          </a:p>
        </p:txBody>
      </p:sp>
    </p:spTree>
    <p:extLst>
      <p:ext uri="{BB962C8B-B14F-4D97-AF65-F5344CB8AC3E}">
        <p14:creationId xmlns:p14="http://schemas.microsoft.com/office/powerpoint/2010/main" val="2980493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t>34</a:t>
            </a:fld>
            <a:endParaRPr lang="en-US"/>
          </a:p>
        </p:txBody>
      </p:sp>
    </p:spTree>
    <p:extLst>
      <p:ext uri="{BB962C8B-B14F-4D97-AF65-F5344CB8AC3E}">
        <p14:creationId xmlns:p14="http://schemas.microsoft.com/office/powerpoint/2010/main" val="801871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DFE7C42D-B31F-455B-B98F-968F38AB9C34}" type="slidenum">
              <a:rPr lang="en-US" smtClean="0"/>
              <a:t>35</a:t>
            </a:fld>
            <a:endParaRPr lang="en-US"/>
          </a:p>
        </p:txBody>
      </p:sp>
    </p:spTree>
    <p:extLst>
      <p:ext uri="{BB962C8B-B14F-4D97-AF65-F5344CB8AC3E}">
        <p14:creationId xmlns:p14="http://schemas.microsoft.com/office/powerpoint/2010/main" val="337762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t>4</a:t>
            </a:fld>
            <a:endParaRPr lang="en-US" dirty="0"/>
          </a:p>
        </p:txBody>
      </p:sp>
    </p:spTree>
    <p:extLst>
      <p:ext uri="{BB962C8B-B14F-4D97-AF65-F5344CB8AC3E}">
        <p14:creationId xmlns:p14="http://schemas.microsoft.com/office/powerpoint/2010/main" val="414471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200" dirty="0">
              <a:latin typeface="Arial Unicode MS" pitchFamily="32" charset="0"/>
              <a:cs typeface="Arial Unicode MS" pitchFamily="32" charset="0"/>
            </a:endParaRPr>
          </a:p>
        </p:txBody>
      </p:sp>
      <p:sp>
        <p:nvSpPr>
          <p:cNvPr id="4" name="Slide Number Placeholder 3"/>
          <p:cNvSpPr>
            <a:spLocks noGrp="1"/>
          </p:cNvSpPr>
          <p:nvPr>
            <p:ph type="sldNum" sz="quarter" idx="10"/>
          </p:nvPr>
        </p:nvSpPr>
        <p:spPr/>
        <p:txBody>
          <a:bodyPr/>
          <a:lstStyle/>
          <a:p>
            <a:fld id="{DFE7C42D-B31F-455B-B98F-968F38AB9C3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8147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t>6</a:t>
            </a:fld>
            <a:endParaRPr lang="en-US" dirty="0"/>
          </a:p>
        </p:txBody>
      </p:sp>
    </p:spTree>
    <p:extLst>
      <p:ext uri="{BB962C8B-B14F-4D97-AF65-F5344CB8AC3E}">
        <p14:creationId xmlns:p14="http://schemas.microsoft.com/office/powerpoint/2010/main" val="168500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E0C1CA-FEB8-408F-9B97-5C8DFB1E4135}" type="slidenum">
              <a:rPr lang="en-US" smtClean="0"/>
              <a:pPr/>
              <a:t>7</a:t>
            </a:fld>
            <a:endParaRPr lang="en-US" dirty="0"/>
          </a:p>
        </p:txBody>
      </p:sp>
    </p:spTree>
    <p:extLst>
      <p:ext uri="{BB962C8B-B14F-4D97-AF65-F5344CB8AC3E}">
        <p14:creationId xmlns:p14="http://schemas.microsoft.com/office/powerpoint/2010/main" val="121870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E0C1CA-FEB8-408F-9B97-5C8DFB1E4135}" type="slidenum">
              <a:rPr lang="en-US" smtClean="0"/>
              <a:pPr/>
              <a:t>8</a:t>
            </a:fld>
            <a:endParaRPr lang="en-US" dirty="0"/>
          </a:p>
        </p:txBody>
      </p:sp>
    </p:spTree>
    <p:extLst>
      <p:ext uri="{BB962C8B-B14F-4D97-AF65-F5344CB8AC3E}">
        <p14:creationId xmlns:p14="http://schemas.microsoft.com/office/powerpoint/2010/main" val="230676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E0C1CA-FEB8-408F-9B97-5C8DFB1E4135}" type="slidenum">
              <a:rPr lang="en-US" smtClean="0"/>
              <a:pPr/>
              <a:t>9</a:t>
            </a:fld>
            <a:endParaRPr lang="en-US" dirty="0"/>
          </a:p>
        </p:txBody>
      </p:sp>
    </p:spTree>
    <p:extLst>
      <p:ext uri="{BB962C8B-B14F-4D97-AF65-F5344CB8AC3E}">
        <p14:creationId xmlns:p14="http://schemas.microsoft.com/office/powerpoint/2010/main" val="121870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4911720"/>
            <a:ext cx="6400800" cy="457200"/>
          </a:xfrm>
          <a:prstGeom prst="rect">
            <a:avLst/>
          </a:prstGeom>
        </p:spPr>
        <p:txBody>
          <a:bodyPr/>
          <a:lstStyle>
            <a:lvl1pPr marL="0" indent="0" algn="ctr">
              <a:spcBef>
                <a:spcPts val="0"/>
              </a:spcBef>
              <a:buNone/>
              <a:defRPr sz="2000" b="0" baseline="0">
                <a:solidFill>
                  <a:schemeClr val="accent1">
                    <a:lumMod val="50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a:t>
            </a:r>
          </a:p>
        </p:txBody>
      </p:sp>
      <p:sp>
        <p:nvSpPr>
          <p:cNvPr id="11" name="Title 1"/>
          <p:cNvSpPr>
            <a:spLocks noGrp="1"/>
          </p:cNvSpPr>
          <p:nvPr>
            <p:ph type="title" hasCustomPrompt="1"/>
          </p:nvPr>
        </p:nvSpPr>
        <p:spPr>
          <a:xfrm>
            <a:off x="454480" y="711765"/>
            <a:ext cx="8229600" cy="1676400"/>
          </a:xfrm>
          <a:prstGeom prst="rect">
            <a:avLst/>
          </a:prstGeom>
        </p:spPr>
        <p:txBody>
          <a:bodyPr tIns="0" bIns="0"/>
          <a:lstStyle>
            <a:lvl1pPr>
              <a:lnSpc>
                <a:spcPct val="100000"/>
              </a:lnSpc>
              <a:spcAft>
                <a:spcPts val="1800"/>
              </a:spcAft>
              <a:defRPr sz="3600" b="1" kern="3000" baseline="0">
                <a:ln w="0">
                  <a:noFill/>
                </a:ln>
                <a:solidFill>
                  <a:schemeClr val="accent6"/>
                </a:solidFill>
                <a:effectLst>
                  <a:outerShdw blurRad="63500" dist="63500" dir="5400000" algn="ctr" rotWithShape="0">
                    <a:schemeClr val="accent4">
                      <a:lumMod val="20000"/>
                      <a:lumOff val="80000"/>
                    </a:schemeClr>
                  </a:outerShdw>
                </a:effectLst>
              </a:defRPr>
            </a:lvl1pPr>
          </a:lstStyle>
          <a:p>
            <a:r>
              <a:rPr lang="en-US" dirty="0" smtClean="0"/>
              <a:t>Title of Presentation – Myriad Pro</a:t>
            </a:r>
            <a:br>
              <a:rPr lang="en-US" dirty="0" smtClean="0"/>
            </a:br>
            <a:r>
              <a:rPr lang="en-US" dirty="0" smtClean="0"/>
              <a:t>Bold, Shadow</a:t>
            </a:r>
            <a:endParaRPr lang="en-US" dirty="0"/>
          </a:p>
        </p:txBody>
      </p:sp>
      <p:sp>
        <p:nvSpPr>
          <p:cNvPr id="8" name="Text Placeholder 5"/>
          <p:cNvSpPr>
            <a:spLocks noGrp="1"/>
          </p:cNvSpPr>
          <p:nvPr>
            <p:ph type="body" sz="quarter" idx="11" hasCustomPrompt="1"/>
          </p:nvPr>
        </p:nvSpPr>
        <p:spPr>
          <a:xfrm>
            <a:off x="1828800" y="6281928"/>
            <a:ext cx="5105400" cy="182880"/>
          </a:xfrm>
          <a:prstGeom prst="rect">
            <a:avLst/>
          </a:prstGeom>
        </p:spPr>
        <p:txBody>
          <a:bodyPr/>
          <a:lstStyle>
            <a:lvl1pPr>
              <a:buNone/>
              <a:defRPr sz="1000" baseline="0">
                <a:solidFill>
                  <a:schemeClr val="bg1"/>
                </a:solidFill>
              </a:defRPr>
            </a:lvl1pPr>
          </a:lstStyle>
          <a:p>
            <a:r>
              <a:rPr lang="en-US" dirty="0" smtClean="0"/>
              <a:t>Centers for Disease Control and Prevention</a:t>
            </a:r>
            <a:endParaRPr lang="en-US" dirty="0"/>
          </a:p>
        </p:txBody>
      </p:sp>
      <p:sp>
        <p:nvSpPr>
          <p:cNvPr id="12"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bg1"/>
                </a:solidFill>
              </a:defRPr>
            </a:lvl1pPr>
          </a:lstStyle>
          <a:p>
            <a:r>
              <a:rPr lang="en-US" dirty="0" smtClean="0"/>
              <a:t>Office of the Director</a:t>
            </a:r>
            <a:endParaRPr lang="en-US" dirty="0"/>
          </a:p>
        </p:txBody>
      </p:sp>
      <p:sp>
        <p:nvSpPr>
          <p:cNvPr id="9" name="Text Placeholder 3"/>
          <p:cNvSpPr>
            <a:spLocks noGrp="1"/>
          </p:cNvSpPr>
          <p:nvPr>
            <p:ph type="body" sz="half" idx="2" hasCustomPrompt="1"/>
          </p:nvPr>
        </p:nvSpPr>
        <p:spPr>
          <a:xfrm>
            <a:off x="1215584" y="5755447"/>
            <a:ext cx="6689882" cy="527124"/>
          </a:xfrm>
          <a:prstGeom prst="rect">
            <a:avLst/>
          </a:prstGeom>
        </p:spPr>
        <p:txBody>
          <a:bodyPr/>
          <a:lstStyle>
            <a:lvl1pPr marL="0" indent="0" algn="ctr">
              <a:buNone/>
              <a:defRPr sz="1200" i="1"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dirty="0" smtClean="0"/>
              <a:t>Headline – Myriad Pro, Bold, Shadow</a:t>
            </a:r>
            <a:endParaRPr lang="en-US" dirty="0"/>
          </a:p>
        </p:txBody>
      </p:sp>
      <p:sp>
        <p:nvSpPr>
          <p:cNvPr id="3" name="Content Placeholder 2"/>
          <p:cNvSpPr>
            <a:spLocks noGrp="1"/>
          </p:cNvSpPr>
          <p:nvPr>
            <p:ph idx="1" hasCustomPrompt="1"/>
          </p:nvPr>
        </p:nvSpPr>
        <p:spPr>
          <a:xfrm>
            <a:off x="457200" y="1360309"/>
            <a:ext cx="8229600" cy="4191000"/>
          </a:xfrm>
          <a:prstGeom prst="rect">
            <a:avLst/>
          </a:prstGeom>
        </p:spPr>
        <p:txBody>
          <a:bodyPr/>
          <a:lstStyle>
            <a:lvl1pPr>
              <a:spcBef>
                <a:spcPts val="0"/>
              </a:spcBef>
              <a:spcAft>
                <a:spcPts val="1200"/>
              </a:spcAft>
              <a:buClr>
                <a:schemeClr val="accent3"/>
              </a:buClr>
              <a:buSzPct val="70000"/>
              <a:buFont typeface="Wingdings" pitchFamily="2" charset="2"/>
              <a:buChar char="q"/>
              <a:defRPr sz="2300" b="0" baseline="0">
                <a:solidFill>
                  <a:schemeClr val="tx1"/>
                </a:solidFill>
              </a:defRPr>
            </a:lvl1pPr>
            <a:lvl2pPr>
              <a:spcBef>
                <a:spcPts val="0"/>
              </a:spcBef>
              <a:spcAft>
                <a:spcPts val="600"/>
              </a:spcAft>
              <a:buClr>
                <a:schemeClr val="accent3"/>
              </a:buClr>
              <a:buSzPct val="100000"/>
              <a:buFont typeface="Wingdings" pitchFamily="2" charset="2"/>
              <a:buChar char="§"/>
              <a:defRPr sz="2000" b="0">
                <a:solidFill>
                  <a:schemeClr val="tx1"/>
                </a:solidFill>
              </a:defRPr>
            </a:lvl2pPr>
            <a:lvl3pPr>
              <a:spcBef>
                <a:spcPts val="0"/>
              </a:spcBef>
              <a:spcAft>
                <a:spcPts val="1200"/>
              </a:spcAft>
              <a:buClr>
                <a:schemeClr val="accent3"/>
              </a:buClr>
              <a:buSzPct val="100000"/>
              <a:buFont typeface="Arial" pitchFamily="34" charset="0"/>
              <a:buChar char="•"/>
              <a:defRPr sz="1800" b="0">
                <a:solidFill>
                  <a:schemeClr val="tx1"/>
                </a:solidFill>
              </a:defRPr>
            </a:lvl3pPr>
            <a:lvl4pPr>
              <a:spcBef>
                <a:spcPts val="0"/>
              </a:spcBef>
              <a:spcAft>
                <a:spcPts val="1200"/>
              </a:spcAft>
              <a:buClr>
                <a:schemeClr val="accent3"/>
              </a:buClr>
              <a:buSzPct val="70000"/>
              <a:buFont typeface="Courier New" pitchFamily="49" charset="0"/>
              <a:buChar char="o"/>
              <a:defRPr sz="1800" b="0" baseline="0">
                <a:solidFill>
                  <a:schemeClr val="tx1"/>
                </a:solidFill>
              </a:defRPr>
            </a:lvl4pPr>
            <a:lvl5pPr>
              <a:spcBef>
                <a:spcPts val="0"/>
              </a:spcBef>
              <a:spcAft>
                <a:spcPts val="1200"/>
              </a:spcAft>
              <a:buClr>
                <a:schemeClr val="accent3"/>
              </a:buClr>
              <a:buSzPct val="70000"/>
              <a:buFont typeface="Arial" pitchFamily="34" charset="0"/>
              <a:buChar char="•"/>
              <a:defRPr sz="1800" b="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3"/>
          <p:cNvSpPr>
            <a:spLocks noGrp="1"/>
          </p:cNvSpPr>
          <p:nvPr>
            <p:ph type="body" sz="half" idx="2" hasCustomPrompt="1"/>
          </p:nvPr>
        </p:nvSpPr>
        <p:spPr>
          <a:xfrm>
            <a:off x="305320" y="6164236"/>
            <a:ext cx="8525334"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dirty="0" smtClean="0"/>
              <a:t>Headline – Myriad Pro, Bold, Shadow</a:t>
            </a:r>
            <a:endParaRPr lang="en-US" dirty="0"/>
          </a:p>
        </p:txBody>
      </p:sp>
      <p:sp>
        <p:nvSpPr>
          <p:cNvPr id="9" name="Text Placeholder 3"/>
          <p:cNvSpPr>
            <a:spLocks noGrp="1"/>
          </p:cNvSpPr>
          <p:nvPr>
            <p:ph type="body" sz="half" idx="2" hasCustomPrompt="1"/>
          </p:nvPr>
        </p:nvSpPr>
        <p:spPr>
          <a:xfrm>
            <a:off x="305320" y="6164236"/>
            <a:ext cx="8525334"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2630823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3200" b="1" baseline="0">
                <a:ln w="0">
                  <a:noFill/>
                </a:ln>
                <a:solidFill>
                  <a:schemeClr val="accent6"/>
                </a:solidFill>
                <a:effectLst>
                  <a:outerShdw blurRad="38100" dist="38100" dir="2700000" algn="tl" rotWithShape="0">
                    <a:schemeClr val="accent4">
                      <a:lumMod val="20000"/>
                      <a:lumOff val="80000"/>
                    </a:schemeClr>
                  </a:outerShdw>
                </a:effectLst>
              </a:defRPr>
            </a:lvl1pPr>
          </a:lstStyle>
          <a:p>
            <a:r>
              <a:rPr lang="en-US" dirty="0" smtClean="0"/>
              <a:t>Headline – Myriad Pro, Bold, Shadow</a:t>
            </a:r>
            <a:endParaRPr lang="en-US" dirty="0"/>
          </a:p>
        </p:txBody>
      </p:sp>
      <p:sp>
        <p:nvSpPr>
          <p:cNvPr id="3" name="Content Placeholder 2"/>
          <p:cNvSpPr>
            <a:spLocks noGrp="1"/>
          </p:cNvSpPr>
          <p:nvPr>
            <p:ph idx="1" hasCustomPrompt="1"/>
          </p:nvPr>
        </p:nvSpPr>
        <p:spPr>
          <a:xfrm>
            <a:off x="328104" y="1217239"/>
            <a:ext cx="4243896" cy="4191000"/>
          </a:xfrm>
          <a:prstGeom prst="rect">
            <a:avLst/>
          </a:prstGeom>
        </p:spPr>
        <p:txBody>
          <a:bodyPr/>
          <a:lstStyle>
            <a:lvl1pPr>
              <a:lnSpc>
                <a:spcPct val="100000"/>
              </a:lnSpc>
              <a:spcBef>
                <a:spcPts val="0"/>
              </a:spcBef>
              <a:spcAft>
                <a:spcPts val="300"/>
              </a:spcAft>
              <a:buClr>
                <a:schemeClr val="accent3"/>
              </a:buClr>
              <a:buSzPct val="70000"/>
              <a:buFont typeface="Wingdings" pitchFamily="2" charset="2"/>
              <a:buChar char="q"/>
              <a:defRPr sz="2300" b="0" baseline="0">
                <a:solidFill>
                  <a:schemeClr val="tx1"/>
                </a:solidFill>
              </a:defRPr>
            </a:lvl1pPr>
            <a:lvl2pPr>
              <a:lnSpc>
                <a:spcPct val="100000"/>
              </a:lnSpc>
              <a:spcBef>
                <a:spcPts val="0"/>
              </a:spcBef>
              <a:spcAft>
                <a:spcPts val="0"/>
              </a:spcAft>
              <a:buClr>
                <a:schemeClr val="accent3"/>
              </a:buClr>
              <a:buSzPct val="100000"/>
              <a:buFont typeface="Wingdings" pitchFamily="2" charset="2"/>
              <a:buChar char="§"/>
              <a:defRPr sz="2000" b="0">
                <a:solidFill>
                  <a:schemeClr val="tx1"/>
                </a:solidFill>
              </a:defRPr>
            </a:lvl2pPr>
            <a:lvl3pPr>
              <a:lnSpc>
                <a:spcPct val="100000"/>
              </a:lnSpc>
              <a:spcAft>
                <a:spcPts val="0"/>
              </a:spcAft>
              <a:buClr>
                <a:schemeClr val="accent3"/>
              </a:buClr>
              <a:buSzPct val="100000"/>
              <a:buFont typeface="Arial" pitchFamily="34" charset="0"/>
              <a:buChar char="•"/>
              <a:defRPr sz="1800" b="0">
                <a:solidFill>
                  <a:schemeClr val="tx1"/>
                </a:solidFill>
              </a:defRPr>
            </a:lvl3pPr>
            <a:lvl4pPr>
              <a:lnSpc>
                <a:spcPct val="100000"/>
              </a:lnSpc>
              <a:spcAft>
                <a:spcPts val="0"/>
              </a:spcAft>
              <a:buClr>
                <a:schemeClr val="accent3"/>
              </a:buClr>
              <a:buSzPct val="70000"/>
              <a:buFont typeface="Courier New" pitchFamily="49" charset="0"/>
              <a:buChar char="o"/>
              <a:defRPr sz="1800" b="0" baseline="0">
                <a:solidFill>
                  <a:schemeClr val="tx1"/>
                </a:solidFill>
              </a:defRPr>
            </a:lvl4pPr>
            <a:lvl5pPr>
              <a:lnSpc>
                <a:spcPct val="100000"/>
              </a:lnSpc>
              <a:spcAft>
                <a:spcPts val="0"/>
              </a:spcAft>
              <a:buClr>
                <a:schemeClr val="accent3"/>
              </a:buClr>
              <a:buSzPct val="70000"/>
              <a:buFont typeface="Arial" pitchFamily="34" charset="0"/>
              <a:buChar char="•"/>
              <a:defRPr sz="1800" b="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Content Placeholder 2"/>
          <p:cNvSpPr>
            <a:spLocks noGrp="1"/>
          </p:cNvSpPr>
          <p:nvPr>
            <p:ph idx="12" hasCustomPrompt="1"/>
          </p:nvPr>
        </p:nvSpPr>
        <p:spPr>
          <a:xfrm>
            <a:off x="4822676" y="1217239"/>
            <a:ext cx="4007977" cy="4191000"/>
          </a:xfrm>
          <a:prstGeom prst="rect">
            <a:avLst/>
          </a:prstGeom>
        </p:spPr>
        <p:txBody>
          <a:bodyPr/>
          <a:lstStyle>
            <a:lvl1pPr>
              <a:lnSpc>
                <a:spcPct val="100000"/>
              </a:lnSpc>
              <a:spcBef>
                <a:spcPts val="0"/>
              </a:spcBef>
              <a:spcAft>
                <a:spcPts val="300"/>
              </a:spcAft>
              <a:buClr>
                <a:schemeClr val="accent3"/>
              </a:buClr>
              <a:buSzPct val="70000"/>
              <a:buFont typeface="Wingdings" pitchFamily="2" charset="2"/>
              <a:buChar char="q"/>
              <a:defRPr sz="2300" b="0" baseline="0">
                <a:solidFill>
                  <a:schemeClr val="tx1"/>
                </a:solidFill>
              </a:defRPr>
            </a:lvl1pPr>
            <a:lvl2pPr>
              <a:lnSpc>
                <a:spcPct val="100000"/>
              </a:lnSpc>
              <a:spcBef>
                <a:spcPts val="0"/>
              </a:spcBef>
              <a:spcAft>
                <a:spcPts val="0"/>
              </a:spcAft>
              <a:buClr>
                <a:schemeClr val="accent3"/>
              </a:buClr>
              <a:buSzPct val="100000"/>
              <a:buFont typeface="Wingdings" pitchFamily="2" charset="2"/>
              <a:buChar char="§"/>
              <a:defRPr sz="2000" b="0">
                <a:solidFill>
                  <a:schemeClr val="tx1"/>
                </a:solidFill>
              </a:defRPr>
            </a:lvl2pPr>
            <a:lvl3pPr>
              <a:lnSpc>
                <a:spcPct val="100000"/>
              </a:lnSpc>
              <a:spcAft>
                <a:spcPts val="0"/>
              </a:spcAft>
              <a:buClr>
                <a:schemeClr val="accent3"/>
              </a:buClr>
              <a:buSzPct val="100000"/>
              <a:buFont typeface="Arial" pitchFamily="34" charset="0"/>
              <a:buChar char="•"/>
              <a:defRPr sz="1800" b="0">
                <a:solidFill>
                  <a:schemeClr val="tx1"/>
                </a:solidFill>
              </a:defRPr>
            </a:lvl3pPr>
            <a:lvl4pPr>
              <a:lnSpc>
                <a:spcPct val="100000"/>
              </a:lnSpc>
              <a:spcAft>
                <a:spcPts val="0"/>
              </a:spcAft>
              <a:buClr>
                <a:schemeClr val="accent3"/>
              </a:buClr>
              <a:buSzPct val="70000"/>
              <a:buFont typeface="Courier New" pitchFamily="49" charset="0"/>
              <a:buChar char="o"/>
              <a:defRPr sz="1800" b="0" baseline="0">
                <a:solidFill>
                  <a:schemeClr val="tx1"/>
                </a:solidFill>
              </a:defRPr>
            </a:lvl4pPr>
            <a:lvl5pPr>
              <a:lnSpc>
                <a:spcPct val="100000"/>
              </a:lnSpc>
              <a:spcAft>
                <a:spcPts val="0"/>
              </a:spcAft>
              <a:buClr>
                <a:schemeClr val="accent3"/>
              </a:buClr>
              <a:buSzPct val="70000"/>
              <a:buFont typeface="Arial" pitchFamily="34" charset="0"/>
              <a:buChar char="•"/>
              <a:defRPr sz="1800" b="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19351393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018" y="485210"/>
            <a:ext cx="8527635" cy="529830"/>
          </a:xfrm>
          <a:prstGeom prst="rect">
            <a:avLst/>
          </a:prstGeom>
        </p:spPr>
        <p:txBody>
          <a:bodyPr anchor="ctr" anchorCtr="0"/>
          <a:lstStyle>
            <a:lvl1pPr algn="ctr">
              <a:lnSpc>
                <a:spcPct val="100000"/>
              </a:lnSpc>
              <a:defRPr sz="2700" b="1" baseline="0">
                <a:solidFill>
                  <a:schemeClr val="accent6"/>
                </a:solidFill>
                <a:effectLst>
                  <a:outerShdw blurRad="38100" dist="38100" dir="5400000" algn="ctr" rotWithShape="0">
                    <a:schemeClr val="accent4">
                      <a:lumMod val="20000"/>
                      <a:lumOff val="80000"/>
                    </a:schemeClr>
                  </a:outerShdw>
                </a:effectLst>
              </a:defRPr>
            </a:lvl1pPr>
          </a:lstStyle>
          <a:p>
            <a:r>
              <a:rPr lang="en-US" dirty="0" smtClean="0"/>
              <a:t>Photo Title – Myriad Pro, Bold, Shadow</a:t>
            </a:r>
            <a:endParaRPr lang="en-US" dirty="0"/>
          </a:p>
        </p:txBody>
      </p:sp>
      <p:sp>
        <p:nvSpPr>
          <p:cNvPr id="3" name="Picture Placeholder 2"/>
          <p:cNvSpPr>
            <a:spLocks noGrp="1"/>
          </p:cNvSpPr>
          <p:nvPr>
            <p:ph type="pic" idx="1"/>
          </p:nvPr>
        </p:nvSpPr>
        <p:spPr>
          <a:xfrm>
            <a:off x="1832716" y="150153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305320" y="6164236"/>
            <a:ext cx="8525334"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1" hasCustomPrompt="1"/>
          </p:nvPr>
        </p:nvSpPr>
        <p:spPr>
          <a:xfrm>
            <a:off x="1828800" y="6281568"/>
            <a:ext cx="5105400" cy="182880"/>
          </a:xfrm>
          <a:prstGeom prst="rect">
            <a:avLst/>
          </a:prstGeom>
        </p:spPr>
        <p:txBody>
          <a:bodyPr/>
          <a:lstStyle>
            <a:lvl1pPr>
              <a:buNone/>
              <a:defRPr sz="1000" baseline="0">
                <a:solidFill>
                  <a:schemeClr val="bg1"/>
                </a:solidFill>
              </a:defRPr>
            </a:lvl1pPr>
          </a:lstStyle>
          <a:p>
            <a:r>
              <a:rPr lang="en-US" dirty="0" smtClean="0"/>
              <a:t>Centers for Disease Control and Prevention</a:t>
            </a:r>
            <a:endParaRPr lang="en-US" dirty="0"/>
          </a:p>
        </p:txBody>
      </p:sp>
      <p:sp>
        <p:nvSpPr>
          <p:cNvPr id="9" name="Text Placeholder 6"/>
          <p:cNvSpPr>
            <a:spLocks noGrp="1"/>
          </p:cNvSpPr>
          <p:nvPr>
            <p:ph type="body" sz="quarter" idx="12" hasCustomPrompt="1"/>
          </p:nvPr>
        </p:nvSpPr>
        <p:spPr>
          <a:xfrm>
            <a:off x="1828800" y="6473952"/>
            <a:ext cx="5105400" cy="228600"/>
          </a:xfrm>
          <a:prstGeom prst="rect">
            <a:avLst/>
          </a:prstGeom>
        </p:spPr>
        <p:txBody>
          <a:bodyPr/>
          <a:lstStyle>
            <a:lvl1pPr>
              <a:buNone/>
              <a:defRPr sz="1000" baseline="0">
                <a:solidFill>
                  <a:schemeClr val="bg1"/>
                </a:solidFill>
              </a:defRPr>
            </a:lvl1pPr>
          </a:lstStyle>
          <a:p>
            <a:r>
              <a:rPr lang="en-US" dirty="0" smtClean="0"/>
              <a:t>Office of the Director</a:t>
            </a:r>
            <a:endParaRPr lang="en-US" dirty="0"/>
          </a:p>
        </p:txBody>
      </p:sp>
      <p:sp>
        <p:nvSpPr>
          <p:cNvPr id="7" name="Rectangle 6"/>
          <p:cNvSpPr/>
          <p:nvPr/>
        </p:nvSpPr>
        <p:spPr>
          <a:xfrm>
            <a:off x="372454" y="4526247"/>
            <a:ext cx="8458200" cy="292388"/>
          </a:xfrm>
          <a:prstGeom prst="rect">
            <a:avLst/>
          </a:prstGeom>
        </p:spPr>
        <p:txBody>
          <a:bodyPr wrap="square">
            <a:spAutoFit/>
          </a:bodyPr>
          <a:lstStyle/>
          <a:p>
            <a:pPr lvl="0" algn="ctr"/>
            <a:r>
              <a:rPr lang="en-US" sz="1300" b="1" dirty="0" smtClean="0">
                <a:solidFill>
                  <a:schemeClr val="accent6"/>
                </a:solidFill>
              </a:rPr>
              <a:t>For more information, please contact Centers for Disease Control and Prevention</a:t>
            </a:r>
          </a:p>
        </p:txBody>
      </p:sp>
      <p:sp>
        <p:nvSpPr>
          <p:cNvPr id="10" name="Rectangle 9"/>
          <p:cNvSpPr/>
          <p:nvPr/>
        </p:nvSpPr>
        <p:spPr>
          <a:xfrm>
            <a:off x="1600201" y="4917117"/>
            <a:ext cx="5943600" cy="646331"/>
          </a:xfrm>
          <a:prstGeom prst="rect">
            <a:avLst/>
          </a:prstGeom>
        </p:spPr>
        <p:txBody>
          <a:bodyPr wrap="square">
            <a:spAutoFit/>
          </a:bodyPr>
          <a:lstStyle/>
          <a:p>
            <a:pPr lvl="0" algn="ctr">
              <a:spcAft>
                <a:spcPts val="0"/>
              </a:spcAft>
            </a:pPr>
            <a:r>
              <a:rPr lang="en-US" sz="1200" dirty="0" smtClean="0">
                <a:solidFill>
                  <a:schemeClr val="tx1"/>
                </a:solidFill>
              </a:rPr>
              <a:t>1600 Clifton Road NE, Atlanta, GA 30333</a:t>
            </a:r>
          </a:p>
          <a:p>
            <a:pPr algn="ctr">
              <a:spcAft>
                <a:spcPts val="0"/>
              </a:spcAft>
            </a:pPr>
            <a:r>
              <a:rPr lang="en-US" sz="1200" b="0" dirty="0" smtClean="0">
                <a:solidFill>
                  <a:schemeClr val="tx1"/>
                </a:solidFill>
              </a:rPr>
              <a:t>Telephone: 1-800-CDC-INFO (232-4636)/TTY: 1-888-232-6348</a:t>
            </a:r>
          </a:p>
          <a:p>
            <a:pPr algn="ctr">
              <a:spcAft>
                <a:spcPts val="0"/>
              </a:spcAft>
            </a:pPr>
            <a:r>
              <a:rPr lang="en-US" sz="1200" b="0" dirty="0" smtClean="0">
                <a:solidFill>
                  <a:schemeClr val="tx1"/>
                </a:solidFill>
              </a:rPr>
              <a:t>Visit: www.atsdr.cdc.gov | Contact CDC at: 1-800-CDC-INFO or www.cdc.gov/info</a:t>
            </a:r>
          </a:p>
        </p:txBody>
      </p:sp>
      <p:sp>
        <p:nvSpPr>
          <p:cNvPr id="11" name="Rectangle 10"/>
          <p:cNvSpPr/>
          <p:nvPr/>
        </p:nvSpPr>
        <p:spPr>
          <a:xfrm>
            <a:off x="2034541" y="5588572"/>
            <a:ext cx="5067299" cy="400110"/>
          </a:xfrm>
          <a:prstGeom prst="rect">
            <a:avLst/>
          </a:prstGeom>
        </p:spPr>
        <p:txBody>
          <a:bodyPr wrap="square">
            <a:spAutoFit/>
          </a:bodyPr>
          <a:lstStyle/>
          <a:p>
            <a:pPr lvl="0" algn="ctr"/>
            <a:r>
              <a:rPr lang="en-US" sz="1000" i="1" dirty="0" smtClean="0">
                <a:solidFill>
                  <a:schemeClr val="tx1"/>
                </a:solidFill>
              </a:rPr>
              <a:t>The findings</a:t>
            </a:r>
            <a:r>
              <a:rPr lang="en-US" sz="1000" i="1" baseline="0" dirty="0" smtClean="0">
                <a:solidFill>
                  <a:schemeClr val="tx1"/>
                </a:solidFill>
              </a:rPr>
              <a:t> and conclusions in this report are those of the authors and do not necessarily represent the official position of the Centers for Disease Control and Prevention.</a:t>
            </a:r>
            <a:endParaRPr lang="en-US" sz="1000" i="1" dirty="0" smtClean="0">
              <a:solidFill>
                <a:schemeClr val="tx1"/>
              </a:solidFill>
            </a:endParaRPr>
          </a:p>
        </p:txBody>
      </p:sp>
      <p:sp>
        <p:nvSpPr>
          <p:cNvPr id="2" name="TextBox 1"/>
          <p:cNvSpPr txBox="1"/>
          <p:nvPr userDrawn="1"/>
        </p:nvSpPr>
        <p:spPr>
          <a:xfrm>
            <a:off x="8107680" y="6271260"/>
            <a:ext cx="627095" cy="215444"/>
          </a:xfrm>
          <a:prstGeom prst="rect">
            <a:avLst/>
          </a:prstGeom>
          <a:noFill/>
        </p:spPr>
        <p:txBody>
          <a:bodyPr wrap="none" rtlCol="0">
            <a:spAutoFit/>
          </a:bodyPr>
          <a:lstStyle/>
          <a:p>
            <a:r>
              <a:rPr lang="en-US" sz="800" dirty="0" smtClean="0"/>
              <a:t>CS252465</a:t>
            </a:r>
            <a:endParaRPr lang="en-US" sz="800"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4" r:id="rId1"/>
    <p:sldLayoutId id="2147483835" r:id="rId2"/>
    <p:sldLayoutId id="2147483912" r:id="rId3"/>
    <p:sldLayoutId id="2147483911" r:id="rId4"/>
    <p:sldLayoutId id="2147483841" r:id="rId5"/>
    <p:sldLayoutId id="2147483842" r:id="rId6"/>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c.gov/ebol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vhf/ebola/outbreaks/2014-west-africa/distribution-map.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dc.gov/vhf/ebola/outbreaks/2014-west-africa/distribution-map.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vhf/ebola/outbreaks/2014-west-africa/distribution-map.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vhf/ebola/outbreaks/2014-west-africa/distribution-map.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gov/vhf/ebola/healthcare-us/laboratorie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www.cdc.gov/vhf/ebola/hcp/packaging-diagram.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dc.gov/vhf/ebola/healthcare-us/evaluating-patients/evaluating-traveler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dc.gov/vhf/ebola/pdf/could-it-be-ebola.pdf"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cdc.gov/vhf/ebola/hcp/monitoring-and-movement-of-persons-with-exposure.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who.int/csr/disease/ebola/situation-reports/e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apps.who.int/gho/data/node.ebola-sitrep.ebola-summary?lang=e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vhf/ebola/outbreaks/2014-west-africa/united-states-imported-cas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vhf/ebola/outbreaks/2014-west-africa/united-states-imported-cas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371600" y="4797420"/>
            <a:ext cx="6400800" cy="457200"/>
          </a:xfrm>
        </p:spPr>
        <p:txBody>
          <a:bodyPr/>
          <a:lstStyle/>
          <a:p>
            <a:pPr>
              <a:spcAft>
                <a:spcPts val="600"/>
              </a:spcAft>
            </a:pPr>
            <a:r>
              <a:rPr lang="en-US" b="1" dirty="0" smtClean="0">
                <a:solidFill>
                  <a:schemeClr val="tx1"/>
                </a:solidFill>
                <a:latin typeface="Calibri" panose="020F0502020204030204" pitchFamily="34" charset="0"/>
              </a:rPr>
              <a:t>CDC Slides for U.S. Healthcare Workers*</a:t>
            </a:r>
          </a:p>
        </p:txBody>
      </p:sp>
      <p:sp>
        <p:nvSpPr>
          <p:cNvPr id="4" name="Title 3"/>
          <p:cNvSpPr>
            <a:spLocks noGrp="1"/>
          </p:cNvSpPr>
          <p:nvPr>
            <p:ph type="title"/>
          </p:nvPr>
        </p:nvSpPr>
        <p:spPr>
          <a:xfrm>
            <a:off x="454480" y="597465"/>
            <a:ext cx="8229600" cy="1676400"/>
          </a:xfrm>
        </p:spPr>
        <p:txBody>
          <a:bodyPr/>
          <a:lstStyle/>
          <a:p>
            <a:r>
              <a:rPr lang="en-US" sz="4000" dirty="0" smtClean="0">
                <a:solidFill>
                  <a:srgbClr val="0039A6"/>
                </a:solidFill>
                <a:effectLst/>
                <a:latin typeface="Calibri" panose="020F0502020204030204" pitchFamily="34" charset="0"/>
              </a:rPr>
              <a:t>Ebola Virus Disease</a:t>
            </a:r>
            <a:endParaRPr lang="en-US" sz="4000" dirty="0">
              <a:solidFill>
                <a:srgbClr val="0039A6"/>
              </a:solidFill>
              <a:effectLst/>
              <a:latin typeface="Calibri" panose="020F0502020204030204" pitchFamily="34" charset="0"/>
            </a:endParaRPr>
          </a:p>
        </p:txBody>
      </p:sp>
      <p:sp>
        <p:nvSpPr>
          <p:cNvPr id="6" name="Text Placeholder 5"/>
          <p:cNvSpPr>
            <a:spLocks noGrp="1"/>
          </p:cNvSpPr>
          <p:nvPr>
            <p:ph type="body" sz="quarter" idx="11"/>
          </p:nvPr>
        </p:nvSpPr>
        <p:spPr/>
        <p:txBody>
          <a:bodyPr/>
          <a:lstStyle/>
          <a:p>
            <a:r>
              <a:rPr lang="en-US" dirty="0" smtClean="0"/>
              <a:t>Centers for Disease Control and Prevention</a:t>
            </a:r>
            <a:endParaRPr lang="en-US" dirty="0"/>
          </a:p>
        </p:txBody>
      </p:sp>
      <p:sp>
        <p:nvSpPr>
          <p:cNvPr id="5" name="Text Placeholder 4"/>
          <p:cNvSpPr>
            <a:spLocks noGrp="1"/>
          </p:cNvSpPr>
          <p:nvPr>
            <p:ph type="body" sz="quarter" idx="12"/>
          </p:nvPr>
        </p:nvSpPr>
        <p:spPr/>
        <p:txBody>
          <a:bodyPr/>
          <a:lstStyle/>
          <a:p>
            <a:r>
              <a:rPr lang="en-US" dirty="0" smtClean="0"/>
              <a:t>Office of the Director</a:t>
            </a:r>
            <a:endParaRPr lang="en-US" dirty="0"/>
          </a:p>
        </p:txBody>
      </p:sp>
      <p:sp>
        <p:nvSpPr>
          <p:cNvPr id="13" name="Text Placeholder 12"/>
          <p:cNvSpPr>
            <a:spLocks noGrp="1"/>
          </p:cNvSpPr>
          <p:nvPr>
            <p:ph type="body" sz="half" idx="2"/>
          </p:nvPr>
        </p:nvSpPr>
        <p:spPr>
          <a:xfrm>
            <a:off x="1872809" y="5620192"/>
            <a:ext cx="6689882" cy="693522"/>
          </a:xfrm>
        </p:spPr>
        <p:txBody>
          <a:bodyPr/>
          <a:lstStyle/>
          <a:p>
            <a:pPr algn="l">
              <a:spcBef>
                <a:spcPts val="0"/>
              </a:spcBef>
            </a:pPr>
            <a:r>
              <a:rPr lang="en-US" i="0" smtClean="0">
                <a:solidFill>
                  <a:srgbClr val="4971F2"/>
                </a:solidFill>
                <a:latin typeface="Calibri" panose="020F0502020204030204" pitchFamily="34" charset="0"/>
              </a:rPr>
              <a:t>For </a:t>
            </a:r>
            <a:r>
              <a:rPr lang="en-US" i="0" dirty="0" smtClean="0">
                <a:solidFill>
                  <a:srgbClr val="4971F2"/>
                </a:solidFill>
                <a:latin typeface="Calibri" panose="020F0502020204030204" pitchFamily="34" charset="0"/>
              </a:rPr>
              <a:t>the most up-to-date information, please visit </a:t>
            </a:r>
            <a:r>
              <a:rPr lang="en-US" i="0" dirty="0" smtClean="0">
                <a:solidFill>
                  <a:schemeClr val="accent6"/>
                </a:solidFill>
                <a:latin typeface="Calibri" panose="020F0502020204030204" pitchFamily="34" charset="0"/>
                <a:hlinkClick r:id="rId3"/>
              </a:rPr>
              <a:t>www.cdc.gov/ebola</a:t>
            </a:r>
            <a:r>
              <a:rPr lang="en-US" i="0" dirty="0" smtClean="0">
                <a:solidFill>
                  <a:schemeClr val="accent6"/>
                </a:solidFill>
                <a:latin typeface="Calibri" panose="020F0502020204030204" pitchFamily="34" charset="0"/>
              </a:rPr>
              <a:t>. </a:t>
            </a:r>
          </a:p>
          <a:p>
            <a:pPr algn="l">
              <a:spcBef>
                <a:spcPts val="0"/>
              </a:spcBef>
            </a:pPr>
            <a:r>
              <a:rPr lang="en-US" sz="1100" i="0" dirty="0" smtClean="0">
                <a:solidFill>
                  <a:srgbClr val="4971F2"/>
                </a:solidFill>
                <a:latin typeface="Calibri" panose="020F0502020204030204" pitchFamily="34" charset="0"/>
              </a:rPr>
              <a:t>*</a:t>
            </a:r>
            <a:r>
              <a:rPr lang="en-US" sz="1100" i="0" dirty="0">
                <a:solidFill>
                  <a:srgbClr val="4971F2"/>
                </a:solidFill>
                <a:latin typeface="Calibri" panose="020F0502020204030204" pitchFamily="34" charset="0"/>
              </a:rPr>
              <a:t>P</a:t>
            </a:r>
            <a:r>
              <a:rPr lang="en-US" sz="1100" i="0" dirty="0" smtClean="0">
                <a:solidFill>
                  <a:srgbClr val="4971F2"/>
                </a:solidFill>
                <a:latin typeface="Calibri" panose="020F0502020204030204" pitchFamily="34" charset="0"/>
              </a:rPr>
              <a:t>resentation contains materials from CDC, MSF, and WHO</a:t>
            </a:r>
          </a:p>
          <a:p>
            <a:pPr algn="l">
              <a:spcBef>
                <a:spcPts val="0"/>
              </a:spcBef>
            </a:pPr>
            <a:endParaRPr lang="en-US" i="0" dirty="0">
              <a:solidFill>
                <a:schemeClr val="accent6"/>
              </a:solidFill>
            </a:endParaRPr>
          </a:p>
        </p:txBody>
      </p:sp>
      <p:sp>
        <p:nvSpPr>
          <p:cNvPr id="8"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a:t>
            </a:fld>
            <a:endParaRPr lang="en-US" altLang="en-US" sz="1200" i="1" dirty="0">
              <a:solidFill>
                <a:schemeClr val="accent4"/>
              </a:solidFill>
              <a:latin typeface="+mn-lt"/>
            </a:endParaRP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2270456" y="1369759"/>
            <a:ext cx="4572000" cy="3222840"/>
          </a:xfrm>
          <a:prstGeom prst="rect">
            <a:avLst/>
          </a:prstGeom>
          <a:ln>
            <a:noFill/>
          </a:ln>
          <a:effectLst/>
        </p:spPr>
      </p:pic>
    </p:spTree>
    <p:extLst>
      <p:ext uri="{BB962C8B-B14F-4D97-AF65-F5344CB8AC3E}">
        <p14:creationId xmlns:p14="http://schemas.microsoft.com/office/powerpoint/2010/main" val="38820617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39A6"/>
                </a:solidFill>
                <a:effectLst/>
                <a:latin typeface="Calibri" panose="020F0502020204030204" pitchFamily="34" charset="0"/>
              </a:rPr>
              <a:t>Ebola Virus Transmission</a:t>
            </a:r>
            <a:endParaRPr lang="en-U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360309"/>
            <a:ext cx="8229600" cy="5080878"/>
          </a:xfrm>
        </p:spPr>
        <p:txBody>
          <a:bodyPr>
            <a:spAutoFit/>
          </a:bodyPr>
          <a:lstStyle/>
          <a:p>
            <a:pPr lvl="0">
              <a:lnSpc>
                <a:spcPts val="2500"/>
              </a:lnSpc>
              <a:spcAft>
                <a:spcPts val="600"/>
              </a:spcAft>
              <a:buFont typeface="Wingdings" panose="05000000000000000000" pitchFamily="2" charset="2"/>
              <a:buChar char="§"/>
            </a:pPr>
            <a:r>
              <a:rPr lang="en-US" sz="2400" dirty="0" smtClean="0">
                <a:latin typeface="Calibri" panose="020F0502020204030204" pitchFamily="34" charset="0"/>
              </a:rPr>
              <a:t>Virus present in high quantity in blood, body fluids, and excreta of </a:t>
            </a:r>
            <a:r>
              <a:rPr lang="en-US" sz="2400" i="1" dirty="0" smtClean="0">
                <a:latin typeface="Calibri" panose="020F0502020204030204" pitchFamily="34" charset="0"/>
              </a:rPr>
              <a:t>symptomatic</a:t>
            </a:r>
            <a:r>
              <a:rPr lang="en-US" sz="2400" dirty="0" smtClean="0">
                <a:latin typeface="Calibri" panose="020F0502020204030204" pitchFamily="34" charset="0"/>
              </a:rPr>
              <a:t> Ebola patients</a:t>
            </a:r>
          </a:p>
          <a:p>
            <a:pPr>
              <a:lnSpc>
                <a:spcPts val="2500"/>
              </a:lnSpc>
              <a:spcBef>
                <a:spcPts val="600"/>
              </a:spcBef>
              <a:spcAft>
                <a:spcPts val="600"/>
              </a:spcAft>
              <a:buFont typeface="Wingdings" panose="05000000000000000000" pitchFamily="2" charset="2"/>
              <a:buChar char="§"/>
            </a:pPr>
            <a:r>
              <a:rPr lang="en-US" sz="2400" dirty="0" smtClean="0">
                <a:latin typeface="Calibri" panose="020F0502020204030204" pitchFamily="34" charset="0"/>
              </a:rPr>
              <a:t>Opportunities for human-to-human transmission</a:t>
            </a:r>
          </a:p>
          <a:p>
            <a:pPr lvl="1">
              <a:lnSpc>
                <a:spcPts val="2200"/>
              </a:lnSpc>
              <a:buFont typeface="Arial" panose="020B0604020202020204" pitchFamily="34" charset="0"/>
              <a:buChar char="•"/>
            </a:pPr>
            <a:r>
              <a:rPr lang="en-US" dirty="0" smtClean="0">
                <a:latin typeface="Calibri" panose="020F0502020204030204" pitchFamily="34" charset="0"/>
              </a:rPr>
              <a:t>Direct contact (through broken skin or unprotected mucous membranes) with an Ebola patient’s blood or body fluids</a:t>
            </a:r>
          </a:p>
          <a:p>
            <a:pPr lvl="1">
              <a:lnSpc>
                <a:spcPts val="2200"/>
              </a:lnSpc>
              <a:buFont typeface="Arial" panose="020B0604020202020204" pitchFamily="34" charset="0"/>
              <a:buChar char="•"/>
            </a:pPr>
            <a:r>
              <a:rPr lang="en-US" dirty="0" smtClean="0">
                <a:latin typeface="Calibri" panose="020F0502020204030204" pitchFamily="34" charset="0"/>
              </a:rPr>
              <a:t>Sharps injury (with </a:t>
            </a:r>
            <a:r>
              <a:rPr lang="en-US" dirty="0">
                <a:latin typeface="Calibri" panose="020F0502020204030204" pitchFamily="34" charset="0"/>
              </a:rPr>
              <a:t>c</a:t>
            </a:r>
            <a:r>
              <a:rPr lang="en-US" dirty="0" smtClean="0">
                <a:latin typeface="Calibri" panose="020F0502020204030204" pitchFamily="34" charset="0"/>
              </a:rPr>
              <a:t>ontaminated needle or other sharp)</a:t>
            </a:r>
          </a:p>
          <a:p>
            <a:pPr lvl="1">
              <a:lnSpc>
                <a:spcPts val="2200"/>
              </a:lnSpc>
              <a:buFont typeface="Arial" panose="020B0604020202020204" pitchFamily="34" charset="0"/>
              <a:buChar char="•"/>
            </a:pPr>
            <a:r>
              <a:rPr lang="en-US" dirty="0" smtClean="0">
                <a:latin typeface="Calibri" panose="020F0502020204030204" pitchFamily="34" charset="0"/>
              </a:rPr>
              <a:t>Direct contact with the corpse of a person who died of Ebola</a:t>
            </a:r>
          </a:p>
          <a:p>
            <a:pPr lvl="1">
              <a:lnSpc>
                <a:spcPts val="2200"/>
              </a:lnSpc>
              <a:buFont typeface="Arial" panose="020B0604020202020204" pitchFamily="34" charset="0"/>
              <a:buChar char="•"/>
            </a:pPr>
            <a:r>
              <a:rPr lang="en-US" dirty="0" smtClean="0">
                <a:latin typeface="Calibri" panose="020F0502020204030204" pitchFamily="34" charset="0"/>
              </a:rPr>
              <a:t>Indirect contact with an Ebola patient’s blood or body fluids via a contaminated object (soiled linens or used utensils)</a:t>
            </a:r>
          </a:p>
          <a:p>
            <a:pPr lvl="1">
              <a:lnSpc>
                <a:spcPts val="2200"/>
              </a:lnSpc>
              <a:buFont typeface="Arial" panose="020B0604020202020204" pitchFamily="34" charset="0"/>
              <a:buChar char="•"/>
            </a:pPr>
            <a:r>
              <a:rPr lang="en-US" dirty="0" smtClean="0">
                <a:latin typeface="Calibri" panose="020F0502020204030204" pitchFamily="34" charset="0"/>
              </a:rPr>
              <a:t>Possibly, contact with semen from a recovered male Ebola patient</a:t>
            </a:r>
          </a:p>
          <a:p>
            <a:pPr lvl="0">
              <a:lnSpc>
                <a:spcPts val="2500"/>
              </a:lnSpc>
              <a:spcBef>
                <a:spcPts val="600"/>
              </a:spcBef>
              <a:spcAft>
                <a:spcPts val="600"/>
              </a:spcAft>
              <a:buFont typeface="Wingdings" panose="05000000000000000000" pitchFamily="2" charset="2"/>
              <a:buChar char="§"/>
            </a:pPr>
            <a:r>
              <a:rPr lang="en-US" sz="2400" dirty="0" smtClean="0">
                <a:latin typeface="Calibri" panose="020F0502020204030204" pitchFamily="34" charset="0"/>
              </a:rPr>
              <a:t>Ebola can also be transmitted via contact with blood, fluids, or meat of an infected animal</a:t>
            </a:r>
          </a:p>
          <a:p>
            <a:pPr lvl="1">
              <a:lnSpc>
                <a:spcPts val="2200"/>
              </a:lnSpc>
              <a:buFont typeface="Arial" panose="020B0604020202020204" pitchFamily="34" charset="0"/>
              <a:buChar char="•"/>
            </a:pPr>
            <a:r>
              <a:rPr lang="en-US" dirty="0">
                <a:solidFill>
                  <a:srgbClr val="000000"/>
                </a:solidFill>
                <a:latin typeface="Calibri" panose="020F0502020204030204" pitchFamily="34" charset="0"/>
              </a:rPr>
              <a:t>Limited evidence that dogs become infected with Ebola virus </a:t>
            </a:r>
          </a:p>
          <a:p>
            <a:pPr lvl="1">
              <a:lnSpc>
                <a:spcPts val="2200"/>
              </a:lnSpc>
              <a:buFont typeface="Arial" panose="020B0604020202020204" pitchFamily="34" charset="0"/>
              <a:buChar char="•"/>
            </a:pPr>
            <a:r>
              <a:rPr lang="en-US" dirty="0">
                <a:solidFill>
                  <a:srgbClr val="000000"/>
                </a:solidFill>
                <a:latin typeface="Calibri" panose="020F0502020204030204" pitchFamily="34" charset="0"/>
              </a:rPr>
              <a:t>No reports of dogs or cats becoming sick with or transmitting </a:t>
            </a:r>
            <a:r>
              <a:rPr lang="en-US" dirty="0" smtClean="0">
                <a:solidFill>
                  <a:srgbClr val="000000"/>
                </a:solidFill>
                <a:latin typeface="Calibri" panose="020F0502020204030204" pitchFamily="34" charset="0"/>
              </a:rPr>
              <a:t>Ebola</a:t>
            </a:r>
            <a:endParaRPr lang="en-US" dirty="0">
              <a:latin typeface="Calibri" panose="020F0502020204030204" pitchFamily="34" charset="0"/>
            </a:endParaRPr>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10</a:t>
            </a:fld>
            <a:endParaRPr lang="en-US" altLang="en-US" sz="1200" i="1" dirty="0">
              <a:solidFill>
                <a:schemeClr val="accent4"/>
              </a:solidFill>
              <a:latin typeface="+mn-lt"/>
            </a:endParaRPr>
          </a:p>
        </p:txBody>
      </p:sp>
    </p:spTree>
    <p:extLst>
      <p:ext uri="{BB962C8B-B14F-4D97-AF65-F5344CB8AC3E}">
        <p14:creationId xmlns:p14="http://schemas.microsoft.com/office/powerpoint/2010/main" val="7993077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84527"/>
            <a:ext cx="8229600" cy="523220"/>
          </a:xfrm>
        </p:spPr>
        <p:txBody>
          <a:bodyPr>
            <a:spAutoFit/>
          </a:bodyPr>
          <a:lstStyle/>
          <a:p>
            <a:r>
              <a:rPr lang="en-US" sz="2800" dirty="0" smtClean="0">
                <a:solidFill>
                  <a:srgbClr val="0039A6"/>
                </a:solidFill>
                <a:effectLst/>
                <a:latin typeface="Calibri" panose="020F0502020204030204" pitchFamily="34" charset="0"/>
              </a:rPr>
              <a:t>Human-to-Human Transmission</a:t>
            </a:r>
            <a:endParaRPr lang="en-U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360309"/>
            <a:ext cx="8229600" cy="4016484"/>
          </a:xfrm>
        </p:spPr>
        <p:txBody>
          <a:bodyPr>
            <a:spAutoFit/>
          </a:bodyPr>
          <a:lstStyle/>
          <a:p>
            <a:pPr>
              <a:spcBef>
                <a:spcPts val="1200"/>
              </a:spcBef>
              <a:buFont typeface="Wingdings" panose="05000000000000000000" pitchFamily="2" charset="2"/>
              <a:buChar char="§"/>
            </a:pPr>
            <a:r>
              <a:rPr lang="en-US" sz="2400" dirty="0" smtClean="0">
                <a:latin typeface="Calibri" panose="020F0502020204030204" pitchFamily="34" charset="0"/>
              </a:rPr>
              <a:t>Infected persons are not contagious until onset of symptoms</a:t>
            </a:r>
          </a:p>
          <a:p>
            <a:pPr lvl="1">
              <a:spcBef>
                <a:spcPts val="1200"/>
              </a:spcBef>
              <a:buFont typeface="Arial" panose="020B0604020202020204" pitchFamily="34" charset="0"/>
              <a:buChar char="•"/>
            </a:pPr>
            <a:r>
              <a:rPr lang="en-US" dirty="0">
                <a:latin typeface="Calibri" panose="020F0502020204030204" pitchFamily="34" charset="0"/>
              </a:rPr>
              <a:t>P</a:t>
            </a:r>
            <a:r>
              <a:rPr lang="en-US" dirty="0" smtClean="0">
                <a:latin typeface="Calibri" panose="020F0502020204030204" pitchFamily="34" charset="0"/>
              </a:rPr>
              <a:t>ossible that the virus can be transmitted through semen of a man who has survived Ebola </a:t>
            </a:r>
          </a:p>
          <a:p>
            <a:pPr>
              <a:spcBef>
                <a:spcPts val="1200"/>
              </a:spcBef>
              <a:buFont typeface="Wingdings" panose="05000000000000000000" pitchFamily="2" charset="2"/>
              <a:buChar char="§"/>
            </a:pPr>
            <a:r>
              <a:rPr lang="en-US" sz="2400" dirty="0" smtClean="0">
                <a:latin typeface="Calibri" panose="020F0502020204030204" pitchFamily="34" charset="0"/>
              </a:rPr>
              <a:t>Infectiousness of body fluids (e.g., viral load) increases as patient becomes more ill</a:t>
            </a:r>
          </a:p>
          <a:p>
            <a:pPr lvl="1">
              <a:spcBef>
                <a:spcPts val="1200"/>
              </a:spcBef>
              <a:spcAft>
                <a:spcPts val="1200"/>
              </a:spcAft>
              <a:buFont typeface="Arial" panose="020B0604020202020204" pitchFamily="34" charset="0"/>
              <a:buChar char="•"/>
            </a:pPr>
            <a:r>
              <a:rPr lang="en-US" dirty="0" smtClean="0">
                <a:latin typeface="Calibri" panose="020F0502020204030204" pitchFamily="34" charset="0"/>
              </a:rPr>
              <a:t>Remains from deceased infected persons are highly infectious </a:t>
            </a:r>
          </a:p>
          <a:p>
            <a:pPr>
              <a:spcBef>
                <a:spcPts val="1200"/>
              </a:spcBef>
              <a:buFont typeface="Wingdings" panose="05000000000000000000" pitchFamily="2" charset="2"/>
              <a:buChar char="§"/>
            </a:pPr>
            <a:r>
              <a:rPr lang="en-US" sz="2400" dirty="0" smtClean="0">
                <a:latin typeface="Calibri" panose="020F0502020204030204" pitchFamily="34" charset="0"/>
              </a:rPr>
              <a:t>Human-to-human transmission of Ebola virus via inhalation (aerosols) has not been demonstrated</a:t>
            </a: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11</a:t>
            </a:fld>
            <a:endParaRPr lang="en-US" altLang="en-US" sz="1200" i="1" dirty="0">
              <a:solidFill>
                <a:schemeClr val="accent4"/>
              </a:solidFill>
              <a:latin typeface="+mn-lt"/>
            </a:endParaRPr>
          </a:p>
        </p:txBody>
      </p:sp>
    </p:spTree>
    <p:extLst>
      <p:ext uri="{BB962C8B-B14F-4D97-AF65-F5344CB8AC3E}">
        <p14:creationId xmlns:p14="http://schemas.microsoft.com/office/powerpoint/2010/main" val="6876896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11798"/>
            <a:ext cx="8229600" cy="563562"/>
          </a:xfrm>
        </p:spPr>
        <p:txBody>
          <a:bodyPr/>
          <a:lstStyle/>
          <a:p>
            <a:r>
              <a:rPr lang="en-US" sz="2800" dirty="0" smtClean="0">
                <a:solidFill>
                  <a:srgbClr val="0039A6"/>
                </a:solidFill>
                <a:effectLst/>
                <a:latin typeface="Calibri" panose="020F0502020204030204" pitchFamily="34" charset="0"/>
              </a:rPr>
              <a:t>Ebola Risk Assessment</a:t>
            </a:r>
            <a:endParaRPr lang="en-US" sz="2800" dirty="0">
              <a:solidFill>
                <a:srgbClr val="0039A6"/>
              </a:solidFill>
              <a:effectLst/>
              <a:latin typeface="Calibri" panose="020F0502020204030204" pitchFamily="34" charset="0"/>
            </a:endParaRPr>
          </a:p>
        </p:txBody>
      </p:sp>
      <p:sp>
        <p:nvSpPr>
          <p:cNvPr id="5" name="Text Placeholder 13"/>
          <p:cNvSpPr txBox="1">
            <a:spLocks noGrp="1"/>
          </p:cNvSpPr>
          <p:nvPr>
            <p:ph type="body" sz="half" idx="2"/>
          </p:nvPr>
        </p:nvSpPr>
        <p:spPr>
          <a:xfrm>
            <a:off x="324370" y="6240436"/>
            <a:ext cx="8525334" cy="527124"/>
          </a:xfrm>
        </p:spPr>
        <p:txBody>
          <a:bodyPr/>
          <a:lstStyle/>
          <a:p>
            <a:r>
              <a:rPr lang="en-US" sz="1100" dirty="0" smtClean="0">
                <a:solidFill>
                  <a:srgbClr val="4971F2"/>
                </a:solidFill>
                <a:latin typeface="Calibri" panose="020F0502020204030204" pitchFamily="34" charset="0"/>
              </a:rPr>
              <a:t>*CDC website to check current affected areas: </a:t>
            </a:r>
            <a:r>
              <a:rPr lang="en-US" sz="1100" dirty="0">
                <a:solidFill>
                  <a:srgbClr val="4971F2"/>
                </a:solidFill>
                <a:latin typeface="Calibri" panose="020F0502020204030204" pitchFamily="34" charset="0"/>
                <a:hlinkClick r:id="rId3"/>
              </a:rPr>
              <a:t>http://</a:t>
            </a:r>
            <a:r>
              <a:rPr lang="en-US" sz="1100" dirty="0" smtClean="0">
                <a:solidFill>
                  <a:srgbClr val="4971F2"/>
                </a:solidFill>
                <a:latin typeface="Calibri" panose="020F0502020204030204" pitchFamily="34" charset="0"/>
                <a:hlinkClick r:id="rId3"/>
              </a:rPr>
              <a:t>www.cdc.gov/vhf/ebola/outbreaks/2014-west-africa/distribution-map.html</a:t>
            </a:r>
            <a:r>
              <a:rPr lang="en-US" sz="1100" dirty="0" smtClean="0">
                <a:solidFill>
                  <a:srgbClr val="4971F2"/>
                </a:solidFill>
                <a:latin typeface="Calibri" panose="020F0502020204030204" pitchFamily="34" charset="0"/>
              </a:rPr>
              <a:t> </a:t>
            </a:r>
            <a:endParaRPr lang="en-US" sz="1100" dirty="0">
              <a:solidFill>
                <a:srgbClr val="4971F2"/>
              </a:solidFill>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52461104"/>
              </p:ext>
            </p:extLst>
          </p:nvPr>
        </p:nvGraphicFramePr>
        <p:xfrm>
          <a:off x="514350" y="1022984"/>
          <a:ext cx="8172450" cy="4424537"/>
        </p:xfrm>
        <a:graphic>
          <a:graphicData uri="http://schemas.openxmlformats.org/drawingml/2006/table">
            <a:tbl>
              <a:tblPr firstRow="1" bandRow="1">
                <a:tableStyleId>{5C22544A-7EE6-4342-B048-85BDC9FD1C3A}</a:tableStyleId>
              </a:tblPr>
              <a:tblGrid>
                <a:gridCol w="8172450"/>
              </a:tblGrid>
              <a:tr h="375879">
                <a:tc>
                  <a:txBody>
                    <a:bodyPr/>
                    <a:lstStyle/>
                    <a:p>
                      <a:r>
                        <a:rPr lang="en-US" dirty="0" smtClean="0">
                          <a:latin typeface="Calibri" panose="020F0502020204030204" pitchFamily="34" charset="0"/>
                        </a:rPr>
                        <a:t>High Risk Exposure</a:t>
                      </a:r>
                      <a:endParaRPr lang="en-US" dirty="0">
                        <a:latin typeface="Calibri" panose="020F0502020204030204" pitchFamily="34" charset="0"/>
                      </a:endParaRPr>
                    </a:p>
                  </a:txBody>
                  <a:tcPr/>
                </a:tc>
              </a:tr>
              <a:tr h="3003455">
                <a:tc>
                  <a:txBody>
                    <a:bodyPr/>
                    <a:lstStyle/>
                    <a:p>
                      <a:r>
                        <a:rPr lang="en-US" sz="1800" dirty="0" smtClean="0">
                          <a:latin typeface="Calibri" panose="020F0502020204030204" pitchFamily="34" charset="0"/>
                          <a:cs typeface="Arial" panose="020B0604020202020204" pitchFamily="34" charset="0"/>
                        </a:rPr>
                        <a:t>In any country:</a:t>
                      </a:r>
                    </a:p>
                    <a:p>
                      <a:pPr marL="285750" indent="-285750">
                        <a:buFont typeface="Arial" panose="020B0604020202020204" pitchFamily="34" charset="0"/>
                        <a:buChar char="•"/>
                      </a:pPr>
                      <a:r>
                        <a:rPr lang="en-US" sz="1800" dirty="0" smtClean="0">
                          <a:latin typeface="Calibri" panose="020F0502020204030204" pitchFamily="34" charset="0"/>
                          <a:cs typeface="Arial" panose="020B0604020202020204" pitchFamily="34" charset="0"/>
                        </a:rPr>
                        <a:t>Percutaneous (e.g., needle stick) or mucous membrane exposure to blood or body fluids from a person with Ebola who has symptoms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Calibri" panose="020F0502020204030204" pitchFamily="34" charset="0"/>
                          <a:cs typeface="Arial" panose="020B0604020202020204" pitchFamily="34" charset="0"/>
                        </a:rPr>
                        <a:t>Direct contact with a person with Ebola who has symptoms, or the person’s body fluids, while </a:t>
                      </a:r>
                      <a:r>
                        <a:rPr lang="en-US" sz="1800" b="1" dirty="0" smtClean="0">
                          <a:latin typeface="Calibri" panose="020F0502020204030204" pitchFamily="34" charset="0"/>
                          <a:cs typeface="Arial" panose="020B0604020202020204" pitchFamily="34" charset="0"/>
                        </a:rPr>
                        <a:t>not wearing </a:t>
                      </a:r>
                      <a:r>
                        <a:rPr lang="en-US" sz="1800" dirty="0" smtClean="0">
                          <a:latin typeface="Calibri" panose="020F0502020204030204" pitchFamily="34" charset="0"/>
                          <a:cs typeface="Arial" panose="020B0604020202020204" pitchFamily="34" charset="0"/>
                        </a:rPr>
                        <a:t>appropriate personal protective equipment (PPE)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Calibri" panose="020F0502020204030204" pitchFamily="34" charset="0"/>
                          <a:cs typeface="Arial" panose="020B0604020202020204" pitchFamily="34" charset="0"/>
                        </a:rPr>
                        <a:t>Lab processing of blood or body fluids</a:t>
                      </a:r>
                      <a:r>
                        <a:rPr lang="en-US" sz="1800" baseline="0" dirty="0" smtClean="0">
                          <a:latin typeface="Calibri" panose="020F0502020204030204" pitchFamily="34" charset="0"/>
                          <a:cs typeface="Arial" panose="020B0604020202020204" pitchFamily="34" charset="0"/>
                        </a:rPr>
                        <a:t> from a person </a:t>
                      </a:r>
                      <a:r>
                        <a:rPr lang="en-US" sz="1800" dirty="0" smtClean="0">
                          <a:latin typeface="Calibri" panose="020F0502020204030204" pitchFamily="34" charset="0"/>
                          <a:cs typeface="Arial" panose="020B0604020202020204" pitchFamily="34" charset="0"/>
                        </a:rPr>
                        <a:t>with Ebola who has symptoms </a:t>
                      </a:r>
                      <a:r>
                        <a:rPr lang="en-US" sz="1800" baseline="0" dirty="0" smtClean="0">
                          <a:latin typeface="Calibri" panose="020F0502020204030204" pitchFamily="34" charset="0"/>
                          <a:cs typeface="Arial" panose="020B0604020202020204" pitchFamily="34" charset="0"/>
                        </a:rPr>
                        <a:t>while </a:t>
                      </a:r>
                      <a:r>
                        <a:rPr lang="en-US" sz="1800" b="1" baseline="0" dirty="0" smtClean="0">
                          <a:latin typeface="Calibri" panose="020F0502020204030204" pitchFamily="34" charset="0"/>
                          <a:cs typeface="Arial" panose="020B0604020202020204" pitchFamily="34" charset="0"/>
                        </a:rPr>
                        <a:t>not wearing </a:t>
                      </a:r>
                      <a:r>
                        <a:rPr lang="en-US" sz="1800" baseline="0" dirty="0" smtClean="0">
                          <a:latin typeface="Calibri" panose="020F0502020204030204" pitchFamily="34" charset="0"/>
                          <a:cs typeface="Arial" panose="020B0604020202020204" pitchFamily="34" charset="0"/>
                        </a:rPr>
                        <a:t>appropriate PPE or without using standard biosafety precautions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Calibri" panose="020F0502020204030204" pitchFamily="34" charset="0"/>
                          <a:cs typeface="Arial" panose="020B0604020202020204" pitchFamily="34" charset="0"/>
                        </a:rPr>
                        <a:t>Providing direct care in a household setting to a person with Ebola who has symptoms</a:t>
                      </a:r>
                    </a:p>
                    <a:p>
                      <a:pPr marL="285750" indent="-285750">
                        <a:buFont typeface="Arial" panose="020B0604020202020204" pitchFamily="34" charset="0"/>
                        <a:buChar char="•"/>
                      </a:pPr>
                      <a:endParaRPr lang="en-US" dirty="0"/>
                    </a:p>
                  </a:txBody>
                  <a:tcPr/>
                </a:tc>
              </a:tr>
              <a:tr h="939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In countries with widespread transmission or cases in urban areas with uncertain control measures*: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Calibri" panose="020F0502020204030204" pitchFamily="34" charset="0"/>
                          <a:cs typeface="Arial" panose="020B0604020202020204" pitchFamily="34" charset="0"/>
                        </a:rPr>
                        <a:t>Direct contact with a dead body while </a:t>
                      </a:r>
                      <a:r>
                        <a:rPr lang="en-US" sz="1800" b="1" dirty="0" smtClean="0">
                          <a:latin typeface="Calibri" panose="020F0502020204030204" pitchFamily="34" charset="0"/>
                          <a:cs typeface="Arial" panose="020B0604020202020204" pitchFamily="34" charset="0"/>
                        </a:rPr>
                        <a:t>not wearing </a:t>
                      </a:r>
                      <a:r>
                        <a:rPr lang="en-US" sz="1800" dirty="0" smtClean="0">
                          <a:latin typeface="Calibri" panose="020F0502020204030204" pitchFamily="34" charset="0"/>
                          <a:cs typeface="Arial" panose="020B0604020202020204" pitchFamily="34" charset="0"/>
                        </a:rPr>
                        <a:t>appropriate PPE</a:t>
                      </a:r>
                    </a:p>
                  </a:txBody>
                  <a:tcPr/>
                </a:tc>
              </a:tr>
            </a:tbl>
          </a:graphicData>
        </a:graphic>
      </p:graphicFrame>
    </p:spTree>
    <p:extLst>
      <p:ext uri="{BB962C8B-B14F-4D97-AF65-F5344CB8AC3E}">
        <p14:creationId xmlns:p14="http://schemas.microsoft.com/office/powerpoint/2010/main" val="14224699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11798"/>
            <a:ext cx="8229600" cy="563562"/>
          </a:xfrm>
        </p:spPr>
        <p:txBody>
          <a:bodyPr/>
          <a:lstStyle/>
          <a:p>
            <a:r>
              <a:rPr lang="en-US" sz="2800" dirty="0" smtClean="0">
                <a:solidFill>
                  <a:srgbClr val="0039A6"/>
                </a:solidFill>
                <a:effectLst/>
                <a:latin typeface="Calibri" panose="020F0502020204030204" pitchFamily="34" charset="0"/>
              </a:rPr>
              <a:t>Ebola Risk Assessment (Continued)</a:t>
            </a:r>
            <a:endParaRPr lang="en-US" sz="2800" dirty="0">
              <a:solidFill>
                <a:srgbClr val="0039A6"/>
              </a:solidFill>
              <a:effectLst/>
              <a:latin typeface="Calibri" panose="020F0502020204030204" pitchFamily="34" charset="0"/>
            </a:endParaRPr>
          </a:p>
        </p:txBody>
      </p:sp>
      <p:sp>
        <p:nvSpPr>
          <p:cNvPr id="5" name="Text Placeholder 13"/>
          <p:cNvSpPr txBox="1">
            <a:spLocks noGrp="1"/>
          </p:cNvSpPr>
          <p:nvPr>
            <p:ph type="body" sz="half" idx="2"/>
          </p:nvPr>
        </p:nvSpPr>
        <p:spPr>
          <a:xfrm>
            <a:off x="324370" y="6240436"/>
            <a:ext cx="8525334" cy="527124"/>
          </a:xfrm>
        </p:spPr>
        <p:txBody>
          <a:bodyPr/>
          <a:lstStyle/>
          <a:p>
            <a:r>
              <a:rPr lang="en-US" sz="1100" dirty="0" smtClean="0">
                <a:solidFill>
                  <a:srgbClr val="4971F2"/>
                </a:solidFill>
                <a:latin typeface="Calibri" panose="020F0502020204030204" pitchFamily="34" charset="0"/>
              </a:rPr>
              <a:t>*CDC website to check current affected areas: </a:t>
            </a:r>
            <a:r>
              <a:rPr lang="en-US" sz="1100" dirty="0">
                <a:solidFill>
                  <a:srgbClr val="4971F2"/>
                </a:solidFill>
                <a:latin typeface="Calibri" panose="020F0502020204030204" pitchFamily="34" charset="0"/>
                <a:hlinkClick r:id="rId3"/>
              </a:rPr>
              <a:t>http://</a:t>
            </a:r>
            <a:r>
              <a:rPr lang="en-US" sz="1100" dirty="0" smtClean="0">
                <a:solidFill>
                  <a:srgbClr val="4971F2"/>
                </a:solidFill>
                <a:latin typeface="Calibri" panose="020F0502020204030204" pitchFamily="34" charset="0"/>
                <a:hlinkClick r:id="rId3"/>
              </a:rPr>
              <a:t>www.cdc.gov/vhf/ebola/outbreaks/2014-west-africa/distribution-map.html</a:t>
            </a:r>
            <a:r>
              <a:rPr lang="en-US" sz="1100" dirty="0" smtClean="0">
                <a:solidFill>
                  <a:srgbClr val="4971F2"/>
                </a:solidFill>
                <a:latin typeface="Calibri" panose="020F0502020204030204" pitchFamily="34" charset="0"/>
              </a:rPr>
              <a:t> </a:t>
            </a:r>
            <a:endParaRPr lang="en-US" sz="1100" dirty="0">
              <a:solidFill>
                <a:srgbClr val="4971F2"/>
              </a:solidFill>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672068392"/>
              </p:ext>
            </p:extLst>
          </p:nvPr>
        </p:nvGraphicFramePr>
        <p:xfrm>
          <a:off x="581025" y="1180868"/>
          <a:ext cx="8105775" cy="4114800"/>
        </p:xfrm>
        <a:graphic>
          <a:graphicData uri="http://schemas.openxmlformats.org/drawingml/2006/table">
            <a:tbl>
              <a:tblPr firstRow="1" bandRow="1">
                <a:tableStyleId>{5C22544A-7EE6-4342-B048-85BDC9FD1C3A}</a:tableStyleId>
              </a:tblPr>
              <a:tblGrid>
                <a:gridCol w="8105775"/>
              </a:tblGrid>
              <a:tr h="202797">
                <a:tc>
                  <a:txBody>
                    <a:bodyPr/>
                    <a:lstStyle/>
                    <a:p>
                      <a:r>
                        <a:rPr lang="en-US" dirty="0" smtClean="0">
                          <a:latin typeface="Calibri" panose="020F0502020204030204" pitchFamily="34" charset="0"/>
                        </a:rPr>
                        <a:t>Some Risk Exposure</a:t>
                      </a:r>
                      <a:endParaRPr lang="en-US" dirty="0">
                        <a:latin typeface="Calibri" panose="020F0502020204030204" pitchFamily="34" charset="0"/>
                      </a:endParaRPr>
                    </a:p>
                  </a:txBody>
                  <a:tcPr/>
                </a:tc>
              </a:tr>
              <a:tr h="1339447">
                <a:tc>
                  <a:txBody>
                    <a:bodyPr/>
                    <a:lstStyle/>
                    <a:p>
                      <a:pPr marL="0" indent="0">
                        <a:buFontTx/>
                        <a:buNone/>
                      </a:pPr>
                      <a:r>
                        <a:rPr lang="en-US" sz="1800" dirty="0" smtClean="0">
                          <a:latin typeface="Calibri" panose="020F0502020204030204" pitchFamily="34" charset="0"/>
                          <a:cs typeface="Arial" panose="020B0604020202020204" pitchFamily="34" charset="0"/>
                        </a:rPr>
                        <a:t>In any country:</a:t>
                      </a:r>
                    </a:p>
                    <a:p>
                      <a:pPr marL="285750" indent="-285750">
                        <a:buFont typeface="Arial" panose="020B0604020202020204" pitchFamily="34" charset="0"/>
                        <a:buChar char="•"/>
                      </a:pPr>
                      <a:r>
                        <a:rPr lang="en-US" sz="1800" dirty="0" smtClean="0">
                          <a:latin typeface="Calibri" panose="020F0502020204030204" pitchFamily="34" charset="0"/>
                          <a:cs typeface="Arial" panose="020B0604020202020204" pitchFamily="34" charset="0"/>
                        </a:rPr>
                        <a:t>Being in close contact with a person with Ebola who has symptoms, while </a:t>
                      </a:r>
                      <a:r>
                        <a:rPr lang="en-US" sz="1800" b="1" dirty="0" smtClean="0">
                          <a:latin typeface="Calibri" panose="020F0502020204030204" pitchFamily="34" charset="0"/>
                          <a:cs typeface="Arial" panose="020B0604020202020204" pitchFamily="34" charset="0"/>
                        </a:rPr>
                        <a:t>not wearing </a:t>
                      </a:r>
                      <a:r>
                        <a:rPr lang="en-US" sz="1800" dirty="0" smtClean="0">
                          <a:latin typeface="Calibri" panose="020F0502020204030204" pitchFamily="34" charset="0"/>
                          <a:cs typeface="Arial" panose="020B0604020202020204" pitchFamily="34" charset="0"/>
                        </a:rPr>
                        <a:t>appropriate PPE (for example, in households, healthcare facilities, or community settings)</a:t>
                      </a:r>
                    </a:p>
                    <a:p>
                      <a:pPr marL="742950" lvl="1" indent="-285750">
                        <a:buFont typeface="Arial" panose="020B0604020202020204" pitchFamily="34" charset="0"/>
                        <a:buChar char="•"/>
                      </a:pPr>
                      <a:r>
                        <a:rPr lang="en-US" sz="1800" dirty="0" smtClean="0">
                          <a:latin typeface="Calibri" panose="020F0502020204030204" pitchFamily="34" charset="0"/>
                          <a:cs typeface="Arial" panose="020B0604020202020204" pitchFamily="34" charset="0"/>
                        </a:rPr>
                        <a:t>Close contact is defined as being for a prolonged period of time while not wearing appropriate PPE within approximately 3 feet (1 meter) of a person with Ebola while the person was symptomatic</a:t>
                      </a:r>
                    </a:p>
                    <a:p>
                      <a:pPr marL="285750" lvl="0" indent="-285750">
                        <a:buFont typeface="Arial" panose="020B0604020202020204" pitchFamily="34" charset="0"/>
                        <a:buChar char="•"/>
                      </a:pPr>
                      <a:endParaRPr lang="en-US" sz="1800" dirty="0" smtClean="0">
                        <a:latin typeface="Calibri" panose="020F0502020204030204" pitchFamily="34" charset="0"/>
                        <a:cs typeface="Arial" panose="020B0604020202020204" pitchFamily="34" charset="0"/>
                      </a:endParaRPr>
                    </a:p>
                  </a:txBody>
                  <a:tcPr/>
                </a:tc>
              </a:tr>
              <a:tr h="1339447">
                <a:tc>
                  <a:txBody>
                    <a:bodyPr/>
                    <a:lstStyle/>
                    <a:p>
                      <a:pPr marL="0" indent="0">
                        <a:buFontTx/>
                        <a:buNone/>
                      </a:pPr>
                      <a:r>
                        <a:rPr lang="en-US" sz="1800" dirty="0" smtClean="0">
                          <a:latin typeface="Calibri" panose="020F0502020204030204" pitchFamily="34" charset="0"/>
                          <a:cs typeface="Arial" panose="020B0604020202020204" pitchFamily="34" charset="0"/>
                        </a:rPr>
                        <a:t>In countries with widespread transmission*:</a:t>
                      </a:r>
                    </a:p>
                    <a:p>
                      <a:pPr marL="285750" lvl="0" indent="-285750">
                        <a:buFont typeface="Arial" panose="020B0604020202020204" pitchFamily="34" charset="0"/>
                        <a:buChar char="•"/>
                      </a:pPr>
                      <a:r>
                        <a:rPr lang="en-US" sz="1800" dirty="0" smtClean="0">
                          <a:latin typeface="Calibri" panose="020F0502020204030204" pitchFamily="34" charset="0"/>
                          <a:cs typeface="Arial" panose="020B0604020202020204" pitchFamily="34" charset="0"/>
                        </a:rPr>
                        <a:t>Direct contact with a person with Ebola who has symptoms, or the person’s body fluids, while wearing appropriate PPE </a:t>
                      </a:r>
                    </a:p>
                    <a:p>
                      <a:pPr marL="285750" lvl="0" indent="-285750">
                        <a:buFont typeface="Arial" panose="020B0604020202020204" pitchFamily="34" charset="0"/>
                        <a:buChar char="•"/>
                      </a:pPr>
                      <a:r>
                        <a:rPr lang="en-US" sz="1800" dirty="0" smtClean="0">
                          <a:latin typeface="Calibri" panose="020F0502020204030204" pitchFamily="34" charset="0"/>
                          <a:cs typeface="Arial" panose="020B0604020202020204" pitchFamily="34" charset="0"/>
                        </a:rPr>
                        <a:t>Providing</a:t>
                      </a:r>
                      <a:r>
                        <a:rPr lang="en-US" sz="1800" baseline="0" dirty="0" smtClean="0">
                          <a:latin typeface="Calibri" panose="020F0502020204030204" pitchFamily="34" charset="0"/>
                          <a:cs typeface="Arial" panose="020B0604020202020204" pitchFamily="34" charset="0"/>
                        </a:rPr>
                        <a:t> a</a:t>
                      </a:r>
                      <a:r>
                        <a:rPr lang="en-US" sz="1800" dirty="0" smtClean="0">
                          <a:latin typeface="Calibri" panose="020F0502020204030204" pitchFamily="34" charset="0"/>
                          <a:cs typeface="Arial" panose="020B0604020202020204" pitchFamily="34" charset="0"/>
                        </a:rPr>
                        <a:t>ny direct patient care in non-Ebola healthcare settings</a:t>
                      </a:r>
                    </a:p>
                    <a:p>
                      <a:pPr marL="285750" lvl="0" indent="-285750">
                        <a:buFont typeface="Arial" panose="020B0604020202020204" pitchFamily="34" charset="0"/>
                        <a:buChar char="•"/>
                      </a:pPr>
                      <a:r>
                        <a:rPr lang="en-US" sz="1800" dirty="0" smtClean="0">
                          <a:latin typeface="Calibri" panose="020F0502020204030204" pitchFamily="34" charset="0"/>
                          <a:cs typeface="Arial" panose="020B0604020202020204" pitchFamily="34" charset="0"/>
                        </a:rPr>
                        <a:t>Being in</a:t>
                      </a:r>
                      <a:r>
                        <a:rPr lang="en-US" sz="1800" baseline="0" dirty="0" smtClean="0">
                          <a:latin typeface="Calibri" panose="020F0502020204030204" pitchFamily="34" charset="0"/>
                          <a:cs typeface="Arial" panose="020B0604020202020204" pitchFamily="34" charset="0"/>
                        </a:rPr>
                        <a:t> the patient-care area of an Ebola treatment unit</a:t>
                      </a:r>
                      <a:endParaRPr lang="en-US" sz="1800" dirty="0" smtClean="0">
                        <a:latin typeface="Calibri" panose="020F050202020403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3599908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11798"/>
            <a:ext cx="8229600" cy="563562"/>
          </a:xfrm>
        </p:spPr>
        <p:txBody>
          <a:bodyPr/>
          <a:lstStyle/>
          <a:p>
            <a:r>
              <a:rPr lang="en-US" sz="2800" dirty="0" smtClean="0">
                <a:solidFill>
                  <a:srgbClr val="0039A6"/>
                </a:solidFill>
                <a:latin typeface="Calibri" panose="020F0502020204030204" pitchFamily="34" charset="0"/>
              </a:rPr>
              <a:t>Ebola Risk Assessment (Continued)</a:t>
            </a:r>
            <a:endParaRPr lang="en-US" sz="2800" dirty="0">
              <a:solidFill>
                <a:srgbClr val="0039A6"/>
              </a:solidFill>
              <a:latin typeface="Calibri" panose="020F0502020204030204" pitchFamily="34" charset="0"/>
            </a:endParaRPr>
          </a:p>
        </p:txBody>
      </p:sp>
      <p:sp>
        <p:nvSpPr>
          <p:cNvPr id="5" name="Text Placeholder 13"/>
          <p:cNvSpPr txBox="1">
            <a:spLocks noGrp="1"/>
          </p:cNvSpPr>
          <p:nvPr>
            <p:ph type="body" sz="half" idx="2"/>
          </p:nvPr>
        </p:nvSpPr>
        <p:spPr>
          <a:xfrm>
            <a:off x="324370" y="6240436"/>
            <a:ext cx="8525334" cy="527124"/>
          </a:xfrm>
        </p:spPr>
        <p:txBody>
          <a:bodyPr/>
          <a:lstStyle/>
          <a:p>
            <a:r>
              <a:rPr lang="en-US" sz="1100" dirty="0" smtClean="0">
                <a:solidFill>
                  <a:srgbClr val="4971F2"/>
                </a:solidFill>
                <a:latin typeface="Calibri" panose="020F0502020204030204" pitchFamily="34" charset="0"/>
              </a:rPr>
              <a:t>*CDC website to check current affected areas: </a:t>
            </a:r>
            <a:r>
              <a:rPr lang="en-US" sz="1100" dirty="0">
                <a:solidFill>
                  <a:srgbClr val="4971F2"/>
                </a:solidFill>
                <a:latin typeface="Calibri" panose="020F0502020204030204" pitchFamily="34" charset="0"/>
                <a:hlinkClick r:id="rId3"/>
              </a:rPr>
              <a:t>http://</a:t>
            </a:r>
            <a:r>
              <a:rPr lang="en-US" sz="1100" dirty="0" smtClean="0">
                <a:solidFill>
                  <a:srgbClr val="4971F2"/>
                </a:solidFill>
                <a:latin typeface="Calibri" panose="020F0502020204030204" pitchFamily="34" charset="0"/>
                <a:hlinkClick r:id="rId3"/>
              </a:rPr>
              <a:t>www.cdc.gov/vhf/ebola/outbreaks/2014-west-africa/distribution-map.html</a:t>
            </a:r>
            <a:r>
              <a:rPr lang="en-US" sz="1100" dirty="0" smtClean="0">
                <a:solidFill>
                  <a:srgbClr val="4971F2"/>
                </a:solidFill>
                <a:latin typeface="Calibri" panose="020F0502020204030204" pitchFamily="34" charset="0"/>
              </a:rPr>
              <a:t> </a:t>
            </a:r>
            <a:endParaRPr lang="en-US" sz="1100" dirty="0">
              <a:solidFill>
                <a:srgbClr val="4971F2"/>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13028487"/>
              </p:ext>
            </p:extLst>
          </p:nvPr>
        </p:nvGraphicFramePr>
        <p:xfrm>
          <a:off x="561975" y="1059366"/>
          <a:ext cx="8124825" cy="5059680"/>
        </p:xfrm>
        <a:graphic>
          <a:graphicData uri="http://schemas.openxmlformats.org/drawingml/2006/table">
            <a:tbl>
              <a:tblPr firstRow="1" bandRow="1">
                <a:tableStyleId>{5C22544A-7EE6-4342-B048-85BDC9FD1C3A}</a:tableStyleId>
              </a:tblPr>
              <a:tblGrid>
                <a:gridCol w="8124825"/>
              </a:tblGrid>
              <a:tr h="349975">
                <a:tc>
                  <a:txBody>
                    <a:bodyPr/>
                    <a:lstStyle/>
                    <a:p>
                      <a:r>
                        <a:rPr lang="en-US" dirty="0" smtClean="0">
                          <a:latin typeface="Calibri" panose="020F0502020204030204" pitchFamily="34" charset="0"/>
                        </a:rPr>
                        <a:t>Low (But Not Zero) Risk Exposure</a:t>
                      </a:r>
                      <a:endParaRPr lang="en-US" dirty="0">
                        <a:latin typeface="Calibri" panose="020F0502020204030204" pitchFamily="34" charset="0"/>
                      </a:endParaRPr>
                    </a:p>
                  </a:txBody>
                  <a:tcPr/>
                </a:tc>
              </a:tr>
              <a:tr h="949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panose="020F0502020204030204" pitchFamily="34" charset="0"/>
                          <a:cs typeface="Arial" panose="020B0604020202020204" pitchFamily="34" charset="0"/>
                        </a:rPr>
                        <a:t>In any country: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panose="020F0502020204030204" pitchFamily="34" charset="0"/>
                          <a:cs typeface="Arial" panose="020B0604020202020204" pitchFamily="34" charset="0"/>
                        </a:rPr>
                        <a:t>Brief direct contact (such as shaking hands) with a person with Ebola who has symptoms, while </a:t>
                      </a:r>
                      <a:r>
                        <a:rPr lang="en-US" sz="1600" b="1" dirty="0" smtClean="0">
                          <a:latin typeface="Calibri" panose="020F0502020204030204" pitchFamily="34" charset="0"/>
                          <a:cs typeface="Arial" panose="020B0604020202020204" pitchFamily="34" charset="0"/>
                        </a:rPr>
                        <a:t>not wearing </a:t>
                      </a:r>
                      <a:r>
                        <a:rPr lang="en-US" sz="1600" dirty="0" smtClean="0">
                          <a:latin typeface="Calibri" panose="020F0502020204030204" pitchFamily="34" charset="0"/>
                          <a:cs typeface="Arial" panose="020B0604020202020204" pitchFamily="34" charset="0"/>
                        </a:rPr>
                        <a:t>appropriate PPE </a:t>
                      </a:r>
                      <a:endParaRPr lang="en-US" sz="1600" b="1" dirty="0" smtClean="0">
                        <a:latin typeface="Calibri" panose="020F050202020403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panose="020F0502020204030204" pitchFamily="34" charset="0"/>
                          <a:cs typeface="Arial" panose="020B0604020202020204" pitchFamily="34" charset="0"/>
                        </a:rPr>
                        <a:t>Brief proximity with a person with Ebola who has symptoms (such as being in the same room, but not in close contact) while </a:t>
                      </a:r>
                      <a:r>
                        <a:rPr lang="en-US" sz="1600" b="1" dirty="0" smtClean="0">
                          <a:latin typeface="Calibri" panose="020F0502020204030204" pitchFamily="34" charset="0"/>
                          <a:cs typeface="Arial" panose="020B0604020202020204" pitchFamily="34" charset="0"/>
                        </a:rPr>
                        <a:t>not wearing </a:t>
                      </a:r>
                      <a:r>
                        <a:rPr lang="en-US" sz="1600" dirty="0" smtClean="0">
                          <a:latin typeface="Calibri" panose="020F0502020204030204" pitchFamily="34" charset="0"/>
                          <a:cs typeface="Arial" panose="020B0604020202020204" pitchFamily="34" charset="0"/>
                        </a:rPr>
                        <a:t>appropriate PPE</a:t>
                      </a:r>
                      <a:endParaRPr lang="en-US" sz="1600" b="1" dirty="0" smtClean="0">
                        <a:latin typeface="Calibri" panose="020F050202020403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panose="020F0502020204030204" pitchFamily="34" charset="0"/>
                          <a:cs typeface="Arial" panose="020B0604020202020204" pitchFamily="34" charset="0"/>
                        </a:rPr>
                        <a:t>Lab processing of blood or body fluids from a person with Ebola who has symptoms while wearing appropriate PPE and using standard biosafety precautions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panose="020F0502020204030204" pitchFamily="34" charset="0"/>
                          <a:cs typeface="Arial" panose="020B0604020202020204" pitchFamily="34" charset="0"/>
                        </a:rPr>
                        <a:t>Traveling on an airplane with a person with</a:t>
                      </a:r>
                      <a:r>
                        <a:rPr lang="en-US" sz="1600" baseline="0" dirty="0" smtClean="0">
                          <a:latin typeface="Calibri" panose="020F0502020204030204" pitchFamily="34" charset="0"/>
                          <a:cs typeface="Arial" panose="020B0604020202020204" pitchFamily="34" charset="0"/>
                        </a:rPr>
                        <a:t> </a:t>
                      </a:r>
                      <a:r>
                        <a:rPr lang="en-US" sz="1600" dirty="0" smtClean="0">
                          <a:latin typeface="Calibri" panose="020F0502020204030204" pitchFamily="34" charset="0"/>
                          <a:cs typeface="Arial" panose="020B0604020202020204" pitchFamily="34" charset="0"/>
                        </a:rPr>
                        <a:t>Ebola who has symptoms and having had</a:t>
                      </a:r>
                      <a:r>
                        <a:rPr lang="en-US" sz="1600" baseline="0" dirty="0" smtClean="0">
                          <a:latin typeface="Calibri" panose="020F0502020204030204" pitchFamily="34" charset="0"/>
                          <a:cs typeface="Arial" panose="020B0604020202020204" pitchFamily="34" charset="0"/>
                        </a:rPr>
                        <a:t> no identified some or high risk exposures</a:t>
                      </a:r>
                      <a:endParaRPr lang="en-US" sz="1600" dirty="0" smtClean="0">
                        <a:latin typeface="Calibri" panose="020F0502020204030204" pitchFamily="34" charset="0"/>
                        <a:cs typeface="Arial" panose="020B0604020202020204" pitchFamily="34" charset="0"/>
                      </a:endParaRPr>
                    </a:p>
                  </a:txBody>
                  <a:tcPr/>
                </a:tc>
              </a:tr>
              <a:tr h="949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In countries with widespread transmission, cases in urban areas with uncertain control measures, or former widespread transmission and current, established control measures*: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Calibri" panose="020F0502020204030204" pitchFamily="34" charset="0"/>
                          <a:cs typeface="Arial" panose="020B0604020202020204" pitchFamily="34" charset="0"/>
                        </a:rPr>
                        <a:t>Having been in one of these</a:t>
                      </a:r>
                      <a:r>
                        <a:rPr lang="en-US" sz="1800" baseline="0" dirty="0" smtClean="0">
                          <a:latin typeface="Calibri" panose="020F0502020204030204" pitchFamily="34" charset="0"/>
                          <a:cs typeface="Arial" panose="020B0604020202020204" pitchFamily="34" charset="0"/>
                        </a:rPr>
                        <a:t> countries</a:t>
                      </a:r>
                      <a:r>
                        <a:rPr lang="en-US" sz="1800" dirty="0" smtClean="0">
                          <a:latin typeface="Calibri" panose="020F0502020204030204" pitchFamily="34" charset="0"/>
                          <a:cs typeface="Arial" panose="020B0604020202020204" pitchFamily="34" charset="0"/>
                        </a:rPr>
                        <a:t> and having had no known exposures</a:t>
                      </a:r>
                      <a:endParaRPr lang="en-US" sz="1800" b="1" dirty="0" smtClean="0">
                        <a:latin typeface="Calibri" panose="020F0502020204030204" pitchFamily="34" charset="0"/>
                        <a:cs typeface="Arial" panose="020B0604020202020204" pitchFamily="34" charset="0"/>
                      </a:endParaRPr>
                    </a:p>
                  </a:txBody>
                  <a:tcPr/>
                </a:tc>
              </a:tr>
              <a:tr h="1137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In any country other than those with widespread transmission*: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Calibri" panose="020F0502020204030204" pitchFamily="34" charset="0"/>
                          <a:cs typeface="Arial" panose="020B0604020202020204" pitchFamily="34" charset="0"/>
                        </a:rPr>
                        <a:t>Direct contact with a person with Ebola who has symptoms, or the person’s body fluids, while wearing appropriate PPE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Calibri" panose="020F0502020204030204" pitchFamily="34" charset="0"/>
                          <a:cs typeface="Arial" panose="020B0604020202020204" pitchFamily="34" charset="0"/>
                        </a:rPr>
                        <a:t>Being in the patient-care area of an ETU</a:t>
                      </a:r>
                      <a:endParaRPr lang="en-US" sz="1800" b="1" dirty="0" smtClean="0">
                        <a:latin typeface="Calibri" panose="020F050202020403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2791940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11798"/>
            <a:ext cx="8229600" cy="563562"/>
          </a:xfrm>
        </p:spPr>
        <p:txBody>
          <a:bodyPr/>
          <a:lstStyle/>
          <a:p>
            <a:r>
              <a:rPr lang="en-US" sz="2800" dirty="0" smtClean="0">
                <a:solidFill>
                  <a:srgbClr val="0039A6"/>
                </a:solidFill>
                <a:latin typeface="Calibri" panose="020F0502020204030204" pitchFamily="34" charset="0"/>
              </a:rPr>
              <a:t>Ebola Risk Assessment (Continued)</a:t>
            </a:r>
            <a:endParaRPr lang="en-US" sz="2800" dirty="0">
              <a:solidFill>
                <a:srgbClr val="0039A6"/>
              </a:solidFill>
              <a:latin typeface="Calibri" panose="020F0502020204030204" pitchFamily="34" charset="0"/>
            </a:endParaRPr>
          </a:p>
        </p:txBody>
      </p:sp>
      <p:sp>
        <p:nvSpPr>
          <p:cNvPr id="5" name="Text Placeholder 13"/>
          <p:cNvSpPr txBox="1">
            <a:spLocks noGrp="1"/>
          </p:cNvSpPr>
          <p:nvPr>
            <p:ph type="body" sz="half" idx="2"/>
          </p:nvPr>
        </p:nvSpPr>
        <p:spPr>
          <a:xfrm>
            <a:off x="324370" y="6240436"/>
            <a:ext cx="8525334" cy="527124"/>
          </a:xfrm>
        </p:spPr>
        <p:txBody>
          <a:bodyPr/>
          <a:lstStyle/>
          <a:p>
            <a:r>
              <a:rPr lang="en-US" sz="1100" dirty="0" smtClean="0">
                <a:solidFill>
                  <a:srgbClr val="4971F2"/>
                </a:solidFill>
                <a:latin typeface="Calibri" panose="020F0502020204030204" pitchFamily="34" charset="0"/>
              </a:rPr>
              <a:t>*CDC website to check current affected areas: </a:t>
            </a:r>
            <a:r>
              <a:rPr lang="en-US" sz="1100" dirty="0">
                <a:solidFill>
                  <a:srgbClr val="4971F2"/>
                </a:solidFill>
                <a:latin typeface="Calibri" panose="020F0502020204030204" pitchFamily="34" charset="0"/>
                <a:hlinkClick r:id="rId3"/>
              </a:rPr>
              <a:t>http://</a:t>
            </a:r>
            <a:r>
              <a:rPr lang="en-US" sz="1100" dirty="0" smtClean="0">
                <a:solidFill>
                  <a:srgbClr val="4971F2"/>
                </a:solidFill>
                <a:latin typeface="Calibri" panose="020F0502020204030204" pitchFamily="34" charset="0"/>
                <a:hlinkClick r:id="rId3"/>
              </a:rPr>
              <a:t>www.cdc.gov/vhf/ebola/outbreaks/2014-west-africa/distribution-map.html</a:t>
            </a:r>
            <a:r>
              <a:rPr lang="en-US" sz="1100" dirty="0" smtClean="0">
                <a:solidFill>
                  <a:srgbClr val="4971F2"/>
                </a:solidFill>
                <a:latin typeface="Calibri" panose="020F0502020204030204" pitchFamily="34" charset="0"/>
              </a:rPr>
              <a:t> </a:t>
            </a:r>
            <a:endParaRPr lang="en-US" sz="1100" dirty="0">
              <a:solidFill>
                <a:srgbClr val="4971F2"/>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81731999"/>
              </p:ext>
            </p:extLst>
          </p:nvPr>
        </p:nvGraphicFramePr>
        <p:xfrm>
          <a:off x="457201" y="975360"/>
          <a:ext cx="8229600" cy="5189124"/>
        </p:xfrm>
        <a:graphic>
          <a:graphicData uri="http://schemas.openxmlformats.org/drawingml/2006/table">
            <a:tbl>
              <a:tblPr firstRow="1" bandRow="1">
                <a:tableStyleId>{5C22544A-7EE6-4342-B048-85BDC9FD1C3A}</a:tableStyleId>
              </a:tblPr>
              <a:tblGrid>
                <a:gridCol w="8229600"/>
              </a:tblGrid>
              <a:tr h="363761">
                <a:tc>
                  <a:txBody>
                    <a:bodyPr/>
                    <a:lstStyle/>
                    <a:p>
                      <a:r>
                        <a:rPr lang="en-US" dirty="0" smtClean="0">
                          <a:latin typeface="Calibri" panose="020F0502020204030204" pitchFamily="34" charset="0"/>
                        </a:rPr>
                        <a:t>No Identifiable Risk of Exposure</a:t>
                      </a:r>
                      <a:endParaRPr lang="en-US" dirty="0">
                        <a:latin typeface="Calibri" panose="020F0502020204030204" pitchFamily="34" charset="0"/>
                      </a:endParaRPr>
                    </a:p>
                  </a:txBody>
                  <a:tcPr/>
                </a:tc>
              </a:tr>
              <a:tr h="314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Lab processing of Ebola-containing specimens in a Biosafety Level 4 facility</a:t>
                      </a:r>
                    </a:p>
                  </a:txBody>
                  <a:tcPr/>
                </a:tc>
              </a:tr>
              <a:tr h="55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Any contact with a person who isn’t showing symptoms of Ebola, even if the person had potential exposure to Ebola virus</a:t>
                      </a:r>
                    </a:p>
                  </a:txBody>
                  <a:tcPr/>
                </a:tc>
              </a:tr>
              <a:tr h="314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Contact with a person with Ebola before the person developed symptoms</a:t>
                      </a:r>
                    </a:p>
                  </a:txBody>
                  <a:tcPr/>
                </a:tc>
              </a:tr>
              <a:tr h="314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Any potential exposure to Ebola virus that occurred more than 21 days previously</a:t>
                      </a:r>
                    </a:p>
                  </a:txBody>
                  <a:tcPr/>
                </a:tc>
              </a:tr>
              <a:tr h="1021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Having been in a country with Ebola cases, but </a:t>
                      </a:r>
                      <a:r>
                        <a:rPr lang="en-US" sz="1800" b="1" dirty="0" smtClean="0">
                          <a:latin typeface="Calibri" panose="020F0502020204030204" pitchFamily="34" charset="0"/>
                          <a:cs typeface="Arial" panose="020B0604020202020204" pitchFamily="34" charset="0"/>
                        </a:rPr>
                        <a:t>without</a:t>
                      </a:r>
                      <a:r>
                        <a:rPr lang="en-US" sz="1800" dirty="0" smtClean="0">
                          <a:latin typeface="Calibri" panose="020F0502020204030204" pitchFamily="34" charset="0"/>
                          <a:cs typeface="Arial" panose="020B0604020202020204" pitchFamily="34" charset="0"/>
                        </a:rPr>
                        <a:t> widespread transmission, cases in urban settings with uncertain control measures, or former widespread transmission and now established control measures, and not having had any other exposures</a:t>
                      </a:r>
                    </a:p>
                  </a:txBody>
                  <a:tcPr/>
                </a:tc>
              </a:tr>
              <a:tr h="1257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Having stayed on or very close to a</a:t>
                      </a:r>
                      <a:r>
                        <a:rPr lang="en-US" sz="1800" baseline="0" dirty="0" smtClean="0">
                          <a:latin typeface="Calibri" panose="020F0502020204030204" pitchFamily="34" charset="0"/>
                          <a:cs typeface="Arial" panose="020B0604020202020204" pitchFamily="34" charset="0"/>
                        </a:rPr>
                        <a:t> </a:t>
                      </a:r>
                      <a:r>
                        <a:rPr lang="en-US" sz="1800" dirty="0" smtClean="0">
                          <a:latin typeface="Calibri" panose="020F0502020204030204" pitchFamily="34" charset="0"/>
                          <a:cs typeface="Arial" panose="020B0604020202020204" pitchFamily="34" charset="0"/>
                        </a:rPr>
                        <a:t>plane or ship (i.e., to inspect the outside of the ship or plane or to load or unload supplies) the entire time the airplane or ship was in a country with widespread transmission or a cases in urban settings with uncertain control measures*, and having had no direct contact with anyone from the community</a:t>
                      </a:r>
                    </a:p>
                  </a:txBody>
                  <a:tcPr/>
                </a:tc>
              </a:tr>
              <a:tr h="621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cs typeface="Arial" panose="020B0604020202020204" pitchFamily="34" charset="0"/>
                        </a:rPr>
                        <a:t>Having had lab-confirmed Ebola and subsequently been determined by public health authorities to no longer be infectious (i.e., Ebola survivors)</a:t>
                      </a:r>
                    </a:p>
                  </a:txBody>
                  <a:tcPr/>
                </a:tc>
              </a:tr>
            </a:tbl>
          </a:graphicData>
        </a:graphic>
      </p:graphicFrame>
    </p:spTree>
    <p:extLst>
      <p:ext uri="{BB962C8B-B14F-4D97-AF65-F5344CB8AC3E}">
        <p14:creationId xmlns:p14="http://schemas.microsoft.com/office/powerpoint/2010/main" val="31430597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0039A6"/>
                </a:solidFill>
                <a:effectLst/>
                <a:latin typeface="Calibri" panose="020F0502020204030204" pitchFamily="34" charset="0"/>
              </a:rPr>
              <a:t>Ebola Virus Pathogenesis</a:t>
            </a:r>
            <a:endParaRPr lang="en-U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p:txBody>
          <a:bodyPr/>
          <a:lstStyle/>
          <a:p>
            <a:pPr>
              <a:spcBef>
                <a:spcPts val="1200"/>
              </a:spcBef>
              <a:buFont typeface="Wingdings" panose="05000000000000000000" pitchFamily="2" charset="2"/>
              <a:buChar char="§"/>
            </a:pPr>
            <a:r>
              <a:rPr lang="en-US" sz="2400" dirty="0" smtClean="0">
                <a:latin typeface="Calibri" panose="020F0502020204030204" pitchFamily="34" charset="0"/>
              </a:rPr>
              <a:t>Direct infection of tissues</a:t>
            </a:r>
          </a:p>
          <a:p>
            <a:pPr>
              <a:spcBef>
                <a:spcPts val="1200"/>
              </a:spcBef>
              <a:buFont typeface="Wingdings" panose="05000000000000000000" pitchFamily="2" charset="2"/>
              <a:buChar char="§"/>
            </a:pPr>
            <a:r>
              <a:rPr lang="en-US" sz="2400" dirty="0" smtClean="0">
                <a:latin typeface="Calibri" panose="020F0502020204030204" pitchFamily="34" charset="0"/>
              </a:rPr>
              <a:t>Immune dysregulation</a:t>
            </a:r>
          </a:p>
          <a:p>
            <a:pPr>
              <a:spcBef>
                <a:spcPts val="1200"/>
              </a:spcBef>
              <a:buFont typeface="Wingdings" panose="05000000000000000000" pitchFamily="2" charset="2"/>
              <a:buChar char="§"/>
            </a:pPr>
            <a:r>
              <a:rPr lang="en-US" sz="2400" dirty="0" smtClean="0">
                <a:latin typeface="Calibri" panose="020F0502020204030204" pitchFamily="34" charset="0"/>
              </a:rPr>
              <a:t>Hypovolemia and vascular collapse</a:t>
            </a:r>
          </a:p>
          <a:p>
            <a:pPr lvl="1">
              <a:spcBef>
                <a:spcPts val="1200"/>
              </a:spcBef>
              <a:spcAft>
                <a:spcPts val="1200"/>
              </a:spcAft>
              <a:buFont typeface="Arial" panose="020B0604020202020204" pitchFamily="34" charset="0"/>
              <a:buChar char="•"/>
            </a:pPr>
            <a:r>
              <a:rPr lang="en-US" dirty="0" smtClean="0">
                <a:latin typeface="Calibri" panose="020F0502020204030204" pitchFamily="34" charset="0"/>
              </a:rPr>
              <a:t>Electrolyte abnormalities</a:t>
            </a:r>
          </a:p>
          <a:p>
            <a:pPr lvl="1">
              <a:spcBef>
                <a:spcPts val="1200"/>
              </a:spcBef>
              <a:spcAft>
                <a:spcPts val="1200"/>
              </a:spcAft>
              <a:buFont typeface="Arial" panose="020B0604020202020204" pitchFamily="34" charset="0"/>
              <a:buChar char="•"/>
            </a:pPr>
            <a:r>
              <a:rPr lang="en-US" dirty="0" smtClean="0">
                <a:latin typeface="Calibri" panose="020F0502020204030204" pitchFamily="34" charset="0"/>
              </a:rPr>
              <a:t>Multi-organ failure, septic shock</a:t>
            </a:r>
          </a:p>
          <a:p>
            <a:pPr>
              <a:spcBef>
                <a:spcPts val="1200"/>
              </a:spcBef>
              <a:buFont typeface="Wingdings" panose="05000000000000000000" pitchFamily="2" charset="2"/>
              <a:buChar char="§"/>
            </a:pPr>
            <a:r>
              <a:rPr lang="en-US" sz="2400" dirty="0" smtClean="0">
                <a:latin typeface="Calibri" panose="020F0502020204030204" pitchFamily="34" charset="0"/>
              </a:rPr>
              <a:t>Disseminated intravascular coagulation (DIC) and coagulopathy</a:t>
            </a:r>
            <a:endParaRPr lang="en-US" sz="2400" dirty="0">
              <a:latin typeface="Calibri" panose="020F0502020204030204" pitchFamily="34" charset="0"/>
            </a:endParaRPr>
          </a:p>
        </p:txBody>
      </p:sp>
      <p:sp>
        <p:nvSpPr>
          <p:cNvPr id="11" name="Text Placeholder 3"/>
          <p:cNvSpPr>
            <a:spLocks noGrp="1"/>
          </p:cNvSpPr>
          <p:nvPr>
            <p:ph type="body" sz="half" idx="2"/>
          </p:nvPr>
        </p:nvSpPr>
        <p:spPr>
          <a:xfrm>
            <a:off x="305320" y="6232816"/>
            <a:ext cx="8525334" cy="527124"/>
          </a:xfrm>
        </p:spPr>
        <p:txBody>
          <a:bodyPr/>
          <a:lstStyle/>
          <a:p>
            <a:r>
              <a:rPr lang="fr-FR" sz="1100" dirty="0" smtClean="0">
                <a:latin typeface="Calibri" panose="020F0502020204030204" pitchFamily="34" charset="0"/>
              </a:rPr>
              <a:t>Lancet. Mar 5, 2011; 377(9768): 849–862.</a:t>
            </a:r>
            <a:endParaRPr lang="en-US" sz="1100" dirty="0">
              <a:latin typeface="Calibri" panose="020F0502020204030204" pitchFamily="34" charset="0"/>
            </a:endParaRPr>
          </a:p>
        </p:txBody>
      </p:sp>
      <p:sp>
        <p:nvSpPr>
          <p:cNvPr id="15"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16</a:t>
            </a:fld>
            <a:endParaRPr lang="en-US" altLang="en-US" sz="1200" i="1" dirty="0">
              <a:solidFill>
                <a:schemeClr val="accent4"/>
              </a:solidFill>
              <a:latin typeface="+mn-lt"/>
            </a:endParaRPr>
          </a:p>
        </p:txBody>
      </p:sp>
    </p:spTree>
    <p:extLst>
      <p:ext uri="{BB962C8B-B14F-4D97-AF65-F5344CB8AC3E}">
        <p14:creationId xmlns:p14="http://schemas.microsoft.com/office/powerpoint/2010/main" val="4225984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907"/>
            <a:ext cx="8229600" cy="523220"/>
          </a:xfrm>
        </p:spPr>
        <p:txBody>
          <a:bodyPr>
            <a:spAutoFit/>
          </a:bodyPr>
          <a:lstStyle/>
          <a:p>
            <a:r>
              <a:rPr lang="en-US" sz="2800" dirty="0" smtClean="0">
                <a:solidFill>
                  <a:srgbClr val="0039A6"/>
                </a:solidFill>
                <a:effectLst/>
                <a:latin typeface="Calibri" panose="020F0502020204030204" pitchFamily="34" charset="0"/>
              </a:rPr>
              <a:t>Early Clinical Presentation</a:t>
            </a:r>
            <a:endParaRPr lang="en-U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304275"/>
            <a:ext cx="8229600" cy="4791055"/>
          </a:xfrm>
        </p:spPr>
        <p:txBody>
          <a:bodyPr>
            <a:spAutoFit/>
          </a:bodyPr>
          <a:lstStyle/>
          <a:p>
            <a:pPr>
              <a:buFont typeface="Wingdings" panose="05000000000000000000" pitchFamily="2" charset="2"/>
              <a:buChar char="§"/>
            </a:pPr>
            <a:r>
              <a:rPr lang="en-US" sz="2400" dirty="0" smtClean="0">
                <a:latin typeface="Calibri" panose="020F0502020204030204" pitchFamily="34" charset="0"/>
              </a:rPr>
              <a:t>Acute onset; typically 8-10 days after exposure </a:t>
            </a:r>
            <a:br>
              <a:rPr lang="en-US" sz="2400" dirty="0" smtClean="0">
                <a:latin typeface="Calibri" panose="020F0502020204030204" pitchFamily="34" charset="0"/>
              </a:rPr>
            </a:br>
            <a:r>
              <a:rPr lang="en-US" sz="2400" dirty="0" smtClean="0">
                <a:latin typeface="Calibri" panose="020F0502020204030204" pitchFamily="34" charset="0"/>
              </a:rPr>
              <a:t>(</a:t>
            </a:r>
            <a:r>
              <a:rPr lang="en-US" sz="2400" dirty="0">
                <a:latin typeface="Calibri" panose="020F0502020204030204" pitchFamily="34" charset="0"/>
              </a:rPr>
              <a:t>range </a:t>
            </a:r>
            <a:r>
              <a:rPr lang="en-US" sz="2400" dirty="0" smtClean="0">
                <a:latin typeface="Calibri" panose="020F0502020204030204" pitchFamily="34" charset="0"/>
              </a:rPr>
              <a:t>2-21 days)</a:t>
            </a:r>
          </a:p>
          <a:p>
            <a:pPr>
              <a:buFont typeface="Wingdings" panose="05000000000000000000" pitchFamily="2" charset="2"/>
              <a:buChar char="§"/>
            </a:pPr>
            <a:r>
              <a:rPr lang="en-US" dirty="0" smtClean="0">
                <a:latin typeface="Calibri" panose="020F0502020204030204" pitchFamily="34" charset="0"/>
              </a:rPr>
              <a:t>Signs and symptoms</a:t>
            </a:r>
          </a:p>
          <a:p>
            <a:pPr lvl="1">
              <a:spcAft>
                <a:spcPts val="400"/>
              </a:spcAft>
              <a:buFont typeface="Arial" panose="020B0604020202020204" pitchFamily="34" charset="0"/>
              <a:buChar char="•"/>
            </a:pPr>
            <a:r>
              <a:rPr lang="en-US" dirty="0" smtClean="0">
                <a:latin typeface="Calibri" panose="020F0502020204030204" pitchFamily="34" charset="0"/>
              </a:rPr>
              <a:t>Initial: Fever, chills, </a:t>
            </a:r>
            <a:r>
              <a:rPr lang="en-US" dirty="0" err="1" smtClean="0">
                <a:latin typeface="Calibri" panose="020F0502020204030204" pitchFamily="34" charset="0"/>
              </a:rPr>
              <a:t>myalgias</a:t>
            </a:r>
            <a:r>
              <a:rPr lang="en-US" dirty="0" smtClean="0">
                <a:latin typeface="Calibri" panose="020F0502020204030204" pitchFamily="34" charset="0"/>
              </a:rPr>
              <a:t>, malaise, anorexia</a:t>
            </a:r>
          </a:p>
          <a:p>
            <a:pPr lvl="1">
              <a:spcAft>
                <a:spcPts val="400"/>
              </a:spcAft>
              <a:buFont typeface="Arial" panose="020B0604020202020204" pitchFamily="34" charset="0"/>
              <a:buChar char="•"/>
            </a:pPr>
            <a:r>
              <a:rPr lang="en-US" dirty="0" smtClean="0">
                <a:latin typeface="Calibri" panose="020F0502020204030204" pitchFamily="34" charset="0"/>
              </a:rPr>
              <a:t>After 5 days: GI symptoms, such as nausea, vomiting, watery diarrhea, abdominal pain</a:t>
            </a:r>
          </a:p>
          <a:p>
            <a:pPr lvl="1">
              <a:spcAft>
                <a:spcPts val="400"/>
              </a:spcAft>
              <a:buFont typeface="Arial" panose="020B0604020202020204" pitchFamily="34" charset="0"/>
              <a:buChar char="•"/>
            </a:pPr>
            <a:r>
              <a:rPr lang="en-US" dirty="0" smtClean="0">
                <a:latin typeface="Calibri" panose="020F0502020204030204" pitchFamily="34" charset="0"/>
              </a:rPr>
              <a:t>Other: Headache, conjunctivitis, hiccups, rash, chest pain, shortness of breath, confusion, seizures</a:t>
            </a:r>
          </a:p>
          <a:p>
            <a:pPr lvl="1">
              <a:spcAft>
                <a:spcPts val="400"/>
              </a:spcAft>
              <a:buFont typeface="Arial" panose="020B0604020202020204" pitchFamily="34" charset="0"/>
              <a:buChar char="•"/>
            </a:pPr>
            <a:r>
              <a:rPr lang="en-US" dirty="0" smtClean="0">
                <a:latin typeface="Calibri" panose="020F0502020204030204" pitchFamily="34" charset="0"/>
              </a:rPr>
              <a:t>Hemorrhagic symptoms in 18% of cases</a:t>
            </a:r>
          </a:p>
          <a:p>
            <a:pPr>
              <a:spcBef>
                <a:spcPts val="1200"/>
              </a:spcBef>
              <a:buFont typeface="Wingdings" panose="05000000000000000000" pitchFamily="2" charset="2"/>
              <a:buChar char="§"/>
            </a:pPr>
            <a:r>
              <a:rPr lang="en-US" sz="2400" dirty="0" smtClean="0">
                <a:latin typeface="Calibri" panose="020F0502020204030204" pitchFamily="34" charset="0"/>
              </a:rPr>
              <a:t>Other possible infectious causes of symptoms</a:t>
            </a:r>
          </a:p>
          <a:p>
            <a:pPr lvl="1">
              <a:buFont typeface="Arial" panose="020B0604020202020204" pitchFamily="34" charset="0"/>
              <a:buChar char="•"/>
            </a:pPr>
            <a:r>
              <a:rPr lang="en-US" dirty="0" smtClean="0">
                <a:latin typeface="Calibri" panose="020F0502020204030204" pitchFamily="34" charset="0"/>
              </a:rPr>
              <a:t>Malaria, typhoid fever, meningococcemia, Lassa fever and other bacterial infections (e.g., pneumonia) – all very common in Africa</a:t>
            </a:r>
            <a:endParaRPr lang="en-US" dirty="0">
              <a:latin typeface="Calibri" panose="020F0502020204030204" pitchFamily="34" charset="0"/>
            </a:endParaRPr>
          </a:p>
        </p:txBody>
      </p:sp>
      <p:sp>
        <p:nvSpPr>
          <p:cNvPr id="12"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17</a:t>
            </a:fld>
            <a:endParaRPr lang="en-US" altLang="en-US" sz="1200" i="1" dirty="0">
              <a:solidFill>
                <a:schemeClr val="accent4"/>
              </a:solidFill>
              <a:latin typeface="+mn-lt"/>
            </a:endParaRPr>
          </a:p>
        </p:txBody>
      </p:sp>
    </p:spTree>
    <p:extLst>
      <p:ext uri="{BB962C8B-B14F-4D97-AF65-F5344CB8AC3E}">
        <p14:creationId xmlns:p14="http://schemas.microsoft.com/office/powerpoint/2010/main" val="20281552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0039A6"/>
                </a:solidFill>
                <a:effectLst/>
                <a:latin typeface="Calibri" panose="020F0502020204030204" pitchFamily="34" charset="0"/>
              </a:rPr>
              <a:t>Clinical Features</a:t>
            </a:r>
            <a:endParaRPr lang="en-U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617220" y="1360308"/>
            <a:ext cx="7901940" cy="4493538"/>
          </a:xfrm>
        </p:spPr>
        <p:txBody>
          <a:bodyPr>
            <a:spAutoFit/>
          </a:bodyPr>
          <a:lstStyle/>
          <a:p>
            <a:pPr>
              <a:buFont typeface="Wingdings" panose="05000000000000000000" pitchFamily="2" charset="2"/>
              <a:buChar char="§"/>
            </a:pPr>
            <a:r>
              <a:rPr lang="en-US" sz="2400" dirty="0" smtClean="0">
                <a:latin typeface="Calibri" panose="020F0502020204030204" pitchFamily="34" charset="0"/>
              </a:rPr>
              <a:t>Nonspecific early symptoms progress to:</a:t>
            </a:r>
          </a:p>
          <a:p>
            <a:pPr lvl="1">
              <a:buFont typeface="Arial" panose="020B0604020202020204" pitchFamily="34" charset="0"/>
              <a:buChar char="•"/>
            </a:pPr>
            <a:r>
              <a:rPr lang="en-US" dirty="0" smtClean="0">
                <a:latin typeface="Calibri" panose="020F0502020204030204" pitchFamily="34" charset="0"/>
              </a:rPr>
              <a:t>Hypovolemic shock and multi-organ failure</a:t>
            </a:r>
          </a:p>
          <a:p>
            <a:pPr lvl="1">
              <a:buFont typeface="Arial" panose="020B0604020202020204" pitchFamily="34" charset="0"/>
              <a:buChar char="•"/>
            </a:pPr>
            <a:r>
              <a:rPr lang="en-US" dirty="0" smtClean="0">
                <a:latin typeface="Calibri" panose="020F0502020204030204" pitchFamily="34" charset="0"/>
              </a:rPr>
              <a:t>Hemorrhagic disease</a:t>
            </a:r>
          </a:p>
          <a:p>
            <a:pPr lvl="1">
              <a:buFont typeface="Arial" panose="020B0604020202020204" pitchFamily="34" charset="0"/>
              <a:buChar char="•"/>
            </a:pPr>
            <a:r>
              <a:rPr lang="en-US" dirty="0" smtClean="0">
                <a:latin typeface="Calibri" panose="020F0502020204030204" pitchFamily="34" charset="0"/>
              </a:rPr>
              <a:t>Death</a:t>
            </a:r>
          </a:p>
          <a:p>
            <a:pPr>
              <a:spcBef>
                <a:spcPts val="1200"/>
              </a:spcBef>
              <a:buFont typeface="Wingdings" panose="05000000000000000000" pitchFamily="2" charset="2"/>
              <a:buChar char="§"/>
            </a:pPr>
            <a:r>
              <a:rPr lang="en-US" sz="2400" dirty="0" smtClean="0">
                <a:latin typeface="Calibri" panose="020F0502020204030204" pitchFamily="34" charset="0"/>
              </a:rPr>
              <a:t>Non-fatal cases typically improve 6-11 days after symptoms onset</a:t>
            </a:r>
          </a:p>
          <a:p>
            <a:pPr>
              <a:spcBef>
                <a:spcPts val="1200"/>
              </a:spcBef>
              <a:buFont typeface="Wingdings" panose="05000000000000000000" pitchFamily="2" charset="2"/>
              <a:buChar char="§"/>
            </a:pPr>
            <a:r>
              <a:rPr lang="en-US" sz="2400" dirty="0" smtClean="0">
                <a:latin typeface="Calibri" panose="020F0502020204030204" pitchFamily="34" charset="0"/>
              </a:rPr>
              <a:t>Fatal disease associated with more severe early symptoms</a:t>
            </a:r>
          </a:p>
          <a:p>
            <a:pPr lvl="1">
              <a:buFont typeface="Arial" panose="020B0604020202020204" pitchFamily="34" charset="0"/>
              <a:buChar char="•"/>
            </a:pPr>
            <a:r>
              <a:rPr lang="en-US" dirty="0">
                <a:latin typeface="Calibri" panose="020F0502020204030204" pitchFamily="34" charset="0"/>
              </a:rPr>
              <a:t>F</a:t>
            </a:r>
            <a:r>
              <a:rPr lang="en-US" dirty="0" smtClean="0">
                <a:latin typeface="Calibri" panose="020F0502020204030204" pitchFamily="34" charset="0"/>
              </a:rPr>
              <a:t>atality rates of 70% have been historically reported in rural Africa</a:t>
            </a:r>
          </a:p>
          <a:p>
            <a:pPr lvl="1">
              <a:buFont typeface="Arial" panose="020B0604020202020204" pitchFamily="34" charset="0"/>
              <a:buChar char="•"/>
            </a:pPr>
            <a:r>
              <a:rPr lang="en-US" dirty="0" smtClean="0">
                <a:latin typeface="Calibri" panose="020F0502020204030204" pitchFamily="34" charset="0"/>
              </a:rPr>
              <a:t>Intensive care, especially early intravenous and electrolyte management, may increase the survival rate</a:t>
            </a:r>
            <a:endParaRPr lang="en-US" dirty="0">
              <a:latin typeface="Calibri" panose="020F0502020204030204" pitchFamily="34" charset="0"/>
            </a:endParaRP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18</a:t>
            </a:fld>
            <a:endParaRPr lang="en-US" altLang="en-US" sz="1200" i="1" dirty="0">
              <a:solidFill>
                <a:schemeClr val="accent4"/>
              </a:solidFill>
              <a:latin typeface="+mn-lt"/>
            </a:endParaRPr>
          </a:p>
        </p:txBody>
      </p:sp>
    </p:spTree>
    <p:extLst>
      <p:ext uri="{BB962C8B-B14F-4D97-AF65-F5344CB8AC3E}">
        <p14:creationId xmlns:p14="http://schemas.microsoft.com/office/powerpoint/2010/main" val="7572943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18" y="592790"/>
            <a:ext cx="8527635" cy="529830"/>
          </a:xfrm>
        </p:spPr>
        <p:txBody>
          <a:bodyPr/>
          <a:lstStyle/>
          <a:p>
            <a:pPr>
              <a:lnSpc>
                <a:spcPct val="100000"/>
              </a:lnSpc>
            </a:pPr>
            <a:r>
              <a:rPr lang="en-US" sz="2800" dirty="0" smtClean="0">
                <a:solidFill>
                  <a:srgbClr val="0039A6"/>
                </a:solidFill>
                <a:effectLst/>
                <a:latin typeface="Calibri" panose="020F0502020204030204" pitchFamily="34" charset="0"/>
              </a:rPr>
              <a:t>Clinical Manifestations by Organ System</a:t>
            </a:r>
            <a:br>
              <a:rPr lang="en-US" sz="2800" dirty="0" smtClean="0">
                <a:solidFill>
                  <a:srgbClr val="0039A6"/>
                </a:solidFill>
                <a:effectLst/>
                <a:latin typeface="Calibri" panose="020F0502020204030204" pitchFamily="34" charset="0"/>
              </a:rPr>
            </a:br>
            <a:r>
              <a:rPr lang="en-US" sz="2800" dirty="0" smtClean="0">
                <a:solidFill>
                  <a:srgbClr val="0039A6"/>
                </a:solidFill>
                <a:effectLst/>
                <a:latin typeface="Calibri" panose="020F0502020204030204" pitchFamily="34" charset="0"/>
              </a:rPr>
              <a:t>in West African Ebola Outbreak</a:t>
            </a:r>
            <a:endParaRPr lang="en-US" sz="2800" dirty="0">
              <a:solidFill>
                <a:srgbClr val="0039A6"/>
              </a:solidFill>
              <a:effectLst/>
              <a:latin typeface="Calibri" panose="020F0502020204030204" pitchFamily="34" charset="0"/>
            </a:endParaRPr>
          </a:p>
        </p:txBody>
      </p:sp>
      <p:graphicFrame>
        <p:nvGraphicFramePr>
          <p:cNvPr id="5" name="Content Placeholder 4"/>
          <p:cNvGraphicFramePr>
            <a:graphicFrameLocks noGrp="1"/>
          </p:cNvGraphicFramePr>
          <p:nvPr>
            <p:ph type="pic" idx="1"/>
            <p:extLst>
              <p:ext uri="{D42A27DB-BD31-4B8C-83A1-F6EECF244321}">
                <p14:modId xmlns:p14="http://schemas.microsoft.com/office/powerpoint/2010/main" val="2247780575"/>
              </p:ext>
            </p:extLst>
          </p:nvPr>
        </p:nvGraphicFramePr>
        <p:xfrm>
          <a:off x="461395" y="1491468"/>
          <a:ext cx="8221211" cy="4785360"/>
        </p:xfrm>
        <a:graphic>
          <a:graphicData uri="http://schemas.openxmlformats.org/drawingml/2006/table">
            <a:tbl>
              <a:tblPr firstRow="1" bandRow="1">
                <a:tableStyleId>{93296810-A885-4BE3-A3E7-6D5BEEA58F35}</a:tableStyleId>
              </a:tblPr>
              <a:tblGrid>
                <a:gridCol w="1761688"/>
                <a:gridCol w="6459523"/>
              </a:tblGrid>
              <a:tr h="370840">
                <a:tc>
                  <a:txBody>
                    <a:bodyPr/>
                    <a:lstStyle/>
                    <a:p>
                      <a:pPr algn="ctr"/>
                      <a:r>
                        <a:rPr lang="en-US" sz="2000" dirty="0" smtClean="0">
                          <a:latin typeface="Calibri" panose="020F0502020204030204" pitchFamily="34" charset="0"/>
                        </a:rPr>
                        <a:t>Organ System</a:t>
                      </a:r>
                      <a:endParaRPr lang="en-US" sz="2000" dirty="0">
                        <a:latin typeface="Calibri" panose="020F0502020204030204" pitchFamily="34" charset="0"/>
                      </a:endParaRPr>
                    </a:p>
                  </a:txBody>
                  <a:tcPr marL="58783" marR="58783" marT="91440" marB="9144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000" dirty="0" smtClean="0">
                          <a:latin typeface="Calibri" panose="020F0502020204030204" pitchFamily="34" charset="0"/>
                        </a:rPr>
                        <a:t>Clinical</a:t>
                      </a:r>
                      <a:r>
                        <a:rPr lang="en-US" sz="2000" baseline="0" dirty="0" smtClean="0">
                          <a:latin typeface="Calibri" panose="020F0502020204030204" pitchFamily="34" charset="0"/>
                        </a:rPr>
                        <a:t> Manifestation</a:t>
                      </a:r>
                      <a:endParaRPr lang="en-US" sz="2000" dirty="0">
                        <a:latin typeface="Calibri" panose="020F0502020204030204" pitchFamily="34" charset="0"/>
                      </a:endParaRPr>
                    </a:p>
                  </a:txBody>
                  <a:tcPr marL="58783" marR="58783" marT="91440" marB="91440">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sz="1800" dirty="0" smtClean="0">
                          <a:latin typeface="Calibri" panose="020F0502020204030204" pitchFamily="34" charset="0"/>
                        </a:rPr>
                        <a:t>General</a:t>
                      </a:r>
                      <a:endParaRPr lang="en-US" sz="1800" dirty="0">
                        <a:latin typeface="Calibri" panose="020F0502020204030204" pitchFamily="34" charset="0"/>
                      </a:endParaRPr>
                    </a:p>
                  </a:txBody>
                  <a:tcPr marL="73152" marR="0" marT="91440" marB="91440">
                    <a:lnL w="12700" cmpd="sng">
                      <a:noFill/>
                    </a:lnL>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rPr>
                        <a:t>Fever</a:t>
                      </a:r>
                      <a:r>
                        <a:rPr lang="en-US" sz="1800" baseline="0" dirty="0" smtClean="0">
                          <a:latin typeface="Calibri" panose="020F0502020204030204" pitchFamily="34" charset="0"/>
                        </a:rPr>
                        <a:t> (87%), f</a:t>
                      </a:r>
                      <a:r>
                        <a:rPr lang="en-US" sz="1800" dirty="0" smtClean="0">
                          <a:latin typeface="Calibri" panose="020F0502020204030204" pitchFamily="34" charset="0"/>
                        </a:rPr>
                        <a:t>atigue</a:t>
                      </a:r>
                      <a:r>
                        <a:rPr lang="en-US" sz="1800" baseline="0" dirty="0" smtClean="0">
                          <a:latin typeface="Calibri" panose="020F0502020204030204" pitchFamily="34" charset="0"/>
                        </a:rPr>
                        <a:t> (76%), a</a:t>
                      </a:r>
                      <a:r>
                        <a:rPr lang="en-US" sz="1800" dirty="0" smtClean="0">
                          <a:latin typeface="Calibri" panose="020F0502020204030204" pitchFamily="34" charset="0"/>
                        </a:rPr>
                        <a:t>rthralgia (39%), </a:t>
                      </a:r>
                      <a:r>
                        <a:rPr lang="en-US" sz="1800" baseline="0" dirty="0" smtClean="0">
                          <a:latin typeface="Calibri" panose="020F0502020204030204" pitchFamily="34" charset="0"/>
                        </a:rPr>
                        <a:t>myalgia (39%)</a:t>
                      </a:r>
                      <a:endParaRPr lang="en-US" sz="1800" dirty="0">
                        <a:latin typeface="Calibri" panose="020F0502020204030204" pitchFamily="34" charset="0"/>
                      </a:endParaRPr>
                    </a:p>
                  </a:txBody>
                  <a:tcPr marL="137160" marR="58783" marT="91440" marB="91440">
                    <a:lnR w="12700" cmpd="sng">
                      <a:noFill/>
                    </a:ln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r>
              <a:tr h="370840">
                <a:tc>
                  <a:txBody>
                    <a:bodyPr/>
                    <a:lstStyle/>
                    <a:p>
                      <a:r>
                        <a:rPr lang="en-US" sz="1800" dirty="0" smtClean="0">
                          <a:latin typeface="Calibri" panose="020F0502020204030204" pitchFamily="34" charset="0"/>
                        </a:rPr>
                        <a:t>Neurological</a:t>
                      </a:r>
                      <a:endParaRPr lang="en-US" sz="1800" dirty="0">
                        <a:latin typeface="Calibri" panose="020F0502020204030204" pitchFamily="34" charset="0"/>
                      </a:endParaRPr>
                    </a:p>
                  </a:txBody>
                  <a:tcPr marL="73152" marR="0" marT="91440" marB="91440">
                    <a:lnL w="12700" cmpd="sng">
                      <a:noFill/>
                    </a:lnL>
                    <a:solidFill>
                      <a:schemeClr val="accent4">
                        <a:lumMod val="40000"/>
                        <a:lumOff val="60000"/>
                        <a:alpha val="50000"/>
                      </a:schemeClr>
                    </a:solidFill>
                  </a:tcPr>
                </a:tc>
                <a:tc>
                  <a:txBody>
                    <a:bodyPr/>
                    <a:lstStyle/>
                    <a:p>
                      <a:r>
                        <a:rPr lang="en-US" sz="1800" baseline="0" dirty="0" smtClean="0">
                          <a:latin typeface="Calibri" panose="020F0502020204030204" pitchFamily="34" charset="0"/>
                        </a:rPr>
                        <a:t>Headache (53%), confusion (13%), eye pain (8%), coma (6%)</a:t>
                      </a:r>
                      <a:endParaRPr lang="en-US" sz="1800" dirty="0">
                        <a:latin typeface="Calibri" panose="020F0502020204030204" pitchFamily="34" charset="0"/>
                      </a:endParaRPr>
                    </a:p>
                  </a:txBody>
                  <a:tcPr marL="137160" marR="58783" marT="91440" marB="91440">
                    <a:lnR w="12700" cmpd="sng">
                      <a:noFill/>
                    </a:lnR>
                    <a:lnB w="12700" cap="flat" cmpd="sng" algn="ctr">
                      <a:solidFill>
                        <a:schemeClr val="bg2"/>
                      </a:solidFill>
                      <a:prstDash val="solid"/>
                      <a:round/>
                      <a:headEnd type="none" w="med" len="med"/>
                      <a:tailEnd type="none" w="med" len="med"/>
                    </a:lnB>
                    <a:solidFill>
                      <a:schemeClr val="accent4">
                        <a:lumMod val="40000"/>
                        <a:lumOff val="60000"/>
                        <a:alpha val="50000"/>
                      </a:schemeClr>
                    </a:solidFill>
                  </a:tcPr>
                </a:tc>
              </a:tr>
              <a:tr h="370840">
                <a:tc>
                  <a:txBody>
                    <a:bodyPr/>
                    <a:lstStyle/>
                    <a:p>
                      <a:r>
                        <a:rPr lang="en-US" sz="1800" dirty="0" smtClean="0">
                          <a:latin typeface="Calibri" panose="020F0502020204030204" pitchFamily="34" charset="0"/>
                        </a:rPr>
                        <a:t>Cardiovascular</a:t>
                      </a:r>
                      <a:endParaRPr lang="en-US" sz="1800" dirty="0">
                        <a:latin typeface="Calibri" panose="020F0502020204030204" pitchFamily="34" charset="0"/>
                      </a:endParaRPr>
                    </a:p>
                  </a:txBody>
                  <a:tcPr marL="73152" marR="0" marT="91440" marB="91440">
                    <a:lnL w="12700" cmpd="sng">
                      <a:noFill/>
                    </a:lnL>
                    <a:solidFill>
                      <a:schemeClr val="accent4">
                        <a:lumMod val="20000"/>
                        <a:lumOff val="80000"/>
                        <a:alpha val="50000"/>
                      </a:schemeClr>
                    </a:solidFill>
                  </a:tcPr>
                </a:tc>
                <a:tc>
                  <a:txBody>
                    <a:bodyPr/>
                    <a:lstStyle/>
                    <a:p>
                      <a:r>
                        <a:rPr lang="en-US" sz="1800" dirty="0" smtClean="0">
                          <a:latin typeface="Calibri" panose="020F0502020204030204" pitchFamily="34" charset="0"/>
                        </a:rPr>
                        <a:t>Chest pain (37%), </a:t>
                      </a:r>
                      <a:endParaRPr lang="en-US" sz="1800" dirty="0">
                        <a:latin typeface="Calibri" panose="020F0502020204030204" pitchFamily="34" charset="0"/>
                      </a:endParaRPr>
                    </a:p>
                  </a:txBody>
                  <a:tcPr marL="137160" marR="58783" marT="91440" marB="91440">
                    <a:lnR w="12700" cmpd="sng">
                      <a:noFill/>
                    </a:lnR>
                    <a:lnT w="12700" cap="flat" cmpd="sng" algn="ctr">
                      <a:solidFill>
                        <a:schemeClr val="bg2"/>
                      </a:solidFill>
                      <a:prstDash val="solid"/>
                      <a:round/>
                      <a:headEnd type="none" w="med" len="med"/>
                      <a:tailEnd type="none" w="med" len="med"/>
                    </a:lnT>
                    <a:solidFill>
                      <a:schemeClr val="accent4">
                        <a:lumMod val="20000"/>
                        <a:lumOff val="80000"/>
                        <a:alpha val="50000"/>
                      </a:schemeClr>
                    </a:solidFill>
                  </a:tcPr>
                </a:tc>
              </a:tr>
              <a:tr h="370840">
                <a:tc>
                  <a:txBody>
                    <a:bodyPr/>
                    <a:lstStyle/>
                    <a:p>
                      <a:r>
                        <a:rPr lang="en-US" sz="1800" dirty="0" smtClean="0">
                          <a:latin typeface="Calibri" panose="020F0502020204030204" pitchFamily="34" charset="0"/>
                        </a:rPr>
                        <a:t>Pulmonary</a:t>
                      </a:r>
                      <a:endParaRPr lang="en-US" sz="1800" dirty="0">
                        <a:latin typeface="Calibri" panose="020F0502020204030204" pitchFamily="34" charset="0"/>
                      </a:endParaRPr>
                    </a:p>
                  </a:txBody>
                  <a:tcPr marL="73152" marR="0" marT="91440" marB="91440">
                    <a:lnL w="12700" cmpd="sng">
                      <a:noFill/>
                    </a:lnL>
                    <a:solidFill>
                      <a:schemeClr val="accent4">
                        <a:lumMod val="40000"/>
                        <a:lumOff val="60000"/>
                        <a:alpha val="50000"/>
                      </a:schemeClr>
                    </a:solidFill>
                  </a:tcPr>
                </a:tc>
                <a:tc>
                  <a:txBody>
                    <a:bodyPr/>
                    <a:lstStyle/>
                    <a:p>
                      <a:r>
                        <a:rPr lang="en-US" sz="1800" dirty="0" smtClean="0">
                          <a:latin typeface="Calibri" panose="020F0502020204030204" pitchFamily="34" charset="0"/>
                        </a:rPr>
                        <a:t>Cough (30%),</a:t>
                      </a:r>
                      <a:r>
                        <a:rPr lang="en-US" sz="1800" baseline="0" dirty="0" smtClean="0">
                          <a:latin typeface="Calibri" panose="020F0502020204030204" pitchFamily="34" charset="0"/>
                        </a:rPr>
                        <a:t> dyspnea (23%), sore throat (22%), hiccups (11%) </a:t>
                      </a:r>
                      <a:endParaRPr lang="en-US" sz="1800" dirty="0">
                        <a:latin typeface="Calibri" panose="020F0502020204030204" pitchFamily="34" charset="0"/>
                      </a:endParaRPr>
                    </a:p>
                  </a:txBody>
                  <a:tcPr marL="137160" marR="58783" marT="91440" marB="91440">
                    <a:lnR w="12700" cmpd="sng">
                      <a:noFill/>
                    </a:lnR>
                    <a:solidFill>
                      <a:schemeClr val="accent4">
                        <a:lumMod val="40000"/>
                        <a:lumOff val="60000"/>
                        <a:alpha val="50000"/>
                      </a:schemeClr>
                    </a:solidFill>
                  </a:tcPr>
                </a:tc>
              </a:tr>
              <a:tr h="370840">
                <a:tc>
                  <a:txBody>
                    <a:bodyPr/>
                    <a:lstStyle/>
                    <a:p>
                      <a:r>
                        <a:rPr lang="en-US" sz="1800" dirty="0" smtClean="0">
                          <a:latin typeface="Calibri" panose="020F0502020204030204" pitchFamily="34" charset="0"/>
                        </a:rPr>
                        <a:t>Gastrointestinal</a:t>
                      </a:r>
                      <a:endParaRPr lang="en-US" sz="1800" dirty="0">
                        <a:latin typeface="Calibri" panose="020F0502020204030204" pitchFamily="34" charset="0"/>
                      </a:endParaRPr>
                    </a:p>
                  </a:txBody>
                  <a:tcPr marL="73152" marR="0" marT="91440" marB="91440">
                    <a:lnL w="12700" cmpd="sng">
                      <a:noFill/>
                    </a:lnL>
                    <a:solidFill>
                      <a:schemeClr val="accent4">
                        <a:lumMod val="20000"/>
                        <a:lumOff val="80000"/>
                        <a:alpha val="50000"/>
                      </a:schemeClr>
                    </a:solidFill>
                  </a:tcPr>
                </a:tc>
                <a:tc>
                  <a:txBody>
                    <a:bodyPr/>
                    <a:lstStyle/>
                    <a:p>
                      <a:r>
                        <a:rPr lang="en-US" sz="1800" baseline="0" dirty="0" smtClean="0">
                          <a:latin typeface="Calibri" panose="020F0502020204030204" pitchFamily="34" charset="0"/>
                        </a:rPr>
                        <a:t>Vomiting (68%), diarrhea (66%), a</a:t>
                      </a:r>
                      <a:r>
                        <a:rPr lang="en-US" sz="1800" dirty="0" smtClean="0">
                          <a:latin typeface="Calibri" panose="020F0502020204030204" pitchFamily="34" charset="0"/>
                        </a:rPr>
                        <a:t>norexia (65%),</a:t>
                      </a:r>
                      <a:r>
                        <a:rPr lang="en-US" sz="1800" baseline="0" dirty="0" smtClean="0">
                          <a:latin typeface="Calibri" panose="020F0502020204030204" pitchFamily="34" charset="0"/>
                        </a:rPr>
                        <a:t> abdominal pain (44%), dysphagia (33%), jaundice (10%) </a:t>
                      </a:r>
                      <a:endParaRPr lang="en-US" sz="1800" dirty="0">
                        <a:latin typeface="Calibri" panose="020F0502020204030204" pitchFamily="34" charset="0"/>
                      </a:endParaRPr>
                    </a:p>
                  </a:txBody>
                  <a:tcPr marL="137160" marR="58783" marT="91440" marB="91440">
                    <a:lnR w="12700" cmpd="sng">
                      <a:noFill/>
                    </a:lnR>
                    <a:solidFill>
                      <a:schemeClr val="accent4">
                        <a:lumMod val="20000"/>
                        <a:lumOff val="80000"/>
                        <a:alpha val="5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anose="020F0502020204030204" pitchFamily="34" charset="0"/>
                        </a:rPr>
                        <a:t>Hematological</a:t>
                      </a:r>
                      <a:endParaRPr lang="en-US" sz="1800" dirty="0">
                        <a:latin typeface="Calibri" panose="020F0502020204030204" pitchFamily="34" charset="0"/>
                      </a:endParaRPr>
                    </a:p>
                  </a:txBody>
                  <a:tcPr marL="73152" marR="0" marT="91440" marB="91440">
                    <a:lnL w="12700" cmpd="sng">
                      <a:noFill/>
                    </a:lnL>
                    <a:solidFill>
                      <a:schemeClr val="accent4">
                        <a:lumMod val="40000"/>
                        <a:lumOff val="60000"/>
                        <a:alpha val="50000"/>
                      </a:schemeClr>
                    </a:solidFill>
                  </a:tcPr>
                </a:tc>
                <a:tc>
                  <a:txBody>
                    <a:bodyPr/>
                    <a:lstStyle/>
                    <a:p>
                      <a:r>
                        <a:rPr lang="en-US" sz="1800" dirty="0" smtClean="0">
                          <a:latin typeface="Calibri" panose="020F0502020204030204" pitchFamily="34" charset="0"/>
                        </a:rPr>
                        <a:t>Any unexplained</a:t>
                      </a:r>
                      <a:r>
                        <a:rPr lang="en-US" sz="1800" baseline="0" dirty="0" smtClean="0">
                          <a:latin typeface="Calibri" panose="020F0502020204030204" pitchFamily="34" charset="0"/>
                        </a:rPr>
                        <a:t> bleeding (18%), melena/</a:t>
                      </a:r>
                      <a:r>
                        <a:rPr lang="en-US" sz="1800" baseline="0" dirty="0" err="1" smtClean="0">
                          <a:latin typeface="Calibri" panose="020F0502020204030204" pitchFamily="34" charset="0"/>
                        </a:rPr>
                        <a:t>hematochezia</a:t>
                      </a:r>
                      <a:r>
                        <a:rPr lang="en-US" sz="1800" baseline="0" dirty="0" smtClean="0">
                          <a:latin typeface="Calibri" panose="020F0502020204030204" pitchFamily="34" charset="0"/>
                        </a:rPr>
                        <a:t> (6%), hematemesis (4%), vaginal bleeding (3%), gingival bleeding (2%), hemoptysis (2%), epistaxis (2%), bleeding at injection site (2%), hematuria (1%), </a:t>
                      </a:r>
                      <a:r>
                        <a:rPr lang="en-US" sz="1800" baseline="0" dirty="0" err="1" smtClean="0">
                          <a:latin typeface="Calibri" panose="020F0502020204030204" pitchFamily="34" charset="0"/>
                        </a:rPr>
                        <a:t>petechiae</a:t>
                      </a:r>
                      <a:r>
                        <a:rPr lang="en-US" sz="1800" baseline="0" dirty="0" smtClean="0">
                          <a:latin typeface="Calibri" panose="020F0502020204030204" pitchFamily="34" charset="0"/>
                        </a:rPr>
                        <a:t>/</a:t>
                      </a:r>
                      <a:r>
                        <a:rPr lang="en-US" sz="1800" baseline="0" dirty="0" err="1" smtClean="0">
                          <a:latin typeface="Calibri" panose="020F0502020204030204" pitchFamily="34" charset="0"/>
                        </a:rPr>
                        <a:t>ecchymoses</a:t>
                      </a:r>
                      <a:r>
                        <a:rPr lang="en-US" sz="1800" baseline="0" dirty="0" smtClean="0">
                          <a:latin typeface="Calibri" panose="020F0502020204030204" pitchFamily="34" charset="0"/>
                        </a:rPr>
                        <a:t> (1%)</a:t>
                      </a:r>
                      <a:endParaRPr lang="en-US" sz="1800" dirty="0">
                        <a:latin typeface="Calibri" panose="020F0502020204030204" pitchFamily="34" charset="0"/>
                      </a:endParaRPr>
                    </a:p>
                  </a:txBody>
                  <a:tcPr marL="137160" marR="58783" marT="91440" marB="91440">
                    <a:lnR w="12700" cmpd="sng">
                      <a:noFill/>
                    </a:lnR>
                    <a:solidFill>
                      <a:schemeClr val="accent4">
                        <a:lumMod val="40000"/>
                        <a:lumOff val="60000"/>
                        <a:alpha val="50000"/>
                      </a:schemeClr>
                    </a:solidFill>
                  </a:tcPr>
                </a:tc>
              </a:tr>
              <a:tr h="370840">
                <a:tc>
                  <a:txBody>
                    <a:bodyPr/>
                    <a:lstStyle/>
                    <a:p>
                      <a:r>
                        <a:rPr lang="en-US" sz="1800" dirty="0" smtClean="0">
                          <a:latin typeface="Calibri" panose="020F0502020204030204" pitchFamily="34" charset="0"/>
                        </a:rPr>
                        <a:t>Integumentary</a:t>
                      </a:r>
                      <a:endParaRPr lang="en-US" sz="1800" dirty="0">
                        <a:latin typeface="Calibri" panose="020F0502020204030204" pitchFamily="34" charset="0"/>
                      </a:endParaRPr>
                    </a:p>
                  </a:txBody>
                  <a:tcPr marL="73152" marR="0" marT="91440" marB="91440">
                    <a:lnL w="12700" cmpd="sng">
                      <a:noFill/>
                    </a:lnL>
                    <a:lnB w="12700" cap="flat" cmpd="sng" algn="ctr">
                      <a:solidFill>
                        <a:schemeClr val="bg1"/>
                      </a:solidFill>
                      <a:prstDash val="solid"/>
                      <a:round/>
                      <a:headEnd type="none" w="med" len="med"/>
                      <a:tailEnd type="none" w="med" len="med"/>
                    </a:lnB>
                    <a:solidFill>
                      <a:schemeClr val="accent4">
                        <a:lumMod val="20000"/>
                        <a:lumOff val="80000"/>
                        <a:alpha val="50000"/>
                      </a:schemeClr>
                    </a:solidFill>
                  </a:tcPr>
                </a:tc>
                <a:tc>
                  <a:txBody>
                    <a:bodyPr/>
                    <a:lstStyle/>
                    <a:p>
                      <a:r>
                        <a:rPr lang="en-US" sz="1800" dirty="0" smtClean="0">
                          <a:latin typeface="Calibri" panose="020F0502020204030204" pitchFamily="34" charset="0"/>
                        </a:rPr>
                        <a:t>Conjunctivitis</a:t>
                      </a:r>
                      <a:r>
                        <a:rPr lang="en-US" sz="1800" baseline="0" dirty="0" smtClean="0">
                          <a:latin typeface="Calibri" panose="020F0502020204030204" pitchFamily="34" charset="0"/>
                        </a:rPr>
                        <a:t> (21%), rash (6%)</a:t>
                      </a:r>
                      <a:endParaRPr lang="en-US" sz="1800" dirty="0">
                        <a:latin typeface="Calibri" panose="020F0502020204030204" pitchFamily="34" charset="0"/>
                      </a:endParaRPr>
                    </a:p>
                  </a:txBody>
                  <a:tcPr marL="137160" marR="58783" marT="91440" marB="91440">
                    <a:lnR w="12700" cmpd="sng">
                      <a:noFill/>
                    </a:lnR>
                    <a:lnB w="12700" cap="flat" cmpd="sng" algn="ctr">
                      <a:solidFill>
                        <a:schemeClr val="bg1"/>
                      </a:solidFill>
                      <a:prstDash val="solid"/>
                      <a:round/>
                      <a:headEnd type="none" w="med" len="med"/>
                      <a:tailEnd type="none" w="med" len="med"/>
                    </a:lnB>
                    <a:solidFill>
                      <a:schemeClr val="accent4">
                        <a:lumMod val="20000"/>
                        <a:lumOff val="80000"/>
                        <a:alpha val="50000"/>
                      </a:schemeClr>
                    </a:solidFill>
                  </a:tcPr>
                </a:tc>
              </a:tr>
            </a:tbl>
          </a:graphicData>
        </a:graphic>
      </p:graphicFrame>
      <p:sp>
        <p:nvSpPr>
          <p:cNvPr id="4" name="Text Placeholder 3"/>
          <p:cNvSpPr>
            <a:spLocks noGrp="1"/>
          </p:cNvSpPr>
          <p:nvPr>
            <p:ph type="body" sz="half" idx="2"/>
          </p:nvPr>
        </p:nvSpPr>
        <p:spPr>
          <a:xfrm>
            <a:off x="305320" y="6255676"/>
            <a:ext cx="8525334" cy="527124"/>
          </a:xfrm>
          <a:prstGeom prst="rect">
            <a:avLst/>
          </a:prstGeom>
        </p:spPr>
        <p:txBody>
          <a:bodyPr/>
          <a:lstStyle/>
          <a:p>
            <a:r>
              <a:rPr lang="en-US" sz="1100" dirty="0" smtClean="0">
                <a:solidFill>
                  <a:srgbClr val="4971F2"/>
                </a:solidFill>
                <a:latin typeface="Calibri" panose="020F0502020204030204" pitchFamily="34" charset="0"/>
              </a:rPr>
              <a:t>WHO Ebola Response team. </a:t>
            </a:r>
            <a:r>
              <a:rPr lang="en-US" sz="1100" i="1" dirty="0" smtClean="0">
                <a:solidFill>
                  <a:srgbClr val="4971F2"/>
                </a:solidFill>
                <a:latin typeface="Calibri" panose="020F0502020204030204" pitchFamily="34" charset="0"/>
              </a:rPr>
              <a:t>NEJM</a:t>
            </a:r>
            <a:r>
              <a:rPr lang="en-US" sz="1100" dirty="0" smtClean="0">
                <a:solidFill>
                  <a:srgbClr val="4971F2"/>
                </a:solidFill>
                <a:latin typeface="Calibri" panose="020F0502020204030204" pitchFamily="34" charset="0"/>
              </a:rPr>
              <a:t>. 2014</a:t>
            </a:r>
            <a:endParaRPr lang="en-US" sz="1100" dirty="0">
              <a:solidFill>
                <a:srgbClr val="4971F2"/>
              </a:solidFill>
              <a:latin typeface="Calibri" panose="020F0502020204030204" pitchFamily="34" charset="0"/>
            </a:endParaRPr>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19</a:t>
            </a:fld>
            <a:endParaRPr lang="en-US" altLang="en-US" sz="1200" i="1" dirty="0">
              <a:solidFill>
                <a:schemeClr val="accent4"/>
              </a:solidFill>
              <a:latin typeface="+mn-lt"/>
            </a:endParaRPr>
          </a:p>
        </p:txBody>
      </p:sp>
    </p:spTree>
    <p:extLst>
      <p:ext uri="{BB962C8B-B14F-4D97-AF65-F5344CB8AC3E}">
        <p14:creationId xmlns:p14="http://schemas.microsoft.com/office/powerpoint/2010/main" val="38261954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39A6"/>
                </a:solidFill>
                <a:effectLst/>
                <a:latin typeface="Calibri" panose="020F0502020204030204" pitchFamily="34" charset="0"/>
              </a:rPr>
              <a:t>Ebola Virus</a:t>
            </a:r>
            <a:endParaRPr lang="en-U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smtClean="0">
                <a:latin typeface="Calibri" panose="020F0502020204030204" pitchFamily="34" charset="0"/>
              </a:rPr>
              <a:t>Prototype Viral Hemorrhagic Fever Pathogen</a:t>
            </a:r>
          </a:p>
          <a:p>
            <a:pPr lvl="1">
              <a:spcAft>
                <a:spcPts val="800"/>
              </a:spcAft>
              <a:buFont typeface="Arial" panose="020B0604020202020204" pitchFamily="34" charset="0"/>
              <a:buChar char="•"/>
            </a:pPr>
            <a:r>
              <a:rPr lang="en-US" dirty="0" smtClean="0">
                <a:latin typeface="Calibri" panose="020F0502020204030204" pitchFamily="34" charset="0"/>
              </a:rPr>
              <a:t>Filovirus:  enveloped, </a:t>
            </a:r>
            <a:br>
              <a:rPr lang="en-US" dirty="0" smtClean="0">
                <a:latin typeface="Calibri" panose="020F0502020204030204" pitchFamily="34" charset="0"/>
              </a:rPr>
            </a:br>
            <a:r>
              <a:rPr lang="en-US" dirty="0" smtClean="0">
                <a:latin typeface="Calibri" panose="020F0502020204030204" pitchFamily="34" charset="0"/>
              </a:rPr>
              <a:t>non-segmented, negative-stranded RNA virus</a:t>
            </a:r>
          </a:p>
          <a:p>
            <a:pPr lvl="1">
              <a:spcAft>
                <a:spcPts val="800"/>
              </a:spcAft>
              <a:buFont typeface="Arial" panose="020B0604020202020204" pitchFamily="34" charset="0"/>
              <a:buChar char="•"/>
            </a:pPr>
            <a:r>
              <a:rPr lang="en-US" dirty="0" smtClean="0">
                <a:latin typeface="Calibri" panose="020F0502020204030204" pitchFamily="34" charset="0"/>
              </a:rPr>
              <a:t>Severe disease with high </a:t>
            </a:r>
            <a:br>
              <a:rPr lang="en-US" dirty="0" smtClean="0">
                <a:latin typeface="Calibri" panose="020F0502020204030204" pitchFamily="34" charset="0"/>
              </a:rPr>
            </a:br>
            <a:r>
              <a:rPr lang="en-US" dirty="0" smtClean="0">
                <a:latin typeface="Calibri" panose="020F0502020204030204" pitchFamily="34" charset="0"/>
              </a:rPr>
              <a:t>case fatality</a:t>
            </a:r>
          </a:p>
          <a:p>
            <a:pPr lvl="1">
              <a:spcAft>
                <a:spcPts val="800"/>
              </a:spcAft>
              <a:buFont typeface="Arial" panose="020B0604020202020204" pitchFamily="34" charset="0"/>
              <a:buChar char="•"/>
            </a:pPr>
            <a:r>
              <a:rPr lang="en-US" dirty="0" smtClean="0">
                <a:latin typeface="Calibri" panose="020F0502020204030204" pitchFamily="34" charset="0"/>
              </a:rPr>
              <a:t>Absence of specific treatment or vaccine </a:t>
            </a:r>
            <a:endParaRPr lang="en-US" dirty="0">
              <a:latin typeface="Calibri" panose="020F0502020204030204" pitchFamily="34" charset="0"/>
            </a:endParaRPr>
          </a:p>
        </p:txBody>
      </p:sp>
      <p:sp>
        <p:nvSpPr>
          <p:cNvPr id="21" name="Content Placeholder 20"/>
          <p:cNvSpPr>
            <a:spLocks noGrp="1"/>
          </p:cNvSpPr>
          <p:nvPr>
            <p:ph idx="12"/>
          </p:nvPr>
        </p:nvSpPr>
        <p:spPr/>
        <p:txBody>
          <a:bodyPr/>
          <a:lstStyle/>
          <a:p>
            <a:pPr>
              <a:spcAft>
                <a:spcPts val="1200"/>
              </a:spcAft>
              <a:buFont typeface="Wingdings" panose="05000000000000000000" pitchFamily="2" charset="2"/>
              <a:buChar char="§"/>
            </a:pPr>
            <a:r>
              <a:rPr lang="en-US" sz="2400" dirty="0" smtClean="0">
                <a:latin typeface="Calibri" panose="020F0502020204030204" pitchFamily="34" charset="0"/>
              </a:rPr>
              <a:t>&gt;20 previous Ebola and Marburg virus outbreaks</a:t>
            </a:r>
          </a:p>
          <a:p>
            <a:pPr>
              <a:spcAft>
                <a:spcPts val="1200"/>
              </a:spcAft>
              <a:buFont typeface="Wingdings" panose="05000000000000000000" pitchFamily="2" charset="2"/>
              <a:buChar char="§"/>
            </a:pPr>
            <a:r>
              <a:rPr lang="en-US" sz="2400" dirty="0" smtClean="0">
                <a:latin typeface="Calibri" panose="020F0502020204030204" pitchFamily="34" charset="0"/>
              </a:rPr>
              <a:t>2014 West Africa Ebola outbreak caused by             </a:t>
            </a:r>
            <a:r>
              <a:rPr lang="en-US" sz="2400" i="1" dirty="0" smtClean="0">
                <a:latin typeface="Calibri" panose="020F0502020204030204" pitchFamily="34" charset="0"/>
              </a:rPr>
              <a:t>Zaire ebolavirus </a:t>
            </a:r>
            <a:r>
              <a:rPr lang="en-US" sz="2400" dirty="0" smtClean="0">
                <a:latin typeface="Calibri" panose="020F0502020204030204" pitchFamily="34" charset="0"/>
              </a:rPr>
              <a:t>species (five known Ebola virus species)</a:t>
            </a:r>
            <a:endParaRPr lang="en-US" sz="2400" dirty="0">
              <a:latin typeface="Calibri" panose="020F05020202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09" t="2474" r="3181" b="3668"/>
          <a:stretch/>
        </p:blipFill>
        <p:spPr>
          <a:xfrm>
            <a:off x="1219200" y="4604084"/>
            <a:ext cx="2454442" cy="1716506"/>
          </a:xfrm>
          <a:prstGeom prst="rect">
            <a:avLst/>
          </a:prstGeom>
          <a:ln>
            <a:noFill/>
          </a:ln>
          <a:effectLst/>
        </p:spPr>
      </p:pic>
      <p:sp>
        <p:nvSpPr>
          <p:cNvPr id="13"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a:t>
            </a:fld>
            <a:endParaRPr lang="en-US" altLang="en-US" sz="1200" i="1" dirty="0">
              <a:solidFill>
                <a:schemeClr val="accent4"/>
              </a:solidFill>
              <a:latin typeface="+mn-lt"/>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10705" y="4206414"/>
            <a:ext cx="2731659" cy="2181225"/>
          </a:xfrm>
          <a:prstGeom prst="rect">
            <a:avLst/>
          </a:prstGeom>
          <a:ln>
            <a:noFill/>
          </a:ln>
          <a:effectLst/>
        </p:spPr>
      </p:pic>
      <p:pic>
        <p:nvPicPr>
          <p:cNvPr id="10" name="Content Placeholder 7"/>
          <p:cNvPicPr>
            <a:picLocks noChangeAspect="1"/>
          </p:cNvPicPr>
          <p:nvPr/>
        </p:nvPicPr>
        <p:blipFill rotWithShape="1">
          <a:blip r:embed="rId5" cstate="email">
            <a:extLst>
              <a:ext uri="{28A0092B-C50C-407E-A947-70E740481C1C}">
                <a14:useLocalDpi xmlns:a14="http://schemas.microsoft.com/office/drawing/2010/main" val="0"/>
              </a:ext>
            </a:extLst>
          </a:blip>
          <a:srcRect t="85271" r="69955"/>
          <a:stretch/>
        </p:blipFill>
        <p:spPr>
          <a:xfrm>
            <a:off x="5415455" y="5728102"/>
            <a:ext cx="1116796" cy="659537"/>
          </a:xfrm>
          <a:prstGeom prst="rect">
            <a:avLst/>
          </a:prstGeom>
          <a:ln w="12700">
            <a:solidFill>
              <a:schemeClr val="tx2"/>
            </a:solidFill>
          </a:ln>
          <a:effectLst/>
        </p:spPr>
      </p:pic>
    </p:spTree>
    <p:extLst>
      <p:ext uri="{BB962C8B-B14F-4D97-AF65-F5344CB8AC3E}">
        <p14:creationId xmlns:p14="http://schemas.microsoft.com/office/powerpoint/2010/main" val="18305341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018" y="469970"/>
            <a:ext cx="8527635" cy="529830"/>
          </a:xfrm>
        </p:spPr>
        <p:txBody>
          <a:bodyPr/>
          <a:lstStyle/>
          <a:p>
            <a:r>
              <a:rPr lang="en-US" sz="2800" dirty="0" smtClean="0">
                <a:solidFill>
                  <a:srgbClr val="0039A6"/>
                </a:solidFill>
                <a:effectLst/>
                <a:latin typeface="Calibri" panose="020F0502020204030204" pitchFamily="34" charset="0"/>
              </a:rPr>
              <a:t>Examples of Hemorrhagic Signs</a:t>
            </a:r>
            <a:endParaRPr lang="en-US" sz="2800" dirty="0">
              <a:solidFill>
                <a:srgbClr val="0039A6"/>
              </a:solidFill>
              <a:effectLst/>
              <a:latin typeface="Calibri" panose="020F0502020204030204" pitchFamily="34" charset="0"/>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91597" y="4349639"/>
            <a:ext cx="2843007" cy="209677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122400" y="1580343"/>
            <a:ext cx="3581400" cy="2206777"/>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208741" y="2190094"/>
            <a:ext cx="2860517" cy="3365315"/>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626657" y="3903232"/>
            <a:ext cx="2572884" cy="461665"/>
          </a:xfrm>
          <a:prstGeom prst="rect">
            <a:avLst/>
          </a:prstGeom>
          <a:noFill/>
        </p:spPr>
        <p:txBody>
          <a:bodyPr wrap="none" rtlCol="0">
            <a:spAutoFit/>
          </a:bodyPr>
          <a:lstStyle/>
          <a:p>
            <a:pPr algn="ctr"/>
            <a:r>
              <a:rPr lang="en-US" sz="2400" b="1" dirty="0">
                <a:solidFill>
                  <a:srgbClr val="4971F2"/>
                </a:solidFill>
                <a:latin typeface="Calibri" panose="020F0502020204030204" pitchFamily="34" charset="0"/>
              </a:rPr>
              <a:t>Bleeding </a:t>
            </a:r>
            <a:r>
              <a:rPr lang="en-US" sz="2400" b="1" dirty="0" smtClean="0">
                <a:solidFill>
                  <a:srgbClr val="4971F2"/>
                </a:solidFill>
                <a:latin typeface="Calibri" panose="020F0502020204030204" pitchFamily="34" charset="0"/>
              </a:rPr>
              <a:t>at IV </a:t>
            </a:r>
            <a:r>
              <a:rPr lang="en-US" sz="2400" b="1" dirty="0">
                <a:solidFill>
                  <a:srgbClr val="4971F2"/>
                </a:solidFill>
                <a:latin typeface="Calibri" panose="020F0502020204030204" pitchFamily="34" charset="0"/>
              </a:rPr>
              <a:t>Site </a:t>
            </a:r>
          </a:p>
        </p:txBody>
      </p:sp>
      <p:sp>
        <p:nvSpPr>
          <p:cNvPr id="3" name="TextBox 2"/>
          <p:cNvSpPr txBox="1"/>
          <p:nvPr/>
        </p:nvSpPr>
        <p:spPr>
          <a:xfrm>
            <a:off x="1952869" y="1136835"/>
            <a:ext cx="1920462" cy="461665"/>
          </a:xfrm>
          <a:prstGeom prst="rect">
            <a:avLst/>
          </a:prstGeom>
          <a:noFill/>
        </p:spPr>
        <p:txBody>
          <a:bodyPr wrap="none" rtlCol="0">
            <a:spAutoFit/>
          </a:bodyPr>
          <a:lstStyle/>
          <a:p>
            <a:pPr algn="ctr"/>
            <a:r>
              <a:rPr lang="en-US" sz="2400" b="1" dirty="0" smtClean="0">
                <a:solidFill>
                  <a:srgbClr val="4971F2"/>
                </a:solidFill>
                <a:latin typeface="Calibri" panose="020F0502020204030204" pitchFamily="34" charset="0"/>
              </a:rPr>
              <a:t>Hematemesis</a:t>
            </a:r>
            <a:endParaRPr lang="en-US" sz="2400" b="1" dirty="0">
              <a:solidFill>
                <a:srgbClr val="4971F2"/>
              </a:solidFill>
              <a:latin typeface="Calibri" panose="020F0502020204030204" pitchFamily="34" charset="0"/>
            </a:endParaRPr>
          </a:p>
        </p:txBody>
      </p:sp>
      <p:sp>
        <p:nvSpPr>
          <p:cNvPr id="6" name="Rectangle 5"/>
          <p:cNvSpPr/>
          <p:nvPr/>
        </p:nvSpPr>
        <p:spPr>
          <a:xfrm>
            <a:off x="5447647" y="1682594"/>
            <a:ext cx="2382704" cy="461665"/>
          </a:xfrm>
          <a:prstGeom prst="rect">
            <a:avLst/>
          </a:prstGeom>
        </p:spPr>
        <p:txBody>
          <a:bodyPr wrap="none">
            <a:spAutoFit/>
          </a:bodyPr>
          <a:lstStyle/>
          <a:p>
            <a:pPr algn="ctr"/>
            <a:r>
              <a:rPr lang="en-US" sz="2400" b="1" dirty="0">
                <a:solidFill>
                  <a:srgbClr val="4971F2"/>
                </a:solidFill>
                <a:latin typeface="Calibri" panose="020F0502020204030204" pitchFamily="34" charset="0"/>
              </a:rPr>
              <a:t>Gingival bleeding</a:t>
            </a:r>
          </a:p>
        </p:txBody>
      </p:sp>
      <p:sp>
        <p:nvSpPr>
          <p:cNvPr id="1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20</a:t>
            </a:fld>
            <a:endParaRPr lang="en-US" altLang="en-US" sz="1200" i="1" dirty="0">
              <a:solidFill>
                <a:schemeClr val="accent4"/>
              </a:solidFill>
              <a:latin typeface="+mn-lt"/>
            </a:endParaRPr>
          </a:p>
        </p:txBody>
      </p:sp>
    </p:spTree>
    <p:extLst>
      <p:ext uri="{BB962C8B-B14F-4D97-AF65-F5344CB8AC3E}">
        <p14:creationId xmlns:p14="http://schemas.microsoft.com/office/powerpoint/2010/main" val="28227922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0039A6"/>
                </a:solidFill>
                <a:effectLst/>
                <a:latin typeface="Calibri" panose="020F0502020204030204" pitchFamily="34" charset="0"/>
              </a:rPr>
              <a:t>Laboratory Findings</a:t>
            </a:r>
            <a:endParaRPr lang="en-U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558429"/>
            <a:ext cx="8229600" cy="4191000"/>
          </a:xfrm>
        </p:spPr>
        <p:txBody>
          <a:bodyPr/>
          <a:lstStyle/>
          <a:p>
            <a:pPr>
              <a:spcBef>
                <a:spcPts val="1200"/>
              </a:spcBef>
              <a:buFont typeface="Wingdings" panose="05000000000000000000" pitchFamily="2" charset="2"/>
              <a:buChar char="§"/>
            </a:pPr>
            <a:r>
              <a:rPr lang="en-US" sz="2400" dirty="0" smtClean="0">
                <a:latin typeface="Calibri" panose="020F0502020204030204" pitchFamily="34" charset="0"/>
              </a:rPr>
              <a:t>Thrombocytopenia (50,000-100,000/</a:t>
            </a:r>
            <a:r>
              <a:rPr lang="en-US" sz="2400" dirty="0" smtClean="0">
                <a:solidFill>
                  <a:srgbClr val="000000"/>
                </a:solidFill>
                <a:latin typeface="Calibri" panose="020F0502020204030204" pitchFamily="34" charset="0"/>
              </a:rPr>
              <a:t>mL</a:t>
            </a:r>
            <a:r>
              <a:rPr lang="en-US" sz="2400" dirty="0" smtClean="0">
                <a:latin typeface="Calibri" panose="020F0502020204030204" pitchFamily="34" charset="0"/>
              </a:rPr>
              <a:t> range)</a:t>
            </a:r>
          </a:p>
          <a:p>
            <a:pPr>
              <a:spcBef>
                <a:spcPts val="1200"/>
              </a:spcBef>
              <a:buFont typeface="Wingdings" panose="05000000000000000000" pitchFamily="2" charset="2"/>
              <a:buChar char="§"/>
            </a:pPr>
            <a:r>
              <a:rPr lang="en-US" sz="2400" dirty="0" smtClean="0">
                <a:latin typeface="Calibri" panose="020F0502020204030204" pitchFamily="34" charset="0"/>
              </a:rPr>
              <a:t>Leukopenia followed by </a:t>
            </a:r>
            <a:r>
              <a:rPr lang="en-US" sz="2400" dirty="0" err="1" smtClean="0">
                <a:latin typeface="Calibri" panose="020F0502020204030204" pitchFamily="34" charset="0"/>
              </a:rPr>
              <a:t>neutrophilia</a:t>
            </a:r>
            <a:endParaRPr lang="en-US" sz="2400" dirty="0" smtClean="0">
              <a:latin typeface="Calibri" panose="020F0502020204030204" pitchFamily="34" charset="0"/>
            </a:endParaRPr>
          </a:p>
          <a:p>
            <a:pPr>
              <a:spcBef>
                <a:spcPts val="1200"/>
              </a:spcBef>
              <a:buFont typeface="Wingdings" panose="05000000000000000000" pitchFamily="2" charset="2"/>
              <a:buChar char="§"/>
            </a:pPr>
            <a:r>
              <a:rPr lang="en-US" sz="2400" dirty="0" smtClean="0">
                <a:latin typeface="Calibri" panose="020F0502020204030204" pitchFamily="34" charset="0"/>
              </a:rPr>
              <a:t>Transaminase elevation: elevation serum aspartate amino-</a:t>
            </a:r>
            <a:r>
              <a:rPr lang="en-US" sz="2400" dirty="0" err="1" smtClean="0">
                <a:latin typeface="Calibri" panose="020F0502020204030204" pitchFamily="34" charset="0"/>
              </a:rPr>
              <a:t>transferase</a:t>
            </a:r>
            <a:r>
              <a:rPr lang="en-US" sz="2400" dirty="0" smtClean="0">
                <a:latin typeface="Calibri" panose="020F0502020204030204" pitchFamily="34" charset="0"/>
              </a:rPr>
              <a:t> (AST) &gt; alanine </a:t>
            </a:r>
            <a:r>
              <a:rPr lang="en-US" sz="2400" dirty="0" err="1" smtClean="0">
                <a:latin typeface="Calibri" panose="020F0502020204030204" pitchFamily="34" charset="0"/>
              </a:rPr>
              <a:t>transferase</a:t>
            </a:r>
            <a:r>
              <a:rPr lang="en-US" sz="2400" dirty="0" smtClean="0">
                <a:latin typeface="Calibri" panose="020F0502020204030204" pitchFamily="34" charset="0"/>
              </a:rPr>
              <a:t> (ALT)</a:t>
            </a:r>
          </a:p>
          <a:p>
            <a:pPr>
              <a:spcBef>
                <a:spcPts val="1200"/>
              </a:spcBef>
              <a:buFont typeface="Wingdings" panose="05000000000000000000" pitchFamily="2" charset="2"/>
              <a:buChar char="§"/>
            </a:pPr>
            <a:r>
              <a:rPr lang="en-US" sz="2400" dirty="0" smtClean="0">
                <a:latin typeface="Calibri" panose="020F0502020204030204" pitchFamily="34" charset="0"/>
              </a:rPr>
              <a:t>Electrolyte abnormalities from fluid shifts</a:t>
            </a:r>
          </a:p>
          <a:p>
            <a:pPr>
              <a:spcBef>
                <a:spcPts val="1200"/>
              </a:spcBef>
              <a:buFont typeface="Wingdings" panose="05000000000000000000" pitchFamily="2" charset="2"/>
              <a:buChar char="§"/>
            </a:pPr>
            <a:r>
              <a:rPr lang="en-US" sz="2400" dirty="0" smtClean="0">
                <a:latin typeface="Calibri" panose="020F0502020204030204" pitchFamily="34" charset="0"/>
              </a:rPr>
              <a:t>Coagulation: PT and PTT prolonged</a:t>
            </a:r>
          </a:p>
          <a:p>
            <a:pPr>
              <a:spcBef>
                <a:spcPts val="1200"/>
              </a:spcBef>
              <a:buFont typeface="Wingdings" panose="05000000000000000000" pitchFamily="2" charset="2"/>
              <a:buChar char="§"/>
            </a:pPr>
            <a:r>
              <a:rPr lang="en-US" sz="2400" dirty="0" smtClean="0">
                <a:latin typeface="Calibri" panose="020F0502020204030204" pitchFamily="34" charset="0"/>
              </a:rPr>
              <a:t>Renal: proteinuria, increased creatinine</a:t>
            </a:r>
            <a:endParaRPr lang="en-US" sz="2400" dirty="0">
              <a:latin typeface="Calibri" panose="020F0502020204030204" pitchFamily="34" charset="0"/>
            </a:endParaRP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21</a:t>
            </a:fld>
            <a:endParaRPr lang="en-US" altLang="en-US" sz="1200" i="1" dirty="0">
              <a:solidFill>
                <a:schemeClr val="accent4"/>
              </a:solidFill>
              <a:latin typeface="+mn-lt"/>
            </a:endParaRPr>
          </a:p>
        </p:txBody>
      </p:sp>
    </p:spTree>
    <p:extLst>
      <p:ext uri="{BB962C8B-B14F-4D97-AF65-F5344CB8AC3E}">
        <p14:creationId xmlns:p14="http://schemas.microsoft.com/office/powerpoint/2010/main" val="31002209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1178027" y="2333650"/>
            <a:ext cx="1163845" cy="46166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27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b="1" dirty="0" err="1" smtClean="0">
                <a:solidFill>
                  <a:srgbClr val="9A3B26"/>
                </a:solidFill>
                <a:latin typeface="Calibri" panose="020F0502020204030204" pitchFamily="34" charset="0"/>
              </a:rPr>
              <a:t>viremia</a:t>
            </a:r>
            <a:endParaRPr lang="fr-FR" altLang="en-US" b="1" dirty="0" smtClean="0">
              <a:solidFill>
                <a:srgbClr val="9A3B26"/>
              </a:solidFill>
              <a:latin typeface="Calibri" panose="020F0502020204030204" pitchFamily="34" charset="0"/>
            </a:endParaRPr>
          </a:p>
        </p:txBody>
      </p:sp>
      <p:sp>
        <p:nvSpPr>
          <p:cNvPr id="7171" name="Text Box 13"/>
          <p:cNvSpPr txBox="1">
            <a:spLocks noChangeArrowheads="1"/>
          </p:cNvSpPr>
          <p:nvPr/>
        </p:nvSpPr>
        <p:spPr bwMode="auto">
          <a:xfrm>
            <a:off x="973674" y="3983555"/>
            <a:ext cx="43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1800" b="1" dirty="0" smtClean="0">
                <a:solidFill>
                  <a:srgbClr val="4B4B4B"/>
                </a:solidFill>
                <a:latin typeface="Tw Cen MT" pitchFamily="34" charset="0"/>
              </a:rPr>
              <a:t>3</a:t>
            </a:r>
          </a:p>
        </p:txBody>
      </p:sp>
      <p:sp>
        <p:nvSpPr>
          <p:cNvPr id="7172" name="Freeform 14"/>
          <p:cNvSpPr>
            <a:spLocks/>
          </p:cNvSpPr>
          <p:nvPr/>
        </p:nvSpPr>
        <p:spPr bwMode="auto">
          <a:xfrm>
            <a:off x="1735674" y="2165868"/>
            <a:ext cx="3355975" cy="1524000"/>
          </a:xfrm>
          <a:custGeom>
            <a:avLst/>
            <a:gdLst>
              <a:gd name="T0" fmla="*/ 0 w 2400"/>
              <a:gd name="T1" fmla="*/ 2147483647 h 960"/>
              <a:gd name="T2" fmla="*/ 2147483647 w 2400"/>
              <a:gd name="T3" fmla="*/ 2147483647 h 960"/>
              <a:gd name="T4" fmla="*/ 2147483647 w 2400"/>
              <a:gd name="T5" fmla="*/ 0 h 960"/>
              <a:gd name="T6" fmla="*/ 0 60000 65536"/>
              <a:gd name="T7" fmla="*/ 0 60000 65536"/>
              <a:gd name="T8" fmla="*/ 0 60000 65536"/>
            </a:gdLst>
            <a:ahLst/>
            <a:cxnLst>
              <a:cxn ang="T6">
                <a:pos x="T0" y="T1"/>
              </a:cxn>
              <a:cxn ang="T7">
                <a:pos x="T2" y="T3"/>
              </a:cxn>
              <a:cxn ang="T8">
                <a:pos x="T4" y="T5"/>
              </a:cxn>
            </a:cxnLst>
            <a:rect l="0" t="0" r="r" b="b"/>
            <a:pathLst>
              <a:path w="2400" h="960">
                <a:moveTo>
                  <a:pt x="0" y="960"/>
                </a:moveTo>
                <a:cubicBezTo>
                  <a:pt x="400" y="944"/>
                  <a:pt x="800" y="928"/>
                  <a:pt x="1200" y="768"/>
                </a:cubicBezTo>
                <a:cubicBezTo>
                  <a:pt x="1600" y="608"/>
                  <a:pt x="2200" y="128"/>
                  <a:pt x="2400" y="0"/>
                </a:cubicBezTo>
              </a:path>
            </a:pathLst>
          </a:custGeom>
          <a:noFill/>
          <a:ln w="57150" cap="flat" cmpd="sng">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73" name="Text Box 15"/>
          <p:cNvSpPr txBox="1">
            <a:spLocks noChangeArrowheads="1"/>
          </p:cNvSpPr>
          <p:nvPr/>
        </p:nvSpPr>
        <p:spPr bwMode="auto">
          <a:xfrm>
            <a:off x="5088473" y="1756296"/>
            <a:ext cx="681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b="1" dirty="0" err="1" smtClean="0">
                <a:solidFill>
                  <a:srgbClr val="007D57"/>
                </a:solidFill>
                <a:latin typeface="Calibri" panose="020F0502020204030204" pitchFamily="34" charset="0"/>
              </a:rPr>
              <a:t>IgM</a:t>
            </a:r>
            <a:endParaRPr lang="fr-FR" altLang="en-US" b="1" dirty="0" smtClean="0">
              <a:solidFill>
                <a:srgbClr val="007D57"/>
              </a:solidFill>
              <a:latin typeface="Calibri" panose="020F0502020204030204" pitchFamily="34" charset="0"/>
            </a:endParaRPr>
          </a:p>
        </p:txBody>
      </p:sp>
      <p:sp>
        <p:nvSpPr>
          <p:cNvPr id="7174" name="Line 11"/>
          <p:cNvSpPr>
            <a:spLocks noChangeShapeType="1"/>
          </p:cNvSpPr>
          <p:nvPr/>
        </p:nvSpPr>
        <p:spPr bwMode="auto">
          <a:xfrm>
            <a:off x="3039009" y="5404171"/>
            <a:ext cx="5013325" cy="15876"/>
          </a:xfrm>
          <a:prstGeom prst="line">
            <a:avLst/>
          </a:prstGeom>
          <a:noFill/>
          <a:ln w="76200">
            <a:solidFill>
              <a:srgbClr val="007D5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75" name="Text Box 17"/>
          <p:cNvSpPr txBox="1">
            <a:spLocks noChangeArrowheads="1"/>
          </p:cNvSpPr>
          <p:nvPr/>
        </p:nvSpPr>
        <p:spPr bwMode="auto">
          <a:xfrm>
            <a:off x="1337738" y="5205993"/>
            <a:ext cx="1258678" cy="400110"/>
          </a:xfrm>
          <a:prstGeom prst="rect">
            <a:avLst/>
          </a:prstGeom>
          <a:noFill/>
          <a:ln>
            <a:noFill/>
          </a:ln>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2000" b="1" dirty="0" smtClean="0">
                <a:solidFill>
                  <a:srgbClr val="007D57"/>
                </a:solidFill>
                <a:latin typeface="Calibri" panose="020F0502020204030204" pitchFamily="34" charset="0"/>
              </a:rPr>
              <a:t>ELISA </a:t>
            </a:r>
            <a:r>
              <a:rPr lang="fr-FR" altLang="en-US" sz="2000" b="1" dirty="0" err="1" smtClean="0">
                <a:solidFill>
                  <a:srgbClr val="007D57"/>
                </a:solidFill>
                <a:latin typeface="Calibri" panose="020F0502020204030204" pitchFamily="34" charset="0"/>
              </a:rPr>
              <a:t>IgM</a:t>
            </a:r>
            <a:endParaRPr lang="fr-FR" altLang="en-US" sz="2000" b="1" dirty="0" smtClean="0">
              <a:solidFill>
                <a:srgbClr val="007D57"/>
              </a:solidFill>
              <a:latin typeface="Calibri" panose="020F0502020204030204" pitchFamily="34" charset="0"/>
            </a:endParaRPr>
          </a:p>
        </p:txBody>
      </p:sp>
      <p:sp>
        <p:nvSpPr>
          <p:cNvPr id="7177" name="Text Box 5"/>
          <p:cNvSpPr txBox="1">
            <a:spLocks noChangeArrowheads="1"/>
          </p:cNvSpPr>
          <p:nvPr/>
        </p:nvSpPr>
        <p:spPr bwMode="auto">
          <a:xfrm>
            <a:off x="189974" y="398355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1800" b="1" dirty="0" smtClean="0">
                <a:solidFill>
                  <a:srgbClr val="4B4B4B"/>
                </a:solidFill>
                <a:latin typeface="Tw Cen MT" pitchFamily="34" charset="0"/>
              </a:rPr>
              <a:t>0</a:t>
            </a:r>
          </a:p>
        </p:txBody>
      </p:sp>
      <p:sp>
        <p:nvSpPr>
          <p:cNvPr id="7178" name="Line 2"/>
          <p:cNvSpPr>
            <a:spLocks noChangeShapeType="1"/>
          </p:cNvSpPr>
          <p:nvPr/>
        </p:nvSpPr>
        <p:spPr bwMode="auto">
          <a:xfrm>
            <a:off x="323329" y="3748605"/>
            <a:ext cx="8112125" cy="190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79" name="Line 12"/>
          <p:cNvSpPr>
            <a:spLocks noChangeShapeType="1"/>
          </p:cNvSpPr>
          <p:nvPr/>
        </p:nvSpPr>
        <p:spPr bwMode="auto">
          <a:xfrm>
            <a:off x="398641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0" name="Line 24"/>
          <p:cNvSpPr>
            <a:spLocks noChangeShapeType="1"/>
          </p:cNvSpPr>
          <p:nvPr/>
        </p:nvSpPr>
        <p:spPr bwMode="auto">
          <a:xfrm>
            <a:off x="1384714"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1" name="Line 25"/>
          <p:cNvSpPr>
            <a:spLocks noChangeShapeType="1"/>
          </p:cNvSpPr>
          <p:nvPr/>
        </p:nvSpPr>
        <p:spPr bwMode="auto">
          <a:xfrm>
            <a:off x="1645824"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2" name="Line 26"/>
          <p:cNvSpPr>
            <a:spLocks noChangeShapeType="1"/>
          </p:cNvSpPr>
          <p:nvPr/>
        </p:nvSpPr>
        <p:spPr bwMode="auto">
          <a:xfrm>
            <a:off x="1901720"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3" name="Line 27"/>
          <p:cNvSpPr>
            <a:spLocks noChangeShapeType="1"/>
          </p:cNvSpPr>
          <p:nvPr/>
        </p:nvSpPr>
        <p:spPr bwMode="auto">
          <a:xfrm>
            <a:off x="293866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4" name="Line 28"/>
          <p:cNvSpPr>
            <a:spLocks noChangeShapeType="1"/>
          </p:cNvSpPr>
          <p:nvPr/>
        </p:nvSpPr>
        <p:spPr bwMode="auto">
          <a:xfrm>
            <a:off x="3197120"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5" name="Line 29"/>
          <p:cNvSpPr>
            <a:spLocks noChangeShapeType="1"/>
          </p:cNvSpPr>
          <p:nvPr/>
        </p:nvSpPr>
        <p:spPr bwMode="auto">
          <a:xfrm>
            <a:off x="372369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6" name="Line 30"/>
          <p:cNvSpPr>
            <a:spLocks noChangeShapeType="1"/>
          </p:cNvSpPr>
          <p:nvPr/>
        </p:nvSpPr>
        <p:spPr bwMode="auto">
          <a:xfrm>
            <a:off x="4235488"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7" name="Line 31"/>
          <p:cNvSpPr>
            <a:spLocks noChangeShapeType="1"/>
          </p:cNvSpPr>
          <p:nvPr/>
        </p:nvSpPr>
        <p:spPr bwMode="auto">
          <a:xfrm>
            <a:off x="5012272" y="3755429"/>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8" name="Line 32"/>
          <p:cNvSpPr>
            <a:spLocks noChangeShapeType="1"/>
          </p:cNvSpPr>
          <p:nvPr/>
        </p:nvSpPr>
        <p:spPr bwMode="auto">
          <a:xfrm>
            <a:off x="528181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9" name="Line 33"/>
          <p:cNvSpPr>
            <a:spLocks noChangeShapeType="1"/>
          </p:cNvSpPr>
          <p:nvPr/>
        </p:nvSpPr>
        <p:spPr bwMode="auto">
          <a:xfrm>
            <a:off x="5545672"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90" name="Line 34"/>
          <p:cNvSpPr>
            <a:spLocks noChangeShapeType="1"/>
          </p:cNvSpPr>
          <p:nvPr/>
        </p:nvSpPr>
        <p:spPr bwMode="auto">
          <a:xfrm>
            <a:off x="5801568"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91" name="Text Box 35"/>
          <p:cNvSpPr txBox="1">
            <a:spLocks noChangeArrowheads="1"/>
          </p:cNvSpPr>
          <p:nvPr/>
        </p:nvSpPr>
        <p:spPr bwMode="auto">
          <a:xfrm>
            <a:off x="2726274" y="3983555"/>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1800" b="1" dirty="0" smtClean="0">
                <a:solidFill>
                  <a:srgbClr val="4B4B4B"/>
                </a:solidFill>
                <a:latin typeface="Tw Cen MT" pitchFamily="34" charset="0"/>
              </a:rPr>
              <a:t>10</a:t>
            </a:r>
          </a:p>
        </p:txBody>
      </p:sp>
      <p:sp>
        <p:nvSpPr>
          <p:cNvPr id="7192" name="Freeform 37"/>
          <p:cNvSpPr>
            <a:spLocks/>
          </p:cNvSpPr>
          <p:nvPr/>
        </p:nvSpPr>
        <p:spPr bwMode="auto">
          <a:xfrm>
            <a:off x="2954873" y="2145234"/>
            <a:ext cx="4181475" cy="1579563"/>
          </a:xfrm>
          <a:custGeom>
            <a:avLst/>
            <a:gdLst>
              <a:gd name="T0" fmla="*/ 0 w 12508"/>
              <a:gd name="T1" fmla="*/ 2147483647 h 15673"/>
              <a:gd name="T2" fmla="*/ 2147483647 w 12508"/>
              <a:gd name="T3" fmla="*/ 2147483647 h 15673"/>
              <a:gd name="T4" fmla="*/ 2147483647 w 12508"/>
              <a:gd name="T5" fmla="*/ 2147483647 h 15673"/>
              <a:gd name="T6" fmla="*/ 2147483647 w 12508"/>
              <a:gd name="T7" fmla="*/ 2147483647 h 15673"/>
              <a:gd name="T8" fmla="*/ 2147483647 w 12508"/>
              <a:gd name="T9" fmla="*/ 2147483647 h 15673"/>
              <a:gd name="T10" fmla="*/ 2147483647 w 12508"/>
              <a:gd name="T11" fmla="*/ 0 h 156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08" h="15673">
                <a:moveTo>
                  <a:pt x="0" y="15673"/>
                </a:moveTo>
                <a:cubicBezTo>
                  <a:pt x="1724" y="15493"/>
                  <a:pt x="3447" y="15315"/>
                  <a:pt x="5171" y="13522"/>
                </a:cubicBezTo>
                <a:cubicBezTo>
                  <a:pt x="6534" y="12374"/>
                  <a:pt x="7371" y="10095"/>
                  <a:pt x="8176" y="8787"/>
                </a:cubicBezTo>
                <a:cubicBezTo>
                  <a:pt x="8905" y="7588"/>
                  <a:pt x="9240" y="6848"/>
                  <a:pt x="9544" y="6329"/>
                </a:cubicBezTo>
                <a:cubicBezTo>
                  <a:pt x="9971" y="5415"/>
                  <a:pt x="10437" y="4106"/>
                  <a:pt x="10741" y="3303"/>
                </a:cubicBezTo>
                <a:cubicBezTo>
                  <a:pt x="11045" y="2500"/>
                  <a:pt x="12404" y="298"/>
                  <a:pt x="12508" y="0"/>
                </a:cubicBezTo>
              </a:path>
            </a:pathLst>
          </a:custGeom>
          <a:noFill/>
          <a:ln w="57150" cap="flat" cmpd="sng">
            <a:solidFill>
              <a:srgbClr val="4971F2"/>
            </a:solidFill>
            <a:prstDash val="solid"/>
            <a:round/>
            <a:headEnd type="none" w="med" len="med"/>
            <a:tailEnd type="non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93" name="Text Box 38"/>
          <p:cNvSpPr txBox="1">
            <a:spLocks noChangeArrowheads="1"/>
          </p:cNvSpPr>
          <p:nvPr/>
        </p:nvSpPr>
        <p:spPr bwMode="auto">
          <a:xfrm>
            <a:off x="7145873" y="1786455"/>
            <a:ext cx="607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b="1" dirty="0" err="1" smtClean="0">
                <a:solidFill>
                  <a:srgbClr val="4971F2"/>
                </a:solidFill>
                <a:latin typeface="Calibri" panose="020F0502020204030204" pitchFamily="34" charset="0"/>
              </a:rPr>
              <a:t>IgG</a:t>
            </a:r>
            <a:endParaRPr lang="fr-FR" altLang="en-US" b="1" dirty="0" smtClean="0">
              <a:solidFill>
                <a:srgbClr val="4971F2"/>
              </a:solidFill>
              <a:latin typeface="Calibri" panose="020F0502020204030204" pitchFamily="34" charset="0"/>
            </a:endParaRPr>
          </a:p>
        </p:txBody>
      </p:sp>
      <p:sp>
        <p:nvSpPr>
          <p:cNvPr id="7194" name="Text Box 41"/>
          <p:cNvSpPr txBox="1">
            <a:spLocks noChangeArrowheads="1"/>
          </p:cNvSpPr>
          <p:nvPr/>
        </p:nvSpPr>
        <p:spPr bwMode="auto">
          <a:xfrm>
            <a:off x="1325674" y="6114074"/>
            <a:ext cx="2312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Tx/>
              <a:buNone/>
            </a:pPr>
            <a:r>
              <a:rPr lang="fr-FR" altLang="en-US" sz="1800" b="1" dirty="0" err="1" smtClean="0">
                <a:solidFill>
                  <a:srgbClr val="007D57"/>
                </a:solidFill>
                <a:latin typeface="Calibri" panose="020F0502020204030204" pitchFamily="34" charset="0"/>
                <a:cs typeface="Arial" charset="0"/>
              </a:rPr>
              <a:t>IgM</a:t>
            </a:r>
            <a:r>
              <a:rPr lang="fr-FR" altLang="en-US" sz="1800" b="1" dirty="0" smtClean="0">
                <a:solidFill>
                  <a:srgbClr val="007D57"/>
                </a:solidFill>
                <a:latin typeface="Calibri" panose="020F0502020204030204" pitchFamily="34" charset="0"/>
                <a:cs typeface="Arial" charset="0"/>
              </a:rPr>
              <a:t>: up to 3-6 </a:t>
            </a:r>
            <a:r>
              <a:rPr lang="fr-FR" altLang="en-US" sz="1800" b="1" dirty="0" err="1" smtClean="0">
                <a:solidFill>
                  <a:srgbClr val="007D57"/>
                </a:solidFill>
                <a:latin typeface="Calibri" panose="020F0502020204030204" pitchFamily="34" charset="0"/>
                <a:cs typeface="Arial" charset="0"/>
              </a:rPr>
              <a:t>months</a:t>
            </a:r>
            <a:endParaRPr lang="fr-FR" altLang="en-US" sz="1800" b="1" dirty="0" smtClean="0">
              <a:solidFill>
                <a:srgbClr val="007D57"/>
              </a:solidFill>
              <a:latin typeface="Calibri" panose="020F0502020204030204" pitchFamily="34" charset="0"/>
              <a:cs typeface="Arial" charset="0"/>
            </a:endParaRPr>
          </a:p>
        </p:txBody>
      </p:sp>
      <p:sp>
        <p:nvSpPr>
          <p:cNvPr id="3" name="Freeform 2"/>
          <p:cNvSpPr/>
          <p:nvPr/>
        </p:nvSpPr>
        <p:spPr>
          <a:xfrm>
            <a:off x="533400" y="1916634"/>
            <a:ext cx="5751513" cy="1757363"/>
          </a:xfrm>
          <a:custGeom>
            <a:avLst/>
            <a:gdLst>
              <a:gd name="connsiteX0" fmla="*/ 0 w 6245799"/>
              <a:gd name="connsiteY0" fmla="*/ 1425069 h 1769319"/>
              <a:gd name="connsiteX1" fmla="*/ 1230489 w 6245799"/>
              <a:gd name="connsiteY1" fmla="*/ 2669 h 1769319"/>
              <a:gd name="connsiteX2" fmla="*/ 2585155 w 6245799"/>
              <a:gd name="connsiteY2" fmla="*/ 1086402 h 1769319"/>
              <a:gd name="connsiteX3" fmla="*/ 5655733 w 6245799"/>
              <a:gd name="connsiteY3" fmla="*/ 1718580 h 1769319"/>
              <a:gd name="connsiteX4" fmla="*/ 6242755 w 6245799"/>
              <a:gd name="connsiteY4" fmla="*/ 1684714 h 1769319"/>
              <a:gd name="connsiteX0" fmla="*/ 0 w 6404804"/>
              <a:gd name="connsiteY0" fmla="*/ 1425069 h 1787927"/>
              <a:gd name="connsiteX1" fmla="*/ 1230489 w 6404804"/>
              <a:gd name="connsiteY1" fmla="*/ 2669 h 1787927"/>
              <a:gd name="connsiteX2" fmla="*/ 2585155 w 6404804"/>
              <a:gd name="connsiteY2" fmla="*/ 1086402 h 1787927"/>
              <a:gd name="connsiteX3" fmla="*/ 5655733 w 6404804"/>
              <a:gd name="connsiteY3" fmla="*/ 1718580 h 1787927"/>
              <a:gd name="connsiteX4" fmla="*/ 6404119 w 6404804"/>
              <a:gd name="connsiteY4" fmla="*/ 1726550 h 1787927"/>
              <a:gd name="connsiteX0" fmla="*/ 0 w 6404119"/>
              <a:gd name="connsiteY0" fmla="*/ 1425069 h 1793935"/>
              <a:gd name="connsiteX1" fmla="*/ 1230489 w 6404119"/>
              <a:gd name="connsiteY1" fmla="*/ 2669 h 1793935"/>
              <a:gd name="connsiteX2" fmla="*/ 2585155 w 6404119"/>
              <a:gd name="connsiteY2" fmla="*/ 1086402 h 1793935"/>
              <a:gd name="connsiteX3" fmla="*/ 5655733 w 6404119"/>
              <a:gd name="connsiteY3" fmla="*/ 1718580 h 1793935"/>
              <a:gd name="connsiteX4" fmla="*/ 6192286 w 6404119"/>
              <a:gd name="connsiteY4" fmla="*/ 1782993 h 1793935"/>
              <a:gd name="connsiteX5" fmla="*/ 6404119 w 6404119"/>
              <a:gd name="connsiteY5" fmla="*/ 1726550 h 1793935"/>
              <a:gd name="connsiteX0" fmla="*/ 0 w 6404119"/>
              <a:gd name="connsiteY0" fmla="*/ 1425069 h 1783019"/>
              <a:gd name="connsiteX1" fmla="*/ 1230489 w 6404119"/>
              <a:gd name="connsiteY1" fmla="*/ 2669 h 1783019"/>
              <a:gd name="connsiteX2" fmla="*/ 2585155 w 6404119"/>
              <a:gd name="connsiteY2" fmla="*/ 1086402 h 1783019"/>
              <a:gd name="connsiteX3" fmla="*/ 5655733 w 6404119"/>
              <a:gd name="connsiteY3" fmla="*/ 1718580 h 1783019"/>
              <a:gd name="connsiteX4" fmla="*/ 6192286 w 6404119"/>
              <a:gd name="connsiteY4" fmla="*/ 1782993 h 1783019"/>
              <a:gd name="connsiteX5" fmla="*/ 6404119 w 6404119"/>
              <a:gd name="connsiteY5" fmla="*/ 1726550 h 1783019"/>
              <a:gd name="connsiteX0" fmla="*/ 0 w 6404119"/>
              <a:gd name="connsiteY0" fmla="*/ 1425069 h 1783264"/>
              <a:gd name="connsiteX1" fmla="*/ 1230489 w 6404119"/>
              <a:gd name="connsiteY1" fmla="*/ 2669 h 1783264"/>
              <a:gd name="connsiteX2" fmla="*/ 2585155 w 6404119"/>
              <a:gd name="connsiteY2" fmla="*/ 1086402 h 1783264"/>
              <a:gd name="connsiteX3" fmla="*/ 5655733 w 6404119"/>
              <a:gd name="connsiteY3" fmla="*/ 1718580 h 1783264"/>
              <a:gd name="connsiteX4" fmla="*/ 5801104 w 6404119"/>
              <a:gd name="connsiteY4" fmla="*/ 1746768 h 1783264"/>
              <a:gd name="connsiteX5" fmla="*/ 6192286 w 6404119"/>
              <a:gd name="connsiteY5" fmla="*/ 1782993 h 1783264"/>
              <a:gd name="connsiteX6" fmla="*/ 6404119 w 6404119"/>
              <a:gd name="connsiteY6" fmla="*/ 1726550 h 1783264"/>
              <a:gd name="connsiteX0" fmla="*/ 0 w 6404119"/>
              <a:gd name="connsiteY0" fmla="*/ 1425069 h 1784877"/>
              <a:gd name="connsiteX1" fmla="*/ 1230489 w 6404119"/>
              <a:gd name="connsiteY1" fmla="*/ 2669 h 1784877"/>
              <a:gd name="connsiteX2" fmla="*/ 2585155 w 6404119"/>
              <a:gd name="connsiteY2" fmla="*/ 1086402 h 1784877"/>
              <a:gd name="connsiteX3" fmla="*/ 5655733 w 6404119"/>
              <a:gd name="connsiteY3" fmla="*/ 1718580 h 1784877"/>
              <a:gd name="connsiteX4" fmla="*/ 5801104 w 6404119"/>
              <a:gd name="connsiteY4" fmla="*/ 1746768 h 1784877"/>
              <a:gd name="connsiteX5" fmla="*/ 5913300 w 6404119"/>
              <a:gd name="connsiteY5" fmla="*/ 1769206 h 1784877"/>
              <a:gd name="connsiteX6" fmla="*/ 6192286 w 6404119"/>
              <a:gd name="connsiteY6" fmla="*/ 1782993 h 1784877"/>
              <a:gd name="connsiteX7" fmla="*/ 6404119 w 6404119"/>
              <a:gd name="connsiteY7" fmla="*/ 1726550 h 1784877"/>
              <a:gd name="connsiteX0" fmla="*/ 0 w 6404119"/>
              <a:gd name="connsiteY0" fmla="*/ 1425069 h 1784474"/>
              <a:gd name="connsiteX1" fmla="*/ 1230489 w 6404119"/>
              <a:gd name="connsiteY1" fmla="*/ 2669 h 1784474"/>
              <a:gd name="connsiteX2" fmla="*/ 2585155 w 6404119"/>
              <a:gd name="connsiteY2" fmla="*/ 1086402 h 1784474"/>
              <a:gd name="connsiteX3" fmla="*/ 5655733 w 6404119"/>
              <a:gd name="connsiteY3" fmla="*/ 1718580 h 1784474"/>
              <a:gd name="connsiteX4" fmla="*/ 5801104 w 6404119"/>
              <a:gd name="connsiteY4" fmla="*/ 1746768 h 1784474"/>
              <a:gd name="connsiteX5" fmla="*/ 5935739 w 6404119"/>
              <a:gd name="connsiteY5" fmla="*/ 1763596 h 1784474"/>
              <a:gd name="connsiteX6" fmla="*/ 6192286 w 6404119"/>
              <a:gd name="connsiteY6" fmla="*/ 1782993 h 1784474"/>
              <a:gd name="connsiteX7" fmla="*/ 6404119 w 6404119"/>
              <a:gd name="connsiteY7" fmla="*/ 1726550 h 1784474"/>
              <a:gd name="connsiteX0" fmla="*/ 0 w 6404119"/>
              <a:gd name="connsiteY0" fmla="*/ 1425069 h 1773669"/>
              <a:gd name="connsiteX1" fmla="*/ 1230489 w 6404119"/>
              <a:gd name="connsiteY1" fmla="*/ 2669 h 1773669"/>
              <a:gd name="connsiteX2" fmla="*/ 2585155 w 6404119"/>
              <a:gd name="connsiteY2" fmla="*/ 1086402 h 1773669"/>
              <a:gd name="connsiteX3" fmla="*/ 5655733 w 6404119"/>
              <a:gd name="connsiteY3" fmla="*/ 1718580 h 1773669"/>
              <a:gd name="connsiteX4" fmla="*/ 5801104 w 6404119"/>
              <a:gd name="connsiteY4" fmla="*/ 1746768 h 1773669"/>
              <a:gd name="connsiteX5" fmla="*/ 5935739 w 6404119"/>
              <a:gd name="connsiteY5" fmla="*/ 1763596 h 1773669"/>
              <a:gd name="connsiteX6" fmla="*/ 6197895 w 6404119"/>
              <a:gd name="connsiteY6" fmla="*/ 1766164 h 1773669"/>
              <a:gd name="connsiteX7" fmla="*/ 6404119 w 6404119"/>
              <a:gd name="connsiteY7" fmla="*/ 1726550 h 1773669"/>
              <a:gd name="connsiteX0" fmla="*/ 0 w 6404119"/>
              <a:gd name="connsiteY0" fmla="*/ 1425069 h 1779647"/>
              <a:gd name="connsiteX1" fmla="*/ 1230489 w 6404119"/>
              <a:gd name="connsiteY1" fmla="*/ 2669 h 1779647"/>
              <a:gd name="connsiteX2" fmla="*/ 2585155 w 6404119"/>
              <a:gd name="connsiteY2" fmla="*/ 1086402 h 1779647"/>
              <a:gd name="connsiteX3" fmla="*/ 5655733 w 6404119"/>
              <a:gd name="connsiteY3" fmla="*/ 1718580 h 1779647"/>
              <a:gd name="connsiteX4" fmla="*/ 5801104 w 6404119"/>
              <a:gd name="connsiteY4" fmla="*/ 1746768 h 1779647"/>
              <a:gd name="connsiteX5" fmla="*/ 5935739 w 6404119"/>
              <a:gd name="connsiteY5" fmla="*/ 1763596 h 1779647"/>
              <a:gd name="connsiteX6" fmla="*/ 6197895 w 6404119"/>
              <a:gd name="connsiteY6" fmla="*/ 1766164 h 1779647"/>
              <a:gd name="connsiteX7" fmla="*/ 6404119 w 6404119"/>
              <a:gd name="connsiteY7" fmla="*/ 1777038 h 1779647"/>
              <a:gd name="connsiteX0" fmla="*/ 0 w 6404119"/>
              <a:gd name="connsiteY0" fmla="*/ 1425069 h 1779647"/>
              <a:gd name="connsiteX1" fmla="*/ 1230489 w 6404119"/>
              <a:gd name="connsiteY1" fmla="*/ 2669 h 1779647"/>
              <a:gd name="connsiteX2" fmla="*/ 2585155 w 6404119"/>
              <a:gd name="connsiteY2" fmla="*/ 1086402 h 1779647"/>
              <a:gd name="connsiteX3" fmla="*/ 5655733 w 6404119"/>
              <a:gd name="connsiteY3" fmla="*/ 1718580 h 1779647"/>
              <a:gd name="connsiteX4" fmla="*/ 5845982 w 6404119"/>
              <a:gd name="connsiteY4" fmla="*/ 1735548 h 1779647"/>
              <a:gd name="connsiteX5" fmla="*/ 5935739 w 6404119"/>
              <a:gd name="connsiteY5" fmla="*/ 1763596 h 1779647"/>
              <a:gd name="connsiteX6" fmla="*/ 6197895 w 6404119"/>
              <a:gd name="connsiteY6" fmla="*/ 1766164 h 1779647"/>
              <a:gd name="connsiteX7" fmla="*/ 6404119 w 6404119"/>
              <a:gd name="connsiteY7" fmla="*/ 1777038 h 1779647"/>
              <a:gd name="connsiteX0" fmla="*/ 0 w 6404119"/>
              <a:gd name="connsiteY0" fmla="*/ 1425069 h 1779647"/>
              <a:gd name="connsiteX1" fmla="*/ 1230489 w 6404119"/>
              <a:gd name="connsiteY1" fmla="*/ 2669 h 1779647"/>
              <a:gd name="connsiteX2" fmla="*/ 2585155 w 6404119"/>
              <a:gd name="connsiteY2" fmla="*/ 1086402 h 1779647"/>
              <a:gd name="connsiteX3" fmla="*/ 5655733 w 6404119"/>
              <a:gd name="connsiteY3" fmla="*/ 1718580 h 1779647"/>
              <a:gd name="connsiteX4" fmla="*/ 5845982 w 6404119"/>
              <a:gd name="connsiteY4" fmla="*/ 1735548 h 1779647"/>
              <a:gd name="connsiteX5" fmla="*/ 5975008 w 6404119"/>
              <a:gd name="connsiteY5" fmla="*/ 1752376 h 1779647"/>
              <a:gd name="connsiteX6" fmla="*/ 6197895 w 6404119"/>
              <a:gd name="connsiteY6" fmla="*/ 1766164 h 1779647"/>
              <a:gd name="connsiteX7" fmla="*/ 6404119 w 6404119"/>
              <a:gd name="connsiteY7" fmla="*/ 1777038 h 1779647"/>
              <a:gd name="connsiteX0" fmla="*/ 0 w 6404119"/>
              <a:gd name="connsiteY0" fmla="*/ 1425069 h 1778281"/>
              <a:gd name="connsiteX1" fmla="*/ 1230489 w 6404119"/>
              <a:gd name="connsiteY1" fmla="*/ 2669 h 1778281"/>
              <a:gd name="connsiteX2" fmla="*/ 2585155 w 6404119"/>
              <a:gd name="connsiteY2" fmla="*/ 1086402 h 1778281"/>
              <a:gd name="connsiteX3" fmla="*/ 5655733 w 6404119"/>
              <a:gd name="connsiteY3" fmla="*/ 1718580 h 1778281"/>
              <a:gd name="connsiteX4" fmla="*/ 5845982 w 6404119"/>
              <a:gd name="connsiteY4" fmla="*/ 1735548 h 1778281"/>
              <a:gd name="connsiteX5" fmla="*/ 5975008 w 6404119"/>
              <a:gd name="connsiteY5" fmla="*/ 1752376 h 1778281"/>
              <a:gd name="connsiteX6" fmla="*/ 6214724 w 6404119"/>
              <a:gd name="connsiteY6" fmla="*/ 1738115 h 1778281"/>
              <a:gd name="connsiteX7" fmla="*/ 6404119 w 6404119"/>
              <a:gd name="connsiteY7" fmla="*/ 1777038 h 1778281"/>
              <a:gd name="connsiteX0" fmla="*/ 0 w 6404119"/>
              <a:gd name="connsiteY0" fmla="*/ 1425069 h 1778281"/>
              <a:gd name="connsiteX1" fmla="*/ 1230489 w 6404119"/>
              <a:gd name="connsiteY1" fmla="*/ 2669 h 1778281"/>
              <a:gd name="connsiteX2" fmla="*/ 2585155 w 6404119"/>
              <a:gd name="connsiteY2" fmla="*/ 1086402 h 1778281"/>
              <a:gd name="connsiteX3" fmla="*/ 5655733 w 6404119"/>
              <a:gd name="connsiteY3" fmla="*/ 1718580 h 1778281"/>
              <a:gd name="connsiteX4" fmla="*/ 5845982 w 6404119"/>
              <a:gd name="connsiteY4" fmla="*/ 1735548 h 1778281"/>
              <a:gd name="connsiteX5" fmla="*/ 5975008 w 6404119"/>
              <a:gd name="connsiteY5" fmla="*/ 1752376 h 1778281"/>
              <a:gd name="connsiteX6" fmla="*/ 6214724 w 6404119"/>
              <a:gd name="connsiteY6" fmla="*/ 1738115 h 1778281"/>
              <a:gd name="connsiteX7" fmla="*/ 6404119 w 6404119"/>
              <a:gd name="connsiteY7" fmla="*/ 1777038 h 1778281"/>
              <a:gd name="connsiteX0" fmla="*/ 0 w 6404119"/>
              <a:gd name="connsiteY0" fmla="*/ 1425069 h 1778281"/>
              <a:gd name="connsiteX1" fmla="*/ 1230489 w 6404119"/>
              <a:gd name="connsiteY1" fmla="*/ 2669 h 1778281"/>
              <a:gd name="connsiteX2" fmla="*/ 2585155 w 6404119"/>
              <a:gd name="connsiteY2" fmla="*/ 1086402 h 1778281"/>
              <a:gd name="connsiteX3" fmla="*/ 5655733 w 6404119"/>
              <a:gd name="connsiteY3" fmla="*/ 1718580 h 1778281"/>
              <a:gd name="connsiteX4" fmla="*/ 5845982 w 6404119"/>
              <a:gd name="connsiteY4" fmla="*/ 1735548 h 1778281"/>
              <a:gd name="connsiteX5" fmla="*/ 6014277 w 6404119"/>
              <a:gd name="connsiteY5" fmla="*/ 1741157 h 1778281"/>
              <a:gd name="connsiteX6" fmla="*/ 6214724 w 6404119"/>
              <a:gd name="connsiteY6" fmla="*/ 1738115 h 1778281"/>
              <a:gd name="connsiteX7" fmla="*/ 6404119 w 6404119"/>
              <a:gd name="connsiteY7" fmla="*/ 1777038 h 1778281"/>
              <a:gd name="connsiteX0" fmla="*/ 0 w 6420949"/>
              <a:gd name="connsiteY0" fmla="*/ 1425069 h 1756738"/>
              <a:gd name="connsiteX1" fmla="*/ 1230489 w 6420949"/>
              <a:gd name="connsiteY1" fmla="*/ 2669 h 1756738"/>
              <a:gd name="connsiteX2" fmla="*/ 2585155 w 6420949"/>
              <a:gd name="connsiteY2" fmla="*/ 1086402 h 1756738"/>
              <a:gd name="connsiteX3" fmla="*/ 5655733 w 6420949"/>
              <a:gd name="connsiteY3" fmla="*/ 1718580 h 1756738"/>
              <a:gd name="connsiteX4" fmla="*/ 5845982 w 6420949"/>
              <a:gd name="connsiteY4" fmla="*/ 1735548 h 1756738"/>
              <a:gd name="connsiteX5" fmla="*/ 6014277 w 6420949"/>
              <a:gd name="connsiteY5" fmla="*/ 1741157 h 1756738"/>
              <a:gd name="connsiteX6" fmla="*/ 6214724 w 6420949"/>
              <a:gd name="connsiteY6" fmla="*/ 1738115 h 1756738"/>
              <a:gd name="connsiteX7" fmla="*/ 6420949 w 6420949"/>
              <a:gd name="connsiteY7" fmla="*/ 1754598 h 1756738"/>
              <a:gd name="connsiteX0" fmla="*/ 0 w 6420949"/>
              <a:gd name="connsiteY0" fmla="*/ 1425069 h 1756738"/>
              <a:gd name="connsiteX1" fmla="*/ 1230489 w 6420949"/>
              <a:gd name="connsiteY1" fmla="*/ 2669 h 1756738"/>
              <a:gd name="connsiteX2" fmla="*/ 2585155 w 6420949"/>
              <a:gd name="connsiteY2" fmla="*/ 1086402 h 1756738"/>
              <a:gd name="connsiteX3" fmla="*/ 5655733 w 6420949"/>
              <a:gd name="connsiteY3" fmla="*/ 1718580 h 1756738"/>
              <a:gd name="connsiteX4" fmla="*/ 5845982 w 6420949"/>
              <a:gd name="connsiteY4" fmla="*/ 1735548 h 1756738"/>
              <a:gd name="connsiteX5" fmla="*/ 6014277 w 6420949"/>
              <a:gd name="connsiteY5" fmla="*/ 1741157 h 1756738"/>
              <a:gd name="connsiteX6" fmla="*/ 6214724 w 6420949"/>
              <a:gd name="connsiteY6" fmla="*/ 1738115 h 1756738"/>
              <a:gd name="connsiteX7" fmla="*/ 6420949 w 6420949"/>
              <a:gd name="connsiteY7" fmla="*/ 1754598 h 1756738"/>
              <a:gd name="connsiteX0" fmla="*/ 0 w 6420949"/>
              <a:gd name="connsiteY0" fmla="*/ 1425069 h 1756738"/>
              <a:gd name="connsiteX1" fmla="*/ 1230489 w 6420949"/>
              <a:gd name="connsiteY1" fmla="*/ 2669 h 1756738"/>
              <a:gd name="connsiteX2" fmla="*/ 2585155 w 6420949"/>
              <a:gd name="connsiteY2" fmla="*/ 1086402 h 1756738"/>
              <a:gd name="connsiteX3" fmla="*/ 5655733 w 6420949"/>
              <a:gd name="connsiteY3" fmla="*/ 1718580 h 1756738"/>
              <a:gd name="connsiteX4" fmla="*/ 5845982 w 6420949"/>
              <a:gd name="connsiteY4" fmla="*/ 1735548 h 1756738"/>
              <a:gd name="connsiteX5" fmla="*/ 6014277 w 6420949"/>
              <a:gd name="connsiteY5" fmla="*/ 1741157 h 1756738"/>
              <a:gd name="connsiteX6" fmla="*/ 6214724 w 6420949"/>
              <a:gd name="connsiteY6" fmla="*/ 1738115 h 1756738"/>
              <a:gd name="connsiteX7" fmla="*/ 6420949 w 6420949"/>
              <a:gd name="connsiteY7" fmla="*/ 1754598 h 17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949" h="1756738">
                <a:moveTo>
                  <a:pt x="0" y="1425069"/>
                </a:moveTo>
                <a:cubicBezTo>
                  <a:pt x="399815" y="742091"/>
                  <a:pt x="799630" y="59113"/>
                  <a:pt x="1230489" y="2669"/>
                </a:cubicBezTo>
                <a:cubicBezTo>
                  <a:pt x="1661348" y="-53775"/>
                  <a:pt x="1847614" y="800417"/>
                  <a:pt x="2585155" y="1086402"/>
                </a:cubicBezTo>
                <a:cubicBezTo>
                  <a:pt x="3322696" y="1372387"/>
                  <a:pt x="5112262" y="1610389"/>
                  <a:pt x="5655733" y="1718580"/>
                </a:cubicBezTo>
                <a:lnTo>
                  <a:pt x="5845982" y="1735548"/>
                </a:lnTo>
                <a:cubicBezTo>
                  <a:pt x="5888910" y="1743986"/>
                  <a:pt x="5949080" y="1735120"/>
                  <a:pt x="6014277" y="1741157"/>
                </a:cubicBezTo>
                <a:cubicBezTo>
                  <a:pt x="6079474" y="1747194"/>
                  <a:pt x="6089993" y="1736787"/>
                  <a:pt x="6214724" y="1738115"/>
                </a:cubicBezTo>
                <a:cubicBezTo>
                  <a:pt x="6339455" y="1739443"/>
                  <a:pt x="6385644" y="1764005"/>
                  <a:pt x="6420949" y="1754598"/>
                </a:cubicBezTo>
              </a:path>
            </a:pathLst>
          </a:custGeom>
          <a:noFill/>
          <a:ln w="38100">
            <a:solidFill>
              <a:srgbClr val="9A3B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latin typeface="Tw Cen MT" pitchFamily="34" charset="0"/>
            </a:endParaRPr>
          </a:p>
        </p:txBody>
      </p:sp>
      <p:sp>
        <p:nvSpPr>
          <p:cNvPr id="7196" name="Line 11"/>
          <p:cNvSpPr>
            <a:spLocks noChangeShapeType="1"/>
          </p:cNvSpPr>
          <p:nvPr/>
        </p:nvSpPr>
        <p:spPr bwMode="auto">
          <a:xfrm flipV="1">
            <a:off x="4748416" y="5901360"/>
            <a:ext cx="4027679" cy="34800"/>
          </a:xfrm>
          <a:prstGeom prst="line">
            <a:avLst/>
          </a:prstGeom>
          <a:noFill/>
          <a:ln w="76200">
            <a:solidFill>
              <a:srgbClr val="4971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97" name="Text Box 17"/>
          <p:cNvSpPr txBox="1">
            <a:spLocks noChangeArrowheads="1"/>
          </p:cNvSpPr>
          <p:nvPr/>
        </p:nvSpPr>
        <p:spPr bwMode="auto">
          <a:xfrm>
            <a:off x="2938666" y="5718705"/>
            <a:ext cx="1173783" cy="400110"/>
          </a:xfrm>
          <a:prstGeom prst="rect">
            <a:avLst/>
          </a:prstGeom>
          <a:noFill/>
          <a:ln>
            <a:noFill/>
          </a:ln>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2000" b="1" dirty="0" smtClean="0">
                <a:solidFill>
                  <a:srgbClr val="4971F2"/>
                </a:solidFill>
                <a:latin typeface="Calibri" panose="020F0502020204030204" pitchFamily="34" charset="0"/>
              </a:rPr>
              <a:t>ELISA </a:t>
            </a:r>
            <a:r>
              <a:rPr lang="fr-FR" altLang="en-US" sz="2000" b="1" dirty="0" err="1" smtClean="0">
                <a:solidFill>
                  <a:srgbClr val="4971F2"/>
                </a:solidFill>
                <a:latin typeface="Calibri" panose="020F0502020204030204" pitchFamily="34" charset="0"/>
              </a:rPr>
              <a:t>IgG</a:t>
            </a:r>
            <a:endParaRPr lang="fr-FR" altLang="en-US" sz="2000" b="1" dirty="0" smtClean="0">
              <a:solidFill>
                <a:srgbClr val="4971F2"/>
              </a:solidFill>
              <a:latin typeface="Calibri" panose="020F0502020204030204" pitchFamily="34" charset="0"/>
            </a:endParaRPr>
          </a:p>
        </p:txBody>
      </p:sp>
      <p:sp>
        <p:nvSpPr>
          <p:cNvPr id="7198" name="Text Box 41"/>
          <p:cNvSpPr txBox="1">
            <a:spLocks noChangeArrowheads="1"/>
          </p:cNvSpPr>
          <p:nvPr/>
        </p:nvSpPr>
        <p:spPr bwMode="auto">
          <a:xfrm>
            <a:off x="3871018" y="6114074"/>
            <a:ext cx="45965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Tx/>
              <a:buNone/>
            </a:pPr>
            <a:r>
              <a:rPr lang="fr-FR" altLang="en-US" sz="1800" b="1" dirty="0" err="1" smtClean="0">
                <a:solidFill>
                  <a:srgbClr val="4971F2"/>
                </a:solidFill>
                <a:latin typeface="Calibri" panose="020F0502020204030204" pitchFamily="34" charset="0"/>
                <a:cs typeface="Arial" charset="0"/>
              </a:rPr>
              <a:t>IgG</a:t>
            </a:r>
            <a:r>
              <a:rPr lang="fr-FR" altLang="en-US" sz="1800" b="1" dirty="0" smtClean="0">
                <a:solidFill>
                  <a:srgbClr val="4971F2"/>
                </a:solidFill>
                <a:latin typeface="Calibri" panose="020F0502020204030204" pitchFamily="34" charset="0"/>
                <a:cs typeface="Arial" charset="0"/>
              </a:rPr>
              <a:t>: 3-5 </a:t>
            </a:r>
            <a:r>
              <a:rPr lang="fr-FR" altLang="en-US" sz="1800" b="1" dirty="0" err="1" smtClean="0">
                <a:solidFill>
                  <a:srgbClr val="4971F2"/>
                </a:solidFill>
                <a:latin typeface="Calibri" panose="020F0502020204030204" pitchFamily="34" charset="0"/>
                <a:cs typeface="Arial" charset="0"/>
              </a:rPr>
              <a:t>years</a:t>
            </a:r>
            <a:r>
              <a:rPr lang="fr-FR" altLang="en-US" sz="1800" b="1" dirty="0" smtClean="0">
                <a:solidFill>
                  <a:srgbClr val="4971F2"/>
                </a:solidFill>
                <a:latin typeface="Calibri" panose="020F0502020204030204" pitchFamily="34" charset="0"/>
                <a:cs typeface="Arial" charset="0"/>
              </a:rPr>
              <a:t> or more (life-long persistance?)</a:t>
            </a:r>
          </a:p>
        </p:txBody>
      </p:sp>
      <p:sp>
        <p:nvSpPr>
          <p:cNvPr id="7199" name="TextBox 4"/>
          <p:cNvSpPr txBox="1">
            <a:spLocks noChangeArrowheads="1"/>
          </p:cNvSpPr>
          <p:nvPr/>
        </p:nvSpPr>
        <p:spPr bwMode="auto">
          <a:xfrm>
            <a:off x="3657491" y="3999439"/>
            <a:ext cx="33093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Tx/>
              <a:buNone/>
            </a:pPr>
            <a:r>
              <a:rPr lang="en-US" altLang="en-US" sz="1600" b="1" dirty="0" smtClean="0">
                <a:solidFill>
                  <a:srgbClr val="4971F2"/>
                </a:solidFill>
                <a:latin typeface="Calibri" panose="020F0502020204030204" pitchFamily="34" charset="0"/>
              </a:rPr>
              <a:t>days post onset of symptoms</a:t>
            </a:r>
          </a:p>
        </p:txBody>
      </p:sp>
      <p:sp>
        <p:nvSpPr>
          <p:cNvPr id="7200" name="Line 24"/>
          <p:cNvSpPr>
            <a:spLocks noChangeShapeType="1"/>
          </p:cNvSpPr>
          <p:nvPr/>
        </p:nvSpPr>
        <p:spPr bwMode="auto">
          <a:xfrm>
            <a:off x="856528"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201" name="Line 24"/>
          <p:cNvSpPr>
            <a:spLocks noChangeShapeType="1"/>
          </p:cNvSpPr>
          <p:nvPr/>
        </p:nvSpPr>
        <p:spPr bwMode="auto">
          <a:xfrm>
            <a:off x="6065424"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202" name="Line 24"/>
          <p:cNvSpPr>
            <a:spLocks noChangeShapeType="1"/>
          </p:cNvSpPr>
          <p:nvPr/>
        </p:nvSpPr>
        <p:spPr bwMode="auto">
          <a:xfrm>
            <a:off x="6321320"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grpSp>
        <p:nvGrpSpPr>
          <p:cNvPr id="7204" name="Group 7"/>
          <p:cNvGrpSpPr>
            <a:grpSpLocks/>
          </p:cNvGrpSpPr>
          <p:nvPr/>
        </p:nvGrpSpPr>
        <p:grpSpPr bwMode="auto">
          <a:xfrm>
            <a:off x="304800" y="4924947"/>
            <a:ext cx="4737793" cy="400053"/>
            <a:chOff x="872446" y="3716337"/>
            <a:chExt cx="4737435" cy="400808"/>
          </a:xfrm>
        </p:grpSpPr>
        <p:sp>
          <p:nvSpPr>
            <p:cNvPr id="7206" name="Text Box 16"/>
            <p:cNvSpPr txBox="1">
              <a:spLocks noChangeArrowheads="1"/>
            </p:cNvSpPr>
            <p:nvPr/>
          </p:nvSpPr>
          <p:spPr bwMode="auto">
            <a:xfrm>
              <a:off x="872446" y="3717035"/>
              <a:ext cx="1150988"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2000" b="1" dirty="0" smtClean="0">
                  <a:solidFill>
                    <a:srgbClr val="9A3B26"/>
                  </a:solidFill>
                  <a:latin typeface="Calibri" panose="020F0502020204030204" pitchFamily="34" charset="0"/>
                </a:rPr>
                <a:t>RT-PCR</a:t>
              </a:r>
            </a:p>
          </p:txBody>
        </p:sp>
        <p:grpSp>
          <p:nvGrpSpPr>
            <p:cNvPr id="7207" name="Group 5"/>
            <p:cNvGrpSpPr>
              <a:grpSpLocks/>
            </p:cNvGrpSpPr>
            <p:nvPr/>
          </p:nvGrpSpPr>
          <p:grpSpPr bwMode="auto">
            <a:xfrm>
              <a:off x="971600" y="3716337"/>
              <a:ext cx="4638281" cy="4777"/>
              <a:chOff x="971600" y="3716337"/>
              <a:chExt cx="4638281" cy="4777"/>
            </a:xfrm>
          </p:grpSpPr>
          <p:sp>
            <p:nvSpPr>
              <p:cNvPr id="7208" name="Line 9"/>
              <p:cNvSpPr>
                <a:spLocks noChangeShapeType="1"/>
              </p:cNvSpPr>
              <p:nvPr/>
            </p:nvSpPr>
            <p:spPr bwMode="auto">
              <a:xfrm flipV="1">
                <a:off x="1400599" y="3716337"/>
                <a:ext cx="1866311" cy="0"/>
              </a:xfrm>
              <a:prstGeom prst="line">
                <a:avLst/>
              </a:prstGeom>
              <a:noFill/>
              <a:ln w="76200">
                <a:solidFill>
                  <a:srgbClr val="9A3B2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209" name="Line 19"/>
              <p:cNvSpPr>
                <a:spLocks noChangeShapeType="1"/>
              </p:cNvSpPr>
              <p:nvPr/>
            </p:nvSpPr>
            <p:spPr bwMode="auto">
              <a:xfrm flipV="1">
                <a:off x="3266909" y="3721114"/>
                <a:ext cx="2342972" cy="0"/>
              </a:xfrm>
              <a:prstGeom prst="line">
                <a:avLst/>
              </a:prstGeom>
              <a:noFill/>
              <a:ln w="76200">
                <a:solidFill>
                  <a:srgbClr val="9A3B2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sp>
            <p:nvSpPr>
              <p:cNvPr id="7210" name="Line 19"/>
              <p:cNvSpPr>
                <a:spLocks noChangeShapeType="1"/>
              </p:cNvSpPr>
              <p:nvPr/>
            </p:nvSpPr>
            <p:spPr bwMode="auto">
              <a:xfrm flipV="1">
                <a:off x="971600" y="3716337"/>
                <a:ext cx="859295" cy="4777"/>
              </a:xfrm>
              <a:prstGeom prst="line">
                <a:avLst/>
              </a:prstGeom>
              <a:noFill/>
              <a:ln w="76200">
                <a:solidFill>
                  <a:srgbClr val="9A3B2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grpSp>
      </p:grpSp>
      <p:sp>
        <p:nvSpPr>
          <p:cNvPr id="12" name="Rectangle 11"/>
          <p:cNvSpPr/>
          <p:nvPr/>
        </p:nvSpPr>
        <p:spPr>
          <a:xfrm>
            <a:off x="344383" y="1094056"/>
            <a:ext cx="5976937" cy="830997"/>
          </a:xfrm>
          <a:prstGeom prst="rect">
            <a:avLst/>
          </a:prstGeom>
          <a:noFill/>
          <a:ln w="57150">
            <a:noFill/>
          </a:ln>
        </p:spPr>
        <p:txBody>
          <a:bodyPr wrap="square">
            <a:spAutoFit/>
          </a:bodyPr>
          <a:lstStyle/>
          <a:p>
            <a:pPr fontAlgn="base">
              <a:spcBef>
                <a:spcPct val="0"/>
              </a:spcBef>
              <a:spcAft>
                <a:spcPct val="0"/>
              </a:spcAft>
              <a:defRPr/>
            </a:pPr>
            <a:r>
              <a:rPr lang="en-US" sz="2400" b="1" dirty="0">
                <a:solidFill>
                  <a:srgbClr val="9A3B26"/>
                </a:solidFill>
                <a:latin typeface="Calibri" panose="020F0502020204030204" pitchFamily="34" charset="0"/>
              </a:rPr>
              <a:t>Critical information: Date of onset of fever/symptoms</a:t>
            </a:r>
          </a:p>
        </p:txBody>
      </p:sp>
      <p:sp>
        <p:nvSpPr>
          <p:cNvPr id="49" name="Line 24"/>
          <p:cNvSpPr>
            <a:spLocks noChangeShapeType="1"/>
          </p:cNvSpPr>
          <p:nvPr/>
        </p:nvSpPr>
        <p:spPr bwMode="auto">
          <a:xfrm>
            <a:off x="1119248"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0" name="Line 24"/>
          <p:cNvSpPr>
            <a:spLocks noChangeShapeType="1"/>
          </p:cNvSpPr>
          <p:nvPr/>
        </p:nvSpPr>
        <p:spPr bwMode="auto">
          <a:xfrm>
            <a:off x="592672"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1" name="Line 24"/>
          <p:cNvSpPr>
            <a:spLocks noChangeShapeType="1"/>
          </p:cNvSpPr>
          <p:nvPr/>
        </p:nvSpPr>
        <p:spPr bwMode="auto">
          <a:xfrm>
            <a:off x="327967" y="3746847"/>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3" name="Line 27"/>
          <p:cNvSpPr>
            <a:spLocks noChangeShapeType="1"/>
          </p:cNvSpPr>
          <p:nvPr/>
        </p:nvSpPr>
        <p:spPr bwMode="auto">
          <a:xfrm>
            <a:off x="2679335" y="374718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4" name="Line 27"/>
          <p:cNvSpPr>
            <a:spLocks noChangeShapeType="1"/>
          </p:cNvSpPr>
          <p:nvPr/>
        </p:nvSpPr>
        <p:spPr bwMode="auto">
          <a:xfrm>
            <a:off x="3459840"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5" name="Line 27"/>
          <p:cNvSpPr>
            <a:spLocks noChangeShapeType="1"/>
          </p:cNvSpPr>
          <p:nvPr/>
        </p:nvSpPr>
        <p:spPr bwMode="auto">
          <a:xfrm>
            <a:off x="2422266" y="374623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6" name="Line 27"/>
          <p:cNvSpPr>
            <a:spLocks noChangeShapeType="1"/>
          </p:cNvSpPr>
          <p:nvPr/>
        </p:nvSpPr>
        <p:spPr bwMode="auto">
          <a:xfrm>
            <a:off x="2164440"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7" name="Line 31"/>
          <p:cNvSpPr>
            <a:spLocks noChangeShapeType="1"/>
          </p:cNvSpPr>
          <p:nvPr/>
        </p:nvSpPr>
        <p:spPr bwMode="auto">
          <a:xfrm>
            <a:off x="4748416" y="3757182"/>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8" name="Line 31"/>
          <p:cNvSpPr>
            <a:spLocks noChangeShapeType="1"/>
          </p:cNvSpPr>
          <p:nvPr/>
        </p:nvSpPr>
        <p:spPr bwMode="auto">
          <a:xfrm>
            <a:off x="4492520"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66" name="Text Box 8"/>
          <p:cNvSpPr txBox="1">
            <a:spLocks noChangeArrowheads="1"/>
          </p:cNvSpPr>
          <p:nvPr/>
        </p:nvSpPr>
        <p:spPr bwMode="auto">
          <a:xfrm>
            <a:off x="252140" y="4386838"/>
            <a:ext cx="763735" cy="40011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27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2000" b="1" dirty="0">
                <a:latin typeface="Calibri" panose="020F0502020204030204" pitchFamily="34" charset="0"/>
              </a:rPr>
              <a:t>F</a:t>
            </a:r>
            <a:r>
              <a:rPr lang="fr-FR" altLang="en-US" sz="2000" b="1" dirty="0" smtClean="0">
                <a:latin typeface="Calibri" panose="020F0502020204030204" pitchFamily="34" charset="0"/>
              </a:rPr>
              <a:t>ever</a:t>
            </a:r>
          </a:p>
        </p:txBody>
      </p:sp>
      <p:sp>
        <p:nvSpPr>
          <p:cNvPr id="67" name="Line 19"/>
          <p:cNvSpPr>
            <a:spLocks noChangeShapeType="1"/>
          </p:cNvSpPr>
          <p:nvPr/>
        </p:nvSpPr>
        <p:spPr bwMode="auto">
          <a:xfrm>
            <a:off x="2556941" y="5408368"/>
            <a:ext cx="885967" cy="0"/>
          </a:xfrm>
          <a:prstGeom prst="line">
            <a:avLst/>
          </a:prstGeom>
          <a:noFill/>
          <a:ln w="76200">
            <a:solidFill>
              <a:srgbClr val="007D5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sp>
        <p:nvSpPr>
          <p:cNvPr id="68" name="Line 19"/>
          <p:cNvSpPr>
            <a:spLocks noChangeShapeType="1"/>
          </p:cNvSpPr>
          <p:nvPr/>
        </p:nvSpPr>
        <p:spPr bwMode="auto">
          <a:xfrm>
            <a:off x="4126305" y="5918760"/>
            <a:ext cx="885967" cy="0"/>
          </a:xfrm>
          <a:prstGeom prst="line">
            <a:avLst/>
          </a:prstGeom>
          <a:noFill/>
          <a:ln w="76200">
            <a:solidFill>
              <a:srgbClr val="007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grpSp>
        <p:nvGrpSpPr>
          <p:cNvPr id="71" name="Group 5"/>
          <p:cNvGrpSpPr>
            <a:grpSpLocks/>
          </p:cNvGrpSpPr>
          <p:nvPr/>
        </p:nvGrpSpPr>
        <p:grpSpPr bwMode="auto">
          <a:xfrm>
            <a:off x="355607" y="4428812"/>
            <a:ext cx="4917743" cy="1790"/>
            <a:chOff x="1400599" y="3716150"/>
            <a:chExt cx="3233997" cy="187"/>
          </a:xfrm>
        </p:grpSpPr>
        <p:sp>
          <p:nvSpPr>
            <p:cNvPr id="72" name="Line 9"/>
            <p:cNvSpPr>
              <a:spLocks noChangeShapeType="1"/>
            </p:cNvSpPr>
            <p:nvPr/>
          </p:nvSpPr>
          <p:spPr bwMode="auto">
            <a:xfrm flipV="1">
              <a:off x="1400599" y="3716337"/>
              <a:ext cx="2209350" cy="0"/>
            </a:xfrm>
            <a:prstGeom prst="line">
              <a:avLst/>
            </a:prstGeom>
            <a:noFill/>
            <a:ln w="7620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3" name="Line 19"/>
            <p:cNvSpPr>
              <a:spLocks noChangeShapeType="1"/>
            </p:cNvSpPr>
            <p:nvPr/>
          </p:nvSpPr>
          <p:spPr bwMode="auto">
            <a:xfrm>
              <a:off x="3266909" y="3716150"/>
              <a:ext cx="1367687" cy="187"/>
            </a:xfrm>
            <a:prstGeom prst="line">
              <a:avLst/>
            </a:prstGeom>
            <a:noFill/>
            <a:ln w="76200">
              <a:solidFill>
                <a:srgbClr val="7F7F7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grpSp>
      <p:sp>
        <p:nvSpPr>
          <p:cNvPr id="7" name="Title 6"/>
          <p:cNvSpPr>
            <a:spLocks noGrp="1"/>
          </p:cNvSpPr>
          <p:nvPr>
            <p:ph type="title"/>
          </p:nvPr>
        </p:nvSpPr>
        <p:spPr>
          <a:xfrm>
            <a:off x="457200" y="225631"/>
            <a:ext cx="8229600" cy="1048068"/>
          </a:xfrm>
        </p:spPr>
        <p:txBody>
          <a:bodyPr/>
          <a:lstStyle/>
          <a:p>
            <a:r>
              <a:rPr lang="en-US" altLang="en-US" sz="2800" dirty="0" smtClean="0">
                <a:solidFill>
                  <a:srgbClr val="0039A6"/>
                </a:solidFill>
                <a:effectLst/>
                <a:latin typeface="Calibri" panose="020F0502020204030204" pitchFamily="34" charset="0"/>
              </a:rPr>
              <a:t>EVD: Expected Diagnostic </a:t>
            </a:r>
            <a:br>
              <a:rPr lang="en-US" altLang="en-US" sz="2800" dirty="0" smtClean="0">
                <a:solidFill>
                  <a:srgbClr val="0039A6"/>
                </a:solidFill>
                <a:effectLst/>
                <a:latin typeface="Calibri" panose="020F0502020204030204" pitchFamily="34" charset="0"/>
              </a:rPr>
            </a:br>
            <a:r>
              <a:rPr lang="en-US" altLang="en-US" sz="2800" dirty="0" smtClean="0">
                <a:solidFill>
                  <a:srgbClr val="0039A6"/>
                </a:solidFill>
                <a:effectLst/>
                <a:latin typeface="Calibri" panose="020F0502020204030204" pitchFamily="34" charset="0"/>
              </a:rPr>
              <a:t>Test </a:t>
            </a:r>
            <a:r>
              <a:rPr lang="en-US" altLang="en-US" sz="2800" dirty="0">
                <a:solidFill>
                  <a:srgbClr val="0039A6"/>
                </a:solidFill>
                <a:effectLst/>
                <a:latin typeface="Calibri" panose="020F0502020204030204" pitchFamily="34" charset="0"/>
              </a:rPr>
              <a:t>R</a:t>
            </a:r>
            <a:r>
              <a:rPr lang="en-US" altLang="en-US" sz="2800" dirty="0" smtClean="0">
                <a:solidFill>
                  <a:srgbClr val="0039A6"/>
                </a:solidFill>
                <a:effectLst/>
                <a:latin typeface="Calibri" panose="020F0502020204030204" pitchFamily="34" charset="0"/>
              </a:rPr>
              <a:t>esults </a:t>
            </a:r>
            <a:r>
              <a:rPr lang="en-US" altLang="en-US" sz="2800" dirty="0">
                <a:solidFill>
                  <a:srgbClr val="0039A6"/>
                </a:solidFill>
                <a:effectLst/>
                <a:latin typeface="Calibri" panose="020F0502020204030204" pitchFamily="34" charset="0"/>
              </a:rPr>
              <a:t>O</a:t>
            </a:r>
            <a:r>
              <a:rPr lang="en-US" altLang="en-US" sz="2800" dirty="0" smtClean="0">
                <a:solidFill>
                  <a:srgbClr val="0039A6"/>
                </a:solidFill>
                <a:effectLst/>
                <a:latin typeface="Calibri" panose="020F0502020204030204" pitchFamily="34" charset="0"/>
              </a:rPr>
              <a:t>ver </a:t>
            </a:r>
            <a:r>
              <a:rPr lang="en-US" altLang="en-US" sz="2800" dirty="0">
                <a:solidFill>
                  <a:srgbClr val="0039A6"/>
                </a:solidFill>
                <a:effectLst/>
                <a:latin typeface="Calibri" panose="020F0502020204030204" pitchFamily="34" charset="0"/>
              </a:rPr>
              <a:t>T</a:t>
            </a:r>
            <a:r>
              <a:rPr lang="en-US" altLang="en-US" sz="2800" dirty="0" smtClean="0">
                <a:solidFill>
                  <a:srgbClr val="0039A6"/>
                </a:solidFill>
                <a:effectLst/>
                <a:latin typeface="Calibri" panose="020F0502020204030204" pitchFamily="34" charset="0"/>
              </a:rPr>
              <a:t>ime</a:t>
            </a:r>
            <a:endParaRPr lang="en-US" sz="2800" dirty="0">
              <a:solidFill>
                <a:srgbClr val="0039A6"/>
              </a:solidFill>
              <a:effectLst/>
              <a:latin typeface="Calibri" panose="020F0502020204030204" pitchFamily="34" charset="0"/>
            </a:endParaRPr>
          </a:p>
        </p:txBody>
      </p:sp>
      <p:sp>
        <p:nvSpPr>
          <p:cNvPr id="65"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22</a:t>
            </a:fld>
            <a:endParaRPr lang="en-US" altLang="en-US" sz="1200" i="1" dirty="0">
              <a:solidFill>
                <a:schemeClr val="accent4"/>
              </a:solidFill>
              <a:latin typeface="+mn-lt"/>
            </a:endParaRPr>
          </a:p>
        </p:txBody>
      </p:sp>
    </p:spTree>
    <p:extLst>
      <p:ext uri="{BB962C8B-B14F-4D97-AF65-F5344CB8AC3E}">
        <p14:creationId xmlns:p14="http://schemas.microsoft.com/office/powerpoint/2010/main" val="67814293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0039A6"/>
                </a:solidFill>
                <a:effectLst/>
                <a:latin typeface="Calibri" panose="020F0502020204030204" pitchFamily="34" charset="0"/>
              </a:rPr>
              <a:t>Ebola Virus Diagnosis</a:t>
            </a:r>
            <a:endParaRPr lang="en-U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p:txBody>
          <a:bodyPr/>
          <a:lstStyle/>
          <a:p>
            <a:pPr>
              <a:spcAft>
                <a:spcPts val="600"/>
              </a:spcAft>
              <a:buFont typeface="Wingdings" panose="05000000000000000000" pitchFamily="2" charset="2"/>
              <a:buChar char="§"/>
            </a:pPr>
            <a:r>
              <a:rPr lang="en-US" sz="2400" dirty="0" smtClean="0">
                <a:solidFill>
                  <a:srgbClr val="000000"/>
                </a:solidFill>
                <a:latin typeface="Calibri" panose="020F0502020204030204" pitchFamily="34" charset="0"/>
              </a:rPr>
              <a:t>Real Time PCR (RT-PCR) </a:t>
            </a:r>
          </a:p>
          <a:p>
            <a:pPr lvl="1">
              <a:buFont typeface="Arial" panose="020B0604020202020204" pitchFamily="34" charset="0"/>
              <a:buChar char="•"/>
            </a:pPr>
            <a:r>
              <a:rPr lang="en-US" dirty="0" smtClean="0">
                <a:solidFill>
                  <a:srgbClr val="000000"/>
                </a:solidFill>
                <a:latin typeface="Calibri" panose="020F0502020204030204" pitchFamily="34" charset="0"/>
              </a:rPr>
              <a:t>Used </a:t>
            </a:r>
            <a:r>
              <a:rPr lang="en-US" dirty="0">
                <a:solidFill>
                  <a:srgbClr val="000000"/>
                </a:solidFill>
                <a:latin typeface="Calibri" panose="020F0502020204030204" pitchFamily="34" charset="0"/>
              </a:rPr>
              <a:t>to diagnose acute infection </a:t>
            </a:r>
          </a:p>
          <a:p>
            <a:pPr lvl="1">
              <a:buFont typeface="Arial" panose="020B0604020202020204" pitchFamily="34" charset="0"/>
              <a:buChar char="•"/>
            </a:pPr>
            <a:r>
              <a:rPr lang="en-US" dirty="0" smtClean="0">
                <a:solidFill>
                  <a:srgbClr val="000000"/>
                </a:solidFill>
                <a:latin typeface="Calibri" panose="020F0502020204030204" pitchFamily="34" charset="0"/>
              </a:rPr>
              <a:t>More </a:t>
            </a:r>
            <a:r>
              <a:rPr lang="en-US" dirty="0">
                <a:solidFill>
                  <a:srgbClr val="000000"/>
                </a:solidFill>
                <a:latin typeface="Calibri" panose="020F0502020204030204" pitchFamily="34" charset="0"/>
              </a:rPr>
              <a:t>sensitive than antigen detection </a:t>
            </a:r>
            <a:r>
              <a:rPr lang="en-US" dirty="0" smtClean="0">
                <a:solidFill>
                  <a:srgbClr val="000000"/>
                </a:solidFill>
                <a:latin typeface="Calibri" panose="020F0502020204030204" pitchFamily="34" charset="0"/>
              </a:rPr>
              <a:t>ELISA</a:t>
            </a:r>
          </a:p>
          <a:p>
            <a:pPr lvl="1">
              <a:buFont typeface="Arial" panose="020B0604020202020204" pitchFamily="34" charset="0"/>
              <a:buChar char="•"/>
            </a:pPr>
            <a:r>
              <a:rPr lang="en-US" dirty="0" smtClean="0">
                <a:solidFill>
                  <a:srgbClr val="000000"/>
                </a:solidFill>
                <a:latin typeface="Calibri" panose="020F0502020204030204" pitchFamily="34" charset="0"/>
              </a:rPr>
              <a:t>Identification </a:t>
            </a:r>
            <a:r>
              <a:rPr lang="en-US" dirty="0">
                <a:solidFill>
                  <a:srgbClr val="000000"/>
                </a:solidFill>
                <a:latin typeface="Calibri" panose="020F0502020204030204" pitchFamily="34" charset="0"/>
              </a:rPr>
              <a:t>of specific </a:t>
            </a:r>
            <a:r>
              <a:rPr lang="en-US" dirty="0" smtClean="0">
                <a:solidFill>
                  <a:srgbClr val="000000"/>
                </a:solidFill>
                <a:latin typeface="Calibri" panose="020F0502020204030204" pitchFamily="34" charset="0"/>
              </a:rPr>
              <a:t>viral genetic fragments</a:t>
            </a:r>
          </a:p>
          <a:p>
            <a:pPr lvl="1">
              <a:buFont typeface="Arial" panose="020B0604020202020204" pitchFamily="34" charset="0"/>
              <a:buChar char="•"/>
            </a:pPr>
            <a:r>
              <a:rPr lang="en-US" dirty="0" smtClean="0">
                <a:solidFill>
                  <a:srgbClr val="000000"/>
                </a:solidFill>
                <a:latin typeface="Calibri" panose="020F0502020204030204" pitchFamily="34" charset="0"/>
              </a:rPr>
              <a:t>Performed in </a:t>
            </a:r>
            <a:r>
              <a:rPr lang="en-US" dirty="0">
                <a:solidFill>
                  <a:srgbClr val="000000"/>
                </a:solidFill>
                <a:latin typeface="Calibri" panose="020F0502020204030204" pitchFamily="34" charset="0"/>
              </a:rPr>
              <a:t>select CLIA-certified </a:t>
            </a:r>
            <a:r>
              <a:rPr lang="en-US" dirty="0" smtClean="0">
                <a:solidFill>
                  <a:srgbClr val="000000"/>
                </a:solidFill>
                <a:latin typeface="Calibri" panose="020F0502020204030204" pitchFamily="34" charset="0"/>
              </a:rPr>
              <a:t>laboratories</a:t>
            </a:r>
          </a:p>
          <a:p>
            <a:pPr>
              <a:spcBef>
                <a:spcPts val="1800"/>
              </a:spcBef>
              <a:spcAft>
                <a:spcPts val="600"/>
              </a:spcAft>
              <a:buFont typeface="Wingdings" panose="05000000000000000000" pitchFamily="2" charset="2"/>
              <a:buChar char="§"/>
            </a:pPr>
            <a:r>
              <a:rPr lang="en-US" sz="2400" dirty="0" smtClean="0">
                <a:solidFill>
                  <a:srgbClr val="000000"/>
                </a:solidFill>
                <a:latin typeface="Calibri" panose="020F0502020204030204" pitchFamily="34" charset="0"/>
              </a:rPr>
              <a:t>RT-PCR </a:t>
            </a:r>
            <a:r>
              <a:rPr lang="en-US" sz="2400" dirty="0">
                <a:solidFill>
                  <a:srgbClr val="000000"/>
                </a:solidFill>
                <a:latin typeface="Calibri" panose="020F0502020204030204" pitchFamily="34" charset="0"/>
              </a:rPr>
              <a:t>sample collection</a:t>
            </a:r>
          </a:p>
          <a:p>
            <a:pPr lvl="1">
              <a:spcBef>
                <a:spcPts val="600"/>
              </a:spcBef>
              <a:spcAft>
                <a:spcPts val="0"/>
              </a:spcAft>
              <a:buFont typeface="Arial" panose="020B0604020202020204" pitchFamily="34" charset="0"/>
              <a:buChar char="•"/>
            </a:pPr>
            <a:r>
              <a:rPr lang="en-US" dirty="0">
                <a:solidFill>
                  <a:srgbClr val="000000"/>
                </a:solidFill>
                <a:latin typeface="Calibri" panose="020F0502020204030204" pitchFamily="34" charset="0"/>
              </a:rPr>
              <a:t>Volume: minimum volume of 4mL whole blood</a:t>
            </a:r>
          </a:p>
          <a:p>
            <a:pPr lvl="1">
              <a:spcBef>
                <a:spcPts val="600"/>
              </a:spcBef>
              <a:spcAft>
                <a:spcPts val="0"/>
              </a:spcAft>
              <a:buFont typeface="Arial" panose="020B0604020202020204" pitchFamily="34" charset="0"/>
              <a:buChar char="•"/>
            </a:pPr>
            <a:r>
              <a:rPr lang="en-US" dirty="0">
                <a:solidFill>
                  <a:srgbClr val="000000"/>
                </a:solidFill>
                <a:latin typeface="Calibri" panose="020F0502020204030204" pitchFamily="34" charset="0"/>
              </a:rPr>
              <a:t>Plastic collection tubes (not glass or heparinized tubes)</a:t>
            </a:r>
          </a:p>
          <a:p>
            <a:pPr lvl="1">
              <a:spcBef>
                <a:spcPts val="600"/>
              </a:spcBef>
              <a:spcAft>
                <a:spcPts val="0"/>
              </a:spcAft>
              <a:buFont typeface="Arial" panose="020B0604020202020204" pitchFamily="34" charset="0"/>
              <a:buChar char="•"/>
            </a:pPr>
            <a:r>
              <a:rPr lang="en-US" dirty="0">
                <a:solidFill>
                  <a:srgbClr val="000000"/>
                </a:solidFill>
                <a:latin typeface="Calibri" panose="020F0502020204030204" pitchFamily="34" charset="0"/>
              </a:rPr>
              <a:t>Whole blood preserved with EDTA is preferred </a:t>
            </a:r>
          </a:p>
          <a:p>
            <a:pPr lvl="2">
              <a:spcBef>
                <a:spcPts val="600"/>
              </a:spcBef>
              <a:spcAft>
                <a:spcPts val="0"/>
              </a:spcAft>
              <a:buFont typeface="Courier New" panose="02070309020205020404" pitchFamily="49" charset="0"/>
              <a:buChar char="o"/>
            </a:pPr>
            <a:r>
              <a:rPr lang="en-US" dirty="0">
                <a:solidFill>
                  <a:srgbClr val="000000"/>
                </a:solidFill>
                <a:latin typeface="Calibri" panose="020F0502020204030204" pitchFamily="34" charset="0"/>
              </a:rPr>
              <a:t>Whole blood preserved with sodium </a:t>
            </a:r>
            <a:r>
              <a:rPr lang="en-US" dirty="0" err="1">
                <a:solidFill>
                  <a:srgbClr val="000000"/>
                </a:solidFill>
                <a:latin typeface="Calibri" panose="020F0502020204030204" pitchFamily="34" charset="0"/>
              </a:rPr>
              <a:t>polyanethol</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sulfonate</a:t>
            </a:r>
            <a:r>
              <a:rPr lang="en-US" dirty="0">
                <a:solidFill>
                  <a:srgbClr val="000000"/>
                </a:solidFill>
                <a:latin typeface="Calibri" panose="020F0502020204030204" pitchFamily="34" charset="0"/>
              </a:rPr>
              <a:t> (SPS), citrate, or with clot activator is </a:t>
            </a:r>
            <a:r>
              <a:rPr lang="en-US" dirty="0" smtClean="0">
                <a:solidFill>
                  <a:srgbClr val="000000"/>
                </a:solidFill>
                <a:latin typeface="Calibri" panose="020F0502020204030204" pitchFamily="34" charset="0"/>
              </a:rPr>
              <a:t>acceptable</a:t>
            </a:r>
            <a:endParaRPr lang="en-US" dirty="0">
              <a:solidFill>
                <a:srgbClr val="000000"/>
              </a:solidFill>
              <a:latin typeface="Calibri" panose="020F0502020204030204" pitchFamily="34" charset="0"/>
            </a:endParaRP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23</a:t>
            </a:fld>
            <a:endParaRPr lang="en-US" altLang="en-US" sz="1200" i="1" dirty="0">
              <a:solidFill>
                <a:schemeClr val="accent4"/>
              </a:solidFill>
              <a:latin typeface="+mn-lt"/>
            </a:endParaRPr>
          </a:p>
        </p:txBody>
      </p:sp>
    </p:spTree>
    <p:extLst>
      <p:ext uri="{BB962C8B-B14F-4D97-AF65-F5344CB8AC3E}">
        <p14:creationId xmlns:p14="http://schemas.microsoft.com/office/powerpoint/2010/main" val="4653449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0039A6"/>
                </a:solidFill>
                <a:effectLst/>
                <a:latin typeface="Calibri" panose="020F0502020204030204" pitchFamily="34" charset="0"/>
              </a:rPr>
              <a:t>Other Ebola Virus Diagnostics</a:t>
            </a:r>
            <a:endParaRPr lang="en-US" sz="2800" dirty="0">
              <a:solidFill>
                <a:srgbClr val="0039A6"/>
              </a:solidFill>
              <a:effectLst/>
              <a:latin typeface="Calibri" panose="020F0502020204030204" pitchFamily="34" charset="0"/>
            </a:endParaRPr>
          </a:p>
        </p:txBody>
      </p:sp>
      <p:sp>
        <p:nvSpPr>
          <p:cNvPr id="6" name="Content Placeholder 5"/>
          <p:cNvSpPr>
            <a:spLocks noGrp="1"/>
          </p:cNvSpPr>
          <p:nvPr>
            <p:ph idx="1"/>
          </p:nvPr>
        </p:nvSpPr>
        <p:spPr>
          <a:xfrm>
            <a:off x="457200" y="1360308"/>
            <a:ext cx="8229600" cy="4355038"/>
          </a:xfrm>
        </p:spPr>
        <p:txBody>
          <a:bodyPr>
            <a:spAutoFit/>
          </a:bodyPr>
          <a:lstStyle/>
          <a:p>
            <a:pPr>
              <a:spcAft>
                <a:spcPts val="600"/>
              </a:spcAft>
              <a:buFont typeface="Wingdings" panose="05000000000000000000" pitchFamily="2" charset="2"/>
              <a:buChar char="§"/>
            </a:pPr>
            <a:r>
              <a:rPr lang="en-US" sz="2400" dirty="0">
                <a:solidFill>
                  <a:srgbClr val="000000"/>
                </a:solidFill>
                <a:latin typeface="Calibri" panose="020F0502020204030204" pitchFamily="34" charset="0"/>
              </a:rPr>
              <a:t>Virus </a:t>
            </a:r>
            <a:r>
              <a:rPr lang="en-US" sz="2400" dirty="0" smtClean="0">
                <a:solidFill>
                  <a:srgbClr val="000000"/>
                </a:solidFill>
                <a:latin typeface="Calibri" panose="020F0502020204030204" pitchFamily="34" charset="0"/>
              </a:rPr>
              <a:t>isolation </a:t>
            </a:r>
            <a:endParaRPr lang="en-US" sz="2400" dirty="0">
              <a:solidFill>
                <a:srgbClr val="000000"/>
              </a:solidFill>
              <a:latin typeface="Calibri" panose="020F0502020204030204" pitchFamily="34" charset="0"/>
            </a:endParaRPr>
          </a:p>
          <a:p>
            <a:pPr lvl="1">
              <a:spcAft>
                <a:spcPts val="0"/>
              </a:spcAft>
              <a:buFont typeface="Arial" panose="020B0604020202020204" pitchFamily="34" charset="0"/>
              <a:buChar char="•"/>
            </a:pPr>
            <a:r>
              <a:rPr lang="en-US" dirty="0" smtClean="0">
                <a:solidFill>
                  <a:srgbClr val="000000"/>
                </a:solidFill>
                <a:latin typeface="Calibri" panose="020F0502020204030204" pitchFamily="34" charset="0"/>
              </a:rPr>
              <a:t>Requires Biosafety Level 4 laboratory; </a:t>
            </a:r>
          </a:p>
          <a:p>
            <a:pPr lvl="1">
              <a:spcAft>
                <a:spcPts val="0"/>
              </a:spcAft>
              <a:buFont typeface="Arial" panose="020B0604020202020204" pitchFamily="34" charset="0"/>
              <a:buChar char="•"/>
            </a:pPr>
            <a:r>
              <a:rPr lang="en-US" dirty="0" smtClean="0">
                <a:solidFill>
                  <a:srgbClr val="000000"/>
                </a:solidFill>
                <a:latin typeface="Calibri" panose="020F0502020204030204" pitchFamily="34" charset="0"/>
              </a:rPr>
              <a:t>Can take several days</a:t>
            </a:r>
          </a:p>
          <a:p>
            <a:pPr>
              <a:spcBef>
                <a:spcPts val="1800"/>
              </a:spcBef>
              <a:spcAft>
                <a:spcPts val="600"/>
              </a:spcAft>
              <a:buFont typeface="Wingdings" panose="05000000000000000000" pitchFamily="2" charset="2"/>
              <a:buChar char="§"/>
            </a:pPr>
            <a:r>
              <a:rPr lang="en-US" sz="2400" dirty="0" err="1" smtClean="0">
                <a:solidFill>
                  <a:srgbClr val="000000"/>
                </a:solidFill>
                <a:latin typeface="Calibri" panose="020F0502020204030204" pitchFamily="34" charset="0"/>
              </a:rPr>
              <a:t>Immunohistochemical</a:t>
            </a:r>
            <a:r>
              <a:rPr lang="en-US" sz="2400" dirty="0" smtClean="0">
                <a:solidFill>
                  <a:srgbClr val="000000"/>
                </a:solidFill>
                <a:latin typeface="Calibri" panose="020F0502020204030204" pitchFamily="34" charset="0"/>
              </a:rPr>
              <a:t> staining and histopathology </a:t>
            </a:r>
          </a:p>
          <a:p>
            <a:pPr lvl="1">
              <a:spcAft>
                <a:spcPts val="0"/>
              </a:spcAft>
              <a:buFont typeface="Arial" panose="020B0604020202020204" pitchFamily="34" charset="0"/>
              <a:buChar char="•"/>
            </a:pPr>
            <a:r>
              <a:rPr lang="en-US" dirty="0" smtClean="0">
                <a:solidFill>
                  <a:srgbClr val="000000"/>
                </a:solidFill>
                <a:latin typeface="Calibri" panose="020F0502020204030204" pitchFamily="34" charset="0"/>
              </a:rPr>
              <a:t>On </a:t>
            </a:r>
            <a:r>
              <a:rPr lang="en-US" dirty="0">
                <a:solidFill>
                  <a:srgbClr val="000000"/>
                </a:solidFill>
                <a:latin typeface="Calibri" panose="020F0502020204030204" pitchFamily="34" charset="0"/>
              </a:rPr>
              <a:t>collected tissue or dead </a:t>
            </a:r>
            <a:r>
              <a:rPr lang="en-US" dirty="0" smtClean="0">
                <a:solidFill>
                  <a:srgbClr val="000000"/>
                </a:solidFill>
                <a:latin typeface="Calibri" panose="020F0502020204030204" pitchFamily="34" charset="0"/>
              </a:rPr>
              <a:t>wild animals</a:t>
            </a:r>
            <a:r>
              <a:rPr lang="en-US" dirty="0">
                <a:solidFill>
                  <a:srgbClr val="000000"/>
                </a:solidFill>
                <a:latin typeface="Calibri" panose="020F0502020204030204" pitchFamily="34" charset="0"/>
              </a:rPr>
              <a:t>; localizes viral </a:t>
            </a:r>
            <a:r>
              <a:rPr lang="en-US" dirty="0" smtClean="0">
                <a:solidFill>
                  <a:srgbClr val="000000"/>
                </a:solidFill>
                <a:latin typeface="Calibri" panose="020F0502020204030204" pitchFamily="34" charset="0"/>
              </a:rPr>
              <a:t>antigen</a:t>
            </a:r>
            <a:endParaRPr lang="en-US" dirty="0">
              <a:solidFill>
                <a:srgbClr val="000000"/>
              </a:solidFill>
              <a:latin typeface="Calibri" panose="020F0502020204030204" pitchFamily="34" charset="0"/>
            </a:endParaRPr>
          </a:p>
          <a:p>
            <a:pPr>
              <a:spcBef>
                <a:spcPts val="1800"/>
              </a:spcBef>
              <a:spcAft>
                <a:spcPts val="600"/>
              </a:spcAft>
              <a:buFont typeface="Wingdings" panose="05000000000000000000" pitchFamily="2" charset="2"/>
              <a:buChar char="§"/>
            </a:pPr>
            <a:r>
              <a:rPr lang="en-US" sz="2400" dirty="0">
                <a:solidFill>
                  <a:srgbClr val="000000"/>
                </a:solidFill>
                <a:latin typeface="Calibri" panose="020F0502020204030204" pitchFamily="34" charset="0"/>
              </a:rPr>
              <a:t>Serologic testing for </a:t>
            </a:r>
            <a:r>
              <a:rPr lang="en-US" sz="2400" dirty="0" err="1">
                <a:solidFill>
                  <a:srgbClr val="000000"/>
                </a:solidFill>
                <a:latin typeface="Calibri" panose="020F0502020204030204" pitchFamily="34" charset="0"/>
              </a:rPr>
              <a:t>IgM</a:t>
            </a:r>
            <a:r>
              <a:rPr lang="en-US" sz="2400" dirty="0">
                <a:solidFill>
                  <a:srgbClr val="000000"/>
                </a:solidFill>
                <a:latin typeface="Calibri" panose="020F0502020204030204" pitchFamily="34" charset="0"/>
              </a:rPr>
              <a:t> and IgG antibodies (ELISA</a:t>
            </a:r>
            <a:r>
              <a:rPr lang="en-US" sz="2400" dirty="0" smtClean="0">
                <a:solidFill>
                  <a:srgbClr val="000000"/>
                </a:solidFill>
                <a:latin typeface="Calibri" panose="020F0502020204030204" pitchFamily="34" charset="0"/>
              </a:rPr>
              <a:t>) </a:t>
            </a:r>
            <a:endParaRPr lang="en-US" sz="2400" dirty="0">
              <a:solidFill>
                <a:srgbClr val="000000"/>
              </a:solidFill>
              <a:latin typeface="Calibri" panose="020F0502020204030204" pitchFamily="34" charset="0"/>
            </a:endParaRPr>
          </a:p>
          <a:p>
            <a:pPr lvl="1">
              <a:spcAft>
                <a:spcPts val="0"/>
              </a:spcAft>
              <a:buFont typeface="Arial" panose="020B0604020202020204" pitchFamily="34" charset="0"/>
              <a:buChar char="•"/>
            </a:pPr>
            <a:r>
              <a:rPr lang="en-US" dirty="0">
                <a:solidFill>
                  <a:srgbClr val="000000"/>
                </a:solidFill>
                <a:latin typeface="Calibri" panose="020F0502020204030204" pitchFamily="34" charset="0"/>
              </a:rPr>
              <a:t>Detection of viral antibodies in </a:t>
            </a:r>
            <a:r>
              <a:rPr lang="en-US" dirty="0" smtClean="0">
                <a:solidFill>
                  <a:srgbClr val="000000"/>
                </a:solidFill>
                <a:latin typeface="Calibri" panose="020F0502020204030204" pitchFamily="34" charset="0"/>
              </a:rPr>
              <a:t/>
            </a:r>
            <a:br>
              <a:rPr lang="en-US" dirty="0" smtClean="0">
                <a:solidFill>
                  <a:srgbClr val="000000"/>
                </a:solidFill>
                <a:latin typeface="Calibri" panose="020F0502020204030204" pitchFamily="34" charset="0"/>
              </a:rPr>
            </a:br>
            <a:r>
              <a:rPr lang="en-US" dirty="0" smtClean="0">
                <a:solidFill>
                  <a:srgbClr val="000000"/>
                </a:solidFill>
                <a:latin typeface="Calibri" panose="020F0502020204030204" pitchFamily="34" charset="0"/>
              </a:rPr>
              <a:t>specimens</a:t>
            </a:r>
            <a:r>
              <a:rPr lang="en-US" dirty="0">
                <a:solidFill>
                  <a:srgbClr val="000000"/>
                </a:solidFill>
                <a:latin typeface="Calibri" panose="020F0502020204030204" pitchFamily="34" charset="0"/>
              </a:rPr>
              <a:t>, such as blood, serum, </a:t>
            </a:r>
            <a:r>
              <a:rPr lang="en-US" dirty="0" smtClean="0">
                <a:solidFill>
                  <a:srgbClr val="000000"/>
                </a:solidFill>
                <a:latin typeface="Calibri" panose="020F0502020204030204" pitchFamily="34" charset="0"/>
              </a:rPr>
              <a:t/>
            </a:r>
            <a:br>
              <a:rPr lang="en-US" dirty="0" smtClean="0">
                <a:solidFill>
                  <a:srgbClr val="000000"/>
                </a:solidFill>
                <a:latin typeface="Calibri" panose="020F0502020204030204" pitchFamily="34" charset="0"/>
              </a:rPr>
            </a:br>
            <a:r>
              <a:rPr lang="en-US" dirty="0" smtClean="0">
                <a:solidFill>
                  <a:srgbClr val="000000"/>
                </a:solidFill>
                <a:latin typeface="Calibri" panose="020F0502020204030204" pitchFamily="34" charset="0"/>
              </a:rPr>
              <a:t>or </a:t>
            </a:r>
            <a:r>
              <a:rPr lang="en-US" dirty="0">
                <a:solidFill>
                  <a:srgbClr val="000000"/>
                </a:solidFill>
                <a:latin typeface="Calibri" panose="020F0502020204030204" pitchFamily="34" charset="0"/>
              </a:rPr>
              <a:t>tissue suspensions </a:t>
            </a:r>
          </a:p>
          <a:p>
            <a:pPr lvl="1">
              <a:spcAft>
                <a:spcPts val="0"/>
              </a:spcAft>
              <a:buFont typeface="Arial" panose="020B0604020202020204" pitchFamily="34" charset="0"/>
              <a:buChar char="•"/>
            </a:pPr>
            <a:r>
              <a:rPr lang="en-US" dirty="0">
                <a:solidFill>
                  <a:srgbClr val="000000"/>
                </a:solidFill>
                <a:latin typeface="Calibri" panose="020F0502020204030204" pitchFamily="34" charset="0"/>
              </a:rPr>
              <a:t>Monitor the immune response </a:t>
            </a:r>
            <a:r>
              <a:rPr lang="en-US" dirty="0" smtClean="0">
                <a:solidFill>
                  <a:srgbClr val="000000"/>
                </a:solidFill>
                <a:latin typeface="Calibri" panose="020F0502020204030204" pitchFamily="34" charset="0"/>
              </a:rPr>
              <a:t/>
            </a:r>
            <a:br>
              <a:rPr lang="en-US" dirty="0" smtClean="0">
                <a:solidFill>
                  <a:srgbClr val="000000"/>
                </a:solidFill>
                <a:latin typeface="Calibri" panose="020F0502020204030204" pitchFamily="34" charset="0"/>
              </a:rPr>
            </a:br>
            <a:r>
              <a:rPr lang="en-US" dirty="0" smtClean="0">
                <a:solidFill>
                  <a:srgbClr val="000000"/>
                </a:solidFill>
                <a:latin typeface="Calibri" panose="020F0502020204030204" pitchFamily="34" charset="0"/>
              </a:rPr>
              <a:t>in </a:t>
            </a:r>
            <a:r>
              <a:rPr lang="en-US" dirty="0">
                <a:solidFill>
                  <a:srgbClr val="000000"/>
                </a:solidFill>
                <a:latin typeface="Calibri" panose="020F0502020204030204" pitchFamily="34" charset="0"/>
              </a:rPr>
              <a:t>confirmed </a:t>
            </a:r>
            <a:r>
              <a:rPr lang="en-US" dirty="0" smtClean="0">
                <a:solidFill>
                  <a:srgbClr val="000000"/>
                </a:solidFill>
                <a:latin typeface="Calibri" panose="020F0502020204030204" pitchFamily="34" charset="0"/>
              </a:rPr>
              <a:t>Ebola patients</a:t>
            </a:r>
            <a:endParaRPr lang="en-US" sz="1800" dirty="0">
              <a:solidFill>
                <a:srgbClr val="000000"/>
              </a:solidFill>
              <a:latin typeface="Calibri" panose="020F0502020204030204" pitchFamily="34" charset="0"/>
            </a:endParaRPr>
          </a:p>
        </p:txBody>
      </p:sp>
      <p:sp>
        <p:nvSpPr>
          <p:cNvPr id="13"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24</a:t>
            </a:fld>
            <a:endParaRPr lang="en-US" altLang="en-US" sz="1200" i="1" dirty="0">
              <a:solidFill>
                <a:schemeClr val="accent4"/>
              </a:solidFill>
              <a:latin typeface="+mn-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76850" y="4132962"/>
            <a:ext cx="3481406" cy="2306699"/>
          </a:xfrm>
          <a:prstGeom prst="rect">
            <a:avLst/>
          </a:prstGeom>
          <a:ln>
            <a:noFill/>
          </a:ln>
          <a:effectLst/>
        </p:spPr>
      </p:pic>
    </p:spTree>
    <p:extLst>
      <p:ext uri="{BB962C8B-B14F-4D97-AF65-F5344CB8AC3E}">
        <p14:creationId xmlns:p14="http://schemas.microsoft.com/office/powerpoint/2010/main" val="39770309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639"/>
            <a:ext cx="8229600" cy="523220"/>
          </a:xfrm>
        </p:spPr>
        <p:txBody>
          <a:bodyPr>
            <a:spAutoFit/>
          </a:bodyPr>
          <a:lstStyle/>
          <a:p>
            <a:r>
              <a:rPr lang="en-US" sz="2800" dirty="0" smtClean="0">
                <a:solidFill>
                  <a:srgbClr val="0039A6"/>
                </a:solidFill>
                <a:effectLst/>
                <a:latin typeface="Calibri" panose="020F0502020204030204" pitchFamily="34" charset="0"/>
              </a:rPr>
              <a:t>Laboratories</a:t>
            </a:r>
            <a:endParaRPr lang="en-US"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058680"/>
            <a:ext cx="4635654" cy="5119350"/>
          </a:xfrm>
        </p:spPr>
        <p:txBody>
          <a:bodyPr>
            <a:spAutoFit/>
          </a:bodyPr>
          <a:lstStyle/>
          <a:p>
            <a:pPr>
              <a:lnSpc>
                <a:spcPts val="2300"/>
              </a:lnSpc>
              <a:buFont typeface="Wingdings" panose="05000000000000000000" pitchFamily="2" charset="2"/>
              <a:buChar char="§"/>
            </a:pPr>
            <a:r>
              <a:rPr lang="en-US" sz="2400" dirty="0" smtClean="0">
                <a:latin typeface="Calibri" panose="020F0502020204030204" pitchFamily="34" charset="0"/>
              </a:rPr>
              <a:t>CDC has developed interim guidance for U.S. laboratory workers and other healthcare personnel who collect or handle specimens</a:t>
            </a:r>
          </a:p>
          <a:p>
            <a:pPr>
              <a:lnSpc>
                <a:spcPts val="2300"/>
              </a:lnSpc>
              <a:buFont typeface="Wingdings" panose="05000000000000000000" pitchFamily="2" charset="2"/>
              <a:buChar char="§"/>
            </a:pPr>
            <a:r>
              <a:rPr lang="en-US" sz="2400" dirty="0" smtClean="0">
                <a:latin typeface="Calibri" panose="020F0502020204030204" pitchFamily="34" charset="0"/>
              </a:rPr>
              <a:t>This guidance includes information about the appropriate steps for collecting, transporting, and testing specimens from patients who are suspected to be infected with Ebola</a:t>
            </a:r>
          </a:p>
          <a:p>
            <a:pPr>
              <a:lnSpc>
                <a:spcPts val="2300"/>
              </a:lnSpc>
              <a:buFont typeface="Wingdings" panose="05000000000000000000" pitchFamily="2" charset="2"/>
              <a:buChar char="§"/>
            </a:pPr>
            <a:r>
              <a:rPr lang="en-US" sz="2400" dirty="0" smtClean="0">
                <a:latin typeface="Calibri" panose="020F0502020204030204" pitchFamily="34" charset="0"/>
              </a:rPr>
              <a:t>Specimens should NOT be shipped to CDC without consultation with CDC and local/state health departments</a:t>
            </a:r>
          </a:p>
        </p:txBody>
      </p:sp>
      <p:sp>
        <p:nvSpPr>
          <p:cNvPr id="8" name="Text Placeholder 7"/>
          <p:cNvSpPr>
            <a:spLocks noGrp="1"/>
          </p:cNvSpPr>
          <p:nvPr>
            <p:ph type="body" sz="half" idx="2"/>
          </p:nvPr>
        </p:nvSpPr>
        <p:spPr>
          <a:xfrm>
            <a:off x="326835" y="6246851"/>
            <a:ext cx="6224572" cy="399585"/>
          </a:xfrm>
        </p:spPr>
        <p:txBody>
          <a:bodyPr/>
          <a:lstStyle/>
          <a:p>
            <a:r>
              <a:rPr lang="en-US" sz="1100" b="1" dirty="0">
                <a:solidFill>
                  <a:srgbClr val="4971F2"/>
                </a:solidFill>
                <a:latin typeface="Calibri" panose="020F0502020204030204" pitchFamily="34" charset="0"/>
              </a:rPr>
              <a:t>Information available at</a:t>
            </a:r>
            <a:r>
              <a:rPr lang="en-US" sz="1100" dirty="0" smtClean="0">
                <a:solidFill>
                  <a:srgbClr val="4971F2"/>
                </a:solidFill>
                <a:latin typeface="Calibri" panose="020F0502020204030204" pitchFamily="34" charset="0"/>
              </a:rPr>
              <a:t>: </a:t>
            </a:r>
            <a:r>
              <a:rPr lang="en-US" sz="1100" dirty="0">
                <a:solidFill>
                  <a:srgbClr val="4971F2"/>
                </a:solidFill>
                <a:latin typeface="Calibri" panose="020F0502020204030204" pitchFamily="34" charset="0"/>
                <a:hlinkClick r:id="rId3"/>
              </a:rPr>
              <a:t>http://</a:t>
            </a:r>
            <a:r>
              <a:rPr lang="en-US" sz="1100" dirty="0" smtClean="0">
                <a:solidFill>
                  <a:srgbClr val="4971F2"/>
                </a:solidFill>
                <a:latin typeface="Calibri" panose="020F0502020204030204" pitchFamily="34" charset="0"/>
                <a:hlinkClick r:id="rId3"/>
              </a:rPr>
              <a:t>www.cdc.gov/vhf/ebola/healthcare-us/laboratories/index.html</a:t>
            </a:r>
            <a:r>
              <a:rPr lang="en-US" sz="1100" dirty="0" smtClean="0">
                <a:solidFill>
                  <a:srgbClr val="4971F2"/>
                </a:solidFill>
                <a:latin typeface="Calibri" panose="020F0502020204030204" pitchFamily="34" charset="0"/>
              </a:rPr>
              <a:t> </a:t>
            </a:r>
            <a:endParaRPr lang="en-US" sz="1100" dirty="0">
              <a:solidFill>
                <a:srgbClr val="4971F2"/>
              </a:solidFill>
              <a:latin typeface="Calibri" panose="020F0502020204030204" pitchFamily="34" charset="0"/>
            </a:endParaRPr>
          </a:p>
        </p:txBody>
      </p:sp>
      <p:sp>
        <p:nvSpPr>
          <p:cNvPr id="1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25</a:t>
            </a:fld>
            <a:endParaRPr lang="en-US" altLang="en-US" sz="1200" i="1" dirty="0">
              <a:solidFill>
                <a:schemeClr val="accent4"/>
              </a:solidFill>
              <a:latin typeface="+mn-lt"/>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83792" y="1150835"/>
            <a:ext cx="3159212" cy="4876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72973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ckaging and Shipping Clinical Specimens Diagra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7503" y="991236"/>
            <a:ext cx="7262097" cy="512090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225911" y="80994"/>
            <a:ext cx="8692178" cy="1143000"/>
          </a:xfrm>
        </p:spPr>
        <p:txBody>
          <a:bodyPr/>
          <a:lstStyle/>
          <a:p>
            <a:pPr>
              <a:lnSpc>
                <a:spcPct val="100000"/>
              </a:lnSpc>
            </a:pPr>
            <a:r>
              <a:rPr lang="en-US" sz="2200" dirty="0" smtClean="0">
                <a:solidFill>
                  <a:srgbClr val="0039A6"/>
                </a:solidFill>
                <a:effectLst/>
                <a:latin typeface="Calibri" panose="020F0502020204030204" pitchFamily="34" charset="0"/>
              </a:rPr>
              <a:t>Packaging &amp; Shipping Clinical Specimens to CDC for Ebola Testing</a:t>
            </a:r>
            <a:endParaRPr lang="en-US" sz="2200" dirty="0">
              <a:solidFill>
                <a:srgbClr val="0039A6"/>
              </a:solidFill>
              <a:effectLst/>
              <a:latin typeface="Calibri" panose="020F0502020204030204" pitchFamily="34" charset="0"/>
            </a:endParaRPr>
          </a:p>
        </p:txBody>
      </p:sp>
      <p:sp>
        <p:nvSpPr>
          <p:cNvPr id="9" name="Text Placeholder 8"/>
          <p:cNvSpPr>
            <a:spLocks noGrp="1"/>
          </p:cNvSpPr>
          <p:nvPr>
            <p:ph type="body" sz="half" idx="2"/>
          </p:nvPr>
        </p:nvSpPr>
        <p:spPr>
          <a:xfrm>
            <a:off x="305320" y="6250300"/>
            <a:ext cx="8525334" cy="527124"/>
          </a:xfrm>
        </p:spPr>
        <p:txBody>
          <a:bodyPr/>
          <a:lstStyle/>
          <a:p>
            <a:r>
              <a:rPr lang="en-US" sz="1100" dirty="0">
                <a:solidFill>
                  <a:srgbClr val="4971F2"/>
                </a:solidFill>
                <a:latin typeface="Calibri" panose="020F0502020204030204" pitchFamily="34" charset="0"/>
                <a:hlinkClick r:id="rId4"/>
              </a:rPr>
              <a:t>http://</a:t>
            </a:r>
            <a:r>
              <a:rPr lang="en-US" sz="1100" dirty="0" smtClean="0">
                <a:solidFill>
                  <a:srgbClr val="4971F2"/>
                </a:solidFill>
                <a:latin typeface="Calibri" panose="020F0502020204030204" pitchFamily="34" charset="0"/>
                <a:hlinkClick r:id="rId4"/>
              </a:rPr>
              <a:t>www.cdc.gov/vhf/ebola/hcp/packaging-diagram.html</a:t>
            </a:r>
            <a:endParaRPr lang="en-US" sz="1100" dirty="0">
              <a:solidFill>
                <a:srgbClr val="4971F2"/>
              </a:solidFill>
              <a:latin typeface="Calibri" panose="020F0502020204030204" pitchFamily="34" charset="0"/>
            </a:endParaRPr>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26</a:t>
            </a:fld>
            <a:endParaRPr lang="en-US" altLang="en-US" sz="1200" i="1" dirty="0">
              <a:solidFill>
                <a:schemeClr val="accent4"/>
              </a:solidFill>
              <a:latin typeface="+mn-lt"/>
            </a:endParaRPr>
          </a:p>
        </p:txBody>
      </p:sp>
    </p:spTree>
    <p:extLst>
      <p:ext uri="{BB962C8B-B14F-4D97-AF65-F5344CB8AC3E}">
        <p14:creationId xmlns:p14="http://schemas.microsoft.com/office/powerpoint/2010/main" val="127819887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39A6"/>
                </a:solidFill>
                <a:effectLst/>
                <a:latin typeface="Calibri" panose="020F0502020204030204" pitchFamily="34" charset="0"/>
              </a:rPr>
              <a:t>Interpreting Negative Ebola RT-PCR Result</a:t>
            </a:r>
            <a:endParaRPr lang="en-US" sz="2800" dirty="0">
              <a:solidFill>
                <a:srgbClr val="0039A6"/>
              </a:solidFill>
              <a:effectLst/>
              <a:latin typeface="Calibri" panose="020F0502020204030204" pitchFamily="34" charset="0"/>
            </a:endParaRPr>
          </a:p>
        </p:txBody>
      </p:sp>
      <p:sp>
        <p:nvSpPr>
          <p:cNvPr id="9" name="Content Placeholder 8"/>
          <p:cNvSpPr>
            <a:spLocks noGrp="1"/>
          </p:cNvSpPr>
          <p:nvPr>
            <p:ph idx="1"/>
          </p:nvPr>
        </p:nvSpPr>
        <p:spPr>
          <a:xfrm>
            <a:off x="457200" y="1495781"/>
            <a:ext cx="8229600" cy="4191000"/>
          </a:xfrm>
        </p:spPr>
        <p:txBody>
          <a:bodyPr/>
          <a:lstStyle/>
          <a:p>
            <a:pPr>
              <a:buFont typeface="Wingdings" panose="05000000000000000000" pitchFamily="2" charset="2"/>
              <a:buChar char="§"/>
            </a:pPr>
            <a:r>
              <a:rPr lang="en-US" sz="2400" dirty="0">
                <a:solidFill>
                  <a:srgbClr val="000000"/>
                </a:solidFill>
                <a:latin typeface="Calibri" panose="020F0502020204030204" pitchFamily="34" charset="0"/>
              </a:rPr>
              <a:t>If symptoms started  </a:t>
            </a:r>
            <a:r>
              <a:rPr lang="en-US" sz="2400" dirty="0" smtClean="0">
                <a:solidFill>
                  <a:srgbClr val="000000"/>
                </a:solidFill>
                <a:latin typeface="Calibri" panose="020F0502020204030204" pitchFamily="34" charset="0"/>
              </a:rPr>
              <a:t>≥3 </a:t>
            </a:r>
            <a:r>
              <a:rPr lang="en-US" sz="2400" dirty="0">
                <a:solidFill>
                  <a:srgbClr val="000000"/>
                </a:solidFill>
                <a:latin typeface="Calibri" panose="020F0502020204030204" pitchFamily="34" charset="0"/>
              </a:rPr>
              <a:t>days before the negative result</a:t>
            </a:r>
          </a:p>
          <a:p>
            <a:pPr lvl="1">
              <a:spcBef>
                <a:spcPts val="600"/>
              </a:spcBef>
              <a:buFont typeface="Arial" panose="020B0604020202020204" pitchFamily="34" charset="0"/>
              <a:buChar char="•"/>
            </a:pPr>
            <a:r>
              <a:rPr lang="en-US" dirty="0" smtClean="0">
                <a:solidFill>
                  <a:srgbClr val="000000"/>
                </a:solidFill>
                <a:latin typeface="Calibri" panose="020F0502020204030204" pitchFamily="34" charset="0"/>
              </a:rPr>
              <a:t>Ebola </a:t>
            </a:r>
            <a:r>
              <a:rPr lang="en-US" dirty="0">
                <a:solidFill>
                  <a:srgbClr val="000000"/>
                </a:solidFill>
                <a:latin typeface="Calibri" panose="020F0502020204030204" pitchFamily="34" charset="0"/>
              </a:rPr>
              <a:t>is unlikely </a:t>
            </a:r>
            <a:r>
              <a:rPr lang="en-US" dirty="0">
                <a:solidFill>
                  <a:srgbClr val="000000"/>
                </a:solidFill>
                <a:latin typeface="Calibri" panose="020F0502020204030204" pitchFamily="34" charset="0"/>
                <a:sym typeface="Wingdings" panose="05000000000000000000" pitchFamily="2" charset="2"/>
              </a:rPr>
              <a:t> </a:t>
            </a:r>
            <a:r>
              <a:rPr lang="en-US" dirty="0">
                <a:solidFill>
                  <a:srgbClr val="000000"/>
                </a:solidFill>
                <a:latin typeface="Calibri" panose="020F0502020204030204" pitchFamily="34" charset="0"/>
              </a:rPr>
              <a:t>consider other diagnoses</a:t>
            </a:r>
          </a:p>
          <a:p>
            <a:pPr lvl="1">
              <a:spcBef>
                <a:spcPts val="600"/>
              </a:spcBef>
              <a:buFont typeface="Arial" panose="020B0604020202020204" pitchFamily="34" charset="0"/>
              <a:buChar char="•"/>
            </a:pPr>
            <a:r>
              <a:rPr lang="en-US" dirty="0">
                <a:solidFill>
                  <a:srgbClr val="000000"/>
                </a:solidFill>
                <a:latin typeface="Calibri" panose="020F0502020204030204" pitchFamily="34" charset="0"/>
              </a:rPr>
              <a:t>Infection control precautions for </a:t>
            </a:r>
            <a:r>
              <a:rPr lang="en-US" dirty="0" smtClean="0">
                <a:solidFill>
                  <a:srgbClr val="000000"/>
                </a:solidFill>
                <a:latin typeface="Calibri" panose="020F0502020204030204" pitchFamily="34" charset="0"/>
              </a:rPr>
              <a:t>Ebola </a:t>
            </a:r>
            <a:r>
              <a:rPr lang="en-US" dirty="0">
                <a:solidFill>
                  <a:srgbClr val="000000"/>
                </a:solidFill>
                <a:latin typeface="Calibri" panose="020F0502020204030204" pitchFamily="34" charset="0"/>
              </a:rPr>
              <a:t>can be discontinued unless clinical suspicion for </a:t>
            </a:r>
            <a:r>
              <a:rPr lang="en-US" dirty="0" smtClean="0">
                <a:solidFill>
                  <a:srgbClr val="000000"/>
                </a:solidFill>
                <a:latin typeface="Calibri" panose="020F0502020204030204" pitchFamily="34" charset="0"/>
              </a:rPr>
              <a:t>Ebola persists</a:t>
            </a:r>
            <a:endParaRPr lang="en-US" dirty="0">
              <a:solidFill>
                <a:srgbClr val="000000"/>
              </a:solidFill>
              <a:latin typeface="Calibri" panose="020F0502020204030204" pitchFamily="34" charset="0"/>
            </a:endParaRPr>
          </a:p>
          <a:p>
            <a:pPr>
              <a:spcBef>
                <a:spcPts val="1800"/>
              </a:spcBef>
              <a:buFont typeface="Wingdings" panose="05000000000000000000" pitchFamily="2" charset="2"/>
              <a:buChar char="§"/>
            </a:pPr>
            <a:r>
              <a:rPr lang="en-US" sz="2400" dirty="0">
                <a:solidFill>
                  <a:srgbClr val="000000"/>
                </a:solidFill>
                <a:latin typeface="Calibri" panose="020F0502020204030204" pitchFamily="34" charset="0"/>
              </a:rPr>
              <a:t>If symptoms started </a:t>
            </a:r>
            <a:r>
              <a:rPr lang="en-US" sz="2400" dirty="0" smtClean="0">
                <a:solidFill>
                  <a:srgbClr val="000000"/>
                </a:solidFill>
                <a:latin typeface="Calibri" panose="020F0502020204030204" pitchFamily="34" charset="0"/>
              </a:rPr>
              <a:t>&lt;3 </a:t>
            </a:r>
            <a:r>
              <a:rPr lang="en-US" sz="2400" dirty="0">
                <a:solidFill>
                  <a:srgbClr val="000000"/>
                </a:solidFill>
                <a:latin typeface="Calibri" panose="020F0502020204030204" pitchFamily="34" charset="0"/>
              </a:rPr>
              <a:t>days before the </a:t>
            </a:r>
            <a:r>
              <a:rPr lang="en-US" sz="2400" dirty="0" smtClean="0">
                <a:solidFill>
                  <a:srgbClr val="000000"/>
                </a:solidFill>
                <a:latin typeface="Calibri" panose="020F0502020204030204" pitchFamily="34" charset="0"/>
              </a:rPr>
              <a:t>negative </a:t>
            </a:r>
            <a:br>
              <a:rPr lang="en-US" sz="2400" dirty="0" smtClean="0">
                <a:solidFill>
                  <a:srgbClr val="000000"/>
                </a:solidFill>
                <a:latin typeface="Calibri" panose="020F0502020204030204" pitchFamily="34" charset="0"/>
              </a:rPr>
            </a:br>
            <a:r>
              <a:rPr lang="en-US" sz="2400" dirty="0" smtClean="0">
                <a:solidFill>
                  <a:srgbClr val="000000"/>
                </a:solidFill>
                <a:latin typeface="Calibri" panose="020F0502020204030204" pitchFamily="34" charset="0"/>
              </a:rPr>
              <a:t>RT-PCR </a:t>
            </a:r>
            <a:r>
              <a:rPr lang="en-US" sz="2400" dirty="0">
                <a:solidFill>
                  <a:srgbClr val="000000"/>
                </a:solidFill>
                <a:latin typeface="Calibri" panose="020F0502020204030204" pitchFamily="34" charset="0"/>
              </a:rPr>
              <a:t>result</a:t>
            </a:r>
          </a:p>
          <a:p>
            <a:pPr lvl="1">
              <a:spcBef>
                <a:spcPts val="600"/>
              </a:spcBef>
              <a:buFont typeface="Arial" panose="020B0604020202020204" pitchFamily="34" charset="0"/>
              <a:buChar char="•"/>
            </a:pPr>
            <a:r>
              <a:rPr lang="en-US" dirty="0">
                <a:solidFill>
                  <a:srgbClr val="000000"/>
                </a:solidFill>
                <a:latin typeface="Calibri" panose="020F0502020204030204" pitchFamily="34" charset="0"/>
              </a:rPr>
              <a:t>Interpret result with caution</a:t>
            </a:r>
          </a:p>
          <a:p>
            <a:pPr lvl="1">
              <a:spcBef>
                <a:spcPts val="600"/>
              </a:spcBef>
              <a:buFont typeface="Arial" panose="020B0604020202020204" pitchFamily="34" charset="0"/>
              <a:buChar char="•"/>
            </a:pPr>
            <a:r>
              <a:rPr lang="en-US" dirty="0">
                <a:solidFill>
                  <a:srgbClr val="000000"/>
                </a:solidFill>
                <a:latin typeface="Calibri" panose="020F0502020204030204" pitchFamily="34" charset="0"/>
              </a:rPr>
              <a:t>Repeat the test at </a:t>
            </a:r>
            <a:r>
              <a:rPr lang="en-US" dirty="0" smtClean="0">
                <a:solidFill>
                  <a:srgbClr val="000000"/>
                </a:solidFill>
                <a:latin typeface="Calibri" panose="020F0502020204030204" pitchFamily="34" charset="0"/>
              </a:rPr>
              <a:t>≥72 </a:t>
            </a:r>
            <a:r>
              <a:rPr lang="en-US" dirty="0">
                <a:solidFill>
                  <a:srgbClr val="000000"/>
                </a:solidFill>
                <a:latin typeface="Calibri" panose="020F0502020204030204" pitchFamily="34" charset="0"/>
              </a:rPr>
              <a:t>hours after </a:t>
            </a:r>
            <a:r>
              <a:rPr lang="en-US" dirty="0" smtClean="0">
                <a:solidFill>
                  <a:srgbClr val="000000"/>
                </a:solidFill>
                <a:latin typeface="Calibri" panose="020F0502020204030204" pitchFamily="34" charset="0"/>
              </a:rPr>
              <a:t>onset of symptoms</a:t>
            </a:r>
            <a:endParaRPr lang="en-US" dirty="0">
              <a:solidFill>
                <a:srgbClr val="000000"/>
              </a:solidFill>
              <a:latin typeface="Calibri" panose="020F0502020204030204" pitchFamily="34" charset="0"/>
            </a:endParaRPr>
          </a:p>
          <a:p>
            <a:pPr lvl="1">
              <a:spcBef>
                <a:spcPts val="600"/>
              </a:spcBef>
              <a:buFont typeface="Arial" panose="020B0604020202020204" pitchFamily="34" charset="0"/>
              <a:buChar char="•"/>
            </a:pPr>
            <a:r>
              <a:rPr lang="en-US" dirty="0">
                <a:solidFill>
                  <a:srgbClr val="000000"/>
                </a:solidFill>
                <a:latin typeface="Calibri" panose="020F0502020204030204" pitchFamily="34" charset="0"/>
              </a:rPr>
              <a:t>Keep in isolation as a suspected case until a repeat RT-PCR </a:t>
            </a:r>
            <a:r>
              <a:rPr lang="en-US" dirty="0" smtClean="0">
                <a:solidFill>
                  <a:srgbClr val="000000"/>
                </a:solidFill>
                <a:latin typeface="Calibri" panose="020F0502020204030204" pitchFamily="34" charset="0"/>
              </a:rPr>
              <a:t>≥72 </a:t>
            </a:r>
            <a:r>
              <a:rPr lang="en-US" dirty="0">
                <a:solidFill>
                  <a:srgbClr val="000000"/>
                </a:solidFill>
                <a:latin typeface="Calibri" panose="020F0502020204030204" pitchFamily="34" charset="0"/>
              </a:rPr>
              <a:t>hours after onset of symptoms is negative</a:t>
            </a:r>
          </a:p>
          <a:p>
            <a:endParaRPr lang="en-US" dirty="0"/>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27</a:t>
            </a:fld>
            <a:endParaRPr lang="en-US" altLang="en-US" sz="1200" i="1" dirty="0">
              <a:solidFill>
                <a:schemeClr val="accent4"/>
              </a:solidFill>
              <a:latin typeface="+mn-lt"/>
            </a:endParaRPr>
          </a:p>
        </p:txBody>
      </p:sp>
    </p:spTree>
    <p:extLst>
      <p:ext uri="{BB962C8B-B14F-4D97-AF65-F5344CB8AC3E}">
        <p14:creationId xmlns:p14="http://schemas.microsoft.com/office/powerpoint/2010/main" val="26318807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2800" dirty="0" smtClean="0">
                <a:solidFill>
                  <a:srgbClr val="0039A6"/>
                </a:solidFill>
                <a:effectLst/>
                <a:latin typeface="Calibri" panose="020F0502020204030204" pitchFamily="34" charset="0"/>
              </a:rPr>
              <a:t>Clinical Management of Ebola:  </a:t>
            </a:r>
            <a:br>
              <a:rPr lang="en-US" sz="2800" dirty="0" smtClean="0">
                <a:solidFill>
                  <a:srgbClr val="0039A6"/>
                </a:solidFill>
                <a:effectLst/>
                <a:latin typeface="Calibri" panose="020F0502020204030204" pitchFamily="34" charset="0"/>
              </a:rPr>
            </a:br>
            <a:r>
              <a:rPr lang="en-US" sz="2800" dirty="0" smtClean="0">
                <a:solidFill>
                  <a:srgbClr val="0039A6"/>
                </a:solidFill>
                <a:effectLst/>
                <a:latin typeface="Calibri" panose="020F0502020204030204" pitchFamily="34" charset="0"/>
              </a:rPr>
              <a:t>Supportive, but Aggressive</a:t>
            </a:r>
            <a:endParaRPr lang="en-U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349442"/>
            <a:ext cx="8229600" cy="5166507"/>
          </a:xfrm>
        </p:spPr>
        <p:txBody>
          <a:bodyPr/>
          <a:lstStyle/>
          <a:p>
            <a:pPr>
              <a:spcAft>
                <a:spcPts val="200"/>
              </a:spcAft>
              <a:buFont typeface="Wingdings" panose="05000000000000000000" pitchFamily="2" charset="2"/>
              <a:buChar char="§"/>
            </a:pPr>
            <a:r>
              <a:rPr lang="en-US" sz="2400" dirty="0" smtClean="0">
                <a:latin typeface="Calibri" panose="020F0502020204030204" pitchFamily="34" charset="0"/>
              </a:rPr>
              <a:t>Hypovolemia and sepsis </a:t>
            </a:r>
            <a:r>
              <a:rPr lang="en-US" sz="2400" dirty="0">
                <a:latin typeface="Calibri" panose="020F0502020204030204" pitchFamily="34" charset="0"/>
              </a:rPr>
              <a:t>p</a:t>
            </a:r>
            <a:r>
              <a:rPr lang="en-US" sz="2400" dirty="0" smtClean="0">
                <a:latin typeface="Calibri" panose="020F0502020204030204" pitchFamily="34" charset="0"/>
              </a:rPr>
              <a:t>hysiology</a:t>
            </a:r>
          </a:p>
          <a:p>
            <a:pPr lvl="1">
              <a:spcAft>
                <a:spcPts val="0"/>
              </a:spcAft>
              <a:buFont typeface="Arial" panose="020B0604020202020204" pitchFamily="34" charset="0"/>
              <a:buChar char="•"/>
            </a:pPr>
            <a:r>
              <a:rPr lang="en-US" dirty="0" smtClean="0">
                <a:latin typeface="Calibri" panose="020F0502020204030204" pitchFamily="34" charset="0"/>
              </a:rPr>
              <a:t>Aggressive intravenous fluid resuscitation </a:t>
            </a:r>
          </a:p>
          <a:p>
            <a:pPr lvl="1">
              <a:spcAft>
                <a:spcPts val="0"/>
              </a:spcAft>
              <a:buFont typeface="Arial" panose="020B0604020202020204" pitchFamily="34" charset="0"/>
              <a:buChar char="•"/>
            </a:pPr>
            <a:r>
              <a:rPr lang="en-US" dirty="0" smtClean="0">
                <a:latin typeface="Calibri" panose="020F0502020204030204" pitchFamily="34" charset="0"/>
              </a:rPr>
              <a:t>Hemodynamic support and critical care management if necessary</a:t>
            </a:r>
          </a:p>
          <a:p>
            <a:pPr>
              <a:spcBef>
                <a:spcPts val="600"/>
              </a:spcBef>
              <a:spcAft>
                <a:spcPts val="0"/>
              </a:spcAft>
              <a:buFont typeface="Wingdings" panose="05000000000000000000" pitchFamily="2" charset="2"/>
              <a:buChar char="§"/>
            </a:pPr>
            <a:r>
              <a:rPr lang="en-US" dirty="0" smtClean="0">
                <a:latin typeface="Calibri" panose="020F0502020204030204" pitchFamily="34" charset="0"/>
              </a:rPr>
              <a:t>Electrolyte and acid-base </a:t>
            </a:r>
            <a:r>
              <a:rPr lang="en-US" dirty="0">
                <a:latin typeface="Calibri" panose="020F0502020204030204" pitchFamily="34" charset="0"/>
              </a:rPr>
              <a:t>a</a:t>
            </a:r>
            <a:r>
              <a:rPr lang="en-US" dirty="0" smtClean="0">
                <a:latin typeface="Calibri" panose="020F0502020204030204" pitchFamily="34" charset="0"/>
              </a:rPr>
              <a:t>bnormalities </a:t>
            </a:r>
          </a:p>
          <a:p>
            <a:pPr lvl="1">
              <a:spcAft>
                <a:spcPts val="0"/>
              </a:spcAft>
              <a:buFont typeface="Arial" panose="020B0604020202020204" pitchFamily="34" charset="0"/>
              <a:buChar char="•"/>
            </a:pPr>
            <a:r>
              <a:rPr lang="en-US" dirty="0" smtClean="0">
                <a:latin typeface="Calibri" panose="020F0502020204030204" pitchFamily="34" charset="0"/>
              </a:rPr>
              <a:t>Aggressive electrolyte repletion</a:t>
            </a:r>
          </a:p>
          <a:p>
            <a:pPr lvl="1">
              <a:spcAft>
                <a:spcPts val="0"/>
              </a:spcAft>
              <a:buFont typeface="Arial" panose="020B0604020202020204" pitchFamily="34" charset="0"/>
              <a:buChar char="•"/>
            </a:pPr>
            <a:r>
              <a:rPr lang="en-US" dirty="0" smtClean="0">
                <a:latin typeface="Calibri" panose="020F0502020204030204" pitchFamily="34" charset="0"/>
              </a:rPr>
              <a:t>Correction of acid-base derangements</a:t>
            </a:r>
          </a:p>
          <a:p>
            <a:pPr>
              <a:spcBef>
                <a:spcPts val="600"/>
              </a:spcBef>
              <a:spcAft>
                <a:spcPts val="0"/>
              </a:spcAft>
              <a:buFont typeface="Wingdings" panose="05000000000000000000" pitchFamily="2" charset="2"/>
              <a:buChar char="§"/>
            </a:pPr>
            <a:r>
              <a:rPr lang="en-US" dirty="0" smtClean="0">
                <a:latin typeface="Calibri" panose="020F0502020204030204" pitchFamily="34" charset="0"/>
              </a:rPr>
              <a:t>Symptomatic management of fever and gastrointestinal symptoms</a:t>
            </a:r>
          </a:p>
          <a:p>
            <a:pPr lvl="1">
              <a:spcAft>
                <a:spcPts val="0"/>
              </a:spcAft>
              <a:buFont typeface="Arial" panose="020B0604020202020204" pitchFamily="34" charset="0"/>
              <a:buChar char="•"/>
            </a:pPr>
            <a:r>
              <a:rPr lang="en-US" dirty="0" smtClean="0">
                <a:latin typeface="Calibri" panose="020F0502020204030204" pitchFamily="34" charset="0"/>
              </a:rPr>
              <a:t>Avoid NSAIDS</a:t>
            </a:r>
          </a:p>
          <a:p>
            <a:pPr>
              <a:spcBef>
                <a:spcPts val="600"/>
              </a:spcBef>
              <a:spcAft>
                <a:spcPts val="0"/>
              </a:spcAft>
              <a:buFont typeface="Wingdings" panose="05000000000000000000" pitchFamily="2" charset="2"/>
              <a:buChar char="§"/>
            </a:pPr>
            <a:r>
              <a:rPr lang="en-US" sz="2400" dirty="0" smtClean="0">
                <a:latin typeface="Calibri" panose="020F0502020204030204" pitchFamily="34" charset="0"/>
              </a:rPr>
              <a:t>Multisystem organ failure can develop and may require </a:t>
            </a:r>
          </a:p>
          <a:p>
            <a:pPr lvl="1">
              <a:spcAft>
                <a:spcPts val="0"/>
              </a:spcAft>
              <a:buFont typeface="Arial" panose="020B0604020202020204" pitchFamily="34" charset="0"/>
              <a:buChar char="•"/>
            </a:pPr>
            <a:r>
              <a:rPr lang="en-US" dirty="0" smtClean="0">
                <a:latin typeface="Calibri" panose="020F0502020204030204" pitchFamily="34" charset="0"/>
              </a:rPr>
              <a:t>Oxygenation and mechanical ventilation</a:t>
            </a:r>
          </a:p>
          <a:p>
            <a:pPr lvl="1">
              <a:spcAft>
                <a:spcPts val="0"/>
              </a:spcAft>
              <a:buFont typeface="Arial" panose="020B0604020202020204" pitchFamily="34" charset="0"/>
              <a:buChar char="•"/>
            </a:pPr>
            <a:r>
              <a:rPr lang="en-US" dirty="0" smtClean="0">
                <a:latin typeface="Calibri" panose="020F0502020204030204" pitchFamily="34" charset="0"/>
              </a:rPr>
              <a:t>Correction of severe coagulopathy</a:t>
            </a:r>
          </a:p>
          <a:p>
            <a:pPr lvl="1">
              <a:spcAft>
                <a:spcPts val="0"/>
              </a:spcAft>
              <a:buFont typeface="Arial" panose="020B0604020202020204" pitchFamily="34" charset="0"/>
              <a:buChar char="•"/>
            </a:pPr>
            <a:r>
              <a:rPr lang="en-US" dirty="0" smtClean="0">
                <a:latin typeface="Calibri" panose="020F0502020204030204" pitchFamily="34" charset="0"/>
              </a:rPr>
              <a:t>Renal replacement therapy</a:t>
            </a:r>
          </a:p>
        </p:txBody>
      </p:sp>
      <p:sp>
        <p:nvSpPr>
          <p:cNvPr id="6" name="Text Placeholder 1"/>
          <p:cNvSpPr>
            <a:spLocks noGrp="1"/>
          </p:cNvSpPr>
          <p:nvPr>
            <p:ph type="body" sz="quarter" idx="2"/>
          </p:nvPr>
        </p:nvSpPr>
        <p:spPr>
          <a:xfrm>
            <a:off x="305320" y="6217576"/>
            <a:ext cx="8525334" cy="527124"/>
          </a:xfrm>
        </p:spPr>
        <p:txBody>
          <a:bodyPr/>
          <a:lstStyle/>
          <a:p>
            <a:r>
              <a:rPr lang="nl-NL" sz="1100" dirty="0" smtClean="0">
                <a:solidFill>
                  <a:srgbClr val="4971F2"/>
                </a:solidFill>
                <a:latin typeface="Calibri" panose="020F0502020204030204" pitchFamily="34" charset="0"/>
              </a:rPr>
              <a:t>Reference:  Fowler RA et al. </a:t>
            </a:r>
            <a:r>
              <a:rPr lang="en-US" sz="1100" i="1" dirty="0" smtClean="0">
                <a:solidFill>
                  <a:srgbClr val="4971F2"/>
                </a:solidFill>
                <a:latin typeface="Calibri" panose="020F0502020204030204" pitchFamily="34" charset="0"/>
              </a:rPr>
              <a:t>Am J </a:t>
            </a:r>
            <a:r>
              <a:rPr lang="en-US" sz="1100" i="1" dirty="0" err="1" smtClean="0">
                <a:solidFill>
                  <a:srgbClr val="4971F2"/>
                </a:solidFill>
                <a:latin typeface="Calibri" panose="020F0502020204030204" pitchFamily="34" charset="0"/>
              </a:rPr>
              <a:t>Respir</a:t>
            </a:r>
            <a:r>
              <a:rPr lang="en-US" sz="1100" i="1" dirty="0" smtClean="0">
                <a:solidFill>
                  <a:srgbClr val="4971F2"/>
                </a:solidFill>
                <a:latin typeface="Calibri" panose="020F0502020204030204" pitchFamily="34" charset="0"/>
              </a:rPr>
              <a:t> </a:t>
            </a:r>
            <a:r>
              <a:rPr lang="en-US" sz="1100" i="1" dirty="0" err="1" smtClean="0">
                <a:solidFill>
                  <a:srgbClr val="4971F2"/>
                </a:solidFill>
                <a:latin typeface="Calibri" panose="020F0502020204030204" pitchFamily="34" charset="0"/>
              </a:rPr>
              <a:t>Crit</a:t>
            </a:r>
            <a:r>
              <a:rPr lang="en-US" sz="1100" i="1" dirty="0" smtClean="0">
                <a:solidFill>
                  <a:srgbClr val="4971F2"/>
                </a:solidFill>
                <a:latin typeface="Calibri" panose="020F0502020204030204" pitchFamily="34" charset="0"/>
              </a:rPr>
              <a:t> Care Med</a:t>
            </a:r>
            <a:r>
              <a:rPr lang="en-US" sz="1100" dirty="0" smtClean="0">
                <a:solidFill>
                  <a:srgbClr val="4971F2"/>
                </a:solidFill>
                <a:latin typeface="Calibri" panose="020F0502020204030204" pitchFamily="34" charset="0"/>
              </a:rPr>
              <a:t>. 2014 </a:t>
            </a:r>
            <a:endParaRPr lang="nl-NL" sz="1100" dirty="0" smtClean="0">
              <a:solidFill>
                <a:srgbClr val="4971F2"/>
              </a:solidFill>
              <a:latin typeface="Calibri" panose="020F0502020204030204" pitchFamily="34" charset="0"/>
            </a:endParaRPr>
          </a:p>
        </p:txBody>
      </p:sp>
      <p:sp>
        <p:nvSpPr>
          <p:cNvPr id="12"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28</a:t>
            </a:fld>
            <a:endParaRPr lang="en-US" altLang="en-US" sz="1200" i="1" dirty="0">
              <a:solidFill>
                <a:schemeClr val="accent4"/>
              </a:solidFill>
              <a:latin typeface="+mn-lt"/>
            </a:endParaRPr>
          </a:p>
        </p:txBody>
      </p:sp>
    </p:spTree>
    <p:extLst>
      <p:ext uri="{BB962C8B-B14F-4D97-AF65-F5344CB8AC3E}">
        <p14:creationId xmlns:p14="http://schemas.microsoft.com/office/powerpoint/2010/main" val="36552270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20737"/>
          </a:xfrm>
        </p:spPr>
        <p:txBody>
          <a:bodyPr/>
          <a:lstStyle/>
          <a:p>
            <a:pPr>
              <a:lnSpc>
                <a:spcPct val="100000"/>
              </a:lnSpc>
            </a:pPr>
            <a:r>
              <a:rPr lang="en-US" sz="2800" dirty="0" smtClean="0">
                <a:solidFill>
                  <a:srgbClr val="0039A6"/>
                </a:solidFill>
                <a:effectLst/>
                <a:latin typeface="Calibri" panose="020F0502020204030204" pitchFamily="34" charset="0"/>
              </a:rPr>
              <a:t>Investigational Therapies for Ebola Patients</a:t>
            </a:r>
            <a:endParaRPr lang="en-U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162850"/>
            <a:ext cx="8301056" cy="4661793"/>
          </a:xfrm>
        </p:spPr>
        <p:txBody>
          <a:bodyPr/>
          <a:lstStyle/>
          <a:p>
            <a:pPr>
              <a:buFont typeface="Wingdings" panose="05000000000000000000" pitchFamily="2" charset="2"/>
              <a:buChar char="§"/>
            </a:pPr>
            <a:r>
              <a:rPr lang="en-US" sz="2400" dirty="0">
                <a:latin typeface="Calibri" panose="020F0502020204030204" pitchFamily="34" charset="0"/>
              </a:rPr>
              <a:t>No </a:t>
            </a:r>
            <a:r>
              <a:rPr lang="en-US" sz="2400" dirty="0" smtClean="0">
                <a:latin typeface="Calibri" panose="020F0502020204030204" pitchFamily="34" charset="0"/>
              </a:rPr>
              <a:t>approved Ebola-specific </a:t>
            </a:r>
            <a:r>
              <a:rPr lang="en-US" sz="2400" dirty="0">
                <a:latin typeface="Calibri" panose="020F0502020204030204" pitchFamily="34" charset="0"/>
              </a:rPr>
              <a:t>prophylaxis or treatment</a:t>
            </a:r>
          </a:p>
          <a:p>
            <a:pPr lvl="1">
              <a:buFont typeface="Arial" panose="020B0604020202020204" pitchFamily="34" charset="0"/>
              <a:buChar char="•"/>
            </a:pPr>
            <a:r>
              <a:rPr lang="en-US" dirty="0">
                <a:latin typeface="Calibri" panose="020F0502020204030204" pitchFamily="34" charset="0"/>
              </a:rPr>
              <a:t>Ribavirin has no in-vitro or in-vivo effect on Ebola virus</a:t>
            </a:r>
          </a:p>
          <a:p>
            <a:pPr lvl="1">
              <a:buFont typeface="Arial" panose="020B0604020202020204" pitchFamily="34" charset="0"/>
              <a:buChar char="•"/>
            </a:pPr>
            <a:r>
              <a:rPr lang="en-US" dirty="0">
                <a:latin typeface="Calibri" panose="020F0502020204030204" pitchFamily="34" charset="0"/>
              </a:rPr>
              <a:t>Therapeutics in development with limited human clinical trial data  </a:t>
            </a:r>
          </a:p>
          <a:p>
            <a:pPr marL="1085850" lvl="2" indent="-285750">
              <a:spcAft>
                <a:spcPts val="600"/>
              </a:spcAft>
              <a:buFont typeface="Courier New" panose="02070309020205020404" pitchFamily="49" charset="0"/>
              <a:buChar char="o"/>
            </a:pPr>
            <a:r>
              <a:rPr lang="en-US" dirty="0">
                <a:latin typeface="Calibri" panose="020F0502020204030204" pitchFamily="34" charset="0"/>
              </a:rPr>
              <a:t>Convalescent serum</a:t>
            </a:r>
          </a:p>
          <a:p>
            <a:pPr marL="1085850" lvl="2" indent="-285750">
              <a:spcAft>
                <a:spcPts val="600"/>
              </a:spcAft>
              <a:buFont typeface="Courier New" panose="02070309020205020404" pitchFamily="49" charset="0"/>
              <a:buChar char="o"/>
            </a:pPr>
            <a:r>
              <a:rPr lang="en-US" dirty="0">
                <a:latin typeface="Calibri" panose="020F0502020204030204" pitchFamily="34" charset="0"/>
              </a:rPr>
              <a:t>Therapeutic medications</a:t>
            </a:r>
          </a:p>
          <a:p>
            <a:pPr lvl="3">
              <a:spcAft>
                <a:spcPts val="600"/>
              </a:spcAft>
            </a:pPr>
            <a:r>
              <a:rPr lang="en-US" dirty="0" smtClean="0">
                <a:latin typeface="Calibri" panose="020F0502020204030204" pitchFamily="34" charset="0"/>
              </a:rPr>
              <a:t>ZMapp </a:t>
            </a:r>
            <a:r>
              <a:rPr lang="en-US" dirty="0">
                <a:latin typeface="Calibri" panose="020F0502020204030204" pitchFamily="34" charset="0"/>
              </a:rPr>
              <a:t>– three chimeric human-mouse monoclonal antibodies </a:t>
            </a:r>
          </a:p>
          <a:p>
            <a:pPr lvl="3">
              <a:spcAft>
                <a:spcPts val="600"/>
              </a:spcAft>
            </a:pPr>
            <a:r>
              <a:rPr lang="en-US" dirty="0" err="1">
                <a:latin typeface="Calibri" panose="020F0502020204030204" pitchFamily="34" charset="0"/>
              </a:rPr>
              <a:t>Tekmira</a:t>
            </a:r>
            <a:r>
              <a:rPr lang="en-US" dirty="0">
                <a:latin typeface="Calibri" panose="020F0502020204030204" pitchFamily="34" charset="0"/>
              </a:rPr>
              <a:t> – lipid nanoparticle small interfering RNA</a:t>
            </a:r>
          </a:p>
          <a:p>
            <a:pPr lvl="3">
              <a:spcAft>
                <a:spcPts val="600"/>
              </a:spcAft>
            </a:pPr>
            <a:r>
              <a:rPr lang="en-US" dirty="0">
                <a:latin typeface="Calibri" panose="020F0502020204030204" pitchFamily="34" charset="0"/>
              </a:rPr>
              <a:t>Favipiravir – oral RNA-dependent RNA polymerase inhibitor </a:t>
            </a:r>
            <a:endParaRPr lang="en-US" sz="2400" dirty="0">
              <a:latin typeface="Calibri" panose="020F0502020204030204" pitchFamily="34" charset="0"/>
            </a:endParaRPr>
          </a:p>
          <a:p>
            <a:pPr lvl="1"/>
            <a:r>
              <a:rPr lang="en-US" sz="2400" dirty="0">
                <a:latin typeface="Calibri" panose="020F0502020204030204" pitchFamily="34" charset="0"/>
              </a:rPr>
              <a:t>Vaccines – in clinical trials</a:t>
            </a:r>
          </a:p>
          <a:p>
            <a:pPr marL="1028700" lvl="2">
              <a:spcAft>
                <a:spcPts val="600"/>
              </a:spcAft>
            </a:pPr>
            <a:r>
              <a:rPr lang="en-US" sz="2000" dirty="0">
                <a:latin typeface="Calibri" panose="020F0502020204030204" pitchFamily="34" charset="0"/>
              </a:rPr>
              <a:t>Chimpanzee-derived adenovirus with an Ebola virus gene inserted</a:t>
            </a:r>
          </a:p>
          <a:p>
            <a:pPr marL="1028700" lvl="2">
              <a:spcAft>
                <a:spcPts val="600"/>
              </a:spcAft>
            </a:pPr>
            <a:r>
              <a:rPr lang="en-US" sz="2000" dirty="0">
                <a:latin typeface="Calibri" panose="020F0502020204030204" pitchFamily="34" charset="0"/>
              </a:rPr>
              <a:t>Attenuated vesicular stomatitis virus with an Ebola virus gene inserted</a:t>
            </a:r>
          </a:p>
        </p:txBody>
      </p:sp>
      <p:sp>
        <p:nvSpPr>
          <p:cNvPr id="2" name="Text Placeholder 1"/>
          <p:cNvSpPr>
            <a:spLocks noGrp="1"/>
          </p:cNvSpPr>
          <p:nvPr>
            <p:ph type="body" sz="half" idx="2"/>
          </p:nvPr>
        </p:nvSpPr>
        <p:spPr>
          <a:xfrm>
            <a:off x="309333" y="5709033"/>
            <a:ext cx="8525334" cy="817783"/>
          </a:xfrm>
        </p:spPr>
        <p:txBody>
          <a:bodyPr/>
          <a:lstStyle/>
          <a:p>
            <a:r>
              <a:rPr lang="nl-NL" sz="1100" b="1" dirty="0">
                <a:solidFill>
                  <a:srgbClr val="4971F2"/>
                </a:solidFill>
                <a:latin typeface="Calibri" panose="020F0502020204030204" pitchFamily="34" charset="0"/>
              </a:rPr>
              <a:t>References</a:t>
            </a:r>
            <a:r>
              <a:rPr lang="nl-NL" sz="1100" dirty="0">
                <a:solidFill>
                  <a:srgbClr val="4971F2"/>
                </a:solidFill>
                <a:latin typeface="Calibri" panose="020F0502020204030204" pitchFamily="34" charset="0"/>
              </a:rPr>
              <a:t>: </a:t>
            </a:r>
            <a:r>
              <a:rPr lang="nl-NL" sz="1100" baseline="30000" dirty="0">
                <a:solidFill>
                  <a:srgbClr val="4971F2"/>
                </a:solidFill>
                <a:latin typeface="Calibri" panose="020F0502020204030204" pitchFamily="34" charset="0"/>
              </a:rPr>
              <a:t>1</a:t>
            </a:r>
            <a:r>
              <a:rPr lang="nl-NL" sz="1100" dirty="0">
                <a:solidFill>
                  <a:srgbClr val="4971F2"/>
                </a:solidFill>
                <a:latin typeface="Calibri" panose="020F0502020204030204" pitchFamily="34" charset="0"/>
              </a:rPr>
              <a:t>Huggins, JW et al. </a:t>
            </a:r>
            <a:r>
              <a:rPr lang="nl-NL" sz="1100" i="1" dirty="0">
                <a:solidFill>
                  <a:srgbClr val="4971F2"/>
                </a:solidFill>
                <a:latin typeface="Calibri" panose="020F0502020204030204" pitchFamily="34" charset="0"/>
              </a:rPr>
              <a:t>Rev Infect Dis </a:t>
            </a:r>
            <a:r>
              <a:rPr lang="nl-NL" sz="1100" dirty="0">
                <a:solidFill>
                  <a:srgbClr val="4971F2"/>
                </a:solidFill>
                <a:latin typeface="Calibri" panose="020F0502020204030204" pitchFamily="34" charset="0"/>
              </a:rPr>
              <a:t>1989; </a:t>
            </a:r>
            <a:r>
              <a:rPr lang="nl-NL" sz="1100" baseline="30000" dirty="0">
                <a:solidFill>
                  <a:srgbClr val="4971F2"/>
                </a:solidFill>
                <a:latin typeface="Calibri" panose="020F0502020204030204" pitchFamily="34" charset="0"/>
              </a:rPr>
              <a:t>2</a:t>
            </a:r>
            <a:r>
              <a:rPr lang="nl-NL" sz="1100" dirty="0">
                <a:solidFill>
                  <a:srgbClr val="4971F2"/>
                </a:solidFill>
                <a:latin typeface="Calibri" panose="020F0502020204030204" pitchFamily="34" charset="0"/>
              </a:rPr>
              <a:t>Jarhling, P et al. </a:t>
            </a:r>
            <a:r>
              <a:rPr lang="nl-NL" sz="1100" i="1" dirty="0">
                <a:solidFill>
                  <a:srgbClr val="4971F2"/>
                </a:solidFill>
                <a:latin typeface="Calibri" panose="020F0502020204030204" pitchFamily="34" charset="0"/>
              </a:rPr>
              <a:t>JI</a:t>
            </a:r>
            <a:r>
              <a:rPr lang="nl-NL" sz="1100" dirty="0">
                <a:solidFill>
                  <a:srgbClr val="4971F2"/>
                </a:solidFill>
                <a:latin typeface="Calibri" panose="020F0502020204030204" pitchFamily="34" charset="0"/>
              </a:rPr>
              <a:t>D 2007; </a:t>
            </a:r>
            <a:r>
              <a:rPr lang="nl-NL" sz="1100" baseline="30000" dirty="0">
                <a:solidFill>
                  <a:srgbClr val="4971F2"/>
                </a:solidFill>
                <a:latin typeface="Calibri" panose="020F0502020204030204" pitchFamily="34" charset="0"/>
              </a:rPr>
              <a:t>3</a:t>
            </a:r>
            <a:r>
              <a:rPr lang="nl-NL" sz="1100" dirty="0">
                <a:solidFill>
                  <a:srgbClr val="4971F2"/>
                </a:solidFill>
                <a:latin typeface="Calibri" panose="020F0502020204030204" pitchFamily="34" charset="0"/>
              </a:rPr>
              <a:t>Mupapa, K et al. </a:t>
            </a:r>
            <a:r>
              <a:rPr lang="nl-NL" sz="1100" i="1" dirty="0">
                <a:solidFill>
                  <a:srgbClr val="4971F2"/>
                </a:solidFill>
                <a:latin typeface="Calibri" panose="020F0502020204030204" pitchFamily="34" charset="0"/>
              </a:rPr>
              <a:t>JID</a:t>
            </a:r>
            <a:r>
              <a:rPr lang="nl-NL" sz="1100" dirty="0">
                <a:solidFill>
                  <a:srgbClr val="4971F2"/>
                </a:solidFill>
                <a:latin typeface="Calibri" panose="020F0502020204030204" pitchFamily="34" charset="0"/>
              </a:rPr>
              <a:t> 1999 S18; </a:t>
            </a:r>
            <a:r>
              <a:rPr lang="da-DK" sz="1100" baseline="30000" dirty="0">
                <a:solidFill>
                  <a:srgbClr val="4971F2"/>
                </a:solidFill>
                <a:latin typeface="Calibri" panose="020F0502020204030204" pitchFamily="34" charset="0"/>
              </a:rPr>
              <a:t>4</a:t>
            </a:r>
            <a:r>
              <a:rPr lang="da-DK" sz="1100" dirty="0">
                <a:solidFill>
                  <a:srgbClr val="4971F2"/>
                </a:solidFill>
                <a:latin typeface="Calibri" panose="020F0502020204030204" pitchFamily="34" charset="0"/>
              </a:rPr>
              <a:t>Olinger, GG et al. </a:t>
            </a:r>
            <a:r>
              <a:rPr lang="da-DK" sz="1100" i="1" dirty="0">
                <a:solidFill>
                  <a:srgbClr val="4971F2"/>
                </a:solidFill>
                <a:latin typeface="Calibri" panose="020F0502020204030204" pitchFamily="34" charset="0"/>
              </a:rPr>
              <a:t>PNAS</a:t>
            </a:r>
            <a:r>
              <a:rPr lang="da-DK" sz="1100" dirty="0">
                <a:solidFill>
                  <a:srgbClr val="4971F2"/>
                </a:solidFill>
                <a:latin typeface="Calibri" panose="020F0502020204030204" pitchFamily="34" charset="0"/>
              </a:rPr>
              <a:t> 2012; </a:t>
            </a:r>
            <a:r>
              <a:rPr lang="da-DK" sz="1100" baseline="30000" dirty="0">
                <a:solidFill>
                  <a:srgbClr val="4971F2"/>
                </a:solidFill>
                <a:latin typeface="Calibri" panose="020F0502020204030204" pitchFamily="34" charset="0"/>
              </a:rPr>
              <a:t>5</a:t>
            </a:r>
            <a:r>
              <a:rPr lang="da-DK" sz="1100" dirty="0">
                <a:solidFill>
                  <a:srgbClr val="4971F2"/>
                </a:solidFill>
                <a:latin typeface="Calibri" panose="020F0502020204030204" pitchFamily="34" charset="0"/>
              </a:rPr>
              <a:t>Dye, JM et al. </a:t>
            </a:r>
            <a:r>
              <a:rPr lang="da-DK" sz="1100" i="1" dirty="0">
                <a:solidFill>
                  <a:srgbClr val="4971F2"/>
                </a:solidFill>
                <a:latin typeface="Calibri" panose="020F0502020204030204" pitchFamily="34" charset="0"/>
              </a:rPr>
              <a:t>PNA</a:t>
            </a:r>
            <a:r>
              <a:rPr lang="da-DK" sz="1100" dirty="0">
                <a:solidFill>
                  <a:srgbClr val="4971F2"/>
                </a:solidFill>
                <a:latin typeface="Calibri" panose="020F0502020204030204" pitchFamily="34" charset="0"/>
              </a:rPr>
              <a:t>S 2012; </a:t>
            </a:r>
            <a:r>
              <a:rPr lang="da-DK" sz="1100" baseline="30000" dirty="0">
                <a:solidFill>
                  <a:srgbClr val="4971F2"/>
                </a:solidFill>
                <a:latin typeface="Calibri" panose="020F0502020204030204" pitchFamily="34" charset="0"/>
              </a:rPr>
              <a:t>6</a:t>
            </a:r>
            <a:r>
              <a:rPr lang="da-DK" sz="1100" dirty="0">
                <a:solidFill>
                  <a:srgbClr val="4971F2"/>
                </a:solidFill>
                <a:latin typeface="Calibri" panose="020F0502020204030204" pitchFamily="34" charset="0"/>
              </a:rPr>
              <a:t>Qiu, X et al. </a:t>
            </a:r>
            <a:r>
              <a:rPr lang="da-DK" sz="1100" i="1" dirty="0">
                <a:solidFill>
                  <a:srgbClr val="4971F2"/>
                </a:solidFill>
                <a:latin typeface="Calibri" panose="020F0502020204030204" pitchFamily="34" charset="0"/>
              </a:rPr>
              <a:t>Sci Transl Med </a:t>
            </a:r>
            <a:r>
              <a:rPr lang="da-DK" sz="1100" dirty="0">
                <a:solidFill>
                  <a:srgbClr val="4971F2"/>
                </a:solidFill>
                <a:latin typeface="Calibri" panose="020F0502020204030204" pitchFamily="34" charset="0"/>
              </a:rPr>
              <a:t>2013; </a:t>
            </a:r>
            <a:r>
              <a:rPr lang="da-DK" sz="1100" baseline="30000" dirty="0">
                <a:solidFill>
                  <a:srgbClr val="4971F2"/>
                </a:solidFill>
                <a:latin typeface="Calibri" panose="020F0502020204030204" pitchFamily="34" charset="0"/>
              </a:rPr>
              <a:t>7</a:t>
            </a:r>
            <a:r>
              <a:rPr lang="da-DK" sz="1100" dirty="0">
                <a:solidFill>
                  <a:srgbClr val="4971F2"/>
                </a:solidFill>
                <a:latin typeface="Calibri" panose="020F0502020204030204" pitchFamily="34" charset="0"/>
              </a:rPr>
              <a:t>Qiu, X et al. </a:t>
            </a:r>
            <a:r>
              <a:rPr lang="da-DK" sz="1100" i="1" dirty="0">
                <a:solidFill>
                  <a:srgbClr val="4971F2"/>
                </a:solidFill>
                <a:latin typeface="Calibri" panose="020F0502020204030204" pitchFamily="34" charset="0"/>
              </a:rPr>
              <a:t>Nature</a:t>
            </a:r>
            <a:r>
              <a:rPr lang="da-DK" sz="1100" dirty="0">
                <a:solidFill>
                  <a:srgbClr val="4971F2"/>
                </a:solidFill>
                <a:latin typeface="Calibri" panose="020F0502020204030204" pitchFamily="34" charset="0"/>
              </a:rPr>
              <a:t> 2014; </a:t>
            </a:r>
            <a:r>
              <a:rPr lang="nl-NL" sz="1100" baseline="30000" dirty="0">
                <a:solidFill>
                  <a:srgbClr val="4971F2"/>
                </a:solidFill>
                <a:latin typeface="Calibri" panose="020F0502020204030204" pitchFamily="34" charset="0"/>
              </a:rPr>
              <a:t>8</a:t>
            </a:r>
            <a:r>
              <a:rPr lang="nl-NL" sz="1100" dirty="0">
                <a:solidFill>
                  <a:srgbClr val="4971F2"/>
                </a:solidFill>
                <a:latin typeface="Calibri" panose="020F0502020204030204" pitchFamily="34" charset="0"/>
              </a:rPr>
              <a:t>Geisbert, TW et al. </a:t>
            </a:r>
            <a:r>
              <a:rPr lang="nl-NL" sz="1100" i="1" dirty="0">
                <a:solidFill>
                  <a:srgbClr val="4971F2"/>
                </a:solidFill>
                <a:latin typeface="Calibri" panose="020F0502020204030204" pitchFamily="34" charset="0"/>
              </a:rPr>
              <a:t>JID</a:t>
            </a:r>
            <a:r>
              <a:rPr lang="nl-NL" sz="1100" dirty="0">
                <a:solidFill>
                  <a:srgbClr val="4971F2"/>
                </a:solidFill>
                <a:latin typeface="Calibri" panose="020F0502020204030204" pitchFamily="34" charset="0"/>
              </a:rPr>
              <a:t> 2007; </a:t>
            </a:r>
            <a:r>
              <a:rPr lang="nl-NL" sz="1100" baseline="30000" dirty="0">
                <a:solidFill>
                  <a:srgbClr val="4971F2"/>
                </a:solidFill>
                <a:latin typeface="Calibri" panose="020F0502020204030204" pitchFamily="34" charset="0"/>
              </a:rPr>
              <a:t>9</a:t>
            </a:r>
            <a:r>
              <a:rPr lang="nl-NL" sz="1100" dirty="0">
                <a:solidFill>
                  <a:srgbClr val="4971F2"/>
                </a:solidFill>
                <a:latin typeface="Calibri" panose="020F0502020204030204" pitchFamily="34" charset="0"/>
              </a:rPr>
              <a:t>Geisbert, TW et al. </a:t>
            </a:r>
            <a:r>
              <a:rPr lang="nl-NL" sz="1100" i="1" dirty="0">
                <a:solidFill>
                  <a:srgbClr val="4971F2"/>
                </a:solidFill>
                <a:latin typeface="Calibri" panose="020F0502020204030204" pitchFamily="34" charset="0"/>
              </a:rPr>
              <a:t>Lancet</a:t>
            </a:r>
            <a:r>
              <a:rPr lang="nl-NL" sz="1100" dirty="0">
                <a:solidFill>
                  <a:srgbClr val="4971F2"/>
                </a:solidFill>
                <a:latin typeface="Calibri" panose="020F0502020204030204" pitchFamily="34" charset="0"/>
              </a:rPr>
              <a:t> 2010; </a:t>
            </a:r>
            <a:r>
              <a:rPr lang="en-US" sz="1100" baseline="30000" dirty="0">
                <a:solidFill>
                  <a:srgbClr val="4971F2"/>
                </a:solidFill>
                <a:latin typeface="Calibri" panose="020F0502020204030204" pitchFamily="34" charset="0"/>
              </a:rPr>
              <a:t>10</a:t>
            </a:r>
            <a:r>
              <a:rPr lang="en-US" sz="1100" dirty="0">
                <a:solidFill>
                  <a:srgbClr val="4971F2"/>
                </a:solidFill>
                <a:latin typeface="Calibri" panose="020F0502020204030204" pitchFamily="34" charset="0"/>
              </a:rPr>
              <a:t>Kobinger, GP et al. </a:t>
            </a:r>
            <a:r>
              <a:rPr lang="en-US" sz="1100" i="1" dirty="0">
                <a:solidFill>
                  <a:srgbClr val="4971F2"/>
                </a:solidFill>
                <a:latin typeface="Calibri" panose="020F0502020204030204" pitchFamily="34" charset="0"/>
              </a:rPr>
              <a:t>Virology</a:t>
            </a:r>
            <a:r>
              <a:rPr lang="en-US" sz="1100" dirty="0">
                <a:solidFill>
                  <a:srgbClr val="4971F2"/>
                </a:solidFill>
                <a:latin typeface="Calibri" panose="020F0502020204030204" pitchFamily="34" charset="0"/>
              </a:rPr>
              <a:t> 2006; </a:t>
            </a:r>
            <a:r>
              <a:rPr lang="en-US" sz="1100" baseline="30000" dirty="0">
                <a:solidFill>
                  <a:srgbClr val="4971F2"/>
                </a:solidFill>
                <a:latin typeface="Calibri" panose="020F0502020204030204" pitchFamily="34" charset="0"/>
              </a:rPr>
              <a:t>11</a:t>
            </a:r>
            <a:r>
              <a:rPr lang="en-US" sz="1100" dirty="0">
                <a:solidFill>
                  <a:srgbClr val="4971F2"/>
                </a:solidFill>
                <a:latin typeface="Calibri" panose="020F0502020204030204" pitchFamily="34" charset="0"/>
              </a:rPr>
              <a:t>Wang, D et al. </a:t>
            </a:r>
            <a:r>
              <a:rPr lang="en-US" sz="1100" i="1" dirty="0">
                <a:solidFill>
                  <a:srgbClr val="4971F2"/>
                </a:solidFill>
                <a:latin typeface="Calibri" panose="020F0502020204030204" pitchFamily="34" charset="0"/>
              </a:rPr>
              <a:t>J </a:t>
            </a:r>
            <a:r>
              <a:rPr lang="en-US" sz="1100" i="1" dirty="0" err="1">
                <a:solidFill>
                  <a:srgbClr val="4971F2"/>
                </a:solidFill>
                <a:latin typeface="Calibri" panose="020F0502020204030204" pitchFamily="34" charset="0"/>
              </a:rPr>
              <a:t>Virol</a:t>
            </a:r>
            <a:r>
              <a:rPr lang="en-US" sz="1100" i="1" dirty="0">
                <a:solidFill>
                  <a:srgbClr val="4971F2"/>
                </a:solidFill>
                <a:latin typeface="Calibri" panose="020F0502020204030204" pitchFamily="34" charset="0"/>
              </a:rPr>
              <a:t> </a:t>
            </a:r>
            <a:r>
              <a:rPr lang="en-US" sz="1100" dirty="0">
                <a:solidFill>
                  <a:srgbClr val="4971F2"/>
                </a:solidFill>
                <a:latin typeface="Calibri" panose="020F0502020204030204" pitchFamily="34" charset="0"/>
              </a:rPr>
              <a:t>2006; </a:t>
            </a:r>
            <a:r>
              <a:rPr lang="en-US" sz="1100" baseline="30000" dirty="0">
                <a:solidFill>
                  <a:srgbClr val="4971F2"/>
                </a:solidFill>
                <a:latin typeface="Calibri" panose="020F0502020204030204" pitchFamily="34" charset="0"/>
              </a:rPr>
              <a:t>12</a:t>
            </a:r>
            <a:r>
              <a:rPr lang="en-US" sz="1100" dirty="0">
                <a:solidFill>
                  <a:srgbClr val="4971F2"/>
                </a:solidFill>
                <a:latin typeface="Calibri" panose="020F0502020204030204" pitchFamily="34" charset="0"/>
              </a:rPr>
              <a:t>Geisbert, TW et al. </a:t>
            </a:r>
            <a:r>
              <a:rPr lang="en-US" sz="1100" i="1" dirty="0">
                <a:solidFill>
                  <a:srgbClr val="4971F2"/>
                </a:solidFill>
                <a:latin typeface="Calibri" panose="020F0502020204030204" pitchFamily="34" charset="0"/>
              </a:rPr>
              <a:t>JID</a:t>
            </a:r>
            <a:r>
              <a:rPr lang="en-US" sz="1100" dirty="0">
                <a:solidFill>
                  <a:srgbClr val="4971F2"/>
                </a:solidFill>
                <a:latin typeface="Calibri" panose="020F0502020204030204" pitchFamily="34" charset="0"/>
              </a:rPr>
              <a:t> 2011; </a:t>
            </a:r>
            <a:r>
              <a:rPr lang="en-US" sz="1100" baseline="30000" dirty="0">
                <a:solidFill>
                  <a:srgbClr val="4971F2"/>
                </a:solidFill>
                <a:latin typeface="Calibri" panose="020F0502020204030204" pitchFamily="34" charset="0"/>
              </a:rPr>
              <a:t>13</a:t>
            </a:r>
            <a:r>
              <a:rPr lang="en-US" sz="1100" dirty="0">
                <a:solidFill>
                  <a:srgbClr val="4971F2"/>
                </a:solidFill>
                <a:latin typeface="Calibri" panose="020F0502020204030204" pitchFamily="34" charset="0"/>
              </a:rPr>
              <a:t>Gunther et al.  </a:t>
            </a:r>
            <a:r>
              <a:rPr lang="en-US" sz="1100" i="1" dirty="0">
                <a:solidFill>
                  <a:srgbClr val="4971F2"/>
                </a:solidFill>
                <a:latin typeface="Calibri" panose="020F0502020204030204" pitchFamily="34" charset="0"/>
              </a:rPr>
              <a:t>JID</a:t>
            </a:r>
            <a:r>
              <a:rPr lang="en-US" sz="1100" dirty="0">
                <a:solidFill>
                  <a:srgbClr val="4971F2"/>
                </a:solidFill>
                <a:latin typeface="Calibri" panose="020F0502020204030204" pitchFamily="34" charset="0"/>
              </a:rPr>
              <a:t> 2011; </a:t>
            </a:r>
            <a:r>
              <a:rPr lang="en-US" sz="1100" baseline="30000" dirty="0">
                <a:solidFill>
                  <a:srgbClr val="4971F2"/>
                </a:solidFill>
                <a:latin typeface="Calibri" panose="020F0502020204030204" pitchFamily="34" charset="0"/>
              </a:rPr>
              <a:t>14</a:t>
            </a:r>
            <a:r>
              <a:rPr lang="en-US" sz="1100" dirty="0">
                <a:solidFill>
                  <a:srgbClr val="4971F2"/>
                </a:solidFill>
                <a:latin typeface="Calibri" panose="020F0502020204030204" pitchFamily="34" charset="0"/>
              </a:rPr>
              <a:t>Oestereich, L et al. Antiviral Res. 2014.</a:t>
            </a:r>
          </a:p>
        </p:txBody>
      </p:sp>
      <p:sp>
        <p:nvSpPr>
          <p:cNvPr id="1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29</a:t>
            </a:fld>
            <a:endParaRPr lang="en-US" altLang="en-US" sz="1200" i="1" dirty="0">
              <a:solidFill>
                <a:schemeClr val="accent4"/>
              </a:solidFill>
              <a:latin typeface="+mn-lt"/>
            </a:endParaRPr>
          </a:p>
        </p:txBody>
      </p:sp>
    </p:spTree>
    <p:extLst>
      <p:ext uri="{BB962C8B-B14F-4D97-AF65-F5344CB8AC3E}">
        <p14:creationId xmlns:p14="http://schemas.microsoft.com/office/powerpoint/2010/main" val="23446123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9968"/>
            <a:ext cx="8229600" cy="1143000"/>
          </a:xfrm>
        </p:spPr>
        <p:txBody>
          <a:bodyPr/>
          <a:lstStyle/>
          <a:p>
            <a:r>
              <a:rPr lang="en-US" sz="2800" dirty="0" smtClean="0">
                <a:solidFill>
                  <a:srgbClr val="0039A6"/>
                </a:solidFill>
                <a:effectLst/>
                <a:latin typeface="Calibri" panose="020F0502020204030204" pitchFamily="34" charset="0"/>
              </a:rPr>
              <a:t>Ebola Virus </a:t>
            </a:r>
            <a:endParaRPr lang="en-U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578890"/>
            <a:ext cx="3511485" cy="3913892"/>
          </a:xfrm>
        </p:spPr>
        <p:txBody>
          <a:bodyPr wrap="square">
            <a:spAutoFit/>
          </a:bodyPr>
          <a:lstStyle/>
          <a:p>
            <a:pPr>
              <a:lnSpc>
                <a:spcPts val="2600"/>
              </a:lnSpc>
              <a:buFont typeface="Wingdings" panose="05000000000000000000" pitchFamily="2" charset="2"/>
              <a:buChar char="§"/>
            </a:pPr>
            <a:r>
              <a:rPr lang="en-US" sz="2400" dirty="0" smtClean="0">
                <a:latin typeface="Calibri" panose="020F0502020204030204" pitchFamily="34" charset="0"/>
              </a:rPr>
              <a:t>Zoonotic virus – bats the most likely reservoir, although species unknown</a:t>
            </a:r>
          </a:p>
          <a:p>
            <a:pPr>
              <a:lnSpc>
                <a:spcPts val="2600"/>
              </a:lnSpc>
              <a:buFont typeface="Wingdings" panose="05000000000000000000" pitchFamily="2" charset="2"/>
              <a:buChar char="§"/>
            </a:pPr>
            <a:r>
              <a:rPr lang="en-US" sz="2400" dirty="0" smtClean="0">
                <a:latin typeface="Calibri" panose="020F0502020204030204" pitchFamily="34" charset="0"/>
              </a:rPr>
              <a:t>Spillover event from infected wild animals (e.g., fruit bats, monkey, duiker) to humans, followed by human-human transmission</a:t>
            </a:r>
            <a:endParaRPr lang="en-US" sz="2400" dirty="0">
              <a:latin typeface="Calibri" panose="020F0502020204030204" pitchFamily="34" charset="0"/>
            </a:endParaRPr>
          </a:p>
        </p:txBody>
      </p:sp>
      <p:sp>
        <p:nvSpPr>
          <p:cNvPr id="7"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3</a:t>
            </a:fld>
            <a:endParaRPr lang="en-US" altLang="en-US" sz="1200" i="1" dirty="0">
              <a:solidFill>
                <a:schemeClr val="accent4"/>
              </a:solidFill>
              <a:latin typeface="+mn-lt"/>
            </a:endParaRPr>
          </a:p>
        </p:txBody>
      </p:sp>
      <p:pic>
        <p:nvPicPr>
          <p:cNvPr id="2" name="Picture 1"/>
          <p:cNvPicPr>
            <a:picLocks noChangeAspect="1"/>
          </p:cNvPicPr>
          <p:nvPr/>
        </p:nvPicPr>
        <p:blipFill rotWithShape="1">
          <a:blip r:embed="rId3"/>
          <a:srcRect r="24533"/>
          <a:stretch/>
        </p:blipFill>
        <p:spPr>
          <a:xfrm>
            <a:off x="3793344" y="1446940"/>
            <a:ext cx="4964912" cy="4449702"/>
          </a:xfrm>
          <a:prstGeom prst="rect">
            <a:avLst/>
          </a:prstGeom>
        </p:spPr>
      </p:pic>
    </p:spTree>
    <p:extLst>
      <p:ext uri="{BB962C8B-B14F-4D97-AF65-F5344CB8AC3E}">
        <p14:creationId xmlns:p14="http://schemas.microsoft.com/office/powerpoint/2010/main" val="49413453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07" y="352674"/>
            <a:ext cx="8595360" cy="868362"/>
          </a:xfrm>
        </p:spPr>
        <p:txBody>
          <a:bodyPr/>
          <a:lstStyle/>
          <a:p>
            <a:r>
              <a:rPr lang="en-US" sz="2800" dirty="0" smtClean="0">
                <a:solidFill>
                  <a:srgbClr val="0039A6"/>
                </a:solidFill>
                <a:effectLst/>
                <a:latin typeface="Calibri" panose="020F0502020204030204" pitchFamily="34" charset="0"/>
              </a:rPr>
              <a:t>Patient Recovery</a:t>
            </a:r>
            <a:r>
              <a:rPr lang="en-US" sz="2800" dirty="0" smtClean="0"/>
              <a:t>	</a:t>
            </a:r>
            <a:endParaRPr lang="en-US" sz="2800" dirty="0"/>
          </a:p>
        </p:txBody>
      </p:sp>
      <p:sp>
        <p:nvSpPr>
          <p:cNvPr id="3" name="Content Placeholder 2"/>
          <p:cNvSpPr>
            <a:spLocks noGrp="1"/>
          </p:cNvSpPr>
          <p:nvPr>
            <p:ph idx="1"/>
          </p:nvPr>
        </p:nvSpPr>
        <p:spPr>
          <a:xfrm>
            <a:off x="457200" y="1306484"/>
            <a:ext cx="8229600" cy="4728766"/>
          </a:xfrm>
        </p:spPr>
        <p:txBody>
          <a:bodyPr/>
          <a:lstStyle/>
          <a:p>
            <a:pPr>
              <a:spcBef>
                <a:spcPts val="1200"/>
              </a:spcBef>
              <a:spcAft>
                <a:spcPts val="0"/>
              </a:spcAft>
              <a:buFont typeface="Wingdings" panose="05000000000000000000" pitchFamily="2" charset="2"/>
              <a:buChar char="§"/>
            </a:pPr>
            <a:r>
              <a:rPr lang="en-US" sz="2400" dirty="0" smtClean="0">
                <a:latin typeface="Calibri" panose="020F0502020204030204" pitchFamily="34" charset="0"/>
              </a:rPr>
              <a:t>Patients who survive often have signs of clinical improvement by the second week of illness </a:t>
            </a:r>
          </a:p>
          <a:p>
            <a:pPr lvl="1">
              <a:spcAft>
                <a:spcPts val="200"/>
              </a:spcAft>
              <a:buFont typeface="Arial" panose="020B0604020202020204" pitchFamily="34" charset="0"/>
              <a:buChar char="•"/>
            </a:pPr>
            <a:r>
              <a:rPr lang="en-US" dirty="0" smtClean="0">
                <a:latin typeface="Calibri" panose="020F0502020204030204" pitchFamily="34" charset="0"/>
              </a:rPr>
              <a:t>Associated with the development of virus-specific antibodies</a:t>
            </a:r>
          </a:p>
          <a:p>
            <a:pPr lvl="1">
              <a:spcAft>
                <a:spcPts val="200"/>
              </a:spcAft>
              <a:buFont typeface="Arial" panose="020B0604020202020204" pitchFamily="34" charset="0"/>
              <a:buChar char="•"/>
            </a:pPr>
            <a:r>
              <a:rPr lang="en-US" dirty="0" smtClean="0">
                <a:latin typeface="Calibri" panose="020F0502020204030204" pitchFamily="34" charset="0"/>
              </a:rPr>
              <a:t>Antibody with neutralizing activity against Ebola persists greater than 12 years after infection</a:t>
            </a:r>
          </a:p>
          <a:p>
            <a:pPr>
              <a:spcBef>
                <a:spcPts val="1200"/>
              </a:spcBef>
              <a:spcAft>
                <a:spcPts val="0"/>
              </a:spcAft>
              <a:buFont typeface="Wingdings" panose="05000000000000000000" pitchFamily="2" charset="2"/>
              <a:buChar char="§"/>
            </a:pPr>
            <a:r>
              <a:rPr lang="en-US" sz="2400" dirty="0" smtClean="0">
                <a:latin typeface="Calibri" panose="020F0502020204030204" pitchFamily="34" charset="0"/>
              </a:rPr>
              <a:t>Prolonged convalescence</a:t>
            </a:r>
          </a:p>
          <a:p>
            <a:pPr lvl="1">
              <a:spcAft>
                <a:spcPts val="200"/>
              </a:spcAft>
              <a:buFont typeface="Arial" panose="020B0604020202020204" pitchFamily="34" charset="0"/>
              <a:buChar char="•"/>
            </a:pPr>
            <a:r>
              <a:rPr lang="en-US" dirty="0" smtClean="0">
                <a:latin typeface="Calibri" panose="020F0502020204030204" pitchFamily="34" charset="0"/>
              </a:rPr>
              <a:t>Includes arthralgia, myalgia, abdominal pain, extreme fatigue, and anorexia; many symptoms resolve by 21 months</a:t>
            </a:r>
          </a:p>
          <a:p>
            <a:pPr lvl="1">
              <a:spcAft>
                <a:spcPts val="200"/>
              </a:spcAft>
              <a:buFont typeface="Arial" panose="020B0604020202020204" pitchFamily="34" charset="0"/>
              <a:buChar char="•"/>
            </a:pPr>
            <a:r>
              <a:rPr lang="en-US" dirty="0" smtClean="0">
                <a:latin typeface="Calibri" panose="020F0502020204030204" pitchFamily="34" charset="0"/>
              </a:rPr>
              <a:t>Significant arthralgia and myalgia may persist for &gt;21 months </a:t>
            </a:r>
          </a:p>
          <a:p>
            <a:pPr lvl="1">
              <a:spcAft>
                <a:spcPts val="200"/>
              </a:spcAft>
              <a:buFont typeface="Arial" panose="020B0604020202020204" pitchFamily="34" charset="0"/>
              <a:buChar char="•"/>
            </a:pPr>
            <a:r>
              <a:rPr lang="en-US" dirty="0" smtClean="0">
                <a:latin typeface="Calibri" panose="020F0502020204030204" pitchFamily="34" charset="0"/>
              </a:rPr>
              <a:t>Skin sloughing and hair loss has also been reported</a:t>
            </a:r>
          </a:p>
        </p:txBody>
      </p:sp>
      <p:sp>
        <p:nvSpPr>
          <p:cNvPr id="4" name="Text Placeholder 1"/>
          <p:cNvSpPr>
            <a:spLocks noGrp="1"/>
          </p:cNvSpPr>
          <p:nvPr>
            <p:ph type="body" sz="half" idx="2"/>
          </p:nvPr>
        </p:nvSpPr>
        <p:spPr>
          <a:xfrm>
            <a:off x="305320" y="6027755"/>
            <a:ext cx="8525334" cy="527124"/>
          </a:xfrm>
        </p:spPr>
        <p:txBody>
          <a:bodyPr/>
          <a:lstStyle/>
          <a:p>
            <a:r>
              <a:rPr lang="nl-NL" sz="1100" b="1" dirty="0" smtClean="0">
                <a:solidFill>
                  <a:srgbClr val="4971F2"/>
                </a:solidFill>
                <a:latin typeface="Calibri" panose="020F0502020204030204" pitchFamily="34" charset="0"/>
              </a:rPr>
              <a:t>References</a:t>
            </a:r>
            <a:r>
              <a:rPr lang="nl-NL" sz="1100" dirty="0" smtClean="0">
                <a:solidFill>
                  <a:srgbClr val="4971F2"/>
                </a:solidFill>
                <a:latin typeface="Calibri" panose="020F0502020204030204" pitchFamily="34" charset="0"/>
              </a:rPr>
              <a:t>: </a:t>
            </a:r>
            <a:r>
              <a:rPr lang="nl-NL" sz="1100" baseline="30000" dirty="0" smtClean="0">
                <a:solidFill>
                  <a:srgbClr val="4971F2"/>
                </a:solidFill>
                <a:latin typeface="Calibri" panose="020F0502020204030204" pitchFamily="34" charset="0"/>
              </a:rPr>
              <a:t>1</a:t>
            </a:r>
            <a:r>
              <a:rPr lang="nl-NL" sz="1100" dirty="0" smtClean="0">
                <a:solidFill>
                  <a:srgbClr val="4971F2"/>
                </a:solidFill>
                <a:latin typeface="Calibri" panose="020F0502020204030204" pitchFamily="34" charset="0"/>
              </a:rPr>
              <a:t>WHO Ebola Response Team. </a:t>
            </a:r>
            <a:r>
              <a:rPr lang="nl-NL" sz="1100" i="1" dirty="0" smtClean="0">
                <a:solidFill>
                  <a:srgbClr val="4971F2"/>
                </a:solidFill>
                <a:latin typeface="Calibri" panose="020F0502020204030204" pitchFamily="34" charset="0"/>
              </a:rPr>
              <a:t>NEJM</a:t>
            </a:r>
            <a:r>
              <a:rPr lang="nl-NL" sz="1100" dirty="0" smtClean="0">
                <a:solidFill>
                  <a:srgbClr val="4971F2"/>
                </a:solidFill>
                <a:latin typeface="Calibri" panose="020F0502020204030204" pitchFamily="34" charset="0"/>
              </a:rPr>
              <a:t> 2014; </a:t>
            </a:r>
            <a:r>
              <a:rPr lang="nl-NL" sz="1100" baseline="30000" dirty="0" smtClean="0">
                <a:solidFill>
                  <a:srgbClr val="4971F2"/>
                </a:solidFill>
                <a:latin typeface="Calibri" panose="020F0502020204030204" pitchFamily="34" charset="0"/>
              </a:rPr>
              <a:t>2</a:t>
            </a:r>
            <a:r>
              <a:rPr lang="nl-NL" sz="1100" dirty="0" smtClean="0">
                <a:solidFill>
                  <a:srgbClr val="4971F2"/>
                </a:solidFill>
                <a:latin typeface="Calibri" panose="020F0502020204030204" pitchFamily="34" charset="0"/>
              </a:rPr>
              <a:t>Feldman H &amp; Geisbert TW. </a:t>
            </a:r>
            <a:r>
              <a:rPr lang="nl-NL" sz="1100" i="1" dirty="0" smtClean="0">
                <a:solidFill>
                  <a:srgbClr val="4971F2"/>
                </a:solidFill>
                <a:latin typeface="Calibri" panose="020F0502020204030204" pitchFamily="34" charset="0"/>
              </a:rPr>
              <a:t>Lancet</a:t>
            </a:r>
            <a:r>
              <a:rPr lang="nl-NL" sz="1100" dirty="0" smtClean="0">
                <a:solidFill>
                  <a:srgbClr val="4971F2"/>
                </a:solidFill>
                <a:latin typeface="Calibri" panose="020F0502020204030204" pitchFamily="34" charset="0"/>
              </a:rPr>
              <a:t> 2011; </a:t>
            </a:r>
            <a:r>
              <a:rPr lang="nl-NL" sz="1100" baseline="30000" dirty="0" smtClean="0">
                <a:solidFill>
                  <a:srgbClr val="4971F2"/>
                </a:solidFill>
                <a:latin typeface="Calibri" panose="020F0502020204030204" pitchFamily="34" charset="0"/>
              </a:rPr>
              <a:t>3</a:t>
            </a:r>
            <a:r>
              <a:rPr lang="nl-NL" sz="1100" dirty="0" smtClean="0">
                <a:solidFill>
                  <a:srgbClr val="4971F2"/>
                </a:solidFill>
                <a:latin typeface="Calibri" panose="020F0502020204030204" pitchFamily="34" charset="0"/>
              </a:rPr>
              <a:t>Ksiazek TG et al. </a:t>
            </a:r>
            <a:r>
              <a:rPr lang="nl-NL" sz="1100" i="1" dirty="0" smtClean="0">
                <a:solidFill>
                  <a:srgbClr val="4971F2"/>
                </a:solidFill>
                <a:latin typeface="Calibri" panose="020F0502020204030204" pitchFamily="34" charset="0"/>
              </a:rPr>
              <a:t>JID</a:t>
            </a:r>
            <a:r>
              <a:rPr lang="nl-NL" sz="1100" dirty="0" smtClean="0">
                <a:solidFill>
                  <a:srgbClr val="4971F2"/>
                </a:solidFill>
                <a:latin typeface="Calibri" panose="020F0502020204030204" pitchFamily="34" charset="0"/>
              </a:rPr>
              <a:t> 1999; </a:t>
            </a:r>
            <a:r>
              <a:rPr lang="nl-NL" sz="1100" baseline="30000" dirty="0" smtClean="0">
                <a:solidFill>
                  <a:srgbClr val="4971F2"/>
                </a:solidFill>
                <a:latin typeface="Calibri" panose="020F0502020204030204" pitchFamily="34" charset="0"/>
              </a:rPr>
              <a:t>4</a:t>
            </a:r>
            <a:r>
              <a:rPr lang="nl-NL" sz="1100" dirty="0" smtClean="0">
                <a:solidFill>
                  <a:srgbClr val="4971F2"/>
                </a:solidFill>
                <a:latin typeface="Calibri" panose="020F0502020204030204" pitchFamily="34" charset="0"/>
              </a:rPr>
              <a:t>Sanchez A et al. </a:t>
            </a:r>
            <a:r>
              <a:rPr lang="nl-NL" sz="1100" i="1" dirty="0" smtClean="0">
                <a:solidFill>
                  <a:srgbClr val="4971F2"/>
                </a:solidFill>
                <a:latin typeface="Calibri" panose="020F0502020204030204" pitchFamily="34" charset="0"/>
              </a:rPr>
              <a:t>J Virol </a:t>
            </a:r>
            <a:r>
              <a:rPr lang="nl-NL" sz="1100" dirty="0" smtClean="0">
                <a:solidFill>
                  <a:srgbClr val="4971F2"/>
                </a:solidFill>
                <a:latin typeface="Calibri" panose="020F0502020204030204" pitchFamily="34" charset="0"/>
              </a:rPr>
              <a:t>2004; </a:t>
            </a:r>
            <a:r>
              <a:rPr lang="nl-NL" sz="1100" baseline="30000" dirty="0" smtClean="0">
                <a:solidFill>
                  <a:srgbClr val="4971F2"/>
                </a:solidFill>
                <a:latin typeface="Calibri" panose="020F0502020204030204" pitchFamily="34" charset="0"/>
              </a:rPr>
              <a:t>5</a:t>
            </a:r>
            <a:r>
              <a:rPr lang="nl-NL" sz="1100" dirty="0" smtClean="0">
                <a:solidFill>
                  <a:srgbClr val="4971F2"/>
                </a:solidFill>
                <a:latin typeface="Calibri" panose="020F0502020204030204" pitchFamily="34" charset="0"/>
              </a:rPr>
              <a:t>Sobarzo A et al. </a:t>
            </a:r>
            <a:r>
              <a:rPr lang="nl-NL" sz="1100" i="1" dirty="0" smtClean="0">
                <a:solidFill>
                  <a:srgbClr val="4971F2"/>
                </a:solidFill>
                <a:latin typeface="Calibri" panose="020F0502020204030204" pitchFamily="34" charset="0"/>
              </a:rPr>
              <a:t>NEJM</a:t>
            </a:r>
            <a:r>
              <a:rPr lang="nl-NL" sz="1100" dirty="0" smtClean="0">
                <a:solidFill>
                  <a:srgbClr val="4971F2"/>
                </a:solidFill>
                <a:latin typeface="Calibri" panose="020F0502020204030204" pitchFamily="34" charset="0"/>
              </a:rPr>
              <a:t> 2013; and </a:t>
            </a:r>
            <a:r>
              <a:rPr lang="nl-NL" sz="1100" baseline="30000" dirty="0" smtClean="0">
                <a:solidFill>
                  <a:srgbClr val="4971F2"/>
                </a:solidFill>
                <a:latin typeface="Calibri" panose="020F0502020204030204" pitchFamily="34" charset="0"/>
              </a:rPr>
              <a:t>6</a:t>
            </a:r>
            <a:r>
              <a:rPr lang="nl-NL" sz="1100" dirty="0" smtClean="0">
                <a:solidFill>
                  <a:srgbClr val="4971F2"/>
                </a:solidFill>
                <a:latin typeface="Calibri" panose="020F0502020204030204" pitchFamily="34" charset="0"/>
              </a:rPr>
              <a:t>Rowe AK et al. </a:t>
            </a:r>
            <a:r>
              <a:rPr lang="nl-NL" sz="1100" i="1" dirty="0" smtClean="0">
                <a:solidFill>
                  <a:srgbClr val="4971F2"/>
                </a:solidFill>
                <a:latin typeface="Calibri" panose="020F0502020204030204" pitchFamily="34" charset="0"/>
              </a:rPr>
              <a:t>JID</a:t>
            </a:r>
            <a:r>
              <a:rPr lang="nl-NL" sz="1100" dirty="0" smtClean="0">
                <a:solidFill>
                  <a:srgbClr val="4971F2"/>
                </a:solidFill>
                <a:latin typeface="Calibri" panose="020F0502020204030204" pitchFamily="34" charset="0"/>
              </a:rPr>
              <a:t> 1999.</a:t>
            </a:r>
            <a:endParaRPr lang="en-US" sz="1100" dirty="0">
              <a:solidFill>
                <a:srgbClr val="4971F2"/>
              </a:solidFill>
              <a:latin typeface="Calibri" panose="020F0502020204030204" pitchFamily="34" charset="0"/>
            </a:endParaRPr>
          </a:p>
        </p:txBody>
      </p:sp>
      <p:sp>
        <p:nvSpPr>
          <p:cNvPr id="14"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30</a:t>
            </a:fld>
            <a:endParaRPr lang="en-US" altLang="en-US" sz="1200" i="1" dirty="0">
              <a:solidFill>
                <a:schemeClr val="accent4"/>
              </a:solidFill>
              <a:latin typeface="+mn-lt"/>
            </a:endParaRPr>
          </a:p>
        </p:txBody>
      </p:sp>
    </p:spTree>
    <p:extLst>
      <p:ext uri="{BB962C8B-B14F-4D97-AF65-F5344CB8AC3E}">
        <p14:creationId xmlns:p14="http://schemas.microsoft.com/office/powerpoint/2010/main" val="334979382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39A6"/>
                </a:solidFill>
                <a:effectLst/>
                <a:latin typeface="Calibri" panose="020F0502020204030204" pitchFamily="34" charset="0"/>
              </a:rPr>
              <a:t>Practical Considerations for Evaluating Patients for Ebola in the United States</a:t>
            </a:r>
            <a:endParaRPr lang="en-U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693056"/>
            <a:ext cx="8229600" cy="3603551"/>
          </a:xfrm>
        </p:spPr>
        <p:txBody>
          <a:bodyPr>
            <a:spAutoFit/>
          </a:bodyPr>
          <a:lstStyle/>
          <a:p>
            <a:pPr lvl="0">
              <a:spcBef>
                <a:spcPts val="200"/>
              </a:spcBef>
              <a:spcAft>
                <a:spcPts val="0"/>
              </a:spcAft>
              <a:buFont typeface="Wingdings" panose="05000000000000000000" pitchFamily="2" charset="2"/>
              <a:buChar char="§"/>
            </a:pPr>
            <a:r>
              <a:rPr lang="en-US" sz="2400" dirty="0">
                <a:latin typeface="Calibri" panose="020F0502020204030204" pitchFamily="34" charset="0"/>
              </a:rPr>
              <a:t>CDC encourages all U.S. healthcare providers </a:t>
            </a:r>
            <a:r>
              <a:rPr lang="en-US" sz="2400" dirty="0" smtClean="0">
                <a:latin typeface="Calibri" panose="020F0502020204030204" pitchFamily="34" charset="0"/>
              </a:rPr>
              <a:t>to assess patients for</a:t>
            </a:r>
            <a:endParaRPr lang="en-US" sz="2400" dirty="0">
              <a:latin typeface="Calibri" panose="020F0502020204030204" pitchFamily="34" charset="0"/>
            </a:endParaRPr>
          </a:p>
          <a:p>
            <a:pPr lvl="1">
              <a:spcBef>
                <a:spcPts val="200"/>
              </a:spcBef>
              <a:spcAft>
                <a:spcPts val="0"/>
              </a:spcAft>
              <a:buFont typeface="Arial" panose="020B0604020202020204" pitchFamily="34" charset="0"/>
              <a:buChar char="•"/>
            </a:pPr>
            <a:r>
              <a:rPr lang="en-US" dirty="0">
                <a:latin typeface="Calibri" panose="020F0502020204030204" pitchFamily="34" charset="0"/>
              </a:rPr>
              <a:t>I</a:t>
            </a:r>
            <a:r>
              <a:rPr lang="en-US" dirty="0" smtClean="0">
                <a:latin typeface="Calibri" panose="020F0502020204030204" pitchFamily="34" charset="0"/>
              </a:rPr>
              <a:t>nternational travel within the last 21 days, </a:t>
            </a:r>
            <a:r>
              <a:rPr lang="en-US" b="1" dirty="0" smtClean="0">
                <a:latin typeface="Calibri" panose="020F0502020204030204" pitchFamily="34" charset="0"/>
              </a:rPr>
              <a:t>or</a:t>
            </a:r>
          </a:p>
          <a:p>
            <a:pPr lvl="1">
              <a:spcBef>
                <a:spcPts val="200"/>
              </a:spcBef>
              <a:spcAft>
                <a:spcPts val="0"/>
              </a:spcAft>
              <a:buFont typeface="Arial" panose="020B0604020202020204" pitchFamily="34" charset="0"/>
              <a:buChar char="•"/>
            </a:pPr>
            <a:r>
              <a:rPr lang="en-US" dirty="0">
                <a:latin typeface="Calibri" panose="020F0502020204030204" pitchFamily="34" charset="0"/>
              </a:rPr>
              <a:t>C</a:t>
            </a:r>
            <a:r>
              <a:rPr lang="en-US" dirty="0" smtClean="0">
                <a:latin typeface="Calibri" panose="020F0502020204030204" pitchFamily="34" charset="0"/>
              </a:rPr>
              <a:t>ontact </a:t>
            </a:r>
            <a:r>
              <a:rPr lang="en-US" dirty="0">
                <a:latin typeface="Calibri" panose="020F0502020204030204" pitchFamily="34" charset="0"/>
              </a:rPr>
              <a:t>with </a:t>
            </a:r>
            <a:r>
              <a:rPr lang="en-US" dirty="0" smtClean="0">
                <a:latin typeface="Calibri" panose="020F0502020204030204" pitchFamily="34" charset="0"/>
              </a:rPr>
              <a:t>someone </a:t>
            </a:r>
            <a:r>
              <a:rPr lang="en-US" dirty="0">
                <a:latin typeface="Calibri" panose="020F0502020204030204" pitchFamily="34" charset="0"/>
              </a:rPr>
              <a:t>with confirmed </a:t>
            </a:r>
            <a:r>
              <a:rPr lang="en-US" dirty="0" smtClean="0">
                <a:latin typeface="Calibri" panose="020F0502020204030204" pitchFamily="34" charset="0"/>
              </a:rPr>
              <a:t>Ebola, </a:t>
            </a:r>
            <a:r>
              <a:rPr lang="en-US" b="1" dirty="0" smtClean="0">
                <a:latin typeface="Calibri" panose="020F0502020204030204" pitchFamily="34" charset="0"/>
              </a:rPr>
              <a:t>and </a:t>
            </a:r>
          </a:p>
          <a:p>
            <a:pPr lvl="1">
              <a:spcBef>
                <a:spcPts val="200"/>
              </a:spcBef>
              <a:spcAft>
                <a:spcPts val="0"/>
              </a:spcAft>
              <a:buFont typeface="Arial" panose="020B0604020202020204" pitchFamily="34" charset="0"/>
              <a:buChar char="•"/>
            </a:pPr>
            <a:r>
              <a:rPr lang="en-US" dirty="0" smtClean="0">
                <a:latin typeface="Calibri" panose="020F0502020204030204" pitchFamily="34" charset="0"/>
              </a:rPr>
              <a:t>Fever or other symptoms of Ebola</a:t>
            </a:r>
          </a:p>
          <a:p>
            <a:pPr>
              <a:spcBef>
                <a:spcPts val="200"/>
              </a:spcBef>
              <a:spcAft>
                <a:spcPts val="0"/>
              </a:spcAft>
              <a:buFont typeface="Wingdings" panose="05000000000000000000" pitchFamily="2" charset="2"/>
              <a:buChar char="§"/>
            </a:pPr>
            <a:r>
              <a:rPr lang="en-US" dirty="0" smtClean="0">
                <a:latin typeface="Calibri" panose="020F0502020204030204" pitchFamily="34" charset="0"/>
              </a:rPr>
              <a:t>If a patient has both exposure and symptoms, know </a:t>
            </a:r>
            <a:r>
              <a:rPr lang="en-US" dirty="0">
                <a:latin typeface="Calibri" panose="020F0502020204030204" pitchFamily="34" charset="0"/>
              </a:rPr>
              <a:t>the initial steps to </a:t>
            </a:r>
            <a:r>
              <a:rPr lang="en-US" dirty="0" smtClean="0">
                <a:latin typeface="Calibri" panose="020F0502020204030204" pitchFamily="34" charset="0"/>
              </a:rPr>
              <a:t>take</a:t>
            </a:r>
            <a:endParaRPr lang="en-US" dirty="0">
              <a:latin typeface="Calibri" panose="020F0502020204030204" pitchFamily="34" charset="0"/>
            </a:endParaRPr>
          </a:p>
          <a:p>
            <a:pPr>
              <a:spcBef>
                <a:spcPts val="200"/>
              </a:spcBef>
              <a:spcAft>
                <a:spcPts val="0"/>
              </a:spcAft>
              <a:buFont typeface="Wingdings" panose="05000000000000000000" pitchFamily="2" charset="2"/>
              <a:buChar char="§"/>
            </a:pPr>
            <a:r>
              <a:rPr lang="en-US" sz="2400" dirty="0" smtClean="0">
                <a:latin typeface="Calibri" panose="020F0502020204030204" pitchFamily="34" charset="0"/>
              </a:rPr>
              <a:t>CDC </a:t>
            </a:r>
            <a:r>
              <a:rPr lang="en-US" sz="2400" dirty="0">
                <a:latin typeface="Calibri" panose="020F0502020204030204" pitchFamily="34" charset="0"/>
              </a:rPr>
              <a:t>has developed documents to facilitate these evaluations</a:t>
            </a:r>
          </a:p>
          <a:p>
            <a:pPr lvl="1">
              <a:spcBef>
                <a:spcPts val="300"/>
              </a:spcBef>
              <a:spcAft>
                <a:spcPts val="0"/>
              </a:spcAft>
              <a:buFont typeface="Arial" panose="020B0604020202020204" pitchFamily="34" charset="0"/>
              <a:buChar char="•"/>
            </a:pPr>
            <a:r>
              <a:rPr lang="en-US" dirty="0">
                <a:latin typeface="Calibri" panose="020F0502020204030204" pitchFamily="34" charset="0"/>
                <a:hlinkClick r:id="rId3"/>
              </a:rPr>
              <a:t>http://</a:t>
            </a:r>
            <a:r>
              <a:rPr lang="en-US" dirty="0" smtClean="0">
                <a:latin typeface="Calibri" panose="020F0502020204030204" pitchFamily="34" charset="0"/>
                <a:hlinkClick r:id="rId3"/>
              </a:rPr>
              <a:t>www.cdc.gov/vhf/ebola/healthcare-us/evaluating-patients/evaluating-travelers.html</a:t>
            </a:r>
            <a:r>
              <a:rPr lang="en-US" dirty="0" smtClean="0">
                <a:latin typeface="Calibri" panose="020F0502020204030204" pitchFamily="34" charset="0"/>
              </a:rPr>
              <a:t> </a:t>
            </a:r>
            <a:endParaRPr lang="en-US" dirty="0">
              <a:latin typeface="Calibri" panose="020F0502020204030204" pitchFamily="34" charset="0"/>
            </a:endParaRPr>
          </a:p>
        </p:txBody>
      </p:sp>
      <p:sp>
        <p:nvSpPr>
          <p:cNvPr id="7"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31</a:t>
            </a:fld>
            <a:endParaRPr lang="en-US" altLang="en-US" sz="1200" i="1" dirty="0">
              <a:solidFill>
                <a:schemeClr val="accent4"/>
              </a:solidFill>
              <a:latin typeface="+mn-lt"/>
            </a:endParaRPr>
          </a:p>
        </p:txBody>
      </p:sp>
    </p:spTree>
    <p:extLst>
      <p:ext uri="{BB962C8B-B14F-4D97-AF65-F5344CB8AC3E}">
        <p14:creationId xmlns:p14="http://schemas.microsoft.com/office/powerpoint/2010/main" val="265842047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72575" y="6223518"/>
            <a:ext cx="8525334" cy="303298"/>
          </a:xfrm>
        </p:spPr>
        <p:txBody>
          <a:bodyPr/>
          <a:lstStyle/>
          <a:p>
            <a:pPr>
              <a:lnSpc>
                <a:spcPts val="1300"/>
              </a:lnSpc>
              <a:spcBef>
                <a:spcPts val="0"/>
              </a:spcBef>
            </a:pPr>
            <a:r>
              <a:rPr lang="en-US" sz="1100" dirty="0" smtClean="0">
                <a:solidFill>
                  <a:srgbClr val="4971F2"/>
                </a:solidFill>
                <a:latin typeface="Calibri" panose="020F0502020204030204" pitchFamily="34" charset="0"/>
              </a:rPr>
              <a:t>Algorithm </a:t>
            </a:r>
            <a:r>
              <a:rPr lang="en-US" sz="1100" dirty="0">
                <a:solidFill>
                  <a:srgbClr val="4971F2"/>
                </a:solidFill>
                <a:latin typeface="Calibri" panose="020F0502020204030204" pitchFamily="34" charset="0"/>
              </a:rPr>
              <a:t>available at </a:t>
            </a:r>
            <a:r>
              <a:rPr lang="en-US" sz="1100" dirty="0">
                <a:solidFill>
                  <a:srgbClr val="4971F2"/>
                </a:solidFill>
                <a:latin typeface="Calibri" panose="020F0502020204030204" pitchFamily="34" charset="0"/>
                <a:hlinkClick r:id="rId2"/>
              </a:rPr>
              <a:t>http://</a:t>
            </a:r>
            <a:r>
              <a:rPr lang="en-US" sz="1100" dirty="0" smtClean="0">
                <a:solidFill>
                  <a:srgbClr val="4971F2"/>
                </a:solidFill>
                <a:latin typeface="Calibri" panose="020F0502020204030204" pitchFamily="34" charset="0"/>
                <a:hlinkClick r:id="rId2"/>
              </a:rPr>
              <a:t>www.cdc.gov/vhf/ebola/pdf/could-it-be-ebola.pdf</a:t>
            </a:r>
            <a:r>
              <a:rPr lang="en-US" sz="1100" dirty="0" smtClean="0">
                <a:solidFill>
                  <a:srgbClr val="4971F2"/>
                </a:solidFill>
                <a:latin typeface="Calibri" panose="020F0502020204030204" pitchFamily="34" charset="0"/>
              </a:rPr>
              <a:t> </a:t>
            </a:r>
            <a:endParaRPr lang="en-US" sz="1100" dirty="0">
              <a:solidFill>
                <a:srgbClr val="4971F2"/>
              </a:solidFill>
              <a:latin typeface="Calibri" panose="020F0502020204030204" pitchFamily="34" charset="0"/>
            </a:endParaRPr>
          </a:p>
        </p:txBody>
      </p:sp>
      <p:sp>
        <p:nvSpPr>
          <p:cNvPr id="1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32</a:t>
            </a:fld>
            <a:endParaRPr lang="en-US" altLang="en-US" sz="1200" i="1" dirty="0">
              <a:solidFill>
                <a:schemeClr val="accent4"/>
              </a:solidFill>
              <a:latin typeface="+mn-lt"/>
            </a:endParaRPr>
          </a:p>
        </p:txBody>
      </p:sp>
      <p:pic>
        <p:nvPicPr>
          <p:cNvPr id="2" name="Picture 1"/>
          <p:cNvPicPr>
            <a:picLocks noChangeAspect="1"/>
          </p:cNvPicPr>
          <p:nvPr/>
        </p:nvPicPr>
        <p:blipFill rotWithShape="1">
          <a:blip r:embed="rId3"/>
          <a:srcRect t="1402" r="365"/>
          <a:stretch/>
        </p:blipFill>
        <p:spPr>
          <a:xfrm>
            <a:off x="361179" y="707010"/>
            <a:ext cx="8457406" cy="5242188"/>
          </a:xfrm>
          <a:prstGeom prst="rect">
            <a:avLst/>
          </a:prstGeom>
        </p:spPr>
      </p:pic>
    </p:spTree>
    <p:extLst>
      <p:ext uri="{BB962C8B-B14F-4D97-AF65-F5344CB8AC3E}">
        <p14:creationId xmlns:p14="http://schemas.microsoft.com/office/powerpoint/2010/main" val="196629706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5613"/>
            <a:ext cx="8229600" cy="1143000"/>
          </a:xfrm>
        </p:spPr>
        <p:txBody>
          <a:bodyPr/>
          <a:lstStyle/>
          <a:p>
            <a:pPr>
              <a:lnSpc>
                <a:spcPts val="3400"/>
              </a:lnSpc>
            </a:pPr>
            <a:r>
              <a:rPr lang="en-US" sz="2800" dirty="0">
                <a:solidFill>
                  <a:srgbClr val="0039A6"/>
                </a:solidFill>
                <a:effectLst/>
                <a:latin typeface="Calibri" panose="020F0502020204030204" pitchFamily="34" charset="0"/>
              </a:rPr>
              <a:t>Interim Guidance for Monitoring and Movement of Persons with </a:t>
            </a:r>
            <a:r>
              <a:rPr lang="en-US" sz="2800" dirty="0" smtClean="0">
                <a:solidFill>
                  <a:srgbClr val="0039A6"/>
                </a:solidFill>
                <a:effectLst/>
                <a:latin typeface="Calibri" panose="020F0502020204030204" pitchFamily="34" charset="0"/>
              </a:rPr>
              <a:t>Ebola </a:t>
            </a:r>
            <a:r>
              <a:rPr lang="en-US" sz="2800" dirty="0">
                <a:solidFill>
                  <a:srgbClr val="0039A6"/>
                </a:solidFill>
                <a:effectLst/>
                <a:latin typeface="Calibri" panose="020F0502020204030204" pitchFamily="34" charset="0"/>
              </a:rPr>
              <a:t>Exposure</a:t>
            </a:r>
          </a:p>
        </p:txBody>
      </p:sp>
      <p:sp>
        <p:nvSpPr>
          <p:cNvPr id="3" name="Content Placeholder 2"/>
          <p:cNvSpPr>
            <a:spLocks noGrp="1"/>
          </p:cNvSpPr>
          <p:nvPr>
            <p:ph idx="1"/>
          </p:nvPr>
        </p:nvSpPr>
        <p:spPr>
          <a:xfrm>
            <a:off x="457200" y="1705114"/>
            <a:ext cx="8229600" cy="733534"/>
          </a:xfrm>
        </p:spPr>
        <p:txBody>
          <a:bodyPr>
            <a:spAutoFit/>
          </a:bodyPr>
          <a:lstStyle/>
          <a:p>
            <a:pPr marL="0" indent="0">
              <a:lnSpc>
                <a:spcPts val="2500"/>
              </a:lnSpc>
              <a:spcAft>
                <a:spcPts val="0"/>
              </a:spcAft>
              <a:buNone/>
            </a:pPr>
            <a:r>
              <a:rPr lang="en-US" sz="2400" dirty="0">
                <a:solidFill>
                  <a:srgbClr val="4971F2"/>
                </a:solidFill>
                <a:latin typeface="Calibri" panose="020F0502020204030204" pitchFamily="34" charset="0"/>
              </a:rPr>
              <a:t>CDC has created guidance for monitoring people exposed </a:t>
            </a:r>
            <a:br>
              <a:rPr lang="en-US" sz="2400" dirty="0">
                <a:solidFill>
                  <a:srgbClr val="4971F2"/>
                </a:solidFill>
                <a:latin typeface="Calibri" panose="020F0502020204030204" pitchFamily="34" charset="0"/>
              </a:rPr>
            </a:br>
            <a:r>
              <a:rPr lang="en-US" sz="2400" dirty="0">
                <a:solidFill>
                  <a:srgbClr val="4971F2"/>
                </a:solidFill>
                <a:latin typeface="Calibri" panose="020F0502020204030204" pitchFamily="34" charset="0"/>
              </a:rPr>
              <a:t>to Ebola virus but without symptoms</a:t>
            </a:r>
          </a:p>
        </p:txBody>
      </p:sp>
      <p:sp>
        <p:nvSpPr>
          <p:cNvPr id="2" name="Rectangle 1"/>
          <p:cNvSpPr/>
          <p:nvPr/>
        </p:nvSpPr>
        <p:spPr>
          <a:xfrm>
            <a:off x="0" y="6164204"/>
            <a:ext cx="7591424" cy="374461"/>
          </a:xfrm>
          <a:prstGeom prst="rect">
            <a:avLst/>
          </a:prstGeom>
        </p:spPr>
        <p:txBody>
          <a:bodyPr wrap="square">
            <a:spAutoFit/>
          </a:bodyPr>
          <a:lstStyle/>
          <a:p>
            <a:pPr lvl="1">
              <a:lnSpc>
                <a:spcPts val="2200"/>
              </a:lnSpc>
              <a:spcBef>
                <a:spcPts val="600"/>
              </a:spcBef>
              <a:spcAft>
                <a:spcPts val="0"/>
              </a:spcAft>
            </a:pPr>
            <a:r>
              <a:rPr lang="en-US" sz="1200" dirty="0">
                <a:hlinkClick r:id="rId3"/>
              </a:rPr>
              <a:t>www.cdc.gov/vhf/ebola/hcp/monitoring-and-movement-of-persons-with-exposure.html</a:t>
            </a:r>
            <a:endParaRPr lang="en-US" sz="1200" dirty="0"/>
          </a:p>
        </p:txBody>
      </p:sp>
      <p:graphicFrame>
        <p:nvGraphicFramePr>
          <p:cNvPr id="5" name="Picture Placeholder 5"/>
          <p:cNvGraphicFramePr>
            <a:graphicFrameLocks/>
          </p:cNvGraphicFramePr>
          <p:nvPr>
            <p:extLst>
              <p:ext uri="{D42A27DB-BD31-4B8C-83A1-F6EECF244321}">
                <p14:modId xmlns:p14="http://schemas.microsoft.com/office/powerpoint/2010/main" val="4146232266"/>
              </p:ext>
            </p:extLst>
          </p:nvPr>
        </p:nvGraphicFramePr>
        <p:xfrm>
          <a:off x="378372" y="2472887"/>
          <a:ext cx="8404924" cy="3758643"/>
        </p:xfrm>
        <a:graphic>
          <a:graphicData uri="http://schemas.openxmlformats.org/drawingml/2006/table">
            <a:tbl>
              <a:tblPr firstRow="1" bandRow="1">
                <a:tableStyleId>{93296810-A885-4BE3-A3E7-6D5BEEA58F35}</a:tableStyleId>
              </a:tblPr>
              <a:tblGrid>
                <a:gridCol w="1524000"/>
                <a:gridCol w="2710244"/>
                <a:gridCol w="2085340"/>
                <a:gridCol w="2085340"/>
              </a:tblGrid>
              <a:tr h="525849">
                <a:tc>
                  <a:txBody>
                    <a:bodyPr/>
                    <a:lstStyle/>
                    <a:p>
                      <a:pPr marL="114300" indent="0"/>
                      <a:r>
                        <a:rPr lang="en-US" b="1" dirty="0">
                          <a:latin typeface="Calibri" panose="020F0502020204030204" pitchFamily="34" charset="0"/>
                        </a:rPr>
                        <a:t>RISK LEVEL</a:t>
                      </a:r>
                      <a:endParaRPr lang="en-US" dirty="0">
                        <a:latin typeface="Calibri" panose="020F0502020204030204" pitchFamily="34" charset="0"/>
                      </a:endParaRPr>
                    </a:p>
                  </a:txBody>
                  <a:tcPr marL="0" marR="0" marT="0" marB="0"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lang="en-US" b="1" dirty="0">
                          <a:latin typeface="Calibri" panose="020F0502020204030204" pitchFamily="34" charset="0"/>
                        </a:rPr>
                        <a:t>PUBLIC HEALTH ACTION</a:t>
                      </a:r>
                      <a:endParaRPr lang="en-US" dirty="0">
                        <a:latin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57464">
                <a:tc>
                  <a:txBody>
                    <a:bodyPr/>
                    <a:lstStyle/>
                    <a:p>
                      <a:pPr algn="ctr"/>
                      <a:endParaRPr lang="en-US" dirty="0"/>
                    </a:p>
                  </a:txBody>
                  <a:tcPr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4300" indent="0"/>
                      <a:r>
                        <a:rPr lang="en-US" b="1" dirty="0">
                          <a:latin typeface="Calibri" panose="020F0502020204030204" pitchFamily="34" charset="0"/>
                        </a:rPr>
                        <a:t>Monitoring</a:t>
                      </a:r>
                      <a:endParaRPr lang="en-US" dirty="0">
                        <a:latin typeface="Calibri" panose="020F0502020204030204" pitchFamily="34" charset="0"/>
                      </a:endParaRPr>
                    </a:p>
                  </a:txBody>
                  <a:tcPr marL="0" marR="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4300" indent="0"/>
                      <a:r>
                        <a:rPr lang="en-US" b="1" dirty="0">
                          <a:latin typeface="Calibri" panose="020F0502020204030204" pitchFamily="34" charset="0"/>
                        </a:rPr>
                        <a:t>Restricted </a:t>
                      </a:r>
                      <a:endParaRPr lang="en-US" b="1" dirty="0" smtClean="0">
                        <a:latin typeface="Calibri" panose="020F0502020204030204" pitchFamily="34" charset="0"/>
                      </a:endParaRPr>
                    </a:p>
                    <a:p>
                      <a:pPr marL="114300" indent="0"/>
                      <a:r>
                        <a:rPr lang="en-US" b="1" dirty="0" smtClean="0">
                          <a:latin typeface="Calibri" panose="020F0502020204030204" pitchFamily="34" charset="0"/>
                        </a:rPr>
                        <a:t>Public Activities</a:t>
                      </a:r>
                      <a:endParaRPr lang="en-US" dirty="0">
                        <a:latin typeface="Calibri" panose="020F0502020204030204" pitchFamily="34" charset="0"/>
                      </a:endParaRPr>
                    </a:p>
                  </a:txBody>
                  <a:tcPr marL="0" marR="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4300" indent="0"/>
                      <a:r>
                        <a:rPr lang="en-US" b="1" dirty="0">
                          <a:latin typeface="Calibri" panose="020F0502020204030204" pitchFamily="34" charset="0"/>
                        </a:rPr>
                        <a:t>Restricted </a:t>
                      </a:r>
                      <a:endParaRPr lang="en-US" b="1" dirty="0" smtClean="0">
                        <a:latin typeface="Calibri" panose="020F0502020204030204" pitchFamily="34" charset="0"/>
                      </a:endParaRPr>
                    </a:p>
                    <a:p>
                      <a:pPr marL="114300" indent="0"/>
                      <a:r>
                        <a:rPr lang="en-US" b="1" dirty="0" smtClean="0">
                          <a:latin typeface="Calibri" panose="020F0502020204030204" pitchFamily="34" charset="0"/>
                        </a:rPr>
                        <a:t>Travel</a:t>
                      </a:r>
                      <a:endParaRPr lang="en-US" dirty="0">
                        <a:latin typeface="Calibri" panose="020F0502020204030204" pitchFamily="34" charset="0"/>
                      </a:endParaRPr>
                    </a:p>
                  </a:txBody>
                  <a:tcPr marL="0" marR="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5476">
                <a:tc>
                  <a:txBody>
                    <a:bodyPr/>
                    <a:lstStyle/>
                    <a:p>
                      <a:r>
                        <a:rPr lang="en-US" sz="1800" b="1" i="0" u="none" strike="noStrike" kern="1200" baseline="0" dirty="0" smtClean="0">
                          <a:solidFill>
                            <a:schemeClr val="dk1"/>
                          </a:solidFill>
                          <a:latin typeface="Calibri" panose="020F0502020204030204" pitchFamily="34" charset="0"/>
                          <a:ea typeface="+mn-ea"/>
                          <a:cs typeface="+mn-cs"/>
                        </a:rPr>
                        <a:t>HIGH risk</a:t>
                      </a:r>
                      <a:endParaRPr lang="en-US" dirty="0">
                        <a:latin typeface="Calibri" panose="020F0502020204030204" pitchFamily="34" charset="0"/>
                      </a:endParaRPr>
                    </a:p>
                  </a:txBody>
                  <a:tcPr anchor="ctr">
                    <a:lnL w="12700" cmpd="sng">
                      <a:noFill/>
                    </a:lnL>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Calibri" panose="020F0502020204030204" pitchFamily="34" charset="0"/>
                          <a:ea typeface="+mn-ea"/>
                          <a:cs typeface="+mn-cs"/>
                        </a:rPr>
                        <a:t>Direct Active Monitoring </a:t>
                      </a:r>
                      <a:endParaRPr lang="en-US" sz="1800" dirty="0" smtClean="0">
                        <a:latin typeface="Calibri" panose="020F0502020204030204" pitchFamily="34" charset="0"/>
                      </a:endParaRPr>
                    </a:p>
                  </a:txBody>
                  <a:tcPr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Yes</a:t>
                      </a:r>
                      <a:endParaRPr lang="en-US" dirty="0">
                        <a:latin typeface="Calibri" panose="020F0502020204030204" pitchFamily="34" charset="0"/>
                      </a:endParaRPr>
                    </a:p>
                  </a:txBody>
                  <a:tcPr marR="457200"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Yes</a:t>
                      </a:r>
                      <a:endParaRPr lang="en-US" dirty="0">
                        <a:latin typeface="Calibri" panose="020F0502020204030204" pitchFamily="34" charset="0"/>
                      </a:endParaRPr>
                    </a:p>
                  </a:txBody>
                  <a:tcPr marR="457200"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r>
              <a:tr h="650374">
                <a:tc>
                  <a:txBody>
                    <a:bodyPr/>
                    <a:lstStyle/>
                    <a:p>
                      <a:r>
                        <a:rPr lang="en-US" sz="1800" b="1" i="0" u="none" strike="noStrike" kern="1200" baseline="0" dirty="0" smtClean="0">
                          <a:solidFill>
                            <a:schemeClr val="dk1"/>
                          </a:solidFill>
                          <a:latin typeface="Calibri" panose="020F0502020204030204" pitchFamily="34" charset="0"/>
                          <a:ea typeface="+mn-ea"/>
                          <a:cs typeface="+mn-cs"/>
                        </a:rPr>
                        <a:t>SOME risk </a:t>
                      </a:r>
                      <a:endParaRPr lang="en-US" dirty="0">
                        <a:latin typeface="Calibri" panose="020F0502020204030204" pitchFamily="34" charset="0"/>
                      </a:endParaRPr>
                    </a:p>
                  </a:txBody>
                  <a:tcPr anchor="ctr">
                    <a:lnL w="12700" cmpd="sng">
                      <a:noFill/>
                    </a:lnL>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Direct Active Monitoring </a:t>
                      </a:r>
                      <a:endParaRPr lang="en-US" dirty="0">
                        <a:latin typeface="Calibri" panose="020F0502020204030204" pitchFamily="34" charset="0"/>
                      </a:endParaRPr>
                    </a:p>
                  </a:txBody>
                  <a:tcPr anchor="ctr">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Case-by-case </a:t>
                      </a:r>
                    </a:p>
                    <a:p>
                      <a:pPr algn="l"/>
                      <a:r>
                        <a:rPr lang="en-US" sz="1800" b="0" i="0" u="none" strike="noStrike" kern="1200" baseline="0" dirty="0" smtClean="0">
                          <a:solidFill>
                            <a:schemeClr val="dk1"/>
                          </a:solidFill>
                          <a:latin typeface="Calibri" panose="020F0502020204030204" pitchFamily="34" charset="0"/>
                          <a:ea typeface="+mn-ea"/>
                          <a:cs typeface="+mn-cs"/>
                        </a:rPr>
                        <a:t>assessment </a:t>
                      </a:r>
                      <a:endParaRPr lang="en-US" dirty="0">
                        <a:latin typeface="Calibri" panose="020F0502020204030204" pitchFamily="34" charset="0"/>
                      </a:endParaRPr>
                    </a:p>
                  </a:txBody>
                  <a:tcPr marR="457200" anchor="ctr">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Case-by-case </a:t>
                      </a:r>
                    </a:p>
                    <a:p>
                      <a:pPr algn="l"/>
                      <a:r>
                        <a:rPr lang="en-US" sz="1800" b="0" i="0" u="none" strike="noStrike" kern="1200" baseline="0" dirty="0" smtClean="0">
                          <a:solidFill>
                            <a:schemeClr val="dk1"/>
                          </a:solidFill>
                          <a:latin typeface="Calibri" panose="020F0502020204030204" pitchFamily="34" charset="0"/>
                          <a:ea typeface="+mn-ea"/>
                          <a:cs typeface="+mn-cs"/>
                        </a:rPr>
                        <a:t>assessment </a:t>
                      </a:r>
                      <a:endParaRPr lang="en-US" dirty="0">
                        <a:latin typeface="Calibri" panose="020F0502020204030204" pitchFamily="34" charset="0"/>
                      </a:endParaRPr>
                    </a:p>
                  </a:txBody>
                  <a:tcPr marR="457200" anchor="ctr">
                    <a:solidFill>
                      <a:schemeClr val="accent4">
                        <a:lumMod val="40000"/>
                        <a:lumOff val="60000"/>
                        <a:alpha val="50000"/>
                      </a:schemeClr>
                    </a:solidFill>
                  </a:tcPr>
                </a:tc>
              </a:tr>
              <a:tr h="1207838">
                <a:tc>
                  <a:txBody>
                    <a:bodyPr/>
                    <a:lstStyle/>
                    <a:p>
                      <a:r>
                        <a:rPr lang="en-US" sz="1800" b="1" i="0" u="none" strike="noStrike" kern="1200" baseline="0" dirty="0" smtClean="0">
                          <a:solidFill>
                            <a:schemeClr val="dk1"/>
                          </a:solidFill>
                          <a:latin typeface="Calibri" panose="020F0502020204030204" pitchFamily="34" charset="0"/>
                          <a:ea typeface="+mn-ea"/>
                          <a:cs typeface="+mn-cs"/>
                        </a:rPr>
                        <a:t>LOW risk</a:t>
                      </a:r>
                      <a:endParaRPr lang="en-US" dirty="0">
                        <a:latin typeface="Calibri" panose="020F0502020204030204" pitchFamily="34" charset="0"/>
                      </a:endParaRPr>
                    </a:p>
                  </a:txBody>
                  <a:tcPr anchor="ctr">
                    <a:lnL w="12700" cmpd="sng">
                      <a:noFill/>
                    </a:lnL>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Active Monitoring </a:t>
                      </a:r>
                    </a:p>
                    <a:p>
                      <a:pPr algn="l"/>
                      <a:r>
                        <a:rPr lang="en-US" sz="1800" b="0" i="0" u="none" strike="noStrike" kern="1200" baseline="0" dirty="0" smtClean="0">
                          <a:solidFill>
                            <a:schemeClr val="dk1"/>
                          </a:solidFill>
                          <a:latin typeface="Calibri" panose="020F0502020204030204" pitchFamily="34" charset="0"/>
                          <a:ea typeface="+mn-ea"/>
                          <a:cs typeface="+mn-cs"/>
                        </a:rPr>
                        <a:t>for some; </a:t>
                      </a:r>
                    </a:p>
                    <a:p>
                      <a:pPr algn="l"/>
                      <a:r>
                        <a:rPr lang="en-US" sz="1800" b="0" i="0" u="none" strike="noStrike" kern="1200" baseline="0" dirty="0" smtClean="0">
                          <a:solidFill>
                            <a:schemeClr val="dk1"/>
                          </a:solidFill>
                          <a:latin typeface="Calibri" panose="020F0502020204030204" pitchFamily="34" charset="0"/>
                          <a:ea typeface="+mn-ea"/>
                          <a:cs typeface="+mn-cs"/>
                        </a:rPr>
                        <a:t>Direct Active Monitoring </a:t>
                      </a:r>
                    </a:p>
                    <a:p>
                      <a:pPr algn="l"/>
                      <a:r>
                        <a:rPr lang="en-US" sz="1800" b="0" i="0" u="none" strike="noStrike" kern="1200" baseline="0" dirty="0" smtClean="0">
                          <a:solidFill>
                            <a:schemeClr val="dk1"/>
                          </a:solidFill>
                          <a:latin typeface="Calibri" panose="020F0502020204030204" pitchFamily="34" charset="0"/>
                          <a:ea typeface="+mn-ea"/>
                          <a:cs typeface="+mn-cs"/>
                        </a:rPr>
                        <a:t>for others </a:t>
                      </a:r>
                      <a:endParaRPr lang="en-US" dirty="0">
                        <a:latin typeface="Calibri" panose="020F0502020204030204" pitchFamily="34" charset="0"/>
                      </a:endParaRPr>
                    </a:p>
                  </a:txBody>
                  <a:tcPr anchor="ctr">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No</a:t>
                      </a:r>
                      <a:endParaRPr lang="en-US" dirty="0">
                        <a:latin typeface="Calibri" panose="020F0502020204030204" pitchFamily="34" charset="0"/>
                      </a:endParaRPr>
                    </a:p>
                  </a:txBody>
                  <a:tcPr marR="457200" anchor="ctr">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No</a:t>
                      </a:r>
                      <a:endParaRPr lang="en-US" dirty="0">
                        <a:latin typeface="Calibri" panose="020F0502020204030204" pitchFamily="34" charset="0"/>
                      </a:endParaRPr>
                    </a:p>
                  </a:txBody>
                  <a:tcPr marR="457200" anchor="ctr">
                    <a:solidFill>
                      <a:schemeClr val="accent4">
                        <a:lumMod val="20000"/>
                        <a:lumOff val="80000"/>
                        <a:alpha val="50000"/>
                      </a:schemeClr>
                    </a:solidFill>
                  </a:tcPr>
                </a:tc>
              </a:tr>
              <a:tr h="371642">
                <a:tc>
                  <a:txBody>
                    <a:bodyPr/>
                    <a:lstStyle/>
                    <a:p>
                      <a:r>
                        <a:rPr lang="en-US" sz="1800" b="1" i="0" u="none" strike="noStrike" kern="1200" baseline="0" dirty="0" smtClean="0">
                          <a:solidFill>
                            <a:schemeClr val="dk1"/>
                          </a:solidFill>
                          <a:latin typeface="Calibri" panose="020F0502020204030204" pitchFamily="34" charset="0"/>
                          <a:ea typeface="+mn-ea"/>
                          <a:cs typeface="+mn-cs"/>
                        </a:rPr>
                        <a:t>NO risk </a:t>
                      </a:r>
                      <a:endParaRPr lang="en-US" dirty="0">
                        <a:latin typeface="Calibri" panose="020F0502020204030204" pitchFamily="34" charset="0"/>
                      </a:endParaRPr>
                    </a:p>
                  </a:txBody>
                  <a:tcPr anchor="ctr">
                    <a:lnL w="12700" cmpd="sng">
                      <a:noFill/>
                    </a:lnL>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No</a:t>
                      </a:r>
                      <a:endParaRPr lang="en-US" dirty="0">
                        <a:latin typeface="Calibri" panose="020F0502020204030204" pitchFamily="34" charset="0"/>
                      </a:endParaRPr>
                    </a:p>
                  </a:txBody>
                  <a:tcPr anchor="ctr">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No</a:t>
                      </a:r>
                      <a:endParaRPr lang="en-US" dirty="0">
                        <a:latin typeface="Calibri" panose="020F0502020204030204" pitchFamily="34" charset="0"/>
                      </a:endParaRPr>
                    </a:p>
                  </a:txBody>
                  <a:tcPr marR="457200" anchor="ctr">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Calibri" panose="020F0502020204030204" pitchFamily="34" charset="0"/>
                          <a:ea typeface="+mn-ea"/>
                          <a:cs typeface="+mn-cs"/>
                        </a:rPr>
                        <a:t>No</a:t>
                      </a:r>
                      <a:endParaRPr lang="en-US" dirty="0">
                        <a:latin typeface="Calibri" panose="020F0502020204030204" pitchFamily="34" charset="0"/>
                      </a:endParaRPr>
                    </a:p>
                  </a:txBody>
                  <a:tcPr marR="457200" anchor="ctr">
                    <a:solidFill>
                      <a:schemeClr val="accent4">
                        <a:lumMod val="40000"/>
                        <a:lumOff val="60000"/>
                        <a:alpha val="50000"/>
                      </a:schemeClr>
                    </a:solidFill>
                  </a:tcPr>
                </a:tc>
              </a:tr>
            </a:tbl>
          </a:graphicData>
        </a:graphic>
      </p:graphicFrame>
    </p:spTree>
    <p:extLst>
      <p:ext uri="{BB962C8B-B14F-4D97-AF65-F5344CB8AC3E}">
        <p14:creationId xmlns:p14="http://schemas.microsoft.com/office/powerpoint/2010/main" val="232935869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0039A6"/>
                </a:solidFill>
                <a:effectLst/>
                <a:latin typeface="Calibri" panose="020F0502020204030204" pitchFamily="34" charset="0"/>
              </a:rPr>
              <a:t>EVD Summary</a:t>
            </a:r>
            <a:endParaRPr lang="en-U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459369"/>
            <a:ext cx="8229600" cy="4312358"/>
          </a:xfrm>
        </p:spPr>
        <p:txBody>
          <a:bodyPr/>
          <a:lstStyle/>
          <a:p>
            <a:pPr lvl="0">
              <a:buFont typeface="Wingdings" panose="05000000000000000000" pitchFamily="2" charset="2"/>
              <a:buChar char="§"/>
            </a:pPr>
            <a:r>
              <a:rPr lang="en-US" sz="2400" dirty="0">
                <a:latin typeface="Calibri" panose="020F0502020204030204" pitchFamily="34" charset="0"/>
              </a:rPr>
              <a:t>The 2014 Ebola outbreak in West Africa is the largest in history and has affected multiple countries</a:t>
            </a:r>
          </a:p>
          <a:p>
            <a:pPr lvl="0">
              <a:spcBef>
                <a:spcPts val="1200"/>
              </a:spcBef>
              <a:spcAft>
                <a:spcPts val="600"/>
              </a:spcAft>
              <a:buFont typeface="Wingdings" panose="05000000000000000000" pitchFamily="2" charset="2"/>
              <a:buChar char="§"/>
            </a:pPr>
            <a:r>
              <a:rPr lang="en-US" sz="2400" dirty="0">
                <a:latin typeface="Calibri" panose="020F0502020204030204" pitchFamily="34" charset="0"/>
              </a:rPr>
              <a:t>Think Ebola: U.S. healthcare providers should be aware of clinical presentation and risk factors for </a:t>
            </a:r>
            <a:r>
              <a:rPr lang="en-US" sz="2400" dirty="0" smtClean="0">
                <a:latin typeface="Calibri" panose="020F0502020204030204" pitchFamily="34" charset="0"/>
              </a:rPr>
              <a:t>Ebola</a:t>
            </a:r>
            <a:endParaRPr lang="en-US" sz="2400" dirty="0">
              <a:latin typeface="Calibri" panose="020F0502020204030204" pitchFamily="34" charset="0"/>
            </a:endParaRPr>
          </a:p>
          <a:p>
            <a:pPr lvl="0">
              <a:spcBef>
                <a:spcPts val="1200"/>
              </a:spcBef>
              <a:spcAft>
                <a:spcPts val="600"/>
              </a:spcAft>
              <a:buFont typeface="Wingdings" panose="05000000000000000000" pitchFamily="2" charset="2"/>
              <a:buChar char="§"/>
            </a:pPr>
            <a:r>
              <a:rPr lang="en-US" sz="2400" dirty="0">
                <a:latin typeface="Calibri" panose="020F0502020204030204" pitchFamily="34" charset="0"/>
              </a:rPr>
              <a:t>Human-to-human transmission by direct contact</a:t>
            </a:r>
          </a:p>
          <a:p>
            <a:pPr lvl="1">
              <a:spcBef>
                <a:spcPts val="600"/>
              </a:spcBef>
              <a:buFont typeface="Arial" panose="020B0604020202020204" pitchFamily="34" charset="0"/>
              <a:buChar char="•"/>
            </a:pPr>
            <a:r>
              <a:rPr lang="en-US" dirty="0">
                <a:latin typeface="Calibri" panose="020F0502020204030204" pitchFamily="34" charset="0"/>
              </a:rPr>
              <a:t>No human-to-human transmission via inhalation (aerosols) </a:t>
            </a:r>
          </a:p>
          <a:p>
            <a:pPr lvl="1">
              <a:spcBef>
                <a:spcPts val="600"/>
              </a:spcBef>
              <a:buFont typeface="Arial" panose="020B0604020202020204" pitchFamily="34" charset="0"/>
              <a:buChar char="•"/>
            </a:pPr>
            <a:r>
              <a:rPr lang="en-US" dirty="0">
                <a:latin typeface="Calibri" panose="020F0502020204030204" pitchFamily="34" charset="0"/>
              </a:rPr>
              <a:t>No transmission before symptom onset</a:t>
            </a:r>
          </a:p>
          <a:p>
            <a:pPr lvl="0">
              <a:spcBef>
                <a:spcPts val="1200"/>
              </a:spcBef>
              <a:buFont typeface="Wingdings" panose="05000000000000000000" pitchFamily="2" charset="2"/>
              <a:buChar char="§"/>
            </a:pPr>
            <a:r>
              <a:rPr lang="en-US" sz="2400" dirty="0">
                <a:latin typeface="Calibri" panose="020F0502020204030204" pitchFamily="34" charset="0"/>
              </a:rPr>
              <a:t>Early case identification, isolation, treatment and effective infection control are essential to prevent Ebola transmission</a:t>
            </a:r>
          </a:p>
        </p:txBody>
      </p:sp>
      <p:sp>
        <p:nvSpPr>
          <p:cNvPr id="12"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34</a:t>
            </a:fld>
            <a:endParaRPr lang="en-US" altLang="en-US" sz="1200" i="1" dirty="0">
              <a:solidFill>
                <a:schemeClr val="accent4"/>
              </a:solidFill>
              <a:latin typeface="+mn-lt"/>
            </a:endParaRPr>
          </a:p>
        </p:txBody>
      </p:sp>
    </p:spTree>
    <p:extLst>
      <p:ext uri="{BB962C8B-B14F-4D97-AF65-F5344CB8AC3E}">
        <p14:creationId xmlns:p14="http://schemas.microsoft.com/office/powerpoint/2010/main" val="304251047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mtClean="0"/>
              <a:t>Centers for Disease Control and Prevention</a:t>
            </a:r>
            <a:endParaRPr lang="en-US" dirty="0"/>
          </a:p>
        </p:txBody>
      </p:sp>
      <p:sp>
        <p:nvSpPr>
          <p:cNvPr id="7" name="Text Placeholder 6"/>
          <p:cNvSpPr>
            <a:spLocks noGrp="1"/>
          </p:cNvSpPr>
          <p:nvPr>
            <p:ph type="body" sz="quarter" idx="12"/>
          </p:nvPr>
        </p:nvSpPr>
        <p:spPr/>
        <p:txBody>
          <a:bodyPr/>
          <a:lstStyle/>
          <a:p>
            <a:r>
              <a:rPr lang="en-US" dirty="0" smtClean="0"/>
              <a:t>Office of the Director</a:t>
            </a:r>
            <a:endParaRPr lang="en-US" dirty="0"/>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35</a:t>
            </a:fld>
            <a:endParaRPr lang="en-US" altLang="en-US" sz="1200" i="1" dirty="0">
              <a:solidFill>
                <a:schemeClr val="accent4"/>
              </a:solidFill>
              <a:latin typeface="+mn-lt"/>
            </a:endParaRPr>
          </a:p>
        </p:txBody>
      </p:sp>
      <p:pic>
        <p:nvPicPr>
          <p:cNvPr id="5" name="Picture 4"/>
          <p:cNvPicPr>
            <a:picLocks noChangeAspect="1"/>
          </p:cNvPicPr>
          <p:nvPr/>
        </p:nvPicPr>
        <p:blipFill rotWithShape="1">
          <a:blip r:embed="rId3"/>
          <a:srcRect b="2669"/>
          <a:stretch/>
        </p:blipFill>
        <p:spPr>
          <a:xfrm>
            <a:off x="2178783" y="564639"/>
            <a:ext cx="4820831" cy="3752920"/>
          </a:xfrm>
          <a:prstGeom prst="rect">
            <a:avLst/>
          </a:prstGeom>
        </p:spPr>
      </p:pic>
    </p:spTree>
    <p:extLst>
      <p:ext uri="{BB962C8B-B14F-4D97-AF65-F5344CB8AC3E}">
        <p14:creationId xmlns:p14="http://schemas.microsoft.com/office/powerpoint/2010/main" val="36550663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2800" dirty="0" smtClean="0">
                <a:solidFill>
                  <a:srgbClr val="0039A6"/>
                </a:solidFill>
                <a:effectLst/>
                <a:latin typeface="Calibri" panose="020F0502020204030204" pitchFamily="34" charset="0"/>
              </a:rPr>
              <a:t>Outbreak Distribution </a:t>
            </a:r>
            <a:r>
              <a:rPr lang="en-US" sz="2800" b="0" dirty="0" smtClean="0">
                <a:solidFill>
                  <a:srgbClr val="0039A6"/>
                </a:solidFill>
                <a:effectLst/>
                <a:latin typeface="Calibri" panose="020F0502020204030204" pitchFamily="34" charset="0"/>
              </a:rPr>
              <a:t>— West Africa, February 6, 2016</a:t>
            </a:r>
            <a:endParaRPr lang="en-US" sz="2800" b="0" dirty="0">
              <a:solidFill>
                <a:srgbClr val="0039A6"/>
              </a:solidFill>
              <a:effectLst/>
              <a:latin typeface="Calibri" panose="020F0502020204030204" pitchFamily="34" charset="0"/>
            </a:endParaRPr>
          </a:p>
        </p:txBody>
      </p:sp>
      <p:sp>
        <p:nvSpPr>
          <p:cNvPr id="9" name="Text Placeholder 8"/>
          <p:cNvSpPr>
            <a:spLocks noGrp="1"/>
          </p:cNvSpPr>
          <p:nvPr>
            <p:ph type="body" sz="half" idx="2"/>
          </p:nvPr>
        </p:nvSpPr>
        <p:spPr>
          <a:xfrm>
            <a:off x="285336" y="6207497"/>
            <a:ext cx="8472920" cy="365656"/>
          </a:xfrm>
        </p:spPr>
        <p:txBody>
          <a:bodyPr/>
          <a:lstStyle/>
          <a:p>
            <a:r>
              <a:rPr lang="en-US" dirty="0" smtClean="0">
                <a:solidFill>
                  <a:srgbClr val="4971F2"/>
                </a:solidFill>
                <a:latin typeface="Calibri" panose="020F0502020204030204" pitchFamily="34" charset="0"/>
              </a:rPr>
              <a:t>Map includes total confirmed Ebola cases reported to WHO</a:t>
            </a:r>
            <a:endParaRPr lang="en-US" dirty="0">
              <a:solidFill>
                <a:srgbClr val="4971F2"/>
              </a:solidFill>
              <a:latin typeface="Calibri" panose="020F0502020204030204" pitchFamily="34" charset="0"/>
            </a:endParaRPr>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4</a:t>
            </a:fld>
            <a:endParaRPr lang="en-US" altLang="en-US" sz="1200" i="1" dirty="0">
              <a:solidFill>
                <a:schemeClr val="accent4"/>
              </a:solidFill>
              <a:latin typeface="+mn-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76253" y="1135265"/>
            <a:ext cx="5838523" cy="4951770"/>
          </a:xfrm>
          <a:prstGeom prst="rect">
            <a:avLst/>
          </a:prstGeom>
        </p:spPr>
      </p:pic>
    </p:spTree>
    <p:extLst>
      <p:ext uri="{BB962C8B-B14F-4D97-AF65-F5344CB8AC3E}">
        <p14:creationId xmlns:p14="http://schemas.microsoft.com/office/powerpoint/2010/main" val="8517547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69" y="381003"/>
            <a:ext cx="8527635" cy="1008409"/>
          </a:xfrm>
        </p:spPr>
        <p:txBody>
          <a:bodyPr/>
          <a:lstStyle/>
          <a:p>
            <a:r>
              <a:rPr lang="en-US" sz="2800" dirty="0" smtClean="0">
                <a:solidFill>
                  <a:srgbClr val="0039A6"/>
                </a:solidFill>
                <a:effectLst/>
                <a:latin typeface="Calibri" panose="020F0502020204030204" pitchFamily="34" charset="0"/>
              </a:rPr>
              <a:t>2014 Ebola Outbreak</a:t>
            </a:r>
            <a:r>
              <a:rPr lang="en-US" sz="2800" dirty="0">
                <a:solidFill>
                  <a:srgbClr val="0039A6"/>
                </a:solidFill>
                <a:effectLst/>
                <a:latin typeface="Calibri" panose="020F0502020204030204" pitchFamily="34" charset="0"/>
              </a:rPr>
              <a:t/>
            </a:r>
            <a:br>
              <a:rPr lang="en-US" sz="2800" dirty="0">
                <a:solidFill>
                  <a:srgbClr val="0039A6"/>
                </a:solidFill>
                <a:effectLst/>
                <a:latin typeface="Calibri" panose="020F0502020204030204" pitchFamily="34" charset="0"/>
              </a:rPr>
            </a:br>
            <a:r>
              <a:rPr lang="en-US" sz="2400" dirty="0" smtClean="0">
                <a:solidFill>
                  <a:srgbClr val="4971F2"/>
                </a:solidFill>
                <a:effectLst/>
                <a:latin typeface="Calibri" panose="020F0502020204030204" pitchFamily="34" charset="0"/>
              </a:rPr>
              <a:t>Reported Cases (Suspected, Probable, and Confirmed) in Guinea, Liberia, and Sierra Leone</a:t>
            </a:r>
            <a:endParaRPr lang="en-US" sz="2400" dirty="0">
              <a:solidFill>
                <a:srgbClr val="4971F2"/>
              </a:solidFill>
              <a:effectLst/>
              <a:latin typeface="Calibri" panose="020F0502020204030204" pitchFamily="34" charset="0"/>
            </a:endParaRPr>
          </a:p>
        </p:txBody>
      </p:sp>
      <p:sp>
        <p:nvSpPr>
          <p:cNvPr id="13" name="Text Placeholder 12"/>
          <p:cNvSpPr>
            <a:spLocks noGrp="1"/>
          </p:cNvSpPr>
          <p:nvPr>
            <p:ph type="body" sz="half" idx="2"/>
          </p:nvPr>
        </p:nvSpPr>
        <p:spPr>
          <a:xfrm>
            <a:off x="562494" y="5886661"/>
            <a:ext cx="8195762" cy="527020"/>
          </a:xfrm>
          <a:ln>
            <a:noFill/>
          </a:ln>
        </p:spPr>
        <p:txBody>
          <a:bodyPr/>
          <a:lstStyle/>
          <a:p>
            <a:r>
              <a:rPr lang="en-US" sz="1100" dirty="0" smtClean="0">
                <a:solidFill>
                  <a:srgbClr val="4971F2"/>
                </a:solidFill>
                <a:latin typeface="Calibri" panose="020F0502020204030204" pitchFamily="34" charset="0"/>
              </a:rPr>
              <a:t>This graph shows </a:t>
            </a:r>
            <a:r>
              <a:rPr lang="en-US" sz="1100" dirty="0">
                <a:solidFill>
                  <a:srgbClr val="4971F2"/>
                </a:solidFill>
                <a:latin typeface="Calibri" panose="020F0502020204030204" pitchFamily="34" charset="0"/>
              </a:rPr>
              <a:t>the </a:t>
            </a:r>
            <a:r>
              <a:rPr lang="en-US" sz="1100" dirty="0" smtClean="0">
                <a:solidFill>
                  <a:srgbClr val="4971F2"/>
                </a:solidFill>
                <a:latin typeface="Calibri" panose="020F0502020204030204" pitchFamily="34" charset="0"/>
              </a:rPr>
              <a:t>total reported cases (suspected, probable, and confirmed) </a:t>
            </a:r>
            <a:r>
              <a:rPr lang="en-US" sz="1100" dirty="0">
                <a:solidFill>
                  <a:srgbClr val="4971F2"/>
                </a:solidFill>
                <a:latin typeface="Calibri" panose="020F0502020204030204" pitchFamily="34" charset="0"/>
              </a:rPr>
              <a:t>in Guinea, Liberia, and Sierra Leone provided in </a:t>
            </a:r>
            <a:r>
              <a:rPr lang="en-US" sz="1100" u="sng" dirty="0">
                <a:solidFill>
                  <a:srgbClr val="4971F2"/>
                </a:solidFill>
                <a:latin typeface="Calibri" panose="020F0502020204030204" pitchFamily="34" charset="0"/>
                <a:hlinkClick r:id="rId3"/>
              </a:rPr>
              <a:t>WHO situation reports</a:t>
            </a:r>
            <a:r>
              <a:rPr lang="en-US" sz="1100" dirty="0">
                <a:solidFill>
                  <a:srgbClr val="4971F2"/>
                </a:solidFill>
                <a:latin typeface="Calibri" panose="020F0502020204030204" pitchFamily="34" charset="0"/>
                <a:hlinkClick r:id="rId3"/>
              </a:rPr>
              <a:t> </a:t>
            </a:r>
            <a:r>
              <a:rPr lang="en-US" sz="1100" dirty="0">
                <a:solidFill>
                  <a:srgbClr val="4971F2"/>
                </a:solidFill>
                <a:latin typeface="Calibri" panose="020F0502020204030204" pitchFamily="34" charset="0"/>
              </a:rPr>
              <a:t>beginning on March 25, </a:t>
            </a:r>
            <a:r>
              <a:rPr lang="en-US" sz="1100" dirty="0" smtClean="0">
                <a:solidFill>
                  <a:srgbClr val="4971F2"/>
                </a:solidFill>
                <a:latin typeface="Calibri" panose="020F0502020204030204" pitchFamily="34" charset="0"/>
              </a:rPr>
              <a:t>2014, </a:t>
            </a:r>
            <a:r>
              <a:rPr lang="en-US" sz="1100" dirty="0">
                <a:solidFill>
                  <a:srgbClr val="4971F2"/>
                </a:solidFill>
                <a:latin typeface="Calibri" panose="020F0502020204030204" pitchFamily="34" charset="0"/>
              </a:rPr>
              <a:t>through the most recent situation report on </a:t>
            </a:r>
            <a:r>
              <a:rPr lang="en-US" sz="1100" dirty="0" smtClean="0">
                <a:solidFill>
                  <a:srgbClr val="4971F2"/>
                </a:solidFill>
                <a:latin typeface="Calibri" panose="020F0502020204030204" pitchFamily="34" charset="0"/>
              </a:rPr>
              <a:t>February 7, 2016.</a:t>
            </a:r>
            <a:endParaRPr lang="en-US" sz="1100" dirty="0">
              <a:solidFill>
                <a:srgbClr val="4971F2"/>
              </a:solidFill>
              <a:latin typeface="Calibri" panose="020F0502020204030204" pitchFamily="34" charset="0"/>
            </a:endParaRPr>
          </a:p>
        </p:txBody>
      </p:sp>
      <p:sp>
        <p:nvSpPr>
          <p:cNvPr id="2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5</a:t>
            </a:fld>
            <a:endParaRPr lang="en-US" altLang="en-US" sz="1200" i="1" dirty="0">
              <a:solidFill>
                <a:schemeClr val="accent4"/>
              </a:solidFill>
              <a:latin typeface="+mn-lt"/>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47725" y="1524211"/>
            <a:ext cx="6300398" cy="4350073"/>
          </a:xfrm>
          <a:prstGeom prst="rect">
            <a:avLst/>
          </a:prstGeom>
        </p:spPr>
      </p:pic>
    </p:spTree>
    <p:extLst>
      <p:ext uri="{BB962C8B-B14F-4D97-AF65-F5344CB8AC3E}">
        <p14:creationId xmlns:p14="http://schemas.microsoft.com/office/powerpoint/2010/main" val="4975290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018" y="441667"/>
            <a:ext cx="8527635" cy="529830"/>
          </a:xfrm>
        </p:spPr>
        <p:txBody>
          <a:bodyPr/>
          <a:lstStyle/>
          <a:p>
            <a:r>
              <a:rPr lang="en-US" sz="2800" dirty="0" smtClean="0">
                <a:solidFill>
                  <a:srgbClr val="0039A6"/>
                </a:solidFill>
                <a:effectLst/>
                <a:latin typeface="Calibri" panose="020F0502020204030204" pitchFamily="34" charset="0"/>
              </a:rPr>
              <a:t>Ebola Cases and Deaths</a:t>
            </a:r>
            <a:r>
              <a:rPr lang="en-US" sz="2800" baseline="30000" dirty="0" smtClean="0">
                <a:solidFill>
                  <a:srgbClr val="0039A6"/>
                </a:solidFill>
                <a:effectLst/>
                <a:latin typeface="Calibri" panose="020F0502020204030204" pitchFamily="34" charset="0"/>
              </a:rPr>
              <a:t>1</a:t>
            </a:r>
            <a:endParaRPr lang="en-US" sz="2800" baseline="30000" dirty="0">
              <a:solidFill>
                <a:srgbClr val="0039A6"/>
              </a:solidFill>
              <a:effectLst/>
              <a:latin typeface="Calibri" panose="020F0502020204030204" pitchFamily="34" charset="0"/>
            </a:endParaRPr>
          </a:p>
        </p:txBody>
      </p:sp>
      <p:sp>
        <p:nvSpPr>
          <p:cNvPr id="5" name="Content Placeholder 4"/>
          <p:cNvSpPr>
            <a:spLocks noGrp="1"/>
          </p:cNvSpPr>
          <p:nvPr>
            <p:ph type="body" sz="half" idx="2"/>
          </p:nvPr>
        </p:nvSpPr>
        <p:spPr>
          <a:xfrm>
            <a:off x="340342" y="4857948"/>
            <a:ext cx="8490311" cy="1435648"/>
          </a:xfrm>
        </p:spPr>
        <p:txBody>
          <a:bodyPr/>
          <a:lstStyle/>
          <a:p>
            <a:pPr>
              <a:spcBef>
                <a:spcPts val="0"/>
              </a:spcBef>
            </a:pPr>
            <a:r>
              <a:rPr lang="en-US" sz="1100" baseline="30000" dirty="0">
                <a:solidFill>
                  <a:srgbClr val="4971F2"/>
                </a:solidFill>
                <a:latin typeface="Calibri" panose="020F0502020204030204" pitchFamily="34" charset="0"/>
              </a:rPr>
              <a:t>1</a:t>
            </a:r>
            <a:r>
              <a:rPr lang="en-US" sz="1100" dirty="0" smtClean="0">
                <a:solidFill>
                  <a:srgbClr val="4971F2"/>
                </a:solidFill>
                <a:latin typeface="Calibri" panose="020F0502020204030204" pitchFamily="34" charset="0"/>
              </a:rPr>
              <a:t> Total cases include probable, suspected, and confirmed cases. </a:t>
            </a:r>
            <a:r>
              <a:rPr lang="en-US" sz="1100" dirty="0" smtClean="0">
                <a:solidFill>
                  <a:srgbClr val="4971F2"/>
                </a:solidFill>
                <a:latin typeface="Calibri" panose="020F0502020204030204" pitchFamily="34" charset="0"/>
                <a:hlinkClick r:id="rId3"/>
              </a:rPr>
              <a:t>Reported </a:t>
            </a:r>
            <a:r>
              <a:rPr lang="en-US" sz="1100" dirty="0">
                <a:solidFill>
                  <a:srgbClr val="4971F2"/>
                </a:solidFill>
                <a:latin typeface="Calibri" panose="020F0502020204030204" pitchFamily="34" charset="0"/>
                <a:hlinkClick r:id="rId3"/>
              </a:rPr>
              <a:t>by WHO </a:t>
            </a:r>
            <a:r>
              <a:rPr lang="en-US" sz="1100" dirty="0">
                <a:solidFill>
                  <a:srgbClr val="4971F2"/>
                </a:solidFill>
                <a:latin typeface="Calibri" panose="020F0502020204030204" pitchFamily="34" charset="0"/>
              </a:rPr>
              <a:t>using data from </a:t>
            </a:r>
            <a:r>
              <a:rPr lang="en-US" sz="1100" dirty="0" smtClean="0">
                <a:solidFill>
                  <a:srgbClr val="4971F2"/>
                </a:solidFill>
                <a:latin typeface="Calibri" panose="020F0502020204030204" pitchFamily="34" charset="0"/>
              </a:rPr>
              <a:t>ministries </a:t>
            </a:r>
            <a:r>
              <a:rPr lang="en-US" sz="1100" dirty="0">
                <a:solidFill>
                  <a:srgbClr val="4971F2"/>
                </a:solidFill>
                <a:latin typeface="Calibri" panose="020F0502020204030204" pitchFamily="34" charset="0"/>
              </a:rPr>
              <a:t>of </a:t>
            </a:r>
            <a:r>
              <a:rPr lang="en-US" sz="1100" dirty="0" smtClean="0">
                <a:solidFill>
                  <a:srgbClr val="4971F2"/>
                </a:solidFill>
                <a:latin typeface="Calibri" panose="020F0502020204030204" pitchFamily="34" charset="0"/>
              </a:rPr>
              <a:t>health. </a:t>
            </a:r>
            <a:endParaRPr lang="en-US" sz="1100" dirty="0">
              <a:solidFill>
                <a:srgbClr val="4971F2"/>
              </a:solidFill>
              <a:latin typeface="Calibri" panose="020F0502020204030204" pitchFamily="34" charset="0"/>
            </a:endParaRPr>
          </a:p>
          <a:p>
            <a:r>
              <a:rPr lang="en-US" sz="1100" baseline="30000" dirty="0" smtClean="0">
                <a:solidFill>
                  <a:srgbClr val="4971F2"/>
                </a:solidFill>
                <a:latin typeface="Calibri" panose="020F0502020204030204" pitchFamily="34" charset="0"/>
              </a:rPr>
              <a:t>2 </a:t>
            </a:r>
            <a:r>
              <a:rPr lang="en-US" sz="1100" dirty="0">
                <a:solidFill>
                  <a:srgbClr val="4971F2"/>
                </a:solidFill>
                <a:latin typeface="Calibri" panose="020F0502020204030204" pitchFamily="34" charset="0"/>
              </a:rPr>
              <a:t>On November 7, 2015, WHO declared Sierra Leone free of Ebola virus </a:t>
            </a:r>
            <a:r>
              <a:rPr lang="en-US" sz="1100" dirty="0" smtClean="0">
                <a:solidFill>
                  <a:srgbClr val="4971F2"/>
                </a:solidFill>
                <a:latin typeface="Calibri" panose="020F0502020204030204" pitchFamily="34" charset="0"/>
              </a:rPr>
              <a:t>transmission. </a:t>
            </a:r>
            <a:r>
              <a:rPr lang="en-US" sz="1100" dirty="0">
                <a:solidFill>
                  <a:srgbClr val="4971F2"/>
                </a:solidFill>
                <a:latin typeface="Calibri" panose="020F0502020204030204" pitchFamily="34" charset="0"/>
              </a:rPr>
              <a:t>On January 14, 2016, a new case of Ebola was confirmed in a woman who died on January 12.</a:t>
            </a:r>
          </a:p>
          <a:p>
            <a:r>
              <a:rPr lang="en-US" sz="1100" baseline="30000" dirty="0" smtClean="0">
                <a:solidFill>
                  <a:srgbClr val="4971F2"/>
                </a:solidFill>
                <a:latin typeface="Calibri" panose="020F0502020204030204" pitchFamily="34" charset="0"/>
              </a:rPr>
              <a:t>3</a:t>
            </a:r>
            <a:r>
              <a:rPr lang="en-US" sz="1100" dirty="0" smtClean="0">
                <a:solidFill>
                  <a:srgbClr val="4971F2"/>
                </a:solidFill>
                <a:latin typeface="Calibri" panose="020F0502020204030204" pitchFamily="34" charset="0"/>
              </a:rPr>
              <a:t> </a:t>
            </a:r>
            <a:r>
              <a:rPr lang="en-US" sz="1100" dirty="0">
                <a:solidFill>
                  <a:srgbClr val="4971F2"/>
                </a:solidFill>
                <a:latin typeface="Calibri" panose="020F0502020204030204" pitchFamily="34" charset="0"/>
              </a:rPr>
              <a:t>WHO first declared Liberia free of Ebola virus transmission on May 9, 2015. The country subsequently experienced a cluster of six Ebola cases in June 2015 and was declared free of transmission again on September 3, 2015. A second cluster of three cases was reported in November 2015, and WHO declared the country free of transmission for the third time on January 14, 2016</a:t>
            </a:r>
            <a:r>
              <a:rPr lang="en-US" sz="1100" dirty="0" smtClean="0">
                <a:solidFill>
                  <a:srgbClr val="4971F2"/>
                </a:solidFill>
                <a:latin typeface="Calibri" panose="020F0502020204030204" pitchFamily="34" charset="0"/>
              </a:rPr>
              <a:t>.</a:t>
            </a:r>
          </a:p>
          <a:p>
            <a:r>
              <a:rPr lang="en-US" sz="1100" baseline="30000" dirty="0" smtClean="0">
                <a:solidFill>
                  <a:srgbClr val="4971F2"/>
                </a:solidFill>
                <a:latin typeface="Calibri" panose="020F0502020204030204" pitchFamily="34" charset="0"/>
              </a:rPr>
              <a:t>4</a:t>
            </a:r>
            <a:r>
              <a:rPr lang="en-US" sz="1100" dirty="0" smtClean="0">
                <a:solidFill>
                  <a:srgbClr val="4971F2"/>
                </a:solidFill>
                <a:latin typeface="Calibri" panose="020F0502020204030204" pitchFamily="34" charset="0"/>
              </a:rPr>
              <a:t> In </a:t>
            </a:r>
            <a:r>
              <a:rPr lang="en-US" sz="1100" dirty="0">
                <a:solidFill>
                  <a:srgbClr val="4971F2"/>
                </a:solidFill>
                <a:latin typeface="Calibri" panose="020F0502020204030204" pitchFamily="34" charset="0"/>
              </a:rPr>
              <a:t>these countries, which previously had locally acquired or imported Ebola cases, at least 42 days (two incubation periods) have elapsed since the last day that any person in the country had contact with a person with confirmed Ebola.</a:t>
            </a:r>
          </a:p>
        </p:txBody>
      </p:sp>
      <p:sp>
        <p:nvSpPr>
          <p:cNvPr id="1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6</a:t>
            </a:fld>
            <a:endParaRPr lang="en-US" altLang="en-US" sz="1200" i="1" dirty="0">
              <a:solidFill>
                <a:schemeClr val="accent4"/>
              </a:solidFill>
              <a:latin typeface="+mn-lt"/>
            </a:endParaRPr>
          </a:p>
        </p:txBody>
      </p:sp>
      <p:graphicFrame>
        <p:nvGraphicFramePr>
          <p:cNvPr id="7" name="Picture Placeholder 5"/>
          <p:cNvGraphicFramePr>
            <a:graphicFrameLocks/>
          </p:cNvGraphicFramePr>
          <p:nvPr>
            <p:extLst>
              <p:ext uri="{D42A27DB-BD31-4B8C-83A1-F6EECF244321}">
                <p14:modId xmlns:p14="http://schemas.microsoft.com/office/powerpoint/2010/main" val="779754126"/>
              </p:ext>
            </p:extLst>
          </p:nvPr>
        </p:nvGraphicFramePr>
        <p:xfrm>
          <a:off x="753008" y="918172"/>
          <a:ext cx="7664978" cy="3779520"/>
        </p:xfrm>
        <a:graphic>
          <a:graphicData uri="http://schemas.openxmlformats.org/drawingml/2006/table">
            <a:tbl>
              <a:tblPr firstRow="1" bandRow="1">
                <a:tableStyleId>{93296810-A885-4BE3-A3E7-6D5BEEA58F35}</a:tableStyleId>
              </a:tblPr>
              <a:tblGrid>
                <a:gridCol w="1438212"/>
                <a:gridCol w="1335342"/>
                <a:gridCol w="1832538"/>
                <a:gridCol w="1450340"/>
                <a:gridCol w="1608546"/>
              </a:tblGrid>
              <a:tr h="611490">
                <a:tc>
                  <a:txBody>
                    <a:bodyPr/>
                    <a:lstStyle/>
                    <a:p>
                      <a:pPr algn="ctr"/>
                      <a:endParaRPr lang="en-US" sz="1400" dirty="0"/>
                    </a:p>
                  </a:txBody>
                  <a:tcPr anchor="ctr"/>
                </a:tc>
                <a:tc>
                  <a:txBody>
                    <a:bodyPr/>
                    <a:lstStyle/>
                    <a:p>
                      <a:pPr algn="ctr"/>
                      <a:r>
                        <a:rPr lang="en-US" sz="1400" dirty="0" smtClean="0">
                          <a:latin typeface="Calibri" panose="020F0502020204030204" pitchFamily="34" charset="0"/>
                        </a:rPr>
                        <a:t>Reporting Date</a:t>
                      </a:r>
                      <a:endParaRPr lang="en-US" sz="1400" dirty="0">
                        <a:solidFill>
                          <a:schemeClr val="tx2"/>
                        </a:solidFill>
                        <a:latin typeface="Calibri" panose="020F0502020204030204" pitchFamily="34" charset="0"/>
                      </a:endParaRPr>
                    </a:p>
                  </a:txBody>
                  <a:tcPr anchor="ctr"/>
                </a:tc>
                <a:tc>
                  <a:txBody>
                    <a:bodyPr/>
                    <a:lstStyle/>
                    <a:p>
                      <a:pPr algn="ctr"/>
                      <a:r>
                        <a:rPr lang="en-US" sz="1400" dirty="0" smtClean="0">
                          <a:latin typeface="Calibri" panose="020F0502020204030204" pitchFamily="34" charset="0"/>
                        </a:rPr>
                        <a:t>Total</a:t>
                      </a:r>
                      <a:r>
                        <a:rPr lang="en-US" sz="1400" baseline="0" dirty="0" smtClean="0">
                          <a:latin typeface="Calibri" panose="020F0502020204030204" pitchFamily="34" charset="0"/>
                        </a:rPr>
                        <a:t> Cases (Suspected, Probable, and Confirmed)</a:t>
                      </a:r>
                      <a:endParaRPr lang="en-US" sz="1400" dirty="0">
                        <a:solidFill>
                          <a:schemeClr val="tx2"/>
                        </a:solidFill>
                        <a:latin typeface="Calibri" panose="020F0502020204030204" pitchFamily="34" charset="0"/>
                      </a:endParaRPr>
                    </a:p>
                  </a:txBody>
                  <a:tcPr anchor="ctr"/>
                </a:tc>
                <a:tc>
                  <a:txBody>
                    <a:bodyPr/>
                    <a:lstStyle/>
                    <a:p>
                      <a:pPr algn="ctr"/>
                      <a:r>
                        <a:rPr lang="en-US" sz="1400" dirty="0" smtClean="0">
                          <a:latin typeface="Calibri" panose="020F0502020204030204" pitchFamily="34" charset="0"/>
                        </a:rPr>
                        <a:t>Confirmed Cases</a:t>
                      </a:r>
                      <a:endParaRPr lang="en-US" sz="1400" dirty="0">
                        <a:solidFill>
                          <a:schemeClr val="tx2"/>
                        </a:solidFill>
                        <a:latin typeface="Calibri" panose="020F0502020204030204" pitchFamily="34" charset="0"/>
                      </a:endParaRPr>
                    </a:p>
                  </a:txBody>
                  <a:tcPr anchor="ctr"/>
                </a:tc>
                <a:tc>
                  <a:txBody>
                    <a:bodyPr/>
                    <a:lstStyle/>
                    <a:p>
                      <a:pPr algn="ctr"/>
                      <a:r>
                        <a:rPr lang="en-US" sz="1400" dirty="0" smtClean="0">
                          <a:latin typeface="Calibri" panose="020F0502020204030204" pitchFamily="34" charset="0"/>
                        </a:rPr>
                        <a:t>Total Deaths</a:t>
                      </a:r>
                      <a:endParaRPr lang="en-US" sz="1400" dirty="0">
                        <a:solidFill>
                          <a:schemeClr val="tx2"/>
                        </a:solidFill>
                        <a:latin typeface="Calibri" panose="020F0502020204030204" pitchFamily="34" charset="0"/>
                      </a:endParaRPr>
                    </a:p>
                  </a:txBody>
                  <a:tcPr anchor="ctr"/>
                </a:tc>
              </a:tr>
              <a:tr h="254787">
                <a:tc>
                  <a:txBody>
                    <a:bodyPr/>
                    <a:lstStyle/>
                    <a:p>
                      <a:r>
                        <a:rPr lang="en-US" sz="1200" dirty="0" smtClean="0">
                          <a:latin typeface="Calibri" panose="020F0502020204030204" pitchFamily="34" charset="0"/>
                        </a:rPr>
                        <a:t>Guinea</a:t>
                      </a:r>
                      <a:endParaRPr lang="en-US" sz="120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Calibri" panose="020F0502020204030204" pitchFamily="34" charset="0"/>
                          <a:ea typeface="+mn-ea"/>
                          <a:cs typeface="+mn-cs"/>
                        </a:rPr>
                        <a:t>28 Dec </a:t>
                      </a:r>
                      <a:r>
                        <a:rPr lang="en-US" sz="1200" kern="1200" dirty="0" smtClean="0">
                          <a:solidFill>
                            <a:schemeClr val="dk1"/>
                          </a:solidFill>
                          <a:latin typeface="Calibri" panose="020F0502020204030204" pitchFamily="34" charset="0"/>
                          <a:ea typeface="+mn-ea"/>
                          <a:cs typeface="+mn-cs"/>
                        </a:rPr>
                        <a:t>15</a:t>
                      </a:r>
                    </a:p>
                  </a:txBody>
                  <a:tcPr anchor="ctr"/>
                </a:tc>
                <a:tc>
                  <a:txBody>
                    <a:bodyPr/>
                    <a:lstStyle/>
                    <a:p>
                      <a:pPr algn="r"/>
                      <a:r>
                        <a:rPr lang="en-US" sz="1200" dirty="0" smtClean="0">
                          <a:latin typeface="Calibri" panose="020F0502020204030204" pitchFamily="34" charset="0"/>
                        </a:rPr>
                        <a:t>3,804</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3,351</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2,536</a:t>
                      </a:r>
                      <a:endParaRPr lang="en-US" sz="1200" dirty="0">
                        <a:latin typeface="Calibri" panose="020F0502020204030204" pitchFamily="34" charset="0"/>
                      </a:endParaRPr>
                    </a:p>
                  </a:txBody>
                  <a:tcPr marR="457200" anchor="ctr"/>
                </a:tc>
              </a:tr>
              <a:tr h="254787">
                <a:tc>
                  <a:txBody>
                    <a:bodyPr/>
                    <a:lstStyle/>
                    <a:p>
                      <a:r>
                        <a:rPr lang="en-US" sz="1200" dirty="0" smtClean="0">
                          <a:latin typeface="Calibri" panose="020F0502020204030204" pitchFamily="34" charset="0"/>
                        </a:rPr>
                        <a:t>Sierra</a:t>
                      </a:r>
                      <a:r>
                        <a:rPr lang="en-US" sz="1200" baseline="0" dirty="0" smtClean="0">
                          <a:latin typeface="Calibri" panose="020F0502020204030204" pitchFamily="34" charset="0"/>
                        </a:rPr>
                        <a:t> Leone</a:t>
                      </a:r>
                      <a:r>
                        <a:rPr lang="en-US" sz="1200" baseline="30000" dirty="0" smtClean="0">
                          <a:latin typeface="Calibri" panose="020F0502020204030204" pitchFamily="34" charset="0"/>
                        </a:rPr>
                        <a:t>2</a:t>
                      </a:r>
                      <a:endParaRPr lang="en-US" sz="1200" baseline="3000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Calibri" panose="020F0502020204030204" pitchFamily="34" charset="0"/>
                          <a:ea typeface="+mn-ea"/>
                          <a:cs typeface="+mn-cs"/>
                        </a:rPr>
                        <a:t>7 Feb 16</a:t>
                      </a:r>
                      <a:endParaRPr lang="en-US" sz="1200" kern="1200" dirty="0" smtClean="0">
                        <a:solidFill>
                          <a:schemeClr val="dk1"/>
                        </a:solidFill>
                        <a:latin typeface="Calibri" panose="020F0502020204030204" pitchFamily="34" charset="0"/>
                        <a:ea typeface="+mn-ea"/>
                        <a:cs typeface="+mn-cs"/>
                      </a:endParaRPr>
                    </a:p>
                  </a:txBody>
                  <a:tcPr anchor="ctr"/>
                </a:tc>
                <a:tc>
                  <a:txBody>
                    <a:bodyPr/>
                    <a:lstStyle/>
                    <a:p>
                      <a:pPr algn="r"/>
                      <a:r>
                        <a:rPr lang="en-US" sz="1200" dirty="0" smtClean="0">
                          <a:latin typeface="Calibri" panose="020F0502020204030204" pitchFamily="34" charset="0"/>
                        </a:rPr>
                        <a:t>14,124</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8,706</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3,956</a:t>
                      </a:r>
                      <a:endParaRPr lang="en-US" sz="1200" dirty="0">
                        <a:latin typeface="Calibri" panose="020F0502020204030204" pitchFamily="34" charset="0"/>
                      </a:endParaRPr>
                    </a:p>
                  </a:txBody>
                  <a:tcPr marR="457200" anchor="ctr"/>
                </a:tc>
              </a:tr>
              <a:tr h="254787">
                <a:tc>
                  <a:txBody>
                    <a:bodyPr/>
                    <a:lstStyle/>
                    <a:p>
                      <a:pPr marL="0" algn="l" defTabSz="914400" rtl="0" eaLnBrk="1" latinLnBrk="0" hangingPunct="1"/>
                      <a:r>
                        <a:rPr lang="en-US" sz="1200" dirty="0" smtClean="0">
                          <a:latin typeface="Calibri" panose="020F0502020204030204" pitchFamily="34" charset="0"/>
                        </a:rPr>
                        <a:t>Liberia</a:t>
                      </a:r>
                      <a:r>
                        <a:rPr lang="en-US" sz="1200" kern="1200" baseline="30000" dirty="0" smtClean="0">
                          <a:solidFill>
                            <a:schemeClr val="dk1"/>
                          </a:solidFill>
                          <a:latin typeface="Calibri" panose="020F0502020204030204" pitchFamily="34" charset="0"/>
                          <a:ea typeface="+mn-ea"/>
                          <a:cs typeface="+mn-cs"/>
                        </a:rPr>
                        <a:t>3</a:t>
                      </a:r>
                      <a:endParaRPr lang="en-US" sz="1200" kern="1200" baseline="30000" dirty="0">
                        <a:solidFill>
                          <a:schemeClr val="dk1"/>
                        </a:solidFill>
                        <a:latin typeface="Calibri" panose="020F050202020403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Calibri" panose="020F0502020204030204" pitchFamily="34" charset="0"/>
                          <a:ea typeface="+mn-ea"/>
                          <a:cs typeface="+mn-cs"/>
                        </a:rPr>
                        <a:t>14 Jan </a:t>
                      </a:r>
                      <a:r>
                        <a:rPr lang="en-US" sz="1200" kern="1200" dirty="0" smtClean="0">
                          <a:solidFill>
                            <a:schemeClr val="dk1"/>
                          </a:solidFill>
                          <a:latin typeface="Calibri" panose="020F0502020204030204" pitchFamily="34" charset="0"/>
                          <a:ea typeface="+mn-ea"/>
                          <a:cs typeface="+mn-cs"/>
                        </a:rPr>
                        <a:t>16</a:t>
                      </a:r>
                    </a:p>
                  </a:txBody>
                  <a:tcPr anchor="ctr"/>
                </a:tc>
                <a:tc>
                  <a:txBody>
                    <a:bodyPr/>
                    <a:lstStyle/>
                    <a:p>
                      <a:pPr algn="r"/>
                      <a:r>
                        <a:rPr lang="en-US" sz="1200" kern="1200" dirty="0" smtClean="0">
                          <a:solidFill>
                            <a:schemeClr val="dk1"/>
                          </a:solidFill>
                          <a:latin typeface="Calibri" panose="020F0502020204030204" pitchFamily="34" charset="0"/>
                          <a:ea typeface="+mn-ea"/>
                          <a:cs typeface="+mn-cs"/>
                        </a:rPr>
                        <a:t>10675</a:t>
                      </a:r>
                      <a:endParaRPr lang="en-US" sz="1200" kern="1200" dirty="0">
                        <a:solidFill>
                          <a:schemeClr val="dk1"/>
                        </a:solidFill>
                        <a:latin typeface="Calibri" panose="020F0502020204030204" pitchFamily="34" charset="0"/>
                        <a:ea typeface="+mn-ea"/>
                        <a:cs typeface="+mn-cs"/>
                      </a:endParaRPr>
                    </a:p>
                  </a:txBody>
                  <a:tcPr marR="457200" anchor="b"/>
                </a:tc>
                <a:tc>
                  <a:txBody>
                    <a:bodyPr/>
                    <a:lstStyle/>
                    <a:p>
                      <a:pPr marL="0" algn="r" defTabSz="914400" rtl="0" eaLnBrk="1" latinLnBrk="0" hangingPunct="1"/>
                      <a:r>
                        <a:rPr lang="en-US" sz="1200" kern="1200" dirty="0" smtClean="0">
                          <a:solidFill>
                            <a:schemeClr val="dk1"/>
                          </a:solidFill>
                          <a:latin typeface="Calibri" panose="020F0502020204030204" pitchFamily="34" charset="0"/>
                          <a:ea typeface="+mn-ea"/>
                          <a:cs typeface="+mn-cs"/>
                        </a:rPr>
                        <a:t>3160</a:t>
                      </a:r>
                      <a:endParaRPr lang="en-US" sz="1200" kern="1200" dirty="0">
                        <a:solidFill>
                          <a:schemeClr val="dk1"/>
                        </a:solidFill>
                        <a:latin typeface="Calibri" panose="020F0502020204030204" pitchFamily="34" charset="0"/>
                        <a:ea typeface="+mn-ea"/>
                        <a:cs typeface="+mn-cs"/>
                      </a:endParaRPr>
                    </a:p>
                  </a:txBody>
                  <a:tcPr marR="457200" anchor="ctr"/>
                </a:tc>
                <a:tc>
                  <a:txBody>
                    <a:bodyPr/>
                    <a:lstStyle/>
                    <a:p>
                      <a:pPr marL="0" algn="r" defTabSz="914400" rtl="0" eaLnBrk="1" latinLnBrk="0" hangingPunct="1"/>
                      <a:r>
                        <a:rPr lang="en-US" sz="1200" kern="1200" dirty="0" smtClean="0">
                          <a:solidFill>
                            <a:schemeClr val="dk1"/>
                          </a:solidFill>
                          <a:latin typeface="Calibri" panose="020F0502020204030204" pitchFamily="34" charset="0"/>
                          <a:ea typeface="+mn-ea"/>
                          <a:cs typeface="+mn-cs"/>
                        </a:rPr>
                        <a:t>4809</a:t>
                      </a:r>
                      <a:endParaRPr lang="en-US" sz="1200" kern="1200" dirty="0">
                        <a:solidFill>
                          <a:schemeClr val="dk1"/>
                        </a:solidFill>
                        <a:latin typeface="Calibri" panose="020F0502020204030204" pitchFamily="34" charset="0"/>
                        <a:ea typeface="+mn-ea"/>
                        <a:cs typeface="+mn-cs"/>
                      </a:endParaRPr>
                    </a:p>
                  </a:txBody>
                  <a:tcPr marR="457200" anchor="ctr"/>
                </a:tc>
              </a:tr>
              <a:tr h="254787">
                <a:tc>
                  <a:txBody>
                    <a:bodyPr/>
                    <a:lstStyle/>
                    <a:p>
                      <a:r>
                        <a:rPr lang="en-US" sz="1200" dirty="0" smtClean="0">
                          <a:latin typeface="Calibri" panose="020F0502020204030204" pitchFamily="34" charset="0"/>
                        </a:rPr>
                        <a:t>Italy</a:t>
                      </a:r>
                      <a:r>
                        <a:rPr lang="en-US" sz="1200" kern="1200" baseline="30000" dirty="0" smtClean="0">
                          <a:solidFill>
                            <a:schemeClr val="dk1"/>
                          </a:solidFill>
                          <a:latin typeface="Calibri" panose="020F0502020204030204" pitchFamily="34" charset="0"/>
                          <a:ea typeface="+mn-ea"/>
                          <a:cs typeface="+mn-cs"/>
                        </a:rPr>
                        <a:t>4</a:t>
                      </a:r>
                      <a:endParaRPr lang="en-US" sz="1200" dirty="0">
                        <a:latin typeface="Calibri" panose="020F0502020204030204" pitchFamily="34" charset="0"/>
                      </a:endParaRPr>
                    </a:p>
                  </a:txBody>
                  <a:tcPr anchor="ctr"/>
                </a:tc>
                <a:tc>
                  <a:txBody>
                    <a:bodyPr/>
                    <a:lstStyle/>
                    <a:p>
                      <a:pPr algn="ctr"/>
                      <a:r>
                        <a:rPr lang="en-US" sz="1200" dirty="0" smtClean="0">
                          <a:latin typeface="Calibri" panose="020F0502020204030204" pitchFamily="34" charset="0"/>
                        </a:rPr>
                        <a:t>20 May 15</a:t>
                      </a:r>
                      <a:endParaRPr lang="en-US" sz="1200" dirty="0">
                        <a:latin typeface="Calibri" panose="020F0502020204030204" pitchFamily="34" charset="0"/>
                      </a:endParaRPr>
                    </a:p>
                  </a:txBody>
                  <a:tcPr anchor="ctr"/>
                </a:tc>
                <a:tc>
                  <a:txBody>
                    <a:bodyPr/>
                    <a:lstStyle/>
                    <a:p>
                      <a:pPr algn="r"/>
                      <a:r>
                        <a:rPr lang="en-US" sz="1200" dirty="0" smtClean="0">
                          <a:latin typeface="Calibri" panose="020F0502020204030204" pitchFamily="34" charset="0"/>
                        </a:rPr>
                        <a:t>1</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1</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0</a:t>
                      </a:r>
                      <a:endParaRPr lang="en-US" sz="1200" dirty="0">
                        <a:latin typeface="Calibri" panose="020F0502020204030204" pitchFamily="34" charset="0"/>
                      </a:endParaRPr>
                    </a:p>
                  </a:txBody>
                  <a:tcPr marR="457200" anchor="ctr"/>
                </a:tc>
              </a:tr>
              <a:tr h="254787">
                <a:tc>
                  <a:txBody>
                    <a:bodyPr/>
                    <a:lstStyle/>
                    <a:p>
                      <a:r>
                        <a:rPr lang="en-US" sz="1200" dirty="0" smtClean="0">
                          <a:latin typeface="Calibri" panose="020F0502020204030204" pitchFamily="34" charset="0"/>
                        </a:rPr>
                        <a:t>United Kingdom</a:t>
                      </a:r>
                      <a:r>
                        <a:rPr lang="en-US" sz="1200" kern="1200" baseline="30000" dirty="0" smtClean="0">
                          <a:solidFill>
                            <a:schemeClr val="dk1"/>
                          </a:solidFill>
                          <a:latin typeface="Calibri" panose="020F0502020204030204" pitchFamily="34" charset="0"/>
                          <a:ea typeface="+mn-ea"/>
                          <a:cs typeface="+mn-cs"/>
                        </a:rPr>
                        <a:t>4</a:t>
                      </a:r>
                      <a:endParaRPr lang="en-US" sz="1200" kern="1200" baseline="30000" dirty="0">
                        <a:solidFill>
                          <a:schemeClr val="dk1"/>
                        </a:solidFill>
                        <a:latin typeface="Calibri" panose="020F0502020204030204" pitchFamily="34" charset="0"/>
                        <a:ea typeface="+mn-ea"/>
                        <a:cs typeface="+mn-cs"/>
                      </a:endParaRPr>
                    </a:p>
                  </a:txBody>
                  <a:tcPr anchor="ctr"/>
                </a:tc>
                <a:tc>
                  <a:txBody>
                    <a:bodyPr/>
                    <a:lstStyle/>
                    <a:p>
                      <a:pPr algn="ctr"/>
                      <a:r>
                        <a:rPr lang="en-US" sz="1200" dirty="0" smtClean="0">
                          <a:latin typeface="Calibri" panose="020F0502020204030204" pitchFamily="34" charset="0"/>
                        </a:rPr>
                        <a:t>29 Dec 14</a:t>
                      </a:r>
                      <a:endParaRPr lang="en-US" sz="1200" dirty="0">
                        <a:latin typeface="Calibri" panose="020F0502020204030204" pitchFamily="34" charset="0"/>
                      </a:endParaRPr>
                    </a:p>
                  </a:txBody>
                  <a:tcPr anchor="ctr"/>
                </a:tc>
                <a:tc>
                  <a:txBody>
                    <a:bodyPr/>
                    <a:lstStyle/>
                    <a:p>
                      <a:pPr algn="r"/>
                      <a:r>
                        <a:rPr lang="en-US" sz="1200" dirty="0" smtClean="0">
                          <a:latin typeface="Calibri" panose="020F0502020204030204" pitchFamily="34" charset="0"/>
                        </a:rPr>
                        <a:t>1</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1</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0</a:t>
                      </a:r>
                      <a:endParaRPr lang="en-US" sz="1200" dirty="0">
                        <a:latin typeface="Calibri" panose="020F0502020204030204" pitchFamily="34" charset="0"/>
                      </a:endParaRPr>
                    </a:p>
                  </a:txBody>
                  <a:tcPr marR="457200" anchor="ctr"/>
                </a:tc>
              </a:tr>
              <a:tr h="254787">
                <a:tc>
                  <a:txBody>
                    <a:bodyPr/>
                    <a:lstStyle/>
                    <a:p>
                      <a:r>
                        <a:rPr lang="en-US" sz="1200" dirty="0" smtClean="0">
                          <a:latin typeface="Calibri" panose="020F0502020204030204" pitchFamily="34" charset="0"/>
                        </a:rPr>
                        <a:t>Nigeria</a:t>
                      </a:r>
                      <a:r>
                        <a:rPr lang="en-US" sz="1200" kern="1200" baseline="30000" dirty="0" smtClean="0">
                          <a:solidFill>
                            <a:schemeClr val="dk1"/>
                          </a:solidFill>
                          <a:latin typeface="Calibri" panose="020F0502020204030204" pitchFamily="34" charset="0"/>
                          <a:ea typeface="+mn-ea"/>
                          <a:cs typeface="+mn-cs"/>
                        </a:rPr>
                        <a:t>4</a:t>
                      </a:r>
                      <a:endParaRPr lang="en-US" sz="1200" kern="1200" baseline="30000" dirty="0">
                        <a:solidFill>
                          <a:schemeClr val="dk1"/>
                        </a:solidFill>
                        <a:latin typeface="Calibri" panose="020F0502020204030204" pitchFamily="34" charset="0"/>
                        <a:ea typeface="+mn-ea"/>
                        <a:cs typeface="+mn-cs"/>
                      </a:endParaRPr>
                    </a:p>
                  </a:txBody>
                  <a:tcPr anchor="ctr"/>
                </a:tc>
                <a:tc>
                  <a:txBody>
                    <a:bodyPr/>
                    <a:lstStyle/>
                    <a:p>
                      <a:pPr algn="ctr"/>
                      <a:r>
                        <a:rPr lang="en-US" sz="1200" dirty="0" smtClean="0">
                          <a:latin typeface="Calibri" panose="020F0502020204030204" pitchFamily="34" charset="0"/>
                        </a:rPr>
                        <a:t>15 Oct 14</a:t>
                      </a:r>
                      <a:endParaRPr lang="en-US" sz="1200" dirty="0">
                        <a:latin typeface="Calibri" panose="020F0502020204030204" pitchFamily="34" charset="0"/>
                      </a:endParaRPr>
                    </a:p>
                  </a:txBody>
                  <a:tcPr anchor="ctr"/>
                </a:tc>
                <a:tc>
                  <a:txBody>
                    <a:bodyPr/>
                    <a:lstStyle/>
                    <a:p>
                      <a:pPr algn="r"/>
                      <a:r>
                        <a:rPr lang="en-US" sz="1200" dirty="0" smtClean="0">
                          <a:latin typeface="Calibri" panose="020F0502020204030204" pitchFamily="34" charset="0"/>
                        </a:rPr>
                        <a:t>20</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19</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8</a:t>
                      </a:r>
                      <a:endParaRPr lang="en-US" sz="1200" dirty="0">
                        <a:latin typeface="Calibri" panose="020F0502020204030204" pitchFamily="34" charset="0"/>
                      </a:endParaRPr>
                    </a:p>
                  </a:txBody>
                  <a:tcPr marR="457200" anchor="ctr"/>
                </a:tc>
              </a:tr>
              <a:tr h="254787">
                <a:tc>
                  <a:txBody>
                    <a:bodyPr/>
                    <a:lstStyle/>
                    <a:p>
                      <a:pPr marL="0" algn="l" defTabSz="914400" rtl="0" eaLnBrk="1" latinLnBrk="0" hangingPunct="1"/>
                      <a:r>
                        <a:rPr lang="en-US" sz="1200" dirty="0" smtClean="0">
                          <a:latin typeface="Calibri" panose="020F0502020204030204" pitchFamily="34" charset="0"/>
                        </a:rPr>
                        <a:t>Spain</a:t>
                      </a:r>
                      <a:r>
                        <a:rPr lang="en-US" sz="1200" kern="1200" baseline="30000" dirty="0" smtClean="0">
                          <a:solidFill>
                            <a:schemeClr val="dk1"/>
                          </a:solidFill>
                          <a:latin typeface="Calibri" panose="020F0502020204030204" pitchFamily="34" charset="0"/>
                          <a:ea typeface="+mn-ea"/>
                          <a:cs typeface="+mn-cs"/>
                        </a:rPr>
                        <a:t>4</a:t>
                      </a:r>
                      <a:endParaRPr lang="en-US" sz="1200" kern="1200" baseline="30000" dirty="0">
                        <a:solidFill>
                          <a:schemeClr val="dk1"/>
                        </a:solidFill>
                        <a:latin typeface="Calibri" panose="020F0502020204030204" pitchFamily="34" charset="0"/>
                        <a:ea typeface="+mn-ea"/>
                        <a:cs typeface="+mn-cs"/>
                      </a:endParaRPr>
                    </a:p>
                  </a:txBody>
                  <a:tcPr anchor="ctr"/>
                </a:tc>
                <a:tc>
                  <a:txBody>
                    <a:bodyPr/>
                    <a:lstStyle/>
                    <a:p>
                      <a:pPr algn="ctr"/>
                      <a:r>
                        <a:rPr lang="en-US" sz="1200" dirty="0" smtClean="0">
                          <a:latin typeface="Calibri" panose="020F0502020204030204" pitchFamily="34" charset="0"/>
                        </a:rPr>
                        <a:t>27 Oct 14</a:t>
                      </a:r>
                      <a:endParaRPr lang="en-US" sz="1200" dirty="0">
                        <a:latin typeface="Calibri" panose="020F0502020204030204" pitchFamily="34" charset="0"/>
                      </a:endParaRPr>
                    </a:p>
                  </a:txBody>
                  <a:tcPr anchor="ctr"/>
                </a:tc>
                <a:tc>
                  <a:txBody>
                    <a:bodyPr/>
                    <a:lstStyle/>
                    <a:p>
                      <a:pPr algn="r"/>
                      <a:r>
                        <a:rPr lang="en-US" sz="1200" dirty="0" smtClean="0">
                          <a:latin typeface="Calibri" panose="020F0502020204030204" pitchFamily="34" charset="0"/>
                        </a:rPr>
                        <a:t>1</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1</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0</a:t>
                      </a:r>
                      <a:endParaRPr lang="en-US" sz="1200" dirty="0">
                        <a:latin typeface="Calibri" panose="020F0502020204030204" pitchFamily="34" charset="0"/>
                      </a:endParaRPr>
                    </a:p>
                  </a:txBody>
                  <a:tcPr marR="457200" anchor="ctr"/>
                </a:tc>
              </a:tr>
              <a:tr h="254787">
                <a:tc>
                  <a:txBody>
                    <a:bodyPr/>
                    <a:lstStyle/>
                    <a:p>
                      <a:pPr marL="0" algn="l" defTabSz="914400" rtl="0" eaLnBrk="1" latinLnBrk="0" hangingPunct="1"/>
                      <a:r>
                        <a:rPr lang="en-US" sz="1200" dirty="0" smtClean="0">
                          <a:latin typeface="Calibri" panose="020F0502020204030204" pitchFamily="34" charset="0"/>
                        </a:rPr>
                        <a:t>Senegal</a:t>
                      </a:r>
                      <a:r>
                        <a:rPr lang="en-US" sz="1200" kern="1200" baseline="30000" dirty="0" smtClean="0">
                          <a:solidFill>
                            <a:schemeClr val="dk1"/>
                          </a:solidFill>
                          <a:latin typeface="Calibri" panose="020F0502020204030204" pitchFamily="34" charset="0"/>
                          <a:ea typeface="+mn-ea"/>
                          <a:cs typeface="+mn-cs"/>
                        </a:rPr>
                        <a:t>4</a:t>
                      </a:r>
                      <a:endParaRPr lang="en-US" sz="1200" kern="1200" baseline="30000" dirty="0">
                        <a:solidFill>
                          <a:schemeClr val="dk1"/>
                        </a:solidFill>
                        <a:latin typeface="Calibri" panose="020F0502020204030204" pitchFamily="34" charset="0"/>
                        <a:ea typeface="+mn-ea"/>
                        <a:cs typeface="+mn-cs"/>
                      </a:endParaRPr>
                    </a:p>
                  </a:txBody>
                  <a:tcPr anchor="ctr"/>
                </a:tc>
                <a:tc>
                  <a:txBody>
                    <a:bodyPr/>
                    <a:lstStyle/>
                    <a:p>
                      <a:pPr algn="ctr"/>
                      <a:r>
                        <a:rPr lang="en-US" sz="1200" dirty="0" smtClean="0">
                          <a:latin typeface="Calibri" panose="020F0502020204030204" pitchFamily="34" charset="0"/>
                        </a:rPr>
                        <a:t>15 Oct 14</a:t>
                      </a:r>
                      <a:endParaRPr lang="en-US" sz="1200" dirty="0">
                        <a:latin typeface="Calibri" panose="020F0502020204030204" pitchFamily="34" charset="0"/>
                      </a:endParaRPr>
                    </a:p>
                  </a:txBody>
                  <a:tcPr anchor="ctr"/>
                </a:tc>
                <a:tc>
                  <a:txBody>
                    <a:bodyPr/>
                    <a:lstStyle/>
                    <a:p>
                      <a:pPr algn="r"/>
                      <a:r>
                        <a:rPr lang="en-US" sz="1200" dirty="0" smtClean="0">
                          <a:latin typeface="Calibri" panose="020F0502020204030204" pitchFamily="34" charset="0"/>
                        </a:rPr>
                        <a:t>1</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1</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0</a:t>
                      </a:r>
                      <a:endParaRPr lang="en-US" sz="1200" dirty="0">
                        <a:latin typeface="Calibri" panose="020F0502020204030204" pitchFamily="34" charset="0"/>
                      </a:endParaRPr>
                    </a:p>
                  </a:txBody>
                  <a:tcPr marR="457200" anchor="ctr"/>
                </a:tc>
              </a:tr>
              <a:tr h="254787">
                <a:tc>
                  <a:txBody>
                    <a:bodyPr/>
                    <a:lstStyle/>
                    <a:p>
                      <a:r>
                        <a:rPr lang="en-US" sz="1200" dirty="0" smtClean="0">
                          <a:latin typeface="Calibri" panose="020F0502020204030204" pitchFamily="34" charset="0"/>
                        </a:rPr>
                        <a:t>United States</a:t>
                      </a:r>
                      <a:r>
                        <a:rPr lang="en-US" sz="1200" kern="1200" baseline="30000" dirty="0" smtClean="0">
                          <a:solidFill>
                            <a:schemeClr val="dk1"/>
                          </a:solidFill>
                          <a:latin typeface="Calibri" panose="020F0502020204030204" pitchFamily="34" charset="0"/>
                          <a:ea typeface="+mn-ea"/>
                          <a:cs typeface="+mn-cs"/>
                        </a:rPr>
                        <a:t>4</a:t>
                      </a:r>
                      <a:endParaRPr lang="en-US" sz="1200" kern="1200" baseline="30000" dirty="0">
                        <a:solidFill>
                          <a:schemeClr val="dk1"/>
                        </a:solidFill>
                        <a:latin typeface="Calibri" panose="020F0502020204030204" pitchFamily="34" charset="0"/>
                        <a:ea typeface="+mn-ea"/>
                        <a:cs typeface="+mn-cs"/>
                      </a:endParaRPr>
                    </a:p>
                  </a:txBody>
                  <a:tcPr anchor="ctr"/>
                </a:tc>
                <a:tc>
                  <a:txBody>
                    <a:bodyPr/>
                    <a:lstStyle/>
                    <a:p>
                      <a:pPr algn="ctr"/>
                      <a:r>
                        <a:rPr lang="en-US" sz="1200" dirty="0" smtClean="0">
                          <a:latin typeface="Calibri" panose="020F0502020204030204" pitchFamily="34" charset="0"/>
                        </a:rPr>
                        <a:t>24 Oct 14</a:t>
                      </a:r>
                      <a:endParaRPr lang="en-US" sz="1200" dirty="0">
                        <a:latin typeface="Calibri" panose="020F0502020204030204" pitchFamily="34" charset="0"/>
                      </a:endParaRPr>
                    </a:p>
                  </a:txBody>
                  <a:tcPr anchor="ctr"/>
                </a:tc>
                <a:tc>
                  <a:txBody>
                    <a:bodyPr/>
                    <a:lstStyle/>
                    <a:p>
                      <a:pPr algn="r"/>
                      <a:r>
                        <a:rPr lang="en-US" sz="1200" dirty="0" smtClean="0">
                          <a:latin typeface="Calibri" panose="020F0502020204030204" pitchFamily="34" charset="0"/>
                        </a:rPr>
                        <a:t>4</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4</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1</a:t>
                      </a:r>
                      <a:endParaRPr lang="en-US" sz="1200" dirty="0">
                        <a:latin typeface="Calibri" panose="020F0502020204030204" pitchFamily="34" charset="0"/>
                      </a:endParaRPr>
                    </a:p>
                  </a:txBody>
                  <a:tcPr marR="457200" anchor="ctr"/>
                </a:tc>
              </a:tr>
              <a:tr h="254787">
                <a:tc>
                  <a:txBody>
                    <a:bodyPr/>
                    <a:lstStyle/>
                    <a:p>
                      <a:r>
                        <a:rPr lang="en-US" sz="1200" dirty="0" smtClean="0">
                          <a:latin typeface="Calibri" panose="020F0502020204030204" pitchFamily="34" charset="0"/>
                        </a:rPr>
                        <a:t>Mali</a:t>
                      </a:r>
                      <a:r>
                        <a:rPr lang="en-US" sz="1200" baseline="30000" dirty="0" smtClean="0">
                          <a:latin typeface="Calibri" panose="020F0502020204030204" pitchFamily="34" charset="0"/>
                        </a:rPr>
                        <a:t>4</a:t>
                      </a:r>
                      <a:endParaRPr lang="en-US" sz="1200" baseline="30000" dirty="0">
                        <a:latin typeface="Calibri" panose="020F0502020204030204" pitchFamily="34" charset="0"/>
                      </a:endParaRPr>
                    </a:p>
                  </a:txBody>
                  <a:tcPr anchor="ctr"/>
                </a:tc>
                <a:tc>
                  <a:txBody>
                    <a:bodyPr/>
                    <a:lstStyle/>
                    <a:p>
                      <a:pPr algn="ctr"/>
                      <a:r>
                        <a:rPr lang="en-US" sz="1200" dirty="0" smtClean="0">
                          <a:latin typeface="Calibri" panose="020F0502020204030204" pitchFamily="34" charset="0"/>
                        </a:rPr>
                        <a:t>23 Nov 14</a:t>
                      </a:r>
                      <a:endParaRPr lang="en-US" sz="1200" dirty="0">
                        <a:latin typeface="Calibri" panose="020F0502020204030204" pitchFamily="34" charset="0"/>
                      </a:endParaRPr>
                    </a:p>
                  </a:txBody>
                  <a:tcPr anchor="ctr"/>
                </a:tc>
                <a:tc>
                  <a:txBody>
                    <a:bodyPr/>
                    <a:lstStyle/>
                    <a:p>
                      <a:pPr algn="r"/>
                      <a:r>
                        <a:rPr lang="en-US" sz="1200" dirty="0" smtClean="0">
                          <a:latin typeface="Calibri" panose="020F0502020204030204" pitchFamily="34" charset="0"/>
                        </a:rPr>
                        <a:t>8</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7</a:t>
                      </a:r>
                      <a:endParaRPr lang="en-US" sz="1200" dirty="0">
                        <a:latin typeface="Calibri" panose="020F0502020204030204" pitchFamily="34" charset="0"/>
                      </a:endParaRPr>
                    </a:p>
                  </a:txBody>
                  <a:tcPr marR="457200" anchor="ctr"/>
                </a:tc>
                <a:tc>
                  <a:txBody>
                    <a:bodyPr/>
                    <a:lstStyle/>
                    <a:p>
                      <a:pPr algn="r"/>
                      <a:r>
                        <a:rPr lang="en-US" sz="1200" dirty="0" smtClean="0">
                          <a:latin typeface="Calibri" panose="020F0502020204030204" pitchFamily="34" charset="0"/>
                        </a:rPr>
                        <a:t>6</a:t>
                      </a:r>
                      <a:endParaRPr lang="en-US" sz="1200" dirty="0">
                        <a:latin typeface="Calibri" panose="020F0502020204030204" pitchFamily="34" charset="0"/>
                      </a:endParaRPr>
                    </a:p>
                  </a:txBody>
                  <a:tcPr marR="457200" anchor="ctr"/>
                </a:tc>
              </a:tr>
              <a:tr h="254787">
                <a:tc>
                  <a:txBody>
                    <a:bodyPr/>
                    <a:lstStyle/>
                    <a:p>
                      <a:r>
                        <a:rPr lang="en-US" sz="1400" dirty="0" smtClean="0">
                          <a:solidFill>
                            <a:schemeClr val="bg1"/>
                          </a:solidFill>
                          <a:latin typeface="Calibri" panose="020F0502020204030204" pitchFamily="34" charset="0"/>
                        </a:rPr>
                        <a:t>TOTAL</a:t>
                      </a:r>
                      <a:endParaRPr lang="en-US" sz="1400" b="1" dirty="0">
                        <a:solidFill>
                          <a:schemeClr val="bg1"/>
                        </a:solidFill>
                        <a:latin typeface="Calibri" panose="020F0502020204030204" pitchFamily="34" charset="0"/>
                      </a:endParaRPr>
                    </a:p>
                  </a:txBody>
                  <a:tcPr anchor="ctr">
                    <a:solidFill>
                      <a:schemeClr val="accent6"/>
                    </a:solidFill>
                  </a:tcPr>
                </a:tc>
                <a:tc>
                  <a:txBody>
                    <a:bodyPr/>
                    <a:lstStyle/>
                    <a:p>
                      <a:pPr algn="ctr"/>
                      <a:endParaRPr lang="en-US" sz="1400" b="1" dirty="0">
                        <a:latin typeface="Calibri" panose="020F0502020204030204" pitchFamily="34" charset="0"/>
                      </a:endParaRPr>
                    </a:p>
                  </a:txBody>
                  <a:tcPr anchor="ctr">
                    <a:solidFill>
                      <a:schemeClr val="accent6"/>
                    </a:solidFill>
                  </a:tcPr>
                </a:tc>
                <a:tc>
                  <a:txBody>
                    <a:bodyPr/>
                    <a:lstStyle/>
                    <a:p>
                      <a:pPr algn="r"/>
                      <a:r>
                        <a:rPr lang="en-US" sz="1400" dirty="0" smtClean="0">
                          <a:solidFill>
                            <a:schemeClr val="bg1"/>
                          </a:solidFill>
                          <a:latin typeface="Calibri" panose="020F0502020204030204" pitchFamily="34" charset="0"/>
                        </a:rPr>
                        <a:t>28,639</a:t>
                      </a:r>
                      <a:endParaRPr lang="en-US" sz="1400" b="1" dirty="0">
                        <a:solidFill>
                          <a:schemeClr val="bg1"/>
                        </a:solidFill>
                        <a:latin typeface="Calibri" panose="020F0502020204030204" pitchFamily="34" charset="0"/>
                      </a:endParaRPr>
                    </a:p>
                  </a:txBody>
                  <a:tcPr marR="457200" anchor="ctr">
                    <a:solidFill>
                      <a:schemeClr val="accent6"/>
                    </a:solidFill>
                  </a:tcPr>
                </a:tc>
                <a:tc>
                  <a:txBody>
                    <a:bodyPr/>
                    <a:lstStyle/>
                    <a:p>
                      <a:pPr algn="r"/>
                      <a:r>
                        <a:rPr lang="en-US" sz="1400" dirty="0" smtClean="0">
                          <a:solidFill>
                            <a:schemeClr val="bg1"/>
                          </a:solidFill>
                          <a:latin typeface="Calibri" panose="020F0502020204030204" pitchFamily="34" charset="0"/>
                        </a:rPr>
                        <a:t>15,251</a:t>
                      </a:r>
                      <a:endParaRPr lang="en-US" sz="1400" b="1" dirty="0">
                        <a:solidFill>
                          <a:schemeClr val="bg1"/>
                        </a:solidFill>
                        <a:latin typeface="Calibri" panose="020F0502020204030204" pitchFamily="34" charset="0"/>
                      </a:endParaRPr>
                    </a:p>
                  </a:txBody>
                  <a:tcPr marR="457200" anchor="ctr">
                    <a:solidFill>
                      <a:schemeClr val="accent6"/>
                    </a:solidFill>
                  </a:tcPr>
                </a:tc>
                <a:tc>
                  <a:txBody>
                    <a:bodyPr/>
                    <a:lstStyle/>
                    <a:p>
                      <a:pPr algn="r"/>
                      <a:r>
                        <a:rPr lang="en-US" sz="1400" dirty="0" smtClean="0">
                          <a:solidFill>
                            <a:schemeClr val="bg1"/>
                          </a:solidFill>
                          <a:latin typeface="Calibri" panose="020F0502020204030204" pitchFamily="34" charset="0"/>
                        </a:rPr>
                        <a:t>11,316</a:t>
                      </a:r>
                      <a:endParaRPr lang="en-US" sz="1400" b="1" dirty="0">
                        <a:solidFill>
                          <a:schemeClr val="bg1"/>
                        </a:solidFill>
                        <a:latin typeface="Calibri" panose="020F0502020204030204" pitchFamily="34" charset="0"/>
                      </a:endParaRPr>
                    </a:p>
                  </a:txBody>
                  <a:tcPr marR="457200" anchor="ctr">
                    <a:solidFill>
                      <a:schemeClr val="accent6"/>
                    </a:solidFill>
                  </a:tcPr>
                </a:tc>
              </a:tr>
            </a:tbl>
          </a:graphicData>
        </a:graphic>
      </p:graphicFrame>
    </p:spTree>
    <p:extLst>
      <p:ext uri="{BB962C8B-B14F-4D97-AF65-F5344CB8AC3E}">
        <p14:creationId xmlns:p14="http://schemas.microsoft.com/office/powerpoint/2010/main" val="5585944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95"/>
            <a:ext cx="8229600" cy="523220"/>
          </a:xfrm>
        </p:spPr>
        <p:txBody>
          <a:bodyPr>
            <a:spAutoFit/>
          </a:bodyPr>
          <a:lstStyle/>
          <a:p>
            <a:r>
              <a:rPr lang="en-US" sz="2800" dirty="0" smtClean="0">
                <a:solidFill>
                  <a:srgbClr val="0039A6"/>
                </a:solidFill>
                <a:effectLst/>
                <a:latin typeface="Calibri" panose="020F0502020204030204" pitchFamily="34" charset="0"/>
              </a:rPr>
              <a:t>Ebola Cases (United States)</a:t>
            </a:r>
            <a:endParaRPr lang="en-U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331576"/>
            <a:ext cx="8229600" cy="4567917"/>
          </a:xfrm>
        </p:spPr>
        <p:txBody>
          <a:bodyPr>
            <a:spAutoFit/>
          </a:bodyPr>
          <a:lstStyle/>
          <a:p>
            <a:pPr>
              <a:lnSpc>
                <a:spcPts val="2300"/>
              </a:lnSpc>
              <a:spcAft>
                <a:spcPts val="600"/>
              </a:spcAft>
              <a:buFont typeface="Wingdings" panose="05000000000000000000" pitchFamily="2" charset="2"/>
              <a:buChar char="§"/>
            </a:pPr>
            <a:r>
              <a:rPr lang="en-US" sz="2400" dirty="0" smtClean="0">
                <a:latin typeface="Calibri" panose="020F0502020204030204" pitchFamily="34" charset="0"/>
              </a:rPr>
              <a:t>Ebola has been diagnosed in the United States in 4 people: 1 (the index patient) who traveled to Dallas, Texas from Liberia, 2 healthcare workers who cared for the index patient, and 1 medical aid worker who traveled to New York City from Guinea</a:t>
            </a:r>
          </a:p>
          <a:p>
            <a:pPr lvl="1">
              <a:spcAft>
                <a:spcPts val="1200"/>
              </a:spcAft>
              <a:buFont typeface="Arial" panose="020B0604020202020204" pitchFamily="34" charset="0"/>
              <a:buChar char="•"/>
            </a:pPr>
            <a:r>
              <a:rPr lang="en-US" b="1" dirty="0" smtClean="0">
                <a:latin typeface="Calibri" panose="020F0502020204030204" pitchFamily="34" charset="0"/>
              </a:rPr>
              <a:t>Index </a:t>
            </a:r>
            <a:r>
              <a:rPr lang="en-US" b="1" dirty="0">
                <a:latin typeface="Calibri" panose="020F0502020204030204" pitchFamily="34" charset="0"/>
              </a:rPr>
              <a:t>patient </a:t>
            </a:r>
            <a:r>
              <a:rPr lang="en-US" dirty="0">
                <a:latin typeface="Calibri" panose="020F0502020204030204" pitchFamily="34" charset="0"/>
              </a:rPr>
              <a:t>– Symptoms </a:t>
            </a:r>
            <a:r>
              <a:rPr lang="en-US" dirty="0" smtClean="0">
                <a:latin typeface="Calibri" panose="020F0502020204030204" pitchFamily="34" charset="0"/>
              </a:rPr>
              <a:t>developed on September 24, 2014, approximately 4 days after arrival; sought medical care at Texas Health Presbyterian Hospital of Dallas on September 26, 2014; was admitted to hospital on </a:t>
            </a:r>
            <a:r>
              <a:rPr lang="en-US" dirty="0">
                <a:latin typeface="Calibri" panose="020F0502020204030204" pitchFamily="34" charset="0"/>
              </a:rPr>
              <a:t>September </a:t>
            </a:r>
            <a:r>
              <a:rPr lang="en-US" dirty="0" smtClean="0">
                <a:latin typeface="Calibri" panose="020F0502020204030204" pitchFamily="34" charset="0"/>
              </a:rPr>
              <a:t>28, 2014; testing confirmed Ebola on </a:t>
            </a:r>
            <a:r>
              <a:rPr lang="en-US" dirty="0">
                <a:latin typeface="Calibri" panose="020F0502020204030204" pitchFamily="34" charset="0"/>
              </a:rPr>
              <a:t>September 30</a:t>
            </a:r>
            <a:r>
              <a:rPr lang="en-US" dirty="0" smtClean="0">
                <a:latin typeface="Calibri" panose="020F0502020204030204" pitchFamily="34" charset="0"/>
              </a:rPr>
              <a:t>, 2014; patient died October 8, 2014.</a:t>
            </a:r>
          </a:p>
          <a:p>
            <a:pPr lvl="1">
              <a:spcAft>
                <a:spcPts val="1200"/>
              </a:spcAft>
              <a:buFont typeface="Arial" panose="020B0604020202020204" pitchFamily="34" charset="0"/>
              <a:buChar char="•"/>
            </a:pPr>
            <a:r>
              <a:rPr lang="en-US" b="1" dirty="0" smtClean="0">
                <a:latin typeface="Calibri" panose="020F0502020204030204" pitchFamily="34" charset="0"/>
              </a:rPr>
              <a:t>TX Healthcare Worker, Case 2 </a:t>
            </a:r>
            <a:r>
              <a:rPr lang="en-US" dirty="0" smtClean="0">
                <a:latin typeface="Calibri" panose="020F0502020204030204" pitchFamily="34" charset="0"/>
              </a:rPr>
              <a:t>– Cared for index patient; was self-monitoring and presented to hospital reporting low-grade fever; diagnosed with Ebola on October 11, 2014; recovered and released from NIH Clinical Center October 24, 2014</a:t>
            </a:r>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7</a:t>
            </a:fld>
            <a:endParaRPr lang="en-US" altLang="en-US" sz="1200" i="1" dirty="0">
              <a:solidFill>
                <a:schemeClr val="accent4"/>
              </a:solidFill>
              <a:latin typeface="+mn-lt"/>
            </a:endParaRPr>
          </a:p>
        </p:txBody>
      </p:sp>
      <p:sp>
        <p:nvSpPr>
          <p:cNvPr id="5" name="Content Placeholder 4"/>
          <p:cNvSpPr>
            <a:spLocks noGrp="1"/>
          </p:cNvSpPr>
          <p:nvPr>
            <p:ph type="body" sz="half" idx="2"/>
          </p:nvPr>
        </p:nvSpPr>
        <p:spPr>
          <a:xfrm>
            <a:off x="318453" y="6263254"/>
            <a:ext cx="8803658" cy="527124"/>
          </a:xfrm>
        </p:spPr>
        <p:txBody>
          <a:bodyPr/>
          <a:lstStyle/>
          <a:p>
            <a:pPr>
              <a:lnSpc>
                <a:spcPts val="1300"/>
              </a:lnSpc>
              <a:spcBef>
                <a:spcPts val="0"/>
              </a:spcBef>
            </a:pPr>
            <a:r>
              <a:rPr lang="en-US" sz="1100" dirty="0" smtClean="0">
                <a:solidFill>
                  <a:srgbClr val="4971F2"/>
                </a:solidFill>
                <a:latin typeface="Calibri" panose="020F0502020204030204" pitchFamily="34" charset="0"/>
              </a:rPr>
              <a:t>Information on U.S. Ebola </a:t>
            </a:r>
            <a:r>
              <a:rPr lang="en-US" sz="1100" dirty="0">
                <a:solidFill>
                  <a:srgbClr val="4971F2"/>
                </a:solidFill>
                <a:latin typeface="Calibri" panose="020F0502020204030204" pitchFamily="34" charset="0"/>
              </a:rPr>
              <a:t>cases available at </a:t>
            </a:r>
            <a:r>
              <a:rPr lang="en-US" sz="1100" dirty="0">
                <a:solidFill>
                  <a:srgbClr val="4971F2"/>
                </a:solidFill>
                <a:latin typeface="Calibri" panose="020F0502020204030204" pitchFamily="34" charset="0"/>
                <a:hlinkClick r:id="rId3"/>
              </a:rPr>
              <a:t>http://</a:t>
            </a:r>
            <a:r>
              <a:rPr lang="en-US" sz="1100" dirty="0" smtClean="0">
                <a:solidFill>
                  <a:srgbClr val="4971F2"/>
                </a:solidFill>
                <a:latin typeface="Calibri" panose="020F0502020204030204" pitchFamily="34" charset="0"/>
                <a:hlinkClick r:id="rId3"/>
              </a:rPr>
              <a:t>www.cdc.gov/vhf/ebola/outbreaks/2014-west-africa/united-states-imported-case.html</a:t>
            </a:r>
            <a:r>
              <a:rPr lang="en-US" sz="1100" dirty="0" smtClean="0">
                <a:solidFill>
                  <a:srgbClr val="4971F2"/>
                </a:solidFill>
                <a:latin typeface="Calibri" panose="020F0502020204030204" pitchFamily="34" charset="0"/>
              </a:rPr>
              <a:t>. </a:t>
            </a:r>
          </a:p>
        </p:txBody>
      </p:sp>
    </p:spTree>
    <p:extLst>
      <p:ext uri="{BB962C8B-B14F-4D97-AF65-F5344CB8AC3E}">
        <p14:creationId xmlns:p14="http://schemas.microsoft.com/office/powerpoint/2010/main" val="33417648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95"/>
            <a:ext cx="8229600" cy="523220"/>
          </a:xfrm>
        </p:spPr>
        <p:txBody>
          <a:bodyPr>
            <a:spAutoFit/>
          </a:bodyPr>
          <a:lstStyle/>
          <a:p>
            <a:r>
              <a:rPr lang="en-US" sz="2800" dirty="0" smtClean="0">
                <a:solidFill>
                  <a:srgbClr val="0039A6"/>
                </a:solidFill>
                <a:effectLst/>
                <a:latin typeface="Calibri" panose="020F0502020204030204" pitchFamily="34" charset="0"/>
              </a:rPr>
              <a:t>Ebola Cases (United States)</a:t>
            </a:r>
            <a:endParaRPr lang="en-U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458732"/>
            <a:ext cx="8229600" cy="3939540"/>
          </a:xfrm>
        </p:spPr>
        <p:txBody>
          <a:bodyPr>
            <a:spAutoFit/>
          </a:bodyPr>
          <a:lstStyle/>
          <a:p>
            <a:pPr lvl="1">
              <a:spcAft>
                <a:spcPts val="1200"/>
              </a:spcAft>
              <a:buFont typeface="Arial" panose="020B0604020202020204" pitchFamily="34" charset="0"/>
              <a:buChar char="•"/>
            </a:pPr>
            <a:r>
              <a:rPr lang="en-US" sz="2400" b="1" dirty="0" smtClean="0">
                <a:latin typeface="Calibri" panose="020F0502020204030204" pitchFamily="34" charset="0"/>
              </a:rPr>
              <a:t>TX Healthcare Worker, Case 3 </a:t>
            </a:r>
            <a:r>
              <a:rPr lang="en-US" sz="2400" dirty="0" smtClean="0">
                <a:latin typeface="Calibri" panose="020F0502020204030204" pitchFamily="34" charset="0"/>
              </a:rPr>
              <a:t>– Cared for index patient; was self-monitoring and reported low-grade fever; diagnosed with Ebola on October 15, 2014; recovered and released from Emory </a:t>
            </a:r>
            <a:r>
              <a:rPr lang="en-US" sz="2400" dirty="0">
                <a:latin typeface="Calibri" panose="020F0502020204030204" pitchFamily="34" charset="0"/>
              </a:rPr>
              <a:t>University Hospital in </a:t>
            </a:r>
            <a:r>
              <a:rPr lang="en-US" sz="2400" dirty="0" smtClean="0">
                <a:latin typeface="Calibri" panose="020F0502020204030204" pitchFamily="34" charset="0"/>
              </a:rPr>
              <a:t>Atlanta October 28, 2014</a:t>
            </a:r>
          </a:p>
          <a:p>
            <a:pPr lvl="1">
              <a:spcAft>
                <a:spcPts val="1200"/>
              </a:spcAft>
              <a:buFont typeface="Arial" panose="020B0604020202020204" pitchFamily="34" charset="0"/>
              <a:buChar char="•"/>
            </a:pPr>
            <a:r>
              <a:rPr lang="en-US" sz="2400" b="1" dirty="0" smtClean="0">
                <a:latin typeface="Calibri" panose="020F0502020204030204" pitchFamily="34" charset="0"/>
              </a:rPr>
              <a:t>NY Medical Aid Worker, Case 4</a:t>
            </a:r>
            <a:r>
              <a:rPr lang="en-US" sz="2400" dirty="0" smtClean="0">
                <a:latin typeface="Calibri" panose="020F0502020204030204" pitchFamily="34" charset="0"/>
              </a:rPr>
              <a:t> – Worked with Ebola patients in Guinea; was self-monitoring and reported fever; diagnosed with Ebola on October 24, 2014</a:t>
            </a:r>
            <a:r>
              <a:rPr lang="en-US" sz="2400" dirty="0">
                <a:latin typeface="Calibri" panose="020F0502020204030204" pitchFamily="34" charset="0"/>
              </a:rPr>
              <a:t>;</a:t>
            </a:r>
            <a:r>
              <a:rPr lang="en-US" sz="2400" dirty="0" smtClean="0">
                <a:latin typeface="Calibri" panose="020F0502020204030204" pitchFamily="34" charset="0"/>
              </a:rPr>
              <a:t> recovered and released from Bellevue Hospital in New York City November 11, 2014</a:t>
            </a:r>
            <a:endParaRPr lang="en-US" sz="2400" b="1" dirty="0" smtClean="0"/>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8</a:t>
            </a:fld>
            <a:endParaRPr lang="en-US" altLang="en-US" sz="1200" i="1" dirty="0">
              <a:solidFill>
                <a:schemeClr val="accent4"/>
              </a:solidFill>
              <a:latin typeface="+mn-lt"/>
            </a:endParaRPr>
          </a:p>
        </p:txBody>
      </p:sp>
      <p:sp>
        <p:nvSpPr>
          <p:cNvPr id="5" name="Content Placeholder 4"/>
          <p:cNvSpPr>
            <a:spLocks noGrp="1"/>
          </p:cNvSpPr>
          <p:nvPr>
            <p:ph type="body" sz="half" idx="2"/>
          </p:nvPr>
        </p:nvSpPr>
        <p:spPr>
          <a:xfrm>
            <a:off x="318453" y="6263254"/>
            <a:ext cx="8803658" cy="527124"/>
          </a:xfrm>
        </p:spPr>
        <p:txBody>
          <a:bodyPr/>
          <a:lstStyle/>
          <a:p>
            <a:pPr>
              <a:lnSpc>
                <a:spcPts val="1300"/>
              </a:lnSpc>
              <a:spcBef>
                <a:spcPts val="0"/>
              </a:spcBef>
            </a:pPr>
            <a:r>
              <a:rPr lang="en-US" sz="1100" dirty="0" smtClean="0">
                <a:solidFill>
                  <a:srgbClr val="4971F2"/>
                </a:solidFill>
                <a:latin typeface="Calibri" panose="020F0502020204030204" pitchFamily="34" charset="0"/>
              </a:rPr>
              <a:t>Information on U.S. Ebola </a:t>
            </a:r>
            <a:r>
              <a:rPr lang="en-US" sz="1100" dirty="0">
                <a:solidFill>
                  <a:srgbClr val="4971F2"/>
                </a:solidFill>
                <a:latin typeface="Calibri" panose="020F0502020204030204" pitchFamily="34" charset="0"/>
              </a:rPr>
              <a:t>cases available at </a:t>
            </a:r>
            <a:r>
              <a:rPr lang="en-US" sz="1100" dirty="0">
                <a:solidFill>
                  <a:srgbClr val="4971F2"/>
                </a:solidFill>
                <a:latin typeface="Calibri" panose="020F0502020204030204" pitchFamily="34" charset="0"/>
                <a:hlinkClick r:id="rId3"/>
              </a:rPr>
              <a:t>http://</a:t>
            </a:r>
            <a:r>
              <a:rPr lang="en-US" sz="1100" dirty="0" smtClean="0">
                <a:solidFill>
                  <a:srgbClr val="4971F2"/>
                </a:solidFill>
                <a:latin typeface="Calibri" panose="020F0502020204030204" pitchFamily="34" charset="0"/>
                <a:hlinkClick r:id="rId3"/>
              </a:rPr>
              <a:t>www.cdc.gov/vhf/ebola/outbreaks/2014-west-africa/united-states-imported-case.html</a:t>
            </a:r>
            <a:r>
              <a:rPr lang="en-US" sz="1100" dirty="0" smtClean="0">
                <a:solidFill>
                  <a:srgbClr val="4971F2"/>
                </a:solidFill>
                <a:latin typeface="Calibri" panose="020F0502020204030204" pitchFamily="34" charset="0"/>
              </a:rPr>
              <a:t>. </a:t>
            </a:r>
          </a:p>
        </p:txBody>
      </p:sp>
    </p:spTree>
    <p:extLst>
      <p:ext uri="{BB962C8B-B14F-4D97-AF65-F5344CB8AC3E}">
        <p14:creationId xmlns:p14="http://schemas.microsoft.com/office/powerpoint/2010/main" val="31591643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39A6"/>
                </a:solidFill>
                <a:effectLst/>
                <a:latin typeface="Calibri" panose="020F0502020204030204" pitchFamily="34" charset="0"/>
              </a:rPr>
              <a:t>Ebola Cases (United States)</a:t>
            </a:r>
            <a:endParaRPr lang="en-U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sz="2400" dirty="0">
                <a:latin typeface="Calibri" panose="020F0502020204030204" pitchFamily="34" charset="0"/>
              </a:rPr>
              <a:t>During this outbreak, 6</a:t>
            </a:r>
            <a:r>
              <a:rPr lang="en-US" sz="2400" dirty="0" smtClean="0">
                <a:latin typeface="Calibri" panose="020F0502020204030204" pitchFamily="34" charset="0"/>
              </a:rPr>
              <a:t> </a:t>
            </a:r>
            <a:r>
              <a:rPr lang="en-US" sz="2400" dirty="0">
                <a:latin typeface="Calibri" panose="020F0502020204030204" pitchFamily="34" charset="0"/>
              </a:rPr>
              <a:t>health workers and </a:t>
            </a:r>
            <a:r>
              <a:rPr lang="en-US" sz="2400" dirty="0" smtClean="0">
                <a:latin typeface="Calibri" panose="020F0502020204030204" pitchFamily="34" charset="0"/>
              </a:rPr>
              <a:t>1 journalist </a:t>
            </a:r>
            <a:r>
              <a:rPr lang="en-US" sz="2400" dirty="0">
                <a:latin typeface="Calibri" panose="020F0502020204030204" pitchFamily="34" charset="0"/>
              </a:rPr>
              <a:t>have been infected with Ebola virus while in West Africa and transported to hospitals in the United States. </a:t>
            </a:r>
            <a:endParaRPr lang="en-US" sz="2400" dirty="0" smtClean="0">
              <a:latin typeface="Calibri" panose="020F0502020204030204" pitchFamily="34" charset="0"/>
            </a:endParaRPr>
          </a:p>
          <a:p>
            <a:pPr lvl="1"/>
            <a:r>
              <a:rPr lang="en-US" sz="2400" dirty="0" smtClean="0">
                <a:latin typeface="Calibri" panose="020F0502020204030204" pitchFamily="34" charset="0"/>
              </a:rPr>
              <a:t>1 of </a:t>
            </a:r>
            <a:r>
              <a:rPr lang="en-US" sz="2400" dirty="0">
                <a:latin typeface="Calibri" panose="020F0502020204030204" pitchFamily="34" charset="0"/>
              </a:rPr>
              <a:t>the health workers </a:t>
            </a:r>
            <a:r>
              <a:rPr lang="en-US" sz="2400" dirty="0" smtClean="0">
                <a:latin typeface="Calibri" panose="020F0502020204030204" pitchFamily="34" charset="0"/>
              </a:rPr>
              <a:t>died on </a:t>
            </a:r>
            <a:r>
              <a:rPr lang="en-US" sz="2400" dirty="0">
                <a:latin typeface="Calibri" panose="020F0502020204030204" pitchFamily="34" charset="0"/>
              </a:rPr>
              <a:t>November </a:t>
            </a:r>
            <a:r>
              <a:rPr lang="en-US" sz="2400" dirty="0" smtClean="0">
                <a:latin typeface="Calibri" panose="020F0502020204030204" pitchFamily="34" charset="0"/>
              </a:rPr>
              <a:t>17, 2014, </a:t>
            </a:r>
            <a:r>
              <a:rPr lang="en-US" sz="2400" dirty="0">
                <a:latin typeface="Calibri" panose="020F0502020204030204" pitchFamily="34" charset="0"/>
              </a:rPr>
              <a:t>after being transported from Sierra Leone to Nebraska Medical </a:t>
            </a:r>
            <a:r>
              <a:rPr lang="en-US" sz="2400" dirty="0" smtClean="0">
                <a:latin typeface="Calibri" panose="020F0502020204030204" pitchFamily="34" charset="0"/>
              </a:rPr>
              <a:t>Center</a:t>
            </a:r>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9</a:t>
            </a:fld>
            <a:endParaRPr lang="en-US" altLang="en-US" sz="1200" i="1" dirty="0">
              <a:solidFill>
                <a:schemeClr val="accent4"/>
              </a:solidFill>
              <a:latin typeface="+mn-lt"/>
            </a:endParaRPr>
          </a:p>
        </p:txBody>
      </p:sp>
    </p:spTree>
    <p:extLst>
      <p:ext uri="{BB962C8B-B14F-4D97-AF65-F5344CB8AC3E}">
        <p14:creationId xmlns:p14="http://schemas.microsoft.com/office/powerpoint/2010/main" val="8725815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DC_OD_PPT_light([1]">
  <a:themeElements>
    <a:clrScheme name="CDC OD">
      <a:dk1>
        <a:srgbClr val="000000"/>
      </a:dk1>
      <a:lt1>
        <a:srgbClr val="FFFFFF"/>
      </a:lt1>
      <a:dk2>
        <a:srgbClr val="FFFFFF"/>
      </a:dk2>
      <a:lt2>
        <a:srgbClr val="FFFFFF"/>
      </a:lt2>
      <a:accent1>
        <a:srgbClr val="4971F2"/>
      </a:accent1>
      <a:accent2>
        <a:srgbClr val="007D57"/>
      </a:accent2>
      <a:accent3>
        <a:srgbClr val="9A3B26"/>
      </a:accent3>
      <a:accent4>
        <a:srgbClr val="7F7F7F"/>
      </a:accent4>
      <a:accent5>
        <a:srgbClr val="F6A01A"/>
      </a:accent5>
      <a:accent6>
        <a:srgbClr val="005DAA"/>
      </a:accent6>
      <a:hlink>
        <a:srgbClr val="000000"/>
      </a:hlink>
      <a:folHlink>
        <a:srgbClr val="00000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9415</TotalTime>
  <Words>3151</Words>
  <Application>Microsoft Office PowerPoint</Application>
  <PresentationFormat>On-screen Show (4:3)</PresentationFormat>
  <Paragraphs>415</Paragraphs>
  <Slides>35</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 Unicode MS</vt:lpstr>
      <vt:lpstr>Arial</vt:lpstr>
      <vt:lpstr>Calibri</vt:lpstr>
      <vt:lpstr>Courier New</vt:lpstr>
      <vt:lpstr>Myriad Web Pro</vt:lpstr>
      <vt:lpstr>Times New Roman</vt:lpstr>
      <vt:lpstr>Tw Cen MT</vt:lpstr>
      <vt:lpstr>Wingdings</vt:lpstr>
      <vt:lpstr>CDC_OD_PPT_light([1]</vt:lpstr>
      <vt:lpstr>Ebola Virus Disease</vt:lpstr>
      <vt:lpstr>Ebola Virus</vt:lpstr>
      <vt:lpstr>Ebola Virus </vt:lpstr>
      <vt:lpstr>Outbreak Distribution — West Africa, February 6, 2016</vt:lpstr>
      <vt:lpstr>2014 Ebola Outbreak Reported Cases (Suspected, Probable, and Confirmed) in Guinea, Liberia, and Sierra Leone</vt:lpstr>
      <vt:lpstr>Ebola Cases and Deaths1</vt:lpstr>
      <vt:lpstr>Ebola Cases (United States)</vt:lpstr>
      <vt:lpstr>Ebola Cases (United States)</vt:lpstr>
      <vt:lpstr>Ebola Cases (United States)</vt:lpstr>
      <vt:lpstr>Ebola Virus Transmission</vt:lpstr>
      <vt:lpstr>Human-to-Human Transmission</vt:lpstr>
      <vt:lpstr>Ebola Risk Assessment</vt:lpstr>
      <vt:lpstr>Ebola Risk Assessment (Continued)</vt:lpstr>
      <vt:lpstr>Ebola Risk Assessment (Continued)</vt:lpstr>
      <vt:lpstr>Ebola Risk Assessment (Continued)</vt:lpstr>
      <vt:lpstr>Ebola Virus Pathogenesis</vt:lpstr>
      <vt:lpstr>Early Clinical Presentation</vt:lpstr>
      <vt:lpstr>Clinical Features</vt:lpstr>
      <vt:lpstr>Clinical Manifestations by Organ System in West African Ebola Outbreak</vt:lpstr>
      <vt:lpstr>Examples of Hemorrhagic Signs</vt:lpstr>
      <vt:lpstr>Laboratory Findings</vt:lpstr>
      <vt:lpstr>EVD: Expected Diagnostic  Test Results Over Time</vt:lpstr>
      <vt:lpstr>Ebola Virus Diagnosis</vt:lpstr>
      <vt:lpstr>Other Ebola Virus Diagnostics</vt:lpstr>
      <vt:lpstr>Laboratories</vt:lpstr>
      <vt:lpstr>Packaging &amp; Shipping Clinical Specimens to CDC for Ebola Testing</vt:lpstr>
      <vt:lpstr>Interpreting Negative Ebola RT-PCR Result</vt:lpstr>
      <vt:lpstr>Clinical Management of Ebola:   Supportive, but Aggressive</vt:lpstr>
      <vt:lpstr>Investigational Therapies for Ebola Patients</vt:lpstr>
      <vt:lpstr>Patient Recovery </vt:lpstr>
      <vt:lpstr>Practical Considerations for Evaluating Patients for Ebola in the United States</vt:lpstr>
      <vt:lpstr>PowerPoint Presentation</vt:lpstr>
      <vt:lpstr>Interim Guidance for Monitoring and Movement of Persons with Ebola Exposure</vt:lpstr>
      <vt:lpstr>EVD Summary</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Ebola Outbreak Response West Africa</dc:title>
  <dc:creator>CDC User</dc:creator>
  <cp:lastModifiedBy>Davis, Susan B. (CDC/ONDIEH/NCCDPHP) (CTR)</cp:lastModifiedBy>
  <cp:revision>839</cp:revision>
  <cp:lastPrinted>2014-10-07T20:49:52Z</cp:lastPrinted>
  <dcterms:created xsi:type="dcterms:W3CDTF">2014-08-27T13:05:44Z</dcterms:created>
  <dcterms:modified xsi:type="dcterms:W3CDTF">2016-02-12T14:52:07Z</dcterms:modified>
</cp:coreProperties>
</file>