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16" r:id="rId2"/>
    <p:sldId id="317" r:id="rId3"/>
    <p:sldId id="265" r:id="rId4"/>
    <p:sldId id="296" r:id="rId5"/>
    <p:sldId id="297" r:id="rId6"/>
    <p:sldId id="318" r:id="rId7"/>
    <p:sldId id="319" r:id="rId8"/>
    <p:sldId id="320" r:id="rId9"/>
    <p:sldId id="295" r:id="rId10"/>
    <p:sldId id="313" r:id="rId11"/>
    <p:sldId id="286" r:id="rId12"/>
    <p:sldId id="298" r:id="rId13"/>
    <p:sldId id="299" r:id="rId14"/>
    <p:sldId id="300" r:id="rId15"/>
    <p:sldId id="301" r:id="rId16"/>
    <p:sldId id="287" r:id="rId17"/>
    <p:sldId id="302" r:id="rId18"/>
    <p:sldId id="288" r:id="rId19"/>
    <p:sldId id="303" r:id="rId20"/>
    <p:sldId id="304" r:id="rId21"/>
    <p:sldId id="289" r:id="rId22"/>
    <p:sldId id="305" r:id="rId23"/>
    <p:sldId id="290" r:id="rId24"/>
    <p:sldId id="306" r:id="rId25"/>
    <p:sldId id="307" r:id="rId26"/>
    <p:sldId id="291" r:id="rId27"/>
    <p:sldId id="309" r:id="rId28"/>
    <p:sldId id="310" r:id="rId29"/>
    <p:sldId id="292" r:id="rId30"/>
    <p:sldId id="311" r:id="rId31"/>
    <p:sldId id="312" r:id="rId32"/>
    <p:sldId id="314" r:id="rId33"/>
  </p:sldIdLst>
  <p:sldSz cx="9144000" cy="5143500" type="screen16x9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6">
          <p15:clr>
            <a:srgbClr val="A4A3A4"/>
          </p15:clr>
        </p15:guide>
        <p15:guide id="2" orient="horz" pos="2268">
          <p15:clr>
            <a:srgbClr val="A4A3A4"/>
          </p15:clr>
        </p15:guide>
        <p15:guide id="3" pos="3787">
          <p15:clr>
            <a:srgbClr val="A4A3A4"/>
          </p15:clr>
        </p15:guide>
        <p15:guide id="4" pos="26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Smith" initials="LAS" lastIdx="22" clrIdx="0">
    <p:extLst>
      <p:ext uri="{19B8F6BF-5375-455C-9EA6-DF929625EA0E}">
        <p15:presenceInfo xmlns:p15="http://schemas.microsoft.com/office/powerpoint/2012/main" userId="Laura Smi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D600"/>
    <a:srgbClr val="C0E3F1"/>
    <a:srgbClr val="FFFFCC"/>
    <a:srgbClr val="17375E"/>
    <a:srgbClr val="145267"/>
    <a:srgbClr val="C00000"/>
    <a:srgbClr val="FEFF76"/>
    <a:srgbClr val="C07FF1"/>
    <a:srgbClr val="96BC3D"/>
    <a:srgbClr val="FEE1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357" autoAdjust="0"/>
  </p:normalViewPr>
  <p:slideViewPr>
    <p:cSldViewPr snapToGrid="0" showGuides="1">
      <p:cViewPr varScale="1">
        <p:scale>
          <a:sx n="109" d="100"/>
          <a:sy n="109" d="100"/>
        </p:scale>
        <p:origin x="126" y="210"/>
      </p:cViewPr>
      <p:guideLst>
        <p:guide orient="horz" pos="1716"/>
        <p:guide orient="horz" pos="2268"/>
        <p:guide pos="3787"/>
        <p:guide pos="2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1ADFB-26FD-4C19-B9B9-2481F4C23E32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50170-5A04-4E60-8932-43FE708F8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68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50170-5A04-4E60-8932-43FE708F8A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1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50170-5A04-4E60-8932-43FE708F8A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8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50170-5A04-4E60-8932-43FE708F8A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1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50170-5A04-4E60-8932-43FE708F8A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1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50170-5A04-4E60-8932-43FE708F8A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67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50170-5A04-4E60-8932-43FE708F8A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44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50170-5A04-4E60-8932-43FE708F8A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8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50170-5A04-4E60-8932-43FE708F8A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36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50170-5A04-4E60-8932-43FE708F8A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85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50170-5A04-4E60-8932-43FE708F8A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8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3BA1-0792-4F3F-8E18-741B81A01FDF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DB0A-89FA-439B-8A1E-1E761E15C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7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3BA1-0792-4F3F-8E18-741B81A01FDF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DB0A-89FA-439B-8A1E-1E761E15C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8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3BA1-0792-4F3F-8E18-741B81A01FDF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DB0A-89FA-439B-8A1E-1E761E15C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2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3BA1-0792-4F3F-8E18-741B81A01FDF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DB0A-89FA-439B-8A1E-1E761E15C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0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3BA1-0792-4F3F-8E18-741B81A01FDF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DB0A-89FA-439B-8A1E-1E761E15C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2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3BA1-0792-4F3F-8E18-741B81A01FDF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DB0A-89FA-439B-8A1E-1E761E15C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6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3BA1-0792-4F3F-8E18-741B81A01FDF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DB0A-89FA-439B-8A1E-1E761E15C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4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3BA1-0792-4F3F-8E18-741B81A01FDF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DB0A-89FA-439B-8A1E-1E761E15C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8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3BA1-0792-4F3F-8E18-741B81A01FDF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DB0A-89FA-439B-8A1E-1E761E15C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6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3BA1-0792-4F3F-8E18-741B81A01FDF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DB0A-89FA-439B-8A1E-1E761E15C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8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3BA1-0792-4F3F-8E18-741B81A01FDF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DB0A-89FA-439B-8A1E-1E761E15C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9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03BA1-0792-4F3F-8E18-741B81A01FDF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ADB0A-89FA-439B-8A1E-1E761E15C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5" y="1683923"/>
            <a:ext cx="3168555" cy="177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7330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93967" y="2640121"/>
            <a:ext cx="1174132" cy="1174132"/>
          </a:xfrm>
          <a:prstGeom prst="ellipse">
            <a:avLst/>
          </a:prstGeom>
          <a:gradFill flip="none" rotWithShape="1">
            <a:gsLst>
              <a:gs pos="76000">
                <a:srgbClr val="FFFFFF">
                  <a:alpha val="0"/>
                </a:srgb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05000" y="482275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Africa?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CC"/>
                </a:solidFill>
              </a:rPr>
              <a:t>What is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04800" y="1866900"/>
            <a:ext cx="509971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lvl="0" indent="-231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Africa is one of the seven continents.</a:t>
            </a:r>
          </a:p>
          <a:p>
            <a:pPr marL="231775" lvl="0" indent="-231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There are 54 </a:t>
            </a:r>
            <a:r>
              <a:rPr lang="en-US" sz="2800" dirty="0" smtClean="0"/>
              <a:t>countries</a:t>
            </a:r>
            <a:br>
              <a:rPr lang="en-US" sz="2800" dirty="0" smtClean="0"/>
            </a:br>
            <a:r>
              <a:rPr lang="en-US" sz="2800" dirty="0" smtClean="0"/>
              <a:t>in </a:t>
            </a:r>
            <a:r>
              <a:rPr lang="en-US" sz="2800" dirty="0"/>
              <a:t>Africa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222" y="1815992"/>
            <a:ext cx="3370482" cy="21777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343" y="2983370"/>
            <a:ext cx="652734" cy="72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537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6" t="9545" r="36004"/>
          <a:stretch/>
        </p:blipFill>
        <p:spPr>
          <a:xfrm>
            <a:off x="5689626" y="1352550"/>
            <a:ext cx="3454374" cy="3776891"/>
          </a:xfrm>
          <a:prstGeom prst="rect">
            <a:avLst/>
          </a:prstGeom>
        </p:spPr>
      </p:pic>
      <p:sp>
        <p:nvSpPr>
          <p:cNvPr id="13" name="Round Diagonal Corner Rectangle 12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05000" y="482275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Africa?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CC"/>
                </a:solidFill>
              </a:rPr>
              <a:t>What is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04800" y="1866900"/>
            <a:ext cx="5099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800" dirty="0" smtClean="0"/>
              <a:t>Africa </a:t>
            </a:r>
            <a:r>
              <a:rPr lang="en-US" sz="2800" dirty="0"/>
              <a:t>is about </a:t>
            </a:r>
            <a:r>
              <a:rPr lang="en-US" sz="2800" b="1" dirty="0"/>
              <a:t>8,000 </a:t>
            </a:r>
            <a:r>
              <a:rPr lang="en-US" sz="2800" b="1" dirty="0" smtClean="0"/>
              <a:t>miles</a:t>
            </a:r>
            <a:br>
              <a:rPr lang="en-US" sz="2800" b="1" dirty="0" smtClean="0"/>
            </a:br>
            <a:r>
              <a:rPr lang="en-US" sz="2800" b="1" dirty="0" smtClean="0"/>
              <a:t>from </a:t>
            </a:r>
            <a:r>
              <a:rPr lang="en-US" sz="2800" b="1" dirty="0"/>
              <a:t>the United States</a:t>
            </a:r>
            <a:r>
              <a:rPr lang="en-US" sz="2800" dirty="0"/>
              <a:t>.</a:t>
            </a:r>
          </a:p>
        </p:txBody>
      </p:sp>
      <p:sp>
        <p:nvSpPr>
          <p:cNvPr id="4" name="Left-Right Arrow 3"/>
          <p:cNvSpPr/>
          <p:nvPr/>
        </p:nvSpPr>
        <p:spPr>
          <a:xfrm>
            <a:off x="6637283" y="3133726"/>
            <a:ext cx="1213945" cy="413515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764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6" t="9545" r="36004"/>
          <a:stretch/>
        </p:blipFill>
        <p:spPr>
          <a:xfrm>
            <a:off x="5689626" y="1352550"/>
            <a:ext cx="3454374" cy="3776891"/>
          </a:xfrm>
          <a:prstGeom prst="rect">
            <a:avLst/>
          </a:prstGeom>
        </p:spPr>
      </p:pic>
      <p:sp>
        <p:nvSpPr>
          <p:cNvPr id="32" name="Left-Right Arrow 31"/>
          <p:cNvSpPr/>
          <p:nvPr/>
        </p:nvSpPr>
        <p:spPr>
          <a:xfrm>
            <a:off x="6637283" y="3133726"/>
            <a:ext cx="1213945" cy="413515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-24224146" y="3835605"/>
            <a:ext cx="20123193" cy="1458455"/>
            <a:chOff x="-45649063" y="1337376"/>
            <a:chExt cx="52468963" cy="3802757"/>
          </a:xfrm>
        </p:grpSpPr>
        <p:grpSp>
          <p:nvGrpSpPr>
            <p:cNvPr id="6" name="Group 5"/>
            <p:cNvGrpSpPr/>
            <p:nvPr/>
          </p:nvGrpSpPr>
          <p:grpSpPr>
            <a:xfrm>
              <a:off x="-19405783" y="1337376"/>
              <a:ext cx="26225683" cy="3802757"/>
              <a:chOff x="-19405783" y="1337376"/>
              <a:chExt cx="26225683" cy="380275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" y="1337376"/>
                <a:ext cx="6819899" cy="3802757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623102" y="1337376"/>
                <a:ext cx="6819899" cy="3802757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782680" y="1337376"/>
                <a:ext cx="6819899" cy="3802757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405783" y="1337376"/>
                <a:ext cx="6819899" cy="3802757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-45649063" y="1337376"/>
              <a:ext cx="26243278" cy="3802757"/>
              <a:chOff x="-19405783" y="1337376"/>
              <a:chExt cx="26243278" cy="380275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337376"/>
                <a:ext cx="6837495" cy="3802757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623102" y="1337376"/>
                <a:ext cx="6819899" cy="3802757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782680" y="1337376"/>
                <a:ext cx="6819899" cy="3802757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405783" y="1337376"/>
                <a:ext cx="6819899" cy="3802757"/>
              </a:xfrm>
              <a:prstGeom prst="rect">
                <a:avLst/>
              </a:prstGeom>
            </p:spPr>
          </p:pic>
        </p:grpSp>
      </p:grpSp>
      <p:sp>
        <p:nvSpPr>
          <p:cNvPr id="13" name="Round Diagonal Corner Rectangle 12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05000" y="482275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Africa?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CC"/>
                </a:solidFill>
              </a:rPr>
              <a:t>What is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16" name="Round Diagonal Corner Rectangle 15"/>
          <p:cNvSpPr/>
          <p:nvPr/>
        </p:nvSpPr>
        <p:spPr>
          <a:xfrm rot="10800000" flipV="1">
            <a:off x="2503997" y="2436125"/>
            <a:ext cx="3185626" cy="2731033"/>
          </a:xfrm>
          <a:prstGeom prst="round2Diag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762923" y="2650510"/>
            <a:ext cx="31344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8,000 </a:t>
            </a:r>
            <a:r>
              <a:rPr lang="en-US" sz="2400" dirty="0">
                <a:solidFill>
                  <a:schemeClr val="bg1"/>
                </a:solidFill>
              </a:rPr>
              <a:t>miles </a:t>
            </a:r>
            <a:r>
              <a:rPr lang="en-US" sz="2400" dirty="0" smtClean="0">
                <a:solidFill>
                  <a:schemeClr val="bg1"/>
                </a:solidFill>
              </a:rPr>
              <a:t>equals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47 </a:t>
            </a:r>
            <a:r>
              <a:rPr lang="en-US" sz="2400" dirty="0">
                <a:solidFill>
                  <a:schemeClr val="bg1"/>
                </a:solidFill>
              </a:rPr>
              <a:t>million </a:t>
            </a:r>
            <a:r>
              <a:rPr lang="en-US" sz="2400" dirty="0" smtClean="0">
                <a:solidFill>
                  <a:schemeClr val="bg1"/>
                </a:solidFill>
              </a:rPr>
              <a:t>feet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or </a:t>
            </a:r>
            <a:r>
              <a:rPr lang="en-US" sz="2400" b="1" dirty="0">
                <a:solidFill>
                  <a:schemeClr val="bg1"/>
                </a:solidFill>
              </a:rPr>
              <a:t>about 150,000 football fields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87990" y="1992573"/>
            <a:ext cx="3185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FAST</a:t>
            </a:r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FACT:</a:t>
            </a:r>
            <a:endParaRPr lang="en-US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385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06354 0.01209 L 2.92361 0.01116 " pathEditMode="relative" rAng="0" ptsTypes="AA">
                                      <p:cBhvr>
                                        <p:cTn id="16" dur="7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03" y="-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CC"/>
                </a:solidFill>
              </a:rPr>
              <a:t>How do people get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67840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EBOLA?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0" y="1866900"/>
            <a:ext cx="5099713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</a:rPr>
              <a:t>People get Ebola by touching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Body fluids from a person who is sick with or has died from Ebola. </a:t>
            </a:r>
            <a:r>
              <a:rPr lang="en-US" sz="2800" b="1" dirty="0"/>
              <a:t>Examples of body fluids include blood, vomit, pee, poop, sweat, or spit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03" y="1883405"/>
            <a:ext cx="1822771" cy="278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892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CC"/>
                </a:solidFill>
              </a:rPr>
              <a:t>How do people get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67840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EBOLA?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0" y="1866900"/>
            <a:ext cx="509971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</a:rPr>
              <a:t>People get Ebola by touching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Objects </a:t>
            </a:r>
            <a:r>
              <a:rPr lang="en-US" sz="2800" dirty="0"/>
              <a:t>with germs from the virus on them like needles </a:t>
            </a:r>
            <a:br>
              <a:rPr lang="en-US" sz="2800" dirty="0"/>
            </a:br>
            <a:r>
              <a:rPr lang="en-US" sz="2800" dirty="0"/>
              <a:t>that can cut someone</a:t>
            </a:r>
            <a:r>
              <a:rPr lang="en-US" sz="2800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592" y="2014346"/>
            <a:ext cx="2285909" cy="246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439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CC"/>
                </a:solidFill>
              </a:rPr>
              <a:t>How do people get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67840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EBOLA?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0" y="1866900"/>
            <a:ext cx="546137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</a:rPr>
              <a:t>People get Ebola by touching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Infected animals (blood or meat).</a:t>
            </a:r>
            <a:endParaRPr lang="en-US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177" y="2242638"/>
            <a:ext cx="3098711" cy="197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495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CC"/>
                </a:solidFill>
              </a:rPr>
              <a:t>How do people get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67840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EBOLA?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15" name="Round Diagonal Corner Rectangle 14"/>
          <p:cNvSpPr/>
          <p:nvPr/>
        </p:nvSpPr>
        <p:spPr>
          <a:xfrm rot="10800000" flipV="1">
            <a:off x="2503997" y="2436125"/>
            <a:ext cx="3185626" cy="2731033"/>
          </a:xfrm>
          <a:prstGeom prst="round2Diag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762923" y="2650510"/>
            <a:ext cx="313443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People cannot give Ebola to </a:t>
            </a:r>
            <a:r>
              <a:rPr lang="en-US" sz="2400" dirty="0" smtClean="0">
                <a:solidFill>
                  <a:schemeClr val="bg1"/>
                </a:solidFill>
              </a:rPr>
              <a:t>someone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else </a:t>
            </a:r>
            <a:r>
              <a:rPr lang="en-US" sz="2400" b="1" dirty="0">
                <a:solidFill>
                  <a:schemeClr val="bg1"/>
                </a:solidFill>
              </a:rPr>
              <a:t>until they have symptoms.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87990" y="1992573"/>
            <a:ext cx="3185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FAST</a:t>
            </a:r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FACT:</a:t>
            </a:r>
            <a:endParaRPr lang="en-US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89" y="1595731"/>
            <a:ext cx="2333240" cy="330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049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CC"/>
                </a:solidFill>
              </a:rPr>
              <a:t>How do people get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67840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EBOLA?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15" name="Round Diagonal Corner Rectangle 14"/>
          <p:cNvSpPr/>
          <p:nvPr/>
        </p:nvSpPr>
        <p:spPr>
          <a:xfrm rot="10800000" flipV="1">
            <a:off x="2503997" y="2436125"/>
            <a:ext cx="3185626" cy="2731033"/>
          </a:xfrm>
          <a:prstGeom prst="round2Diag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762923" y="2650510"/>
            <a:ext cx="3134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Even </a:t>
            </a:r>
            <a:r>
              <a:rPr lang="en-US" sz="2400" dirty="0">
                <a:solidFill>
                  <a:schemeClr val="bg1"/>
                </a:solidFill>
              </a:rPr>
              <a:t>people infected with Ebola in the early stages </a:t>
            </a:r>
            <a:r>
              <a:rPr lang="en-US" sz="2400" b="1" dirty="0">
                <a:solidFill>
                  <a:schemeClr val="bg1"/>
                </a:solidFill>
              </a:rPr>
              <a:t>are </a:t>
            </a:r>
            <a:r>
              <a:rPr lang="en-US" sz="2400" b="1" dirty="0" smtClean="0">
                <a:solidFill>
                  <a:schemeClr val="bg1"/>
                </a:solidFill>
              </a:rPr>
              <a:t>very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unlikely </a:t>
            </a:r>
            <a:r>
              <a:rPr lang="en-US" sz="2400" b="1" dirty="0">
                <a:solidFill>
                  <a:schemeClr val="bg1"/>
                </a:solidFill>
              </a:rPr>
              <a:t>to give </a:t>
            </a:r>
            <a:r>
              <a:rPr lang="en-US" sz="2400" b="1" dirty="0" smtClean="0">
                <a:solidFill>
                  <a:schemeClr val="bg1"/>
                </a:solidFill>
              </a:rPr>
              <a:t>Ebola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to </a:t>
            </a:r>
            <a:r>
              <a:rPr lang="en-US" sz="2400" b="1" dirty="0">
                <a:solidFill>
                  <a:schemeClr val="bg1"/>
                </a:solidFill>
              </a:rPr>
              <a:t>other people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87990" y="1992573"/>
            <a:ext cx="3185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FAST</a:t>
            </a:r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FACT:</a:t>
            </a:r>
            <a:endParaRPr lang="en-US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89" y="1595731"/>
            <a:ext cx="2333240" cy="330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674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CC"/>
                </a:solidFill>
              </a:rPr>
              <a:t>What happens when </a:t>
            </a:r>
            <a:r>
              <a:rPr lang="en-US" sz="2800" b="1" dirty="0" smtClean="0">
                <a:solidFill>
                  <a:srgbClr val="FFFFCC"/>
                </a:solidFill>
              </a:rPr>
              <a:t>someone gets sick 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64376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with EBOLA?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359" y="1975196"/>
            <a:ext cx="2394380" cy="26243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4800" y="1866900"/>
            <a:ext cx="54613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A person sick with Ebola will have symptoms within </a:t>
            </a:r>
            <a:r>
              <a:rPr lang="en-US" sz="2800" i="1" dirty="0" smtClean="0"/>
              <a:t>2 </a:t>
            </a:r>
            <a:r>
              <a:rPr lang="en-US" sz="2800" i="1" dirty="0"/>
              <a:t>to 21 days </a:t>
            </a:r>
            <a:r>
              <a:rPr lang="en-US" sz="2800" dirty="0"/>
              <a:t>from getting Ebola. </a:t>
            </a:r>
            <a:r>
              <a:rPr lang="en-US" sz="2800" b="1" i="1" dirty="0"/>
              <a:t>They cannot give Ebola </a:t>
            </a:r>
            <a:r>
              <a:rPr lang="en-US" sz="2800" b="1" i="1" dirty="0" smtClean="0"/>
              <a:t>to </a:t>
            </a:r>
            <a:r>
              <a:rPr lang="en-US" sz="2800" b="1" i="1" dirty="0"/>
              <a:t>someone else until </a:t>
            </a:r>
            <a:r>
              <a:rPr lang="en-US" sz="2800" b="1" i="1" dirty="0" smtClean="0"/>
              <a:t>they</a:t>
            </a:r>
            <a:br>
              <a:rPr lang="en-US" sz="2800" b="1" i="1" dirty="0" smtClean="0"/>
            </a:br>
            <a:r>
              <a:rPr lang="en-US" sz="2800" b="1" i="1" dirty="0" smtClean="0"/>
              <a:t>are </a:t>
            </a:r>
            <a:r>
              <a:rPr lang="en-US" sz="2800" b="1" i="1" dirty="0"/>
              <a:t>showing symptoms.</a:t>
            </a:r>
          </a:p>
        </p:txBody>
      </p:sp>
    </p:spTree>
    <p:extLst>
      <p:ext uri="{BB962C8B-B14F-4D97-AF65-F5344CB8AC3E}">
        <p14:creationId xmlns:p14="http://schemas.microsoft.com/office/powerpoint/2010/main" val="3757795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CC"/>
                </a:solidFill>
              </a:rPr>
              <a:t>What happens when </a:t>
            </a:r>
            <a:r>
              <a:rPr lang="en-US" sz="2800" b="1" dirty="0" smtClean="0">
                <a:solidFill>
                  <a:srgbClr val="FFFFCC"/>
                </a:solidFill>
              </a:rPr>
              <a:t>someone gets sick 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64376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with EBOLA?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4800" y="1866900"/>
            <a:ext cx="5461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C00000"/>
                </a:solidFill>
              </a:rPr>
              <a:t>Symptoms include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799" y="2405984"/>
            <a:ext cx="54613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lvl="0" indent="-403225">
              <a:buFont typeface="Arial" panose="020B0604020202020204" pitchFamily="34" charset="0"/>
              <a:buChar char="•"/>
            </a:pPr>
            <a:r>
              <a:rPr lang="en-US" sz="2800" dirty="0" smtClean="0"/>
              <a:t>Fever</a:t>
            </a:r>
            <a:endParaRPr lang="en-US" sz="2800" dirty="0"/>
          </a:p>
          <a:p>
            <a:pPr marL="403225" lvl="0" indent="-403225">
              <a:buFont typeface="Arial" panose="020B0604020202020204" pitchFamily="34" charset="0"/>
              <a:buChar char="•"/>
            </a:pPr>
            <a:r>
              <a:rPr lang="en-US" sz="2800" dirty="0"/>
              <a:t>Headache</a:t>
            </a:r>
          </a:p>
          <a:p>
            <a:pPr marL="403225" lvl="0" indent="-403225">
              <a:buFont typeface="Arial" panose="020B0604020202020204" pitchFamily="34" charset="0"/>
              <a:buChar char="•"/>
            </a:pPr>
            <a:r>
              <a:rPr lang="en-US" sz="2800" dirty="0"/>
              <a:t>Tiredness</a:t>
            </a:r>
          </a:p>
          <a:p>
            <a:pPr marL="403225" lvl="0" indent="-403225">
              <a:buFont typeface="Arial" panose="020B0604020202020204" pitchFamily="34" charset="0"/>
              <a:buChar char="•"/>
            </a:pPr>
            <a:r>
              <a:rPr lang="en-US" sz="2800" dirty="0"/>
              <a:t>Weakness</a:t>
            </a:r>
          </a:p>
          <a:p>
            <a:pPr marL="403225" lvl="0" indent="-403225">
              <a:buFont typeface="Arial" panose="020B0604020202020204" pitchFamily="34" charset="0"/>
              <a:buChar char="•"/>
            </a:pPr>
            <a:r>
              <a:rPr lang="en-US" sz="2800" dirty="0"/>
              <a:t>Diarrhea</a:t>
            </a:r>
          </a:p>
          <a:p>
            <a:pPr>
              <a:spcAft>
                <a:spcPts val="600"/>
              </a:spcAft>
            </a:pPr>
            <a:endParaRPr lang="en-US" sz="2800" b="1" i="1" dirty="0">
              <a:solidFill>
                <a:srgbClr val="C0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359" y="1975196"/>
            <a:ext cx="2394380" cy="262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979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1352550"/>
            <a:ext cx="9144000" cy="37909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CC"/>
                </a:solidFill>
              </a:rPr>
              <a:t>Answers </a:t>
            </a:r>
            <a:r>
              <a:rPr lang="en-US" sz="2800" b="1" dirty="0">
                <a:solidFill>
                  <a:srgbClr val="FFFFCC"/>
                </a:solidFill>
              </a:rPr>
              <a:t>to Your Questions about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05000" y="300802"/>
            <a:ext cx="6077583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145267"/>
                </a:solidFill>
              </a:rPr>
              <a:t>EBOLA</a:t>
            </a:r>
            <a:endParaRPr lang="en-US" sz="7200" b="1" dirty="0">
              <a:solidFill>
                <a:srgbClr val="145267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6796" y="185697"/>
            <a:ext cx="1524000" cy="1524000"/>
            <a:chOff x="196796" y="185697"/>
            <a:chExt cx="1524000" cy="1524000"/>
          </a:xfrm>
        </p:grpSpPr>
        <p:sp>
          <p:nvSpPr>
            <p:cNvPr id="11" name="Oval 10"/>
            <p:cNvSpPr/>
            <p:nvPr/>
          </p:nvSpPr>
          <p:spPr>
            <a:xfrm>
              <a:off x="196796" y="185697"/>
              <a:ext cx="1524000" cy="152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96796" y="185697"/>
              <a:ext cx="1524000" cy="1524000"/>
            </a:xfrm>
            <a:prstGeom prst="ellipse">
              <a:avLst/>
            </a:prstGeom>
            <a:noFill/>
            <a:ln>
              <a:solidFill>
                <a:srgbClr val="FF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4803446" y="1555842"/>
            <a:ext cx="1605886" cy="1605886"/>
          </a:xfrm>
          <a:prstGeom prst="ellipse">
            <a:avLst/>
          </a:prstGeom>
          <a:gradFill flip="none" rotWithShape="1">
            <a:gsLst>
              <a:gs pos="76000">
                <a:srgbClr val="FFFFFF">
                  <a:alpha val="0"/>
                </a:srgb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" r="67308"/>
          <a:stretch/>
        </p:blipFill>
        <p:spPr>
          <a:xfrm>
            <a:off x="5153247" y="642866"/>
            <a:ext cx="3968535" cy="44734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2" r="29611"/>
          <a:stretch/>
        </p:blipFill>
        <p:spPr>
          <a:xfrm>
            <a:off x="5008167" y="642866"/>
            <a:ext cx="4081241" cy="4473493"/>
          </a:xfrm>
          <a:prstGeom prst="rect">
            <a:avLst/>
          </a:prstGeom>
        </p:spPr>
      </p:pic>
      <p:pic>
        <p:nvPicPr>
          <p:cNvPr id="3" name="Mindy Music_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41" y="-1638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9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2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17" grpId="0"/>
      <p:bldP spid="18" grpId="0" animBg="1"/>
    </p:bldLst>
  </p:timing>
  <p:extLst mod="1">
    <p:ext uri="{E180D4A7-C9FB-4DFB-919C-405C955672EB}">
      <p14:showEvtLst xmlns:p14="http://schemas.microsoft.com/office/powerpoint/2010/main">
        <p14:playEvt time="0" objId="7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CC"/>
                </a:solidFill>
              </a:rPr>
              <a:t>What happens when </a:t>
            </a:r>
            <a:r>
              <a:rPr lang="en-US" sz="2800" b="1" dirty="0" smtClean="0">
                <a:solidFill>
                  <a:srgbClr val="FFFFCC"/>
                </a:solidFill>
              </a:rPr>
              <a:t>someone gets sick 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64376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with EBOLA?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4800" y="1866900"/>
            <a:ext cx="5461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C00000"/>
                </a:solidFill>
              </a:rPr>
              <a:t>Symptoms include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799" y="1907844"/>
            <a:ext cx="5932227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2800" b="1" dirty="0" smtClean="0">
              <a:solidFill>
                <a:srgbClr val="C00000"/>
              </a:solidFill>
            </a:endParaRPr>
          </a:p>
          <a:p>
            <a:pPr marL="403225" lvl="0" indent="-403225">
              <a:buFont typeface="Arial" panose="020B0604020202020204" pitchFamily="34" charset="0"/>
              <a:buChar char="•"/>
            </a:pPr>
            <a:r>
              <a:rPr lang="en-US" sz="2800" dirty="0"/>
              <a:t>Vomiting</a:t>
            </a:r>
          </a:p>
          <a:p>
            <a:pPr marL="403225" lvl="0" indent="-403225">
              <a:buFont typeface="Arial" panose="020B0604020202020204" pitchFamily="34" charset="0"/>
              <a:buChar char="•"/>
            </a:pPr>
            <a:r>
              <a:rPr lang="en-US" sz="2800" dirty="0"/>
              <a:t>Stomach pain</a:t>
            </a:r>
          </a:p>
          <a:p>
            <a:pPr marL="403225" lvl="0" indent="-403225">
              <a:buFont typeface="Arial" panose="020B0604020202020204" pitchFamily="34" charset="0"/>
              <a:buChar char="•"/>
            </a:pPr>
            <a:r>
              <a:rPr lang="en-US" sz="2800" dirty="0"/>
              <a:t>Muscle pain</a:t>
            </a:r>
          </a:p>
          <a:p>
            <a:pPr marL="403225" lvl="0" indent="-403225">
              <a:buFont typeface="Arial" panose="020B0604020202020204" pitchFamily="34" charset="0"/>
              <a:buChar char="•"/>
            </a:pPr>
            <a:r>
              <a:rPr lang="en-US" sz="2800" dirty="0"/>
              <a:t>Unexplained </a:t>
            </a:r>
            <a:r>
              <a:rPr lang="en-US" sz="2800" dirty="0" smtClean="0"/>
              <a:t>bleeding</a:t>
            </a:r>
            <a:br>
              <a:rPr lang="en-US" sz="2800" dirty="0" smtClean="0"/>
            </a:br>
            <a:r>
              <a:rPr lang="en-US" sz="2800" dirty="0" smtClean="0"/>
              <a:t>or </a:t>
            </a:r>
            <a:r>
              <a:rPr lang="en-US" sz="2800" dirty="0"/>
              <a:t>bruising</a:t>
            </a:r>
          </a:p>
          <a:p>
            <a:pPr>
              <a:spcAft>
                <a:spcPts val="600"/>
              </a:spcAft>
            </a:pP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1866900"/>
            <a:ext cx="3209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C00000"/>
                </a:solidFill>
              </a:rPr>
              <a:t>Symptoms include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359" y="1975196"/>
            <a:ext cx="2394380" cy="262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828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4800" y="1866900"/>
            <a:ext cx="5099713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/>
              <a:t>3 </a:t>
            </a:r>
            <a:r>
              <a:rPr lang="en-US" sz="2800" b="1" dirty="0"/>
              <a:t>in 5 </a:t>
            </a:r>
            <a:r>
              <a:rPr lang="en-US" sz="2800" dirty="0" smtClean="0"/>
              <a:t>people </a:t>
            </a:r>
            <a:r>
              <a:rPr lang="en-US" sz="2800" dirty="0"/>
              <a:t>who got Ebola during </a:t>
            </a:r>
            <a:r>
              <a:rPr lang="en-US" sz="2800" dirty="0" smtClean="0"/>
              <a:t>the West Africa outbreak </a:t>
            </a:r>
            <a:r>
              <a:rPr lang="en-US" sz="2800" dirty="0"/>
              <a:t>got better.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sooner someone gets treatment, </a:t>
            </a:r>
            <a:r>
              <a:rPr lang="en-US" sz="2800" b="1" dirty="0"/>
              <a:t>the more likely they are to get better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CC"/>
                </a:solidFill>
              </a:rPr>
              <a:t>Do people get better after getting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5000" y="439704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EBOLA?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21400" y="1739580"/>
            <a:ext cx="2790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CC"/>
                </a:solidFill>
              </a:rPr>
              <a:t>3 in 5</a:t>
            </a:r>
            <a:endParaRPr lang="en-US" sz="3200" b="1" dirty="0">
              <a:solidFill>
                <a:srgbClr val="FFFFC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78"/>
          <a:stretch/>
        </p:blipFill>
        <p:spPr>
          <a:xfrm>
            <a:off x="6141141" y="2636353"/>
            <a:ext cx="2551344" cy="99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292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4800" y="1866900"/>
            <a:ext cx="50997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800" dirty="0" smtClean="0"/>
              <a:t>Once </a:t>
            </a:r>
            <a:r>
              <a:rPr lang="en-US" sz="2800" dirty="0"/>
              <a:t>a person has recovered from Ebola, they </a:t>
            </a:r>
            <a:r>
              <a:rPr lang="en-US" sz="2800" b="1" dirty="0" smtClean="0"/>
              <a:t>are safe to be around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CC"/>
                </a:solidFill>
              </a:rPr>
              <a:t>Do people get better after getting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5000" y="439704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EBOLA?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21809" y="1755165"/>
            <a:ext cx="2790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CC"/>
                </a:solidFill>
              </a:rPr>
              <a:t>3 in </a:t>
            </a:r>
            <a:r>
              <a:rPr lang="en-US" sz="3200" b="1" dirty="0">
                <a:solidFill>
                  <a:srgbClr val="FFFFCC"/>
                </a:solidFill>
              </a:rPr>
              <a:t>5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31"/>
          <a:stretch/>
        </p:blipFill>
        <p:spPr>
          <a:xfrm>
            <a:off x="6141141" y="2656218"/>
            <a:ext cx="2551344" cy="94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890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068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Diagonal Corner Rectangle 18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CC"/>
                </a:solidFill>
              </a:rPr>
              <a:t>Should you be </a:t>
            </a:r>
            <a:r>
              <a:rPr lang="en-US" sz="2800" b="1" dirty="0" smtClean="0">
                <a:solidFill>
                  <a:srgbClr val="FFFFCC"/>
                </a:solidFill>
              </a:rPr>
              <a:t>worried about  getting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47278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EBOLA?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04800" y="1866900"/>
            <a:ext cx="5099713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9713" lvl="0" indent="-2397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Africa </a:t>
            </a:r>
            <a:r>
              <a:rPr lang="en-US" sz="2800" dirty="0"/>
              <a:t>is very far away.</a:t>
            </a:r>
          </a:p>
          <a:p>
            <a:pPr marL="239713" lvl="0" indent="-2397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Remember, you can only get Ebola </a:t>
            </a:r>
            <a:r>
              <a:rPr lang="en-US" sz="2800" b="1" dirty="0"/>
              <a:t>if you had </a:t>
            </a:r>
            <a:r>
              <a:rPr lang="en-US" sz="2800" b="1" dirty="0" smtClean="0"/>
              <a:t>contact</a:t>
            </a:r>
            <a:br>
              <a:rPr lang="en-US" sz="2800" b="1" dirty="0" smtClean="0"/>
            </a:br>
            <a:r>
              <a:rPr lang="en-US" sz="2800" b="1" dirty="0" smtClean="0"/>
              <a:t>with </a:t>
            </a:r>
            <a:r>
              <a:rPr lang="en-US" sz="2800" b="1" dirty="0"/>
              <a:t>someone who is </a:t>
            </a:r>
            <a:r>
              <a:rPr lang="en-US" sz="2800" b="1" dirty="0" smtClean="0"/>
              <a:t>sick</a:t>
            </a:r>
            <a:br>
              <a:rPr lang="en-US" sz="2800" b="1" dirty="0" smtClean="0"/>
            </a:br>
            <a:r>
              <a:rPr lang="en-US" sz="2800" b="1" dirty="0" smtClean="0"/>
              <a:t>with </a:t>
            </a:r>
            <a:r>
              <a:rPr lang="en-US" sz="2800" b="1" dirty="0"/>
              <a:t>Ebola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868" y="1772214"/>
            <a:ext cx="1953581" cy="298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26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068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Diagonal Corner Rectangle 18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CC"/>
                </a:solidFill>
              </a:rPr>
              <a:t>Should you be </a:t>
            </a:r>
            <a:r>
              <a:rPr lang="en-US" sz="2800" b="1" dirty="0" smtClean="0">
                <a:solidFill>
                  <a:srgbClr val="FFFFCC"/>
                </a:solidFill>
              </a:rPr>
              <a:t>worried about  getting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47278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EBOLA?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04800" y="1866900"/>
            <a:ext cx="5099713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9713" lvl="0" indent="-2397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We had a few cases of Ebola in the United States, </a:t>
            </a:r>
            <a:r>
              <a:rPr lang="en-US" sz="2800" b="1" dirty="0" smtClean="0"/>
              <a:t>but an outbreak is </a:t>
            </a:r>
            <a:r>
              <a:rPr lang="en-US" sz="2800" b="1" dirty="0"/>
              <a:t>very unlikely.</a:t>
            </a:r>
          </a:p>
          <a:p>
            <a:pPr marL="239713" lvl="0" indent="-2397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If you are worried about Ebola, talk to your parents </a:t>
            </a:r>
            <a:r>
              <a:rPr lang="en-US" sz="2800" dirty="0" smtClean="0"/>
              <a:t>or </a:t>
            </a:r>
            <a:r>
              <a:rPr lang="en-US" sz="2800" dirty="0"/>
              <a:t>a school counselor.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62"/>
          <a:stretch/>
        </p:blipFill>
        <p:spPr>
          <a:xfrm>
            <a:off x="6334694" y="1514780"/>
            <a:ext cx="2343333" cy="362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107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068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Diagonal Corner Rectangle 18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CC"/>
                </a:solidFill>
              </a:rPr>
              <a:t>Should you be </a:t>
            </a:r>
            <a:r>
              <a:rPr lang="en-US" sz="2800" b="1" dirty="0" smtClean="0">
                <a:solidFill>
                  <a:srgbClr val="FFFFCC"/>
                </a:solidFill>
              </a:rPr>
              <a:t>worried about  getting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47278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EBOLA?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27" name="Round Diagonal Corner Rectangle 26"/>
          <p:cNvSpPr/>
          <p:nvPr/>
        </p:nvSpPr>
        <p:spPr>
          <a:xfrm rot="10800000" flipV="1">
            <a:off x="2503997" y="2436125"/>
            <a:ext cx="3185626" cy="2731033"/>
          </a:xfrm>
          <a:prstGeom prst="round2Diag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387990" y="1992573"/>
            <a:ext cx="3185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FAST</a:t>
            </a:r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FACT:</a:t>
            </a:r>
            <a:endParaRPr lang="en-US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8803" y="2650510"/>
            <a:ext cx="3134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There are 316 </a:t>
            </a:r>
            <a:r>
              <a:rPr lang="en-US" sz="2400" dirty="0">
                <a:solidFill>
                  <a:schemeClr val="bg1"/>
                </a:solidFill>
              </a:rPr>
              <a:t>million people in the United States, but we’ve </a:t>
            </a:r>
            <a:r>
              <a:rPr lang="en-US" sz="2400" b="1" dirty="0">
                <a:solidFill>
                  <a:schemeClr val="bg1"/>
                </a:solidFill>
              </a:rPr>
              <a:t>only had </a:t>
            </a:r>
            <a:r>
              <a:rPr lang="en-US" sz="2400" b="1" dirty="0" smtClean="0">
                <a:solidFill>
                  <a:schemeClr val="bg1"/>
                </a:solidFill>
              </a:rPr>
              <a:t>4 cases </a:t>
            </a:r>
            <a:r>
              <a:rPr lang="en-US" sz="2400" b="1" dirty="0">
                <a:solidFill>
                  <a:schemeClr val="bg1"/>
                </a:solidFill>
              </a:rPr>
              <a:t>of Ebola.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438" y="2343150"/>
            <a:ext cx="3029022" cy="1806819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6098515" y="2593239"/>
            <a:ext cx="1681628" cy="805125"/>
            <a:chOff x="6148114" y="2200275"/>
            <a:chExt cx="2074662" cy="99330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604" b="63931"/>
            <a:stretch/>
          </p:blipFill>
          <p:spPr>
            <a:xfrm>
              <a:off x="6148114" y="2200275"/>
              <a:ext cx="1617462" cy="99330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709" b="63931"/>
            <a:stretch/>
          </p:blipFill>
          <p:spPr>
            <a:xfrm>
              <a:off x="7705079" y="2200275"/>
              <a:ext cx="517697" cy="9933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83532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CC"/>
                </a:solidFill>
              </a:rPr>
              <a:t>How do you keep yourself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59394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Well?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1866900"/>
            <a:ext cx="50997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An Ebola outbreak is unlikely in the United States. </a:t>
            </a:r>
            <a:r>
              <a:rPr lang="en-US" sz="2800" b="1" dirty="0"/>
              <a:t>You are much more likely to get the flu or a cold</a:t>
            </a:r>
            <a:r>
              <a:rPr lang="en-US" sz="2800" dirty="0"/>
              <a:t>. Protect yourself </a:t>
            </a:r>
            <a:r>
              <a:rPr lang="en-US" sz="2800" dirty="0" smtClean="0"/>
              <a:t>from</a:t>
            </a:r>
            <a:br>
              <a:rPr lang="en-US" sz="2800" dirty="0" smtClean="0"/>
            </a:br>
            <a:r>
              <a:rPr lang="en-US" sz="2800" dirty="0" smtClean="0"/>
              <a:t>colds </a:t>
            </a:r>
            <a:r>
              <a:rPr lang="en-US" sz="2800" dirty="0"/>
              <a:t>and flu by </a:t>
            </a:r>
            <a:r>
              <a:rPr lang="en-US" sz="2800" dirty="0" smtClean="0"/>
              <a:t>keeping</a:t>
            </a:r>
            <a:br>
              <a:rPr lang="en-US" sz="2800" dirty="0" smtClean="0"/>
            </a:br>
            <a:r>
              <a:rPr lang="en-US" sz="2800" dirty="0" smtClean="0"/>
              <a:t>yourself </a:t>
            </a:r>
            <a:r>
              <a:rPr lang="en-US" sz="2800" dirty="0"/>
              <a:t>healthy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7" r="1555"/>
          <a:stretch/>
        </p:blipFill>
        <p:spPr>
          <a:xfrm>
            <a:off x="5689627" y="1352550"/>
            <a:ext cx="3454374" cy="341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889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CC"/>
                </a:solidFill>
              </a:rPr>
              <a:t>How do you keep yourself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59394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Well?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1866900"/>
            <a:ext cx="5099713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Wash </a:t>
            </a:r>
            <a:r>
              <a:rPr lang="en-US" sz="2800" dirty="0"/>
              <a:t>your hands </a:t>
            </a:r>
            <a:r>
              <a:rPr lang="en-US" sz="2800" dirty="0" smtClean="0"/>
              <a:t>often</a:t>
            </a:r>
            <a:br>
              <a:rPr lang="en-US" sz="2800" dirty="0" smtClean="0"/>
            </a:br>
            <a:r>
              <a:rPr lang="en-US" sz="2800" dirty="0" smtClean="0"/>
              <a:t>with </a:t>
            </a:r>
            <a:r>
              <a:rPr lang="en-US" sz="2800" dirty="0"/>
              <a:t>soap and water </a:t>
            </a:r>
            <a:r>
              <a:rPr lang="en-US" sz="2800" dirty="0" smtClean="0"/>
              <a:t>or</a:t>
            </a:r>
            <a:br>
              <a:rPr lang="en-US" sz="2800" dirty="0" smtClean="0"/>
            </a:br>
            <a:r>
              <a:rPr lang="en-US" sz="2800" dirty="0" smtClean="0"/>
              <a:t>hand </a:t>
            </a:r>
            <a:r>
              <a:rPr lang="en-US" sz="2800" dirty="0"/>
              <a:t>sanitizer.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Avoid close contact with people who are sick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7" r="1555"/>
          <a:stretch/>
        </p:blipFill>
        <p:spPr>
          <a:xfrm>
            <a:off x="5689627" y="1352550"/>
            <a:ext cx="3454374" cy="341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38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CC"/>
                </a:solidFill>
              </a:rPr>
              <a:t>How do you keep yourself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59394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Well?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1866900"/>
            <a:ext cx="509971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Avoid </a:t>
            </a:r>
            <a:r>
              <a:rPr lang="en-US" sz="2800" dirty="0"/>
              <a:t>touching your </a:t>
            </a:r>
            <a:r>
              <a:rPr lang="en-US" sz="2800" dirty="0" smtClean="0"/>
              <a:t>eyes,</a:t>
            </a:r>
            <a:br>
              <a:rPr lang="en-US" sz="2800" dirty="0" smtClean="0"/>
            </a:br>
            <a:r>
              <a:rPr lang="en-US" sz="2800" dirty="0" smtClean="0"/>
              <a:t>nose</a:t>
            </a:r>
            <a:r>
              <a:rPr lang="en-US" sz="2800" dirty="0"/>
              <a:t>, and </a:t>
            </a:r>
            <a:r>
              <a:rPr lang="en-US" sz="2800" dirty="0" smtClean="0"/>
              <a:t>mouth. Germs spread</a:t>
            </a:r>
            <a:r>
              <a:rPr lang="en-US" sz="2800" dirty="0"/>
              <a:t> </a:t>
            </a:r>
            <a:r>
              <a:rPr lang="en-US" sz="2800" dirty="0" smtClean="0"/>
              <a:t>this </a:t>
            </a:r>
            <a:r>
              <a:rPr lang="en-US" sz="2800" dirty="0"/>
              <a:t>way.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Get your flu shot.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7" r="1555"/>
          <a:stretch/>
        </p:blipFill>
        <p:spPr>
          <a:xfrm>
            <a:off x="5689627" y="1352550"/>
            <a:ext cx="3454374" cy="341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968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CC"/>
                </a:solidFill>
              </a:rPr>
              <a:t>How are we helping </a:t>
            </a:r>
            <a:r>
              <a:rPr lang="en-US" sz="2800" b="1" dirty="0" smtClean="0">
                <a:solidFill>
                  <a:srgbClr val="FFFFCC"/>
                </a:solidFill>
              </a:rPr>
              <a:t>people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45765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in Africa?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0" y="1866900"/>
            <a:ext cx="1353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C00000"/>
                </a:solidFill>
              </a:rPr>
              <a:t>CDC is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799" y="2405984"/>
            <a:ext cx="538482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Working with </a:t>
            </a:r>
            <a:r>
              <a:rPr lang="en-US" sz="2800" dirty="0" smtClean="0"/>
              <a:t>countries</a:t>
            </a:r>
            <a:br>
              <a:rPr lang="en-US" sz="2800" dirty="0" smtClean="0"/>
            </a:br>
            <a:r>
              <a:rPr lang="en-US" sz="2800" dirty="0" smtClean="0"/>
              <a:t>in Africa </a:t>
            </a:r>
            <a:r>
              <a:rPr lang="en-US" sz="2800" dirty="0"/>
              <a:t>to </a:t>
            </a:r>
            <a:r>
              <a:rPr lang="en-US" sz="2800" b="1" dirty="0" smtClean="0"/>
              <a:t>help people affected by Ebola.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Training people so they are </a:t>
            </a:r>
            <a:r>
              <a:rPr lang="en-US" sz="2800" b="1" dirty="0" smtClean="0"/>
              <a:t>prepared for other outbreaks.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i="1" dirty="0">
              <a:solidFill>
                <a:srgbClr val="C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2" r="29611"/>
          <a:stretch/>
        </p:blipFill>
        <p:spPr>
          <a:xfrm>
            <a:off x="5865872" y="1589682"/>
            <a:ext cx="3025868" cy="33166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928" y="2306979"/>
            <a:ext cx="1935212" cy="108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507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332" y="1553555"/>
            <a:ext cx="3031788" cy="3399195"/>
          </a:xfrm>
          <a:prstGeom prst="rect">
            <a:avLst/>
          </a:prstGeom>
        </p:spPr>
      </p:pic>
      <p:sp>
        <p:nvSpPr>
          <p:cNvPr id="13" name="Round Diagonal Corner Rectangle 12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CC"/>
                </a:solidFill>
              </a:rPr>
              <a:t>What is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4999" y="435801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45267"/>
                </a:solidFill>
              </a:rPr>
              <a:t>EBOLA?</a:t>
            </a:r>
            <a:endParaRPr lang="en-US" sz="5400" b="1" dirty="0">
              <a:solidFill>
                <a:srgbClr val="14526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866900"/>
            <a:ext cx="47721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/>
              <a:t>Ebola </a:t>
            </a:r>
            <a:r>
              <a:rPr lang="en-US" sz="2800" dirty="0"/>
              <a:t>is a virus that lives in bats and some other animals who live in Africa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177" y="2242638"/>
            <a:ext cx="3098711" cy="197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2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8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CC"/>
                </a:solidFill>
              </a:rPr>
              <a:t>How are we helping </a:t>
            </a:r>
            <a:r>
              <a:rPr lang="en-US" sz="2800" b="1" dirty="0" smtClean="0">
                <a:solidFill>
                  <a:srgbClr val="FFFFCC"/>
                </a:solidFill>
              </a:rPr>
              <a:t>people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45765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in Africa?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0" y="1866900"/>
            <a:ext cx="1353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C00000"/>
                </a:solidFill>
              </a:rPr>
              <a:t>CDC is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799" y="2405984"/>
            <a:ext cx="51270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Making sure people who traveled to Africa </a:t>
            </a:r>
            <a:r>
              <a:rPr lang="en-US" sz="2800" b="1" dirty="0" smtClean="0"/>
              <a:t>stay healthy</a:t>
            </a:r>
            <a:r>
              <a:rPr lang="en-US" sz="2800" dirty="0" smtClean="0"/>
              <a:t>.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83"/>
          <a:stretch/>
        </p:blipFill>
        <p:spPr>
          <a:xfrm>
            <a:off x="6334946" y="1583269"/>
            <a:ext cx="1915126" cy="1550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67" y="3630304"/>
            <a:ext cx="1304705" cy="11252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17" b="-8008"/>
          <a:stretch/>
        </p:blipFill>
        <p:spPr>
          <a:xfrm>
            <a:off x="5550199" y="3497290"/>
            <a:ext cx="1915126" cy="152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0943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CC"/>
                </a:solidFill>
              </a:rPr>
              <a:t>How are we </a:t>
            </a:r>
            <a:r>
              <a:rPr lang="en-US" sz="2800" b="1">
                <a:solidFill>
                  <a:srgbClr val="FFFFCC"/>
                </a:solidFill>
              </a:rPr>
              <a:t>helping </a:t>
            </a:r>
            <a:r>
              <a:rPr lang="en-US" sz="2800" b="1" smtClean="0">
                <a:solidFill>
                  <a:srgbClr val="FFFFCC"/>
                </a:solidFill>
              </a:rPr>
              <a:t>people 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45765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7375E"/>
                </a:solidFill>
              </a:rPr>
              <a:t>in Africa?</a:t>
            </a:r>
            <a:endParaRPr lang="en-US" sz="5400" b="1" dirty="0">
              <a:solidFill>
                <a:srgbClr val="17375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0" y="1866900"/>
            <a:ext cx="1353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C00000"/>
                </a:solidFill>
              </a:rPr>
              <a:t>CDC is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799" y="2405984"/>
            <a:ext cx="512700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Teaching </a:t>
            </a:r>
            <a:r>
              <a:rPr lang="en-US" sz="2800" dirty="0"/>
              <a:t>doctors and nurses how to care for people with Ebola.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Training people </a:t>
            </a:r>
            <a:r>
              <a:rPr lang="en-US" sz="2800" dirty="0" smtClean="0"/>
              <a:t>to </a:t>
            </a:r>
            <a:r>
              <a:rPr lang="en-US" sz="2800" dirty="0"/>
              <a:t>care for people with Ebola.</a:t>
            </a:r>
          </a:p>
          <a:p>
            <a:pPr>
              <a:spcAft>
                <a:spcPts val="600"/>
              </a:spcAft>
            </a:pPr>
            <a:endParaRPr lang="en-US" sz="2800" b="1" i="1" dirty="0">
              <a:solidFill>
                <a:srgbClr val="C0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446" y="1787101"/>
            <a:ext cx="2897160" cy="29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487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699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95"/>
          <a:stretch/>
        </p:blipFill>
        <p:spPr>
          <a:xfrm>
            <a:off x="0" y="514350"/>
            <a:ext cx="9144000" cy="46291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65"/>
          <a:stretch/>
        </p:blipFill>
        <p:spPr>
          <a:xfrm>
            <a:off x="362606" y="3623086"/>
            <a:ext cx="4209394" cy="152041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91056" y="1807884"/>
            <a:ext cx="6077583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FFCC"/>
                </a:solidFill>
              </a:rPr>
              <a:t>cdc.gov/</a:t>
            </a:r>
            <a:r>
              <a:rPr lang="en-US" sz="7200" b="1" dirty="0" err="1" smtClean="0">
                <a:solidFill>
                  <a:srgbClr val="FFFFCC"/>
                </a:solidFill>
              </a:rPr>
              <a:t>ebola</a:t>
            </a:r>
            <a:endParaRPr lang="en-US" sz="7200" b="1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1863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332" y="1553555"/>
            <a:ext cx="3031788" cy="3399195"/>
          </a:xfrm>
          <a:prstGeom prst="rect">
            <a:avLst/>
          </a:prstGeom>
        </p:spPr>
      </p:pic>
      <p:sp>
        <p:nvSpPr>
          <p:cNvPr id="13" name="Round Diagonal Corner Rectangle 12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CC"/>
                </a:solidFill>
              </a:rPr>
              <a:t>What is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4999" y="435801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45267"/>
                </a:solidFill>
              </a:rPr>
              <a:t>EBOLA?</a:t>
            </a:r>
            <a:endParaRPr lang="en-US" sz="5400" b="1" dirty="0">
              <a:solidFill>
                <a:srgbClr val="14526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866900"/>
            <a:ext cx="5380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800" dirty="0" smtClean="0"/>
              <a:t>People </a:t>
            </a:r>
            <a:r>
              <a:rPr lang="en-US" sz="2800" dirty="0"/>
              <a:t>can get Ebola in </a:t>
            </a:r>
            <a:r>
              <a:rPr lang="en-US" sz="2800" dirty="0" smtClean="0"/>
              <a:t>Africa </a:t>
            </a:r>
            <a:r>
              <a:rPr lang="en-US" sz="2800" dirty="0"/>
              <a:t>by preparing these sick animals for food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177" y="2242638"/>
            <a:ext cx="3098711" cy="197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8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332" y="1553555"/>
            <a:ext cx="3031788" cy="3399195"/>
          </a:xfrm>
          <a:prstGeom prst="rect">
            <a:avLst/>
          </a:prstGeom>
        </p:spPr>
      </p:pic>
      <p:sp>
        <p:nvSpPr>
          <p:cNvPr id="13" name="Round Diagonal Corner Rectangle 12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-887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CC"/>
                </a:solidFill>
              </a:rPr>
              <a:t>What is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4999" y="435801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45267"/>
                </a:solidFill>
              </a:rPr>
              <a:t>EBOLA?</a:t>
            </a:r>
            <a:endParaRPr lang="en-US" sz="5400" b="1" dirty="0">
              <a:solidFill>
                <a:srgbClr val="14526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866900"/>
            <a:ext cx="5380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800" dirty="0" smtClean="0"/>
              <a:t>People </a:t>
            </a:r>
            <a:r>
              <a:rPr lang="en-US" sz="2800" dirty="0"/>
              <a:t>can spread the virus to other people when they are very sick. 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177" y="2242638"/>
            <a:ext cx="3098711" cy="197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3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3" name="Oval 2"/>
          <p:cNvSpPr/>
          <p:nvPr/>
        </p:nvSpPr>
        <p:spPr>
          <a:xfrm>
            <a:off x="5431164" y="2265527"/>
            <a:ext cx="1360868" cy="1360868"/>
          </a:xfrm>
          <a:prstGeom prst="ellipse">
            <a:avLst/>
          </a:prstGeom>
          <a:gradFill flip="none" rotWithShape="1">
            <a:gsLst>
              <a:gs pos="76000">
                <a:srgbClr val="FFFFFF">
                  <a:alpha val="0"/>
                </a:srgb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199" y="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CC"/>
                </a:solidFill>
              </a:rPr>
              <a:t>What have you heard </a:t>
            </a:r>
            <a:r>
              <a:rPr lang="en-US" sz="2800" b="1" dirty="0" smtClean="0">
                <a:solidFill>
                  <a:srgbClr val="FFFFCC"/>
                </a:solidFill>
              </a:rPr>
              <a:t>about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13287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45267"/>
                </a:solidFill>
              </a:rPr>
              <a:t>the Ebola </a:t>
            </a:r>
            <a:r>
              <a:rPr lang="en-US" sz="5400" b="1" dirty="0">
                <a:solidFill>
                  <a:srgbClr val="145267"/>
                </a:solidFill>
              </a:rPr>
              <a:t>outbreak?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799" y="1866900"/>
            <a:ext cx="5344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The Ebola outbreak </a:t>
            </a:r>
            <a:r>
              <a:rPr lang="en-US" sz="2800" dirty="0" smtClean="0"/>
              <a:t>happened in </a:t>
            </a:r>
            <a:r>
              <a:rPr lang="en-US" sz="2800" dirty="0"/>
              <a:t>countries in </a:t>
            </a:r>
            <a:r>
              <a:rPr lang="en-US" sz="2800" b="1" dirty="0"/>
              <a:t>West Africa</a:t>
            </a:r>
            <a:r>
              <a:rPr lang="en-US" sz="2800" dirty="0"/>
              <a:t>. </a:t>
            </a: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" r="67308"/>
          <a:stretch/>
        </p:blipFill>
        <p:spPr>
          <a:xfrm>
            <a:off x="5780965" y="1352551"/>
            <a:ext cx="3363035" cy="37909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2" r="29611"/>
          <a:stretch/>
        </p:blipFill>
        <p:spPr>
          <a:xfrm>
            <a:off x="5649533" y="1352551"/>
            <a:ext cx="3458545" cy="379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9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3" name="Round Diagonal Corner Rectangle 12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199" y="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CC"/>
                </a:solidFill>
              </a:rPr>
              <a:t>What have you heard </a:t>
            </a:r>
            <a:r>
              <a:rPr lang="en-US" sz="2800" b="1" dirty="0" smtClean="0">
                <a:solidFill>
                  <a:srgbClr val="FFFFCC"/>
                </a:solidFill>
              </a:rPr>
              <a:t>about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13287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45267"/>
                </a:solidFill>
              </a:rPr>
              <a:t>the Ebola </a:t>
            </a:r>
            <a:r>
              <a:rPr lang="en-US" sz="5400" b="1" dirty="0">
                <a:solidFill>
                  <a:srgbClr val="145267"/>
                </a:solidFill>
              </a:rPr>
              <a:t>outbreak?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866900"/>
            <a:ext cx="53806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C00000"/>
                </a:solidFill>
              </a:rPr>
              <a:t>The three most affected countries were</a:t>
            </a:r>
          </a:p>
          <a:p>
            <a:pPr marL="752475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Guinea</a:t>
            </a:r>
          </a:p>
          <a:p>
            <a:pPr marL="752475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Liberia</a:t>
            </a:r>
          </a:p>
          <a:p>
            <a:pPr marL="752475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Sierra </a:t>
            </a:r>
            <a:r>
              <a:rPr lang="en-US" sz="2800" dirty="0" smtClean="0"/>
              <a:t>Leone</a:t>
            </a:r>
            <a:endParaRPr lang="en-US" sz="2800" dirty="0"/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77" b="14456"/>
          <a:stretch/>
        </p:blipFill>
        <p:spPr>
          <a:xfrm>
            <a:off x="5964072" y="1418346"/>
            <a:ext cx="3179928" cy="372515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290526" y="4006189"/>
            <a:ext cx="986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Guinea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33435" y="4597023"/>
            <a:ext cx="986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Liberia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70575" y="4295155"/>
            <a:ext cx="150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Sierra Leone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6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3" name="Round Diagonal Corner Rectangle 12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199" y="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CC"/>
                </a:solidFill>
              </a:rPr>
              <a:t>What have you heard </a:t>
            </a:r>
            <a:r>
              <a:rPr lang="en-US" sz="2800" b="1" dirty="0" smtClean="0">
                <a:solidFill>
                  <a:srgbClr val="FFFFCC"/>
                </a:solidFill>
              </a:rPr>
              <a:t>about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13287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45267"/>
                </a:solidFill>
              </a:rPr>
              <a:t>the Ebola </a:t>
            </a:r>
            <a:r>
              <a:rPr lang="en-US" sz="5400" b="1" dirty="0">
                <a:solidFill>
                  <a:srgbClr val="145267"/>
                </a:solidFill>
              </a:rPr>
              <a:t>outbreak?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866900"/>
            <a:ext cx="5380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Many people </a:t>
            </a:r>
            <a:r>
              <a:rPr lang="en-US" sz="2800" dirty="0"/>
              <a:t>living in West Africa </a:t>
            </a:r>
            <a:r>
              <a:rPr lang="en-US" sz="2800" dirty="0" smtClean="0"/>
              <a:t>got </a:t>
            </a:r>
            <a:r>
              <a:rPr lang="en-US" sz="2800" dirty="0"/>
              <a:t>sick and some </a:t>
            </a:r>
            <a:r>
              <a:rPr lang="en-US" sz="2800" dirty="0" smtClean="0"/>
              <a:t>died.</a:t>
            </a:r>
            <a:endParaRPr lang="en-US" sz="2800" dirty="0"/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77" b="14456"/>
          <a:stretch/>
        </p:blipFill>
        <p:spPr>
          <a:xfrm>
            <a:off x="5964072" y="1418346"/>
            <a:ext cx="3179928" cy="372515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290526" y="4006189"/>
            <a:ext cx="986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Guinea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3435" y="4597023"/>
            <a:ext cx="986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Liberia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70575" y="4295155"/>
            <a:ext cx="150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Sierra Leone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3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23951"/>
            <a:ext cx="9144000" cy="4019550"/>
          </a:xfrm>
          <a:prstGeom prst="rect">
            <a:avLst/>
          </a:prstGeom>
          <a:solidFill>
            <a:srgbClr val="8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3" name="Round Diagonal Corner Rectangle 12"/>
          <p:cNvSpPr/>
          <p:nvPr/>
        </p:nvSpPr>
        <p:spPr>
          <a:xfrm>
            <a:off x="-681630" y="1352551"/>
            <a:ext cx="6371256" cy="3790950"/>
          </a:xfrm>
          <a:prstGeom prst="round2Diag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Diagonal Corner Rectangle 3"/>
          <p:cNvSpPr/>
          <p:nvPr/>
        </p:nvSpPr>
        <p:spPr>
          <a:xfrm rot="10800000" flipV="1">
            <a:off x="2503997" y="2436125"/>
            <a:ext cx="3185626" cy="2731033"/>
          </a:xfrm>
          <a:prstGeom prst="round2Diag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94960"/>
            <a:ext cx="9144000" cy="957590"/>
          </a:xfrm>
          <a:prstGeom prst="rect">
            <a:avLst/>
          </a:prstGeom>
          <a:solidFill>
            <a:srgbClr val="C0E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-19050"/>
            <a:ext cx="9144000" cy="533399"/>
          </a:xfrm>
          <a:prstGeom prst="rect">
            <a:avLst/>
          </a:prstGeom>
          <a:solidFill>
            <a:srgbClr val="145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199" y="0"/>
            <a:ext cx="6077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CC"/>
                </a:solidFill>
              </a:rPr>
              <a:t>What </a:t>
            </a:r>
            <a:r>
              <a:rPr lang="en-US" sz="2800" b="1" dirty="0" smtClean="0">
                <a:solidFill>
                  <a:srgbClr val="FFFFCC"/>
                </a:solidFill>
              </a:rPr>
              <a:t>is an </a:t>
            </a:r>
            <a:endParaRPr lang="en-US" sz="2800" b="1" dirty="0">
              <a:solidFill>
                <a:srgbClr val="FFFF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413287"/>
            <a:ext cx="607758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45267"/>
                </a:solidFill>
              </a:rPr>
              <a:t>OUTBREAK?</a:t>
            </a:r>
            <a:endParaRPr lang="en-US" sz="5400" b="1" dirty="0">
              <a:solidFill>
                <a:srgbClr val="14526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2923" y="2650510"/>
            <a:ext cx="313443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An </a:t>
            </a:r>
            <a:r>
              <a:rPr lang="en-US" sz="2400" b="1" dirty="0">
                <a:solidFill>
                  <a:schemeClr val="bg1"/>
                </a:solidFill>
              </a:rPr>
              <a:t>outbreak </a:t>
            </a:r>
            <a:r>
              <a:rPr lang="en-US" sz="2400" dirty="0">
                <a:solidFill>
                  <a:schemeClr val="bg1"/>
                </a:solidFill>
              </a:rPr>
              <a:t>is when more people get sick with a disease than scientists and doctors expect. </a:t>
            </a:r>
          </a:p>
          <a:p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96796" y="185697"/>
            <a:ext cx="1524000" cy="1524000"/>
          </a:xfrm>
          <a:prstGeom prst="ellipse">
            <a:avLst/>
          </a:prstGeom>
          <a:noFill/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5041" r="58147" b="76234"/>
          <a:stretch/>
        </p:blipFill>
        <p:spPr>
          <a:xfrm>
            <a:off x="196797" y="487052"/>
            <a:ext cx="1461636" cy="1027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77" b="14456"/>
          <a:stretch/>
        </p:blipFill>
        <p:spPr>
          <a:xfrm>
            <a:off x="5964072" y="1418346"/>
            <a:ext cx="3179928" cy="3725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7990" y="1992573"/>
            <a:ext cx="3185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FAST</a:t>
            </a:r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FACT:</a:t>
            </a:r>
            <a:endParaRPr lang="en-US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90526" y="4006189"/>
            <a:ext cx="986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Guinea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33435" y="4597023"/>
            <a:ext cx="986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Liberia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70575" y="4295155"/>
            <a:ext cx="150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Sierra Leone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4588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688</Words>
  <Application>Microsoft Office PowerPoint</Application>
  <PresentationFormat>On-screen Show (16:9)</PresentationFormat>
  <Paragraphs>149</Paragraphs>
  <Slides>32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Centers for Disease Control and Prevention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CDC User</dc:creator>
  <cp:lastModifiedBy>Davis, Susan B. (CDC/ONDIEH/NCCDPHP) (CTR)</cp:lastModifiedBy>
  <cp:revision>108</cp:revision>
  <dcterms:created xsi:type="dcterms:W3CDTF">2014-11-20T10:51:59Z</dcterms:created>
  <dcterms:modified xsi:type="dcterms:W3CDTF">2016-03-21T16:57:35Z</dcterms:modified>
</cp:coreProperties>
</file>