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2" r:id="rId1"/>
  </p:sldMasterIdLst>
  <p:notesMasterIdLst>
    <p:notesMasterId r:id="rId34"/>
  </p:notesMasterIdLst>
  <p:sldIdLst>
    <p:sldId id="361" r:id="rId2"/>
    <p:sldId id="258" r:id="rId3"/>
    <p:sldId id="263" r:id="rId4"/>
    <p:sldId id="264" r:id="rId5"/>
    <p:sldId id="265" r:id="rId6"/>
    <p:sldId id="267" r:id="rId7"/>
    <p:sldId id="364" r:id="rId8"/>
    <p:sldId id="268" r:id="rId9"/>
    <p:sldId id="366" r:id="rId10"/>
    <p:sldId id="302" r:id="rId11"/>
    <p:sldId id="269" r:id="rId12"/>
    <p:sldId id="273" r:id="rId13"/>
    <p:sldId id="274" r:id="rId14"/>
    <p:sldId id="365" r:id="rId15"/>
    <p:sldId id="270" r:id="rId16"/>
    <p:sldId id="359" r:id="rId17"/>
    <p:sldId id="357" r:id="rId18"/>
    <p:sldId id="356" r:id="rId19"/>
    <p:sldId id="352" r:id="rId20"/>
    <p:sldId id="334" r:id="rId21"/>
    <p:sldId id="289" r:id="rId22"/>
    <p:sldId id="310" r:id="rId23"/>
    <p:sldId id="363" r:id="rId24"/>
    <p:sldId id="328" r:id="rId25"/>
    <p:sldId id="325" r:id="rId26"/>
    <p:sldId id="330" r:id="rId27"/>
    <p:sldId id="331" r:id="rId28"/>
    <p:sldId id="332" r:id="rId29"/>
    <p:sldId id="327" r:id="rId30"/>
    <p:sldId id="333" r:id="rId31"/>
    <p:sldId id="284" r:id="rId32"/>
    <p:sldId id="362" r:id="rId3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84">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00" autoAdjust="0"/>
    <p:restoredTop sz="37123" autoAdjust="0"/>
  </p:normalViewPr>
  <p:slideViewPr>
    <p:cSldViewPr>
      <p:cViewPr varScale="1">
        <p:scale>
          <a:sx n="33" d="100"/>
          <a:sy n="33" d="100"/>
        </p:scale>
        <p:origin x="1614" y="54"/>
      </p:cViewPr>
      <p:guideLst>
        <p:guide orient="horz" pos="2160"/>
        <p:guide pos="2880"/>
        <p:guide pos="384"/>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p:scale>
          <a:sx n="70" d="100"/>
          <a:sy n="70" d="100"/>
        </p:scale>
        <p:origin x="-3384" y="-43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0C53A3BC-72FC-4285-853F-F87FDD20D632}" type="datetimeFigureOut">
              <a:rPr lang="en-US" smtClean="0"/>
              <a:t>3/19/2015</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63AD7961-3D85-4216-8DBB-230BCF5583E5}" type="slidenum">
              <a:rPr lang="en-US" smtClean="0"/>
              <a:t>‹#›</a:t>
            </a:fld>
            <a:endParaRPr lang="en-US"/>
          </a:p>
        </p:txBody>
      </p:sp>
    </p:spTree>
    <p:extLst>
      <p:ext uri="{BB962C8B-B14F-4D97-AF65-F5344CB8AC3E}">
        <p14:creationId xmlns:p14="http://schemas.microsoft.com/office/powerpoint/2010/main" val="2935030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lecture describes infection prevention and control principles for healthcare workers in Ebola Treatment Units (ETUs) in Africa. Please note infection prevention and control measures described in this lecture are somewhat different from those used in hospitals in the United States. In addition,</a:t>
            </a:r>
            <a:r>
              <a:rPr lang="en-US" sz="1200" kern="1200" baseline="0" dirty="0" smtClean="0">
                <a:solidFill>
                  <a:schemeClr val="tx1"/>
                </a:solidFill>
                <a:effectLst/>
                <a:latin typeface="+mn-lt"/>
                <a:ea typeface="+mn-ea"/>
                <a:cs typeface="+mn-cs"/>
              </a:rPr>
              <a:t> these</a:t>
            </a:r>
            <a:r>
              <a:rPr lang="en-US" sz="1200" kern="1200" dirty="0" smtClean="0">
                <a:solidFill>
                  <a:schemeClr val="tx1"/>
                </a:solidFill>
                <a:effectLst/>
                <a:latin typeface="+mn-lt"/>
                <a:ea typeface="+mn-ea"/>
                <a:cs typeface="+mn-cs"/>
              </a:rPr>
              <a:t> infection prevention and control recommendations might be different from those you encounter in the ETU to which you are deployed. However, the principles described should help you understand the rationale underlying infection prevention and control recommendations, and help you stay safe during deployment.</a:t>
            </a:r>
            <a:endParaRPr lang="en-US" baseline="0" dirty="0" smtClean="0"/>
          </a:p>
        </p:txBody>
      </p:sp>
      <p:sp>
        <p:nvSpPr>
          <p:cNvPr id="4" name="Slide Number Placeholder 3"/>
          <p:cNvSpPr>
            <a:spLocks noGrp="1"/>
          </p:cNvSpPr>
          <p:nvPr>
            <p:ph type="sldNum" sz="quarter" idx="10"/>
          </p:nvPr>
        </p:nvSpPr>
        <p:spPr/>
        <p:txBody>
          <a:bodyPr/>
          <a:lstStyle/>
          <a:p>
            <a:fld id="{63AD7961-3D85-4216-8DBB-230BCF5583E5}" type="slidenum">
              <a:rPr lang="en-US" smtClean="0"/>
              <a:t>1</a:t>
            </a:fld>
            <a:endParaRPr lang="en-US"/>
          </a:p>
        </p:txBody>
      </p:sp>
    </p:spTree>
    <p:extLst>
      <p:ext uri="{BB962C8B-B14F-4D97-AF65-F5344CB8AC3E}">
        <p14:creationId xmlns:p14="http://schemas.microsoft.com/office/powerpoint/2010/main" val="4314648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While in the high-risk</a:t>
            </a:r>
            <a:r>
              <a:rPr lang="en-US" sz="1200" kern="1200" baseline="0" dirty="0" smtClean="0">
                <a:solidFill>
                  <a:schemeClr val="tx1"/>
                </a:solidFill>
                <a:effectLst/>
                <a:latin typeface="+mn-lt"/>
                <a:ea typeface="+mn-ea"/>
                <a:cs typeface="+mn-cs"/>
              </a:rPr>
              <a:t> zone of the ETU, always remember to wear double gloves. </a:t>
            </a:r>
            <a:r>
              <a:rPr lang="en-US" sz="1200" kern="1200" dirty="0" smtClean="0">
                <a:solidFill>
                  <a:schemeClr val="tx1"/>
                </a:solidFill>
                <a:effectLst/>
                <a:latin typeface="+mn-lt"/>
                <a:ea typeface="+mn-ea"/>
                <a:cs typeface="+mn-cs"/>
              </a:rPr>
              <a:t>Remove any gloves that become torn or damaged. If you suspect you have torn a glove through to skin level, leave the ETU immediately and remove PPE following your ETU’s doffing procedures. You can then re-don a new set of PPE following the usual procedures.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Perform hand hygiene with gloves on between patients.  Even if your ETU requires you to change</a:t>
            </a:r>
            <a:r>
              <a:rPr lang="en-US" sz="1200" kern="1200" baseline="0" dirty="0" smtClean="0">
                <a:solidFill>
                  <a:schemeClr val="tx1"/>
                </a:solidFill>
                <a:effectLst/>
                <a:latin typeface="+mn-lt"/>
                <a:ea typeface="+mn-ea"/>
                <a:cs typeface="+mn-cs"/>
              </a:rPr>
              <a:t> your outer gloves between patients, you must perform hand hygiene with the first set of gloves still on before donning the new gloves. </a:t>
            </a:r>
            <a:r>
              <a:rPr lang="en-US" sz="1200" kern="1200" dirty="0" smtClean="0">
                <a:solidFill>
                  <a:schemeClr val="tx1"/>
                </a:solidFill>
                <a:effectLst/>
                <a:latin typeface="+mn-lt"/>
                <a:ea typeface="+mn-ea"/>
                <a:cs typeface="+mn-cs"/>
              </a:rPr>
              <a:t>You don’t want to transfer pathogens between patients, including many other pathogens besides Ebola virus. In the suspect area, note not everyone has EVD, and those who don’t are at high risk of acquiring it while in the suspect area. Therefore, healthcare workers must be very careful in practicing</a:t>
            </a:r>
            <a:r>
              <a:rPr lang="en-US" sz="1200" kern="1200" baseline="0" dirty="0" smtClean="0">
                <a:solidFill>
                  <a:schemeClr val="tx1"/>
                </a:solidFill>
                <a:effectLst/>
                <a:latin typeface="+mn-lt"/>
                <a:ea typeface="+mn-ea"/>
                <a:cs typeface="+mn-cs"/>
              </a:rPr>
              <a:t> hand hygiene </a:t>
            </a:r>
            <a:r>
              <a:rPr lang="en-US" sz="1200" kern="1200" dirty="0" smtClean="0">
                <a:solidFill>
                  <a:schemeClr val="tx1"/>
                </a:solidFill>
                <a:effectLst/>
                <a:latin typeface="+mn-lt"/>
                <a:ea typeface="+mn-ea"/>
                <a:cs typeface="+mn-cs"/>
              </a:rPr>
              <a:t>between patients. </a:t>
            </a:r>
            <a:endParaRPr lang="en-US" dirty="0" smtClean="0"/>
          </a:p>
        </p:txBody>
      </p:sp>
      <p:sp>
        <p:nvSpPr>
          <p:cNvPr id="4" name="Slide Number Placeholder 3"/>
          <p:cNvSpPr>
            <a:spLocks noGrp="1"/>
          </p:cNvSpPr>
          <p:nvPr>
            <p:ph type="sldNum" sz="quarter" idx="10"/>
          </p:nvPr>
        </p:nvSpPr>
        <p:spPr/>
        <p:txBody>
          <a:bodyPr/>
          <a:lstStyle/>
          <a:p>
            <a:fld id="{63AD7961-3D85-4216-8DBB-230BCF5583E5}" type="slidenum">
              <a:rPr lang="en-US" smtClean="0"/>
              <a:t>10</a:t>
            </a:fld>
            <a:endParaRPr lang="en-US"/>
          </a:p>
        </p:txBody>
      </p:sp>
    </p:spTree>
    <p:extLst>
      <p:ext uri="{BB962C8B-B14F-4D97-AF65-F5344CB8AC3E}">
        <p14:creationId xmlns:p14="http://schemas.microsoft.com/office/powerpoint/2010/main" val="41725898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slide shows the typical parts of the hands missed due to poor hand hygiene technique. In studies, the black and dark gray areas shown here, including the backs of fingers and hands, are most often missed. Thorough handwashing might seem basic and routine, but it could be a potentially lifesaving step for infection prevention and control. Please pay careful attention to hand hygiene at all times,</a:t>
            </a:r>
            <a:r>
              <a:rPr lang="en-US" sz="1200" kern="1200" baseline="0" dirty="0" smtClean="0">
                <a:solidFill>
                  <a:schemeClr val="tx1"/>
                </a:solidFill>
                <a:effectLst/>
                <a:latin typeface="+mn-lt"/>
                <a:ea typeface="+mn-ea"/>
                <a:cs typeface="+mn-cs"/>
              </a:rPr>
              <a:t> both inside and outside </a:t>
            </a:r>
            <a:r>
              <a:rPr lang="en-US" sz="1200" kern="1200" dirty="0" smtClean="0">
                <a:solidFill>
                  <a:schemeClr val="tx1"/>
                </a:solidFill>
                <a:effectLst/>
                <a:latin typeface="+mn-lt"/>
                <a:ea typeface="+mn-ea"/>
                <a:cs typeface="+mn-cs"/>
              </a:rPr>
              <a:t>the ETU.</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 is important to note that wearing gloves does not mean you can skip hand hygiene.  You must perform hand hygiene after removing your gloves.</a:t>
            </a:r>
            <a:endParaRPr lang="en-US" dirty="0"/>
          </a:p>
        </p:txBody>
      </p:sp>
      <p:sp>
        <p:nvSpPr>
          <p:cNvPr id="4" name="Slide Number Placeholder 3"/>
          <p:cNvSpPr>
            <a:spLocks noGrp="1"/>
          </p:cNvSpPr>
          <p:nvPr>
            <p:ph type="sldNum" sz="quarter" idx="10"/>
          </p:nvPr>
        </p:nvSpPr>
        <p:spPr/>
        <p:txBody>
          <a:bodyPr/>
          <a:lstStyle/>
          <a:p>
            <a:fld id="{63AD7961-3D85-4216-8DBB-230BCF5583E5}" type="slidenum">
              <a:rPr lang="en-US" smtClean="0"/>
              <a:t>11</a:t>
            </a:fld>
            <a:endParaRPr lang="en-US"/>
          </a:p>
        </p:txBody>
      </p:sp>
    </p:spTree>
    <p:extLst>
      <p:ext uri="{BB962C8B-B14F-4D97-AF65-F5344CB8AC3E}">
        <p14:creationId xmlns:p14="http://schemas.microsoft.com/office/powerpoint/2010/main" val="22028005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Donning and doffing of gloves are important. This slide shows the steps in donning gloves.  After removing a glove from the original container, try to touch only the cuff edge of the glove as you put it on. Then use your ungloved hand to take the second glove out of the box. Avoid touching your forearm with your gloved hand by hooking your gloved fingers around the cuff of the second glove, and pulling it onto the second hand. Then put on the second pair of gloves using the same technique. Once you have on gloves, don’t touch things not meant to be touched with gloved hands, including your face.</a:t>
            </a:r>
            <a:endParaRPr lang="en-US" dirty="0"/>
          </a:p>
        </p:txBody>
      </p:sp>
      <p:sp>
        <p:nvSpPr>
          <p:cNvPr id="4" name="Slide Number Placeholder 3"/>
          <p:cNvSpPr>
            <a:spLocks noGrp="1"/>
          </p:cNvSpPr>
          <p:nvPr>
            <p:ph type="sldNum" sz="quarter" idx="10"/>
          </p:nvPr>
        </p:nvSpPr>
        <p:spPr/>
        <p:txBody>
          <a:bodyPr/>
          <a:lstStyle/>
          <a:p>
            <a:fld id="{63AD7961-3D85-4216-8DBB-230BCF5583E5}" type="slidenum">
              <a:rPr lang="en-US" smtClean="0"/>
              <a:t>12</a:t>
            </a:fld>
            <a:endParaRPr lang="en-US"/>
          </a:p>
        </p:txBody>
      </p:sp>
    </p:spTree>
    <p:extLst>
      <p:ext uri="{BB962C8B-B14F-4D97-AF65-F5344CB8AC3E}">
        <p14:creationId xmlns:p14="http://schemas.microsoft.com/office/powerpoint/2010/main" val="598266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Removing gloves is a critical step in the doffing process. You will be tired and eager to get out of your hot PPE. But you must still pay close attention to removing your gloves to avoid contaminating yourself. Start by pinching one glove at your wrist and peeling it away. Typically, this turns the glove inside out. Hold the glove you removed in your other gloved hand. Slide the fingers of your ungloved hand between glove and wrist; then roll the glove down your hand, folding it into the first glove. Do this gently. Don’t snap the gloves off. This can eject droplets of contaminated material onto surfaces or onto you. Discard the gloves safely; then perform hand hygiene. In African ETUs, hand hygiene will often be done with a 0.05% chlorine solution, but soap and water or an alcohol-based hand rub are also effective.</a:t>
            </a:r>
            <a:endParaRPr lang="en-US" dirty="0"/>
          </a:p>
        </p:txBody>
      </p:sp>
      <p:sp>
        <p:nvSpPr>
          <p:cNvPr id="4" name="Slide Number Placeholder 3"/>
          <p:cNvSpPr>
            <a:spLocks noGrp="1"/>
          </p:cNvSpPr>
          <p:nvPr>
            <p:ph type="sldNum" sz="quarter" idx="10"/>
          </p:nvPr>
        </p:nvSpPr>
        <p:spPr/>
        <p:txBody>
          <a:bodyPr/>
          <a:lstStyle/>
          <a:p>
            <a:fld id="{63AD7961-3D85-4216-8DBB-230BCF5583E5}" type="slidenum">
              <a:rPr lang="en-US" smtClean="0"/>
              <a:t>13</a:t>
            </a:fld>
            <a:endParaRPr lang="en-US"/>
          </a:p>
        </p:txBody>
      </p:sp>
    </p:spTree>
    <p:extLst>
      <p:ext uri="{BB962C8B-B14F-4D97-AF65-F5344CB8AC3E}">
        <p14:creationId xmlns:p14="http://schemas.microsoft.com/office/powerpoint/2010/main" val="34291844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Other PPE, in addition</a:t>
            </a:r>
            <a:r>
              <a:rPr lang="en-US" sz="1200" kern="1200" baseline="0" dirty="0" smtClean="0">
                <a:solidFill>
                  <a:schemeClr val="tx1"/>
                </a:solidFill>
                <a:effectLst/>
                <a:latin typeface="+mn-lt"/>
                <a:ea typeface="+mn-ea"/>
                <a:cs typeface="+mn-cs"/>
              </a:rPr>
              <a:t> to gloves, are essential elements of healthcare precautions in an ETU.  PPE will vary depending on the practices of your ETU.  However, certain principles are universal.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3AD7961-3D85-4216-8DBB-230BCF5583E5}" type="slidenum">
              <a:rPr lang="en-US" smtClean="0"/>
              <a:t>14</a:t>
            </a:fld>
            <a:endParaRPr lang="en-US"/>
          </a:p>
        </p:txBody>
      </p:sp>
    </p:spTree>
    <p:extLst>
      <p:ext uri="{BB962C8B-B14F-4D97-AF65-F5344CB8AC3E}">
        <p14:creationId xmlns:p14="http://schemas.microsoft.com/office/powerpoint/2010/main" val="1728968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general infection prevention and control principle for PPE is to cover all mucous membranes and skin. Here is the checklist for PPE you need to be wearing before you start caring for patients who might have Ebola virus disease (EVD). All persons entering the ETU high-risk zone or in direct contact with patients with suspected or confirmed Ebola should wear double gloves, a disposable fluid-resistant suit, and a waterproof apron. The protection of mucous membranes around the face is critically important. ETU workers typically wear a face shield or goggles, a face mask, and a hood for protection.  Healthcare workers should also wash hands frequently and not touch their heads near their mouths, noses or eyes.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Although aerosol generating procedures are not common in the ETU, an N95 respirator is typically used. The N95 respirator, in conjunction with a face shield or goggles, the hood and with optional surgical mask, serve to protect skin and mucous membranes from droplet contamination.</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3AD7961-3D85-4216-8DBB-230BCF5583E5}" type="slidenum">
              <a:rPr lang="en-US" smtClean="0"/>
              <a:t>15</a:t>
            </a:fld>
            <a:endParaRPr lang="en-US"/>
          </a:p>
        </p:txBody>
      </p:sp>
    </p:spTree>
    <p:extLst>
      <p:ext uri="{BB962C8B-B14F-4D97-AF65-F5344CB8AC3E}">
        <p14:creationId xmlns:p14="http://schemas.microsoft.com/office/powerpoint/2010/main" val="32646473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will be differences in PPE and protocols depending on the ETU. For example, the head covering might be a hood attached to a suit, or a separate hood. Eye protection might be goggles or a face shield. The mask used in your ETU might be an N95 respirator or just a surgical mask. As long as mucous membranes are protected, and chances for transfer of virus to your face are minimized, you will greatly reduce your risk of infection, regardless of the equipment</a:t>
            </a:r>
            <a:r>
              <a:rPr lang="en-US" sz="1200" kern="1200" baseline="0" dirty="0" smtClean="0">
                <a:solidFill>
                  <a:schemeClr val="tx1"/>
                </a:solidFill>
                <a:effectLst/>
                <a:latin typeface="+mn-lt"/>
                <a:ea typeface="+mn-ea"/>
                <a:cs typeface="+mn-cs"/>
              </a:rPr>
              <a:t> you are wearing</a:t>
            </a:r>
            <a:r>
              <a:rPr lang="en-US" sz="120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63AD7961-3D85-4216-8DBB-230BCF5583E5}" type="slidenum">
              <a:rPr lang="en-US" smtClean="0"/>
              <a:t>16</a:t>
            </a:fld>
            <a:endParaRPr lang="en-US"/>
          </a:p>
        </p:txBody>
      </p:sp>
    </p:spTree>
    <p:extLst>
      <p:ext uri="{BB962C8B-B14F-4D97-AF65-F5344CB8AC3E}">
        <p14:creationId xmlns:p14="http://schemas.microsoft.com/office/powerpoint/2010/main" val="25408508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r>
              <a:rPr lang="en-US" sz="1200" kern="1200" dirty="0" smtClean="0">
                <a:solidFill>
                  <a:schemeClr val="tx1"/>
                </a:solidFill>
                <a:effectLst/>
                <a:latin typeface="+mn-lt"/>
                <a:ea typeface="+mn-ea"/>
                <a:cs typeface="+mn-cs"/>
              </a:rPr>
              <a:t>There are at least two types of protective suits commonly used in West Africa. They can be with or without built-in hoods. You might see them referred to by the brand names Tyvek</a:t>
            </a:r>
            <a:r>
              <a:rPr lang="en-US" sz="1200" kern="1200" baseline="300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Tychem</a:t>
            </a:r>
            <a:r>
              <a:rPr lang="en-US" sz="1200" kern="1200" baseline="300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Both repel liquids and aerosols. </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Tychem</a:t>
            </a:r>
            <a:r>
              <a:rPr lang="en-US" sz="1200" kern="1200" baseline="300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is coated to enhance barrier protection against liquids. This makes it hotter to work in, and heat strain is a greater concern. In most suits, you can typically work for less than one hour before heat strain becomes a risk. In some ETUs, gowns may be used in place of suits. In all ETUs, a waterproof apron is used, which might be disposable or reusable.</a:t>
            </a:r>
            <a:endParaRPr lang="en-US" dirty="0"/>
          </a:p>
        </p:txBody>
      </p:sp>
      <p:sp>
        <p:nvSpPr>
          <p:cNvPr id="4" name="Slide Number Placeholder 3"/>
          <p:cNvSpPr>
            <a:spLocks noGrp="1"/>
          </p:cNvSpPr>
          <p:nvPr>
            <p:ph type="sldNum" sz="quarter" idx="10"/>
          </p:nvPr>
        </p:nvSpPr>
        <p:spPr/>
        <p:txBody>
          <a:bodyPr/>
          <a:lstStyle/>
          <a:p>
            <a:fld id="{63AD7961-3D85-4216-8DBB-230BCF5583E5}" type="slidenum">
              <a:rPr lang="en-US" smtClean="0"/>
              <a:t>17</a:t>
            </a:fld>
            <a:endParaRPr lang="en-US"/>
          </a:p>
        </p:txBody>
      </p:sp>
    </p:spTree>
    <p:extLst>
      <p:ext uri="{BB962C8B-B14F-4D97-AF65-F5344CB8AC3E}">
        <p14:creationId xmlns:p14="http://schemas.microsoft.com/office/powerpoint/2010/main" val="19811738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Use PPE that is standard in the ETU where you work. The PPE used should provide maximum protection for mucous membranes and reduce the chances for getting virus on your skin. Safety is attained through rigorous adherence to systematic infection prevention and control practices. Your goal should be to consistently adhere to the specific detailed steps of PPE donning, and especially doffing, regardless of the style of PPE. Donning should be done with your</a:t>
            </a:r>
            <a:r>
              <a:rPr lang="en-US" sz="1200" kern="1200" baseline="0" dirty="0" smtClean="0">
                <a:solidFill>
                  <a:schemeClr val="tx1"/>
                </a:solidFill>
                <a:effectLst/>
                <a:latin typeface="+mn-lt"/>
                <a:ea typeface="+mn-ea"/>
                <a:cs typeface="+mn-cs"/>
              </a:rPr>
              <a:t> buddy, the person who will be working in the ETU with you, to ensure you have no exposed skin or PPE tears.  </a:t>
            </a:r>
            <a:r>
              <a:rPr lang="en-US" sz="1200" kern="1200" dirty="0" smtClean="0">
                <a:solidFill>
                  <a:schemeClr val="tx1"/>
                </a:solidFill>
                <a:effectLst/>
                <a:latin typeface="+mn-lt"/>
                <a:ea typeface="+mn-ea"/>
                <a:cs typeface="+mn-cs"/>
              </a:rPr>
              <a:t>Clearly, doffing is a high-risk activity; you should not do it alone. Your ETU should have a doffing coach who directs you as you remove the PPE step by step. </a:t>
            </a:r>
            <a:endParaRPr lang="en-US" dirty="0"/>
          </a:p>
        </p:txBody>
      </p:sp>
      <p:sp>
        <p:nvSpPr>
          <p:cNvPr id="4" name="Slide Number Placeholder 3"/>
          <p:cNvSpPr>
            <a:spLocks noGrp="1"/>
          </p:cNvSpPr>
          <p:nvPr>
            <p:ph type="sldNum" sz="quarter" idx="10"/>
          </p:nvPr>
        </p:nvSpPr>
        <p:spPr/>
        <p:txBody>
          <a:bodyPr/>
          <a:lstStyle/>
          <a:p>
            <a:fld id="{63AD7961-3D85-4216-8DBB-230BCF5583E5}" type="slidenum">
              <a:rPr lang="en-US" smtClean="0"/>
              <a:t>18</a:t>
            </a:fld>
            <a:endParaRPr lang="en-US"/>
          </a:p>
        </p:txBody>
      </p:sp>
    </p:spTree>
    <p:extLst>
      <p:ext uri="{BB962C8B-B14F-4D97-AF65-F5344CB8AC3E}">
        <p14:creationId xmlns:p14="http://schemas.microsoft.com/office/powerpoint/2010/main" val="16186442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a:t>
            </a:r>
            <a:r>
              <a:rPr lang="en-US" sz="1200" kern="1200" baseline="0" dirty="0" smtClean="0">
                <a:solidFill>
                  <a:schemeClr val="tx1"/>
                </a:solidFill>
                <a:effectLst/>
                <a:latin typeface="+mn-lt"/>
                <a:ea typeface="+mn-ea"/>
                <a:cs typeface="+mn-cs"/>
              </a:rPr>
              <a:t> noted before, t</a:t>
            </a:r>
            <a:r>
              <a:rPr lang="en-US" sz="1200" kern="1200" dirty="0" smtClean="0">
                <a:solidFill>
                  <a:schemeClr val="tx1"/>
                </a:solidFill>
                <a:effectLst/>
                <a:latin typeface="+mn-lt"/>
                <a:ea typeface="+mn-ea"/>
                <a:cs typeface="+mn-cs"/>
              </a:rPr>
              <a:t>he primary infection prevention and control principle when donning PPE is to ensure mucous membranes and skin are covered. Remember how many pieces of PPE you need so you always have everything available before donning. Follow the recommended order when donning. This will aid in what is known as muscle memory as well as adherence to the correct PPE. It is also important to have a trained observer to oversee the donning process for all healthcare workers. Ask your buddy, to also visually inspect your suit and PPE integrity. And finally, memorize your appearance in the mirror after donning PPE to reinforce adherence to correct practices.</a:t>
            </a:r>
            <a:endParaRPr lang="en-US" dirty="0"/>
          </a:p>
        </p:txBody>
      </p:sp>
      <p:sp>
        <p:nvSpPr>
          <p:cNvPr id="4" name="Slide Number Placeholder 3"/>
          <p:cNvSpPr>
            <a:spLocks noGrp="1"/>
          </p:cNvSpPr>
          <p:nvPr>
            <p:ph type="sldNum" sz="quarter" idx="10"/>
          </p:nvPr>
        </p:nvSpPr>
        <p:spPr/>
        <p:txBody>
          <a:bodyPr/>
          <a:lstStyle/>
          <a:p>
            <a:fld id="{63AD7961-3D85-4216-8DBB-230BCF5583E5}" type="slidenum">
              <a:rPr lang="en-US" smtClean="0"/>
              <a:t>19</a:t>
            </a:fld>
            <a:endParaRPr lang="en-US"/>
          </a:p>
        </p:txBody>
      </p:sp>
    </p:spTree>
    <p:extLst>
      <p:ext uri="{BB962C8B-B14F-4D97-AF65-F5344CB8AC3E}">
        <p14:creationId xmlns:p14="http://schemas.microsoft.com/office/powerpoint/2010/main" val="2174023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learning objectives for this lecture are to: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Explain the rationale for recommended infection prevention and control principles for Ebola virus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Describe infection prevention and control principles currently recommended for Ebola virus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Describe the principles of using personal protective equipment (PPE) safely in the ETU</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3AD7961-3D85-4216-8DBB-230BCF5583E5}" type="slidenum">
              <a:rPr lang="en-US" smtClean="0"/>
              <a:t>2</a:t>
            </a:fld>
            <a:endParaRPr lang="en-US"/>
          </a:p>
        </p:txBody>
      </p:sp>
    </p:spTree>
    <p:extLst>
      <p:ext uri="{BB962C8B-B14F-4D97-AF65-F5344CB8AC3E}">
        <p14:creationId xmlns:p14="http://schemas.microsoft.com/office/powerpoint/2010/main" val="42374591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Removing, or doffing, PPE is the time when mistakes are easy to make, and they can have severe consequences. Therefore, you should rely on a trained coach to assist you through the doffing process. While you may be hot and eager to remove PPE, it is critical that you carefully remove PPE following directions.  Do not rush. The</a:t>
            </a:r>
            <a:r>
              <a:rPr lang="en-US" sz="1200" kern="1200" baseline="0" dirty="0" smtClean="0">
                <a:solidFill>
                  <a:schemeClr val="tx1"/>
                </a:solidFill>
                <a:effectLst/>
                <a:latin typeface="+mn-lt"/>
                <a:ea typeface="+mn-ea"/>
                <a:cs typeface="+mn-cs"/>
              </a:rPr>
              <a:t> process can take up to 20 minutes.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You will be heavily contaminated when you leave the ETU, even if you have no visible body fluids or blood on your PPE. When doffing, the idea is that dirty surfaces should only touch dirty surfaces, and clean surfaces should only touch other clean surfaces.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Remove the most contaminated PPE first. This is why you should start by removing your apron and outer gloves. Protect your eyes and mucous membranes. Close your eyes when removing anything from your head. Be aware that the doffing sequence may vary based on whether the mask and face shield are worn under the hood (WHO protocol) or placed over the hood (MSF</a:t>
            </a:r>
            <a:r>
              <a:rPr lang="en-US" sz="1200" kern="1200" baseline="0" dirty="0" smtClean="0">
                <a:solidFill>
                  <a:schemeClr val="tx1"/>
                </a:solidFill>
                <a:effectLst/>
                <a:latin typeface="+mn-lt"/>
                <a:ea typeface="+mn-ea"/>
                <a:cs typeface="+mn-cs"/>
              </a:rPr>
              <a:t> protocol</a:t>
            </a:r>
            <a:r>
              <a:rPr lang="en-US" sz="1200" kern="1200" dirty="0" smtClean="0">
                <a:solidFill>
                  <a:schemeClr val="tx1"/>
                </a:solidFill>
                <a:effectLst/>
                <a:latin typeface="+mn-lt"/>
                <a:ea typeface="+mn-ea"/>
                <a:cs typeface="+mn-cs"/>
              </a:rPr>
              <a:t>).  With the WHO protocol the hood is removed before the mask and face shield; in the MSF protocol the hood is removed after. Always use your gloved hands to grasp the back corner of your mask - not the front - to remove it.</a:t>
            </a:r>
          </a:p>
        </p:txBody>
      </p:sp>
      <p:sp>
        <p:nvSpPr>
          <p:cNvPr id="4" name="Slide Number Placeholder 3"/>
          <p:cNvSpPr>
            <a:spLocks noGrp="1"/>
          </p:cNvSpPr>
          <p:nvPr>
            <p:ph type="sldNum" sz="quarter" idx="10"/>
          </p:nvPr>
        </p:nvSpPr>
        <p:spPr/>
        <p:txBody>
          <a:bodyPr/>
          <a:lstStyle/>
          <a:p>
            <a:fld id="{63AD7961-3D85-4216-8DBB-230BCF5583E5}" type="slidenum">
              <a:rPr lang="en-US" smtClean="0"/>
              <a:t>20</a:t>
            </a:fld>
            <a:endParaRPr lang="en-US"/>
          </a:p>
        </p:txBody>
      </p:sp>
    </p:spTree>
    <p:extLst>
      <p:ext uri="{BB962C8B-B14F-4D97-AF65-F5344CB8AC3E}">
        <p14:creationId xmlns:p14="http://schemas.microsoft.com/office/powerpoint/2010/main" val="5059065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Certain mistakes are easy to make in the ETU. An example is uncovering your wrists with vigorous movement when the suit slides up your wrist. Tall people are particularly prone to this. Adjusting goggles should never be done in the ETU because your gloves will be contaminated. Also</a:t>
            </a:r>
            <a:r>
              <a:rPr lang="en-US" sz="1200" kern="1200" baseline="0" dirty="0" smtClean="0">
                <a:solidFill>
                  <a:schemeClr val="tx1"/>
                </a:solidFill>
                <a:effectLst/>
                <a:latin typeface="+mn-lt"/>
                <a:ea typeface="+mn-ea"/>
                <a:cs typeface="+mn-cs"/>
              </a:rPr>
              <a:t> r</a:t>
            </a:r>
            <a:r>
              <a:rPr lang="en-US" sz="1200" kern="1200" dirty="0" smtClean="0">
                <a:solidFill>
                  <a:schemeClr val="tx1"/>
                </a:solidFill>
                <a:effectLst/>
                <a:latin typeface="+mn-lt"/>
                <a:ea typeface="+mn-ea"/>
                <a:cs typeface="+mn-cs"/>
              </a:rPr>
              <a:t>emoving goggles too early during doffing is a dangerous mistake because you might contaminate your face and </a:t>
            </a:r>
            <a:r>
              <a:rPr lang="en-US" sz="1200" kern="1200" smtClean="0">
                <a:solidFill>
                  <a:schemeClr val="tx1"/>
                </a:solidFill>
                <a:effectLst/>
                <a:latin typeface="+mn-lt"/>
                <a:ea typeface="+mn-ea"/>
                <a:cs typeface="+mn-cs"/>
              </a:rPr>
              <a:t>mucous membranes</a:t>
            </a:r>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63AD7961-3D85-4216-8DBB-230BCF5583E5}" type="slidenum">
              <a:rPr lang="en-US" smtClean="0"/>
              <a:t>21</a:t>
            </a:fld>
            <a:endParaRPr lang="en-US"/>
          </a:p>
        </p:txBody>
      </p:sp>
    </p:spTree>
    <p:extLst>
      <p:ext uri="{BB962C8B-B14F-4D97-AF65-F5344CB8AC3E}">
        <p14:creationId xmlns:p14="http://schemas.microsoft.com/office/powerpoint/2010/main" val="11657277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Other problems can arise from circumstances beyond your control, but you must think before addressing them. Sometimes small flies or bugs come in through holes on the side of the goggles or under the face mask and it’s natural to reach for your goggles to deal with this annoyance. Don’t do it. Always consider your hands to be contaminated.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Eyeglasses can fall off when removing the goggles. Let them fall, and figure out what to do with the help of your doffing coach. An eyeglass strap can help you avoid pulling your glasses off accidentally. </a:t>
            </a:r>
            <a:endParaRPr lang="en-US" sz="11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3AD7961-3D85-4216-8DBB-230BCF5583E5}" type="slidenum">
              <a:rPr lang="en-US" smtClean="0"/>
              <a:t>22</a:t>
            </a:fld>
            <a:endParaRPr lang="en-US"/>
          </a:p>
        </p:txBody>
      </p:sp>
    </p:spTree>
    <p:extLst>
      <p:ext uri="{BB962C8B-B14F-4D97-AF65-F5344CB8AC3E}">
        <p14:creationId xmlns:p14="http://schemas.microsoft.com/office/powerpoint/2010/main" val="26539323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We’ll now talk about injection safety</a:t>
            </a:r>
            <a:r>
              <a:rPr lang="en-US" sz="1200" kern="1200" baseline="0" dirty="0" smtClean="0">
                <a:solidFill>
                  <a:schemeClr val="tx1"/>
                </a:solidFill>
                <a:effectLst/>
                <a:latin typeface="+mn-lt"/>
                <a:ea typeface="+mn-ea"/>
                <a:cs typeface="+mn-cs"/>
              </a:rPr>
              <a:t> as an element of healthcare precautions</a:t>
            </a:r>
            <a:r>
              <a:rPr lang="en-US" sz="1200" kern="120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3AD7961-3D85-4216-8DBB-230BCF5583E5}" type="slidenum">
              <a:rPr lang="en-US" smtClean="0"/>
              <a:t>23</a:t>
            </a:fld>
            <a:endParaRPr lang="en-US"/>
          </a:p>
        </p:txBody>
      </p:sp>
    </p:spTree>
    <p:extLst>
      <p:ext uri="{BB962C8B-B14F-4D97-AF65-F5344CB8AC3E}">
        <p14:creationId xmlns:p14="http://schemas.microsoft.com/office/powerpoint/2010/main" val="17289681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Before talking specifically</a:t>
            </a:r>
            <a:r>
              <a:rPr lang="en-US" sz="1200" kern="1200" baseline="0" dirty="0" smtClean="0">
                <a:solidFill>
                  <a:schemeClr val="tx1"/>
                </a:solidFill>
                <a:effectLst/>
                <a:latin typeface="+mn-lt"/>
                <a:ea typeface="+mn-ea"/>
                <a:cs typeface="+mn-cs"/>
              </a:rPr>
              <a:t> about phlebotomies, it is important to discuss the extreme care needed while using needles and sharps in the high-risk zone of the ETU. </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Using needles and sharps in the ETU requires extreme care. It is critical to adhere to some general rules.</a:t>
            </a:r>
            <a:r>
              <a:rPr lang="en-US" sz="1200" strike="sngStrike"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Dispose of used sharps in puncture-proof</a:t>
            </a:r>
            <a:r>
              <a:rPr lang="en-US" sz="1200" kern="1200" baseline="0" dirty="0" smtClean="0">
                <a:solidFill>
                  <a:schemeClr val="tx1"/>
                </a:solidFill>
                <a:effectLst/>
                <a:latin typeface="+mn-lt"/>
                <a:ea typeface="+mn-ea"/>
                <a:cs typeface="+mn-cs"/>
              </a:rPr>
              <a:t> and </a:t>
            </a:r>
            <a:r>
              <a:rPr lang="en-US" sz="1200" kern="1200" dirty="0" smtClean="0">
                <a:solidFill>
                  <a:schemeClr val="tx1"/>
                </a:solidFill>
                <a:effectLst/>
                <a:latin typeface="+mn-lt"/>
                <a:ea typeface="+mn-ea"/>
                <a:cs typeface="+mn-cs"/>
              </a:rPr>
              <a:t>sealed containers.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Never recap sharps.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Never direct the point of a used needle toward anyone, including yourself.</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Do not remove used needles from disposable syringes.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Do not bend, break, or otherwise manipulate used needles by hand.</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Never carry used sharps in your hands.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Position the sharps container near the location of a</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procedure.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3AD7961-3D85-4216-8DBB-230BCF5583E5}" type="slidenum">
              <a:rPr lang="en-US" smtClean="0"/>
              <a:t>24</a:t>
            </a:fld>
            <a:endParaRPr lang="en-US"/>
          </a:p>
        </p:txBody>
      </p:sp>
    </p:spTree>
    <p:extLst>
      <p:ext uri="{BB962C8B-B14F-4D97-AF65-F5344CB8AC3E}">
        <p14:creationId xmlns:p14="http://schemas.microsoft.com/office/powerpoint/2010/main" val="8994163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Understanding the importance of safety measures when handling needles and sharps will help in performing phlebotomies in the ETU.</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first principle of a blood</a:t>
            </a:r>
            <a:r>
              <a:rPr lang="en-US" sz="1200" kern="1200" baseline="0" dirty="0" smtClean="0">
                <a:solidFill>
                  <a:schemeClr val="tx1"/>
                </a:solidFill>
                <a:effectLst/>
                <a:latin typeface="+mn-lt"/>
                <a:ea typeface="+mn-ea"/>
                <a:cs typeface="+mn-cs"/>
              </a:rPr>
              <a:t> draw in the ETU </a:t>
            </a:r>
            <a:r>
              <a:rPr lang="en-US" sz="1200" kern="1200" dirty="0" smtClean="0">
                <a:solidFill>
                  <a:schemeClr val="tx1"/>
                </a:solidFill>
                <a:effectLst/>
                <a:latin typeface="+mn-lt"/>
                <a:ea typeface="+mn-ea"/>
                <a:cs typeface="+mn-cs"/>
              </a:rPr>
              <a:t>is to limit phlebotomies to the absolute minimum necessary.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Before entering the high-risk zone to perform a phlebotomy, ensure all supplies have been gathered and all sample tubes and containers are labeled.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Before attempting a blood draw, assess the safety risk to yourself versus the potential benefit to the patient. There are situations when you should not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attempt a blood draw - for example, when only inadequate PPE is available, or when the patient is combative.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Be sure you have adequate light.</a:t>
            </a:r>
            <a:r>
              <a:rPr lang="en-US" sz="1200" kern="1200" baseline="0" dirty="0" smtClean="0">
                <a:solidFill>
                  <a:schemeClr val="tx1"/>
                </a:solidFill>
                <a:effectLst/>
                <a:latin typeface="+mn-lt"/>
                <a:ea typeface="+mn-ea"/>
                <a:cs typeface="+mn-cs"/>
              </a:rPr>
              <a:t> T</a:t>
            </a:r>
            <a:r>
              <a:rPr lang="en-US" sz="1200" kern="1200" dirty="0" smtClean="0">
                <a:solidFill>
                  <a:schemeClr val="tx1"/>
                </a:solidFill>
                <a:effectLst/>
                <a:latin typeface="+mn-lt"/>
                <a:ea typeface="+mn-ea"/>
                <a:cs typeface="+mn-cs"/>
              </a:rPr>
              <a:t>wo staff members are needed</a:t>
            </a:r>
            <a:r>
              <a:rPr lang="en-US" sz="1200" kern="1200" baseline="0" dirty="0" smtClean="0">
                <a:solidFill>
                  <a:schemeClr val="tx1"/>
                </a:solidFill>
                <a:effectLst/>
                <a:latin typeface="+mn-lt"/>
                <a:ea typeface="+mn-ea"/>
                <a:cs typeface="+mn-cs"/>
              </a:rPr>
              <a:t> for the blood draw</a:t>
            </a:r>
            <a:r>
              <a:rPr lang="en-US" sz="1200" kern="1200" dirty="0" smtClean="0">
                <a:solidFill>
                  <a:schemeClr val="tx1"/>
                </a:solidFill>
                <a:effectLst/>
                <a:latin typeface="+mn-lt"/>
                <a:ea typeface="+mn-ea"/>
                <a:cs typeface="+mn-cs"/>
              </a:rPr>
              <a:t>. One will</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perform the procedure, and the other will assist in handling the specimen and controlling the patient.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Also, establish how the sample will be transported out of the high-risk zone. Ensure there is a designated lab ready to receive the specimen and they are aware a sample is coming.</a:t>
            </a:r>
            <a:endParaRPr lang="en-US" dirty="0" smtClean="0"/>
          </a:p>
        </p:txBody>
      </p:sp>
      <p:sp>
        <p:nvSpPr>
          <p:cNvPr id="4" name="Slide Number Placeholder 3"/>
          <p:cNvSpPr>
            <a:spLocks noGrp="1"/>
          </p:cNvSpPr>
          <p:nvPr>
            <p:ph type="sldNum" sz="quarter" idx="10"/>
          </p:nvPr>
        </p:nvSpPr>
        <p:spPr/>
        <p:txBody>
          <a:bodyPr/>
          <a:lstStyle/>
          <a:p>
            <a:fld id="{63AD7961-3D85-4216-8DBB-230BCF5583E5}" type="slidenum">
              <a:rPr lang="en-US" smtClean="0"/>
              <a:t>25</a:t>
            </a:fld>
            <a:endParaRPr lang="en-US"/>
          </a:p>
        </p:txBody>
      </p:sp>
    </p:spTree>
    <p:extLst>
      <p:ext uri="{BB962C8B-B14F-4D97-AF65-F5344CB8AC3E}">
        <p14:creationId xmlns:p14="http://schemas.microsoft.com/office/powerpoint/2010/main" val="10544144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equipment you will need to have within easy reach include a sharps container. If there is not one already near the patient’s bed, place one there for safety. Have a labeled sample tube, preferably a plastic tube, available. Know the blood sampling system. Note most facilities in West Africa do not have auto-locking IVs or needles. You will need a single-use tourniquet, and a skin antiseptic wipe consisting of either 70% ethanol or iodine. You will also need a gauze pad and adhesive bandage to cover the site after blood is drawn. Have ready a labeled sealable bag and biohazard bag for transport, and a 0.5% chlorine solution sprayer. </a:t>
            </a:r>
            <a:endParaRPr lang="en-US" dirty="0"/>
          </a:p>
        </p:txBody>
      </p:sp>
      <p:sp>
        <p:nvSpPr>
          <p:cNvPr id="4" name="Slide Number Placeholder 3"/>
          <p:cNvSpPr>
            <a:spLocks noGrp="1"/>
          </p:cNvSpPr>
          <p:nvPr>
            <p:ph type="sldNum" sz="quarter" idx="10"/>
          </p:nvPr>
        </p:nvSpPr>
        <p:spPr/>
        <p:txBody>
          <a:bodyPr/>
          <a:lstStyle/>
          <a:p>
            <a:fld id="{63AD7961-3D85-4216-8DBB-230BCF5583E5}" type="slidenum">
              <a:rPr lang="en-US" smtClean="0"/>
              <a:t>26</a:t>
            </a:fld>
            <a:endParaRPr lang="en-US"/>
          </a:p>
        </p:txBody>
      </p:sp>
    </p:spTree>
    <p:extLst>
      <p:ext uri="{BB962C8B-B14F-4D97-AF65-F5344CB8AC3E}">
        <p14:creationId xmlns:p14="http://schemas.microsoft.com/office/powerpoint/2010/main" val="30811172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When preparing to perform a phlebotomy,  start</a:t>
            </a:r>
            <a:r>
              <a:rPr lang="en-US" sz="1200" kern="1200" baseline="0" dirty="0" smtClean="0">
                <a:solidFill>
                  <a:schemeClr val="tx1"/>
                </a:solidFill>
                <a:effectLst/>
                <a:latin typeface="+mn-lt"/>
                <a:ea typeface="+mn-ea"/>
                <a:cs typeface="+mn-cs"/>
              </a:rPr>
              <a:t> by conducting a</a:t>
            </a:r>
            <a:r>
              <a:rPr lang="en-US" sz="1200" kern="1200" dirty="0" smtClean="0">
                <a:solidFill>
                  <a:schemeClr val="tx1"/>
                </a:solidFill>
                <a:effectLst/>
                <a:latin typeface="+mn-lt"/>
                <a:ea typeface="+mn-ea"/>
                <a:cs typeface="+mn-cs"/>
              </a:rPr>
              <a:t> risk assessment by asking the following questions of yourself and your buddy:</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Is it safe to draw blood from the patient? (Are they agitated, restless, or combative?)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Where is the sharps container located?</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Where is the </a:t>
            </a:r>
            <a:r>
              <a:rPr lang="en-US" sz="1200" kern="1200" dirty="0" err="1" smtClean="0">
                <a:solidFill>
                  <a:schemeClr val="tx1"/>
                </a:solidFill>
                <a:effectLst/>
                <a:latin typeface="+mn-lt"/>
                <a:ea typeface="+mn-ea"/>
                <a:cs typeface="+mn-cs"/>
              </a:rPr>
              <a:t>handwashing</a:t>
            </a:r>
            <a:r>
              <a:rPr lang="en-US" sz="1200" kern="1200" dirty="0" smtClean="0">
                <a:solidFill>
                  <a:schemeClr val="tx1"/>
                </a:solidFill>
                <a:effectLst/>
                <a:latin typeface="+mn-lt"/>
                <a:ea typeface="+mn-ea"/>
                <a:cs typeface="+mn-cs"/>
              </a:rPr>
              <a:t> station?</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What is the protocol for a needlestick injury?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Whenever possible, it is preferable to have the patient sit in a chair for the procedure for safety and to reduce risk of contamination. This is only done if the patient is able to move unassisted or can be moved without risk to the healthcare worker. Sometimes the cots in the ETU are on the floor. The floor or cot could be covered in contaminated materials such as feces, vomit, or blood.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Discuss the procedure with the patient. Then set up the blood draw area so equipment is easily within reach. </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3AD7961-3D85-4216-8DBB-230BCF5583E5}" type="slidenum">
              <a:rPr lang="en-US" smtClean="0"/>
              <a:t>27</a:t>
            </a:fld>
            <a:endParaRPr lang="en-US"/>
          </a:p>
        </p:txBody>
      </p:sp>
    </p:spTree>
    <p:extLst>
      <p:ext uri="{BB962C8B-B14F-4D97-AF65-F5344CB8AC3E}">
        <p14:creationId xmlns:p14="http://schemas.microsoft.com/office/powerpoint/2010/main" val="8994163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To perform a phlebotomy, cleanse the skin where you will be inserting the needle.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Hold the arm distal to the insertion site with one hand and place the needle into the vein with the other. Assure your hand and your buddy’s hands are not near the needle insertion site.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Ask your buddy to give you the labeled blood collection tube.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Collect blood in the specimen tube and apply pressure to the site.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Discard the needle immediately into a sharps container. On the next slide we will discuss sharps containers in the ETU.</a:t>
            </a:r>
            <a:r>
              <a:rPr lang="en-US" sz="1200" kern="1200" baseline="0" dirty="0" smtClean="0">
                <a:solidFill>
                  <a:schemeClr val="tx1"/>
                </a:solidFill>
                <a:effectLst/>
                <a:latin typeface="+mn-lt"/>
                <a:ea typeface="+mn-ea"/>
                <a:cs typeface="+mn-cs"/>
              </a:rPr>
              <a:t> For now, it important to perform the next step in the phlebotomy procedure and h</a:t>
            </a:r>
            <a:r>
              <a:rPr lang="en-US" sz="1200" kern="1200" dirty="0" smtClean="0">
                <a:solidFill>
                  <a:schemeClr val="tx1"/>
                </a:solidFill>
                <a:effectLst/>
                <a:latin typeface="+mn-lt"/>
                <a:ea typeface="+mn-ea"/>
                <a:cs typeface="+mn-cs"/>
              </a:rPr>
              <a:t>ave your buddy spray the specimen tube with 0.5% chlorine solution, bag the specimen, then spray the bag.</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Bandage the needle entry site. If the patient bleeds profusely, hold pressure for five minutes and then secure the bandage and instruct the patient to keep pressure on the site.</a:t>
            </a:r>
            <a:endParaRPr lang="en-US" dirty="0"/>
          </a:p>
        </p:txBody>
      </p:sp>
      <p:sp>
        <p:nvSpPr>
          <p:cNvPr id="4" name="Slide Number Placeholder 3"/>
          <p:cNvSpPr>
            <a:spLocks noGrp="1"/>
          </p:cNvSpPr>
          <p:nvPr>
            <p:ph type="sldNum" sz="quarter" idx="10"/>
          </p:nvPr>
        </p:nvSpPr>
        <p:spPr/>
        <p:txBody>
          <a:bodyPr/>
          <a:lstStyle/>
          <a:p>
            <a:fld id="{63AD7961-3D85-4216-8DBB-230BCF5583E5}" type="slidenum">
              <a:rPr lang="en-US" smtClean="0"/>
              <a:t>28</a:t>
            </a:fld>
            <a:endParaRPr lang="en-US"/>
          </a:p>
        </p:txBody>
      </p:sp>
    </p:spTree>
    <p:extLst>
      <p:ext uri="{BB962C8B-B14F-4D97-AF65-F5344CB8AC3E}">
        <p14:creationId xmlns:p14="http://schemas.microsoft.com/office/powerpoint/2010/main" val="8994163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Sharps containers in the ETU are also a concern. Used sharps should be immediately placed in a designated container. Puncture-resistant containers are best but often not available. For example, cardboard containers are used in some MSF facilities so the container and waste can be more easily incinerated.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Ensure containers for sharps are placed as close as possible to the immediate area where the objects are being used to limit the distance between use and disposal. Ensure the containers remain upright at all times. If the sharps container is not nearby, place sharps in a kidney dish or similar container to carry to the sharps container. Never carry sharps in your hands. Replace the containers when they are three quarters full, and when appropriate, seal the containers with a lid. Never</a:t>
            </a:r>
            <a:r>
              <a:rPr lang="en-US" sz="1200" kern="1200" baseline="0" dirty="0" smtClean="0">
                <a:solidFill>
                  <a:schemeClr val="tx1"/>
                </a:solidFill>
                <a:effectLst/>
                <a:latin typeface="+mn-lt"/>
                <a:ea typeface="+mn-ea"/>
                <a:cs typeface="+mn-cs"/>
              </a:rPr>
              <a:t> force </a:t>
            </a:r>
            <a:r>
              <a:rPr lang="en-US" sz="1200" kern="1200" dirty="0" smtClean="0">
                <a:solidFill>
                  <a:schemeClr val="tx1"/>
                </a:solidFill>
                <a:effectLst/>
                <a:latin typeface="+mn-lt"/>
                <a:ea typeface="+mn-ea"/>
                <a:cs typeface="+mn-cs"/>
              </a:rPr>
              <a:t>additional sharps into the container to make room. Also, never leave</a:t>
            </a:r>
            <a:r>
              <a:rPr lang="en-US" sz="1200" kern="1200" baseline="0" dirty="0" smtClean="0">
                <a:solidFill>
                  <a:schemeClr val="tx1"/>
                </a:solidFill>
                <a:effectLst/>
                <a:latin typeface="+mn-lt"/>
                <a:ea typeface="+mn-ea"/>
                <a:cs typeface="+mn-cs"/>
              </a:rPr>
              <a:t> sharps on the floor </a:t>
            </a:r>
            <a:r>
              <a:rPr lang="en-US" sz="1200" kern="1200" dirty="0" smtClean="0">
                <a:solidFill>
                  <a:schemeClr val="tx1"/>
                </a:solidFill>
                <a:effectLst/>
                <a:latin typeface="+mn-lt"/>
                <a:ea typeface="+mn-ea"/>
                <a:cs typeface="+mn-cs"/>
              </a:rPr>
              <a:t>and make sure others don’t do it. </a:t>
            </a:r>
            <a:r>
              <a:rPr lang="en-US" sz="1200" kern="1200" baseline="0" dirty="0" smtClean="0">
                <a:solidFill>
                  <a:schemeClr val="tx1"/>
                </a:solidFill>
                <a:effectLst/>
                <a:latin typeface="+mn-lt"/>
                <a:ea typeface="+mn-ea"/>
                <a:cs typeface="+mn-cs"/>
              </a:rPr>
              <a:t>Sharps on the flo</a:t>
            </a:r>
            <a:r>
              <a:rPr lang="en-US" sz="1200" kern="1200" dirty="0" smtClean="0">
                <a:solidFill>
                  <a:schemeClr val="tx1"/>
                </a:solidFill>
                <a:effectLst/>
                <a:latin typeface="+mn-lt"/>
                <a:ea typeface="+mn-ea"/>
                <a:cs typeface="+mn-cs"/>
              </a:rPr>
              <a:t>or can make you stumble and fall.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Ensure the containers are placed in an area not easily accessible to visitors, particularly children. For example, containers should not be placed on floors, or on the lower shelves in areas where children might have access.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3AD7961-3D85-4216-8DBB-230BCF5583E5}" type="slidenum">
              <a:rPr lang="en-US" smtClean="0"/>
              <a:t>29</a:t>
            </a:fld>
            <a:endParaRPr lang="en-US"/>
          </a:p>
        </p:txBody>
      </p:sp>
    </p:spTree>
    <p:extLst>
      <p:ext uri="{BB962C8B-B14F-4D97-AF65-F5344CB8AC3E}">
        <p14:creationId xmlns:p14="http://schemas.microsoft.com/office/powerpoint/2010/main" val="1054414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First, let’s review how Ebola virus is transmitted. A primary transmission route is contact transmission. Direct contact means contact</a:t>
            </a:r>
            <a:r>
              <a:rPr lang="en-US" sz="1200" kern="1200" baseline="0" dirty="0" smtClean="0">
                <a:solidFill>
                  <a:schemeClr val="tx1"/>
                </a:solidFill>
                <a:effectLst/>
                <a:latin typeface="+mn-lt"/>
                <a:ea typeface="+mn-ea"/>
                <a:cs typeface="+mn-cs"/>
              </a:rPr>
              <a:t> with </a:t>
            </a:r>
            <a:r>
              <a:rPr lang="en-US" sz="1200" kern="1200" dirty="0" smtClean="0">
                <a:solidFill>
                  <a:schemeClr val="tx1"/>
                </a:solidFill>
                <a:effectLst/>
                <a:latin typeface="+mn-lt"/>
                <a:ea typeface="+mn-ea"/>
                <a:cs typeface="+mn-cs"/>
              </a:rPr>
              <a:t>body fluids such as blood, saliva, mucus, vomit, urine, or feces from an infected person, whether alive or dead.</a:t>
            </a:r>
            <a:r>
              <a:rPr lang="en-US" sz="1200" kern="1200" baseline="0" dirty="0" smtClean="0">
                <a:solidFill>
                  <a:schemeClr val="tx1"/>
                </a:solidFill>
                <a:effectLst/>
                <a:latin typeface="+mn-lt"/>
                <a:ea typeface="+mn-ea"/>
                <a:cs typeface="+mn-cs"/>
              </a:rPr>
              <a:t>  This can occur if you touch your </a:t>
            </a:r>
            <a:r>
              <a:rPr lang="en-US" sz="1200" kern="1200" dirty="0" smtClean="0">
                <a:solidFill>
                  <a:schemeClr val="tx1"/>
                </a:solidFill>
                <a:effectLst/>
                <a:latin typeface="+mn-lt"/>
                <a:ea typeface="+mn-ea"/>
                <a:cs typeface="+mn-cs"/>
              </a:rPr>
              <a:t>eyes, nose, mouth, or abrasion with contaminated hands or other objects.  Percutaneous injuries, such as a </a:t>
            </a:r>
            <a:r>
              <a:rPr lang="en-US" sz="1200" kern="1200" dirty="0" err="1" smtClean="0">
                <a:solidFill>
                  <a:schemeClr val="tx1"/>
                </a:solidFill>
                <a:effectLst/>
                <a:latin typeface="+mn-lt"/>
                <a:ea typeface="+mn-ea"/>
                <a:cs typeface="+mn-cs"/>
              </a:rPr>
              <a:t>needlestick</a:t>
            </a:r>
            <a:r>
              <a:rPr lang="en-US" sz="1200" kern="1200" dirty="0" smtClean="0">
                <a:solidFill>
                  <a:schemeClr val="tx1"/>
                </a:solidFill>
                <a:effectLst/>
                <a:latin typeface="+mn-lt"/>
                <a:ea typeface="+mn-ea"/>
                <a:cs typeface="+mn-cs"/>
              </a:rPr>
              <a:t>, can also transmit the virus.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Sexual contact and breastfeeding may be possible routes for virus transmission.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Ebola can theoretically be transmitted by large droplets generated by coughing, sneezing, or talking. These large droplets may be produced during certain medical procedures, such as resuscitation, suctioning, or bronchoscopy. However,</a:t>
            </a:r>
            <a:r>
              <a:rPr lang="en-US" sz="1200" kern="1200" baseline="0" dirty="0" smtClean="0">
                <a:solidFill>
                  <a:schemeClr val="tx1"/>
                </a:solidFill>
                <a:effectLst/>
                <a:latin typeface="+mn-lt"/>
                <a:ea typeface="+mn-ea"/>
                <a:cs typeface="+mn-cs"/>
              </a:rPr>
              <a:t> there is no evidence of aerosol transmission </a:t>
            </a:r>
            <a:r>
              <a:rPr lang="en-US" sz="1200" kern="1200" dirty="0" smtClean="0">
                <a:solidFill>
                  <a:schemeClr val="tx1"/>
                </a:solidFill>
                <a:effectLst/>
                <a:latin typeface="+mn-lt"/>
                <a:ea typeface="+mn-ea"/>
                <a:cs typeface="+mn-cs"/>
              </a:rPr>
              <a:t>through tiny airborne droplets containing virus that remain suspended in the air for long periods of time, or dust particles containing the virus. Airborne transmission does not fit the epidemiologic pattern seen in this epidemic or other Ebola outbreaks.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By understanding the ways that Ebola virus is transmitted, you will be able</a:t>
            </a:r>
            <a:r>
              <a:rPr lang="en-US" sz="1200" kern="1200" baseline="0" dirty="0" smtClean="0">
                <a:solidFill>
                  <a:schemeClr val="tx1"/>
                </a:solidFill>
                <a:effectLst/>
                <a:latin typeface="+mn-lt"/>
                <a:ea typeface="+mn-ea"/>
                <a:cs typeface="+mn-cs"/>
              </a:rPr>
              <a:t> to understand</a:t>
            </a:r>
            <a:r>
              <a:rPr lang="en-US" sz="1200" kern="1200" dirty="0" smtClean="0">
                <a:solidFill>
                  <a:schemeClr val="tx1"/>
                </a:solidFill>
                <a:effectLst/>
                <a:latin typeface="+mn-lt"/>
                <a:ea typeface="+mn-ea"/>
                <a:cs typeface="+mn-cs"/>
              </a:rPr>
              <a:t> why standard, contact, and droplet precautions are recommended.</a:t>
            </a:r>
          </a:p>
        </p:txBody>
      </p:sp>
      <p:sp>
        <p:nvSpPr>
          <p:cNvPr id="4" name="Slide Number Placeholder 3"/>
          <p:cNvSpPr>
            <a:spLocks noGrp="1"/>
          </p:cNvSpPr>
          <p:nvPr>
            <p:ph type="sldNum" sz="quarter" idx="10"/>
          </p:nvPr>
        </p:nvSpPr>
        <p:spPr/>
        <p:txBody>
          <a:bodyPr/>
          <a:lstStyle/>
          <a:p>
            <a:fld id="{63AD7961-3D85-4216-8DBB-230BCF5583E5}" type="slidenum">
              <a:rPr lang="en-US" smtClean="0"/>
              <a:t>3</a:t>
            </a:fld>
            <a:endParaRPr lang="en-US"/>
          </a:p>
        </p:txBody>
      </p:sp>
    </p:spTree>
    <p:extLst>
      <p:ext uri="{BB962C8B-B14F-4D97-AF65-F5344CB8AC3E}">
        <p14:creationId xmlns:p14="http://schemas.microsoft.com/office/powerpoint/2010/main" val="11494420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Once the blood specimen is obtained, have your buddy spray the inside and the outside of a sealable labeled bag with 0.5% chlorine solution. Then place the specimen bag into a biohazard bag which is also sprayed. The bag should be transported to the lab using the protocol determined for your ETU. Do not recap needles. Ensure all sharps are in a sharps container, and collect disposable materials and place in a waste container. All healthcare workers involved must wash gloved hands in 0.5% chlorine solution.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3AD7961-3D85-4216-8DBB-230BCF5583E5}" type="slidenum">
              <a:rPr lang="en-US" smtClean="0"/>
              <a:t>30</a:t>
            </a:fld>
            <a:endParaRPr lang="en-US"/>
          </a:p>
        </p:txBody>
      </p:sp>
    </p:spTree>
    <p:extLst>
      <p:ext uri="{BB962C8B-B14F-4D97-AF65-F5344CB8AC3E}">
        <p14:creationId xmlns:p14="http://schemas.microsoft.com/office/powerpoint/2010/main" val="8994163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summary, successful infection prevention and control in the ETU requires care, attention to detail and protocol, and cooperation among staff.</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ETU in a resource-limited setting is a higher-risk environment than a U.S. hospital. Infection prevention and control principles must balance best feasible patient care with maintaining healthcare worker safety. All personnel in a single facility should adhere to the same infection prevention and control rules. WHO, MSF, and CDC infection prevention and control guidelines are updated frequently and might differ slightly. But all are based on experience, the clinical care environment, science, and expert opinion.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key to protecting your health is consistent adherence to infection prevention and control practices and appropriate use of PPE.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Whenever you are in the ETU, carefully observe the actions of other healthcare workers as well as your own, and don’t hesitate to bring any actions that increase risk to the attention of your buddy, supervisor, or team.</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3AD7961-3D85-4216-8DBB-230BCF5583E5}" type="slidenum">
              <a:rPr lang="en-US" smtClean="0"/>
              <a:t>31</a:t>
            </a:fld>
            <a:endParaRPr lang="en-US"/>
          </a:p>
        </p:txBody>
      </p:sp>
    </p:spTree>
    <p:extLst>
      <p:ext uri="{BB962C8B-B14F-4D97-AF65-F5344CB8AC3E}">
        <p14:creationId xmlns:p14="http://schemas.microsoft.com/office/powerpoint/2010/main" val="41770540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AD7961-3D85-4216-8DBB-230BCF5583E5}" type="slidenum">
              <a:rPr lang="en-US" smtClean="0"/>
              <a:t>32</a:t>
            </a:fld>
            <a:endParaRPr lang="en-US"/>
          </a:p>
        </p:txBody>
      </p:sp>
    </p:spTree>
    <p:extLst>
      <p:ext uri="{BB962C8B-B14F-4D97-AF65-F5344CB8AC3E}">
        <p14:creationId xmlns:p14="http://schemas.microsoft.com/office/powerpoint/2010/main" val="3956997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key elements of healthcare precautions that we will discuss today are hand and respiratory hygiene, PPE, and injection and medication safety. However, other infection prevention and control measures are also critically important, including appropriate use and cleaning of patient care equipment, cleaning of the ETU environment, and safe management of corpses. These measures will be discussed in a later lecture.</a:t>
            </a:r>
            <a:endParaRPr lang="en-US"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3AD7961-3D85-4216-8DBB-230BCF5583E5}" type="slidenum">
              <a:rPr lang="en-US" smtClean="0"/>
              <a:t>4</a:t>
            </a:fld>
            <a:endParaRPr lang="en-US"/>
          </a:p>
        </p:txBody>
      </p:sp>
    </p:spTree>
    <p:extLst>
      <p:ext uri="{BB962C8B-B14F-4D97-AF65-F5344CB8AC3E}">
        <p14:creationId xmlns:p14="http://schemas.microsoft.com/office/powerpoint/2010/main" val="3885543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Standard infection prevention and control principles, similar to those you would routinely follow in a U.S. healthcare setting, are the minimum required in the ETU and in patient intake areas. Triage and rapid isolation of suspected cases are critical to eliminate unprotected contact between patients suspected to have Ebola, staff, and other possibly uninfected persons/people.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Standard principles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you are already familiar with are also used in the ETU: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Perform hand hygiene.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Use PPE, including gloves, suits, and masks and facial protection (goggles/shields) when you interact with patients suspected to have Ebola.</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Ensure safe injection practices and safe handling, cleaning, and disinfection of equipment and surfaces.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Ensure safe waste management.</a:t>
            </a:r>
            <a:endParaRPr lang="en-US" dirty="0" smtClean="0"/>
          </a:p>
        </p:txBody>
      </p:sp>
      <p:sp>
        <p:nvSpPr>
          <p:cNvPr id="4" name="Slide Number Placeholder 3"/>
          <p:cNvSpPr>
            <a:spLocks noGrp="1"/>
          </p:cNvSpPr>
          <p:nvPr>
            <p:ph type="sldNum" sz="quarter" idx="10"/>
          </p:nvPr>
        </p:nvSpPr>
        <p:spPr/>
        <p:txBody>
          <a:bodyPr/>
          <a:lstStyle/>
          <a:p>
            <a:fld id="{63AD7961-3D85-4216-8DBB-230BCF5583E5}" type="slidenum">
              <a:rPr lang="en-US" smtClean="0"/>
              <a:t>5</a:t>
            </a:fld>
            <a:endParaRPr lang="en-US"/>
          </a:p>
        </p:txBody>
      </p:sp>
    </p:spTree>
    <p:extLst>
      <p:ext uri="{BB962C8B-B14F-4D97-AF65-F5344CB8AC3E}">
        <p14:creationId xmlns:p14="http://schemas.microsoft.com/office/powerpoint/2010/main" val="3275704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For maximum infection prevention and control, placing patients in a single room is optimal.  However, in African ETUs, it is far more common to have multiple patients in an open area. If this is the case, then patients suspected to have Ebola  and those confirmed to have Ebola should be in separate areas, with beds at least one to two meters, or three to six feet, apart. You will want to restrict movement between the two areas.  However, this can be challenging when family cohorts wish to remain together, especially those where young children are involved.  And as expected, you will want to use disposable equipment where possible, or disinfect all equipment between patients.  You will hear more about ETU setup and design in another lecture.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3AD7961-3D85-4216-8DBB-230BCF5583E5}" type="slidenum">
              <a:rPr lang="en-US" smtClean="0"/>
              <a:t>6</a:t>
            </a:fld>
            <a:endParaRPr lang="en-US"/>
          </a:p>
        </p:txBody>
      </p:sp>
    </p:spTree>
    <p:extLst>
      <p:ext uri="{BB962C8B-B14F-4D97-AF65-F5344CB8AC3E}">
        <p14:creationId xmlns:p14="http://schemas.microsoft.com/office/powerpoint/2010/main" val="975096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Hand hygiene cannot be stressed enough.  It is a critical component to stop the spread of the Ebola virus disease.</a:t>
            </a:r>
            <a:endParaRPr lang="en-US" dirty="0"/>
          </a:p>
        </p:txBody>
      </p:sp>
      <p:sp>
        <p:nvSpPr>
          <p:cNvPr id="4" name="Slide Number Placeholder 3"/>
          <p:cNvSpPr>
            <a:spLocks noGrp="1"/>
          </p:cNvSpPr>
          <p:nvPr>
            <p:ph type="sldNum" sz="quarter" idx="10"/>
          </p:nvPr>
        </p:nvSpPr>
        <p:spPr/>
        <p:txBody>
          <a:bodyPr/>
          <a:lstStyle/>
          <a:p>
            <a:fld id="{63AD7961-3D85-4216-8DBB-230BCF5583E5}" type="slidenum">
              <a:rPr lang="en-US" smtClean="0"/>
              <a:t>7</a:t>
            </a:fld>
            <a:endParaRPr lang="en-US"/>
          </a:p>
        </p:txBody>
      </p:sp>
    </p:spTree>
    <p:extLst>
      <p:ext uri="{BB962C8B-B14F-4D97-AF65-F5344CB8AC3E}">
        <p14:creationId xmlns:p14="http://schemas.microsoft.com/office/powerpoint/2010/main" val="1728968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Outside the high-risk zone of the ETU, when hands are ungloved, wash your hands regularly. This includes when entering and leaving the ETU environment. Use soap and water, 0.05% chlorine solution, or an alcohol-based hand rub. Contaminated hands are the most common way to transfer contaminated material to mucous membranes in the eyes, mouth, and nose.</a:t>
            </a:r>
          </a:p>
        </p:txBody>
      </p:sp>
      <p:sp>
        <p:nvSpPr>
          <p:cNvPr id="4" name="Slide Number Placeholder 3"/>
          <p:cNvSpPr>
            <a:spLocks noGrp="1"/>
          </p:cNvSpPr>
          <p:nvPr>
            <p:ph type="sldNum" sz="quarter" idx="10"/>
          </p:nvPr>
        </p:nvSpPr>
        <p:spPr/>
        <p:txBody>
          <a:bodyPr/>
          <a:lstStyle/>
          <a:p>
            <a:fld id="{63AD7961-3D85-4216-8DBB-230BCF5583E5}" type="slidenum">
              <a:rPr lang="en-US" smtClean="0"/>
              <a:t>8</a:t>
            </a:fld>
            <a:endParaRPr lang="en-US"/>
          </a:p>
        </p:txBody>
      </p:sp>
    </p:spTree>
    <p:extLst>
      <p:ext uri="{BB962C8B-B14F-4D97-AF65-F5344CB8AC3E}">
        <p14:creationId xmlns:p14="http://schemas.microsoft.com/office/powerpoint/2010/main" val="1069800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effectLst/>
                <a:latin typeface="+mn-lt"/>
                <a:ea typeface="+mn-ea"/>
                <a:cs typeface="+mn-cs"/>
              </a:rPr>
              <a:t>Handwashing</a:t>
            </a:r>
            <a:r>
              <a:rPr lang="en-US" sz="1200" kern="1200" smtClean="0">
                <a:solidFill>
                  <a:schemeClr val="tx1"/>
                </a:solidFill>
                <a:effectLst/>
                <a:latin typeface="+mn-lt"/>
                <a:ea typeface="+mn-ea"/>
                <a:cs typeface="+mn-cs"/>
              </a:rPr>
              <a:t> must be very thorough. </a:t>
            </a:r>
            <a:r>
              <a:rPr lang="en-US" smtClean="0"/>
              <a:t>This </a:t>
            </a:r>
            <a:r>
              <a:rPr lang="en-US" dirty="0" smtClean="0"/>
              <a:t>slide</a:t>
            </a:r>
            <a:r>
              <a:rPr lang="en-US" baseline="0" dirty="0" smtClean="0"/>
              <a:t> shows how to perform good hand hygiene and appropriate techniques.</a:t>
            </a:r>
            <a:endParaRPr lang="en-US" dirty="0"/>
          </a:p>
        </p:txBody>
      </p:sp>
      <p:sp>
        <p:nvSpPr>
          <p:cNvPr id="4" name="Slide Number Placeholder 3"/>
          <p:cNvSpPr>
            <a:spLocks noGrp="1"/>
          </p:cNvSpPr>
          <p:nvPr>
            <p:ph type="sldNum" sz="quarter" idx="10"/>
          </p:nvPr>
        </p:nvSpPr>
        <p:spPr/>
        <p:txBody>
          <a:bodyPr/>
          <a:lstStyle/>
          <a:p>
            <a:fld id="{63AD7961-3D85-4216-8DBB-230BCF5583E5}" type="slidenum">
              <a:rPr lang="en-US" smtClean="0"/>
              <a:t>9</a:t>
            </a:fld>
            <a:endParaRPr lang="en-US"/>
          </a:p>
        </p:txBody>
      </p:sp>
    </p:spTree>
    <p:extLst>
      <p:ext uri="{BB962C8B-B14F-4D97-AF65-F5344CB8AC3E}">
        <p14:creationId xmlns:p14="http://schemas.microsoft.com/office/powerpoint/2010/main" val="3532279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371600" y="3886200"/>
            <a:ext cx="6400800" cy="457200"/>
          </a:xfrm>
          <a:prstGeom prst="rect">
            <a:avLst/>
          </a:prstGeom>
        </p:spPr>
        <p:txBody>
          <a:bodyPr/>
          <a:lstStyle>
            <a:lvl1pPr marL="0" indent="0" algn="ctr">
              <a:buNone/>
              <a:defRPr sz="2000" b="1" baseline="0">
                <a:solidFill>
                  <a:schemeClr val="bg2"/>
                </a:solidFill>
                <a:effectLst/>
                <a:latin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 Myriad Pro, Bold, 20pt</a:t>
            </a:r>
          </a:p>
        </p:txBody>
      </p:sp>
      <p:sp>
        <p:nvSpPr>
          <p:cNvPr id="9" name="Text Placeholder 8"/>
          <p:cNvSpPr>
            <a:spLocks noGrp="1"/>
          </p:cNvSpPr>
          <p:nvPr>
            <p:ph type="body" sz="quarter" idx="10" hasCustomPrompt="1"/>
          </p:nvPr>
        </p:nvSpPr>
        <p:spPr>
          <a:xfrm>
            <a:off x="1371600" y="4267200"/>
            <a:ext cx="6400800" cy="1295400"/>
          </a:xfrm>
          <a:prstGeom prst="rect">
            <a:avLst/>
          </a:prstGeom>
        </p:spPr>
        <p:txBody>
          <a:bodyPr/>
          <a:lstStyle>
            <a:lvl1pPr algn="ctr">
              <a:lnSpc>
                <a:spcPts val="2000"/>
              </a:lnSpc>
              <a:buNone/>
              <a:defRPr sz="1800" baseline="0">
                <a:solidFill>
                  <a:schemeClr val="tx1"/>
                </a:solidFill>
                <a:latin typeface="Arial" panose="020B0604020202020204"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Title of Presenter –Myriad Pro, 18pt</a:t>
            </a:r>
          </a:p>
          <a:p>
            <a:pPr lvl="0"/>
            <a:endParaRPr lang="en-US" sz="1800" dirty="0" smtClean="0"/>
          </a:p>
          <a:p>
            <a:pPr lvl="0"/>
            <a:r>
              <a:rPr lang="en-US" sz="1800" dirty="0" smtClean="0"/>
              <a:t>Title of Event</a:t>
            </a:r>
          </a:p>
          <a:p>
            <a:pPr lvl="0"/>
            <a:r>
              <a:rPr lang="en-US" sz="1800" dirty="0" smtClean="0"/>
              <a:t>Date of Event</a:t>
            </a:r>
            <a:endParaRPr lang="en-US" dirty="0"/>
          </a:p>
        </p:txBody>
      </p:sp>
      <p:sp>
        <p:nvSpPr>
          <p:cNvPr id="11" name="Title 1"/>
          <p:cNvSpPr>
            <a:spLocks noGrp="1"/>
          </p:cNvSpPr>
          <p:nvPr>
            <p:ph type="title" hasCustomPrompt="1"/>
          </p:nvPr>
        </p:nvSpPr>
        <p:spPr>
          <a:xfrm>
            <a:off x="457200" y="1981200"/>
            <a:ext cx="8229600" cy="1676400"/>
          </a:xfrm>
          <a:prstGeom prst="rect">
            <a:avLst/>
          </a:prstGeom>
        </p:spPr>
        <p:txBody>
          <a:bodyPr/>
          <a:lstStyle>
            <a:lvl1pPr>
              <a:lnSpc>
                <a:spcPts val="3000"/>
              </a:lnSpc>
              <a:defRPr sz="2800" b="1" baseline="0">
                <a:effectLst/>
                <a:latin typeface="Arial" panose="020B0604020202020204" pitchFamily="34" charset="0"/>
              </a:defRPr>
            </a:lvl1pPr>
          </a:lstStyle>
          <a:p>
            <a:r>
              <a:rPr lang="en-US" dirty="0" smtClean="0"/>
              <a:t>Title of Presentation – Myriad Pro</a:t>
            </a:r>
            <a:br>
              <a:rPr lang="en-US" dirty="0" smtClean="0"/>
            </a:br>
            <a:r>
              <a:rPr lang="en-US" dirty="0" smtClean="0"/>
              <a:t> Bold, Shadow 28pt</a:t>
            </a:r>
            <a:endParaRPr lang="en-US" dirty="0"/>
          </a:p>
        </p:txBody>
      </p:sp>
      <p:sp>
        <p:nvSpPr>
          <p:cNvPr id="8" name="Text Placeholder 5"/>
          <p:cNvSpPr>
            <a:spLocks noGrp="1"/>
          </p:cNvSpPr>
          <p:nvPr>
            <p:ph type="body" sz="quarter" idx="11" hasCustomPrompt="1"/>
          </p:nvPr>
        </p:nvSpPr>
        <p:spPr>
          <a:xfrm>
            <a:off x="1828800" y="6281928"/>
            <a:ext cx="5105400" cy="182880"/>
          </a:xfrm>
          <a:prstGeom prst="rect">
            <a:avLst/>
          </a:prstGeom>
        </p:spPr>
        <p:txBody>
          <a:bodyPr/>
          <a:lstStyle>
            <a:lvl1pPr>
              <a:buNone/>
              <a:defRPr sz="1000" baseline="0">
                <a:solidFill>
                  <a:schemeClr val="bg1"/>
                </a:solidFill>
                <a:latin typeface="Arial" panose="020B0604020202020204" pitchFamily="34" charset="0"/>
              </a:defRPr>
            </a:lvl1pPr>
          </a:lstStyle>
          <a:p>
            <a:r>
              <a:rPr lang="en-US" dirty="0" smtClean="0"/>
              <a:t>Office of Management Services</a:t>
            </a:r>
            <a:endParaRPr lang="en-US" dirty="0"/>
          </a:p>
        </p:txBody>
      </p:sp>
      <p:sp>
        <p:nvSpPr>
          <p:cNvPr id="10" name="Text Placeholder 6"/>
          <p:cNvSpPr>
            <a:spLocks noGrp="1"/>
          </p:cNvSpPr>
          <p:nvPr>
            <p:ph type="body" sz="quarter" idx="12" hasCustomPrompt="1"/>
          </p:nvPr>
        </p:nvSpPr>
        <p:spPr>
          <a:xfrm>
            <a:off x="1828800" y="6473952"/>
            <a:ext cx="5105400" cy="228600"/>
          </a:xfrm>
          <a:prstGeom prst="rect">
            <a:avLst/>
          </a:prstGeom>
        </p:spPr>
        <p:txBody>
          <a:bodyPr/>
          <a:lstStyle>
            <a:lvl1pPr>
              <a:buNone/>
              <a:defRPr sz="1000" baseline="0">
                <a:solidFill>
                  <a:schemeClr val="bg1"/>
                </a:solidFill>
                <a:latin typeface="Arial" panose="020B0604020202020204" pitchFamily="34" charset="0"/>
              </a:defRPr>
            </a:lvl1pPr>
          </a:lstStyle>
          <a:p>
            <a:r>
              <a:rPr lang="en-US" dirty="0" smtClean="0"/>
              <a:t>Office of Public Health Preparedness and Response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algn="l">
              <a:defRPr sz="2000" b="1" baseline="0">
                <a:effectLst/>
                <a:latin typeface="Arial" panose="020B0604020202020204" pitchFamily="34" charset="0"/>
              </a:defRPr>
            </a:lvl1pPr>
          </a:lstStyle>
          <a:p>
            <a:r>
              <a:rPr lang="en-US" dirty="0" smtClean="0"/>
              <a:t>Photo Title – Myriad Pro, Bold, Shadow, 20pt</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atin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hasCustomPrompt="1"/>
          </p:nvPr>
        </p:nvSpPr>
        <p:spPr>
          <a:xfrm>
            <a:off x="1792288" y="5367338"/>
            <a:ext cx="5486400" cy="804862"/>
          </a:xfrm>
          <a:prstGeom prst="rect">
            <a:avLst/>
          </a:prstGeom>
        </p:spPr>
        <p:txBody>
          <a:bodyPr/>
          <a:lstStyle>
            <a:lvl1pPr marL="0" indent="0">
              <a:buNone/>
              <a:defRPr sz="1400" baseline="0">
                <a:solidFill>
                  <a:schemeClr val="bg2"/>
                </a:solidFill>
                <a:latin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Caption or credits for photo – Myriad Pro, 14pt</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371600" y="1981200"/>
            <a:ext cx="6400800" cy="2057400"/>
          </a:xfrm>
          <a:prstGeom prst="rect">
            <a:avLst/>
          </a:prstGeom>
        </p:spPr>
        <p:txBody>
          <a:bodyPr/>
          <a:lstStyle>
            <a:lvl1pPr marL="0" indent="0" algn="ctr">
              <a:buNone/>
              <a:defRPr sz="2800" b="1" baseline="0">
                <a:solidFill>
                  <a:schemeClr val="bg2"/>
                </a:solidFill>
                <a:effectLst/>
                <a:latin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Closing– Myriad Pro, Bold, 28pt</a:t>
            </a:r>
          </a:p>
        </p:txBody>
      </p:sp>
      <p:sp>
        <p:nvSpPr>
          <p:cNvPr id="8" name="Text Placeholder 5"/>
          <p:cNvSpPr>
            <a:spLocks noGrp="1"/>
          </p:cNvSpPr>
          <p:nvPr>
            <p:ph type="body" sz="quarter" idx="11" hasCustomPrompt="1"/>
          </p:nvPr>
        </p:nvSpPr>
        <p:spPr>
          <a:xfrm>
            <a:off x="1828800" y="6324600"/>
            <a:ext cx="5105400" cy="182880"/>
          </a:xfrm>
          <a:prstGeom prst="rect">
            <a:avLst/>
          </a:prstGeom>
        </p:spPr>
        <p:txBody>
          <a:bodyPr/>
          <a:lstStyle>
            <a:lvl1pPr>
              <a:buNone/>
              <a:defRPr sz="1000" baseline="0">
                <a:solidFill>
                  <a:schemeClr val="bg1"/>
                </a:solidFill>
                <a:latin typeface="Arial" panose="020B0604020202020204" pitchFamily="34" charset="0"/>
              </a:defRPr>
            </a:lvl1pPr>
          </a:lstStyle>
          <a:p>
            <a:r>
              <a:rPr lang="en-US" dirty="0" smtClean="0"/>
              <a:t>Office of Management Services</a:t>
            </a:r>
            <a:endParaRPr lang="en-US" dirty="0"/>
          </a:p>
        </p:txBody>
      </p:sp>
      <p:sp>
        <p:nvSpPr>
          <p:cNvPr id="9" name="Text Placeholder 6"/>
          <p:cNvSpPr>
            <a:spLocks noGrp="1"/>
          </p:cNvSpPr>
          <p:nvPr>
            <p:ph type="body" sz="quarter" idx="12" hasCustomPrompt="1"/>
          </p:nvPr>
        </p:nvSpPr>
        <p:spPr>
          <a:xfrm>
            <a:off x="1828800" y="6473952"/>
            <a:ext cx="5105400" cy="228600"/>
          </a:xfrm>
          <a:prstGeom prst="rect">
            <a:avLst/>
          </a:prstGeom>
        </p:spPr>
        <p:txBody>
          <a:bodyPr/>
          <a:lstStyle>
            <a:lvl1pPr>
              <a:buNone/>
              <a:defRPr sz="1000" baseline="0">
                <a:solidFill>
                  <a:schemeClr val="bg1"/>
                </a:solidFill>
                <a:latin typeface="Arial" panose="020B0604020202020204" pitchFamily="34" charset="0"/>
              </a:defRPr>
            </a:lvl1pPr>
          </a:lstStyle>
          <a:p>
            <a:r>
              <a:rPr lang="en-US" dirty="0" smtClean="0"/>
              <a:t>Office of Public Health Preparedness and Response</a:t>
            </a:r>
            <a:endParaRPr lang="en-US" dirty="0"/>
          </a:p>
        </p:txBody>
      </p:sp>
      <p:sp>
        <p:nvSpPr>
          <p:cNvPr id="7" name="Rectangle 6"/>
          <p:cNvSpPr/>
          <p:nvPr userDrawn="1"/>
        </p:nvSpPr>
        <p:spPr>
          <a:xfrm>
            <a:off x="1371600" y="4343400"/>
            <a:ext cx="6934200" cy="292388"/>
          </a:xfrm>
          <a:prstGeom prst="rect">
            <a:avLst/>
          </a:prstGeom>
        </p:spPr>
        <p:txBody>
          <a:bodyPr wrap="square">
            <a:spAutoFit/>
          </a:bodyPr>
          <a:lstStyle/>
          <a:p>
            <a:pPr lvl="0"/>
            <a:r>
              <a:rPr lang="en-US" sz="1300" b="1" dirty="0" smtClean="0">
                <a:solidFill>
                  <a:schemeClr val="tx1"/>
                </a:solidFill>
                <a:latin typeface="Arial" panose="020B0604020202020204" pitchFamily="34" charset="0"/>
              </a:rPr>
              <a:t>For more information please contact Centers for Disease Control and Prevention</a:t>
            </a:r>
          </a:p>
        </p:txBody>
      </p:sp>
      <p:sp>
        <p:nvSpPr>
          <p:cNvPr id="10" name="Rectangle 9"/>
          <p:cNvSpPr/>
          <p:nvPr userDrawn="1"/>
        </p:nvSpPr>
        <p:spPr>
          <a:xfrm>
            <a:off x="1371600" y="4706034"/>
            <a:ext cx="5943600" cy="646331"/>
          </a:xfrm>
          <a:prstGeom prst="rect">
            <a:avLst/>
          </a:prstGeom>
        </p:spPr>
        <p:txBody>
          <a:bodyPr wrap="square">
            <a:spAutoFit/>
          </a:bodyPr>
          <a:lstStyle/>
          <a:p>
            <a:pPr lvl="0"/>
            <a:r>
              <a:rPr lang="en-US" sz="1200" dirty="0" smtClean="0">
                <a:solidFill>
                  <a:schemeClr val="tx1"/>
                </a:solidFill>
                <a:latin typeface="Arial" panose="020B0604020202020204" pitchFamily="34" charset="0"/>
              </a:rPr>
              <a:t>1600 Clifton Road NE, Atlanta, GA 30333</a:t>
            </a:r>
          </a:p>
          <a:p>
            <a:pPr lvl="0"/>
            <a:r>
              <a:rPr lang="en-US" sz="1200" dirty="0" smtClean="0">
                <a:solidFill>
                  <a:schemeClr val="tx1"/>
                </a:solidFill>
                <a:latin typeface="Arial" panose="020B0604020202020204" pitchFamily="34" charset="0"/>
              </a:rPr>
              <a:t>Telephone, 1-800-CDC-INFO (232-4636)/TTY: 1-888-232-6348</a:t>
            </a:r>
          </a:p>
          <a:p>
            <a:pPr lvl="0"/>
            <a:r>
              <a:rPr lang="en-US" sz="1200" dirty="0" smtClean="0">
                <a:solidFill>
                  <a:schemeClr val="tx1"/>
                </a:solidFill>
                <a:latin typeface="Arial" panose="020B0604020202020204" pitchFamily="34" charset="0"/>
              </a:rPr>
              <a:t>E-mail: cdcinfo@cdc.gov 	Web: www.cdc.gov</a:t>
            </a:r>
          </a:p>
        </p:txBody>
      </p:sp>
      <p:sp>
        <p:nvSpPr>
          <p:cNvPr id="11" name="Rectangle 10"/>
          <p:cNvSpPr/>
          <p:nvPr userDrawn="1"/>
        </p:nvSpPr>
        <p:spPr>
          <a:xfrm>
            <a:off x="1371600" y="5421868"/>
            <a:ext cx="5943600" cy="369332"/>
          </a:xfrm>
          <a:prstGeom prst="rect">
            <a:avLst/>
          </a:prstGeom>
        </p:spPr>
        <p:txBody>
          <a:bodyPr wrap="square">
            <a:spAutoFit/>
          </a:bodyPr>
          <a:lstStyle/>
          <a:p>
            <a:pPr lvl="0"/>
            <a:r>
              <a:rPr lang="en-US" sz="900" dirty="0" smtClean="0">
                <a:solidFill>
                  <a:schemeClr val="tx2"/>
                </a:solidFill>
                <a:latin typeface="Arial" panose="020B0604020202020204" pitchFamily="34" charset="0"/>
              </a:rPr>
              <a:t>The findings</a:t>
            </a:r>
            <a:r>
              <a:rPr lang="en-US" sz="900" baseline="0" dirty="0" smtClean="0">
                <a:solidFill>
                  <a:schemeClr val="tx2"/>
                </a:solidFill>
                <a:latin typeface="Arial" panose="020B0604020202020204" pitchFamily="34" charset="0"/>
              </a:rPr>
              <a:t> and conclusions in this report are those of the authors and do not necessarily represent the official position of the Centers for Disease Control and Prevention.</a:t>
            </a:r>
            <a:endParaRPr lang="en-US" sz="900" dirty="0" smtClean="0">
              <a:solidFill>
                <a:schemeClr val="tx2"/>
              </a:solidFill>
              <a:latin typeface="Arial" panose="020B0604020202020204" pitchFamily="34" charset="0"/>
            </a:endParaRP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Arial" panose="020B0604020202020204" pitchFamily="34" charset="0"/>
              </a:defRPr>
            </a:lvl1pPr>
            <a:lvl2pPr>
              <a:defRPr>
                <a:latin typeface="Arial" panose="020B0604020202020204" pitchFamily="34" charset="0"/>
              </a:defRPr>
            </a:lvl2pPr>
            <a:lvl3pPr>
              <a:defRPr>
                <a:latin typeface="Arial" panose="020B0604020202020204" pitchFamily="34" charset="0"/>
              </a:defRPr>
            </a:lvl3pPr>
            <a:lvl4pPr>
              <a:defRPr>
                <a:latin typeface="Arial" panose="020B0604020202020204" pitchFamily="34" charset="0"/>
              </a:defRPr>
            </a:lvl4pPr>
            <a:lvl5pPr>
              <a:defRPr>
                <a:latin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panose="020B0604020202020204" pitchFamily="34" charset="0"/>
              </a:defRPr>
            </a:lvl1p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panose="020B0604020202020204" pitchFamily="34" charset="0"/>
              </a:defRPr>
            </a:lvl1pPr>
          </a:lstStyle>
          <a:p>
            <a:fld id="{4812E348-F742-4C5E-8324-211AB6B38920}" type="slidenum">
              <a:rPr lang="en-US" smtClean="0"/>
              <a:pPr/>
              <a:t>‹#›</a:t>
            </a:fld>
            <a:endParaRPr lang="en-US" dirty="0"/>
          </a:p>
        </p:txBody>
      </p:sp>
    </p:spTree>
    <p:extLst>
      <p:ext uri="{BB962C8B-B14F-4D97-AF65-F5344CB8AC3E}">
        <p14:creationId xmlns:p14="http://schemas.microsoft.com/office/powerpoint/2010/main" val="22159153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Basic Content - 1 Lin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639762"/>
          </a:xfrm>
          <a:prstGeom prst="rect">
            <a:avLst/>
          </a:prstGeom>
        </p:spPr>
        <p:txBody>
          <a:bodyPr anchor="t" anchorCtr="0"/>
          <a:lstStyle>
            <a:lvl1pPr>
              <a:lnSpc>
                <a:spcPts val="3000"/>
              </a:lnSpc>
              <a:defRPr sz="2800" b="1" baseline="0">
                <a:effectLst/>
                <a:latin typeface="Arial" panose="020B0604020202020204" pitchFamily="34" charset="0"/>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914400"/>
            <a:ext cx="8229600" cy="5410200"/>
          </a:xfrm>
          <a:prstGeom prst="rect">
            <a:avLst/>
          </a:prstGeom>
        </p:spPr>
        <p:txBody>
          <a:bodyPr/>
          <a:lstStyle>
            <a:lvl1pPr>
              <a:spcBef>
                <a:spcPts val="600"/>
              </a:spcBef>
              <a:spcAft>
                <a:spcPts val="1200"/>
              </a:spcAft>
              <a:buClr>
                <a:schemeClr val="tx1"/>
              </a:buClr>
              <a:buSzPct val="70000"/>
              <a:buFont typeface="Wingdings" pitchFamily="2" charset="2"/>
              <a:buChar char="q"/>
              <a:defRPr sz="2400" b="1" baseline="0">
                <a:solidFill>
                  <a:schemeClr val="bg2"/>
                </a:solidFill>
                <a:latin typeface="Arial" panose="020B0604020202020204" pitchFamily="34" charset="0"/>
              </a:defRPr>
            </a:lvl1pPr>
            <a:lvl2pPr>
              <a:spcAft>
                <a:spcPts val="600"/>
              </a:spcAft>
              <a:buClr>
                <a:schemeClr val="tx1"/>
              </a:buClr>
              <a:buSzPct val="100000"/>
              <a:buFont typeface="Wingdings" pitchFamily="2" charset="2"/>
              <a:buChar char="§"/>
              <a:defRPr sz="2000">
                <a:solidFill>
                  <a:schemeClr val="bg2"/>
                </a:solidFill>
                <a:latin typeface="Arial" panose="020B0604020202020204" pitchFamily="34" charset="0"/>
              </a:defRPr>
            </a:lvl2pPr>
            <a:lvl3pPr>
              <a:buClr>
                <a:schemeClr val="tx1"/>
              </a:buClr>
              <a:buSzPct val="100000"/>
              <a:buFont typeface="Arial" pitchFamily="34" charset="0"/>
              <a:buChar char="•"/>
              <a:defRPr sz="1800">
                <a:solidFill>
                  <a:schemeClr val="bg2"/>
                </a:solidFill>
                <a:latin typeface="Arial" panose="020B0604020202020204" pitchFamily="34" charset="0"/>
              </a:defRPr>
            </a:lvl3pPr>
            <a:lvl4pPr>
              <a:buClr>
                <a:schemeClr val="tx1"/>
              </a:buClr>
              <a:buSzPct val="70000"/>
              <a:buFont typeface="Courier New" pitchFamily="49" charset="0"/>
              <a:buChar char="o"/>
              <a:defRPr sz="1800" baseline="0">
                <a:solidFill>
                  <a:schemeClr val="bg2"/>
                </a:solidFill>
                <a:latin typeface="Arial" panose="020B0604020202020204" pitchFamily="34" charset="0"/>
              </a:defRPr>
            </a:lvl4pPr>
            <a:lvl5pPr>
              <a:buClr>
                <a:schemeClr val="tx1"/>
              </a:buClr>
              <a:buSzPct val="70000"/>
              <a:buFont typeface="Arial" pitchFamily="34" charset="0"/>
              <a:buChar char="•"/>
              <a:defRPr sz="1800">
                <a:solidFill>
                  <a:schemeClr val="bg2"/>
                </a:solidFill>
                <a:latin typeface="Arial" panose="020B0604020202020204" pitchFamily="34" charset="0"/>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5" name="Rectangle 4"/>
          <p:cNvSpPr/>
          <p:nvPr userDrawn="1"/>
        </p:nvSpPr>
        <p:spPr>
          <a:xfrm>
            <a:off x="228600" y="6560104"/>
            <a:ext cx="4572000" cy="261610"/>
          </a:xfrm>
          <a:prstGeom prst="rect">
            <a:avLst/>
          </a:prstGeom>
          <a:noFill/>
        </p:spPr>
        <p:txBody>
          <a:bodyPr>
            <a:spAutoFit/>
          </a:bodyPr>
          <a:lstStyle/>
          <a:p>
            <a:r>
              <a:rPr lang="en-US" sz="1100" i="1" dirty="0" smtClean="0">
                <a:solidFill>
                  <a:srgbClr val="0039A6"/>
                </a:solidFill>
                <a:latin typeface="Arial" panose="020B0604020202020204" pitchFamily="34" charset="0"/>
              </a:rPr>
              <a:t> This </a:t>
            </a:r>
            <a:r>
              <a:rPr lang="en-US" sz="1100" i="1" dirty="0">
                <a:solidFill>
                  <a:srgbClr val="0039A6"/>
                </a:solidFill>
                <a:latin typeface="Arial" panose="020B0604020202020204" pitchFamily="34" charset="0"/>
              </a:rPr>
              <a:t>presentation contains materials from CDC, MSF, and WHO</a:t>
            </a:r>
          </a:p>
        </p:txBody>
      </p:sp>
      <p:sp>
        <p:nvSpPr>
          <p:cNvPr id="7" name="Slide Number Placeholder 4"/>
          <p:cNvSpPr txBox="1">
            <a:spLocks/>
          </p:cNvSpPr>
          <p:nvPr userDrawn="1"/>
        </p:nvSpPr>
        <p:spPr bwMode="auto">
          <a:xfrm>
            <a:off x="8534400" y="6556248"/>
            <a:ext cx="365760" cy="265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sz="1400">
                <a:solidFill>
                  <a:schemeClr val="tx1"/>
                </a:solidFill>
                <a:latin typeface="Arial" pitchFamily="34" charset="0"/>
              </a:defRPr>
            </a:lvl1pPr>
            <a:lvl2pPr marL="742950" indent="-285750" eaLnBrk="0" hangingPunct="0">
              <a:defRPr sz="1400">
                <a:solidFill>
                  <a:schemeClr val="tx1"/>
                </a:solidFill>
                <a:latin typeface="Arial" pitchFamily="34" charset="0"/>
              </a:defRPr>
            </a:lvl2pPr>
            <a:lvl3pPr marL="1143000" indent="-228600" eaLnBrk="0" hangingPunct="0">
              <a:defRPr sz="1400">
                <a:solidFill>
                  <a:schemeClr val="tx1"/>
                </a:solidFill>
                <a:latin typeface="Arial" pitchFamily="34" charset="0"/>
              </a:defRPr>
            </a:lvl3pPr>
            <a:lvl4pPr marL="1600200" indent="-228600" eaLnBrk="0" hangingPunct="0">
              <a:defRPr sz="1400">
                <a:solidFill>
                  <a:schemeClr val="tx1"/>
                </a:solidFill>
                <a:latin typeface="Arial" pitchFamily="34" charset="0"/>
              </a:defRPr>
            </a:lvl4pPr>
            <a:lvl5pPr marL="2057400" indent="-228600" eaLnBrk="0" hangingPunct="0">
              <a:defRPr sz="1400">
                <a:solidFill>
                  <a:schemeClr val="tx1"/>
                </a:solidFill>
                <a:latin typeface="Arial" pitchFamily="34" charset="0"/>
              </a:defRPr>
            </a:lvl5pPr>
            <a:lvl6pPr marL="2514600" indent="-228600" eaLnBrk="0" fontAlgn="base" hangingPunct="0">
              <a:spcBef>
                <a:spcPct val="0"/>
              </a:spcBef>
              <a:spcAft>
                <a:spcPct val="0"/>
              </a:spcAft>
              <a:defRPr sz="1400">
                <a:solidFill>
                  <a:schemeClr val="tx1"/>
                </a:solidFill>
                <a:latin typeface="Arial" pitchFamily="34" charset="0"/>
              </a:defRPr>
            </a:lvl6pPr>
            <a:lvl7pPr marL="2971800" indent="-228600" eaLnBrk="0" fontAlgn="base" hangingPunct="0">
              <a:spcBef>
                <a:spcPct val="0"/>
              </a:spcBef>
              <a:spcAft>
                <a:spcPct val="0"/>
              </a:spcAft>
              <a:defRPr sz="1400">
                <a:solidFill>
                  <a:schemeClr val="tx1"/>
                </a:solidFill>
                <a:latin typeface="Arial" pitchFamily="34" charset="0"/>
              </a:defRPr>
            </a:lvl7pPr>
            <a:lvl8pPr marL="3429000" indent="-228600" eaLnBrk="0" fontAlgn="base" hangingPunct="0">
              <a:spcBef>
                <a:spcPct val="0"/>
              </a:spcBef>
              <a:spcAft>
                <a:spcPct val="0"/>
              </a:spcAft>
              <a:defRPr sz="1400">
                <a:solidFill>
                  <a:schemeClr val="tx1"/>
                </a:solidFill>
                <a:latin typeface="Arial" pitchFamily="34" charset="0"/>
              </a:defRPr>
            </a:lvl8pPr>
            <a:lvl9pPr marL="3886200" indent="-228600" eaLnBrk="0" fontAlgn="base" hangingPunct="0">
              <a:spcBef>
                <a:spcPct val="0"/>
              </a:spcBef>
              <a:spcAft>
                <a:spcPct val="0"/>
              </a:spcAft>
              <a:defRPr sz="1400">
                <a:solidFill>
                  <a:schemeClr val="tx1"/>
                </a:solidFill>
                <a:latin typeface="Arial" pitchFamily="34" charset="0"/>
              </a:defRPr>
            </a:lvl9pPr>
          </a:lstStyle>
          <a:p>
            <a:pPr algn="r" eaLnBrk="1" hangingPunct="1"/>
            <a:fld id="{8067C8E5-695E-4DE2-BD4D-83ED1A481EE7}" type="slidenum">
              <a:rPr lang="en-US" altLang="en-US" sz="1100" baseline="0">
                <a:latin typeface="Arial" panose="020B0604020202020204" pitchFamily="34" charset="0"/>
              </a:rPr>
              <a:pPr algn="r" eaLnBrk="1" hangingPunct="1"/>
              <a:t>‹#›</a:t>
            </a:fld>
            <a:endParaRPr lang="en-US" altLang="en-US" sz="1100" baseline="0" dirty="0">
              <a:latin typeface="Arial" panose="020B0604020202020204" pitchFamily="34" charset="0"/>
            </a:endParaRPr>
          </a:p>
        </p:txBody>
      </p:sp>
    </p:spTree>
    <p:extLst>
      <p:ext uri="{BB962C8B-B14F-4D97-AF65-F5344CB8AC3E}">
        <p14:creationId xmlns:p14="http://schemas.microsoft.com/office/powerpoint/2010/main" val="428030201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Content - 1 Lin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639762"/>
          </a:xfrm>
          <a:prstGeom prst="rect">
            <a:avLst/>
          </a:prstGeom>
        </p:spPr>
        <p:txBody>
          <a:bodyPr anchor="t" anchorCtr="0"/>
          <a:lstStyle>
            <a:lvl1pPr>
              <a:lnSpc>
                <a:spcPts val="3000"/>
              </a:lnSpc>
              <a:defRPr sz="2800" b="1" baseline="0">
                <a:effectLst/>
                <a:latin typeface="Arial" panose="020B0604020202020204" pitchFamily="34" charset="0"/>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914400"/>
            <a:ext cx="8229600" cy="4800600"/>
          </a:xfrm>
          <a:prstGeom prst="rect">
            <a:avLst/>
          </a:prstGeom>
        </p:spPr>
        <p:txBody>
          <a:bodyPr/>
          <a:lstStyle>
            <a:lvl1pPr>
              <a:spcBef>
                <a:spcPts val="600"/>
              </a:spcBef>
              <a:spcAft>
                <a:spcPts val="1200"/>
              </a:spcAft>
              <a:buClr>
                <a:schemeClr val="tx1"/>
              </a:buClr>
              <a:buSzPct val="70000"/>
              <a:buFont typeface="Wingdings" pitchFamily="2" charset="2"/>
              <a:buChar char="q"/>
              <a:defRPr sz="2400" b="1" baseline="0">
                <a:solidFill>
                  <a:schemeClr val="bg2"/>
                </a:solidFill>
                <a:latin typeface="Arial" panose="020B0604020202020204" pitchFamily="34" charset="0"/>
              </a:defRPr>
            </a:lvl1pPr>
            <a:lvl2pPr>
              <a:spcAft>
                <a:spcPts val="600"/>
              </a:spcAft>
              <a:buClr>
                <a:schemeClr val="tx1"/>
              </a:buClr>
              <a:buSzPct val="100000"/>
              <a:buFont typeface="Wingdings" pitchFamily="2" charset="2"/>
              <a:buChar char="§"/>
              <a:defRPr sz="2000">
                <a:solidFill>
                  <a:schemeClr val="bg2"/>
                </a:solidFill>
                <a:latin typeface="Arial" panose="020B0604020202020204" pitchFamily="34" charset="0"/>
              </a:defRPr>
            </a:lvl2pPr>
            <a:lvl3pPr>
              <a:buClr>
                <a:schemeClr val="tx1"/>
              </a:buClr>
              <a:buSzPct val="100000"/>
              <a:buFont typeface="Arial" pitchFamily="34" charset="0"/>
              <a:buChar char="•"/>
              <a:defRPr sz="1800">
                <a:solidFill>
                  <a:schemeClr val="bg2"/>
                </a:solidFill>
                <a:latin typeface="Arial" panose="020B0604020202020204" pitchFamily="34" charset="0"/>
              </a:defRPr>
            </a:lvl3pPr>
            <a:lvl4pPr>
              <a:buClr>
                <a:schemeClr val="tx1"/>
              </a:buClr>
              <a:buSzPct val="70000"/>
              <a:buFont typeface="Courier New" pitchFamily="49" charset="0"/>
              <a:buChar char="o"/>
              <a:defRPr sz="1800" baseline="0">
                <a:solidFill>
                  <a:schemeClr val="bg2"/>
                </a:solidFill>
                <a:latin typeface="Arial" panose="020B0604020202020204" pitchFamily="34" charset="0"/>
              </a:defRPr>
            </a:lvl4pPr>
            <a:lvl5pPr>
              <a:buClr>
                <a:schemeClr val="tx1"/>
              </a:buClr>
              <a:buSzPct val="70000"/>
              <a:buFont typeface="Arial" pitchFamily="34" charset="0"/>
              <a:buChar char="•"/>
              <a:defRPr sz="1800">
                <a:solidFill>
                  <a:schemeClr val="bg2"/>
                </a:solidFill>
                <a:latin typeface="Arial" panose="020B0604020202020204" pitchFamily="34" charset="0"/>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5" name="Rectangle 4"/>
          <p:cNvSpPr/>
          <p:nvPr userDrawn="1"/>
        </p:nvSpPr>
        <p:spPr>
          <a:xfrm>
            <a:off x="228600" y="6560104"/>
            <a:ext cx="4572000" cy="261610"/>
          </a:xfrm>
          <a:prstGeom prst="rect">
            <a:avLst/>
          </a:prstGeom>
          <a:noFill/>
        </p:spPr>
        <p:txBody>
          <a:bodyPr>
            <a:spAutoFit/>
          </a:bodyPr>
          <a:lstStyle/>
          <a:p>
            <a:r>
              <a:rPr lang="en-US" sz="1100" i="1" dirty="0" smtClean="0">
                <a:solidFill>
                  <a:srgbClr val="0039A6"/>
                </a:solidFill>
                <a:latin typeface="Arial" panose="020B0604020202020204" pitchFamily="34" charset="0"/>
              </a:rPr>
              <a:t> This </a:t>
            </a:r>
            <a:r>
              <a:rPr lang="en-US" sz="1100" i="1" dirty="0">
                <a:solidFill>
                  <a:srgbClr val="0039A6"/>
                </a:solidFill>
                <a:latin typeface="Arial" panose="020B0604020202020204" pitchFamily="34" charset="0"/>
              </a:rPr>
              <a:t>presentation contains materials from CDC, MSF, and WHO</a:t>
            </a:r>
          </a:p>
        </p:txBody>
      </p:sp>
      <p:sp>
        <p:nvSpPr>
          <p:cNvPr id="7" name="Slide Number Placeholder 4"/>
          <p:cNvSpPr txBox="1">
            <a:spLocks/>
          </p:cNvSpPr>
          <p:nvPr userDrawn="1"/>
        </p:nvSpPr>
        <p:spPr bwMode="auto">
          <a:xfrm>
            <a:off x="8534400" y="6556248"/>
            <a:ext cx="365760" cy="265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sz="1400">
                <a:solidFill>
                  <a:schemeClr val="tx1"/>
                </a:solidFill>
                <a:latin typeface="Arial" pitchFamily="34" charset="0"/>
              </a:defRPr>
            </a:lvl1pPr>
            <a:lvl2pPr marL="742950" indent="-285750" eaLnBrk="0" hangingPunct="0">
              <a:defRPr sz="1400">
                <a:solidFill>
                  <a:schemeClr val="tx1"/>
                </a:solidFill>
                <a:latin typeface="Arial" pitchFamily="34" charset="0"/>
              </a:defRPr>
            </a:lvl2pPr>
            <a:lvl3pPr marL="1143000" indent="-228600" eaLnBrk="0" hangingPunct="0">
              <a:defRPr sz="1400">
                <a:solidFill>
                  <a:schemeClr val="tx1"/>
                </a:solidFill>
                <a:latin typeface="Arial" pitchFamily="34" charset="0"/>
              </a:defRPr>
            </a:lvl3pPr>
            <a:lvl4pPr marL="1600200" indent="-228600" eaLnBrk="0" hangingPunct="0">
              <a:defRPr sz="1400">
                <a:solidFill>
                  <a:schemeClr val="tx1"/>
                </a:solidFill>
                <a:latin typeface="Arial" pitchFamily="34" charset="0"/>
              </a:defRPr>
            </a:lvl4pPr>
            <a:lvl5pPr marL="2057400" indent="-228600" eaLnBrk="0" hangingPunct="0">
              <a:defRPr sz="1400">
                <a:solidFill>
                  <a:schemeClr val="tx1"/>
                </a:solidFill>
                <a:latin typeface="Arial" pitchFamily="34" charset="0"/>
              </a:defRPr>
            </a:lvl5pPr>
            <a:lvl6pPr marL="2514600" indent="-228600" eaLnBrk="0" fontAlgn="base" hangingPunct="0">
              <a:spcBef>
                <a:spcPct val="0"/>
              </a:spcBef>
              <a:spcAft>
                <a:spcPct val="0"/>
              </a:spcAft>
              <a:defRPr sz="1400">
                <a:solidFill>
                  <a:schemeClr val="tx1"/>
                </a:solidFill>
                <a:latin typeface="Arial" pitchFamily="34" charset="0"/>
              </a:defRPr>
            </a:lvl6pPr>
            <a:lvl7pPr marL="2971800" indent="-228600" eaLnBrk="0" fontAlgn="base" hangingPunct="0">
              <a:spcBef>
                <a:spcPct val="0"/>
              </a:spcBef>
              <a:spcAft>
                <a:spcPct val="0"/>
              </a:spcAft>
              <a:defRPr sz="1400">
                <a:solidFill>
                  <a:schemeClr val="tx1"/>
                </a:solidFill>
                <a:latin typeface="Arial" pitchFamily="34" charset="0"/>
              </a:defRPr>
            </a:lvl7pPr>
            <a:lvl8pPr marL="3429000" indent="-228600" eaLnBrk="0" fontAlgn="base" hangingPunct="0">
              <a:spcBef>
                <a:spcPct val="0"/>
              </a:spcBef>
              <a:spcAft>
                <a:spcPct val="0"/>
              </a:spcAft>
              <a:defRPr sz="1400">
                <a:solidFill>
                  <a:schemeClr val="tx1"/>
                </a:solidFill>
                <a:latin typeface="Arial" pitchFamily="34" charset="0"/>
              </a:defRPr>
            </a:lvl8pPr>
            <a:lvl9pPr marL="3886200" indent="-228600" eaLnBrk="0" fontAlgn="base" hangingPunct="0">
              <a:spcBef>
                <a:spcPct val="0"/>
              </a:spcBef>
              <a:spcAft>
                <a:spcPct val="0"/>
              </a:spcAft>
              <a:defRPr sz="1400">
                <a:solidFill>
                  <a:schemeClr val="tx1"/>
                </a:solidFill>
                <a:latin typeface="Arial" pitchFamily="34" charset="0"/>
              </a:defRPr>
            </a:lvl9pPr>
          </a:lstStyle>
          <a:p>
            <a:pPr algn="r" eaLnBrk="1" hangingPunct="1"/>
            <a:fld id="{8067C8E5-695E-4DE2-BD4D-83ED1A481EE7}" type="slidenum">
              <a:rPr lang="en-US" altLang="en-US" sz="1100" baseline="0">
                <a:latin typeface="Arial" panose="020B0604020202020204" pitchFamily="34" charset="0"/>
              </a:rPr>
              <a:pPr algn="r" eaLnBrk="1" hangingPunct="1"/>
              <a:t>‹#›</a:t>
            </a:fld>
            <a:endParaRPr lang="en-US" altLang="en-US" sz="1100" baseline="0" dirty="0">
              <a:latin typeface="Arial" panose="020B0604020202020204" pitchFamily="34" charset="0"/>
            </a:endParaRPr>
          </a:p>
        </p:txBody>
      </p:sp>
      <p:sp>
        <p:nvSpPr>
          <p:cNvPr id="6" name="Text Placeholder 5"/>
          <p:cNvSpPr>
            <a:spLocks noGrp="1"/>
          </p:cNvSpPr>
          <p:nvPr>
            <p:ph type="body" sz="quarter" idx="11" hasCustomPrompt="1"/>
          </p:nvPr>
        </p:nvSpPr>
        <p:spPr>
          <a:xfrm>
            <a:off x="457200" y="5867400"/>
            <a:ext cx="8229600" cy="533400"/>
          </a:xfrm>
          <a:prstGeom prst="rect">
            <a:avLst/>
          </a:prstGeom>
        </p:spPr>
        <p:txBody>
          <a:bodyPr anchor="b"/>
          <a:lstStyle>
            <a:lvl1pPr>
              <a:buNone/>
              <a:defRPr sz="1100">
                <a:solidFill>
                  <a:schemeClr val="tx1"/>
                </a:solidFill>
                <a:latin typeface="Arial" panose="020B0604020202020204" pitchFamily="34" charset="0"/>
              </a:defRPr>
            </a:lvl1pPr>
          </a:lstStyle>
          <a:p>
            <a:r>
              <a:rPr lang="en-US" dirty="0" smtClean="0"/>
              <a:t>* Citations, references, and credits – Myriad Pro, 11pt</a:t>
            </a:r>
            <a:endParaRPr lang="en-US" dirty="0"/>
          </a:p>
        </p:txBody>
      </p:sp>
    </p:spTree>
    <p:extLst>
      <p:ext uri="{BB962C8B-B14F-4D97-AF65-F5344CB8AC3E}">
        <p14:creationId xmlns:p14="http://schemas.microsoft.com/office/powerpoint/2010/main" val="526696719"/>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Content - 2 Lin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944562"/>
          </a:xfrm>
          <a:prstGeom prst="rect">
            <a:avLst/>
          </a:prstGeom>
        </p:spPr>
        <p:txBody>
          <a:bodyPr anchor="t" anchorCtr="0"/>
          <a:lstStyle>
            <a:lvl1pPr>
              <a:lnSpc>
                <a:spcPts val="3000"/>
              </a:lnSpc>
              <a:defRPr sz="2800" b="1" baseline="0">
                <a:effectLst/>
                <a:latin typeface="Arial" panose="020B0604020202020204" pitchFamily="34" charset="0"/>
              </a:defRPr>
            </a:lvl1pPr>
          </a:lstStyle>
          <a:p>
            <a:r>
              <a:rPr lang="en-US" dirty="0" smtClean="0"/>
              <a:t>Headline – Myriad Pro, Bold, Shadow, 28pt</a:t>
            </a:r>
            <a:br>
              <a:rPr lang="en-US" dirty="0" smtClean="0"/>
            </a:br>
            <a:endParaRPr lang="en-US" dirty="0"/>
          </a:p>
        </p:txBody>
      </p:sp>
      <p:sp>
        <p:nvSpPr>
          <p:cNvPr id="3" name="Content Placeholder 2"/>
          <p:cNvSpPr>
            <a:spLocks noGrp="1"/>
          </p:cNvSpPr>
          <p:nvPr>
            <p:ph idx="1" hasCustomPrompt="1"/>
          </p:nvPr>
        </p:nvSpPr>
        <p:spPr>
          <a:xfrm>
            <a:off x="457200" y="1219200"/>
            <a:ext cx="8229600" cy="4495800"/>
          </a:xfrm>
          <a:prstGeom prst="rect">
            <a:avLst/>
          </a:prstGeom>
        </p:spPr>
        <p:txBody>
          <a:bodyPr/>
          <a:lstStyle>
            <a:lvl1pPr>
              <a:spcBef>
                <a:spcPts val="600"/>
              </a:spcBef>
              <a:spcAft>
                <a:spcPts val="1200"/>
              </a:spcAft>
              <a:buClr>
                <a:schemeClr val="tx1"/>
              </a:buClr>
              <a:buSzPct val="70000"/>
              <a:buFont typeface="Wingdings" pitchFamily="2" charset="2"/>
              <a:buChar char="q"/>
              <a:defRPr sz="2400" b="1" baseline="0">
                <a:solidFill>
                  <a:schemeClr val="bg2"/>
                </a:solidFill>
                <a:latin typeface="Arial" panose="020B0604020202020204" pitchFamily="34" charset="0"/>
              </a:defRPr>
            </a:lvl1pPr>
            <a:lvl2pPr>
              <a:spcAft>
                <a:spcPts val="600"/>
              </a:spcAft>
              <a:buClr>
                <a:schemeClr val="tx1"/>
              </a:buClr>
              <a:buSzPct val="100000"/>
              <a:buFont typeface="Wingdings" pitchFamily="2" charset="2"/>
              <a:buChar char="§"/>
              <a:defRPr sz="2000">
                <a:solidFill>
                  <a:schemeClr val="bg2"/>
                </a:solidFill>
                <a:latin typeface="Arial" panose="020B0604020202020204" pitchFamily="34" charset="0"/>
              </a:defRPr>
            </a:lvl2pPr>
            <a:lvl3pPr>
              <a:buClr>
                <a:schemeClr val="tx1"/>
              </a:buClr>
              <a:buSzPct val="100000"/>
              <a:buFont typeface="Arial" pitchFamily="34" charset="0"/>
              <a:buChar char="•"/>
              <a:defRPr sz="1800">
                <a:solidFill>
                  <a:schemeClr val="bg2"/>
                </a:solidFill>
                <a:latin typeface="Arial" panose="020B0604020202020204" pitchFamily="34" charset="0"/>
              </a:defRPr>
            </a:lvl3pPr>
            <a:lvl4pPr>
              <a:buClr>
                <a:schemeClr val="tx1"/>
              </a:buClr>
              <a:buSzPct val="70000"/>
              <a:buFont typeface="Courier New" pitchFamily="49" charset="0"/>
              <a:buChar char="o"/>
              <a:defRPr sz="1800" baseline="0">
                <a:solidFill>
                  <a:schemeClr val="bg2"/>
                </a:solidFill>
                <a:latin typeface="Arial" panose="020B0604020202020204" pitchFamily="34" charset="0"/>
              </a:defRPr>
            </a:lvl4pPr>
            <a:lvl5pPr>
              <a:buClr>
                <a:schemeClr val="tx1"/>
              </a:buClr>
              <a:buSzPct val="70000"/>
              <a:buFont typeface="Arial" pitchFamily="34" charset="0"/>
              <a:buChar char="•"/>
              <a:defRPr sz="1800">
                <a:solidFill>
                  <a:schemeClr val="bg2"/>
                </a:solidFill>
                <a:latin typeface="Arial" panose="020B0604020202020204" pitchFamily="34" charset="0"/>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5" name="Rectangle 4"/>
          <p:cNvSpPr/>
          <p:nvPr userDrawn="1"/>
        </p:nvSpPr>
        <p:spPr>
          <a:xfrm>
            <a:off x="228600" y="6560104"/>
            <a:ext cx="4572000" cy="261610"/>
          </a:xfrm>
          <a:prstGeom prst="rect">
            <a:avLst/>
          </a:prstGeom>
          <a:noFill/>
        </p:spPr>
        <p:txBody>
          <a:bodyPr>
            <a:spAutoFit/>
          </a:bodyPr>
          <a:lstStyle/>
          <a:p>
            <a:r>
              <a:rPr lang="en-US" sz="1100" i="1" dirty="0" smtClean="0">
                <a:solidFill>
                  <a:srgbClr val="0039A6"/>
                </a:solidFill>
                <a:latin typeface="Arial" panose="020B0604020202020204" pitchFamily="34" charset="0"/>
              </a:rPr>
              <a:t> This </a:t>
            </a:r>
            <a:r>
              <a:rPr lang="en-US" sz="1100" i="1" dirty="0">
                <a:solidFill>
                  <a:srgbClr val="0039A6"/>
                </a:solidFill>
                <a:latin typeface="Arial" panose="020B0604020202020204" pitchFamily="34" charset="0"/>
              </a:rPr>
              <a:t>presentation contains materials from CDC, MSF, and WHO</a:t>
            </a:r>
          </a:p>
        </p:txBody>
      </p:sp>
      <p:sp>
        <p:nvSpPr>
          <p:cNvPr id="7" name="Slide Number Placeholder 4"/>
          <p:cNvSpPr txBox="1">
            <a:spLocks/>
          </p:cNvSpPr>
          <p:nvPr userDrawn="1"/>
        </p:nvSpPr>
        <p:spPr bwMode="auto">
          <a:xfrm>
            <a:off x="8534400" y="6556248"/>
            <a:ext cx="365760" cy="265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sz="1400">
                <a:solidFill>
                  <a:schemeClr val="tx1"/>
                </a:solidFill>
                <a:latin typeface="Arial" pitchFamily="34" charset="0"/>
              </a:defRPr>
            </a:lvl1pPr>
            <a:lvl2pPr marL="742950" indent="-285750" eaLnBrk="0" hangingPunct="0">
              <a:defRPr sz="1400">
                <a:solidFill>
                  <a:schemeClr val="tx1"/>
                </a:solidFill>
                <a:latin typeface="Arial" pitchFamily="34" charset="0"/>
              </a:defRPr>
            </a:lvl2pPr>
            <a:lvl3pPr marL="1143000" indent="-228600" eaLnBrk="0" hangingPunct="0">
              <a:defRPr sz="1400">
                <a:solidFill>
                  <a:schemeClr val="tx1"/>
                </a:solidFill>
                <a:latin typeface="Arial" pitchFamily="34" charset="0"/>
              </a:defRPr>
            </a:lvl3pPr>
            <a:lvl4pPr marL="1600200" indent="-228600" eaLnBrk="0" hangingPunct="0">
              <a:defRPr sz="1400">
                <a:solidFill>
                  <a:schemeClr val="tx1"/>
                </a:solidFill>
                <a:latin typeface="Arial" pitchFamily="34" charset="0"/>
              </a:defRPr>
            </a:lvl4pPr>
            <a:lvl5pPr marL="2057400" indent="-228600" eaLnBrk="0" hangingPunct="0">
              <a:defRPr sz="1400">
                <a:solidFill>
                  <a:schemeClr val="tx1"/>
                </a:solidFill>
                <a:latin typeface="Arial" pitchFamily="34" charset="0"/>
              </a:defRPr>
            </a:lvl5pPr>
            <a:lvl6pPr marL="2514600" indent="-228600" eaLnBrk="0" fontAlgn="base" hangingPunct="0">
              <a:spcBef>
                <a:spcPct val="0"/>
              </a:spcBef>
              <a:spcAft>
                <a:spcPct val="0"/>
              </a:spcAft>
              <a:defRPr sz="1400">
                <a:solidFill>
                  <a:schemeClr val="tx1"/>
                </a:solidFill>
                <a:latin typeface="Arial" pitchFamily="34" charset="0"/>
              </a:defRPr>
            </a:lvl6pPr>
            <a:lvl7pPr marL="2971800" indent="-228600" eaLnBrk="0" fontAlgn="base" hangingPunct="0">
              <a:spcBef>
                <a:spcPct val="0"/>
              </a:spcBef>
              <a:spcAft>
                <a:spcPct val="0"/>
              </a:spcAft>
              <a:defRPr sz="1400">
                <a:solidFill>
                  <a:schemeClr val="tx1"/>
                </a:solidFill>
                <a:latin typeface="Arial" pitchFamily="34" charset="0"/>
              </a:defRPr>
            </a:lvl7pPr>
            <a:lvl8pPr marL="3429000" indent="-228600" eaLnBrk="0" fontAlgn="base" hangingPunct="0">
              <a:spcBef>
                <a:spcPct val="0"/>
              </a:spcBef>
              <a:spcAft>
                <a:spcPct val="0"/>
              </a:spcAft>
              <a:defRPr sz="1400">
                <a:solidFill>
                  <a:schemeClr val="tx1"/>
                </a:solidFill>
                <a:latin typeface="Arial" pitchFamily="34" charset="0"/>
              </a:defRPr>
            </a:lvl8pPr>
            <a:lvl9pPr marL="3886200" indent="-228600" eaLnBrk="0" fontAlgn="base" hangingPunct="0">
              <a:spcBef>
                <a:spcPct val="0"/>
              </a:spcBef>
              <a:spcAft>
                <a:spcPct val="0"/>
              </a:spcAft>
              <a:defRPr sz="1400">
                <a:solidFill>
                  <a:schemeClr val="tx1"/>
                </a:solidFill>
                <a:latin typeface="Arial" pitchFamily="34" charset="0"/>
              </a:defRPr>
            </a:lvl9pPr>
          </a:lstStyle>
          <a:p>
            <a:pPr algn="r" eaLnBrk="1" hangingPunct="1"/>
            <a:fld id="{8067C8E5-695E-4DE2-BD4D-83ED1A481EE7}" type="slidenum">
              <a:rPr lang="en-US" altLang="en-US" sz="1100" baseline="0">
                <a:latin typeface="Arial" panose="020B0604020202020204" pitchFamily="34" charset="0"/>
              </a:rPr>
              <a:pPr algn="r" eaLnBrk="1" hangingPunct="1"/>
              <a:t>‹#›</a:t>
            </a:fld>
            <a:endParaRPr lang="en-US" altLang="en-US" sz="1100" baseline="0" dirty="0">
              <a:latin typeface="Arial" panose="020B0604020202020204" pitchFamily="34" charset="0"/>
            </a:endParaRPr>
          </a:p>
        </p:txBody>
      </p:sp>
      <p:sp>
        <p:nvSpPr>
          <p:cNvPr id="6" name="Text Placeholder 5"/>
          <p:cNvSpPr>
            <a:spLocks noGrp="1"/>
          </p:cNvSpPr>
          <p:nvPr>
            <p:ph type="body" sz="quarter" idx="11" hasCustomPrompt="1"/>
          </p:nvPr>
        </p:nvSpPr>
        <p:spPr>
          <a:xfrm>
            <a:off x="457200" y="5867400"/>
            <a:ext cx="8229600" cy="533400"/>
          </a:xfrm>
          <a:prstGeom prst="rect">
            <a:avLst/>
          </a:prstGeom>
        </p:spPr>
        <p:txBody>
          <a:bodyPr anchor="b"/>
          <a:lstStyle>
            <a:lvl1pPr>
              <a:buNone/>
              <a:defRPr sz="1100">
                <a:solidFill>
                  <a:schemeClr val="tx1"/>
                </a:solidFill>
                <a:latin typeface="Arial" panose="020B0604020202020204" pitchFamily="34" charset="0"/>
              </a:defRPr>
            </a:lvl1pPr>
          </a:lstStyle>
          <a:p>
            <a:r>
              <a:rPr lang="en-US" dirty="0" smtClean="0"/>
              <a:t>* Citations, references, and credits – Myriad Pro, 11pt</a:t>
            </a:r>
            <a:endParaRPr lang="en-US" dirty="0"/>
          </a:p>
        </p:txBody>
      </p:sp>
    </p:spTree>
    <p:extLst>
      <p:ext uri="{BB962C8B-B14F-4D97-AF65-F5344CB8AC3E}">
        <p14:creationId xmlns:p14="http://schemas.microsoft.com/office/powerpoint/2010/main" val="58756520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8600" y="274638"/>
            <a:ext cx="8759952" cy="1143000"/>
          </a:xfrm>
          <a:prstGeom prst="rect">
            <a:avLst/>
          </a:prstGeom>
        </p:spPr>
        <p:txBody>
          <a:bodyPr anchor="t" anchorCtr="0"/>
          <a:lstStyle>
            <a:lvl1pPr>
              <a:lnSpc>
                <a:spcPts val="3000"/>
              </a:lnSpc>
              <a:defRPr sz="2800" b="1" baseline="0">
                <a:effectLst/>
                <a:latin typeface="Arial" panose="020B0604020202020204" pitchFamily="34" charset="0"/>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latin typeface="Arial" panose="020B0604020202020204" pitchFamily="34" charset="0"/>
              </a:defRPr>
            </a:lvl1pPr>
            <a:lvl2pPr>
              <a:buClr>
                <a:schemeClr val="tx1"/>
              </a:buClr>
              <a:buSzPct val="100000"/>
              <a:buFont typeface="Wingdings" pitchFamily="2" charset="2"/>
              <a:buChar char="§"/>
              <a:defRPr sz="2000">
                <a:solidFill>
                  <a:schemeClr val="bg2"/>
                </a:solidFill>
                <a:latin typeface="Arial" panose="020B0604020202020204" pitchFamily="34" charset="0"/>
              </a:defRPr>
            </a:lvl2pPr>
            <a:lvl3pPr>
              <a:buClr>
                <a:schemeClr val="tx1"/>
              </a:buClr>
              <a:buSzPct val="100000"/>
              <a:buFont typeface="Arial" pitchFamily="34" charset="0"/>
              <a:buChar char="•"/>
              <a:defRPr sz="1800">
                <a:solidFill>
                  <a:schemeClr val="bg2"/>
                </a:solidFill>
                <a:latin typeface="Arial" panose="020B0604020202020204" pitchFamily="34" charset="0"/>
              </a:defRPr>
            </a:lvl3pPr>
            <a:lvl4pPr>
              <a:buClr>
                <a:schemeClr val="tx1"/>
              </a:buClr>
              <a:buSzPct val="70000"/>
              <a:buFont typeface="Courier New" pitchFamily="49" charset="0"/>
              <a:buChar char="o"/>
              <a:defRPr sz="1800" baseline="0">
                <a:solidFill>
                  <a:schemeClr val="bg2"/>
                </a:solidFill>
                <a:latin typeface="Arial" panose="020B0604020202020204" pitchFamily="34" charset="0"/>
              </a:defRPr>
            </a:lvl4pPr>
            <a:lvl5pPr>
              <a:buClr>
                <a:schemeClr val="tx1"/>
              </a:buClr>
              <a:buSzPct val="70000"/>
              <a:buFont typeface="Arial" pitchFamily="34" charset="0"/>
              <a:buChar char="•"/>
              <a:defRPr sz="1800">
                <a:solidFill>
                  <a:schemeClr val="bg2"/>
                </a:solidFill>
                <a:latin typeface="Arial" panose="020B0604020202020204" pitchFamily="34" charset="0"/>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6" name="Text Placeholder 5"/>
          <p:cNvSpPr>
            <a:spLocks noGrp="1"/>
          </p:cNvSpPr>
          <p:nvPr userDrawn="1">
            <p:ph type="body" sz="quarter" idx="11" hasCustomPrompt="1"/>
          </p:nvPr>
        </p:nvSpPr>
        <p:spPr>
          <a:xfrm>
            <a:off x="457200" y="5791200"/>
            <a:ext cx="8229600" cy="609600"/>
          </a:xfrm>
          <a:prstGeom prst="rect">
            <a:avLst/>
          </a:prstGeom>
        </p:spPr>
        <p:txBody>
          <a:bodyPr anchor="b"/>
          <a:lstStyle>
            <a:lvl1pPr>
              <a:buNone/>
              <a:defRPr sz="1100">
                <a:solidFill>
                  <a:schemeClr val="tx1"/>
                </a:solidFill>
                <a:latin typeface="Arial" panose="020B0604020202020204" pitchFamily="34" charset="0"/>
              </a:defRPr>
            </a:lvl1pPr>
          </a:lstStyle>
          <a:p>
            <a:r>
              <a:rPr lang="en-US" dirty="0" smtClean="0"/>
              <a:t>* Citations, references, and credits – Myriad Pro, 11pt</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effectLst/>
                <a:latin typeface="Arial" panose="020B0604020202020204" pitchFamily="34" charset="0"/>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latin typeface="Arial" panose="020B0604020202020204" pitchFamily="34" charset="0"/>
              </a:defRPr>
            </a:lvl1pPr>
            <a:lvl2pPr>
              <a:buClr>
                <a:schemeClr val="tx1"/>
              </a:buClr>
              <a:buSzPct val="100000"/>
              <a:buFont typeface="Wingdings" pitchFamily="2" charset="2"/>
              <a:buChar char="§"/>
              <a:defRPr sz="2000">
                <a:solidFill>
                  <a:schemeClr val="bg2"/>
                </a:solidFill>
                <a:latin typeface="Arial" panose="020B0604020202020204" pitchFamily="34" charset="0"/>
              </a:defRPr>
            </a:lvl2pPr>
            <a:lvl3pPr>
              <a:buClr>
                <a:schemeClr val="tx1"/>
              </a:buClr>
              <a:buSzPct val="100000"/>
              <a:buFont typeface="Arial" pitchFamily="34" charset="0"/>
              <a:buChar char="•"/>
              <a:defRPr sz="1800">
                <a:solidFill>
                  <a:schemeClr val="bg2"/>
                </a:solidFill>
                <a:latin typeface="Arial" panose="020B0604020202020204" pitchFamily="34" charset="0"/>
              </a:defRPr>
            </a:lvl3pPr>
            <a:lvl4pPr>
              <a:buClr>
                <a:schemeClr val="tx1"/>
              </a:buClr>
              <a:buSzPct val="70000"/>
              <a:buFont typeface="Courier New" pitchFamily="49" charset="0"/>
              <a:buChar char="o"/>
              <a:defRPr sz="1800" baseline="0">
                <a:solidFill>
                  <a:schemeClr val="bg2"/>
                </a:solidFill>
                <a:latin typeface="Arial" panose="020B0604020202020204" pitchFamily="34" charset="0"/>
              </a:defRPr>
            </a:lvl4pPr>
            <a:lvl5pPr>
              <a:buClr>
                <a:schemeClr val="tx1"/>
              </a:buClr>
              <a:buSzPct val="70000"/>
              <a:buFont typeface="Arial" pitchFamily="34" charset="0"/>
              <a:buChar char="•"/>
              <a:defRPr sz="1800">
                <a:solidFill>
                  <a:schemeClr val="bg2"/>
                </a:solidFill>
                <a:latin typeface="Arial" panose="020B0604020202020204" pitchFamily="34" charset="0"/>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6" name="Text Placeholder 5"/>
          <p:cNvSpPr>
            <a:spLocks noGrp="1"/>
          </p:cNvSpPr>
          <p:nvPr userDrawn="1">
            <p:ph type="body" sz="quarter" idx="11" hasCustomPrompt="1"/>
          </p:nvPr>
        </p:nvSpPr>
        <p:spPr>
          <a:xfrm>
            <a:off x="457200" y="5791200"/>
            <a:ext cx="8229600" cy="609600"/>
          </a:xfrm>
          <a:prstGeom prst="rect">
            <a:avLst/>
          </a:prstGeom>
        </p:spPr>
        <p:txBody>
          <a:bodyPr anchor="b"/>
          <a:lstStyle>
            <a:lvl1pPr>
              <a:buNone/>
              <a:defRPr sz="1100">
                <a:solidFill>
                  <a:schemeClr val="tx1"/>
                </a:solidFill>
                <a:latin typeface="Arial" panose="020B0604020202020204" pitchFamily="34" charset="0"/>
              </a:defRPr>
            </a:lvl1pPr>
          </a:lstStyle>
          <a:p>
            <a:r>
              <a:rPr lang="en-US" dirty="0" smtClean="0"/>
              <a:t>* Citations, references, and credits – Myriad Pro, 11pt</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Badge">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371600" y="3886200"/>
            <a:ext cx="6400800" cy="457200"/>
          </a:xfrm>
          <a:prstGeom prst="rect">
            <a:avLst/>
          </a:prstGeom>
        </p:spPr>
        <p:txBody>
          <a:bodyPr/>
          <a:lstStyle>
            <a:lvl1pPr marL="0" indent="0" algn="ctr">
              <a:buNone/>
              <a:defRPr sz="2000" b="1" baseline="0">
                <a:solidFill>
                  <a:schemeClr val="bg2"/>
                </a:solidFill>
                <a:effectLst/>
                <a:latin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 Myriad Pro, Bold, 20pt</a:t>
            </a:r>
          </a:p>
        </p:txBody>
      </p:sp>
      <p:sp>
        <p:nvSpPr>
          <p:cNvPr id="9" name="Text Placeholder 8"/>
          <p:cNvSpPr>
            <a:spLocks noGrp="1"/>
          </p:cNvSpPr>
          <p:nvPr>
            <p:ph type="body" sz="quarter" idx="10" hasCustomPrompt="1"/>
          </p:nvPr>
        </p:nvSpPr>
        <p:spPr>
          <a:xfrm>
            <a:off x="1371600" y="4267200"/>
            <a:ext cx="6400800" cy="1295400"/>
          </a:xfrm>
          <a:prstGeom prst="rect">
            <a:avLst/>
          </a:prstGeom>
        </p:spPr>
        <p:txBody>
          <a:bodyPr/>
          <a:lstStyle>
            <a:lvl1pPr algn="ctr">
              <a:lnSpc>
                <a:spcPts val="2000"/>
              </a:lnSpc>
              <a:buNone/>
              <a:defRPr sz="1800" baseline="0">
                <a:solidFill>
                  <a:schemeClr val="tx1"/>
                </a:solidFill>
                <a:latin typeface="Arial" panose="020B0604020202020204"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Title of Presenter –Myriad Pro, 18pt</a:t>
            </a:r>
          </a:p>
          <a:p>
            <a:pPr lvl="0"/>
            <a:endParaRPr lang="en-US" sz="1800" dirty="0" smtClean="0"/>
          </a:p>
          <a:p>
            <a:pPr lvl="0"/>
            <a:r>
              <a:rPr lang="en-US" sz="1800" dirty="0" smtClean="0"/>
              <a:t>Title of Event</a:t>
            </a:r>
          </a:p>
          <a:p>
            <a:pPr lvl="0"/>
            <a:r>
              <a:rPr lang="en-US" sz="1800" dirty="0" smtClean="0"/>
              <a:t>Date of Event</a:t>
            </a:r>
            <a:endParaRPr lang="en-US" dirty="0"/>
          </a:p>
        </p:txBody>
      </p:sp>
      <p:sp>
        <p:nvSpPr>
          <p:cNvPr id="11" name="Title 1"/>
          <p:cNvSpPr>
            <a:spLocks noGrp="1"/>
          </p:cNvSpPr>
          <p:nvPr>
            <p:ph type="title" hasCustomPrompt="1"/>
          </p:nvPr>
        </p:nvSpPr>
        <p:spPr>
          <a:xfrm>
            <a:off x="457200" y="1981200"/>
            <a:ext cx="8229600" cy="1676400"/>
          </a:xfrm>
          <a:prstGeom prst="rect">
            <a:avLst/>
          </a:prstGeom>
        </p:spPr>
        <p:txBody>
          <a:bodyPr/>
          <a:lstStyle>
            <a:lvl1pPr>
              <a:lnSpc>
                <a:spcPts val="3000"/>
              </a:lnSpc>
              <a:defRPr sz="2800" b="1" baseline="0">
                <a:effectLst/>
                <a:latin typeface="Arial" panose="020B0604020202020204" pitchFamily="34" charset="0"/>
              </a:defRPr>
            </a:lvl1pPr>
          </a:lstStyle>
          <a:p>
            <a:r>
              <a:rPr lang="en-US" dirty="0" smtClean="0"/>
              <a:t>Title of Presentation – Myriad Pro</a:t>
            </a:r>
            <a:br>
              <a:rPr lang="en-US" dirty="0" smtClean="0"/>
            </a:br>
            <a:r>
              <a:rPr lang="en-US" dirty="0" smtClean="0"/>
              <a:t> Bold, Shadow 28pt</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asic Content Bad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t" anchorCtr="0"/>
          <a:lstStyle>
            <a:lvl1pPr>
              <a:lnSpc>
                <a:spcPts val="3000"/>
              </a:lnSpc>
              <a:defRPr sz="2800" b="1" baseline="0">
                <a:effectLst/>
                <a:latin typeface="Arial" panose="020B0604020202020204" pitchFamily="34" charset="0"/>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latin typeface="Arial" panose="020B0604020202020204" pitchFamily="34" charset="0"/>
              </a:defRPr>
            </a:lvl1pPr>
            <a:lvl2pPr>
              <a:buClr>
                <a:schemeClr val="tx1"/>
              </a:buClr>
              <a:buSzPct val="100000"/>
              <a:buFont typeface="Wingdings" pitchFamily="2" charset="2"/>
              <a:buChar char="§"/>
              <a:defRPr sz="2000">
                <a:solidFill>
                  <a:schemeClr val="bg2"/>
                </a:solidFill>
                <a:latin typeface="Arial" panose="020B0604020202020204" pitchFamily="34" charset="0"/>
              </a:defRPr>
            </a:lvl2pPr>
            <a:lvl3pPr>
              <a:buClr>
                <a:schemeClr val="tx1"/>
              </a:buClr>
              <a:buSzPct val="100000"/>
              <a:buFont typeface="Arial" pitchFamily="34" charset="0"/>
              <a:buChar char="•"/>
              <a:defRPr sz="1800">
                <a:solidFill>
                  <a:schemeClr val="bg2"/>
                </a:solidFill>
                <a:latin typeface="Arial" panose="020B0604020202020204" pitchFamily="34" charset="0"/>
              </a:defRPr>
            </a:lvl3pPr>
            <a:lvl4pPr>
              <a:buClr>
                <a:schemeClr val="tx1"/>
              </a:buClr>
              <a:buSzPct val="70000"/>
              <a:buFont typeface="Courier New" pitchFamily="49" charset="0"/>
              <a:buChar char="o"/>
              <a:defRPr sz="1800" baseline="0">
                <a:solidFill>
                  <a:schemeClr val="bg2"/>
                </a:solidFill>
                <a:latin typeface="Arial" panose="020B0604020202020204" pitchFamily="34" charset="0"/>
              </a:defRPr>
            </a:lvl4pPr>
            <a:lvl5pPr>
              <a:buClr>
                <a:schemeClr val="tx1"/>
              </a:buClr>
              <a:buSzPct val="70000"/>
              <a:buFont typeface="Arial" pitchFamily="34" charset="0"/>
              <a:buChar char="•"/>
              <a:defRPr sz="1800">
                <a:solidFill>
                  <a:schemeClr val="bg2"/>
                </a:solidFill>
                <a:latin typeface="Arial" panose="020B0604020202020204" pitchFamily="34" charset="0"/>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6" name="Text Placeholder 5"/>
          <p:cNvSpPr>
            <a:spLocks noGrp="1"/>
          </p:cNvSpPr>
          <p:nvPr userDrawn="1">
            <p:ph type="body" sz="quarter" idx="11" hasCustomPrompt="1"/>
          </p:nvPr>
        </p:nvSpPr>
        <p:spPr>
          <a:xfrm>
            <a:off x="1905000" y="5791200"/>
            <a:ext cx="6781800" cy="609600"/>
          </a:xfrm>
          <a:prstGeom prst="rect">
            <a:avLst/>
          </a:prstGeom>
        </p:spPr>
        <p:txBody>
          <a:bodyPr anchor="b"/>
          <a:lstStyle>
            <a:lvl1pPr>
              <a:buNone/>
              <a:defRPr sz="1100">
                <a:solidFill>
                  <a:schemeClr val="tx1"/>
                </a:solidFill>
                <a:latin typeface="Arial" panose="020B0604020202020204" pitchFamily="34" charset="0"/>
              </a:defRPr>
            </a:lvl1pPr>
          </a:lstStyle>
          <a:p>
            <a:r>
              <a:rPr lang="en-US" dirty="0" smtClean="0"/>
              <a:t>* Citations, references, and credits – Myriad Pro, 11pt </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a:prstGeom prst="rect">
            <a:avLst/>
          </a:prstGeom>
        </p:spPr>
        <p:txBody>
          <a:bodyPr anchor="t"/>
          <a:lstStyle>
            <a:lvl1pPr algn="l">
              <a:lnSpc>
                <a:spcPts val="3800"/>
              </a:lnSpc>
              <a:defRPr sz="3600" b="1" cap="all" baseline="0">
                <a:effectLst/>
                <a:latin typeface="Arial" panose="020B0604020202020204" pitchFamily="34" charset="0"/>
              </a:defRPr>
            </a:lvl1pPr>
          </a:lstStyle>
          <a:p>
            <a:r>
              <a:rPr lang="en-US" dirty="0" smtClean="0"/>
              <a:t>Section Header</a:t>
            </a:r>
            <a:br>
              <a:rPr lang="en-US" dirty="0" smtClean="0"/>
            </a:br>
            <a:r>
              <a:rPr lang="en-US" dirty="0" smtClean="0"/>
              <a:t>Myriad Pro, bold, shadow, 36pt </a:t>
            </a:r>
            <a:endParaRPr lang="en-US" dirty="0"/>
          </a:p>
        </p:txBody>
      </p:sp>
      <p:sp>
        <p:nvSpPr>
          <p:cNvPr id="3" name="Text Placeholder 2"/>
          <p:cNvSpPr>
            <a:spLocks noGrp="1"/>
          </p:cNvSpPr>
          <p:nvPr>
            <p:ph type="body" idx="1" hasCustomPrompt="1"/>
          </p:nvPr>
        </p:nvSpPr>
        <p:spPr>
          <a:xfrm>
            <a:off x="722313" y="2906713"/>
            <a:ext cx="7772400" cy="1500187"/>
          </a:xfrm>
          <a:prstGeom prst="rect">
            <a:avLst/>
          </a:prstGeom>
        </p:spPr>
        <p:txBody>
          <a:bodyPr anchor="b"/>
          <a:lstStyle>
            <a:lvl1pPr marL="0" indent="0">
              <a:lnSpc>
                <a:spcPts val="2200"/>
              </a:lnSpc>
              <a:buNone/>
              <a:defRPr sz="2000" baseline="0">
                <a:solidFill>
                  <a:schemeClr val="bg2"/>
                </a:solidFill>
                <a:latin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Subhead – Myriad Pro, 20pt</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a:prstGeom prst="rect">
            <a:avLst/>
          </a:prstGeom>
        </p:spPr>
        <p:txBody>
          <a:bodyPr anchor="b"/>
          <a:lstStyle>
            <a:lvl1pPr algn="l">
              <a:defRPr sz="2000" b="1" baseline="0">
                <a:effectLst/>
                <a:latin typeface="Arial" panose="020B0604020202020204" pitchFamily="34" charset="0"/>
              </a:defRPr>
            </a:lvl1pPr>
          </a:lstStyle>
          <a:p>
            <a:r>
              <a:rPr lang="en-US" dirty="0" smtClean="0"/>
              <a:t>Header – Myriad Pro, bold, shadow, 20pt</a:t>
            </a:r>
            <a:endParaRPr lang="en-US" dirty="0"/>
          </a:p>
        </p:txBody>
      </p:sp>
      <p:sp>
        <p:nvSpPr>
          <p:cNvPr id="3" name="Content Placeholder 2"/>
          <p:cNvSpPr>
            <a:spLocks noGrp="1"/>
          </p:cNvSpPr>
          <p:nvPr>
            <p:ph idx="1" hasCustomPrompt="1"/>
          </p:nvPr>
        </p:nvSpPr>
        <p:spPr>
          <a:xfrm>
            <a:off x="3575050" y="273051"/>
            <a:ext cx="5111750"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latin typeface="Arial" panose="020B0604020202020204" pitchFamily="34" charset="0"/>
              </a:defRPr>
            </a:lvl1pPr>
            <a:lvl2pPr>
              <a:buClr>
                <a:schemeClr val="tx1"/>
              </a:buClr>
              <a:buSzPct val="100000"/>
              <a:buFont typeface="Wingdings" pitchFamily="2" charset="2"/>
              <a:buChar char="§"/>
              <a:defRPr sz="2000">
                <a:solidFill>
                  <a:schemeClr val="bg2"/>
                </a:solidFill>
                <a:latin typeface="Arial" panose="020B0604020202020204" pitchFamily="34" charset="0"/>
              </a:defRPr>
            </a:lvl2pPr>
            <a:lvl3pPr>
              <a:buClr>
                <a:schemeClr val="tx1"/>
              </a:buClr>
              <a:buSzPct val="100000"/>
              <a:buFont typeface="Arial" pitchFamily="34" charset="0"/>
              <a:buChar char="•"/>
              <a:defRPr sz="1800">
                <a:solidFill>
                  <a:schemeClr val="bg2"/>
                </a:solidFill>
                <a:latin typeface="Arial" panose="020B0604020202020204" pitchFamily="34" charset="0"/>
              </a:defRPr>
            </a:lvl3pPr>
            <a:lvl4pPr>
              <a:buClr>
                <a:schemeClr val="tx1"/>
              </a:buClr>
              <a:buSzPct val="70000"/>
              <a:buFont typeface="Courier New" pitchFamily="49" charset="0"/>
              <a:buChar char="o"/>
              <a:defRPr sz="1800">
                <a:solidFill>
                  <a:schemeClr val="bg2"/>
                </a:solidFill>
                <a:latin typeface="Arial" panose="020B0604020202020204" pitchFamily="34" charset="0"/>
              </a:defRPr>
            </a:lvl4pPr>
            <a:lvl5pPr>
              <a:buClr>
                <a:schemeClr val="tx1"/>
              </a:buClr>
              <a:buSzPct val="70000"/>
              <a:buFont typeface="Arial" pitchFamily="34" charset="0"/>
              <a:buChar char="•"/>
              <a:defRPr sz="1800">
                <a:solidFill>
                  <a:schemeClr val="bg2"/>
                </a:solidFill>
                <a:latin typeface="Arial" panose="020B0604020202020204" pitchFamily="34" charset="0"/>
              </a:defRPr>
            </a:lvl5pPr>
            <a:lvl6pPr>
              <a:defRPr sz="2000"/>
            </a:lvl6pPr>
            <a:lvl7pPr>
              <a:defRPr sz="2000"/>
            </a:lvl7pPr>
            <a:lvl8pPr>
              <a:defRPr sz="2000"/>
            </a:lvl8pPr>
            <a:lvl9pPr>
              <a:defRPr sz="2000"/>
            </a:lvl9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4" name="Text Placeholder 3"/>
          <p:cNvSpPr>
            <a:spLocks noGrp="1"/>
          </p:cNvSpPr>
          <p:nvPr>
            <p:ph type="body" sz="half" idx="2" hasCustomPrompt="1"/>
          </p:nvPr>
        </p:nvSpPr>
        <p:spPr>
          <a:xfrm>
            <a:off x="457200" y="1435101"/>
            <a:ext cx="3008313" cy="4356099"/>
          </a:xfrm>
          <a:prstGeom prst="rect">
            <a:avLst/>
          </a:prstGeom>
        </p:spPr>
        <p:txBody>
          <a:bodyPr/>
          <a:lstStyle>
            <a:lvl1pPr marL="0" indent="0">
              <a:buNone/>
              <a:defRPr sz="1400" baseline="0">
                <a:solidFill>
                  <a:schemeClr val="bg2"/>
                </a:solidFill>
                <a:latin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Paragraph of type</a:t>
            </a:r>
          </a:p>
          <a:p>
            <a:pPr lvl="0"/>
            <a:r>
              <a:rPr lang="en-US" dirty="0" smtClean="0"/>
              <a:t>Myriad Pro, 14pt</a:t>
            </a:r>
          </a:p>
        </p:txBody>
      </p:sp>
      <p:sp>
        <p:nvSpPr>
          <p:cNvPr id="7" name="Text Placeholder 5"/>
          <p:cNvSpPr>
            <a:spLocks noGrp="1"/>
          </p:cNvSpPr>
          <p:nvPr userDrawn="1">
            <p:ph type="body" sz="quarter" idx="11" hasCustomPrompt="1"/>
          </p:nvPr>
        </p:nvSpPr>
        <p:spPr>
          <a:xfrm>
            <a:off x="457200" y="5791200"/>
            <a:ext cx="8229600" cy="609600"/>
          </a:xfrm>
          <a:prstGeom prst="rect">
            <a:avLst/>
          </a:prstGeom>
        </p:spPr>
        <p:txBody>
          <a:bodyPr anchor="b"/>
          <a:lstStyle>
            <a:lvl1pPr>
              <a:buNone/>
              <a:defRPr sz="1100">
                <a:solidFill>
                  <a:schemeClr val="tx1"/>
                </a:solidFill>
                <a:latin typeface="Arial" panose="020B0604020202020204" pitchFamily="34" charset="0"/>
              </a:defRPr>
            </a:lvl1pPr>
          </a:lstStyle>
          <a:p>
            <a:r>
              <a:rPr lang="en-US" dirty="0" smtClean="0"/>
              <a:t>* Citations, references, and credits – Myriad Pro, 11pt</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4" r:id="rId1"/>
    <p:sldLayoutId id="2147483690" r:id="rId2"/>
    <p:sldLayoutId id="2147483691" r:id="rId3"/>
    <p:sldLayoutId id="2147483665" r:id="rId4"/>
    <p:sldLayoutId id="2147483686" r:id="rId5"/>
    <p:sldLayoutId id="2147483684" r:id="rId6"/>
    <p:sldLayoutId id="2147483685" r:id="rId7"/>
    <p:sldLayoutId id="2147483655" r:id="rId8"/>
    <p:sldLayoutId id="2147483660" r:id="rId9"/>
    <p:sldLayoutId id="2147483661" r:id="rId10"/>
    <p:sldLayoutId id="2147483666" r:id="rId11"/>
    <p:sldLayoutId id="2147483689" r:id="rId12"/>
    <p:sldLayoutId id="2147483692" r:id="rId13"/>
  </p:sldLayoutIdLst>
  <p:transition>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378461" y="4360645"/>
            <a:ext cx="6384030" cy="516155"/>
          </a:xfrm>
        </p:spPr>
        <p:txBody>
          <a:bodyPr/>
          <a:lstStyle/>
          <a:p>
            <a:pPr marL="0" indent="0">
              <a:spcBef>
                <a:spcPts val="1200"/>
              </a:spcBef>
            </a:pPr>
            <a:endParaRPr lang="en-US" sz="1600" dirty="0"/>
          </a:p>
        </p:txBody>
      </p:sp>
      <p:sp>
        <p:nvSpPr>
          <p:cNvPr id="4" name="Title 3"/>
          <p:cNvSpPr>
            <a:spLocks noGrp="1"/>
          </p:cNvSpPr>
          <p:nvPr>
            <p:ph type="title"/>
          </p:nvPr>
        </p:nvSpPr>
        <p:spPr>
          <a:xfrm>
            <a:off x="304800" y="1905000"/>
            <a:ext cx="8531352" cy="2286000"/>
          </a:xfrm>
        </p:spPr>
        <p:txBody>
          <a:bodyPr/>
          <a:lstStyle/>
          <a:p>
            <a:pPr>
              <a:lnSpc>
                <a:spcPct val="100000"/>
              </a:lnSpc>
              <a:spcBef>
                <a:spcPts val="2000"/>
              </a:spcBef>
              <a:spcAft>
                <a:spcPts val="600"/>
              </a:spcAft>
            </a:pPr>
            <a:r>
              <a:rPr lang="en-US" sz="3600" dirty="0" smtClean="0"/>
              <a:t>Infection Prevention and Control</a:t>
            </a:r>
            <a:br>
              <a:rPr lang="en-US" sz="3600" dirty="0" smtClean="0"/>
            </a:br>
            <a:r>
              <a:rPr lang="en-US" sz="3600" dirty="0" smtClean="0"/>
              <a:t>for Healthcare Workers</a:t>
            </a:r>
            <a:endParaRPr lang="en-US" dirty="0"/>
          </a:p>
        </p:txBody>
      </p:sp>
      <p:sp>
        <p:nvSpPr>
          <p:cNvPr id="5" name="Text Placeholder 4"/>
          <p:cNvSpPr>
            <a:spLocks noGrp="1"/>
          </p:cNvSpPr>
          <p:nvPr>
            <p:ph type="body" sz="quarter" idx="11"/>
          </p:nvPr>
        </p:nvSpPr>
        <p:spPr>
          <a:prstGeom prst="rect">
            <a:avLst/>
          </a:prstGeom>
        </p:spPr>
        <p:txBody>
          <a:bodyPr/>
          <a:lstStyle/>
          <a:p>
            <a:r>
              <a:rPr lang="en-US" dirty="0"/>
              <a:t>U.S. Department of Health and Human Services</a:t>
            </a:r>
          </a:p>
        </p:txBody>
      </p:sp>
      <p:sp>
        <p:nvSpPr>
          <p:cNvPr id="6" name="Text Placeholder 5"/>
          <p:cNvSpPr>
            <a:spLocks noGrp="1"/>
          </p:cNvSpPr>
          <p:nvPr>
            <p:ph type="body" sz="quarter" idx="12"/>
          </p:nvPr>
        </p:nvSpPr>
        <p:spPr>
          <a:prstGeom prst="rect">
            <a:avLst/>
          </a:prstGeom>
        </p:spPr>
        <p:txBody>
          <a:bodyPr/>
          <a:lstStyle/>
          <a:p>
            <a:r>
              <a:rPr lang="en-US" dirty="0"/>
              <a:t>Centers for Disease Control and Prevention</a:t>
            </a:r>
          </a:p>
        </p:txBody>
      </p:sp>
      <p:sp>
        <p:nvSpPr>
          <p:cNvPr id="9" name="Rectangle 8"/>
          <p:cNvSpPr/>
          <p:nvPr/>
        </p:nvSpPr>
        <p:spPr>
          <a:xfrm>
            <a:off x="728726" y="5391090"/>
            <a:ext cx="7683500" cy="400110"/>
          </a:xfrm>
          <a:prstGeom prst="rect">
            <a:avLst/>
          </a:prstGeom>
          <a:noFill/>
        </p:spPr>
        <p:txBody>
          <a:bodyPr wrap="square">
            <a:spAutoFit/>
          </a:bodyPr>
          <a:lstStyle/>
          <a:p>
            <a:pPr algn="ctr"/>
            <a:r>
              <a:rPr lang="en-US" sz="1000" i="1" kern="1100" dirty="0">
                <a:latin typeface="Arial" panose="020B0604020202020204" pitchFamily="34" charset="0"/>
              </a:rPr>
              <a:t>This presentation is current </a:t>
            </a:r>
            <a:r>
              <a:rPr lang="en-US" sz="1000" i="1" kern="1100" dirty="0" smtClean="0">
                <a:latin typeface="Arial" panose="020B0604020202020204" pitchFamily="34" charset="0"/>
              </a:rPr>
              <a:t>as of December, 2014. This </a:t>
            </a:r>
            <a:r>
              <a:rPr lang="en-US" sz="1000" i="1" kern="1100" dirty="0">
                <a:latin typeface="Arial" panose="020B0604020202020204" pitchFamily="34" charset="0"/>
              </a:rPr>
              <a:t>presentation contains materials from </a:t>
            </a:r>
            <a:r>
              <a:rPr lang="en-US" sz="1000" i="1" kern="1100" dirty="0" smtClean="0">
                <a:latin typeface="Arial" panose="020B0604020202020204" pitchFamily="34" charset="0"/>
              </a:rPr>
              <a:t>Centers for Disease Control and Prevention (CDC), </a:t>
            </a:r>
            <a:r>
              <a:rPr lang="en-US" sz="1000" i="1" kern="1100" dirty="0" err="1">
                <a:solidFill>
                  <a:srgbClr val="0039A6"/>
                </a:solidFill>
                <a:latin typeface="Arial" panose="020B0604020202020204" pitchFamily="34" charset="0"/>
              </a:rPr>
              <a:t>Médecins</a:t>
            </a:r>
            <a:r>
              <a:rPr lang="en-US" sz="1000" i="1" kern="1100" dirty="0">
                <a:solidFill>
                  <a:srgbClr val="0039A6"/>
                </a:solidFill>
                <a:latin typeface="Arial" panose="020B0604020202020204" pitchFamily="34" charset="0"/>
              </a:rPr>
              <a:t> </a:t>
            </a:r>
            <a:r>
              <a:rPr lang="en-US" sz="1000" i="1" kern="1100" dirty="0" smtClean="0">
                <a:latin typeface="Arial" panose="020B0604020202020204" pitchFamily="34" charset="0"/>
              </a:rPr>
              <a:t>Sans </a:t>
            </a:r>
            <a:r>
              <a:rPr lang="en-US" sz="1000" i="1" kern="1100" dirty="0" err="1">
                <a:solidFill>
                  <a:srgbClr val="0039A6"/>
                </a:solidFill>
                <a:latin typeface="Arial" panose="020B0604020202020204" pitchFamily="34" charset="0"/>
              </a:rPr>
              <a:t>Frontières</a:t>
            </a:r>
            <a:r>
              <a:rPr lang="en-US" sz="1000" i="1" kern="1100" dirty="0">
                <a:solidFill>
                  <a:srgbClr val="0039A6"/>
                </a:solidFill>
                <a:latin typeface="Arial" panose="020B0604020202020204" pitchFamily="34" charset="0"/>
              </a:rPr>
              <a:t> </a:t>
            </a:r>
            <a:r>
              <a:rPr lang="en-US" sz="1000" i="1" kern="1100" dirty="0" smtClean="0">
                <a:latin typeface="Arial" panose="020B0604020202020204" pitchFamily="34" charset="0"/>
              </a:rPr>
              <a:t>(MSF), </a:t>
            </a:r>
            <a:r>
              <a:rPr lang="en-US" sz="1000" i="1" kern="1100" dirty="0">
                <a:latin typeface="Arial" panose="020B0604020202020204" pitchFamily="34" charset="0"/>
              </a:rPr>
              <a:t>and </a:t>
            </a:r>
            <a:r>
              <a:rPr lang="en-US" sz="1000" i="1" kern="1100" dirty="0" smtClean="0">
                <a:latin typeface="Arial" panose="020B0604020202020204" pitchFamily="34" charset="0"/>
              </a:rPr>
              <a:t>World Health Organization (WHO).</a:t>
            </a:r>
            <a:endParaRPr lang="en-US" sz="1000" i="1" kern="1100" dirty="0">
              <a:latin typeface="Arial" panose="020B0604020202020204" pitchFamily="34" charset="0"/>
            </a:endParaRPr>
          </a:p>
        </p:txBody>
      </p:sp>
      <p:sp>
        <p:nvSpPr>
          <p:cNvPr id="12" name="TextBox 11"/>
          <p:cNvSpPr txBox="1"/>
          <p:nvPr/>
        </p:nvSpPr>
        <p:spPr>
          <a:xfrm>
            <a:off x="7620000" y="6535579"/>
            <a:ext cx="1270000" cy="246221"/>
          </a:xfrm>
          <a:prstGeom prst="rect">
            <a:avLst/>
          </a:prstGeom>
          <a:noFill/>
        </p:spPr>
        <p:txBody>
          <a:bodyPr wrap="square" rtlCol="0">
            <a:spAutoFit/>
          </a:bodyPr>
          <a:lstStyle/>
          <a:p>
            <a:pPr algn="r"/>
            <a:r>
              <a:rPr lang="en-US" sz="1000" dirty="0">
                <a:solidFill>
                  <a:schemeClr val="accent5">
                    <a:lumMod val="75000"/>
                  </a:schemeClr>
                </a:solidFill>
                <a:latin typeface="Arial" panose="020B0604020202020204" pitchFamily="34" charset="0"/>
              </a:rPr>
              <a:t>v</a:t>
            </a:r>
            <a:r>
              <a:rPr lang="en-US" sz="1000" dirty="0" smtClean="0">
                <a:solidFill>
                  <a:schemeClr val="accent5">
                    <a:lumMod val="75000"/>
                  </a:schemeClr>
                </a:solidFill>
                <a:latin typeface="Arial" panose="020B0604020202020204" pitchFamily="34" charset="0"/>
              </a:rPr>
              <a:t>ersion 12.03.2014</a:t>
            </a:r>
            <a:endParaRPr lang="en-US" sz="1000" dirty="0">
              <a:solidFill>
                <a:schemeClr val="accent5">
                  <a:lumMod val="75000"/>
                </a:schemeClr>
              </a:solidFill>
              <a:latin typeface="Arial" panose="020B0604020202020204" pitchFamily="34" charset="0"/>
            </a:endParaRPr>
          </a:p>
        </p:txBody>
      </p:sp>
      <p:sp>
        <p:nvSpPr>
          <p:cNvPr id="2" name="Rectangle 1"/>
          <p:cNvSpPr/>
          <p:nvPr/>
        </p:nvSpPr>
        <p:spPr>
          <a:xfrm>
            <a:off x="315976" y="1295400"/>
            <a:ext cx="8509000" cy="353943"/>
          </a:xfrm>
          <a:prstGeom prst="rect">
            <a:avLst/>
          </a:prstGeom>
        </p:spPr>
        <p:txBody>
          <a:bodyPr wrap="square">
            <a:spAutoFit/>
          </a:bodyPr>
          <a:lstStyle/>
          <a:p>
            <a:pPr algn="ctr"/>
            <a:r>
              <a:rPr lang="en-US" sz="1700" b="1" kern="2000" dirty="0">
                <a:latin typeface="Arial" panose="020B0604020202020204" pitchFamily="34" charset="0"/>
              </a:rPr>
              <a:t>Preparing Healthcare Workers to </a:t>
            </a:r>
            <a:r>
              <a:rPr lang="en-US" sz="1700" b="1" kern="2000" dirty="0" smtClean="0">
                <a:latin typeface="Arial" panose="020B0604020202020204" pitchFamily="34" charset="0"/>
              </a:rPr>
              <a:t>Work in </a:t>
            </a:r>
            <a:r>
              <a:rPr lang="en-US" sz="1700" b="1" kern="2000" dirty="0">
                <a:latin typeface="Arial" panose="020B0604020202020204" pitchFamily="34" charset="0"/>
              </a:rPr>
              <a:t>Ebola Treatment Units (</a:t>
            </a:r>
            <a:r>
              <a:rPr lang="en-US" sz="1700" b="1" kern="2000" dirty="0" smtClean="0">
                <a:latin typeface="Arial" panose="020B0604020202020204" pitchFamily="34" charset="0"/>
              </a:rPr>
              <a:t>ETUs) </a:t>
            </a:r>
            <a:r>
              <a:rPr lang="en-US" sz="1700" b="1" kern="2000" dirty="0">
                <a:latin typeface="Arial" panose="020B0604020202020204" pitchFamily="34" charset="0"/>
              </a:rPr>
              <a:t>in Africa</a:t>
            </a:r>
          </a:p>
        </p:txBody>
      </p:sp>
    </p:spTree>
    <p:extLst>
      <p:ext uri="{BB962C8B-B14F-4D97-AF65-F5344CB8AC3E}">
        <p14:creationId xmlns:p14="http://schemas.microsoft.com/office/powerpoint/2010/main" val="839829188"/>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639762"/>
          </a:xfrm>
        </p:spPr>
        <p:txBody>
          <a:bodyPr/>
          <a:lstStyle/>
          <a:p>
            <a:r>
              <a:rPr lang="en-US" dirty="0" smtClean="0"/>
              <a:t>Hand Hygiene: Gloved Hands in the ETU </a:t>
            </a:r>
            <a:br>
              <a:rPr lang="en-US" dirty="0" smtClean="0"/>
            </a:br>
            <a:r>
              <a:rPr lang="en-US" dirty="0" smtClean="0"/>
              <a:t>High-risk Zone</a:t>
            </a:r>
            <a:endParaRPr lang="en-US" dirty="0"/>
          </a:p>
        </p:txBody>
      </p:sp>
      <p:sp>
        <p:nvSpPr>
          <p:cNvPr id="5" name="Content Placeholder 4"/>
          <p:cNvSpPr>
            <a:spLocks noGrp="1"/>
          </p:cNvSpPr>
          <p:nvPr>
            <p:ph idx="1"/>
          </p:nvPr>
        </p:nvSpPr>
        <p:spPr>
          <a:xfrm>
            <a:off x="457200" y="1066800"/>
            <a:ext cx="8229600" cy="5486400"/>
          </a:xfrm>
        </p:spPr>
        <p:txBody>
          <a:bodyPr/>
          <a:lstStyle/>
          <a:p>
            <a:r>
              <a:rPr lang="en-US" dirty="0" smtClean="0"/>
              <a:t>Wear double gloves at all times</a:t>
            </a:r>
          </a:p>
          <a:p>
            <a:r>
              <a:rPr lang="en-US" dirty="0" smtClean="0"/>
              <a:t>Remove </a:t>
            </a:r>
            <a:r>
              <a:rPr lang="en-US" dirty="0"/>
              <a:t>gloves if they become torn or damaged</a:t>
            </a:r>
          </a:p>
          <a:p>
            <a:r>
              <a:rPr lang="en-US" dirty="0" smtClean="0"/>
              <a:t>Always perform hand hygiene between patients</a:t>
            </a:r>
          </a:p>
          <a:p>
            <a:r>
              <a:rPr lang="en-US" dirty="0" smtClean="0"/>
              <a:t>Perform </a:t>
            </a:r>
            <a:r>
              <a:rPr lang="en-US" dirty="0"/>
              <a:t>hand hygiene </a:t>
            </a:r>
            <a:r>
              <a:rPr lang="en-US" dirty="0" smtClean="0"/>
              <a:t>with </a:t>
            </a:r>
            <a:r>
              <a:rPr lang="en-US" dirty="0"/>
              <a:t>first set of gloves still on before donning new </a:t>
            </a:r>
            <a:r>
              <a:rPr lang="en-US" dirty="0" smtClean="0"/>
              <a:t>gloves</a:t>
            </a:r>
          </a:p>
          <a:p>
            <a:pPr marL="0" indent="0">
              <a:buNone/>
            </a:pPr>
            <a:endParaRPr lang="en-US" dirty="0"/>
          </a:p>
        </p:txBody>
      </p:sp>
      <p:sp>
        <p:nvSpPr>
          <p:cNvPr id="2" name="Text Placeholder 1"/>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05550826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Hand </a:t>
            </a:r>
            <a:r>
              <a:rPr lang="en-US" dirty="0" smtClean="0"/>
              <a:t>Hygiene</a:t>
            </a:r>
            <a:r>
              <a:rPr lang="en-US" dirty="0"/>
              <a:t/>
            </a:r>
            <a:br>
              <a:rPr lang="en-US" dirty="0"/>
            </a:br>
            <a:r>
              <a:rPr lang="en-US" sz="2600" i="1" dirty="0" smtClean="0"/>
              <a:t>The Parts Typically Forgotten</a:t>
            </a:r>
            <a:endParaRPr lang="en-US" sz="2600" i="1" dirty="0"/>
          </a:p>
        </p:txBody>
      </p:sp>
      <p:sp>
        <p:nvSpPr>
          <p:cNvPr id="5" name="Content Placeholder 4"/>
          <p:cNvSpPr>
            <a:spLocks noGrp="1"/>
          </p:cNvSpPr>
          <p:nvPr>
            <p:ph idx="1"/>
          </p:nvPr>
        </p:nvSpPr>
        <p:spPr>
          <a:xfrm>
            <a:off x="457200" y="5257800"/>
            <a:ext cx="8229600" cy="1070578"/>
          </a:xfrm>
        </p:spPr>
        <p:txBody>
          <a:bodyPr/>
          <a:lstStyle/>
          <a:p>
            <a:pPr marL="0" indent="0">
              <a:buNone/>
            </a:pPr>
            <a:r>
              <a:rPr lang="en-US" dirty="0"/>
              <a:t>The use of gloves does not replace the need to practice hand hygiene after taking off gloves. Hands must also be washed after removing gloves.</a:t>
            </a:r>
          </a:p>
        </p:txBody>
      </p:sp>
      <p:pic>
        <p:nvPicPr>
          <p:cNvPr id="3074"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0011" r="3373"/>
          <a:stretch/>
        </p:blipFill>
        <p:spPr bwMode="auto">
          <a:xfrm>
            <a:off x="1905000" y="1143000"/>
            <a:ext cx="5486400" cy="3925887"/>
          </a:xfrm>
          <a:prstGeom prst="rect">
            <a:avLst/>
          </a:prstGeom>
          <a:noFill/>
          <a:ln w="9525">
            <a:solidFill>
              <a:schemeClr val="bg2">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995650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How to </a:t>
            </a:r>
            <a:r>
              <a:rPr lang="en-US" dirty="0" smtClean="0"/>
              <a:t>Don (Put On) </a:t>
            </a:r>
            <a:r>
              <a:rPr lang="en-US" dirty="0"/>
              <a:t>Gloves</a:t>
            </a:r>
          </a:p>
        </p:txBody>
      </p:sp>
      <p:sp>
        <p:nvSpPr>
          <p:cNvPr id="2" name="Content Placeholder 1"/>
          <p:cNvSpPr>
            <a:spLocks noGrp="1"/>
          </p:cNvSpPr>
          <p:nvPr>
            <p:ph idx="1"/>
          </p:nvPr>
        </p:nvSpPr>
        <p:spPr/>
        <p:txBody>
          <a:bodyPr/>
          <a:lstStyle/>
          <a:p>
            <a:endParaRPr lang="en-US"/>
          </a:p>
        </p:txBody>
      </p:sp>
      <p:sp>
        <p:nvSpPr>
          <p:cNvPr id="3" name="Text Placeholder 2"/>
          <p:cNvSpPr>
            <a:spLocks noGrp="1"/>
          </p:cNvSpPr>
          <p:nvPr>
            <p:ph type="body" sz="quarter" idx="11"/>
          </p:nvPr>
        </p:nvSpPr>
        <p:spPr/>
        <p:txBody>
          <a:bodyPr/>
          <a:lstStyle/>
          <a:p>
            <a:endParaRPr lang="en-US"/>
          </a:p>
        </p:txBody>
      </p:sp>
      <p:pic>
        <p:nvPicPr>
          <p:cNvPr id="6146"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b="3313"/>
          <a:stretch/>
        </p:blipFill>
        <p:spPr bwMode="auto">
          <a:xfrm>
            <a:off x="782314" y="838201"/>
            <a:ext cx="7675886" cy="5499538"/>
          </a:xfrm>
          <a:prstGeom prst="rect">
            <a:avLst/>
          </a:prstGeom>
          <a:noFill/>
          <a:ln w="9525">
            <a:solidFill>
              <a:schemeClr val="bg2">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995650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How to Safely </a:t>
            </a:r>
            <a:r>
              <a:rPr lang="en-US" dirty="0" smtClean="0"/>
              <a:t>Doff (Remove) </a:t>
            </a:r>
            <a:r>
              <a:rPr lang="en-US" dirty="0"/>
              <a:t>Gloves</a:t>
            </a:r>
          </a:p>
        </p:txBody>
      </p:sp>
      <p:pic>
        <p:nvPicPr>
          <p:cNvPr id="7170"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53872" y="1676400"/>
            <a:ext cx="8132928" cy="3833813"/>
          </a:xfrm>
          <a:prstGeom prst="rect">
            <a:avLst/>
          </a:prstGeom>
          <a:noFill/>
          <a:ln w="9525">
            <a:solidFill>
              <a:schemeClr val="bg2">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9956500"/>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0"/>
            <a:ext cx="8531352" cy="1828800"/>
          </a:xfrm>
        </p:spPr>
        <p:txBody>
          <a:bodyPr anchor="ctr"/>
          <a:lstStyle/>
          <a:p>
            <a:r>
              <a:rPr lang="en-US" dirty="0" smtClean="0"/>
              <a:t>Personal Protective Equipment (PPE) Principles</a:t>
            </a:r>
            <a:endParaRPr lang="en-US" dirty="0"/>
          </a:p>
        </p:txBody>
      </p:sp>
    </p:spTree>
    <p:extLst>
      <p:ext uri="{BB962C8B-B14F-4D97-AF65-F5344CB8AC3E}">
        <p14:creationId xmlns:p14="http://schemas.microsoft.com/office/powerpoint/2010/main" val="1344452527"/>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Healthcare Worker PPE in the ETU High-risk Zone</a:t>
            </a:r>
            <a:endParaRPr lang="en-US" dirty="0"/>
          </a:p>
        </p:txBody>
      </p:sp>
      <p:sp>
        <p:nvSpPr>
          <p:cNvPr id="5" name="Content Placeholder 4"/>
          <p:cNvSpPr>
            <a:spLocks noGrp="1"/>
          </p:cNvSpPr>
          <p:nvPr>
            <p:ph idx="1"/>
          </p:nvPr>
        </p:nvSpPr>
        <p:spPr>
          <a:xfrm>
            <a:off x="457200" y="1143000"/>
            <a:ext cx="8229600" cy="4800600"/>
          </a:xfrm>
        </p:spPr>
        <p:txBody>
          <a:bodyPr/>
          <a:lstStyle/>
          <a:p>
            <a:r>
              <a:rPr lang="en-US" dirty="0" smtClean="0"/>
              <a:t>All persons entering the ETU high-risk zone or </a:t>
            </a:r>
            <a:br>
              <a:rPr lang="en-US" dirty="0" smtClean="0"/>
            </a:br>
            <a:r>
              <a:rPr lang="en-US" dirty="0" smtClean="0"/>
              <a:t>in direct contact with patients with suspected or confirmed Ebola should wear :</a:t>
            </a:r>
          </a:p>
          <a:p>
            <a:pPr lvl="1"/>
            <a:r>
              <a:rPr lang="en-US" dirty="0" smtClean="0"/>
              <a:t>2 pairs gloves</a:t>
            </a:r>
          </a:p>
          <a:p>
            <a:pPr lvl="1"/>
            <a:r>
              <a:rPr lang="en-US" dirty="0" smtClean="0"/>
              <a:t>Disposable fluid-resistant suit or gown</a:t>
            </a:r>
            <a:endParaRPr lang="en-US" dirty="0"/>
          </a:p>
          <a:p>
            <a:pPr lvl="1"/>
            <a:r>
              <a:rPr lang="en-US" dirty="0" smtClean="0"/>
              <a:t>Waterproof apron</a:t>
            </a:r>
          </a:p>
          <a:p>
            <a:pPr lvl="1"/>
            <a:r>
              <a:rPr lang="en-US" dirty="0" smtClean="0"/>
              <a:t>Face </a:t>
            </a:r>
            <a:r>
              <a:rPr lang="en-US" dirty="0"/>
              <a:t>shield or </a:t>
            </a:r>
            <a:r>
              <a:rPr lang="en-US" dirty="0" smtClean="0"/>
              <a:t>goggles</a:t>
            </a:r>
          </a:p>
          <a:p>
            <a:pPr lvl="1"/>
            <a:r>
              <a:rPr lang="en-US" dirty="0" smtClean="0"/>
              <a:t>Face mask (N95 respirator)</a:t>
            </a:r>
          </a:p>
          <a:p>
            <a:pPr lvl="1"/>
            <a:r>
              <a:rPr lang="en-US" dirty="0" smtClean="0"/>
              <a:t>Hood</a:t>
            </a:r>
          </a:p>
          <a:p>
            <a:pPr marL="457200" lvl="1" indent="0">
              <a:buNone/>
            </a:pPr>
            <a:endParaRPr lang="en-US" dirty="0"/>
          </a:p>
          <a:p>
            <a:pPr lvl="1"/>
            <a:endParaRPr lang="en-US" dirty="0" smtClean="0"/>
          </a:p>
          <a:p>
            <a:pPr marL="457200" lvl="1" indent="0">
              <a:buNone/>
            </a:pPr>
            <a:endParaRPr lang="en-US" sz="1600" dirty="0" smtClean="0"/>
          </a:p>
        </p:txBody>
      </p:sp>
      <p:sp>
        <p:nvSpPr>
          <p:cNvPr id="2" name="Text Placeholder 1"/>
          <p:cNvSpPr>
            <a:spLocks noGrp="1"/>
          </p:cNvSpPr>
          <p:nvPr>
            <p:ph type="body" sz="quarter" idx="11"/>
          </p:nvPr>
        </p:nvSpPr>
        <p:spPr/>
        <p:txBody>
          <a:bodyPr/>
          <a:lstStyle/>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1881187"/>
            <a:ext cx="3073400" cy="139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3352800"/>
            <a:ext cx="1337540" cy="3166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9956500"/>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Possible PPE Differences (1 of 3)</a:t>
            </a:r>
            <a:endParaRPr lang="en-US" dirty="0"/>
          </a:p>
        </p:txBody>
      </p:sp>
      <p:sp>
        <p:nvSpPr>
          <p:cNvPr id="5" name="Content Placeholder 4"/>
          <p:cNvSpPr>
            <a:spLocks noGrp="1"/>
          </p:cNvSpPr>
          <p:nvPr>
            <p:ph idx="1"/>
          </p:nvPr>
        </p:nvSpPr>
        <p:spPr>
          <a:xfrm>
            <a:off x="457200" y="914400"/>
            <a:ext cx="8229600" cy="5486400"/>
          </a:xfrm>
        </p:spPr>
        <p:txBody>
          <a:bodyPr>
            <a:normAutofit/>
          </a:bodyPr>
          <a:lstStyle/>
          <a:p>
            <a:r>
              <a:rPr lang="en-US" dirty="0" smtClean="0"/>
              <a:t>Differences in PPE and protocols depending on the ETU</a:t>
            </a:r>
          </a:p>
          <a:p>
            <a:r>
              <a:rPr lang="en-US" dirty="0" smtClean="0"/>
              <a:t>Hoods</a:t>
            </a:r>
            <a:endParaRPr lang="en-US" dirty="0"/>
          </a:p>
          <a:p>
            <a:pPr lvl="1"/>
            <a:r>
              <a:rPr lang="en-US" dirty="0"/>
              <a:t>Hood attached to </a:t>
            </a:r>
            <a:r>
              <a:rPr lang="en-US" dirty="0" smtClean="0"/>
              <a:t>suits</a:t>
            </a:r>
            <a:endParaRPr lang="en-US" dirty="0"/>
          </a:p>
          <a:p>
            <a:pPr lvl="1"/>
            <a:r>
              <a:rPr lang="en-US" dirty="0"/>
              <a:t>Separate hood</a:t>
            </a:r>
          </a:p>
          <a:p>
            <a:r>
              <a:rPr lang="en-US" dirty="0" smtClean="0"/>
              <a:t>Eye </a:t>
            </a:r>
            <a:r>
              <a:rPr lang="en-US" dirty="0"/>
              <a:t>protection</a:t>
            </a:r>
          </a:p>
          <a:p>
            <a:pPr lvl="1"/>
            <a:r>
              <a:rPr lang="en-US" dirty="0"/>
              <a:t>Goggles</a:t>
            </a:r>
          </a:p>
          <a:p>
            <a:pPr lvl="1"/>
            <a:r>
              <a:rPr lang="en-US" dirty="0"/>
              <a:t>Face shield</a:t>
            </a:r>
          </a:p>
          <a:p>
            <a:r>
              <a:rPr lang="en-US" dirty="0"/>
              <a:t>Face mask</a:t>
            </a:r>
          </a:p>
          <a:p>
            <a:pPr lvl="1"/>
            <a:r>
              <a:rPr lang="en-US" dirty="0" smtClean="0"/>
              <a:t>N95 respirator</a:t>
            </a:r>
            <a:endParaRPr lang="en-US" dirty="0"/>
          </a:p>
          <a:p>
            <a:pPr lvl="1"/>
            <a:r>
              <a:rPr lang="en-US" dirty="0"/>
              <a:t>Surgical </a:t>
            </a:r>
            <a:r>
              <a:rPr lang="en-US" dirty="0" smtClean="0"/>
              <a:t>mask</a:t>
            </a:r>
          </a:p>
          <a:p>
            <a:pPr marL="0" indent="0">
              <a:buNone/>
            </a:pPr>
            <a:endParaRPr lang="en-US" sz="2800" dirty="0"/>
          </a:p>
        </p:txBody>
      </p:sp>
      <p:sp>
        <p:nvSpPr>
          <p:cNvPr id="2" name="Text Placeholder 1"/>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118965371"/>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Possible PPE </a:t>
            </a:r>
            <a:r>
              <a:rPr lang="en-US" dirty="0" smtClean="0"/>
              <a:t>Differences (2 of 3)</a:t>
            </a:r>
            <a:endParaRPr lang="en-US" b="0" dirty="0"/>
          </a:p>
        </p:txBody>
      </p:sp>
      <p:sp>
        <p:nvSpPr>
          <p:cNvPr id="5" name="Content Placeholder 4"/>
          <p:cNvSpPr>
            <a:spLocks noGrp="1"/>
          </p:cNvSpPr>
          <p:nvPr>
            <p:ph idx="1"/>
          </p:nvPr>
        </p:nvSpPr>
        <p:spPr>
          <a:xfrm>
            <a:off x="457200" y="914400"/>
            <a:ext cx="8229600" cy="5410200"/>
          </a:xfrm>
        </p:spPr>
        <p:txBody>
          <a:bodyPr>
            <a:normAutofit/>
          </a:bodyPr>
          <a:lstStyle/>
          <a:p>
            <a:pPr marL="342900" lvl="1" indent="-342900">
              <a:buSzPct val="70000"/>
              <a:buFont typeface="Wingdings" pitchFamily="2" charset="2"/>
              <a:buChar char="q"/>
            </a:pPr>
            <a:r>
              <a:rPr lang="en-US" sz="2400" b="1" dirty="0" smtClean="0"/>
              <a:t>At least two </a:t>
            </a:r>
            <a:r>
              <a:rPr lang="en-US" sz="2400" b="1" dirty="0"/>
              <a:t>types</a:t>
            </a:r>
            <a:r>
              <a:rPr lang="en-US" sz="2400" b="1" dirty="0" smtClean="0"/>
              <a:t> of protective suits in common use, </a:t>
            </a:r>
            <a:r>
              <a:rPr lang="en-US" sz="2400" b="1" dirty="0"/>
              <a:t>with </a:t>
            </a:r>
            <a:r>
              <a:rPr lang="en-US" sz="2400" b="1" dirty="0" smtClean="0"/>
              <a:t>or without </a:t>
            </a:r>
            <a:r>
              <a:rPr lang="en-US" sz="2400" b="1" dirty="0"/>
              <a:t>built-in </a:t>
            </a:r>
            <a:r>
              <a:rPr lang="en-US" sz="2400" b="1" dirty="0" smtClean="0"/>
              <a:t>hoods </a:t>
            </a:r>
          </a:p>
          <a:p>
            <a:pPr lvl="1"/>
            <a:r>
              <a:rPr lang="en-US" dirty="0"/>
              <a:t>Both</a:t>
            </a:r>
            <a:r>
              <a:rPr lang="en-US" b="1" dirty="0"/>
              <a:t> </a:t>
            </a:r>
            <a:r>
              <a:rPr lang="en-US" dirty="0"/>
              <a:t>repel liquids and </a:t>
            </a:r>
            <a:r>
              <a:rPr lang="en-US" dirty="0" smtClean="0"/>
              <a:t>aerosols</a:t>
            </a:r>
          </a:p>
          <a:p>
            <a:pPr lvl="1"/>
            <a:r>
              <a:rPr lang="en-US" dirty="0"/>
              <a:t>One type is coated to enhance </a:t>
            </a:r>
            <a:r>
              <a:rPr lang="en-US" dirty="0" smtClean="0"/>
              <a:t>barrier </a:t>
            </a:r>
            <a:r>
              <a:rPr lang="en-US" dirty="0"/>
              <a:t>protection against </a:t>
            </a:r>
            <a:r>
              <a:rPr lang="en-US" dirty="0" smtClean="0"/>
              <a:t/>
            </a:r>
            <a:br>
              <a:rPr lang="en-US" dirty="0" smtClean="0"/>
            </a:br>
            <a:r>
              <a:rPr lang="en-US" dirty="0" smtClean="0"/>
              <a:t>liquids</a:t>
            </a:r>
          </a:p>
          <a:p>
            <a:pPr lvl="2"/>
            <a:r>
              <a:rPr lang="en-US" dirty="0" smtClean="0"/>
              <a:t>Heat strain is </a:t>
            </a:r>
            <a:r>
              <a:rPr lang="en-US" dirty="0"/>
              <a:t>a greater concern </a:t>
            </a:r>
            <a:endParaRPr lang="en-US" dirty="0" smtClean="0"/>
          </a:p>
          <a:p>
            <a:pPr lvl="2"/>
            <a:r>
              <a:rPr lang="en-US" dirty="0" smtClean="0"/>
              <a:t>Typically </a:t>
            </a:r>
            <a:r>
              <a:rPr lang="en-US" dirty="0"/>
              <a:t>can work &lt;1 </a:t>
            </a:r>
            <a:r>
              <a:rPr lang="en-US" dirty="0" smtClean="0"/>
              <a:t>hour</a:t>
            </a:r>
            <a:endParaRPr lang="en-US" sz="800" b="1" dirty="0" smtClean="0"/>
          </a:p>
          <a:p>
            <a:r>
              <a:rPr lang="en-US" b="1" dirty="0" smtClean="0"/>
              <a:t>Gowns may be used in some ETUs in place of </a:t>
            </a:r>
            <a:r>
              <a:rPr lang="en-US" dirty="0" smtClean="0"/>
              <a:t>suits</a:t>
            </a:r>
            <a:endParaRPr lang="en-US" b="1" dirty="0" smtClean="0"/>
          </a:p>
          <a:p>
            <a:r>
              <a:rPr lang="en-US" b="1" dirty="0" smtClean="0"/>
              <a:t>Apron</a:t>
            </a:r>
          </a:p>
          <a:p>
            <a:pPr lvl="1"/>
            <a:r>
              <a:rPr lang="en-US" dirty="0" smtClean="0"/>
              <a:t>Disposable</a:t>
            </a:r>
          </a:p>
          <a:p>
            <a:pPr lvl="1"/>
            <a:r>
              <a:rPr lang="en-US" dirty="0" smtClean="0"/>
              <a:t>Reusable</a:t>
            </a:r>
            <a:endParaRPr lang="en-US" dirty="0"/>
          </a:p>
        </p:txBody>
      </p:sp>
    </p:spTree>
    <p:extLst>
      <p:ext uri="{BB962C8B-B14F-4D97-AF65-F5344CB8AC3E}">
        <p14:creationId xmlns:p14="http://schemas.microsoft.com/office/powerpoint/2010/main" val="515537880"/>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p:nvPr>
        </p:nvSpPr>
        <p:spPr/>
        <p:txBody>
          <a:bodyPr/>
          <a:lstStyle/>
          <a:p>
            <a:r>
              <a:rPr lang="en-US" dirty="0" smtClean="0"/>
              <a:t>General PPE Principles </a:t>
            </a:r>
            <a:endParaRPr lang="en-US" b="0" dirty="0"/>
          </a:p>
        </p:txBody>
      </p:sp>
      <p:sp>
        <p:nvSpPr>
          <p:cNvPr id="5" name="Content Placeholder 4"/>
          <p:cNvSpPr>
            <a:spLocks noGrp="1"/>
          </p:cNvSpPr>
          <p:nvPr>
            <p:ph idx="1"/>
          </p:nvPr>
        </p:nvSpPr>
        <p:spPr/>
        <p:txBody>
          <a:bodyPr/>
          <a:lstStyle/>
          <a:p>
            <a:r>
              <a:rPr lang="en-US" dirty="0" smtClean="0"/>
              <a:t>Use PPE </a:t>
            </a:r>
            <a:r>
              <a:rPr lang="en-US" dirty="0"/>
              <a:t>that is standard in the ETU where you </a:t>
            </a:r>
            <a:r>
              <a:rPr lang="en-US" dirty="0" smtClean="0"/>
              <a:t>work</a:t>
            </a:r>
            <a:endParaRPr lang="en-US" dirty="0"/>
          </a:p>
          <a:p>
            <a:r>
              <a:rPr lang="en-US" dirty="0"/>
              <a:t>Safety is attained through </a:t>
            </a:r>
          </a:p>
          <a:p>
            <a:pPr lvl="1"/>
            <a:r>
              <a:rPr lang="en-US" b="1" dirty="0"/>
              <a:t>Rigorous</a:t>
            </a:r>
            <a:r>
              <a:rPr lang="en-US" dirty="0"/>
              <a:t> adherence to </a:t>
            </a:r>
            <a:r>
              <a:rPr lang="en-US" b="1" dirty="0"/>
              <a:t>systematic</a:t>
            </a:r>
            <a:r>
              <a:rPr lang="en-US" dirty="0"/>
              <a:t> </a:t>
            </a:r>
            <a:r>
              <a:rPr lang="en-US" dirty="0" smtClean="0"/>
              <a:t>infection prevention </a:t>
            </a:r>
            <a:br>
              <a:rPr lang="en-US" dirty="0" smtClean="0"/>
            </a:br>
            <a:r>
              <a:rPr lang="en-US" dirty="0" smtClean="0"/>
              <a:t>and control practices </a:t>
            </a:r>
            <a:endParaRPr lang="en-US" dirty="0"/>
          </a:p>
          <a:p>
            <a:pPr lvl="1"/>
            <a:r>
              <a:rPr lang="en-US" dirty="0"/>
              <a:t>Consistent adherence to the specific detailed steps of </a:t>
            </a:r>
            <a:r>
              <a:rPr lang="en-US" dirty="0" smtClean="0"/>
              <a:t/>
            </a:r>
            <a:br>
              <a:rPr lang="en-US" dirty="0" smtClean="0"/>
            </a:br>
            <a:r>
              <a:rPr lang="en-US" dirty="0" smtClean="0"/>
              <a:t>PPE </a:t>
            </a:r>
            <a:r>
              <a:rPr lang="en-US" dirty="0"/>
              <a:t>donning and doffing (regardless of style of PPE</a:t>
            </a:r>
            <a:r>
              <a:rPr lang="en-US" dirty="0" smtClean="0"/>
              <a:t>)</a:t>
            </a:r>
          </a:p>
          <a:p>
            <a:pPr lvl="2"/>
            <a:r>
              <a:rPr lang="en-US" dirty="0" smtClean="0"/>
              <a:t>Donning should be done with your buddy and an observer</a:t>
            </a:r>
            <a:endParaRPr lang="en-US" dirty="0"/>
          </a:p>
          <a:p>
            <a:pPr lvl="2"/>
            <a:r>
              <a:rPr lang="en-US" dirty="0"/>
              <a:t>Doffing is a </a:t>
            </a:r>
            <a:r>
              <a:rPr lang="en-US" dirty="0" smtClean="0"/>
              <a:t>high-risk activity and is done with a doffing coach</a:t>
            </a:r>
            <a:endParaRPr lang="en-US" dirty="0"/>
          </a:p>
        </p:txBody>
      </p:sp>
      <p:sp>
        <p:nvSpPr>
          <p:cNvPr id="2" name="Text Placeholder 1"/>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200101778"/>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Donning PPE</a:t>
            </a:r>
            <a:endParaRPr lang="en-US" dirty="0"/>
          </a:p>
        </p:txBody>
      </p:sp>
      <p:sp>
        <p:nvSpPr>
          <p:cNvPr id="3" name="Content Placeholder 2"/>
          <p:cNvSpPr>
            <a:spLocks noGrp="1"/>
          </p:cNvSpPr>
          <p:nvPr>
            <p:ph idx="1"/>
          </p:nvPr>
        </p:nvSpPr>
        <p:spPr>
          <a:xfrm>
            <a:off x="457200" y="914400"/>
            <a:ext cx="8229600" cy="5486400"/>
          </a:xfrm>
        </p:spPr>
        <p:txBody>
          <a:bodyPr>
            <a:normAutofit fontScale="92500"/>
          </a:bodyPr>
          <a:lstStyle/>
          <a:p>
            <a:r>
              <a:rPr lang="en-US" dirty="0"/>
              <a:t>The primary infection prevention and control principle is to ensure mucous membranes and skin are covered</a:t>
            </a:r>
          </a:p>
          <a:p>
            <a:r>
              <a:rPr lang="en-US" dirty="0"/>
              <a:t>Remember how many pieces of PPE you need so you always have everything before donning</a:t>
            </a:r>
          </a:p>
          <a:p>
            <a:r>
              <a:rPr lang="en-US" dirty="0"/>
              <a:t>Follow recommended order of donning to aid muscle memory and adherence to the correct </a:t>
            </a:r>
            <a:r>
              <a:rPr lang="en-US" dirty="0" smtClean="0"/>
              <a:t>PPE, visually inspect PPE components</a:t>
            </a:r>
          </a:p>
          <a:p>
            <a:r>
              <a:rPr lang="en-US" dirty="0" smtClean="0"/>
              <a:t>A </a:t>
            </a:r>
            <a:r>
              <a:rPr lang="en-US" dirty="0"/>
              <a:t>trained observer should observe the donning process</a:t>
            </a:r>
          </a:p>
          <a:p>
            <a:r>
              <a:rPr lang="en-US" dirty="0"/>
              <a:t>Ask your buddy to visually inspect your suit </a:t>
            </a:r>
            <a:r>
              <a:rPr lang="en-US" dirty="0" smtClean="0"/>
              <a:t>and </a:t>
            </a:r>
            <a:r>
              <a:rPr lang="en-US" dirty="0"/>
              <a:t>PPE integrity</a:t>
            </a:r>
          </a:p>
          <a:p>
            <a:r>
              <a:rPr lang="en-US" dirty="0"/>
              <a:t>Memorize your appearance in the mirror after </a:t>
            </a:r>
            <a:br>
              <a:rPr lang="en-US" dirty="0"/>
            </a:br>
            <a:r>
              <a:rPr lang="en-US" dirty="0"/>
              <a:t>donning to reinforce adherence</a:t>
            </a:r>
          </a:p>
        </p:txBody>
      </p:sp>
    </p:spTree>
    <p:extLst>
      <p:ext uri="{BB962C8B-B14F-4D97-AF65-F5344CB8AC3E}">
        <p14:creationId xmlns:p14="http://schemas.microsoft.com/office/powerpoint/2010/main" val="32509741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Learning Objectives</a:t>
            </a:r>
            <a:endParaRPr lang="en-US" dirty="0"/>
          </a:p>
        </p:txBody>
      </p:sp>
      <p:sp>
        <p:nvSpPr>
          <p:cNvPr id="5" name="Content Placeholder 4"/>
          <p:cNvSpPr>
            <a:spLocks noGrp="1"/>
          </p:cNvSpPr>
          <p:nvPr>
            <p:ph idx="1"/>
          </p:nvPr>
        </p:nvSpPr>
        <p:spPr/>
        <p:txBody>
          <a:bodyPr/>
          <a:lstStyle/>
          <a:p>
            <a:r>
              <a:rPr lang="en-US" dirty="0" smtClean="0"/>
              <a:t>Explain the rationale </a:t>
            </a:r>
            <a:r>
              <a:rPr lang="en-US" dirty="0"/>
              <a:t>for </a:t>
            </a:r>
            <a:r>
              <a:rPr lang="en-US" dirty="0" smtClean="0"/>
              <a:t>recommended infection prevention and </a:t>
            </a:r>
            <a:r>
              <a:rPr lang="en-US" dirty="0"/>
              <a:t>control </a:t>
            </a:r>
            <a:r>
              <a:rPr lang="en-US" dirty="0" smtClean="0"/>
              <a:t>principles for </a:t>
            </a:r>
            <a:r>
              <a:rPr lang="en-US" dirty="0"/>
              <a:t>Ebola virus </a:t>
            </a:r>
            <a:endParaRPr lang="en-US" dirty="0" smtClean="0"/>
          </a:p>
          <a:p>
            <a:r>
              <a:rPr lang="en-US" dirty="0" smtClean="0"/>
              <a:t>Describe </a:t>
            </a:r>
            <a:r>
              <a:rPr lang="en-US" dirty="0"/>
              <a:t>infection </a:t>
            </a:r>
            <a:r>
              <a:rPr lang="en-US" dirty="0" smtClean="0"/>
              <a:t>prevention and control practices currently </a:t>
            </a:r>
            <a:r>
              <a:rPr lang="en-US" dirty="0"/>
              <a:t>recommended for Ebola virus </a:t>
            </a:r>
            <a:endParaRPr lang="en-US" dirty="0" smtClean="0"/>
          </a:p>
          <a:p>
            <a:r>
              <a:rPr lang="en-US" dirty="0" smtClean="0"/>
              <a:t>Describe </a:t>
            </a:r>
            <a:r>
              <a:rPr lang="en-US" dirty="0"/>
              <a:t>the principles of using </a:t>
            </a:r>
            <a:r>
              <a:rPr lang="en-US" dirty="0" smtClean="0"/>
              <a:t>personal protective equipment </a:t>
            </a:r>
            <a:r>
              <a:rPr lang="en-US" dirty="0"/>
              <a:t>(PPE) safely in </a:t>
            </a:r>
            <a:r>
              <a:rPr lang="en-US" dirty="0" smtClean="0"/>
              <a:t>the </a:t>
            </a:r>
            <a:r>
              <a:rPr lang="en-US" dirty="0"/>
              <a:t>ETU</a:t>
            </a:r>
          </a:p>
        </p:txBody>
      </p:sp>
      <p:sp>
        <p:nvSpPr>
          <p:cNvPr id="2" name="Text Placeholder 1"/>
          <p:cNvSpPr>
            <a:spLocks noGrp="1"/>
          </p:cNvSpPr>
          <p:nvPr>
            <p:ph type="body" sz="quarter" idx="1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Principles of Doffing PPE</a:t>
            </a:r>
            <a:endParaRPr lang="en-US" dirty="0"/>
          </a:p>
        </p:txBody>
      </p:sp>
      <p:sp>
        <p:nvSpPr>
          <p:cNvPr id="5" name="Content Placeholder 4"/>
          <p:cNvSpPr>
            <a:spLocks noGrp="1"/>
          </p:cNvSpPr>
          <p:nvPr>
            <p:ph idx="1"/>
          </p:nvPr>
        </p:nvSpPr>
        <p:spPr/>
        <p:txBody>
          <a:bodyPr>
            <a:normAutofit fontScale="85000" lnSpcReduction="20000"/>
          </a:bodyPr>
          <a:lstStyle/>
          <a:p>
            <a:r>
              <a:rPr lang="en-US" dirty="0"/>
              <a:t>A trained coach should coach you through the doffing process</a:t>
            </a:r>
          </a:p>
          <a:p>
            <a:r>
              <a:rPr lang="en-US" dirty="0"/>
              <a:t>Remove the most contaminated PPE first</a:t>
            </a:r>
          </a:p>
          <a:p>
            <a:pPr lvl="1"/>
            <a:r>
              <a:rPr lang="en-US" dirty="0"/>
              <a:t>This is why the apron and the outer gloves are removed first</a:t>
            </a:r>
          </a:p>
          <a:p>
            <a:r>
              <a:rPr lang="en-US" dirty="0"/>
              <a:t>Protect the eyes and mucus membranes</a:t>
            </a:r>
          </a:p>
          <a:p>
            <a:pPr lvl="1"/>
            <a:r>
              <a:rPr lang="en-US" dirty="0"/>
              <a:t>This is why you close eyes when removing anything from the </a:t>
            </a:r>
            <a:r>
              <a:rPr lang="en-US" dirty="0" smtClean="0"/>
              <a:t>head</a:t>
            </a:r>
          </a:p>
          <a:p>
            <a:pPr lvl="1"/>
            <a:r>
              <a:rPr lang="en-US" dirty="0" smtClean="0"/>
              <a:t>Remove eye protection as late as possible in the doffing process</a:t>
            </a:r>
            <a:endParaRPr lang="en-US" dirty="0"/>
          </a:p>
          <a:p>
            <a:r>
              <a:rPr lang="en-US" dirty="0"/>
              <a:t>Keep the gloved hands clean so they can remove PPE without spreading contamination</a:t>
            </a:r>
          </a:p>
          <a:p>
            <a:pPr lvl="1"/>
            <a:r>
              <a:rPr lang="en-US" dirty="0"/>
              <a:t>This is why the gloved hands are rinsed with 0.5% chlorine solution after each piece of PPE is removed</a:t>
            </a:r>
          </a:p>
          <a:p>
            <a:pPr lvl="1"/>
            <a:r>
              <a:rPr lang="en-US" dirty="0"/>
              <a:t>This is why you grasp the back corner of the mask, not the front, </a:t>
            </a:r>
            <a:br>
              <a:rPr lang="en-US" dirty="0"/>
            </a:br>
            <a:r>
              <a:rPr lang="en-US" dirty="0"/>
              <a:t>to remove </a:t>
            </a:r>
            <a:r>
              <a:rPr lang="en-US" dirty="0" smtClean="0"/>
              <a:t>it</a:t>
            </a:r>
          </a:p>
          <a:p>
            <a:r>
              <a:rPr lang="en-US" dirty="0" smtClean="0"/>
              <a:t>Dirty touches dirty; clean touches clean</a:t>
            </a:r>
            <a:endParaRPr lang="en-US" dirty="0"/>
          </a:p>
          <a:p>
            <a:pPr marL="457200" lvl="1" indent="0">
              <a:buNone/>
            </a:pPr>
            <a:endParaRPr lang="en-US" dirty="0"/>
          </a:p>
        </p:txBody>
      </p:sp>
      <p:sp>
        <p:nvSpPr>
          <p:cNvPr id="2" name="Text Placeholder 1"/>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361479853"/>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Common PPE </a:t>
            </a:r>
            <a:r>
              <a:rPr lang="en-US" dirty="0" smtClean="0"/>
              <a:t>Mistakes</a:t>
            </a:r>
            <a:endParaRPr lang="en-US" dirty="0"/>
          </a:p>
        </p:txBody>
      </p:sp>
      <p:sp>
        <p:nvSpPr>
          <p:cNvPr id="5" name="Content Placeholder 4"/>
          <p:cNvSpPr>
            <a:spLocks noGrp="1"/>
          </p:cNvSpPr>
          <p:nvPr>
            <p:ph idx="1"/>
          </p:nvPr>
        </p:nvSpPr>
        <p:spPr>
          <a:xfrm>
            <a:off x="457200" y="838200"/>
            <a:ext cx="8229600" cy="4800600"/>
          </a:xfrm>
        </p:spPr>
        <p:txBody>
          <a:bodyPr/>
          <a:lstStyle/>
          <a:p>
            <a:r>
              <a:rPr lang="en-US" dirty="0" smtClean="0"/>
              <a:t>Healthcare worker (HCW) errors</a:t>
            </a:r>
            <a:endParaRPr lang="en-US" dirty="0"/>
          </a:p>
          <a:p>
            <a:pPr lvl="1"/>
            <a:r>
              <a:rPr lang="en-US" dirty="0"/>
              <a:t>Uncovering wrists with vigorous </a:t>
            </a:r>
            <a:r>
              <a:rPr lang="en-US" dirty="0" smtClean="0"/>
              <a:t>movement (tall </a:t>
            </a:r>
            <a:r>
              <a:rPr lang="en-US" dirty="0"/>
              <a:t>people are particularly prone to </a:t>
            </a:r>
            <a:r>
              <a:rPr lang="en-US" dirty="0" smtClean="0"/>
              <a:t>this) </a:t>
            </a:r>
            <a:endParaRPr lang="en-US" dirty="0"/>
          </a:p>
          <a:p>
            <a:pPr lvl="1"/>
            <a:r>
              <a:rPr lang="en-US" dirty="0"/>
              <a:t>Adjusting goggles – gloves are contaminated </a:t>
            </a:r>
          </a:p>
          <a:p>
            <a:pPr marL="457200" lvl="1" indent="0" algn="ctr">
              <a:buNone/>
            </a:pPr>
            <a:endParaRPr lang="en-US" b="1" dirty="0" smtClean="0"/>
          </a:p>
          <a:p>
            <a:pPr marL="457200" lvl="1" indent="0" algn="ctr">
              <a:buNone/>
            </a:pPr>
            <a:endParaRPr lang="en-US" b="1" dirty="0"/>
          </a:p>
          <a:p>
            <a:pPr marL="457200" lvl="1" indent="0">
              <a:buNone/>
            </a:pPr>
            <a:endParaRPr lang="en-US" b="1" dirty="0" smtClean="0"/>
          </a:p>
          <a:p>
            <a:pPr marL="457200" lvl="1" indent="0">
              <a:buNone/>
            </a:pPr>
            <a:r>
              <a:rPr lang="en-US" sz="2200" b="1" dirty="0" smtClean="0"/>
              <a:t>Removing </a:t>
            </a:r>
            <a:r>
              <a:rPr lang="en-US" sz="2200" b="1" dirty="0"/>
              <a:t>goggles too early during </a:t>
            </a:r>
            <a:r>
              <a:rPr lang="en-US" sz="2200" b="1" dirty="0" smtClean="0"/>
              <a:t>doffing, risk </a:t>
            </a:r>
            <a:r>
              <a:rPr lang="en-US" sz="2200" b="1" dirty="0"/>
              <a:t>face contamination </a:t>
            </a:r>
          </a:p>
        </p:txBody>
      </p:sp>
      <p:sp>
        <p:nvSpPr>
          <p:cNvPr id="2" name="Text Placeholder 1"/>
          <p:cNvSpPr>
            <a:spLocks noGrp="1"/>
          </p:cNvSpPr>
          <p:nvPr>
            <p:ph type="body" sz="quarter" idx="11"/>
          </p:nvPr>
        </p:nvSpPr>
        <p:spPr/>
        <p:txBody>
          <a:bodyPr/>
          <a:lstStyle/>
          <a:p>
            <a:endParaRPr lang="en-US"/>
          </a:p>
        </p:txBody>
      </p:sp>
      <p:sp>
        <p:nvSpPr>
          <p:cNvPr id="6" name="Rectangle 5"/>
          <p:cNvSpPr/>
          <p:nvPr/>
        </p:nvSpPr>
        <p:spPr>
          <a:xfrm>
            <a:off x="761999" y="3865418"/>
            <a:ext cx="7723909" cy="101138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9956500"/>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Common </a:t>
            </a:r>
            <a:r>
              <a:rPr lang="en-US" dirty="0" smtClean="0"/>
              <a:t>PPE Hazards </a:t>
            </a:r>
            <a:endParaRPr lang="en-US" dirty="0"/>
          </a:p>
        </p:txBody>
      </p:sp>
      <p:sp>
        <p:nvSpPr>
          <p:cNvPr id="5" name="Content Placeholder 4"/>
          <p:cNvSpPr>
            <a:spLocks noGrp="1"/>
          </p:cNvSpPr>
          <p:nvPr>
            <p:ph idx="1"/>
          </p:nvPr>
        </p:nvSpPr>
        <p:spPr/>
        <p:txBody>
          <a:bodyPr/>
          <a:lstStyle/>
          <a:p>
            <a:r>
              <a:rPr lang="en-US" dirty="0" smtClean="0"/>
              <a:t>Situations that can result in hazards for healthcare workers</a:t>
            </a:r>
          </a:p>
          <a:p>
            <a:pPr lvl="1"/>
            <a:r>
              <a:rPr lang="en-US" dirty="0" smtClean="0"/>
              <a:t>Flies coming in through holes on the side of the goggles</a:t>
            </a:r>
          </a:p>
          <a:p>
            <a:pPr lvl="1"/>
            <a:r>
              <a:rPr lang="en-US" dirty="0" smtClean="0"/>
              <a:t>Eyeglasses </a:t>
            </a:r>
            <a:r>
              <a:rPr lang="en-US" dirty="0"/>
              <a:t>falling off when removing the goggles </a:t>
            </a:r>
          </a:p>
        </p:txBody>
      </p:sp>
      <p:sp>
        <p:nvSpPr>
          <p:cNvPr id="2" name="Text Placeholder 1"/>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892955199"/>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0"/>
            <a:ext cx="8531352" cy="1828800"/>
          </a:xfrm>
        </p:spPr>
        <p:txBody>
          <a:bodyPr anchor="ctr"/>
          <a:lstStyle/>
          <a:p>
            <a:r>
              <a:rPr lang="en-US" dirty="0" smtClean="0"/>
              <a:t>Injection Safety</a:t>
            </a:r>
            <a:endParaRPr lang="en-US" dirty="0"/>
          </a:p>
        </p:txBody>
      </p:sp>
    </p:spTree>
    <p:extLst>
      <p:ext uri="{BB962C8B-B14F-4D97-AF65-F5344CB8AC3E}">
        <p14:creationId xmlns:p14="http://schemas.microsoft.com/office/powerpoint/2010/main" val="896152373"/>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Use of Needles and Sharps in the ETU</a:t>
            </a:r>
            <a:br>
              <a:rPr lang="en-US" dirty="0" smtClean="0"/>
            </a:br>
            <a:r>
              <a:rPr lang="en-US" sz="2600" i="1" dirty="0" smtClean="0"/>
              <a:t>General Rules</a:t>
            </a:r>
            <a:endParaRPr lang="en-US" sz="2600" i="1" dirty="0"/>
          </a:p>
        </p:txBody>
      </p:sp>
      <p:sp>
        <p:nvSpPr>
          <p:cNvPr id="5" name="Content Placeholder 4"/>
          <p:cNvSpPr>
            <a:spLocks noGrp="1"/>
          </p:cNvSpPr>
          <p:nvPr>
            <p:ph idx="1"/>
          </p:nvPr>
        </p:nvSpPr>
        <p:spPr>
          <a:xfrm>
            <a:off x="457200" y="1219200"/>
            <a:ext cx="8229600" cy="5105400"/>
          </a:xfrm>
        </p:spPr>
        <p:txBody>
          <a:bodyPr>
            <a:normAutofit fontScale="92500"/>
          </a:bodyPr>
          <a:lstStyle/>
          <a:p>
            <a:r>
              <a:rPr lang="en-US" dirty="0"/>
              <a:t>Handle all needles and sharps with extreme care</a:t>
            </a:r>
          </a:p>
          <a:p>
            <a:r>
              <a:rPr lang="en-US" dirty="0"/>
              <a:t>Dispose in puncture-proof, sealed containers</a:t>
            </a:r>
          </a:p>
          <a:p>
            <a:r>
              <a:rPr lang="en-US" dirty="0"/>
              <a:t>NEVER recap sharps</a:t>
            </a:r>
          </a:p>
          <a:p>
            <a:r>
              <a:rPr lang="en-US" dirty="0"/>
              <a:t>Never direct </a:t>
            </a:r>
            <a:r>
              <a:rPr lang="en-US" dirty="0" smtClean="0"/>
              <a:t>the point </a:t>
            </a:r>
            <a:r>
              <a:rPr lang="en-US" dirty="0"/>
              <a:t>of a used needle </a:t>
            </a:r>
            <a:r>
              <a:rPr lang="en-US" dirty="0" smtClean="0"/>
              <a:t>toward anyone, </a:t>
            </a:r>
            <a:r>
              <a:rPr lang="en-US" dirty="0"/>
              <a:t>including yourself</a:t>
            </a:r>
          </a:p>
          <a:p>
            <a:r>
              <a:rPr lang="en-US" dirty="0"/>
              <a:t>Do not remove used needles from disposable syringes</a:t>
            </a:r>
          </a:p>
          <a:p>
            <a:r>
              <a:rPr lang="en-US" dirty="0"/>
              <a:t>Do not bend, </a:t>
            </a:r>
            <a:r>
              <a:rPr lang="en-US" dirty="0" smtClean="0"/>
              <a:t>break, </a:t>
            </a:r>
            <a:r>
              <a:rPr lang="en-US" dirty="0"/>
              <a:t>or otherwise </a:t>
            </a:r>
            <a:r>
              <a:rPr lang="en-US" dirty="0" smtClean="0"/>
              <a:t>manipulate used </a:t>
            </a:r>
            <a:r>
              <a:rPr lang="en-US" dirty="0"/>
              <a:t>needles by hand</a:t>
            </a:r>
          </a:p>
          <a:p>
            <a:r>
              <a:rPr lang="en-US" dirty="0" smtClean="0"/>
              <a:t>Never carry used sharps in your hands</a:t>
            </a:r>
          </a:p>
          <a:p>
            <a:r>
              <a:rPr lang="en-US" dirty="0" smtClean="0"/>
              <a:t>Position </a:t>
            </a:r>
            <a:r>
              <a:rPr lang="en-US" dirty="0"/>
              <a:t>sharps container at location of procedure</a:t>
            </a:r>
          </a:p>
        </p:txBody>
      </p:sp>
      <p:sp>
        <p:nvSpPr>
          <p:cNvPr id="2" name="Text Placeholder 1"/>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4155879860"/>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Preparing to Draw Blood from ETU Patients </a:t>
            </a:r>
            <a:br>
              <a:rPr lang="en-US" dirty="0" smtClean="0"/>
            </a:br>
            <a:r>
              <a:rPr lang="en-US" sz="2600" i="1" dirty="0" smtClean="0"/>
              <a:t>Key Points</a:t>
            </a:r>
            <a:endParaRPr lang="en-US" sz="2600" i="1" dirty="0"/>
          </a:p>
        </p:txBody>
      </p:sp>
      <p:sp>
        <p:nvSpPr>
          <p:cNvPr id="5" name="Content Placeholder 4"/>
          <p:cNvSpPr>
            <a:spLocks noGrp="1"/>
          </p:cNvSpPr>
          <p:nvPr>
            <p:ph idx="1"/>
          </p:nvPr>
        </p:nvSpPr>
        <p:spPr>
          <a:xfrm>
            <a:off x="457200" y="1219200"/>
            <a:ext cx="8229600" cy="5105400"/>
          </a:xfrm>
        </p:spPr>
        <p:txBody>
          <a:bodyPr>
            <a:normAutofit fontScale="92500" lnSpcReduction="10000"/>
          </a:bodyPr>
          <a:lstStyle/>
          <a:p>
            <a:pPr lvl="0"/>
            <a:r>
              <a:rPr lang="en-US" sz="2000" dirty="0"/>
              <a:t>Limit </a:t>
            </a:r>
            <a:r>
              <a:rPr lang="en-US" sz="2000" dirty="0" smtClean="0"/>
              <a:t>phlebotomies </a:t>
            </a:r>
            <a:r>
              <a:rPr lang="en-US" sz="2000" dirty="0"/>
              <a:t>to the </a:t>
            </a:r>
            <a:r>
              <a:rPr lang="en-US" sz="2000" dirty="0" smtClean="0"/>
              <a:t>minimum necessary</a:t>
            </a:r>
          </a:p>
          <a:p>
            <a:r>
              <a:rPr lang="en-US" sz="2000" dirty="0"/>
              <a:t>Ensure all supplies have been gathered and all sample tubes and containers are labeled before entering the high-risk </a:t>
            </a:r>
            <a:r>
              <a:rPr lang="en-US" sz="2000" dirty="0" smtClean="0"/>
              <a:t>zone</a:t>
            </a:r>
          </a:p>
          <a:p>
            <a:r>
              <a:rPr lang="en-US" sz="2000" dirty="0" smtClean="0"/>
              <a:t>Assess safety risk to you vs. patient benefit before attempting a </a:t>
            </a:r>
            <a:br>
              <a:rPr lang="en-US" sz="2000" dirty="0" smtClean="0"/>
            </a:br>
            <a:r>
              <a:rPr lang="en-US" sz="2000" dirty="0" smtClean="0"/>
              <a:t>blood draw</a:t>
            </a:r>
          </a:p>
          <a:p>
            <a:pPr lvl="1"/>
            <a:r>
              <a:rPr lang="en-US" sz="1800" dirty="0" smtClean="0"/>
              <a:t>There </a:t>
            </a:r>
            <a:r>
              <a:rPr lang="en-US" sz="1800" dirty="0"/>
              <a:t>are situations when </a:t>
            </a:r>
            <a:r>
              <a:rPr lang="en-US" sz="1800" b="1" dirty="0"/>
              <a:t>NOT</a:t>
            </a:r>
            <a:r>
              <a:rPr lang="en-US" sz="1800" dirty="0"/>
              <a:t> to attempt a blood </a:t>
            </a:r>
            <a:r>
              <a:rPr lang="en-US" sz="1800" dirty="0" smtClean="0"/>
              <a:t>draw </a:t>
            </a:r>
            <a:br>
              <a:rPr lang="en-US" sz="1800" dirty="0" smtClean="0"/>
            </a:br>
            <a:r>
              <a:rPr lang="en-US" sz="1800" dirty="0" smtClean="0"/>
              <a:t>Example</a:t>
            </a:r>
            <a:r>
              <a:rPr lang="en-US" sz="1800" dirty="0"/>
              <a:t>: </a:t>
            </a:r>
            <a:r>
              <a:rPr lang="en-US" sz="1800" dirty="0" smtClean="0"/>
              <a:t>inadequate PPE </a:t>
            </a:r>
            <a:r>
              <a:rPr lang="en-US" sz="1800" dirty="0"/>
              <a:t>available or a combative </a:t>
            </a:r>
            <a:r>
              <a:rPr lang="en-US" sz="1800" dirty="0" smtClean="0"/>
              <a:t>person</a:t>
            </a:r>
            <a:endParaRPr lang="en-US" sz="1200" dirty="0"/>
          </a:p>
          <a:p>
            <a:r>
              <a:rPr lang="en-US" sz="2000" dirty="0"/>
              <a:t>Ensure appropriate lighting </a:t>
            </a:r>
            <a:endParaRPr lang="en-US" sz="2000" dirty="0" smtClean="0"/>
          </a:p>
          <a:p>
            <a:r>
              <a:rPr lang="en-US" sz="2000" dirty="0" smtClean="0"/>
              <a:t>Two ETU staff are needed: one </a:t>
            </a:r>
            <a:r>
              <a:rPr lang="en-US" sz="2000" dirty="0"/>
              <a:t>to perform </a:t>
            </a:r>
            <a:r>
              <a:rPr lang="en-US" sz="2000" dirty="0" smtClean="0"/>
              <a:t>the procedure, </a:t>
            </a:r>
            <a:r>
              <a:rPr lang="en-US" sz="2000" dirty="0"/>
              <a:t>the other to assist in </a:t>
            </a:r>
            <a:r>
              <a:rPr lang="en-US" sz="2000" dirty="0" smtClean="0"/>
              <a:t>handling the specimen and </a:t>
            </a:r>
            <a:r>
              <a:rPr lang="en-US" sz="2000" dirty="0"/>
              <a:t>controlling the </a:t>
            </a:r>
            <a:r>
              <a:rPr lang="en-US" sz="2000" dirty="0" smtClean="0"/>
              <a:t>patient</a:t>
            </a:r>
            <a:endParaRPr lang="en-US" sz="2000" dirty="0"/>
          </a:p>
          <a:p>
            <a:r>
              <a:rPr lang="en-US" sz="2000" dirty="0" smtClean="0"/>
              <a:t>Establish how the sample will be sent out of the high-risk zone</a:t>
            </a:r>
            <a:endParaRPr lang="en-US" sz="2000" dirty="0"/>
          </a:p>
          <a:p>
            <a:pPr lvl="0"/>
            <a:r>
              <a:rPr lang="en-US" sz="2000" dirty="0" smtClean="0"/>
              <a:t>Ensure </a:t>
            </a:r>
            <a:r>
              <a:rPr lang="en-US" sz="2000" dirty="0"/>
              <a:t>there is a designated </a:t>
            </a:r>
            <a:r>
              <a:rPr lang="en-US" sz="2000" dirty="0" smtClean="0"/>
              <a:t>lab </a:t>
            </a:r>
            <a:r>
              <a:rPr lang="en-US" sz="2000" dirty="0"/>
              <a:t>ready to receive the specimen and that they are aware that a sample is </a:t>
            </a:r>
            <a:r>
              <a:rPr lang="en-US" sz="2000" dirty="0" smtClean="0"/>
              <a:t>coming</a:t>
            </a:r>
            <a:endParaRPr lang="en-US" sz="2000" dirty="0"/>
          </a:p>
          <a:p>
            <a:endParaRPr lang="en-US" sz="2000" dirty="0"/>
          </a:p>
        </p:txBody>
      </p:sp>
    </p:spTree>
    <p:extLst>
      <p:ext uri="{BB962C8B-B14F-4D97-AF65-F5344CB8AC3E}">
        <p14:creationId xmlns:p14="http://schemas.microsoft.com/office/powerpoint/2010/main" val="3269901626"/>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Phlebotomy Supplies Needed at Bedside</a:t>
            </a:r>
            <a:endParaRPr lang="en-US" sz="2800" b="1" dirty="0"/>
          </a:p>
        </p:txBody>
      </p:sp>
      <p:sp>
        <p:nvSpPr>
          <p:cNvPr id="5" name="Content Placeholder 4"/>
          <p:cNvSpPr>
            <a:spLocks noGrp="1"/>
          </p:cNvSpPr>
          <p:nvPr>
            <p:ph idx="1"/>
          </p:nvPr>
        </p:nvSpPr>
        <p:spPr>
          <a:xfrm>
            <a:off x="457200" y="914400"/>
            <a:ext cx="8229600" cy="5410200"/>
          </a:xfrm>
        </p:spPr>
        <p:txBody>
          <a:bodyPr>
            <a:normAutofit fontScale="92500"/>
          </a:bodyPr>
          <a:lstStyle/>
          <a:p>
            <a:pPr marL="514350" lvl="0" indent="-514350">
              <a:buFont typeface="+mj-lt"/>
              <a:buAutoNum type="arabicPeriod"/>
            </a:pPr>
            <a:r>
              <a:rPr lang="en-US" sz="2400" b="1" dirty="0" smtClean="0">
                <a:solidFill>
                  <a:schemeClr val="bg2"/>
                </a:solidFill>
              </a:rPr>
              <a:t>Sharps container (if not already near patient bed)</a:t>
            </a:r>
            <a:endParaRPr lang="en-US" sz="2400" b="1" dirty="0">
              <a:solidFill>
                <a:schemeClr val="bg2"/>
              </a:solidFill>
            </a:endParaRPr>
          </a:p>
          <a:p>
            <a:pPr marL="514350" lvl="0" indent="-514350">
              <a:buFont typeface="+mj-lt"/>
              <a:buAutoNum type="arabicPeriod"/>
            </a:pPr>
            <a:r>
              <a:rPr lang="en-US" sz="2400" b="1" dirty="0" smtClean="0">
                <a:solidFill>
                  <a:schemeClr val="bg2"/>
                </a:solidFill>
              </a:rPr>
              <a:t>Labeled sample </a:t>
            </a:r>
            <a:r>
              <a:rPr lang="en-US" sz="2400" b="1" dirty="0">
                <a:solidFill>
                  <a:schemeClr val="bg2"/>
                </a:solidFill>
              </a:rPr>
              <a:t>tube </a:t>
            </a:r>
            <a:r>
              <a:rPr lang="en-US" sz="2400" b="1" dirty="0" smtClean="0">
                <a:solidFill>
                  <a:schemeClr val="bg2"/>
                </a:solidFill>
              </a:rPr>
              <a:t>(preferably plastic)</a:t>
            </a:r>
          </a:p>
          <a:p>
            <a:pPr marL="514350" lvl="0" indent="-514350">
              <a:buFont typeface="+mj-lt"/>
              <a:buAutoNum type="arabicPeriod"/>
            </a:pPr>
            <a:r>
              <a:rPr lang="en-US" sz="2400" b="1" dirty="0" smtClean="0">
                <a:solidFill>
                  <a:schemeClr val="bg2"/>
                </a:solidFill>
              </a:rPr>
              <a:t>Blood sampling system (many </a:t>
            </a:r>
            <a:r>
              <a:rPr lang="en-US" sz="2400" b="1" dirty="0">
                <a:solidFill>
                  <a:schemeClr val="bg2"/>
                </a:solidFill>
              </a:rPr>
              <a:t>facilities in </a:t>
            </a:r>
            <a:r>
              <a:rPr lang="en-US" sz="2400" b="1" dirty="0" smtClean="0">
                <a:solidFill>
                  <a:schemeClr val="bg2"/>
                </a:solidFill>
              </a:rPr>
              <a:t>West </a:t>
            </a:r>
            <a:r>
              <a:rPr lang="en-US" sz="2400" b="1" dirty="0">
                <a:solidFill>
                  <a:schemeClr val="bg2"/>
                </a:solidFill>
              </a:rPr>
              <a:t>Africa do </a:t>
            </a:r>
            <a:r>
              <a:rPr lang="en-US" sz="2400" b="1" dirty="0" smtClean="0">
                <a:solidFill>
                  <a:schemeClr val="bg2"/>
                </a:solidFill>
              </a:rPr>
              <a:t>not </a:t>
            </a:r>
            <a:r>
              <a:rPr lang="en-US" sz="2400" b="1" dirty="0">
                <a:solidFill>
                  <a:schemeClr val="bg2"/>
                </a:solidFill>
              </a:rPr>
              <a:t>have </a:t>
            </a:r>
            <a:r>
              <a:rPr lang="en-US" sz="2400" b="1" dirty="0" smtClean="0">
                <a:solidFill>
                  <a:schemeClr val="bg2"/>
                </a:solidFill>
              </a:rPr>
              <a:t>auto-locking </a:t>
            </a:r>
            <a:r>
              <a:rPr lang="en-US" sz="2400" b="1" dirty="0">
                <a:solidFill>
                  <a:schemeClr val="bg2"/>
                </a:solidFill>
              </a:rPr>
              <a:t>IVs or </a:t>
            </a:r>
            <a:r>
              <a:rPr lang="en-US" sz="2400" b="1" dirty="0" smtClean="0">
                <a:solidFill>
                  <a:schemeClr val="bg2"/>
                </a:solidFill>
              </a:rPr>
              <a:t>needles)</a:t>
            </a:r>
            <a:endParaRPr lang="en-US" sz="2400" b="1" dirty="0">
              <a:solidFill>
                <a:schemeClr val="bg2"/>
              </a:solidFill>
            </a:endParaRPr>
          </a:p>
          <a:p>
            <a:pPr marL="514350" lvl="0" indent="-514350">
              <a:buFont typeface="+mj-lt"/>
              <a:buAutoNum type="arabicPeriod"/>
            </a:pPr>
            <a:r>
              <a:rPr lang="en-US" sz="2400" b="1" dirty="0">
                <a:solidFill>
                  <a:schemeClr val="bg2"/>
                </a:solidFill>
              </a:rPr>
              <a:t>Tourniquet (single use)</a:t>
            </a:r>
          </a:p>
          <a:p>
            <a:pPr marL="514350" lvl="0" indent="-514350">
              <a:buFont typeface="+mj-lt"/>
              <a:buAutoNum type="arabicPeriod"/>
            </a:pPr>
            <a:r>
              <a:rPr lang="en-US" sz="2400" b="1" dirty="0">
                <a:solidFill>
                  <a:schemeClr val="bg2"/>
                </a:solidFill>
              </a:rPr>
              <a:t>Skin antiseptic </a:t>
            </a:r>
            <a:r>
              <a:rPr lang="en-US" sz="2400" b="1" dirty="0" smtClean="0">
                <a:solidFill>
                  <a:schemeClr val="bg2"/>
                </a:solidFill>
              </a:rPr>
              <a:t>wipe (70% ethanol or iodine)</a:t>
            </a:r>
          </a:p>
          <a:p>
            <a:pPr marL="514350" lvl="0" indent="-514350">
              <a:buFont typeface="+mj-lt"/>
              <a:buAutoNum type="arabicPeriod"/>
            </a:pPr>
            <a:r>
              <a:rPr lang="en-US" sz="2400" b="1" dirty="0" smtClean="0">
                <a:solidFill>
                  <a:schemeClr val="bg2"/>
                </a:solidFill>
              </a:rPr>
              <a:t>Gauze </a:t>
            </a:r>
            <a:r>
              <a:rPr lang="en-US" sz="2400" b="1" dirty="0">
                <a:solidFill>
                  <a:schemeClr val="bg2"/>
                </a:solidFill>
              </a:rPr>
              <a:t>pad</a:t>
            </a:r>
          </a:p>
          <a:p>
            <a:pPr marL="514350" lvl="0" indent="-514350">
              <a:buFont typeface="+mj-lt"/>
              <a:buAutoNum type="arabicPeriod"/>
            </a:pPr>
            <a:r>
              <a:rPr lang="en-US" sz="2400" b="1" dirty="0">
                <a:solidFill>
                  <a:schemeClr val="bg2"/>
                </a:solidFill>
              </a:rPr>
              <a:t>Adhesive bandage</a:t>
            </a:r>
          </a:p>
          <a:p>
            <a:pPr marL="514350" indent="-514350">
              <a:buFont typeface="+mj-lt"/>
              <a:buAutoNum type="arabicPeriod"/>
            </a:pPr>
            <a:r>
              <a:rPr lang="en-US" sz="2400" b="1" dirty="0" smtClean="0">
                <a:solidFill>
                  <a:schemeClr val="bg2"/>
                </a:solidFill>
              </a:rPr>
              <a:t>Labeled sealable bag and biohazard bag </a:t>
            </a:r>
            <a:r>
              <a:rPr lang="en-US" sz="2400" b="1" dirty="0">
                <a:solidFill>
                  <a:schemeClr val="bg2"/>
                </a:solidFill>
              </a:rPr>
              <a:t>for transport </a:t>
            </a:r>
            <a:endParaRPr lang="en-US" sz="2400" b="1" dirty="0" smtClean="0">
              <a:solidFill>
                <a:schemeClr val="bg2"/>
              </a:solidFill>
            </a:endParaRPr>
          </a:p>
          <a:p>
            <a:pPr marL="514350" lvl="0" indent="-514350">
              <a:buFont typeface="+mj-lt"/>
              <a:buAutoNum type="arabicPeriod"/>
            </a:pPr>
            <a:r>
              <a:rPr lang="en-US" sz="2400" b="1" dirty="0" smtClean="0">
                <a:solidFill>
                  <a:schemeClr val="bg2"/>
                </a:solidFill>
              </a:rPr>
              <a:t>0.5% chlorine sprayer (if </a:t>
            </a:r>
            <a:r>
              <a:rPr lang="en-US" sz="2400" b="1" dirty="0">
                <a:solidFill>
                  <a:schemeClr val="bg2"/>
                </a:solidFill>
              </a:rPr>
              <a:t>not already near patient </a:t>
            </a:r>
            <a:r>
              <a:rPr lang="en-US" sz="2400" b="1" dirty="0" smtClean="0">
                <a:solidFill>
                  <a:schemeClr val="bg2"/>
                </a:solidFill>
              </a:rPr>
              <a:t>bed)</a:t>
            </a:r>
            <a:endParaRPr lang="en-US" sz="2400" b="1" dirty="0">
              <a:solidFill>
                <a:schemeClr val="bg2"/>
              </a:solidFill>
            </a:endParaRPr>
          </a:p>
        </p:txBody>
      </p:sp>
      <p:sp>
        <p:nvSpPr>
          <p:cNvPr id="6" name="Text Placeholder 5"/>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833457590"/>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Preparing for a Phlebotomy in the ETU</a:t>
            </a:r>
            <a:endParaRPr lang="en-US" dirty="0"/>
          </a:p>
        </p:txBody>
      </p:sp>
      <p:sp>
        <p:nvSpPr>
          <p:cNvPr id="5" name="Content Placeholder 4"/>
          <p:cNvSpPr>
            <a:spLocks noGrp="1"/>
          </p:cNvSpPr>
          <p:nvPr>
            <p:ph idx="1"/>
          </p:nvPr>
        </p:nvSpPr>
        <p:spPr>
          <a:xfrm>
            <a:off x="457200" y="914400"/>
            <a:ext cx="8229600" cy="5486400"/>
          </a:xfrm>
        </p:spPr>
        <p:txBody>
          <a:bodyPr>
            <a:normAutofit/>
          </a:bodyPr>
          <a:lstStyle/>
          <a:p>
            <a:pPr lvl="0"/>
            <a:r>
              <a:rPr lang="en-US" sz="2200" dirty="0" smtClean="0"/>
              <a:t>Perform </a:t>
            </a:r>
            <a:r>
              <a:rPr lang="en-US" sz="2200" dirty="0"/>
              <a:t>a risk assessment</a:t>
            </a:r>
          </a:p>
          <a:p>
            <a:pPr lvl="1"/>
            <a:r>
              <a:rPr lang="en-US" dirty="0" smtClean="0"/>
              <a:t>Is it safe </a:t>
            </a:r>
            <a:r>
              <a:rPr lang="en-US" dirty="0"/>
              <a:t>to draw blood </a:t>
            </a:r>
            <a:r>
              <a:rPr lang="en-US" dirty="0" smtClean="0"/>
              <a:t>from the patient? (Are they agitated, restless, or combative?)</a:t>
            </a:r>
            <a:endParaRPr lang="en-US" dirty="0"/>
          </a:p>
          <a:p>
            <a:pPr lvl="1"/>
            <a:r>
              <a:rPr lang="en-US" dirty="0"/>
              <a:t>Where is the sharps container located?</a:t>
            </a:r>
          </a:p>
          <a:p>
            <a:pPr lvl="1"/>
            <a:r>
              <a:rPr lang="en-US" dirty="0"/>
              <a:t>Where is the </a:t>
            </a:r>
            <a:r>
              <a:rPr lang="en-US" dirty="0" err="1" smtClean="0"/>
              <a:t>handwashing</a:t>
            </a:r>
            <a:r>
              <a:rPr lang="en-US" dirty="0" smtClean="0"/>
              <a:t> </a:t>
            </a:r>
            <a:r>
              <a:rPr lang="en-US" dirty="0"/>
              <a:t>station?</a:t>
            </a:r>
          </a:p>
          <a:p>
            <a:pPr lvl="1"/>
            <a:r>
              <a:rPr lang="en-US" dirty="0"/>
              <a:t>What is the protocol for a </a:t>
            </a:r>
            <a:r>
              <a:rPr lang="en-US" dirty="0" err="1" smtClean="0"/>
              <a:t>needlestick</a:t>
            </a:r>
            <a:r>
              <a:rPr lang="en-US" dirty="0" smtClean="0"/>
              <a:t> </a:t>
            </a:r>
            <a:r>
              <a:rPr lang="en-US" dirty="0"/>
              <a:t>injury</a:t>
            </a:r>
            <a:r>
              <a:rPr lang="en-US" dirty="0" smtClean="0"/>
              <a:t>?</a:t>
            </a:r>
            <a:endParaRPr lang="en-US" dirty="0"/>
          </a:p>
          <a:p>
            <a:pPr lvl="0"/>
            <a:r>
              <a:rPr lang="en-US" sz="2200" dirty="0"/>
              <a:t>Discuss the procedure with the patient</a:t>
            </a:r>
          </a:p>
          <a:p>
            <a:pPr lvl="0"/>
            <a:r>
              <a:rPr lang="en-US" sz="2200" dirty="0"/>
              <a:t>Set up the blood draw area </a:t>
            </a:r>
            <a:r>
              <a:rPr lang="en-US" sz="2200" dirty="0" smtClean="0"/>
              <a:t>so </a:t>
            </a:r>
            <a:r>
              <a:rPr lang="en-US" sz="2200" dirty="0"/>
              <a:t>equipment is easily within reach </a:t>
            </a:r>
          </a:p>
          <a:p>
            <a:pPr lvl="1"/>
            <a:r>
              <a:rPr lang="en-US" dirty="0"/>
              <a:t>Place the sharps container directly next to you</a:t>
            </a:r>
          </a:p>
          <a:p>
            <a:pPr lvl="1"/>
            <a:r>
              <a:rPr lang="en-US" dirty="0"/>
              <a:t>Instruct your </a:t>
            </a:r>
            <a:r>
              <a:rPr lang="en-US" dirty="0" smtClean="0"/>
              <a:t>buddy to </a:t>
            </a:r>
            <a:r>
              <a:rPr lang="en-US" dirty="0"/>
              <a:t>hold the labeled blood collection tube, </a:t>
            </a:r>
            <a:r>
              <a:rPr lang="en-US" dirty="0" smtClean="0"/>
              <a:t/>
            </a:r>
            <a:br>
              <a:rPr lang="en-US" dirty="0" smtClean="0"/>
            </a:br>
            <a:r>
              <a:rPr lang="en-US" dirty="0" smtClean="0"/>
              <a:t>0.5</a:t>
            </a:r>
            <a:r>
              <a:rPr lang="en-US" dirty="0"/>
              <a:t>% chlorine spray bottle, and labeled </a:t>
            </a:r>
            <a:r>
              <a:rPr lang="en-US" dirty="0" smtClean="0"/>
              <a:t>bags</a:t>
            </a:r>
            <a:endParaRPr lang="en-US" dirty="0"/>
          </a:p>
        </p:txBody>
      </p:sp>
    </p:spTree>
    <p:extLst>
      <p:ext uri="{BB962C8B-B14F-4D97-AF65-F5344CB8AC3E}">
        <p14:creationId xmlns:p14="http://schemas.microsoft.com/office/powerpoint/2010/main" val="2581630835"/>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Performing a Phlebotomy in the ETU</a:t>
            </a:r>
            <a:endParaRPr lang="en-US" dirty="0"/>
          </a:p>
        </p:txBody>
      </p:sp>
      <p:sp>
        <p:nvSpPr>
          <p:cNvPr id="5" name="Content Placeholder 4"/>
          <p:cNvSpPr>
            <a:spLocks noGrp="1"/>
          </p:cNvSpPr>
          <p:nvPr>
            <p:ph idx="1"/>
          </p:nvPr>
        </p:nvSpPr>
        <p:spPr>
          <a:xfrm>
            <a:off x="457200" y="914400"/>
            <a:ext cx="8229600" cy="5486400"/>
          </a:xfrm>
        </p:spPr>
        <p:txBody>
          <a:bodyPr>
            <a:normAutofit fontScale="92500" lnSpcReduction="10000"/>
          </a:bodyPr>
          <a:lstStyle/>
          <a:p>
            <a:pPr lvl="0"/>
            <a:r>
              <a:rPr lang="en-US" sz="2200" dirty="0" smtClean="0"/>
              <a:t>Disinfect </a:t>
            </a:r>
            <a:r>
              <a:rPr lang="en-US" sz="2200" dirty="0"/>
              <a:t>the area where the </a:t>
            </a:r>
            <a:r>
              <a:rPr lang="en-US" sz="2200" dirty="0" err="1" smtClean="0"/>
              <a:t>needlestick</a:t>
            </a:r>
            <a:r>
              <a:rPr lang="en-US" sz="2200" dirty="0" smtClean="0"/>
              <a:t> </a:t>
            </a:r>
            <a:r>
              <a:rPr lang="en-US" sz="2200" dirty="0"/>
              <a:t>will </a:t>
            </a:r>
            <a:r>
              <a:rPr lang="en-US" sz="2200" dirty="0" smtClean="0"/>
              <a:t>occur</a:t>
            </a:r>
            <a:endParaRPr lang="en-US" sz="2200" dirty="0"/>
          </a:p>
          <a:p>
            <a:pPr lvl="0"/>
            <a:r>
              <a:rPr lang="en-US" sz="2200" dirty="0"/>
              <a:t>Hold the arm distal to insertion site with one hand and place needle into vein with the other</a:t>
            </a:r>
          </a:p>
          <a:p>
            <a:pPr lvl="1"/>
            <a:r>
              <a:rPr lang="en-US" sz="1800" dirty="0" smtClean="0"/>
              <a:t>Assure that your hand and </a:t>
            </a:r>
            <a:r>
              <a:rPr lang="en-US" sz="1800" dirty="0"/>
              <a:t>your </a:t>
            </a:r>
            <a:r>
              <a:rPr lang="en-US" sz="1800" dirty="0" smtClean="0"/>
              <a:t>buddy’s hands are not near </a:t>
            </a:r>
            <a:r>
              <a:rPr lang="en-US" sz="1800" dirty="0"/>
              <a:t>the needle insertion site</a:t>
            </a:r>
          </a:p>
          <a:p>
            <a:pPr lvl="0"/>
            <a:r>
              <a:rPr lang="en-US" sz="2200" dirty="0" smtClean="0"/>
              <a:t>Ask your buddy to give </a:t>
            </a:r>
            <a:r>
              <a:rPr lang="en-US" sz="2200" dirty="0"/>
              <a:t>you the labeled blood collection tube</a:t>
            </a:r>
          </a:p>
          <a:p>
            <a:pPr lvl="0"/>
            <a:r>
              <a:rPr lang="en-US" sz="2200" dirty="0"/>
              <a:t>Collect blood in the </a:t>
            </a:r>
            <a:r>
              <a:rPr lang="en-US" sz="2200" dirty="0" smtClean="0"/>
              <a:t>specimen tube and apply pressure to the site</a:t>
            </a:r>
            <a:endParaRPr lang="en-US" sz="2200" dirty="0"/>
          </a:p>
          <a:p>
            <a:pPr lvl="0"/>
            <a:r>
              <a:rPr lang="en-US" sz="2200" dirty="0"/>
              <a:t>D</a:t>
            </a:r>
            <a:r>
              <a:rPr lang="en-US" sz="2200" dirty="0" smtClean="0"/>
              <a:t>iscard the </a:t>
            </a:r>
            <a:r>
              <a:rPr lang="en-US" sz="2200" dirty="0"/>
              <a:t>needle immediately into a sharps container</a:t>
            </a:r>
          </a:p>
          <a:p>
            <a:pPr lvl="0"/>
            <a:r>
              <a:rPr lang="en-US" sz="2200" dirty="0" smtClean="0"/>
              <a:t>Have your buddy spray </a:t>
            </a:r>
            <a:r>
              <a:rPr lang="en-US" sz="2200" dirty="0"/>
              <a:t>the </a:t>
            </a:r>
            <a:r>
              <a:rPr lang="en-US" sz="2200" dirty="0" smtClean="0"/>
              <a:t>specimen tube with </a:t>
            </a:r>
            <a:r>
              <a:rPr lang="en-US" sz="2200" dirty="0"/>
              <a:t>0.5% chlorine </a:t>
            </a:r>
            <a:r>
              <a:rPr lang="en-US" sz="2200" dirty="0" smtClean="0"/>
              <a:t>solution and bag specimen, then spray bag</a:t>
            </a:r>
            <a:endParaRPr lang="en-US" sz="2200" dirty="0"/>
          </a:p>
          <a:p>
            <a:pPr lvl="0"/>
            <a:r>
              <a:rPr lang="en-US" sz="2200" dirty="0" smtClean="0"/>
              <a:t>Bandage the needle entry site</a:t>
            </a:r>
          </a:p>
          <a:p>
            <a:pPr lvl="1"/>
            <a:r>
              <a:rPr lang="en-US" sz="1800" dirty="0" smtClean="0"/>
              <a:t>If </a:t>
            </a:r>
            <a:r>
              <a:rPr lang="en-US" sz="1800" dirty="0"/>
              <a:t>the patient bleeds </a:t>
            </a:r>
            <a:r>
              <a:rPr lang="en-US" sz="1800" dirty="0" smtClean="0"/>
              <a:t>profusely, hold </a:t>
            </a:r>
            <a:r>
              <a:rPr lang="en-US" sz="1800" dirty="0"/>
              <a:t>pressure for </a:t>
            </a:r>
            <a:r>
              <a:rPr lang="en-US" sz="1800" dirty="0" smtClean="0"/>
              <a:t>five minutes; then </a:t>
            </a:r>
            <a:r>
              <a:rPr lang="en-US" sz="1800" dirty="0"/>
              <a:t>secure the bandage </a:t>
            </a:r>
            <a:r>
              <a:rPr lang="en-US" sz="1800" dirty="0" smtClean="0"/>
              <a:t>and </a:t>
            </a:r>
            <a:r>
              <a:rPr lang="en-US" sz="1800" dirty="0"/>
              <a:t>instruct the patient to hold pressure over the </a:t>
            </a:r>
            <a:r>
              <a:rPr lang="en-US" sz="1800" dirty="0" smtClean="0"/>
              <a:t>site</a:t>
            </a:r>
            <a:endParaRPr lang="en-US" sz="1800" dirty="0"/>
          </a:p>
        </p:txBody>
      </p:sp>
    </p:spTree>
    <p:extLst>
      <p:ext uri="{BB962C8B-B14F-4D97-AF65-F5344CB8AC3E}">
        <p14:creationId xmlns:p14="http://schemas.microsoft.com/office/powerpoint/2010/main" val="3291425775"/>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Sharps Containers in the ETU</a:t>
            </a:r>
            <a:endParaRPr lang="en-US" dirty="0"/>
          </a:p>
        </p:txBody>
      </p:sp>
      <p:sp>
        <p:nvSpPr>
          <p:cNvPr id="5" name="Content Placeholder 4"/>
          <p:cNvSpPr>
            <a:spLocks noGrp="1"/>
          </p:cNvSpPr>
          <p:nvPr>
            <p:ph idx="1"/>
          </p:nvPr>
        </p:nvSpPr>
        <p:spPr>
          <a:xfrm>
            <a:off x="457200" y="914400"/>
            <a:ext cx="8229600" cy="5410200"/>
          </a:xfrm>
        </p:spPr>
        <p:txBody>
          <a:bodyPr/>
          <a:lstStyle/>
          <a:p>
            <a:r>
              <a:rPr lang="en-US" sz="2200" dirty="0" smtClean="0"/>
              <a:t>Used sharps should be immediately placed in designated container</a:t>
            </a:r>
          </a:p>
          <a:p>
            <a:r>
              <a:rPr lang="en-US" sz="2200" dirty="0" smtClean="0"/>
              <a:t>Puncture-resistant </a:t>
            </a:r>
            <a:r>
              <a:rPr lang="en-US" sz="2200" dirty="0"/>
              <a:t>containers </a:t>
            </a:r>
            <a:r>
              <a:rPr lang="en-US" sz="2200" dirty="0" smtClean="0"/>
              <a:t>are best </a:t>
            </a:r>
            <a:r>
              <a:rPr lang="en-US" sz="2200" dirty="0"/>
              <a:t>but often not available</a:t>
            </a:r>
          </a:p>
          <a:p>
            <a:r>
              <a:rPr lang="en-US" sz="2200" dirty="0" smtClean="0"/>
              <a:t>Place </a:t>
            </a:r>
            <a:r>
              <a:rPr lang="en-US" sz="2200" dirty="0"/>
              <a:t>containers for sharps as close as possible to where they are used </a:t>
            </a:r>
          </a:p>
          <a:p>
            <a:pPr lvl="1"/>
            <a:r>
              <a:rPr lang="en-US" sz="1800" dirty="0" smtClean="0"/>
              <a:t>Never carry sharps in your hand, use kidney dish or similar container if used sharps need to be transported</a:t>
            </a:r>
            <a:endParaRPr lang="en-US" sz="1800" dirty="0"/>
          </a:p>
          <a:p>
            <a:r>
              <a:rPr lang="en-US" sz="2200" dirty="0"/>
              <a:t>Seal puncture-resistant containers with a lid and replace when 3/4 full</a:t>
            </a:r>
          </a:p>
          <a:p>
            <a:r>
              <a:rPr lang="en-US" sz="2200" dirty="0"/>
              <a:t>Ensure the containers are placed in an area that is not easily accessible </a:t>
            </a:r>
            <a:r>
              <a:rPr lang="en-US" sz="2200" dirty="0" smtClean="0"/>
              <a:t>to </a:t>
            </a:r>
            <a:r>
              <a:rPr lang="en-US" sz="2200" dirty="0"/>
              <a:t>visitors, particularly children</a:t>
            </a:r>
          </a:p>
        </p:txBody>
      </p:sp>
    </p:spTree>
    <p:extLst>
      <p:ext uri="{BB962C8B-B14F-4D97-AF65-F5344CB8AC3E}">
        <p14:creationId xmlns:p14="http://schemas.microsoft.com/office/powerpoint/2010/main" val="26711138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Routes of Ebola Virus Transmission</a:t>
            </a:r>
            <a:endParaRPr lang="en-US" dirty="0"/>
          </a:p>
        </p:txBody>
      </p:sp>
      <p:sp>
        <p:nvSpPr>
          <p:cNvPr id="5" name="Content Placeholder 4"/>
          <p:cNvSpPr>
            <a:spLocks noGrp="1"/>
          </p:cNvSpPr>
          <p:nvPr>
            <p:ph idx="1"/>
          </p:nvPr>
        </p:nvSpPr>
        <p:spPr>
          <a:xfrm>
            <a:off x="457200" y="914400"/>
            <a:ext cx="8229600" cy="5486400"/>
          </a:xfrm>
        </p:spPr>
        <p:txBody>
          <a:bodyPr>
            <a:normAutofit fontScale="92500" lnSpcReduction="10000"/>
          </a:bodyPr>
          <a:lstStyle/>
          <a:p>
            <a:r>
              <a:rPr lang="en-US" dirty="0"/>
              <a:t>Established </a:t>
            </a:r>
            <a:r>
              <a:rPr lang="en-US" dirty="0" smtClean="0"/>
              <a:t>route </a:t>
            </a:r>
            <a:endParaRPr lang="en-US" dirty="0"/>
          </a:p>
          <a:p>
            <a:pPr lvl="1"/>
            <a:r>
              <a:rPr lang="en-US" dirty="0"/>
              <a:t>D</a:t>
            </a:r>
            <a:r>
              <a:rPr lang="en-US" dirty="0" smtClean="0"/>
              <a:t>irect </a:t>
            </a:r>
            <a:r>
              <a:rPr lang="en-US" dirty="0"/>
              <a:t>contact with blood or </a:t>
            </a:r>
            <a:r>
              <a:rPr lang="en-US" dirty="0" smtClean="0"/>
              <a:t>other body </a:t>
            </a:r>
            <a:r>
              <a:rPr lang="en-US" dirty="0"/>
              <a:t>fluids</a:t>
            </a:r>
          </a:p>
          <a:p>
            <a:pPr lvl="1"/>
            <a:r>
              <a:rPr lang="en-US" dirty="0"/>
              <a:t>Eyes or other mucous membranes</a:t>
            </a:r>
          </a:p>
          <a:p>
            <a:pPr lvl="1"/>
            <a:r>
              <a:rPr lang="en-US" dirty="0"/>
              <a:t>Breaks in the skin</a:t>
            </a:r>
          </a:p>
          <a:p>
            <a:pPr lvl="1"/>
            <a:r>
              <a:rPr lang="en-US" dirty="0"/>
              <a:t>Percutaneous injuries from objects contaminated with infectious materials (e.g., </a:t>
            </a:r>
            <a:r>
              <a:rPr lang="en-US" dirty="0" err="1"/>
              <a:t>needlestick</a:t>
            </a:r>
            <a:r>
              <a:rPr lang="en-US" dirty="0"/>
              <a:t> injury)</a:t>
            </a:r>
          </a:p>
          <a:p>
            <a:r>
              <a:rPr lang="en-US" dirty="0"/>
              <a:t>Possible </a:t>
            </a:r>
            <a:r>
              <a:rPr lang="en-US" dirty="0" smtClean="0"/>
              <a:t>routes</a:t>
            </a:r>
            <a:endParaRPr lang="en-US" dirty="0"/>
          </a:p>
          <a:p>
            <a:pPr lvl="1"/>
            <a:r>
              <a:rPr lang="en-US" dirty="0"/>
              <a:t>Sexual contact</a:t>
            </a:r>
          </a:p>
          <a:p>
            <a:pPr lvl="1"/>
            <a:r>
              <a:rPr lang="en-US" dirty="0"/>
              <a:t>Breastfeeding</a:t>
            </a:r>
          </a:p>
          <a:p>
            <a:r>
              <a:rPr lang="en-US" dirty="0" smtClean="0"/>
              <a:t>No  evidence of aerosol transmission </a:t>
            </a:r>
            <a:endParaRPr lang="en-US" dirty="0"/>
          </a:p>
          <a:p>
            <a:pPr lvl="1"/>
            <a:r>
              <a:rPr lang="en-US" dirty="0"/>
              <a:t>Person-to-person transmission of Ebola virus via inhalation (aerosols) has not been demonstrated</a:t>
            </a:r>
          </a:p>
          <a:p>
            <a:pPr lvl="1"/>
            <a:r>
              <a:rPr lang="en-US" dirty="0"/>
              <a:t>Epidemiology is not consistent with aerosol transmission</a:t>
            </a:r>
          </a:p>
        </p:txBody>
      </p:sp>
    </p:spTree>
    <p:extLst>
      <p:ext uri="{BB962C8B-B14F-4D97-AF65-F5344CB8AC3E}">
        <p14:creationId xmlns:p14="http://schemas.microsoft.com/office/powerpoint/2010/main" val="2559956500"/>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Transporting Specimen to the Laboratory and </a:t>
            </a:r>
            <a:br>
              <a:rPr lang="en-US" dirty="0" smtClean="0"/>
            </a:br>
            <a:r>
              <a:rPr lang="en-US" dirty="0" smtClean="0"/>
              <a:t>Phlebotomy Clean-up </a:t>
            </a:r>
            <a:endParaRPr lang="en-US" dirty="0"/>
          </a:p>
        </p:txBody>
      </p:sp>
      <p:sp>
        <p:nvSpPr>
          <p:cNvPr id="5" name="Content Placeholder 4"/>
          <p:cNvSpPr>
            <a:spLocks noGrp="1"/>
          </p:cNvSpPr>
          <p:nvPr>
            <p:ph idx="1"/>
          </p:nvPr>
        </p:nvSpPr>
        <p:spPr>
          <a:xfrm>
            <a:off x="457200" y="1219200"/>
            <a:ext cx="8229600" cy="5181600"/>
          </a:xfrm>
        </p:spPr>
        <p:txBody>
          <a:bodyPr>
            <a:normAutofit lnSpcReduction="10000"/>
          </a:bodyPr>
          <a:lstStyle/>
          <a:p>
            <a:r>
              <a:rPr lang="en-US" dirty="0" smtClean="0"/>
              <a:t>Bagging the Specimen</a:t>
            </a:r>
          </a:p>
          <a:p>
            <a:pPr lvl="1"/>
            <a:r>
              <a:rPr lang="en-US" sz="1800" dirty="0" smtClean="0"/>
              <a:t>Spray </a:t>
            </a:r>
            <a:r>
              <a:rPr lang="en-US" sz="1800" dirty="0"/>
              <a:t>the </a:t>
            </a:r>
            <a:r>
              <a:rPr lang="en-US" sz="1800" dirty="0" smtClean="0">
                <a:solidFill>
                  <a:schemeClr val="accent4">
                    <a:lumMod val="50000"/>
                  </a:schemeClr>
                </a:solidFill>
              </a:rPr>
              <a:t>inside and outside </a:t>
            </a:r>
            <a:r>
              <a:rPr lang="en-US" sz="1800" dirty="0"/>
              <a:t>of the </a:t>
            </a:r>
            <a:r>
              <a:rPr lang="en-US" sz="1800" dirty="0" smtClean="0"/>
              <a:t>sealable labeled bag </a:t>
            </a:r>
            <a:r>
              <a:rPr lang="en-US" sz="1800" dirty="0"/>
              <a:t>with </a:t>
            </a:r>
            <a:r>
              <a:rPr lang="en-US" sz="1800" dirty="0" smtClean="0"/>
              <a:t>0.5</a:t>
            </a:r>
            <a:r>
              <a:rPr lang="en-US" sz="1800" dirty="0"/>
              <a:t>% chlorine </a:t>
            </a:r>
            <a:r>
              <a:rPr lang="en-US" sz="1800" dirty="0" smtClean="0"/>
              <a:t>solution</a:t>
            </a:r>
          </a:p>
          <a:p>
            <a:pPr lvl="1"/>
            <a:r>
              <a:rPr lang="en-US" sz="1800" dirty="0" smtClean="0"/>
              <a:t>Place the specimen bag into a biohazard bag</a:t>
            </a:r>
          </a:p>
          <a:p>
            <a:pPr lvl="1"/>
            <a:r>
              <a:rPr lang="en-US" sz="1800" dirty="0" smtClean="0">
                <a:solidFill>
                  <a:schemeClr val="accent4">
                    <a:lumMod val="50000"/>
                  </a:schemeClr>
                </a:solidFill>
              </a:rPr>
              <a:t>Transport the bag to the lab using the ETU protocol</a:t>
            </a:r>
          </a:p>
          <a:p>
            <a:r>
              <a:rPr lang="en-US" dirty="0" smtClean="0"/>
              <a:t>Do NOT recap needles</a:t>
            </a:r>
          </a:p>
          <a:p>
            <a:r>
              <a:rPr lang="en-US" dirty="0" smtClean="0"/>
              <a:t>Ensure all sharps are in a sharps container</a:t>
            </a:r>
          </a:p>
          <a:p>
            <a:r>
              <a:rPr lang="en-US" dirty="0" smtClean="0"/>
              <a:t>Collect disposable materials and place in a waste container </a:t>
            </a:r>
          </a:p>
          <a:p>
            <a:r>
              <a:rPr lang="en-US" dirty="0" smtClean="0"/>
              <a:t>All healthcare workers involved must wash gloved hands in 0.5% chlorine solution</a:t>
            </a:r>
          </a:p>
          <a:p>
            <a:endParaRPr lang="en-US" dirty="0" smtClean="0"/>
          </a:p>
          <a:p>
            <a:endParaRPr lang="en-US" dirty="0" smtClean="0"/>
          </a:p>
          <a:p>
            <a:endParaRPr lang="en-US" dirty="0" smtClean="0"/>
          </a:p>
          <a:p>
            <a:pPr lvl="0"/>
            <a:endParaRPr lang="en-US" dirty="0"/>
          </a:p>
        </p:txBody>
      </p:sp>
    </p:spTree>
    <p:extLst>
      <p:ext uri="{BB962C8B-B14F-4D97-AF65-F5344CB8AC3E}">
        <p14:creationId xmlns:p14="http://schemas.microsoft.com/office/powerpoint/2010/main" val="975306697"/>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Summary</a:t>
            </a:r>
            <a:endParaRPr lang="en-US" dirty="0"/>
          </a:p>
        </p:txBody>
      </p:sp>
      <p:sp>
        <p:nvSpPr>
          <p:cNvPr id="5" name="Content Placeholder 4"/>
          <p:cNvSpPr>
            <a:spLocks noGrp="1"/>
          </p:cNvSpPr>
          <p:nvPr>
            <p:ph idx="1"/>
          </p:nvPr>
        </p:nvSpPr>
        <p:spPr>
          <a:xfrm>
            <a:off x="457200" y="914400"/>
            <a:ext cx="8229600" cy="5257800"/>
          </a:xfrm>
        </p:spPr>
        <p:txBody>
          <a:bodyPr/>
          <a:lstStyle/>
          <a:p>
            <a:r>
              <a:rPr lang="en-US" dirty="0" smtClean="0"/>
              <a:t>The </a:t>
            </a:r>
            <a:r>
              <a:rPr lang="en-US" dirty="0"/>
              <a:t>ETU in a resource-limited setting is a </a:t>
            </a:r>
            <a:r>
              <a:rPr lang="en-US" dirty="0" smtClean="0"/>
              <a:t>higher-risk </a:t>
            </a:r>
            <a:r>
              <a:rPr lang="en-US" dirty="0"/>
              <a:t>environment </a:t>
            </a:r>
            <a:r>
              <a:rPr lang="en-US" dirty="0" smtClean="0"/>
              <a:t>than a United States </a:t>
            </a:r>
            <a:r>
              <a:rPr lang="en-US" dirty="0"/>
              <a:t>hospital</a:t>
            </a:r>
          </a:p>
          <a:p>
            <a:r>
              <a:rPr lang="en-US" dirty="0"/>
              <a:t>All personnel in a single facility should adhere to the same </a:t>
            </a:r>
            <a:r>
              <a:rPr lang="en-US" dirty="0" smtClean="0"/>
              <a:t>infection prevention and control practices</a:t>
            </a:r>
            <a:endParaRPr lang="en-US" dirty="0"/>
          </a:p>
          <a:p>
            <a:pPr lvl="1"/>
            <a:r>
              <a:rPr lang="en-US" dirty="0"/>
              <a:t>WHO</a:t>
            </a:r>
            <a:r>
              <a:rPr lang="en-US" dirty="0" smtClean="0"/>
              <a:t>, MSF, and CDC infection prevention and </a:t>
            </a:r>
            <a:r>
              <a:rPr lang="en-US" dirty="0"/>
              <a:t>control guidelines are updated frequently, and might differ slightly </a:t>
            </a:r>
          </a:p>
          <a:p>
            <a:pPr lvl="1"/>
            <a:r>
              <a:rPr lang="en-US" dirty="0"/>
              <a:t>All are based on experience, </a:t>
            </a:r>
            <a:r>
              <a:rPr lang="en-US" dirty="0" smtClean="0"/>
              <a:t>the clinical care environment, science, </a:t>
            </a:r>
            <a:r>
              <a:rPr lang="en-US" dirty="0"/>
              <a:t>and expert opinion</a:t>
            </a:r>
          </a:p>
          <a:p>
            <a:r>
              <a:rPr lang="en-US" dirty="0"/>
              <a:t>Consistent adherence to infection </a:t>
            </a:r>
            <a:r>
              <a:rPr lang="en-US" dirty="0" smtClean="0"/>
              <a:t>prevention and control </a:t>
            </a:r>
            <a:r>
              <a:rPr lang="en-US" dirty="0"/>
              <a:t>practices and appropriate use of </a:t>
            </a:r>
            <a:r>
              <a:rPr lang="en-US" dirty="0" smtClean="0"/>
              <a:t>PPE will mitigate </a:t>
            </a:r>
            <a:r>
              <a:rPr lang="en-US" dirty="0"/>
              <a:t>risk of HCW infection</a:t>
            </a:r>
          </a:p>
        </p:txBody>
      </p:sp>
      <p:sp>
        <p:nvSpPr>
          <p:cNvPr id="2" name="Text Placeholder 1"/>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559956500"/>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1828800" y="6294120"/>
            <a:ext cx="5105400" cy="182880"/>
          </a:xfrm>
        </p:spPr>
        <p:txBody>
          <a:bodyPr/>
          <a:lstStyle/>
          <a:p>
            <a:r>
              <a:rPr lang="en-US" dirty="0"/>
              <a:t>U.S. Department of Health and Human Services</a:t>
            </a:r>
          </a:p>
        </p:txBody>
      </p:sp>
      <p:sp>
        <p:nvSpPr>
          <p:cNvPr id="7" name="Text Placeholder 6"/>
          <p:cNvSpPr>
            <a:spLocks noGrp="1"/>
          </p:cNvSpPr>
          <p:nvPr>
            <p:ph type="body" sz="quarter" idx="12"/>
          </p:nvPr>
        </p:nvSpPr>
        <p:spPr/>
        <p:txBody>
          <a:bodyPr/>
          <a:lstStyle/>
          <a:p>
            <a:r>
              <a:rPr lang="en-US" dirty="0" smtClean="0"/>
              <a:t>Centers for Disease Control and Prevention</a:t>
            </a:r>
            <a:endParaRPr lang="en-US" dirty="0"/>
          </a:p>
        </p:txBody>
      </p:sp>
      <p:sp>
        <p:nvSpPr>
          <p:cNvPr id="3" name="TextBox 2"/>
          <p:cNvSpPr txBox="1"/>
          <p:nvPr/>
        </p:nvSpPr>
        <p:spPr>
          <a:xfrm>
            <a:off x="1371600" y="3810000"/>
            <a:ext cx="4419600" cy="461665"/>
          </a:xfrm>
          <a:prstGeom prst="rect">
            <a:avLst/>
          </a:prstGeom>
          <a:noFill/>
        </p:spPr>
        <p:txBody>
          <a:bodyPr wrap="square" rtlCol="0">
            <a:spAutoFit/>
          </a:bodyPr>
          <a:lstStyle/>
          <a:p>
            <a:r>
              <a:rPr lang="en-US" sz="2400" u="sng" dirty="0" smtClean="0">
                <a:latin typeface="Arial Narrow" panose="020B0606020202030204" pitchFamily="34" charset="0"/>
              </a:rPr>
              <a:t>http://www.cdc.gov/vhf/ebola</a:t>
            </a:r>
            <a:endParaRPr lang="en-US" sz="2400" u="sng" dirty="0">
              <a:latin typeface="Arial Narrow" panose="020B0606020202030204" pitchFamily="34" charset="0"/>
            </a:endParaRPr>
          </a:p>
        </p:txBody>
      </p:sp>
    </p:spTree>
    <p:extLst>
      <p:ext uri="{BB962C8B-B14F-4D97-AF65-F5344CB8AC3E}">
        <p14:creationId xmlns:p14="http://schemas.microsoft.com/office/powerpoint/2010/main" val="251642025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Precautions </a:t>
            </a:r>
            <a:r>
              <a:rPr lang="en-US" dirty="0" smtClean="0"/>
              <a:t>for </a:t>
            </a:r>
            <a:r>
              <a:rPr lang="en-US" dirty="0"/>
              <a:t>Managing </a:t>
            </a:r>
            <a:r>
              <a:rPr lang="en-US" dirty="0" smtClean="0"/>
              <a:t>Ebola Virus Infection</a:t>
            </a:r>
            <a:br>
              <a:rPr lang="en-US" dirty="0" smtClean="0"/>
            </a:br>
            <a:r>
              <a:rPr lang="en-US" sz="2600" i="1" dirty="0" smtClean="0"/>
              <a:t>Key </a:t>
            </a:r>
            <a:r>
              <a:rPr lang="en-US" sz="2600" i="1" dirty="0"/>
              <a:t>Elements</a:t>
            </a:r>
          </a:p>
        </p:txBody>
      </p:sp>
      <p:sp>
        <p:nvSpPr>
          <p:cNvPr id="5" name="Content Placeholder 4"/>
          <p:cNvSpPr>
            <a:spLocks noGrp="1"/>
          </p:cNvSpPr>
          <p:nvPr>
            <p:ph idx="1"/>
          </p:nvPr>
        </p:nvSpPr>
        <p:spPr/>
        <p:txBody>
          <a:bodyPr/>
          <a:lstStyle/>
          <a:p>
            <a:r>
              <a:rPr lang="en-US" dirty="0"/>
              <a:t>Standard, contact, and droplet precautions recommended</a:t>
            </a:r>
          </a:p>
          <a:p>
            <a:pPr lvl="1"/>
            <a:r>
              <a:rPr lang="en-US" dirty="0"/>
              <a:t>Hand and respiratory hygiene</a:t>
            </a:r>
          </a:p>
          <a:p>
            <a:pPr lvl="1"/>
            <a:r>
              <a:rPr lang="en-US" dirty="0"/>
              <a:t>Personal protective equipment (PPE)</a:t>
            </a:r>
          </a:p>
          <a:p>
            <a:pPr lvl="1"/>
            <a:r>
              <a:rPr lang="en-US" dirty="0"/>
              <a:t>Injection and medication safety</a:t>
            </a:r>
          </a:p>
          <a:p>
            <a:pPr lvl="1"/>
            <a:r>
              <a:rPr lang="en-US" dirty="0"/>
              <a:t>Appropriate use/cleaning of  patient care equipment, </a:t>
            </a:r>
            <a:r>
              <a:rPr lang="en-US" dirty="0" smtClean="0"/>
              <a:t>instruments</a:t>
            </a:r>
            <a:r>
              <a:rPr lang="en-US" dirty="0"/>
              <a:t>, and devices </a:t>
            </a:r>
          </a:p>
          <a:p>
            <a:pPr lvl="1"/>
            <a:r>
              <a:rPr lang="en-US" dirty="0"/>
              <a:t>Environmental cleaning </a:t>
            </a:r>
          </a:p>
          <a:p>
            <a:pPr lvl="1"/>
            <a:r>
              <a:rPr lang="en-US" dirty="0"/>
              <a:t>Safe management of corpses </a:t>
            </a:r>
          </a:p>
        </p:txBody>
      </p:sp>
    </p:spTree>
    <p:extLst>
      <p:ext uri="{BB962C8B-B14F-4D97-AF65-F5344CB8AC3E}">
        <p14:creationId xmlns:p14="http://schemas.microsoft.com/office/powerpoint/2010/main" val="255995650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Principles </a:t>
            </a:r>
            <a:r>
              <a:rPr lang="en-US" dirty="0" smtClean="0"/>
              <a:t>for Managing Ebola Virus Infection</a:t>
            </a:r>
            <a:br>
              <a:rPr lang="en-US" dirty="0" smtClean="0"/>
            </a:br>
            <a:r>
              <a:rPr lang="en-US" sz="2600" i="1" dirty="0" smtClean="0"/>
              <a:t>Facilities Where </a:t>
            </a:r>
            <a:r>
              <a:rPr lang="en-US" sz="2600" i="1" dirty="0" smtClean="0"/>
              <a:t>Patients with Ebola Present</a:t>
            </a:r>
            <a:endParaRPr lang="en-US" sz="2600" i="1" dirty="0"/>
          </a:p>
        </p:txBody>
      </p:sp>
      <p:sp>
        <p:nvSpPr>
          <p:cNvPr id="5" name="Content Placeholder 4"/>
          <p:cNvSpPr>
            <a:spLocks noGrp="1"/>
          </p:cNvSpPr>
          <p:nvPr>
            <p:ph idx="1"/>
          </p:nvPr>
        </p:nvSpPr>
        <p:spPr/>
        <p:txBody>
          <a:bodyPr/>
          <a:lstStyle/>
          <a:p>
            <a:r>
              <a:rPr lang="en-US" dirty="0"/>
              <a:t>Triage and rapid </a:t>
            </a:r>
            <a:r>
              <a:rPr lang="en-US" dirty="0" smtClean="0"/>
              <a:t>isolation of suspected </a:t>
            </a:r>
            <a:r>
              <a:rPr lang="en-US" dirty="0"/>
              <a:t>cases</a:t>
            </a:r>
          </a:p>
          <a:p>
            <a:r>
              <a:rPr lang="en-US" dirty="0"/>
              <a:t>Standard </a:t>
            </a:r>
            <a:r>
              <a:rPr lang="en-US" dirty="0" smtClean="0"/>
              <a:t>precautions</a:t>
            </a:r>
            <a:endParaRPr lang="en-US" dirty="0"/>
          </a:p>
          <a:p>
            <a:pPr lvl="1"/>
            <a:r>
              <a:rPr lang="en-US" dirty="0" smtClean="0"/>
              <a:t>Perform hand </a:t>
            </a:r>
            <a:r>
              <a:rPr lang="en-US" dirty="0"/>
              <a:t>hygiene </a:t>
            </a:r>
            <a:endParaRPr lang="en-US" dirty="0" smtClean="0"/>
          </a:p>
          <a:p>
            <a:pPr lvl="1"/>
            <a:r>
              <a:rPr lang="en-US" dirty="0" smtClean="0"/>
              <a:t>Use </a:t>
            </a:r>
            <a:r>
              <a:rPr lang="en-US" dirty="0"/>
              <a:t>of </a:t>
            </a:r>
            <a:r>
              <a:rPr lang="en-US" dirty="0" smtClean="0"/>
              <a:t>PPE (e.g</a:t>
            </a:r>
            <a:r>
              <a:rPr lang="en-US" dirty="0"/>
              <a:t>., gloves</a:t>
            </a:r>
            <a:r>
              <a:rPr lang="en-US" dirty="0" smtClean="0"/>
              <a:t>, suits</a:t>
            </a:r>
            <a:r>
              <a:rPr lang="en-US" dirty="0"/>
              <a:t>, masks)</a:t>
            </a:r>
          </a:p>
          <a:p>
            <a:pPr lvl="1"/>
            <a:r>
              <a:rPr lang="en-US" dirty="0"/>
              <a:t>Safe injection practices</a:t>
            </a:r>
          </a:p>
          <a:p>
            <a:pPr lvl="1"/>
            <a:r>
              <a:rPr lang="en-US" dirty="0"/>
              <a:t>Safe </a:t>
            </a:r>
            <a:r>
              <a:rPr lang="en-US" dirty="0" smtClean="0"/>
              <a:t>handling, cleaning and disinfection of equipment and surfaces </a:t>
            </a:r>
          </a:p>
          <a:p>
            <a:pPr lvl="1"/>
            <a:r>
              <a:rPr lang="en-US" dirty="0" smtClean="0"/>
              <a:t>Ensure safe waste management</a:t>
            </a:r>
            <a:endParaRPr lang="en-US" dirty="0"/>
          </a:p>
        </p:txBody>
      </p:sp>
      <p:sp>
        <p:nvSpPr>
          <p:cNvPr id="2" name="Text Placeholder 1"/>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55995650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Principles </a:t>
            </a:r>
            <a:r>
              <a:rPr lang="en-US" dirty="0" smtClean="0"/>
              <a:t>for Managing Ebola Virus Infection</a:t>
            </a:r>
            <a:br>
              <a:rPr lang="en-US" dirty="0" smtClean="0"/>
            </a:br>
            <a:r>
              <a:rPr lang="en-US" sz="2600" i="1" dirty="0" smtClean="0"/>
              <a:t>Patient </a:t>
            </a:r>
            <a:r>
              <a:rPr lang="en-US" sz="2600" i="1" dirty="0"/>
              <a:t>Precautions in the ETU</a:t>
            </a:r>
          </a:p>
        </p:txBody>
      </p:sp>
      <p:sp>
        <p:nvSpPr>
          <p:cNvPr id="5" name="Content Placeholder 4"/>
          <p:cNvSpPr>
            <a:spLocks noGrp="1"/>
          </p:cNvSpPr>
          <p:nvPr>
            <p:ph idx="1"/>
          </p:nvPr>
        </p:nvSpPr>
        <p:spPr>
          <a:xfrm>
            <a:off x="457200" y="1066800"/>
            <a:ext cx="8229600" cy="4648200"/>
          </a:xfrm>
        </p:spPr>
        <p:txBody>
          <a:bodyPr>
            <a:normAutofit fontScale="92500"/>
          </a:bodyPr>
          <a:lstStyle/>
          <a:p>
            <a:r>
              <a:rPr lang="en-US" dirty="0" smtClean="0"/>
              <a:t>Place </a:t>
            </a:r>
            <a:r>
              <a:rPr lang="en-US" dirty="0"/>
              <a:t>patients in single rooms, if available (if not possible, separate </a:t>
            </a:r>
            <a:r>
              <a:rPr lang="en-US" dirty="0" smtClean="0"/>
              <a:t>suspected </a:t>
            </a:r>
            <a:r>
              <a:rPr lang="en-US" dirty="0"/>
              <a:t>and confirmed patients)</a:t>
            </a:r>
          </a:p>
          <a:p>
            <a:r>
              <a:rPr lang="en-US" dirty="0" smtClean="0"/>
              <a:t>For </a:t>
            </a:r>
            <a:r>
              <a:rPr lang="en-US" dirty="0"/>
              <a:t>cohorts, place patient beds at least </a:t>
            </a:r>
            <a:r>
              <a:rPr lang="en-US" dirty="0" smtClean="0"/>
              <a:t>one to two meters </a:t>
            </a:r>
            <a:r>
              <a:rPr lang="en-US" dirty="0"/>
              <a:t>apart (</a:t>
            </a:r>
            <a:r>
              <a:rPr lang="en-US" dirty="0" smtClean="0"/>
              <a:t>three to six </a:t>
            </a:r>
            <a:r>
              <a:rPr lang="en-US" dirty="0"/>
              <a:t>feet) and arrange to keep this distance between patients</a:t>
            </a:r>
          </a:p>
          <a:p>
            <a:r>
              <a:rPr lang="en-US" dirty="0" smtClean="0"/>
              <a:t>Limit </a:t>
            </a:r>
            <a:r>
              <a:rPr lang="en-US" dirty="0"/>
              <a:t>patient movement and eliminate unprotected contact with non-infected persons (challenging among family cohorts, and with young children)</a:t>
            </a:r>
          </a:p>
          <a:p>
            <a:r>
              <a:rPr lang="en-US" dirty="0" smtClean="0"/>
              <a:t>Use </a:t>
            </a:r>
            <a:r>
              <a:rPr lang="en-US" dirty="0"/>
              <a:t>disposable equipment or dedicated reusable equipment for each patient (clean and disinfect between each patient use)</a:t>
            </a:r>
          </a:p>
        </p:txBody>
      </p:sp>
      <p:sp>
        <p:nvSpPr>
          <p:cNvPr id="7" name="Text Placeholder 6"/>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55995650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0"/>
            <a:ext cx="8531352" cy="1828800"/>
          </a:xfrm>
        </p:spPr>
        <p:txBody>
          <a:bodyPr anchor="ctr"/>
          <a:lstStyle/>
          <a:p>
            <a:r>
              <a:rPr lang="en-US" dirty="0" smtClean="0"/>
              <a:t>Hand Hygiene</a:t>
            </a:r>
            <a:endParaRPr lang="en-US" dirty="0"/>
          </a:p>
        </p:txBody>
      </p:sp>
    </p:spTree>
    <p:extLst>
      <p:ext uri="{BB962C8B-B14F-4D97-AF65-F5344CB8AC3E}">
        <p14:creationId xmlns:p14="http://schemas.microsoft.com/office/powerpoint/2010/main" val="366987134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r-FR" dirty="0"/>
              <a:t>Hand </a:t>
            </a:r>
            <a:r>
              <a:rPr lang="fr-FR" dirty="0" err="1" smtClean="0"/>
              <a:t>Hygiene</a:t>
            </a:r>
            <a:r>
              <a:rPr lang="fr-FR" dirty="0" smtClean="0"/>
              <a:t> </a:t>
            </a:r>
            <a:r>
              <a:rPr lang="fr-FR" dirty="0" err="1" smtClean="0"/>
              <a:t>Outside</a:t>
            </a:r>
            <a:r>
              <a:rPr lang="fr-FR" dirty="0" smtClean="0"/>
              <a:t> the ETU High-</a:t>
            </a:r>
            <a:r>
              <a:rPr lang="fr-FR" dirty="0" err="1" smtClean="0"/>
              <a:t>risk</a:t>
            </a:r>
            <a:r>
              <a:rPr lang="fr-FR" dirty="0" smtClean="0"/>
              <a:t> Zone</a:t>
            </a:r>
            <a:endParaRPr lang="en-US" dirty="0"/>
          </a:p>
        </p:txBody>
      </p:sp>
      <p:sp>
        <p:nvSpPr>
          <p:cNvPr id="5" name="Content Placeholder 4"/>
          <p:cNvSpPr>
            <a:spLocks noGrp="1"/>
          </p:cNvSpPr>
          <p:nvPr>
            <p:ph idx="1"/>
          </p:nvPr>
        </p:nvSpPr>
        <p:spPr>
          <a:xfrm>
            <a:off x="457200" y="990601"/>
            <a:ext cx="5334000" cy="5173132"/>
          </a:xfrm>
        </p:spPr>
        <p:txBody>
          <a:bodyPr/>
          <a:lstStyle/>
          <a:p>
            <a:r>
              <a:rPr lang="en-US" dirty="0"/>
              <a:t>Regularly wash hands, </a:t>
            </a:r>
            <a:r>
              <a:rPr lang="en-US" dirty="0" smtClean="0"/>
              <a:t>including </a:t>
            </a:r>
            <a:r>
              <a:rPr lang="en-US" dirty="0"/>
              <a:t>before entering and </a:t>
            </a:r>
            <a:r>
              <a:rPr lang="en-US" dirty="0" smtClean="0"/>
              <a:t>leaving </a:t>
            </a:r>
            <a:r>
              <a:rPr lang="en-US" dirty="0"/>
              <a:t>the ETU </a:t>
            </a:r>
          </a:p>
          <a:p>
            <a:r>
              <a:rPr lang="en-US" dirty="0"/>
              <a:t>Soap and water</a:t>
            </a:r>
          </a:p>
          <a:p>
            <a:r>
              <a:rPr lang="en-US" dirty="0"/>
              <a:t>0.05% chlorine solution</a:t>
            </a:r>
          </a:p>
          <a:p>
            <a:r>
              <a:rPr lang="en-US" dirty="0"/>
              <a:t>Alcohol-based hand rub</a:t>
            </a:r>
          </a:p>
          <a:p>
            <a:r>
              <a:rPr lang="en-US" dirty="0"/>
              <a:t>Contaminated hands are the most </a:t>
            </a:r>
            <a:r>
              <a:rPr lang="en-US" dirty="0" smtClean="0"/>
              <a:t>common </a:t>
            </a:r>
            <a:r>
              <a:rPr lang="en-US" dirty="0"/>
              <a:t>way to transfer </a:t>
            </a:r>
            <a:r>
              <a:rPr lang="en-US" dirty="0" smtClean="0"/>
              <a:t>contaminated material </a:t>
            </a:r>
            <a:r>
              <a:rPr lang="en-US" dirty="0"/>
              <a:t>to mucous </a:t>
            </a:r>
            <a:r>
              <a:rPr lang="en-US" dirty="0" smtClean="0"/>
              <a:t>membranes </a:t>
            </a:r>
            <a:r>
              <a:rPr lang="en-US" dirty="0"/>
              <a:t>(eyes, mouth, nose</a:t>
            </a:r>
            <a:r>
              <a:rPr lang="en-US" dirty="0" smtClean="0"/>
              <a:t>)</a:t>
            </a:r>
            <a:endParaRPr lang="en-US" dirty="0"/>
          </a:p>
        </p:txBody>
      </p:sp>
      <p:sp>
        <p:nvSpPr>
          <p:cNvPr id="2" name="Text Placeholder 1"/>
          <p:cNvSpPr>
            <a:spLocks noGrp="1"/>
          </p:cNvSpPr>
          <p:nvPr>
            <p:ph type="body" sz="quarter" idx="11"/>
          </p:nvPr>
        </p:nvSpPr>
        <p:spPr/>
        <p:txBody>
          <a:bodyPr/>
          <a:lstStyle/>
          <a:p>
            <a:endParaRPr lang="en-US"/>
          </a:p>
        </p:txBody>
      </p:sp>
      <p:pic>
        <p:nvPicPr>
          <p:cNvPr id="10" name="Picture 11" descr="HemoFeverHCControlWHO04_25_000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10275" y="1447800"/>
            <a:ext cx="2600325" cy="3352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995650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Hand Hygiene</a:t>
            </a:r>
            <a:br>
              <a:rPr lang="en-US" dirty="0" smtClean="0"/>
            </a:br>
            <a:endParaRPr lang="en-US" dirty="0"/>
          </a:p>
        </p:txBody>
      </p:sp>
      <p:sp>
        <p:nvSpPr>
          <p:cNvPr id="5" name="Content Placeholder 4"/>
          <p:cNvSpPr>
            <a:spLocks noGrp="1"/>
          </p:cNvSpPr>
          <p:nvPr>
            <p:ph idx="1"/>
          </p:nvPr>
        </p:nvSpPr>
        <p:spPr>
          <a:xfrm flipH="1">
            <a:off x="502919" y="897467"/>
            <a:ext cx="4373881" cy="4817533"/>
          </a:xfrm>
        </p:spPr>
        <p:txBody>
          <a:bodyPr/>
          <a:lstStyle/>
          <a:p>
            <a:endParaRPr lang="en-US" dirty="0"/>
          </a:p>
        </p:txBody>
      </p:sp>
      <p:pic>
        <p:nvPicPr>
          <p:cNvPr id="8194"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1666"/>
          <a:stretch/>
        </p:blipFill>
        <p:spPr bwMode="auto">
          <a:xfrm>
            <a:off x="1828800" y="1041400"/>
            <a:ext cx="5181600" cy="4796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371883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CDC_OD_PPT_light([1]">
  <a:themeElements>
    <a:clrScheme name="CDC Light Branding Colors">
      <a:dk1>
        <a:srgbClr val="0039A6"/>
      </a:dk1>
      <a:lt1>
        <a:srgbClr val="FFFFFF"/>
      </a:lt1>
      <a:dk2>
        <a:srgbClr val="3077FF"/>
      </a:dk2>
      <a:lt2>
        <a:srgbClr val="4B4B4B"/>
      </a:lt2>
      <a:accent1>
        <a:srgbClr val="0039A6"/>
      </a:accent1>
      <a:accent2>
        <a:srgbClr val="007D57"/>
      </a:accent2>
      <a:accent3>
        <a:srgbClr val="9A3B26"/>
      </a:accent3>
      <a:accent4>
        <a:srgbClr val="7F7F7F"/>
      </a:accent4>
      <a:accent5>
        <a:srgbClr val="4983F2"/>
      </a:accent5>
      <a:accent6>
        <a:srgbClr val="AFCAFF"/>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CDC_OD_PPT_light([1]</Template>
  <TotalTime>3387</TotalTime>
  <Words>4226</Words>
  <Application>Microsoft Office PowerPoint</Application>
  <PresentationFormat>On-screen Show (4:3)</PresentationFormat>
  <Paragraphs>342</Paragraphs>
  <Slides>32</Slides>
  <Notes>32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Arial Narrow</vt:lpstr>
      <vt:lpstr>Calibri</vt:lpstr>
      <vt:lpstr>Courier New</vt:lpstr>
      <vt:lpstr>Myriad Web Pro</vt:lpstr>
      <vt:lpstr>Wingdings</vt:lpstr>
      <vt:lpstr>CDC_OD_PPT_light([1]</vt:lpstr>
      <vt:lpstr>Infection Prevention and Control for Healthcare Workers</vt:lpstr>
      <vt:lpstr>Learning Objectives</vt:lpstr>
      <vt:lpstr>Routes of Ebola Virus Transmission</vt:lpstr>
      <vt:lpstr>Precautions for Managing Ebola Virus Infection Key Elements</vt:lpstr>
      <vt:lpstr>Principles for Managing Ebola Virus Infection Facilities Where Patients with Ebola Present</vt:lpstr>
      <vt:lpstr>Principles for Managing Ebola Virus Infection Patient Precautions in the ETU</vt:lpstr>
      <vt:lpstr>Hand Hygiene</vt:lpstr>
      <vt:lpstr>Hand Hygiene Outside the ETU High-risk Zone</vt:lpstr>
      <vt:lpstr>Hand Hygiene </vt:lpstr>
      <vt:lpstr>Hand Hygiene: Gloved Hands in the ETU  High-risk Zone</vt:lpstr>
      <vt:lpstr>Hand Hygiene The Parts Typically Forgotten</vt:lpstr>
      <vt:lpstr>How to Don (Put On) Gloves</vt:lpstr>
      <vt:lpstr>How to Safely Doff (Remove) Gloves</vt:lpstr>
      <vt:lpstr>Personal Protective Equipment (PPE) Principles</vt:lpstr>
      <vt:lpstr>Healthcare Worker PPE in the ETU High-risk Zone</vt:lpstr>
      <vt:lpstr>Possible PPE Differences (1 of 3)</vt:lpstr>
      <vt:lpstr>Possible PPE Differences (2 of 3)</vt:lpstr>
      <vt:lpstr>General PPE Principles </vt:lpstr>
      <vt:lpstr>Principles of Donning PPE</vt:lpstr>
      <vt:lpstr>Principles of Doffing PPE</vt:lpstr>
      <vt:lpstr>Common PPE Mistakes</vt:lpstr>
      <vt:lpstr>Common PPE Hazards </vt:lpstr>
      <vt:lpstr>Injection Safety</vt:lpstr>
      <vt:lpstr>Use of Needles and Sharps in the ETU General Rules</vt:lpstr>
      <vt:lpstr>Preparing to Draw Blood from ETU Patients  Key Points</vt:lpstr>
      <vt:lpstr>Phlebotomy Supplies Needed at Bedside</vt:lpstr>
      <vt:lpstr>Preparing for a Phlebotomy in the ETU</vt:lpstr>
      <vt:lpstr>Performing a Phlebotomy in the ETU</vt:lpstr>
      <vt:lpstr>Sharps Containers in the ETU</vt:lpstr>
      <vt:lpstr>Transporting Specimen to the Laboratory and  Phlebotomy Clean-up </vt:lpstr>
      <vt:lpstr>Summary</vt:lpstr>
      <vt:lpstr>PowerPoint Presentation</vt:lpstr>
    </vt:vector>
  </TitlesOfParts>
  <Company>CDC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 Myriad Pro, Bold, Shadow, 28pt</dc:title>
  <dc:creator>glk8</dc:creator>
  <cp:lastModifiedBy>Wilson, Akiko (CDC/OD/OADC)</cp:lastModifiedBy>
  <cp:revision>308</cp:revision>
  <cp:lastPrinted>2015-02-13T00:38:50Z</cp:lastPrinted>
  <dcterms:created xsi:type="dcterms:W3CDTF">2010-08-11T14:37:02Z</dcterms:created>
  <dcterms:modified xsi:type="dcterms:W3CDTF">2015-03-19T13:50:06Z</dcterms:modified>
</cp:coreProperties>
</file>