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46" r:id="rId1"/>
    <p:sldMasterId id="2147484058" r:id="rId2"/>
    <p:sldMasterId id="2147484072" r:id="rId3"/>
    <p:sldMasterId id="2147484086" r:id="rId4"/>
    <p:sldMasterId id="2147484170" r:id="rId5"/>
    <p:sldMasterId id="2147484186" r:id="rId6"/>
    <p:sldMasterId id="2147484201" r:id="rId7"/>
    <p:sldMasterId id="2147484217" r:id="rId8"/>
    <p:sldMasterId id="2147484251" r:id="rId9"/>
  </p:sldMasterIdLst>
  <p:notesMasterIdLst>
    <p:notesMasterId r:id="rId48"/>
  </p:notesMasterIdLst>
  <p:handoutMasterIdLst>
    <p:handoutMasterId r:id="rId49"/>
  </p:handoutMasterIdLst>
  <p:sldIdLst>
    <p:sldId id="345" r:id="rId10"/>
    <p:sldId id="1082" r:id="rId11"/>
    <p:sldId id="960" r:id="rId12"/>
    <p:sldId id="1087" r:id="rId13"/>
    <p:sldId id="1059" r:id="rId14"/>
    <p:sldId id="1060" r:id="rId15"/>
    <p:sldId id="1089" r:id="rId16"/>
    <p:sldId id="1062" r:id="rId17"/>
    <p:sldId id="1063" r:id="rId18"/>
    <p:sldId id="1064" r:id="rId19"/>
    <p:sldId id="1065" r:id="rId20"/>
    <p:sldId id="1066" r:id="rId21"/>
    <p:sldId id="1067" r:id="rId22"/>
    <p:sldId id="974" r:id="rId23"/>
    <p:sldId id="981" r:id="rId24"/>
    <p:sldId id="1068" r:id="rId25"/>
    <p:sldId id="1069" r:id="rId26"/>
    <p:sldId id="1070" r:id="rId27"/>
    <p:sldId id="1071" r:id="rId28"/>
    <p:sldId id="1083" r:id="rId29"/>
    <p:sldId id="1084" r:id="rId30"/>
    <p:sldId id="1072" r:id="rId31"/>
    <p:sldId id="1073" r:id="rId32"/>
    <p:sldId id="1074" r:id="rId33"/>
    <p:sldId id="1075" r:id="rId34"/>
    <p:sldId id="1076" r:id="rId35"/>
    <p:sldId id="1077" r:id="rId36"/>
    <p:sldId id="996" r:id="rId37"/>
    <p:sldId id="997" r:id="rId38"/>
    <p:sldId id="998" r:id="rId39"/>
    <p:sldId id="979" r:id="rId40"/>
    <p:sldId id="999" r:id="rId41"/>
    <p:sldId id="1078" r:id="rId42"/>
    <p:sldId id="1079" r:id="rId43"/>
    <p:sldId id="1080" r:id="rId44"/>
    <p:sldId id="1043" r:id="rId45"/>
    <p:sldId id="1045" r:id="rId46"/>
    <p:sldId id="1086" r:id="rId47"/>
  </p:sldIdLst>
  <p:sldSz cx="12192000" cy="6858000"/>
  <p:notesSz cx="7010400" cy="9296400"/>
  <p:embeddedFontLst>
    <p:embeddedFont>
      <p:font typeface="Myriad Pro Light" panose="020B0403030403020204" charset="0"/>
      <p:regular r:id="rId50"/>
      <p:bold r:id="rId51"/>
      <p:italic r:id="rId52"/>
      <p:boldItalic r:id="rId53"/>
    </p:embeddedFont>
    <p:embeddedFont>
      <p:font typeface="Calibri Light" panose="020F0302020204030204" pitchFamily="34" charset="0"/>
      <p:regular r:id="rId54"/>
      <p:italic r:id="rId55"/>
    </p:embeddedFont>
    <p:embeddedFont>
      <p:font typeface="Calibri" panose="020F0502020204030204" pitchFamily="34" charset="0"/>
      <p:regular r:id="rId56"/>
      <p:bold r:id="rId57"/>
      <p:italic r:id="rId58"/>
      <p:boldItalic r:id="rId59"/>
    </p:embeddedFont>
    <p:embeddedFont>
      <p:font typeface="Myriad Web Pro" panose="020B0604020202020204" charset="0"/>
      <p:regular r:id="rId60"/>
      <p:bold r:id="rId61"/>
      <p:italic r:id="rId62"/>
    </p:embeddedFont>
  </p:embeddedFontLst>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ngleton, James (CDC/OID/NCIRD)" initials="SJA" lastIdx="20" clrIdx="0"/>
  <p:cmAuthor id="1" name="Bridges, Carolyn (CDC/OID/NCIRD)" initials="cbb" lastIdx="1" clrIdx="1"/>
  <p:cmAuthor id="2" name="CDC User" initials="CU" lastIdx="1" clrIdx="2"/>
  <p:cmAuthor id="3" name="Bridges, Carolyn (CDC/OID/NCIRD)" initials="BC(" lastIdx="1" clrIdx="3">
    <p:extLst>
      <p:ext uri="{19B8F6BF-5375-455C-9EA6-DF929625EA0E}">
        <p15:presenceInfo xmlns:p15="http://schemas.microsoft.com/office/powerpoint/2012/main" userId="S-1-5-21-1207783550-2075000910-922709458-192387" providerId="AD"/>
      </p:ext>
    </p:extLst>
  </p:cmAuthor>
  <p:cmAuthor id="4" name="Ramakrishnan, Aparna (CDC/OID/NCIRD) (CTR)" initials="RA((" lastIdx="2" clrIdx="4">
    <p:extLst>
      <p:ext uri="{19B8F6BF-5375-455C-9EA6-DF929625EA0E}">
        <p15:presenceInfo xmlns:p15="http://schemas.microsoft.com/office/powerpoint/2012/main" userId="S-1-5-21-1207783550-2075000910-922709458-367603" providerId="AD"/>
      </p:ext>
    </p:extLst>
  </p:cmAuthor>
  <p:cmAuthor id="5" name="Rodriguez, Leslie (CDC/OID/NCIRD)" initials="RL(" lastIdx="11" clrIdx="5">
    <p:extLst>
      <p:ext uri="{19B8F6BF-5375-455C-9EA6-DF929625EA0E}">
        <p15:presenceInfo xmlns:p15="http://schemas.microsoft.com/office/powerpoint/2012/main" userId="S-1-5-21-1207783550-2075000910-922709458-2719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F4FD"/>
    <a:srgbClr val="E5EEFF"/>
    <a:srgbClr val="150DB7"/>
    <a:srgbClr val="FFFF99"/>
    <a:srgbClr val="FF9999"/>
    <a:srgbClr val="FFCCCC"/>
    <a:srgbClr val="6600CC"/>
    <a:srgbClr val="D2EBEE"/>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7" autoAdjust="0"/>
    <p:restoredTop sz="88677" autoAdjust="0"/>
  </p:normalViewPr>
  <p:slideViewPr>
    <p:cSldViewPr>
      <p:cViewPr varScale="1">
        <p:scale>
          <a:sx n="79" d="100"/>
          <a:sy n="79" d="100"/>
        </p:scale>
        <p:origin x="461"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5.fntdata"/><Relationship Id="rId62"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dc\project\NCIRD_H1N1_COVERAGE\_10-11%20Influenza%20Coverage%20Team\Presentations\figure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Tdap!$A$2</c:f>
              <c:strCache>
                <c:ptCount val="1"/>
                <c:pt idx="0">
                  <c:v>Before pregnancy</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Tdap!$B$1:$E$1</c:f>
              <c:strCache>
                <c:ptCount val="4"/>
                <c:pt idx="0">
                  <c:v>2013-14 influenza season</c:v>
                </c:pt>
                <c:pt idx="1">
                  <c:v>2014-15 influenza season</c:v>
                </c:pt>
                <c:pt idx="2">
                  <c:v>2015-16 influenza season</c:v>
                </c:pt>
                <c:pt idx="3">
                  <c:v>2016-17 influenza season</c:v>
                </c:pt>
              </c:strCache>
            </c:strRef>
          </c:cat>
          <c:val>
            <c:numRef>
              <c:f>Tdap!$B$2:$E$2</c:f>
              <c:numCache>
                <c:formatCode>0.0</c:formatCode>
                <c:ptCount val="4"/>
                <c:pt idx="0">
                  <c:v>34.200000000000003</c:v>
                </c:pt>
                <c:pt idx="1">
                  <c:v>26.2</c:v>
                </c:pt>
                <c:pt idx="2">
                  <c:v>26.8</c:v>
                </c:pt>
                <c:pt idx="3">
                  <c:v>26</c:v>
                </c:pt>
              </c:numCache>
            </c:numRef>
          </c:val>
          <c:extLst>
            <c:ext xmlns:c16="http://schemas.microsoft.com/office/drawing/2014/chart" uri="{C3380CC4-5D6E-409C-BE32-E72D297353CC}">
              <c16:uniqueId val="{00000000-4D35-4E29-8C86-377009DCBA93}"/>
            </c:ext>
          </c:extLst>
        </c:ser>
        <c:ser>
          <c:idx val="1"/>
          <c:order val="1"/>
          <c:tx>
            <c:strRef>
              <c:f>Tdap!$A$3</c:f>
              <c:strCache>
                <c:ptCount val="1"/>
                <c:pt idx="0">
                  <c:v>During pregnancy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Tdap!$B$1:$E$1</c:f>
              <c:strCache>
                <c:ptCount val="4"/>
                <c:pt idx="0">
                  <c:v>2013-14 influenza season</c:v>
                </c:pt>
                <c:pt idx="1">
                  <c:v>2014-15 influenza season</c:v>
                </c:pt>
                <c:pt idx="2">
                  <c:v>2015-16 influenza season</c:v>
                </c:pt>
                <c:pt idx="3">
                  <c:v>2016-17 influenza season</c:v>
                </c:pt>
              </c:strCache>
            </c:strRef>
          </c:cat>
          <c:val>
            <c:numRef>
              <c:f>Tdap!$B$3:$E$3</c:f>
              <c:numCache>
                <c:formatCode>0.0</c:formatCode>
                <c:ptCount val="4"/>
                <c:pt idx="0">
                  <c:v>27</c:v>
                </c:pt>
                <c:pt idx="1">
                  <c:v>42.1</c:v>
                </c:pt>
                <c:pt idx="2">
                  <c:v>48.8</c:v>
                </c:pt>
                <c:pt idx="3">
                  <c:v>49.8</c:v>
                </c:pt>
              </c:numCache>
            </c:numRef>
          </c:val>
          <c:extLst>
            <c:ext xmlns:c16="http://schemas.microsoft.com/office/drawing/2014/chart" uri="{C3380CC4-5D6E-409C-BE32-E72D297353CC}">
              <c16:uniqueId val="{00000001-4D35-4E29-8C86-377009DCBA93}"/>
            </c:ext>
          </c:extLst>
        </c:ser>
        <c:ser>
          <c:idx val="2"/>
          <c:order val="2"/>
          <c:tx>
            <c:strRef>
              <c:f>Tdap!$A$4</c:f>
              <c:strCache>
                <c:ptCount val="1"/>
                <c:pt idx="0">
                  <c:v>After pregnancy</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Tdap!$B$1:$E$1</c:f>
              <c:strCache>
                <c:ptCount val="4"/>
                <c:pt idx="0">
                  <c:v>2013-14 influenza season</c:v>
                </c:pt>
                <c:pt idx="1">
                  <c:v>2014-15 influenza season</c:v>
                </c:pt>
                <c:pt idx="2">
                  <c:v>2015-16 influenza season</c:v>
                </c:pt>
                <c:pt idx="3">
                  <c:v>2016-17 influenza season</c:v>
                </c:pt>
              </c:strCache>
            </c:strRef>
          </c:cat>
          <c:val>
            <c:numRef>
              <c:f>Tdap!$B$4:$E$4</c:f>
              <c:numCache>
                <c:formatCode>0.0</c:formatCode>
                <c:ptCount val="4"/>
                <c:pt idx="0">
                  <c:v>19.7</c:v>
                </c:pt>
                <c:pt idx="1">
                  <c:v>13.7</c:v>
                </c:pt>
                <c:pt idx="2">
                  <c:v>12.2</c:v>
                </c:pt>
                <c:pt idx="3">
                  <c:v>8.9</c:v>
                </c:pt>
              </c:numCache>
            </c:numRef>
          </c:val>
          <c:extLst>
            <c:ext xmlns:c16="http://schemas.microsoft.com/office/drawing/2014/chart" uri="{C3380CC4-5D6E-409C-BE32-E72D297353CC}">
              <c16:uniqueId val="{00000002-4D35-4E29-8C86-377009DCBA93}"/>
            </c:ext>
          </c:extLst>
        </c:ser>
        <c:ser>
          <c:idx val="3"/>
          <c:order val="3"/>
          <c:tx>
            <c:strRef>
              <c:f>Tdap!$A$5</c:f>
              <c:strCache>
                <c:ptCount val="1"/>
                <c:pt idx="0">
                  <c:v>Never received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Tdap!$B$1:$E$1</c:f>
              <c:strCache>
                <c:ptCount val="4"/>
                <c:pt idx="0">
                  <c:v>2013-14 influenza season</c:v>
                </c:pt>
                <c:pt idx="1">
                  <c:v>2014-15 influenza season</c:v>
                </c:pt>
                <c:pt idx="2">
                  <c:v>2015-16 influenza season</c:v>
                </c:pt>
                <c:pt idx="3">
                  <c:v>2016-17 influenza season</c:v>
                </c:pt>
              </c:strCache>
            </c:strRef>
          </c:cat>
          <c:val>
            <c:numRef>
              <c:f>Tdap!$B$5:$E$5</c:f>
              <c:numCache>
                <c:formatCode>0.0</c:formatCode>
                <c:ptCount val="4"/>
                <c:pt idx="0">
                  <c:v>19.100000000000001</c:v>
                </c:pt>
                <c:pt idx="1">
                  <c:v>18</c:v>
                </c:pt>
                <c:pt idx="2">
                  <c:v>12.2</c:v>
                </c:pt>
                <c:pt idx="3">
                  <c:v>15.2</c:v>
                </c:pt>
              </c:numCache>
            </c:numRef>
          </c:val>
          <c:extLst>
            <c:ext xmlns:c16="http://schemas.microsoft.com/office/drawing/2014/chart" uri="{C3380CC4-5D6E-409C-BE32-E72D297353CC}">
              <c16:uniqueId val="{00000003-4D35-4E29-8C86-377009DCBA93}"/>
            </c:ext>
          </c:extLst>
        </c:ser>
        <c:dLbls>
          <c:showLegendKey val="0"/>
          <c:showVal val="0"/>
          <c:showCatName val="0"/>
          <c:showSerName val="0"/>
          <c:showPercent val="0"/>
          <c:showBubbleSize val="0"/>
        </c:dLbls>
        <c:gapWidth val="150"/>
        <c:overlap val="100"/>
        <c:axId val="112019424"/>
        <c:axId val="112019816"/>
      </c:barChart>
      <c:catAx>
        <c:axId val="1120194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112019816"/>
        <c:crosses val="autoZero"/>
        <c:auto val="1"/>
        <c:lblAlgn val="ctr"/>
        <c:lblOffset val="100"/>
        <c:noMultiLvlLbl val="0"/>
      </c:catAx>
      <c:valAx>
        <c:axId val="112019816"/>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r>
                  <a:rPr lang="en-US" sz="1200" b="1">
                    <a:solidFill>
                      <a:schemeClr val="tx1">
                        <a:lumMod val="75000"/>
                        <a:lumOff val="25000"/>
                      </a:schemeClr>
                    </a:solidFill>
                  </a:rPr>
                  <a:t>Percent</a:t>
                </a:r>
                <a:r>
                  <a:rPr lang="en-US" sz="1200" b="1" baseline="0">
                    <a:solidFill>
                      <a:schemeClr val="tx1">
                        <a:lumMod val="75000"/>
                        <a:lumOff val="25000"/>
                      </a:schemeClr>
                    </a:solidFill>
                  </a:rPr>
                  <a:t> vaccinated</a:t>
                </a:r>
                <a:endParaRPr lang="en-US" sz="1200" b="1">
                  <a:solidFill>
                    <a:schemeClr val="tx1">
                      <a:lumMod val="75000"/>
                      <a:lumOff val="25000"/>
                    </a:schemeClr>
                  </a:solidFill>
                </a:endParaRP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title>
        <c:numFmt formatCode="0" sourceLinked="0"/>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crossAx val="112019424"/>
        <c:crosses val="autoZero"/>
        <c:crossBetween val="between"/>
        <c:majorUnit val="10"/>
      </c:valAx>
      <c:spPr>
        <a:noFill/>
        <a:ln>
          <a:noFill/>
        </a:ln>
        <a:effectLst/>
      </c:spPr>
    </c:plotArea>
    <c:legend>
      <c:legendPos val="b"/>
      <c:layout>
        <c:manualLayout>
          <c:xMode val="edge"/>
          <c:yMode val="edge"/>
          <c:x val="0.14001214502828702"/>
          <c:y val="0.91966422901281908"/>
          <c:w val="0.78836633799044264"/>
          <c:h val="5.799011228998899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03069407990668"/>
          <c:y val="0.20124409448818897"/>
          <c:w val="0.79761074932624887"/>
          <c:h val="0.66094426139994911"/>
        </c:manualLayout>
      </c:layout>
      <c:lineChart>
        <c:grouping val="standard"/>
        <c:varyColors val="0"/>
        <c:ser>
          <c:idx val="1"/>
          <c:order val="0"/>
          <c:tx>
            <c:strRef>
              <c:f>Figure1!$A$2</c:f>
              <c:strCache>
                <c:ptCount val="1"/>
                <c:pt idx="0">
                  <c:v>April</c:v>
                </c:pt>
              </c:strCache>
            </c:strRef>
          </c:tx>
          <c:spPr>
            <a:ln w="34925">
              <a:solidFill>
                <a:srgbClr val="0070C0"/>
              </a:solidFill>
            </a:ln>
          </c:spPr>
          <c:marker>
            <c:symbol val="square"/>
            <c:size val="7"/>
            <c:spPr>
              <a:solidFill>
                <a:srgbClr val="0070C0"/>
              </a:solidFill>
              <a:ln>
                <a:solidFill>
                  <a:srgbClr val="0070C0"/>
                </a:solidFill>
              </a:ln>
            </c:spPr>
          </c:marker>
          <c:dLbls>
            <c:spPr>
              <a:noFill/>
              <a:ln>
                <a:noFill/>
              </a:ln>
              <a:effectLst/>
            </c:spPr>
            <c:txPr>
              <a:bodyPr/>
              <a:lstStyle/>
              <a:p>
                <a:pPr>
                  <a:defRPr sz="12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Figure1!$B$1:$H$1</c:f>
              <c:strCache>
                <c:ptCount val="7"/>
                <c:pt idx="0">
                  <c:v>2010-11</c:v>
                </c:pt>
                <c:pt idx="1">
                  <c:v>2011-12</c:v>
                </c:pt>
                <c:pt idx="2">
                  <c:v>2012-13</c:v>
                </c:pt>
                <c:pt idx="3">
                  <c:v>2013-14</c:v>
                </c:pt>
                <c:pt idx="4">
                  <c:v>2014-15</c:v>
                </c:pt>
                <c:pt idx="5">
                  <c:v>2015-16</c:v>
                </c:pt>
                <c:pt idx="6">
                  <c:v>2016-17†</c:v>
                </c:pt>
              </c:strCache>
            </c:strRef>
          </c:cat>
          <c:val>
            <c:numRef>
              <c:f>Figure1!$B$2:$H$2</c:f>
              <c:numCache>
                <c:formatCode>0.0</c:formatCode>
                <c:ptCount val="7"/>
                <c:pt idx="0">
                  <c:v>43.9</c:v>
                </c:pt>
                <c:pt idx="1">
                  <c:v>43.2</c:v>
                </c:pt>
                <c:pt idx="2">
                  <c:v>50.5</c:v>
                </c:pt>
                <c:pt idx="3">
                  <c:v>52.2</c:v>
                </c:pt>
                <c:pt idx="4">
                  <c:v>50.3</c:v>
                </c:pt>
                <c:pt idx="5">
                  <c:v>49.9</c:v>
                </c:pt>
                <c:pt idx="6">
                  <c:v>53.7</c:v>
                </c:pt>
              </c:numCache>
            </c:numRef>
          </c:val>
          <c:smooth val="0"/>
          <c:extLst>
            <c:ext xmlns:c16="http://schemas.microsoft.com/office/drawing/2014/chart" uri="{C3380CC4-5D6E-409C-BE32-E72D297353CC}">
              <c16:uniqueId val="{00000000-3073-4972-8CC3-4D7AB50E1435}"/>
            </c:ext>
          </c:extLst>
        </c:ser>
        <c:dLbls>
          <c:showLegendKey val="0"/>
          <c:showVal val="0"/>
          <c:showCatName val="0"/>
          <c:showSerName val="0"/>
          <c:showPercent val="0"/>
          <c:showBubbleSize val="0"/>
        </c:dLbls>
        <c:marker val="1"/>
        <c:smooth val="0"/>
        <c:axId val="112000712"/>
        <c:axId val="112001104"/>
      </c:lineChart>
      <c:catAx>
        <c:axId val="112000712"/>
        <c:scaling>
          <c:orientation val="minMax"/>
        </c:scaling>
        <c:delete val="0"/>
        <c:axPos val="b"/>
        <c:title>
          <c:tx>
            <c:rich>
              <a:bodyPr/>
              <a:lstStyle/>
              <a:p>
                <a:pPr>
                  <a:defRPr sz="1200"/>
                </a:pPr>
                <a:r>
                  <a:rPr lang="en-US" sz="1200"/>
                  <a:t>Influenza season</a:t>
                </a:r>
              </a:p>
            </c:rich>
          </c:tx>
          <c:layout/>
          <c:overlay val="0"/>
        </c:title>
        <c:numFmt formatCode="General" sourceLinked="0"/>
        <c:majorTickMark val="cross"/>
        <c:minorTickMark val="none"/>
        <c:tickLblPos val="nextTo"/>
        <c:txPr>
          <a:bodyPr/>
          <a:lstStyle/>
          <a:p>
            <a:pPr>
              <a:defRPr sz="1000" b="1"/>
            </a:pPr>
            <a:endParaRPr lang="en-US"/>
          </a:p>
        </c:txPr>
        <c:crossAx val="112001104"/>
        <c:crosses val="autoZero"/>
        <c:auto val="1"/>
        <c:lblAlgn val="ctr"/>
        <c:lblOffset val="100"/>
        <c:tickLblSkip val="1"/>
        <c:noMultiLvlLbl val="0"/>
      </c:catAx>
      <c:valAx>
        <c:axId val="112001104"/>
        <c:scaling>
          <c:orientation val="minMax"/>
          <c:max val="100"/>
        </c:scaling>
        <c:delete val="0"/>
        <c:axPos val="l"/>
        <c:title>
          <c:tx>
            <c:rich>
              <a:bodyPr/>
              <a:lstStyle/>
              <a:p>
                <a:pPr>
                  <a:defRPr sz="1200"/>
                </a:pPr>
                <a:r>
                  <a:rPr lang="en-US" sz="1200" baseline="0"/>
                  <a:t>Percent vaccinated  </a:t>
                </a:r>
                <a:endParaRPr lang="en-US" sz="1200"/>
              </a:p>
            </c:rich>
          </c:tx>
          <c:layout>
            <c:manualLayout>
              <c:xMode val="edge"/>
              <c:yMode val="edge"/>
              <c:x val="7.4512248468941389E-2"/>
              <c:y val="0.36515127654497731"/>
            </c:manualLayout>
          </c:layout>
          <c:overlay val="0"/>
        </c:title>
        <c:numFmt formatCode="#,##0" sourceLinked="0"/>
        <c:majorTickMark val="out"/>
        <c:minorTickMark val="none"/>
        <c:tickLblPos val="nextTo"/>
        <c:txPr>
          <a:bodyPr/>
          <a:lstStyle/>
          <a:p>
            <a:pPr>
              <a:defRPr sz="1000" b="1"/>
            </a:pPr>
            <a:endParaRPr lang="en-US"/>
          </a:p>
        </c:txPr>
        <c:crossAx val="112000712"/>
        <c:crosses val="autoZero"/>
        <c:crossBetween val="between"/>
        <c:majorUnit val="10"/>
      </c:valAx>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330524473914442E-2"/>
          <c:y val="3.6858991763960604E-2"/>
          <c:w val="0.86470734908136448"/>
          <c:h val="0.65217598877726457"/>
        </c:manualLayout>
      </c:layout>
      <c:barChart>
        <c:barDir val="col"/>
        <c:grouping val="clustered"/>
        <c:varyColors val="0"/>
        <c:dLbls>
          <c:showLegendKey val="0"/>
          <c:showVal val="0"/>
          <c:showCatName val="0"/>
          <c:showSerName val="0"/>
          <c:showPercent val="0"/>
          <c:showBubbleSize val="0"/>
        </c:dLbls>
        <c:gapWidth val="150"/>
        <c:axId val="269386768"/>
        <c:axId val="269387552"/>
      </c:barChart>
      <c:catAx>
        <c:axId val="269386768"/>
        <c:scaling>
          <c:orientation val="minMax"/>
        </c:scaling>
        <c:delete val="0"/>
        <c:axPos val="b"/>
        <c:majorTickMark val="out"/>
        <c:minorTickMark val="none"/>
        <c:tickLblPos val="nextTo"/>
        <c:txPr>
          <a:bodyPr/>
          <a:lstStyle/>
          <a:p>
            <a:pPr>
              <a:defRPr b="1"/>
            </a:pPr>
            <a:endParaRPr lang="en-US"/>
          </a:p>
        </c:txPr>
        <c:crossAx val="269387552"/>
        <c:crosses val="autoZero"/>
        <c:auto val="1"/>
        <c:lblAlgn val="ctr"/>
        <c:lblOffset val="100"/>
        <c:noMultiLvlLbl val="0"/>
      </c:catAx>
      <c:valAx>
        <c:axId val="269387552"/>
        <c:scaling>
          <c:orientation val="minMax"/>
        </c:scaling>
        <c:delete val="0"/>
        <c:axPos val="l"/>
        <c:majorGridlines/>
        <c:numFmt formatCode="General" sourceLinked="1"/>
        <c:majorTickMark val="out"/>
        <c:minorTickMark val="none"/>
        <c:tickLblPos val="nextTo"/>
        <c:txPr>
          <a:bodyPr/>
          <a:lstStyle/>
          <a:p>
            <a:pPr>
              <a:defRPr b="1"/>
            </a:pPr>
            <a:endParaRPr lang="en-US"/>
          </a:p>
        </c:txPr>
        <c:crossAx val="269386768"/>
        <c:crosses val="autoZero"/>
        <c:crossBetween val="between"/>
      </c:valAx>
    </c:plotArea>
    <c:plotVisOnly val="1"/>
    <c:dispBlanksAs val="gap"/>
    <c:showDLblsOverMax val="0"/>
  </c:chart>
  <c:txPr>
    <a:bodyPr/>
    <a:lstStyle/>
    <a:p>
      <a:pPr>
        <a:defRPr sz="1600" b="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6984998434829E-2"/>
          <c:y val="0.21060999905132341"/>
          <c:w val="0.8698015174508309"/>
          <c:h val="0.5914547045255707"/>
        </c:manualLayout>
      </c:layout>
      <c:barChart>
        <c:barDir val="col"/>
        <c:grouping val="clustered"/>
        <c:varyColors val="0"/>
        <c:ser>
          <c:idx val="0"/>
          <c:order val="0"/>
          <c:tx>
            <c:strRef>
              <c:f>'Figure x'!$C$2</c:f>
              <c:strCache>
                <c:ptCount val="1"/>
                <c:pt idx="0">
                  <c:v>Vaccination coverage estimates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'Figure x'!$A$3:$B$6</c:f>
              <c:multiLvlStrCache>
                <c:ptCount val="4"/>
                <c:lvl>
                  <c:pt idx="0">
                    <c:v>n = 1692</c:v>
                  </c:pt>
                  <c:pt idx="1">
                    <c:v>n = 1143</c:v>
                  </c:pt>
                  <c:pt idx="2">
                    <c:v>n=212</c:v>
                  </c:pt>
                  <c:pt idx="3">
                    <c:v>n = 455</c:v>
                  </c:pt>
                </c:lvl>
                <c:lvl>
                  <c:pt idx="0">
                    <c:v>Overall </c:v>
                  </c:pt>
                  <c:pt idx="1">
                    <c:v>Reported a provider recommendation and offer</c:v>
                  </c:pt>
                  <c:pt idx="2">
                    <c:v>Reported a provider recommendation but no offer</c:v>
                  </c:pt>
                  <c:pt idx="3">
                    <c:v>Reported no provider recommendation</c:v>
                  </c:pt>
                </c:lvl>
              </c:multiLvlStrCache>
            </c:multiLvlStrRef>
          </c:cat>
          <c:val>
            <c:numRef>
              <c:f>'Figure x'!$C$3:$C$6</c:f>
              <c:numCache>
                <c:formatCode>0.0</c:formatCode>
                <c:ptCount val="4"/>
                <c:pt idx="0" formatCode="General">
                  <c:v>49.9</c:v>
                </c:pt>
                <c:pt idx="1">
                  <c:v>67.599999999999994</c:v>
                </c:pt>
                <c:pt idx="2">
                  <c:v>12.5</c:v>
                </c:pt>
                <c:pt idx="3">
                  <c:v>19.899999999999999</c:v>
                </c:pt>
              </c:numCache>
            </c:numRef>
          </c:val>
          <c:extLst>
            <c:ext xmlns:c16="http://schemas.microsoft.com/office/drawing/2014/chart" uri="{C3380CC4-5D6E-409C-BE32-E72D297353CC}">
              <c16:uniqueId val="{00000000-29EA-484C-922D-E1B9C39194EB}"/>
            </c:ext>
          </c:extLst>
        </c:ser>
        <c:dLbls>
          <c:showLegendKey val="0"/>
          <c:showVal val="0"/>
          <c:showCatName val="0"/>
          <c:showSerName val="0"/>
          <c:showPercent val="0"/>
          <c:showBubbleSize val="0"/>
        </c:dLbls>
        <c:gapWidth val="150"/>
        <c:axId val="269385984"/>
        <c:axId val="269387944"/>
      </c:barChart>
      <c:catAx>
        <c:axId val="269385984"/>
        <c:scaling>
          <c:orientation val="minMax"/>
        </c:scaling>
        <c:delete val="0"/>
        <c:axPos val="b"/>
        <c:numFmt formatCode="General" sourceLinked="1"/>
        <c:majorTickMark val="out"/>
        <c:minorTickMark val="none"/>
        <c:tickLblPos val="nextTo"/>
        <c:txPr>
          <a:bodyPr/>
          <a:lstStyle/>
          <a:p>
            <a:pPr>
              <a:defRPr>
                <a:solidFill>
                  <a:schemeClr val="tx1">
                    <a:lumMod val="75000"/>
                    <a:lumOff val="25000"/>
                  </a:schemeClr>
                </a:solidFill>
              </a:defRPr>
            </a:pPr>
            <a:endParaRPr lang="en-US"/>
          </a:p>
        </c:txPr>
        <c:crossAx val="269387944"/>
        <c:crosses val="autoZero"/>
        <c:auto val="1"/>
        <c:lblAlgn val="ctr"/>
        <c:lblOffset val="100"/>
        <c:noMultiLvlLbl val="0"/>
      </c:catAx>
      <c:valAx>
        <c:axId val="269387944"/>
        <c:scaling>
          <c:orientation val="minMax"/>
          <c:max val="100"/>
        </c:scaling>
        <c:delete val="0"/>
        <c:axPos val="l"/>
        <c:numFmt formatCode="General" sourceLinked="1"/>
        <c:majorTickMark val="out"/>
        <c:minorTickMark val="none"/>
        <c:tickLblPos val="nextTo"/>
        <c:txPr>
          <a:bodyPr/>
          <a:lstStyle/>
          <a:p>
            <a:pPr>
              <a:defRPr>
                <a:solidFill>
                  <a:schemeClr val="tx1">
                    <a:lumMod val="75000"/>
                    <a:lumOff val="25000"/>
                  </a:schemeClr>
                </a:solidFill>
              </a:defRPr>
            </a:pPr>
            <a:endParaRPr lang="en-US"/>
          </a:p>
        </c:txPr>
        <c:crossAx val="269385984"/>
        <c:crosses val="autoZero"/>
        <c:crossBetween val="between"/>
      </c:valAx>
    </c:plotArea>
    <c:plotVisOnly val="1"/>
    <c:dispBlanksAs val="gap"/>
    <c:showDLblsOverMax val="0"/>
  </c:chart>
  <c:txPr>
    <a:bodyPr/>
    <a:lstStyle/>
    <a:p>
      <a:pPr>
        <a:defRPr b="1">
          <a:solidFill>
            <a:srgbClr val="002060"/>
          </a:solidFil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0.05359</cdr:x>
      <cdr:y>0.03025</cdr:y>
    </cdr:from>
    <cdr:to>
      <cdr:x>0.96955</cdr:x>
      <cdr:y>0.22873</cdr:y>
    </cdr:to>
    <cdr:sp macro="" textlink="">
      <cdr:nvSpPr>
        <cdr:cNvPr id="2" name="TextBox 1"/>
        <cdr:cNvSpPr txBox="1"/>
      </cdr:nvSpPr>
      <cdr:spPr>
        <a:xfrm xmlns:a="http://schemas.openxmlformats.org/drawingml/2006/main">
          <a:off x="419101" y="152401"/>
          <a:ext cx="7162800" cy="1000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0.06212</cdr:x>
      <cdr:y>0.04019</cdr:y>
    </cdr:from>
    <cdr:to>
      <cdr:x>0.98782</cdr:x>
      <cdr:y>0.21277</cdr:y>
    </cdr:to>
    <cdr:sp macro="" textlink="">
      <cdr:nvSpPr>
        <cdr:cNvPr id="3" name="TextBox 2"/>
        <cdr:cNvSpPr txBox="1"/>
      </cdr:nvSpPr>
      <cdr:spPr>
        <a:xfrm xmlns:a="http://schemas.openxmlformats.org/drawingml/2006/main">
          <a:off x="485780" y="161929"/>
          <a:ext cx="7238997" cy="6953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0.0065</cdr:x>
      <cdr:y>0.01261</cdr:y>
    </cdr:from>
    <cdr:to>
      <cdr:x>0.9322</cdr:x>
      <cdr:y>0.18991</cdr:y>
    </cdr:to>
    <cdr:sp macro="" textlink="">
      <cdr:nvSpPr>
        <cdr:cNvPr id="4" name="TextBox 1"/>
        <cdr:cNvSpPr txBox="1"/>
      </cdr:nvSpPr>
      <cdr:spPr>
        <a:xfrm xmlns:a="http://schemas.openxmlformats.org/drawingml/2006/main">
          <a:off x="50800" y="50800"/>
          <a:ext cx="7238997" cy="7143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1" fontAlgn="auto" latinLnBrk="0" hangingPunct="1"/>
          <a:r>
            <a:rPr lang="en-US" sz="1400" b="1" dirty="0">
              <a:effectLst/>
              <a:latin typeface="+mn-lt"/>
              <a:ea typeface="+mn-ea"/>
              <a:cs typeface="+mn-cs"/>
            </a:rPr>
            <a:t>Influenza vaccination coverage*</a:t>
          </a:r>
          <a:r>
            <a:rPr lang="en-US" sz="1400" b="1" baseline="0" dirty="0">
              <a:effectLst/>
              <a:latin typeface="+mn-lt"/>
              <a:ea typeface="+mn-ea"/>
              <a:cs typeface="+mn-cs"/>
            </a:rPr>
            <a:t> before and during pregnancy</a:t>
          </a:r>
          <a:r>
            <a:rPr lang="en-US" sz="1400" b="1" dirty="0">
              <a:effectLst/>
              <a:latin typeface="+mn-lt"/>
              <a:ea typeface="+mn-ea"/>
              <a:cs typeface="+mn-cs"/>
            </a:rPr>
            <a:t> among women</a:t>
          </a:r>
          <a:r>
            <a:rPr lang="en-US" sz="1400" b="1" baseline="0" dirty="0">
              <a:effectLst/>
              <a:latin typeface="+mn-lt"/>
              <a:ea typeface="+mn-ea"/>
              <a:cs typeface="+mn-cs"/>
            </a:rPr>
            <a:t> pregnant during October-January of each influenza season, Internet panel survey, United States</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0.03337</cdr:x>
      <cdr:y>0</cdr:y>
    </cdr:from>
    <cdr:to>
      <cdr:x>0.99145</cdr:x>
      <cdr:y>0.19697</cdr:y>
    </cdr:to>
    <cdr:sp macro="" textlink="">
      <cdr:nvSpPr>
        <cdr:cNvPr id="2" name="TextBox 1"/>
        <cdr:cNvSpPr txBox="1"/>
      </cdr:nvSpPr>
      <cdr:spPr>
        <a:xfrm xmlns:a="http://schemas.openxmlformats.org/drawingml/2006/main">
          <a:off x="272959" y="0"/>
          <a:ext cx="7836891" cy="8950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1400" b="1" dirty="0">
              <a:solidFill>
                <a:schemeClr val="tx1">
                  <a:lumMod val="75000"/>
                  <a:lumOff val="25000"/>
                </a:schemeClr>
              </a:solidFill>
            </a:rPr>
            <a:t>Influenza</a:t>
          </a:r>
          <a:r>
            <a:rPr lang="en-US" sz="1400" b="1" baseline="0" dirty="0">
              <a:solidFill>
                <a:schemeClr val="tx1">
                  <a:lumMod val="75000"/>
                  <a:lumOff val="25000"/>
                </a:schemeClr>
              </a:solidFill>
            </a:rPr>
            <a:t> vaccination before and during pregnancy </a:t>
          </a:r>
          <a:r>
            <a:rPr lang="en-US" sz="1400" b="1" baseline="0" dirty="0" smtClean="0">
              <a:solidFill>
                <a:schemeClr val="tx1">
                  <a:lumMod val="75000"/>
                  <a:lumOff val="25000"/>
                </a:schemeClr>
              </a:solidFill>
            </a:rPr>
            <a:t>overall </a:t>
          </a:r>
          <a:r>
            <a:rPr lang="en-US" sz="1400" b="1" baseline="0" dirty="0">
              <a:solidFill>
                <a:schemeClr val="tx1">
                  <a:lumMod val="75000"/>
                  <a:lumOff val="25000"/>
                </a:schemeClr>
              </a:solidFill>
            </a:rPr>
            <a:t>and by provider recommendation and </a:t>
          </a:r>
          <a:r>
            <a:rPr lang="en-US" sz="1400" b="1" baseline="0" dirty="0" smtClean="0">
              <a:solidFill>
                <a:schemeClr val="tx1">
                  <a:lumMod val="75000"/>
                  <a:lumOff val="25000"/>
                </a:schemeClr>
              </a:solidFill>
            </a:rPr>
            <a:t>offer for </a:t>
          </a:r>
          <a:r>
            <a:rPr lang="en-US" sz="1400" b="1" baseline="0" dirty="0">
              <a:solidFill>
                <a:schemeClr val="tx1">
                  <a:lumMod val="75000"/>
                  <a:lumOff val="25000"/>
                </a:schemeClr>
              </a:solidFill>
            </a:rPr>
            <a:t>influenza </a:t>
          </a:r>
          <a:r>
            <a:rPr lang="en-US" sz="1400" b="1" baseline="0" dirty="0" smtClean="0">
              <a:solidFill>
                <a:schemeClr val="tx1">
                  <a:lumMod val="75000"/>
                  <a:lumOff val="25000"/>
                </a:schemeClr>
              </a:solidFill>
            </a:rPr>
            <a:t>vaccination </a:t>
          </a:r>
          <a:r>
            <a:rPr lang="en-US" sz="1400" b="1" baseline="0" dirty="0">
              <a:solidFill>
                <a:schemeClr val="tx1">
                  <a:lumMod val="75000"/>
                  <a:lumOff val="25000"/>
                </a:schemeClr>
              </a:solidFill>
            </a:rPr>
            <a:t>among women pregnant anytime between October </a:t>
          </a:r>
          <a:r>
            <a:rPr lang="en-US" sz="1400" b="1" baseline="0" dirty="0" smtClean="0">
              <a:solidFill>
                <a:schemeClr val="tx1">
                  <a:lumMod val="75000"/>
                  <a:lumOff val="25000"/>
                </a:schemeClr>
              </a:solidFill>
            </a:rPr>
            <a:t>2015 – January 2016,  </a:t>
          </a:r>
          <a:r>
            <a:rPr lang="en-US" sz="1400" b="1" baseline="0" dirty="0">
              <a:solidFill>
                <a:schemeClr val="tx1">
                  <a:lumMod val="75000"/>
                  <a:lumOff val="25000"/>
                </a:schemeClr>
              </a:solidFill>
            </a:rPr>
            <a:t>Internet Panel Survey, </a:t>
          </a:r>
          <a:r>
            <a:rPr lang="en-US" sz="1400" b="1" baseline="0" dirty="0" smtClean="0">
              <a:solidFill>
                <a:schemeClr val="tx1">
                  <a:lumMod val="75000"/>
                  <a:lumOff val="25000"/>
                </a:schemeClr>
              </a:solidFill>
            </a:rPr>
            <a:t>United</a:t>
          </a:r>
          <a:r>
            <a:rPr lang="en-US" sz="1400" b="1" dirty="0" smtClean="0">
              <a:solidFill>
                <a:schemeClr val="tx1">
                  <a:lumMod val="75000"/>
                  <a:lumOff val="25000"/>
                </a:schemeClr>
              </a:solidFill>
            </a:rPr>
            <a:t> States</a:t>
          </a:r>
          <a:endParaRPr lang="en-US" sz="1400" b="1" baseline="0" dirty="0">
            <a:solidFill>
              <a:schemeClr val="tx1">
                <a:lumMod val="75000"/>
                <a:lumOff val="25000"/>
              </a:schemeClr>
            </a:solidFill>
          </a:endParaRPr>
        </a:p>
      </cdr:txBody>
    </cdr:sp>
  </cdr:relSizeAnchor>
  <cdr:relSizeAnchor xmlns:cdr="http://schemas.openxmlformats.org/drawingml/2006/chartDrawing">
    <cdr:from>
      <cdr:x>0.01014</cdr:x>
      <cdr:y>0.15145</cdr:y>
    </cdr:from>
    <cdr:to>
      <cdr:x>0.04419</cdr:x>
      <cdr:y>0.74242</cdr:y>
    </cdr:to>
    <cdr:sp macro="" textlink="">
      <cdr:nvSpPr>
        <cdr:cNvPr id="4" name="TextBox 4"/>
        <cdr:cNvSpPr txBox="1"/>
      </cdr:nvSpPr>
      <cdr:spPr>
        <a:xfrm xmlns:a="http://schemas.openxmlformats.org/drawingml/2006/main" rot="16200000">
          <a:off x="-1243878" y="2095952"/>
          <a:ext cx="2972129" cy="3035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tx1">
                  <a:lumMod val="75000"/>
                  <a:lumOff val="25000"/>
                </a:schemeClr>
              </a:solidFill>
            </a:rPr>
            <a:t>Coverage</a:t>
          </a:r>
          <a:r>
            <a:rPr lang="en-US" sz="1600" b="1" baseline="0" dirty="0">
              <a:solidFill>
                <a:schemeClr val="tx1">
                  <a:lumMod val="75000"/>
                  <a:lumOff val="25000"/>
                </a:schemeClr>
              </a:solidFill>
            </a:rPr>
            <a:t>  estimates </a:t>
          </a:r>
          <a:r>
            <a:rPr lang="en-US" sz="1400" b="1" baseline="0" dirty="0">
              <a:solidFill>
                <a:schemeClr val="tx1">
                  <a:lumMod val="75000"/>
                  <a:lumOff val="25000"/>
                </a:schemeClr>
              </a:solidFill>
            </a:rPr>
            <a:t>(%)</a:t>
          </a:r>
          <a:endParaRPr lang="en-US" sz="1400" b="1" dirty="0">
            <a:solidFill>
              <a:schemeClr val="tx1">
                <a:lumMod val="75000"/>
                <a:lumOff val="2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A7474FF6-7899-4208-B848-3EF371D04391}" type="datetimeFigureOut">
              <a:rPr lang="en-US" smtClean="0"/>
              <a:t>8/8/2017</a:t>
            </a:fld>
            <a:endParaRPr lang="en-US" dirty="0"/>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9110D6FD-E4A4-426D-8768-5BFB87660576}" type="slidenum">
              <a:rPr lang="en-US" smtClean="0"/>
              <a:t>‹#›</a:t>
            </a:fld>
            <a:endParaRPr lang="en-US" dirty="0"/>
          </a:p>
        </p:txBody>
      </p:sp>
    </p:spTree>
    <p:extLst>
      <p:ext uri="{BB962C8B-B14F-4D97-AF65-F5344CB8AC3E}">
        <p14:creationId xmlns:p14="http://schemas.microsoft.com/office/powerpoint/2010/main" val="2351975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38145" cy="464205"/>
          </a:xfrm>
          <a:prstGeom prst="rect">
            <a:avLst/>
          </a:prstGeom>
        </p:spPr>
        <p:txBody>
          <a:bodyPr vert="horz" lIns="87810" tIns="43905" rIns="87810" bIns="43905" rtlCol="0"/>
          <a:lstStyle>
            <a:lvl1pPr algn="l">
              <a:defRPr sz="1200"/>
            </a:lvl1pPr>
          </a:lstStyle>
          <a:p>
            <a:endParaRPr lang="en-US" dirty="0"/>
          </a:p>
        </p:txBody>
      </p:sp>
      <p:sp>
        <p:nvSpPr>
          <p:cNvPr id="3" name="Date Placeholder 2"/>
          <p:cNvSpPr>
            <a:spLocks noGrp="1"/>
          </p:cNvSpPr>
          <p:nvPr>
            <p:ph type="dt" idx="1"/>
          </p:nvPr>
        </p:nvSpPr>
        <p:spPr>
          <a:xfrm>
            <a:off x="3970735" y="4"/>
            <a:ext cx="3038145" cy="464205"/>
          </a:xfrm>
          <a:prstGeom prst="rect">
            <a:avLst/>
          </a:prstGeom>
        </p:spPr>
        <p:txBody>
          <a:bodyPr vert="horz" lIns="87810" tIns="43905" rIns="87810" bIns="43905" rtlCol="0"/>
          <a:lstStyle>
            <a:lvl1pPr algn="r">
              <a:defRPr sz="1200"/>
            </a:lvl1pPr>
          </a:lstStyle>
          <a:p>
            <a:fld id="{AC9FC30D-2B8A-469C-8FA3-A386268DCA7C}" type="datetimeFigureOut">
              <a:rPr lang="en-US" smtClean="0"/>
              <a:t>8/8/2017</a:t>
            </a:fld>
            <a:endParaRPr lang="en-US" dirty="0"/>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87810" tIns="43905" rIns="87810" bIns="43905" rtlCol="0" anchor="ctr"/>
          <a:lstStyle/>
          <a:p>
            <a:endParaRPr lang="en-US" dirty="0"/>
          </a:p>
        </p:txBody>
      </p:sp>
      <p:sp>
        <p:nvSpPr>
          <p:cNvPr id="5" name="Notes Placeholder 4"/>
          <p:cNvSpPr>
            <a:spLocks noGrp="1"/>
          </p:cNvSpPr>
          <p:nvPr>
            <p:ph type="body" sz="quarter" idx="3"/>
          </p:nvPr>
        </p:nvSpPr>
        <p:spPr>
          <a:xfrm>
            <a:off x="701349" y="4416102"/>
            <a:ext cx="5607711" cy="4182457"/>
          </a:xfrm>
          <a:prstGeom prst="rect">
            <a:avLst/>
          </a:prstGeom>
        </p:spPr>
        <p:txBody>
          <a:bodyPr vert="horz" lIns="87810" tIns="43905" rIns="87810" bIns="439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30663"/>
            <a:ext cx="3038145" cy="464205"/>
          </a:xfrm>
          <a:prstGeom prst="rect">
            <a:avLst/>
          </a:prstGeom>
        </p:spPr>
        <p:txBody>
          <a:bodyPr vert="horz" lIns="87810" tIns="43905" rIns="87810" bIns="4390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5" y="8830663"/>
            <a:ext cx="3038145" cy="464205"/>
          </a:xfrm>
          <a:prstGeom prst="rect">
            <a:avLst/>
          </a:prstGeom>
        </p:spPr>
        <p:txBody>
          <a:bodyPr vert="horz" lIns="87810" tIns="43905" rIns="87810" bIns="43905" rtlCol="0" anchor="b"/>
          <a:lstStyle>
            <a:lvl1pPr algn="r">
              <a:defRPr sz="1200"/>
            </a:lvl1pPr>
          </a:lstStyle>
          <a:p>
            <a:fld id="{54CA82B6-F75B-4D5B-9A2D-E9CB4B63CBAD}" type="slidenum">
              <a:rPr lang="en-US" smtClean="0"/>
              <a:t>‹#›</a:t>
            </a:fld>
            <a:endParaRPr lang="en-US" dirty="0"/>
          </a:p>
        </p:txBody>
      </p:sp>
    </p:spTree>
    <p:extLst>
      <p:ext uri="{BB962C8B-B14F-4D97-AF65-F5344CB8AC3E}">
        <p14:creationId xmlns:p14="http://schemas.microsoft.com/office/powerpoint/2010/main" val="1676342805"/>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54CA82B6-F75B-4D5B-9A2D-E9CB4B63CBAD}" type="slidenum">
              <a:rPr lang="en-US" smtClean="0"/>
              <a:t>1</a:t>
            </a:fld>
            <a:endParaRPr lang="en-US" dirty="0"/>
          </a:p>
        </p:txBody>
      </p:sp>
    </p:spTree>
    <p:extLst>
      <p:ext uri="{BB962C8B-B14F-4D97-AF65-F5344CB8AC3E}">
        <p14:creationId xmlns:p14="http://schemas.microsoft.com/office/powerpoint/2010/main" val="2512168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srgbClr val="3B495B"/>
                </a:solidFill>
              </a:rPr>
              <a:pPr>
                <a:defRPr/>
              </a:pPr>
              <a:t>12</a:t>
            </a:fld>
            <a:endParaRPr lang="en-US">
              <a:solidFill>
                <a:srgbClr val="3B495B"/>
              </a:solidFill>
            </a:endParaRPr>
          </a:p>
        </p:txBody>
      </p:sp>
    </p:spTree>
    <p:extLst>
      <p:ext uri="{BB962C8B-B14F-4D97-AF65-F5344CB8AC3E}">
        <p14:creationId xmlns:p14="http://schemas.microsoft.com/office/powerpoint/2010/main" val="1309825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srgbClr val="3B495B"/>
                </a:solidFill>
              </a:rPr>
              <a:pPr>
                <a:defRPr/>
              </a:pPr>
              <a:t>13</a:t>
            </a:fld>
            <a:endParaRPr lang="en-US" dirty="0">
              <a:solidFill>
                <a:srgbClr val="3B495B"/>
              </a:solidFill>
            </a:endParaRPr>
          </a:p>
        </p:txBody>
      </p:sp>
    </p:spTree>
    <p:extLst>
      <p:ext uri="{BB962C8B-B14F-4D97-AF65-F5344CB8AC3E}">
        <p14:creationId xmlns:p14="http://schemas.microsoft.com/office/powerpoint/2010/main" val="1814727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14</a:t>
            </a:fld>
            <a:endParaRPr lang="en-US" dirty="0"/>
          </a:p>
        </p:txBody>
      </p:sp>
    </p:spTree>
    <p:extLst>
      <p:ext uri="{BB962C8B-B14F-4D97-AF65-F5344CB8AC3E}">
        <p14:creationId xmlns:p14="http://schemas.microsoft.com/office/powerpoint/2010/main" val="745620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15</a:t>
            </a:fld>
            <a:endParaRPr lang="en-US" dirty="0"/>
          </a:p>
        </p:txBody>
      </p:sp>
    </p:spTree>
    <p:extLst>
      <p:ext uri="{BB962C8B-B14F-4D97-AF65-F5344CB8AC3E}">
        <p14:creationId xmlns:p14="http://schemas.microsoft.com/office/powerpoint/2010/main" val="696728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AD034E-13F3-43E6-AC03-ED7025FDB3E7}" type="slidenum">
              <a:rPr lang="en-US">
                <a:solidFill>
                  <a:srgbClr val="3B495B"/>
                </a:solidFill>
              </a:rPr>
              <a:pPr/>
              <a:t>16</a:t>
            </a:fld>
            <a:endParaRPr lang="en-US">
              <a:solidFill>
                <a:srgbClr val="3B495B"/>
              </a:solidFill>
            </a:endParaRPr>
          </a:p>
        </p:txBody>
      </p:sp>
    </p:spTree>
    <p:extLst>
      <p:ext uri="{BB962C8B-B14F-4D97-AF65-F5344CB8AC3E}">
        <p14:creationId xmlns:p14="http://schemas.microsoft.com/office/powerpoint/2010/main" val="162308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E28D5-C2F8-49E2-A7D2-421E8B8B86F6}" type="slidenum">
              <a:rPr lang="en-US">
                <a:solidFill>
                  <a:srgbClr val="3B495B"/>
                </a:solidFill>
              </a:rPr>
              <a:pPr/>
              <a:t>17</a:t>
            </a:fld>
            <a:endParaRPr lang="en-US">
              <a:solidFill>
                <a:srgbClr val="3B495B"/>
              </a:solidFill>
            </a:endParaRPr>
          </a:p>
        </p:txBody>
      </p:sp>
    </p:spTree>
    <p:extLst>
      <p:ext uri="{BB962C8B-B14F-4D97-AF65-F5344CB8AC3E}">
        <p14:creationId xmlns:p14="http://schemas.microsoft.com/office/powerpoint/2010/main" val="2282445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a:solidFill>
                  <a:srgbClr val="3B495B"/>
                </a:solidFill>
              </a:rPr>
              <a:pPr/>
              <a:t>18</a:t>
            </a:fld>
            <a:endParaRPr lang="en-US">
              <a:solidFill>
                <a:srgbClr val="3B495B"/>
              </a:solidFill>
            </a:endParaRPr>
          </a:p>
        </p:txBody>
      </p:sp>
    </p:spTree>
    <p:extLst>
      <p:ext uri="{BB962C8B-B14F-4D97-AF65-F5344CB8AC3E}">
        <p14:creationId xmlns:p14="http://schemas.microsoft.com/office/powerpoint/2010/main" val="4191767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E28D5-C2F8-49E2-A7D2-421E8B8B86F6}" type="slidenum">
              <a:rPr lang="en-US">
                <a:solidFill>
                  <a:srgbClr val="3B495B"/>
                </a:solidFill>
              </a:rPr>
              <a:pPr/>
              <a:t>19</a:t>
            </a:fld>
            <a:endParaRPr lang="en-US" dirty="0">
              <a:solidFill>
                <a:srgbClr val="3B495B"/>
              </a:solidFill>
            </a:endParaRPr>
          </a:p>
        </p:txBody>
      </p:sp>
    </p:spTree>
    <p:extLst>
      <p:ext uri="{BB962C8B-B14F-4D97-AF65-F5344CB8AC3E}">
        <p14:creationId xmlns:p14="http://schemas.microsoft.com/office/powerpoint/2010/main" val="3783186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082220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80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2</a:t>
            </a:fld>
            <a:endParaRPr lang="en-US" dirty="0"/>
          </a:p>
        </p:txBody>
      </p:sp>
    </p:spTree>
    <p:extLst>
      <p:ext uri="{BB962C8B-B14F-4D97-AF65-F5344CB8AC3E}">
        <p14:creationId xmlns:p14="http://schemas.microsoft.com/office/powerpoint/2010/main" val="2962714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a:solidFill>
                  <a:srgbClr val="3B495B"/>
                </a:solidFill>
              </a:rPr>
              <a:pPr/>
              <a:t>22</a:t>
            </a:fld>
            <a:endParaRPr lang="en-US">
              <a:solidFill>
                <a:srgbClr val="3B495B"/>
              </a:solidFill>
            </a:endParaRPr>
          </a:p>
        </p:txBody>
      </p:sp>
    </p:spTree>
    <p:extLst>
      <p:ext uri="{BB962C8B-B14F-4D97-AF65-F5344CB8AC3E}">
        <p14:creationId xmlns:p14="http://schemas.microsoft.com/office/powerpoint/2010/main" val="501593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28</a:t>
            </a:fld>
            <a:endParaRPr lang="en-US" dirty="0"/>
          </a:p>
        </p:txBody>
      </p:sp>
    </p:spTree>
    <p:extLst>
      <p:ext uri="{BB962C8B-B14F-4D97-AF65-F5344CB8AC3E}">
        <p14:creationId xmlns:p14="http://schemas.microsoft.com/office/powerpoint/2010/main" val="1893373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29</a:t>
            </a:fld>
            <a:endParaRPr lang="en-US" dirty="0"/>
          </a:p>
        </p:txBody>
      </p:sp>
    </p:spTree>
    <p:extLst>
      <p:ext uri="{BB962C8B-B14F-4D97-AF65-F5344CB8AC3E}">
        <p14:creationId xmlns:p14="http://schemas.microsoft.com/office/powerpoint/2010/main" val="196685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4CA82B6-F75B-4D5B-9A2D-E9CB4B63CBAD}" type="slidenum">
              <a:rPr lang="en-US" smtClean="0"/>
              <a:t>30</a:t>
            </a:fld>
            <a:endParaRPr lang="en-US" dirty="0"/>
          </a:p>
        </p:txBody>
      </p:sp>
    </p:spTree>
    <p:extLst>
      <p:ext uri="{BB962C8B-B14F-4D97-AF65-F5344CB8AC3E}">
        <p14:creationId xmlns:p14="http://schemas.microsoft.com/office/powerpoint/2010/main" val="1880292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31</a:t>
            </a:fld>
            <a:endParaRPr lang="en-US" dirty="0"/>
          </a:p>
        </p:txBody>
      </p:sp>
    </p:spTree>
    <p:extLst>
      <p:ext uri="{BB962C8B-B14F-4D97-AF65-F5344CB8AC3E}">
        <p14:creationId xmlns:p14="http://schemas.microsoft.com/office/powerpoint/2010/main" val="4242086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4CA82B6-F75B-4D5B-9A2D-E9CB4B63CBAD}" type="slidenum">
              <a:rPr lang="en-US" smtClean="0"/>
              <a:t>32</a:t>
            </a:fld>
            <a:endParaRPr lang="en-US" dirty="0"/>
          </a:p>
        </p:txBody>
      </p:sp>
    </p:spTree>
    <p:extLst>
      <p:ext uri="{BB962C8B-B14F-4D97-AF65-F5344CB8AC3E}">
        <p14:creationId xmlns:p14="http://schemas.microsoft.com/office/powerpoint/2010/main" val="3982311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33</a:t>
            </a:fld>
            <a:endParaRPr lang="en-US" dirty="0"/>
          </a:p>
        </p:txBody>
      </p:sp>
    </p:spTree>
    <p:extLst>
      <p:ext uri="{BB962C8B-B14F-4D97-AF65-F5344CB8AC3E}">
        <p14:creationId xmlns:p14="http://schemas.microsoft.com/office/powerpoint/2010/main" val="2824232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srgbClr val="3B495B"/>
                </a:solidFill>
              </a:rPr>
              <a:pPr>
                <a:defRPr/>
              </a:pPr>
              <a:t>35</a:t>
            </a:fld>
            <a:endParaRPr lang="en-US" dirty="0">
              <a:solidFill>
                <a:srgbClr val="3B495B"/>
              </a:solidFill>
            </a:endParaRPr>
          </a:p>
        </p:txBody>
      </p:sp>
    </p:spTree>
    <p:extLst>
      <p:ext uri="{BB962C8B-B14F-4D97-AF65-F5344CB8AC3E}">
        <p14:creationId xmlns:p14="http://schemas.microsoft.com/office/powerpoint/2010/main" val="1725435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7BF62C4-AF3D-4D62-B267-1E43124C7C2E}" type="slidenum">
              <a:rPr lang="en-US" smtClean="0"/>
              <a:t>37</a:t>
            </a:fld>
            <a:endParaRPr lang="en-US" dirty="0"/>
          </a:p>
        </p:txBody>
      </p:sp>
    </p:spTree>
    <p:extLst>
      <p:ext uri="{BB962C8B-B14F-4D97-AF65-F5344CB8AC3E}">
        <p14:creationId xmlns:p14="http://schemas.microsoft.com/office/powerpoint/2010/main" val="4076474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t>3</a:t>
            </a:fld>
            <a:endParaRPr lang="en-US" dirty="0"/>
          </a:p>
        </p:txBody>
      </p:sp>
    </p:spTree>
    <p:extLst>
      <p:ext uri="{BB962C8B-B14F-4D97-AF65-F5344CB8AC3E}">
        <p14:creationId xmlns:p14="http://schemas.microsoft.com/office/powerpoint/2010/main" val="44757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a:solidFill>
                  <a:srgbClr val="3B495B"/>
                </a:solidFill>
              </a:rPr>
              <a:pPr/>
              <a:t>5</a:t>
            </a:fld>
            <a:endParaRPr lang="en-US">
              <a:solidFill>
                <a:srgbClr val="3B495B"/>
              </a:solidFill>
            </a:endParaRPr>
          </a:p>
        </p:txBody>
      </p:sp>
    </p:spTree>
    <p:extLst>
      <p:ext uri="{BB962C8B-B14F-4D97-AF65-F5344CB8AC3E}">
        <p14:creationId xmlns:p14="http://schemas.microsoft.com/office/powerpoint/2010/main" val="63499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a:solidFill>
                  <a:srgbClr val="3B495B"/>
                </a:solidFill>
              </a:rPr>
              <a:pPr/>
              <a:t>6</a:t>
            </a:fld>
            <a:endParaRPr lang="en-US">
              <a:solidFill>
                <a:srgbClr val="3B495B"/>
              </a:solidFill>
            </a:endParaRPr>
          </a:p>
        </p:txBody>
      </p:sp>
    </p:spTree>
    <p:extLst>
      <p:ext uri="{BB962C8B-B14F-4D97-AF65-F5344CB8AC3E}">
        <p14:creationId xmlns:p14="http://schemas.microsoft.com/office/powerpoint/2010/main" val="118133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a:solidFill>
                  <a:srgbClr val="3B495B"/>
                </a:solidFill>
              </a:rPr>
              <a:pPr/>
              <a:t>7</a:t>
            </a:fld>
            <a:endParaRPr lang="en-US">
              <a:solidFill>
                <a:srgbClr val="3B495B"/>
              </a:solidFill>
            </a:endParaRPr>
          </a:p>
        </p:txBody>
      </p:sp>
    </p:spTree>
    <p:extLst>
      <p:ext uri="{BB962C8B-B14F-4D97-AF65-F5344CB8AC3E}">
        <p14:creationId xmlns:p14="http://schemas.microsoft.com/office/powerpoint/2010/main" val="107335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srgbClr val="3B495B"/>
                </a:solidFill>
              </a:rPr>
              <a:pPr>
                <a:defRPr/>
              </a:pPr>
              <a:t>8</a:t>
            </a:fld>
            <a:endParaRPr lang="en-US">
              <a:solidFill>
                <a:srgbClr val="3B495B"/>
              </a:solidFill>
            </a:endParaRPr>
          </a:p>
        </p:txBody>
      </p:sp>
    </p:spTree>
    <p:extLst>
      <p:ext uri="{BB962C8B-B14F-4D97-AF65-F5344CB8AC3E}">
        <p14:creationId xmlns:p14="http://schemas.microsoft.com/office/powerpoint/2010/main" val="192870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a:solidFill>
                  <a:srgbClr val="3B495B"/>
                </a:solidFill>
              </a:rPr>
              <a:pPr/>
              <a:t>9</a:t>
            </a:fld>
            <a:endParaRPr lang="en-US">
              <a:solidFill>
                <a:srgbClr val="3B495B"/>
              </a:solidFill>
            </a:endParaRPr>
          </a:p>
        </p:txBody>
      </p:sp>
    </p:spTree>
    <p:extLst>
      <p:ext uri="{BB962C8B-B14F-4D97-AF65-F5344CB8AC3E}">
        <p14:creationId xmlns:p14="http://schemas.microsoft.com/office/powerpoint/2010/main" val="161537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a:solidFill>
                  <a:srgbClr val="3B495B"/>
                </a:solidFill>
              </a:rPr>
              <a:pPr/>
              <a:t>10</a:t>
            </a:fld>
            <a:endParaRPr lang="en-US">
              <a:solidFill>
                <a:srgbClr val="3B495B"/>
              </a:solidFill>
            </a:endParaRPr>
          </a:p>
        </p:txBody>
      </p:sp>
    </p:spTree>
    <p:extLst>
      <p:ext uri="{BB962C8B-B14F-4D97-AF65-F5344CB8AC3E}">
        <p14:creationId xmlns:p14="http://schemas.microsoft.com/office/powerpoint/2010/main" val="1165935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tx1"/>
                </a:solidFill>
                <a:effectLst/>
                <a:latin typeface="Calibri"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a:solidFill>
                  <a:schemeClr val="bg2"/>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spTree>
    <p:extLst>
      <p:ext uri="{BB962C8B-B14F-4D97-AF65-F5344CB8AC3E}">
        <p14:creationId xmlns:p14="http://schemas.microsoft.com/office/powerpoint/2010/main" val="57977185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8140"/>
          <a:stretch/>
        </p:blipFill>
        <p:spPr>
          <a:xfrm>
            <a:off x="0" y="5680441"/>
            <a:ext cx="12192000" cy="1177559"/>
          </a:xfrm>
          <a:prstGeom prst="rect">
            <a:avLst/>
          </a:prstGeom>
        </p:spPr>
      </p:pic>
      <p:sp>
        <p:nvSpPr>
          <p:cNvPr id="3" name="TextBox 2"/>
          <p:cNvSpPr txBox="1"/>
          <p:nvPr/>
        </p:nvSpPr>
        <p:spPr>
          <a:xfrm>
            <a:off x="609600" y="3662433"/>
            <a:ext cx="8852455" cy="1815882"/>
          </a:xfrm>
          <a:prstGeom prst="rect">
            <a:avLst/>
          </a:prstGeom>
          <a:noFill/>
        </p:spPr>
        <p:txBody>
          <a:bodyPr wrap="square" rtlCol="0">
            <a:spAutoFit/>
          </a:bodyPr>
          <a:lstStyle/>
          <a:p>
            <a:r>
              <a:rPr lang="en-US" sz="1600" dirty="0">
                <a:solidFill>
                  <a:schemeClr val="tx2">
                    <a:lumMod val="50000"/>
                  </a:schemeClr>
                </a:solidFill>
                <a:latin typeface="+mn-lt"/>
              </a:rPr>
              <a:t>For more information, contact CDC</a:t>
            </a:r>
            <a:br>
              <a:rPr lang="en-US" sz="1600" dirty="0">
                <a:solidFill>
                  <a:schemeClr val="tx2">
                    <a:lumMod val="50000"/>
                  </a:schemeClr>
                </a:solidFill>
                <a:latin typeface="+mn-lt"/>
              </a:rPr>
            </a:br>
            <a:r>
              <a:rPr lang="en-US" sz="1600" dirty="0">
                <a:solidFill>
                  <a:schemeClr val="tx2">
                    <a:lumMod val="50000"/>
                  </a:schemeClr>
                </a:solidFill>
                <a:latin typeface="+mn-lt"/>
              </a:rPr>
              <a:t>1-800-CDC-INFO (232-4636)</a:t>
            </a:r>
            <a:br>
              <a:rPr lang="en-US" sz="1600" dirty="0">
                <a:solidFill>
                  <a:schemeClr val="tx2">
                    <a:lumMod val="50000"/>
                  </a:schemeClr>
                </a:solidFill>
                <a:latin typeface="+mn-lt"/>
              </a:rPr>
            </a:br>
            <a:r>
              <a:rPr lang="en-US" sz="1600" dirty="0">
                <a:solidFill>
                  <a:schemeClr val="tx2">
                    <a:lumMod val="50000"/>
                  </a:schemeClr>
                </a:solidFill>
                <a:latin typeface="+mn-lt"/>
              </a:rPr>
              <a:t>TTY:  1-888-232-6348    www.cdc.gov</a:t>
            </a:r>
            <a:br>
              <a:rPr lang="en-US" sz="1600" dirty="0">
                <a:solidFill>
                  <a:schemeClr val="tx2">
                    <a:lumMod val="50000"/>
                  </a:schemeClr>
                </a:solidFill>
                <a:latin typeface="+mn-lt"/>
              </a:rPr>
            </a:br>
            <a:r>
              <a:rPr lang="en-US" sz="1600" dirty="0">
                <a:solidFill>
                  <a:schemeClr val="tx2">
                    <a:lumMod val="50000"/>
                  </a:schemeClr>
                </a:solidFill>
                <a:latin typeface="+mn-lt"/>
              </a:rPr>
              <a:t/>
            </a:r>
            <a:br>
              <a:rPr lang="en-US" sz="1600" dirty="0">
                <a:solidFill>
                  <a:schemeClr val="tx2">
                    <a:lumMod val="50000"/>
                  </a:schemeClr>
                </a:solidFill>
                <a:latin typeface="+mn-lt"/>
              </a:rPr>
            </a:br>
            <a:r>
              <a:rPr lang="en-US" sz="1600" dirty="0">
                <a:solidFill>
                  <a:schemeClr val="tx2">
                    <a:lumMod val="50000"/>
                  </a:schemeClr>
                </a:solidFill>
                <a:latin typeface="+mn-lt"/>
              </a:rPr>
              <a:t/>
            </a:r>
            <a:br>
              <a:rPr lang="en-US" sz="1600" dirty="0">
                <a:solidFill>
                  <a:schemeClr val="tx2">
                    <a:lumMod val="50000"/>
                  </a:schemeClr>
                </a:solidFill>
                <a:latin typeface="+mn-lt"/>
              </a:rPr>
            </a:br>
            <a:r>
              <a:rPr lang="en-US" sz="1600" dirty="0">
                <a:solidFill>
                  <a:schemeClr val="tx2">
                    <a:lumMod val="50000"/>
                  </a:schemeClr>
                </a:solidFill>
                <a:latin typeface="+mn-lt"/>
              </a:rPr>
              <a:t>The findings and conclusions in this report are those of the authors and do not necessarily represent the official position of the Centers for Disease Control and Prevention.</a:t>
            </a:r>
          </a:p>
        </p:txBody>
      </p:sp>
      <p:sp>
        <p:nvSpPr>
          <p:cNvPr id="2" name="Title 1"/>
          <p:cNvSpPr>
            <a:spLocks noGrp="1"/>
          </p:cNvSpPr>
          <p:nvPr>
            <p:ph type="title"/>
          </p:nvPr>
        </p:nvSpPr>
        <p:spPr/>
        <p:txBody>
          <a:bodyPr/>
          <a:lstStyle>
            <a:lvl1pPr>
              <a:defRPr b="0">
                <a:solidFill>
                  <a:schemeClr val="tx1"/>
                </a:solidFill>
              </a:defRPr>
            </a:lvl1pPr>
          </a:lstStyle>
          <a:p>
            <a:r>
              <a:rPr lang="en-US"/>
              <a:t>Click to edit Master title style</a:t>
            </a:r>
            <a:endParaRPr lang="en-US" dirty="0"/>
          </a:p>
        </p:txBody>
      </p:sp>
      <p:sp>
        <p:nvSpPr>
          <p:cNvPr id="7" name="TextBox 6"/>
          <p:cNvSpPr txBox="1"/>
          <p:nvPr/>
        </p:nvSpPr>
        <p:spPr>
          <a:xfrm>
            <a:off x="609600" y="3662433"/>
            <a:ext cx="8852455" cy="1815882"/>
          </a:xfrm>
          <a:prstGeom prst="rect">
            <a:avLst/>
          </a:prstGeom>
          <a:noFill/>
        </p:spPr>
        <p:txBody>
          <a:bodyPr wrap="square" rtlCol="0">
            <a:spAutoFit/>
          </a:bodyPr>
          <a:lstStyle/>
          <a:p>
            <a:r>
              <a:rPr lang="en-US" sz="1600" dirty="0">
                <a:solidFill>
                  <a:schemeClr val="tx2"/>
                </a:solidFill>
                <a:latin typeface="+mn-lt"/>
              </a:rPr>
              <a:t>For more information, contact CDC</a:t>
            </a:r>
            <a:br>
              <a:rPr lang="en-US" sz="1600" dirty="0">
                <a:solidFill>
                  <a:schemeClr val="tx2"/>
                </a:solidFill>
                <a:latin typeface="+mn-lt"/>
              </a:rPr>
            </a:br>
            <a:r>
              <a:rPr lang="en-US" sz="1600" dirty="0">
                <a:solidFill>
                  <a:schemeClr val="tx2"/>
                </a:solidFill>
                <a:latin typeface="+mn-lt"/>
              </a:rPr>
              <a:t>1-800-CDC-INFO (232-4636)</a:t>
            </a:r>
            <a:br>
              <a:rPr lang="en-US" sz="1600" dirty="0">
                <a:solidFill>
                  <a:schemeClr val="tx2"/>
                </a:solidFill>
                <a:latin typeface="+mn-lt"/>
              </a:rPr>
            </a:br>
            <a:r>
              <a:rPr lang="en-US" sz="1600" dirty="0">
                <a:solidFill>
                  <a:schemeClr val="tx2"/>
                </a:solidFill>
                <a:latin typeface="+mn-lt"/>
              </a:rPr>
              <a:t>TTY:  1-888-232-6348    www.cdc.gov</a:t>
            </a:r>
            <a:br>
              <a:rPr lang="en-US" sz="1600" dirty="0">
                <a:solidFill>
                  <a:schemeClr val="tx2"/>
                </a:solidFill>
                <a:latin typeface="+mn-lt"/>
              </a:rPr>
            </a:br>
            <a:r>
              <a:rPr lang="en-US" sz="1600" dirty="0">
                <a:solidFill>
                  <a:schemeClr val="tx2"/>
                </a:solidFill>
                <a:latin typeface="+mn-lt"/>
              </a:rPr>
              <a:t/>
            </a:r>
            <a:br>
              <a:rPr lang="en-US" sz="1600" dirty="0">
                <a:solidFill>
                  <a:schemeClr val="tx2"/>
                </a:solidFill>
                <a:latin typeface="+mn-lt"/>
              </a:rPr>
            </a:br>
            <a:r>
              <a:rPr lang="en-US" sz="1600" dirty="0">
                <a:solidFill>
                  <a:schemeClr val="tx2"/>
                </a:solidFill>
                <a:latin typeface="+mn-lt"/>
              </a:rPr>
              <a:t/>
            </a:r>
            <a:br>
              <a:rPr lang="en-US" sz="1600" dirty="0">
                <a:solidFill>
                  <a:schemeClr val="tx2"/>
                </a:solidFill>
                <a:latin typeface="+mn-lt"/>
              </a:rPr>
            </a:br>
            <a:r>
              <a:rPr lang="en-US" sz="1600" dirty="0">
                <a:solidFill>
                  <a:schemeClr val="tx2"/>
                </a:solidFill>
                <a:latin typeface="+mn-lt"/>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59764221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077013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srgbClr val="0039A6"/>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srgbClr val="0039A6"/>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CAD4D6-931B-ED4B-8E24-D85F810C9052}"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21803137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2057122111"/>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609600" y="6019800"/>
            <a:ext cx="109728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323411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012A77-F5D5-4DFE-89B7-C032B0763033}"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75176-A9D5-4FFE-9BA2-1B9812F7177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313903"/>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srgbClr val="0039A6"/>
              </a:solidFill>
            </a:endParaRPr>
          </a:p>
        </p:txBody>
      </p:sp>
      <p:sp>
        <p:nvSpPr>
          <p:cNvPr id="5" name="Footer Placeholder 4"/>
          <p:cNvSpPr>
            <a:spLocks noGrp="1"/>
          </p:cNvSpPr>
          <p:nvPr>
            <p:ph type="ftr" sz="quarter" idx="11"/>
          </p:nvPr>
        </p:nvSpPr>
        <p:spPr/>
        <p:txBody>
          <a:bodyPr/>
          <a:lstStyle/>
          <a:p>
            <a:endParaRPr lang="en-US" dirty="0">
              <a:solidFill>
                <a:srgbClr val="0039A6"/>
              </a:solidFill>
            </a:endParaRPr>
          </a:p>
        </p:txBody>
      </p:sp>
      <p:sp>
        <p:nvSpPr>
          <p:cNvPr id="6" name="Slide Number Placeholder 5"/>
          <p:cNvSpPr>
            <a:spLocks noGrp="1"/>
          </p:cNvSpPr>
          <p:nvPr>
            <p:ph type="sldNum" sz="quarter" idx="12"/>
          </p:nvPr>
        </p:nvSpPr>
        <p:spPr/>
        <p:txBody>
          <a:bodyPr/>
          <a:lstStyle/>
          <a:p>
            <a:fld id="{0BCAD4D6-931B-ED4B-8E24-D85F810C9052}"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30496269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012A77-F5D5-4DFE-89B7-C032B0763033}"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75176-A9D5-4FFE-9BA2-1B9812F7177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363649"/>
      </p:ext>
    </p:extLst>
  </p:cSld>
  <p:clrMapOvr>
    <a:masterClrMapping/>
  </p:clrMapOvr>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012A77-F5D5-4DFE-89B7-C032B0763033}" type="datetimeFigureOut">
              <a:rPr lang="en-US" smtClean="0"/>
              <a:t>8/8/2017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75176-A9D5-4FFE-9BA2-1B9812F7177A}" type="slidenum">
              <a:rPr lang="en-US" smtClean="0"/>
              <a:t>‹#›</a:t>
            </a:fld>
            <a:endParaRPr lang="en-US"/>
          </a:p>
        </p:txBody>
      </p:sp>
    </p:spTree>
    <p:extLst>
      <p:ext uri="{BB962C8B-B14F-4D97-AF65-F5344CB8AC3E}">
        <p14:creationId xmlns:p14="http://schemas.microsoft.com/office/powerpoint/2010/main" val="1507591266"/>
      </p:ext>
    </p:extLst>
  </p:cSld>
  <p:clrMapOvr>
    <a:masterClrMapping/>
  </p:clrMapOvr>
  <p:hf sldNum="0"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012A77-F5D5-4DFE-89B7-C032B0763033}" type="datetimeFigureOut">
              <a:rPr lang="en-US" smtClean="0"/>
              <a:t>8/8/2017</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75176-A9D5-4FFE-9BA2-1B9812F7177A}" type="slidenum">
              <a:rPr lang="en-US" smtClean="0"/>
              <a:t>‹#›</a:t>
            </a:fld>
            <a:endParaRPr lang="en-US"/>
          </a:p>
        </p:txBody>
      </p:sp>
    </p:spTree>
    <p:extLst>
      <p:ext uri="{BB962C8B-B14F-4D97-AF65-F5344CB8AC3E}">
        <p14:creationId xmlns:p14="http://schemas.microsoft.com/office/powerpoint/2010/main" val="2119802080"/>
      </p:ext>
    </p:extLst>
  </p:cSld>
  <p:clrMapOvr>
    <a:masterClrMapping/>
  </p:clrMapOvr>
  <p:hf sldNum="0"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012A77-F5D5-4DFE-89B7-C032B0763033}" type="datetimeFigureOut">
              <a:rPr lang="en-US" smtClean="0"/>
              <a:t>8/8/2017</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75176-A9D5-4FFE-9BA2-1B9812F7177A}" type="slidenum">
              <a:rPr lang="en-US" smtClean="0"/>
              <a:t>‹#›</a:t>
            </a:fld>
            <a:endParaRPr lang="en-US"/>
          </a:p>
        </p:txBody>
      </p:sp>
    </p:spTree>
    <p:extLst>
      <p:ext uri="{BB962C8B-B14F-4D97-AF65-F5344CB8AC3E}">
        <p14:creationId xmlns:p14="http://schemas.microsoft.com/office/powerpoint/2010/main" val="4142204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92298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012A77-F5D5-4DFE-89B7-C032B0763033}" type="datetimeFigureOut">
              <a:rPr lang="en-US" smtClean="0"/>
              <a:t>8/8/2017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CA75176-A9D5-4FFE-9BA2-1B9812F7177A}" type="slidenum">
              <a:rPr lang="en-US" smtClean="0"/>
              <a:t>‹#›</a:t>
            </a:fld>
            <a:endParaRPr lang="en-US"/>
          </a:p>
        </p:txBody>
      </p:sp>
    </p:spTree>
    <p:extLst>
      <p:ext uri="{BB962C8B-B14F-4D97-AF65-F5344CB8AC3E}">
        <p14:creationId xmlns:p14="http://schemas.microsoft.com/office/powerpoint/2010/main" val="3804140113"/>
      </p:ext>
    </p:extLst>
  </p:cSld>
  <p:clrMapOvr>
    <a:masterClrMapping/>
  </p:clrMapOvr>
  <p:hf sldNum="0"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012A77-F5D5-4DFE-89B7-C032B0763033}" type="datetimeFigureOut">
              <a:rPr lang="en-US" smtClean="0"/>
              <a:t>8/8/2017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A75176-A9D5-4FFE-9BA2-1B9812F7177A}" type="slidenum">
              <a:rPr lang="en-US" smtClean="0"/>
              <a:t>‹#›</a:t>
            </a:fld>
            <a:endParaRPr lang="en-US"/>
          </a:p>
        </p:txBody>
      </p:sp>
    </p:spTree>
    <p:extLst>
      <p:ext uri="{BB962C8B-B14F-4D97-AF65-F5344CB8AC3E}">
        <p14:creationId xmlns:p14="http://schemas.microsoft.com/office/powerpoint/2010/main" val="720435647"/>
      </p:ext>
    </p:extLst>
  </p:cSld>
  <p:clrMapOvr>
    <a:masterClrMapping/>
  </p:clrMapOvr>
  <p:hf sldNum="0"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12A77-F5D5-4DFE-89B7-C032B0763033}" type="datetimeFigureOut">
              <a:rPr lang="en-US" smtClean="0"/>
              <a:t>8/8/2017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75176-A9D5-4FFE-9BA2-1B9812F7177A}" type="slidenum">
              <a:rPr lang="en-US" smtClean="0"/>
              <a:t>‹#›</a:t>
            </a:fld>
            <a:endParaRPr lang="en-US"/>
          </a:p>
        </p:txBody>
      </p:sp>
    </p:spTree>
    <p:extLst>
      <p:ext uri="{BB962C8B-B14F-4D97-AF65-F5344CB8AC3E}">
        <p14:creationId xmlns:p14="http://schemas.microsoft.com/office/powerpoint/2010/main" val="1696086984"/>
      </p:ext>
    </p:extLst>
  </p:cSld>
  <p:clrMapOvr>
    <a:masterClrMapping/>
  </p:clrMapOvr>
  <p:hf sldNum="0"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012A77-F5D5-4DFE-89B7-C032B0763033}"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75176-A9D5-4FFE-9BA2-1B9812F7177A}" type="slidenum">
              <a:rPr lang="en-US" smtClean="0"/>
              <a:t>‹#›</a:t>
            </a:fld>
            <a:endParaRPr lang="en-US"/>
          </a:p>
        </p:txBody>
      </p:sp>
    </p:spTree>
    <p:extLst>
      <p:ext uri="{BB962C8B-B14F-4D97-AF65-F5344CB8AC3E}">
        <p14:creationId xmlns:p14="http://schemas.microsoft.com/office/powerpoint/2010/main" val="2916837833"/>
      </p:ext>
    </p:extLst>
  </p:cSld>
  <p:clrMapOvr>
    <a:masterClrMapping/>
  </p:clrMapOvr>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012A77-F5D5-4DFE-89B7-C032B0763033}"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75176-A9D5-4FFE-9BA2-1B9812F7177A}" type="slidenum">
              <a:rPr lang="en-US" smtClean="0"/>
              <a:t>‹#›</a:t>
            </a:fld>
            <a:endParaRPr lang="en-US"/>
          </a:p>
        </p:txBody>
      </p:sp>
    </p:spTree>
    <p:extLst>
      <p:ext uri="{BB962C8B-B14F-4D97-AF65-F5344CB8AC3E}">
        <p14:creationId xmlns:p14="http://schemas.microsoft.com/office/powerpoint/2010/main" val="58880934"/>
      </p:ext>
    </p:extLst>
  </p:cSld>
  <p:clrMapOvr>
    <a:masterClrMapping/>
  </p:clrMapOvr>
  <p:hf sldNum="0"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TITLE_OD">
    <p:spTree>
      <p:nvGrpSpPr>
        <p:cNvPr id="1" name=""/>
        <p:cNvGrpSpPr/>
        <p:nvPr/>
      </p:nvGrpSpPr>
      <p:grpSpPr>
        <a:xfrm>
          <a:off x="0" y="0"/>
          <a:ext cx="0" cy="0"/>
          <a:chOff x="0" y="0"/>
          <a:chExt cx="0" cy="0"/>
        </a:xfrm>
      </p:grpSpPr>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tx1"/>
                </a:solidFill>
                <a:effectLst/>
                <a:latin typeface="Calibri"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6417532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00370080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609600" y="6019800"/>
            <a:ext cx="109728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148157277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68721304"/>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91576327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srgbClr val="0039A6"/>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srgbClr val="0039A6"/>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CAD4D6-931B-ED4B-8E24-D85F810C9052}"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31928991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29530856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46530289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497995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69905678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461665"/>
          </a:xfrm>
          <a:prstGeom prst="rect">
            <a:avLst/>
          </a:prstGeom>
          <a:noFill/>
        </p:spPr>
        <p:txBody>
          <a:bodyPr wrap="square" rtlCol="0">
            <a:spAutoFit/>
          </a:bodyPr>
          <a:lstStyle/>
          <a:p>
            <a:pPr defTabSz="1219170" eaLnBrk="0" fontAlgn="base" hangingPunct="0">
              <a:spcBef>
                <a:spcPct val="0"/>
              </a:spcBef>
              <a:spcAft>
                <a:spcPct val="0"/>
              </a:spcAft>
            </a:pPr>
            <a:r>
              <a:rPr lang="en-US" sz="2400" b="1" dirty="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42536383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a:t>Bottom band: NCIRD</a:t>
            </a: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996665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1116634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379151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pPr defTabSz="1219170" eaLnBrk="0" fontAlgn="base" hangingPunct="0">
              <a:spcBef>
                <a:spcPct val="0"/>
              </a:spcBef>
              <a:spcAft>
                <a:spcPct val="0"/>
              </a:spcAft>
            </a:pPr>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01198131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1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93372199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8" tIns="45709" rIns="91418" bIns="45709"/>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5ED923CC-A380-44D3-8C45-D4B8699D6BB5}" type="datetimeFigureOut">
              <a:rPr lang="en-US" smtClean="0">
                <a:solidFill>
                  <a:srgbClr val="0039A6"/>
                </a:solidFill>
              </a:rPr>
              <a:pPr defTabSz="914164" eaLnBrk="0" fontAlgn="base" hangingPunct="0">
                <a:spcBef>
                  <a:spcPct val="0"/>
                </a:spcBef>
                <a:spcAft>
                  <a:spcPct val="0"/>
                </a:spcAft>
              </a:pPr>
              <a:t>8/8/2017</a:t>
            </a:fld>
            <a:endParaRPr lang="en-US">
              <a:solidFill>
                <a:srgbClr val="0039A6"/>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lIns="91418" tIns="45709" rIns="91418" bIns="45709"/>
          <a:lstStyle/>
          <a:p>
            <a:pPr defTabSz="914164" eaLnBrk="0" fontAlgn="base" hangingPunct="0">
              <a:spcBef>
                <a:spcPct val="0"/>
              </a:spcBef>
              <a:spcAft>
                <a:spcPct val="0"/>
              </a:spcAft>
            </a:pPr>
            <a:endParaRPr lang="en-US">
              <a:solidFill>
                <a:srgbClr val="0039A6"/>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9F62575F-5EC2-4907-AA84-57F7E36D36D9}" type="slidenum">
              <a:rPr lang="en-US" smtClean="0">
                <a:solidFill>
                  <a:srgbClr val="0039A6"/>
                </a:solidFill>
              </a:rPr>
              <a:pPr defTabSz="914164" eaLnBrk="0" fontAlgn="base" hangingPunct="0">
                <a:spcBef>
                  <a:spcPct val="0"/>
                </a:spcBef>
                <a:spcAft>
                  <a:spcPct val="0"/>
                </a:spcAft>
              </a:pPr>
              <a:t>‹#›</a:t>
            </a:fld>
            <a:endParaRPr lang="en-US">
              <a:solidFill>
                <a:srgbClr val="0039A6"/>
              </a:solidFill>
            </a:endParaRPr>
          </a:p>
        </p:txBody>
      </p:sp>
    </p:spTree>
    <p:extLst>
      <p:ext uri="{BB962C8B-B14F-4D97-AF65-F5344CB8AC3E}">
        <p14:creationId xmlns:p14="http://schemas.microsoft.com/office/powerpoint/2010/main" val="2505041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396A91B2-2C1E-4344-9764-49ED1B3C997E}" type="datetimeFigureOut">
              <a:rPr lang="en-US" smtClean="0">
                <a:solidFill>
                  <a:srgbClr val="FFC000"/>
                </a:solidFill>
              </a:rPr>
              <a:pPr defTabSz="1219170" eaLnBrk="0" fontAlgn="base" hangingPunct="0">
                <a:spcBef>
                  <a:spcPct val="0"/>
                </a:spcBef>
                <a:spcAft>
                  <a:spcPct val="0"/>
                </a:spcAft>
              </a:pPr>
              <a:t>8/8/2017</a:t>
            </a:fld>
            <a:endParaRPr lang="en-US">
              <a:solidFill>
                <a:srgbClr val="FFC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FFC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B27FF02C-769E-4C1C-B2F6-00DCA6EA8387}" type="slidenum">
              <a:rPr lang="en-US" smtClean="0">
                <a:solidFill>
                  <a:srgbClr val="FFC000"/>
                </a:solidFill>
              </a:rPr>
              <a:pPr defTabSz="1219170" eaLnBrk="0" fontAlgn="base" hangingPunct="0">
                <a:spcBef>
                  <a:spcPct val="0"/>
                </a:spcBef>
                <a:spcAft>
                  <a:spcPct val="0"/>
                </a:spcAft>
              </a:pPr>
              <a:t>‹#›</a:t>
            </a:fld>
            <a:endParaRPr lang="en-US">
              <a:solidFill>
                <a:srgbClr val="FFC000"/>
              </a:solidFill>
            </a:endParaRPr>
          </a:p>
        </p:txBody>
      </p:sp>
    </p:spTree>
    <p:extLst>
      <p:ext uri="{BB962C8B-B14F-4D97-AF65-F5344CB8AC3E}">
        <p14:creationId xmlns:p14="http://schemas.microsoft.com/office/powerpoint/2010/main" val="1322945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490134" y="1981200"/>
            <a:ext cx="9211733" cy="4114800"/>
          </a:xfrm>
          <a:prstGeom prst="rect">
            <a:avLst/>
          </a:prstGeom>
        </p:spPr>
        <p:txBody>
          <a:bodyPr/>
          <a:lstStyle/>
          <a:p>
            <a:pPr lvl="0"/>
            <a:endParaRPr lang="en-US" noProof="0"/>
          </a:p>
        </p:txBody>
      </p:sp>
    </p:spTree>
    <p:extLst>
      <p:ext uri="{BB962C8B-B14F-4D97-AF65-F5344CB8AC3E}">
        <p14:creationId xmlns:p14="http://schemas.microsoft.com/office/powerpoint/2010/main" val="1295268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18" tIns="45709" rIns="91418" bIns="45709"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lIns="91418" tIns="45709" rIns="91418" bIns="45709"/>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18" tIns="45709" rIns="91418" bIns="45709"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228758403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F301"/>
                </a:solidFill>
              </a:defRPr>
            </a:lvl1pPr>
          </a:lstStyle>
          <a:p>
            <a:r>
              <a:rPr lang="en-US" dirty="0"/>
              <a:t>Click to edit Master title style</a:t>
            </a:r>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algn="l">
              <a:defRPr sz="2000">
                <a:solidFill>
                  <a:srgbClr val="FFC000"/>
                </a:solidFill>
              </a:defRPr>
            </a:lvl1pPr>
          </a:lstStyle>
          <a:p>
            <a:pPr defTabSz="914377" eaLnBrk="0" fontAlgn="base" hangingPunct="0">
              <a:spcBef>
                <a:spcPct val="0"/>
              </a:spcBef>
              <a:spcAft>
                <a:spcPct val="0"/>
              </a:spcAft>
              <a:defRPr/>
            </a:pPr>
            <a:fld id="{E3677369-B932-4998-9241-993C3F5A4F1C}" type="slidenum">
              <a:rPr lang="en-US" smtClean="0"/>
              <a:pPr defTabSz="914377"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1050556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4D3C8CB5-3EC1-4F57-BA76-17531D8CC52A}" type="datetime1">
              <a:rPr lang="en-US" smtClean="0">
                <a:solidFill>
                  <a:srgbClr val="0F56DC"/>
                </a:solidFill>
              </a:rPr>
              <a:pPr defTabSz="1219170" eaLnBrk="0" fontAlgn="base" hangingPunct="0">
                <a:spcBef>
                  <a:spcPct val="0"/>
                </a:spcBef>
                <a:spcAft>
                  <a:spcPct val="0"/>
                </a:spcAft>
              </a:pPr>
              <a:t>8/8/2017</a:t>
            </a:fld>
            <a:endParaRPr lang="en-US">
              <a:solidFill>
                <a:srgbClr val="0F56D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0F56D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E8E903C6-2233-4088-A5D7-59A91790C925}" type="slidenum">
              <a:rPr lang="en-US" smtClean="0">
                <a:solidFill>
                  <a:srgbClr val="0F56DC"/>
                </a:solidFill>
              </a:rPr>
              <a:pPr defTabSz="1219170" eaLnBrk="0" fontAlgn="base" hangingPunct="0">
                <a:spcBef>
                  <a:spcPct val="0"/>
                </a:spcBef>
                <a:spcAft>
                  <a:spcPct val="0"/>
                </a:spcAft>
              </a:pPr>
              <a:t>‹#›</a:t>
            </a:fld>
            <a:endParaRPr lang="en-US">
              <a:solidFill>
                <a:srgbClr val="0F56DC"/>
              </a:solidFill>
            </a:endParaRPr>
          </a:p>
        </p:txBody>
      </p:sp>
    </p:spTree>
    <p:extLst>
      <p:ext uri="{BB962C8B-B14F-4D97-AF65-F5344CB8AC3E}">
        <p14:creationId xmlns:p14="http://schemas.microsoft.com/office/powerpoint/2010/main" val="4206327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461665"/>
          </a:xfrm>
          <a:prstGeom prst="rect">
            <a:avLst/>
          </a:prstGeom>
          <a:noFill/>
        </p:spPr>
        <p:txBody>
          <a:bodyPr wrap="square" rtlCol="0">
            <a:spAutoFit/>
          </a:bodyPr>
          <a:lstStyle/>
          <a:p>
            <a:pPr defTabSz="1219170" eaLnBrk="0" fontAlgn="base" hangingPunct="0">
              <a:spcBef>
                <a:spcPct val="0"/>
              </a:spcBef>
              <a:spcAft>
                <a:spcPct val="0"/>
              </a:spcAft>
            </a:pPr>
            <a:r>
              <a:rPr lang="en-US" sz="2400" b="1" dirty="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206072695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a:t>Bottom band: NCIRD</a:t>
            </a: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581683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69840541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9184075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ATA SLIDE_OD_medium">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97117941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pPr defTabSz="1219170" eaLnBrk="0" fontAlgn="base" hangingPunct="0">
              <a:spcBef>
                <a:spcPct val="0"/>
              </a:spcBef>
              <a:spcAft>
                <a:spcPct val="0"/>
              </a:spcAft>
            </a:pPr>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48094974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29" tIns="45714" rIns="91429" bIns="45714"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lIns="91429" tIns="45714" rIns="91429" bIns="45714"/>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29" tIns="45714" rIns="91429" bIns="45714"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186404385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8" tIns="45709" rIns="91418" bIns="45709"/>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5ED923CC-A380-44D3-8C45-D4B8699D6BB5}" type="datetimeFigureOut">
              <a:rPr lang="en-US" smtClean="0">
                <a:solidFill>
                  <a:srgbClr val="0039A6"/>
                </a:solidFill>
              </a:rPr>
              <a:pPr defTabSz="914164" eaLnBrk="0" fontAlgn="base" hangingPunct="0">
                <a:spcBef>
                  <a:spcPct val="0"/>
                </a:spcBef>
                <a:spcAft>
                  <a:spcPct val="0"/>
                </a:spcAft>
              </a:pPr>
              <a:t>8/8/2017</a:t>
            </a:fld>
            <a:endParaRPr lang="en-US">
              <a:solidFill>
                <a:srgbClr val="0039A6"/>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lIns="91418" tIns="45709" rIns="91418" bIns="45709"/>
          <a:lstStyle/>
          <a:p>
            <a:pPr defTabSz="914164" eaLnBrk="0" fontAlgn="base" hangingPunct="0">
              <a:spcBef>
                <a:spcPct val="0"/>
              </a:spcBef>
              <a:spcAft>
                <a:spcPct val="0"/>
              </a:spcAft>
            </a:pPr>
            <a:endParaRPr lang="en-US">
              <a:solidFill>
                <a:srgbClr val="0039A6"/>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9F62575F-5EC2-4907-AA84-57F7E36D36D9}" type="slidenum">
              <a:rPr lang="en-US" smtClean="0">
                <a:solidFill>
                  <a:srgbClr val="0039A6"/>
                </a:solidFill>
              </a:rPr>
              <a:pPr defTabSz="914164" eaLnBrk="0" fontAlgn="base" hangingPunct="0">
                <a:spcBef>
                  <a:spcPct val="0"/>
                </a:spcBef>
                <a:spcAft>
                  <a:spcPct val="0"/>
                </a:spcAft>
              </a:pPr>
              <a:t>‹#›</a:t>
            </a:fld>
            <a:endParaRPr lang="en-US">
              <a:solidFill>
                <a:srgbClr val="0039A6"/>
              </a:solidFill>
            </a:endParaRPr>
          </a:p>
        </p:txBody>
      </p:sp>
    </p:spTree>
    <p:extLst>
      <p:ext uri="{BB962C8B-B14F-4D97-AF65-F5344CB8AC3E}">
        <p14:creationId xmlns:p14="http://schemas.microsoft.com/office/powerpoint/2010/main" val="3040497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396A91B2-2C1E-4344-9764-49ED1B3C997E}" type="datetimeFigureOut">
              <a:rPr lang="en-US" smtClean="0">
                <a:solidFill>
                  <a:srgbClr val="FFC000"/>
                </a:solidFill>
              </a:rPr>
              <a:pPr defTabSz="1219170" eaLnBrk="0" fontAlgn="base" hangingPunct="0">
                <a:spcBef>
                  <a:spcPct val="0"/>
                </a:spcBef>
                <a:spcAft>
                  <a:spcPct val="0"/>
                </a:spcAft>
              </a:pPr>
              <a:t>8/8/2017</a:t>
            </a:fld>
            <a:endParaRPr lang="en-US">
              <a:solidFill>
                <a:srgbClr val="FFC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FFC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B27FF02C-769E-4C1C-B2F6-00DCA6EA8387}" type="slidenum">
              <a:rPr lang="en-US" smtClean="0">
                <a:solidFill>
                  <a:srgbClr val="FFC000"/>
                </a:solidFill>
              </a:rPr>
              <a:pPr defTabSz="1219170" eaLnBrk="0" fontAlgn="base" hangingPunct="0">
                <a:spcBef>
                  <a:spcPct val="0"/>
                </a:spcBef>
                <a:spcAft>
                  <a:spcPct val="0"/>
                </a:spcAft>
              </a:pPr>
              <a:t>‹#›</a:t>
            </a:fld>
            <a:endParaRPr lang="en-US">
              <a:solidFill>
                <a:srgbClr val="FFC000"/>
              </a:solidFill>
            </a:endParaRPr>
          </a:p>
        </p:txBody>
      </p:sp>
    </p:spTree>
    <p:extLst>
      <p:ext uri="{BB962C8B-B14F-4D97-AF65-F5344CB8AC3E}">
        <p14:creationId xmlns:p14="http://schemas.microsoft.com/office/powerpoint/2010/main" val="1253402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490134" y="1981200"/>
            <a:ext cx="9211733" cy="4114800"/>
          </a:xfrm>
          <a:prstGeom prst="rect">
            <a:avLst/>
          </a:prstGeom>
        </p:spPr>
        <p:txBody>
          <a:bodyPr/>
          <a:lstStyle/>
          <a:p>
            <a:pPr lvl="0"/>
            <a:endParaRPr lang="en-US" noProof="0"/>
          </a:p>
        </p:txBody>
      </p:sp>
    </p:spTree>
    <p:extLst>
      <p:ext uri="{BB962C8B-B14F-4D97-AF65-F5344CB8AC3E}">
        <p14:creationId xmlns:p14="http://schemas.microsoft.com/office/powerpoint/2010/main" val="168644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18" tIns="45709" rIns="91418" bIns="45709"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lIns="91418" tIns="45709" rIns="91418" bIns="45709"/>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18" tIns="45709" rIns="91418" bIns="45709"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133008224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F301"/>
                </a:solidFill>
              </a:defRPr>
            </a:lvl1pPr>
          </a:lstStyle>
          <a:p>
            <a:r>
              <a:rPr lang="en-US" dirty="0"/>
              <a:t>Click to edit Master title style</a:t>
            </a:r>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algn="l">
              <a:defRPr sz="2000">
                <a:solidFill>
                  <a:srgbClr val="FFC000"/>
                </a:solidFill>
              </a:defRPr>
            </a:lvl1pPr>
          </a:lstStyle>
          <a:p>
            <a:pPr defTabSz="914377" eaLnBrk="0" fontAlgn="base" hangingPunct="0">
              <a:spcBef>
                <a:spcPct val="0"/>
              </a:spcBef>
              <a:spcAft>
                <a:spcPct val="0"/>
              </a:spcAft>
              <a:defRPr/>
            </a:pPr>
            <a:fld id="{E3677369-B932-4998-9241-993C3F5A4F1C}" type="slidenum">
              <a:rPr lang="en-US" smtClean="0"/>
              <a:pPr defTabSz="914377"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3897169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4D3C8CB5-3EC1-4F57-BA76-17531D8CC52A}" type="datetime1">
              <a:rPr lang="en-US" smtClean="0">
                <a:solidFill>
                  <a:srgbClr val="0F56DC"/>
                </a:solidFill>
              </a:rPr>
              <a:pPr defTabSz="1219170" eaLnBrk="0" fontAlgn="base" hangingPunct="0">
                <a:spcBef>
                  <a:spcPct val="0"/>
                </a:spcBef>
                <a:spcAft>
                  <a:spcPct val="0"/>
                </a:spcAft>
              </a:pPr>
              <a:t>8/8/2017</a:t>
            </a:fld>
            <a:endParaRPr lang="en-US">
              <a:solidFill>
                <a:srgbClr val="0F56D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0F56D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E8E903C6-2233-4088-A5D7-59A91790C925}" type="slidenum">
              <a:rPr lang="en-US" smtClean="0">
                <a:solidFill>
                  <a:srgbClr val="0F56DC"/>
                </a:solidFill>
              </a:rPr>
              <a:pPr defTabSz="1219170" eaLnBrk="0" fontAlgn="base" hangingPunct="0">
                <a:spcBef>
                  <a:spcPct val="0"/>
                </a:spcBef>
                <a:spcAft>
                  <a:spcPct val="0"/>
                </a:spcAft>
              </a:pPr>
              <a:t>‹#›</a:t>
            </a:fld>
            <a:endParaRPr lang="en-US">
              <a:solidFill>
                <a:srgbClr val="0F56DC"/>
              </a:solidFill>
            </a:endParaRPr>
          </a:p>
        </p:txBody>
      </p:sp>
    </p:spTree>
    <p:extLst>
      <p:ext uri="{BB962C8B-B14F-4D97-AF65-F5344CB8AC3E}">
        <p14:creationId xmlns:p14="http://schemas.microsoft.com/office/powerpoint/2010/main" val="4088253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461665"/>
          </a:xfrm>
          <a:prstGeom prst="rect">
            <a:avLst/>
          </a:prstGeom>
          <a:noFill/>
        </p:spPr>
        <p:txBody>
          <a:bodyPr wrap="square" rtlCol="0">
            <a:spAutoFit/>
          </a:bodyPr>
          <a:lstStyle/>
          <a:p>
            <a:pPr defTabSz="1219170" eaLnBrk="0" fontAlgn="base" hangingPunct="0">
              <a:spcBef>
                <a:spcPct val="0"/>
              </a:spcBef>
              <a:spcAft>
                <a:spcPct val="0"/>
              </a:spcAft>
            </a:pPr>
            <a:r>
              <a:rPr lang="en-US" sz="2400" b="1" dirty="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18188131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a:t>Bottom band: NCIRD</a:t>
            </a: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171524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ATA SLIDE_OD_deep">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baseline="0">
                <a:solidFill>
                  <a:schemeClr val="bg2"/>
                </a:solidFill>
              </a:defRPr>
            </a:lvl8pPr>
            <a:lvl9pPr>
              <a:defRPr baseline="0">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3"/>
          </p:nvPr>
        </p:nvSpPr>
        <p:spPr/>
        <p:txBody>
          <a:bodyPr/>
          <a:lstStyle>
            <a:lvl1pPr>
              <a:defRPr>
                <a:solidFill>
                  <a:schemeClr val="bg2">
                    <a:lumMod val="95000"/>
                  </a:schemeClr>
                </a:solidFill>
              </a:defRPr>
            </a:lvl1pPr>
          </a:lstStyle>
          <a:p>
            <a:endParaRPr lang="en-US" dirty="0"/>
          </a:p>
        </p:txBody>
      </p:sp>
    </p:spTree>
    <p:extLst>
      <p:ext uri="{BB962C8B-B14F-4D97-AF65-F5344CB8AC3E}">
        <p14:creationId xmlns:p14="http://schemas.microsoft.com/office/powerpoint/2010/main" val="57855420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32405297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8770615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pPr defTabSz="1219170" eaLnBrk="0" fontAlgn="base" hangingPunct="0">
              <a:spcBef>
                <a:spcPct val="0"/>
              </a:spcBef>
              <a:spcAft>
                <a:spcPct val="0"/>
              </a:spcAft>
            </a:pPr>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66547303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29" tIns="45714" rIns="91429" bIns="45714"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lIns="91429" tIns="45714" rIns="91429" bIns="45714"/>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29" tIns="45714" rIns="91429" bIns="45714"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334264041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02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8" tIns="45709" rIns="91418" bIns="45709"/>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5ED923CC-A380-44D3-8C45-D4B8699D6BB5}" type="datetimeFigureOut">
              <a:rPr lang="en-US" smtClean="0">
                <a:solidFill>
                  <a:srgbClr val="0039A6"/>
                </a:solidFill>
              </a:rPr>
              <a:pPr defTabSz="914164" eaLnBrk="0" fontAlgn="base" hangingPunct="0">
                <a:spcBef>
                  <a:spcPct val="0"/>
                </a:spcBef>
                <a:spcAft>
                  <a:spcPct val="0"/>
                </a:spcAft>
              </a:pPr>
              <a:t>8/8/2017</a:t>
            </a:fld>
            <a:endParaRPr lang="en-US">
              <a:solidFill>
                <a:srgbClr val="0039A6"/>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lIns="91418" tIns="45709" rIns="91418" bIns="45709"/>
          <a:lstStyle/>
          <a:p>
            <a:pPr defTabSz="914164" eaLnBrk="0" fontAlgn="base" hangingPunct="0">
              <a:spcBef>
                <a:spcPct val="0"/>
              </a:spcBef>
              <a:spcAft>
                <a:spcPct val="0"/>
              </a:spcAft>
            </a:pPr>
            <a:endParaRPr lang="en-US">
              <a:solidFill>
                <a:srgbClr val="0039A6"/>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9F62575F-5EC2-4907-AA84-57F7E36D36D9}" type="slidenum">
              <a:rPr lang="en-US" smtClean="0">
                <a:solidFill>
                  <a:srgbClr val="0039A6"/>
                </a:solidFill>
              </a:rPr>
              <a:pPr defTabSz="914164" eaLnBrk="0" fontAlgn="base" hangingPunct="0">
                <a:spcBef>
                  <a:spcPct val="0"/>
                </a:spcBef>
                <a:spcAft>
                  <a:spcPct val="0"/>
                </a:spcAft>
              </a:pPr>
              <a:t>‹#›</a:t>
            </a:fld>
            <a:endParaRPr lang="en-US">
              <a:solidFill>
                <a:srgbClr val="0039A6"/>
              </a:solidFill>
            </a:endParaRPr>
          </a:p>
        </p:txBody>
      </p:sp>
    </p:spTree>
    <p:extLst>
      <p:ext uri="{BB962C8B-B14F-4D97-AF65-F5344CB8AC3E}">
        <p14:creationId xmlns:p14="http://schemas.microsoft.com/office/powerpoint/2010/main" val="1469072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396A91B2-2C1E-4344-9764-49ED1B3C997E}" type="datetimeFigureOut">
              <a:rPr lang="en-US" smtClean="0">
                <a:solidFill>
                  <a:srgbClr val="FFC000"/>
                </a:solidFill>
              </a:rPr>
              <a:pPr defTabSz="1219170" eaLnBrk="0" fontAlgn="base" hangingPunct="0">
                <a:spcBef>
                  <a:spcPct val="0"/>
                </a:spcBef>
                <a:spcAft>
                  <a:spcPct val="0"/>
                </a:spcAft>
              </a:pPr>
              <a:t>8/8/2017</a:t>
            </a:fld>
            <a:endParaRPr lang="en-US">
              <a:solidFill>
                <a:srgbClr val="FFC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FFC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B27FF02C-769E-4C1C-B2F6-00DCA6EA8387}" type="slidenum">
              <a:rPr lang="en-US" smtClean="0">
                <a:solidFill>
                  <a:srgbClr val="FFC000"/>
                </a:solidFill>
              </a:rPr>
              <a:pPr defTabSz="1219170" eaLnBrk="0" fontAlgn="base" hangingPunct="0">
                <a:spcBef>
                  <a:spcPct val="0"/>
                </a:spcBef>
                <a:spcAft>
                  <a:spcPct val="0"/>
                </a:spcAft>
              </a:pPr>
              <a:t>‹#›</a:t>
            </a:fld>
            <a:endParaRPr lang="en-US">
              <a:solidFill>
                <a:srgbClr val="FFC000"/>
              </a:solidFill>
            </a:endParaRPr>
          </a:p>
        </p:txBody>
      </p:sp>
    </p:spTree>
    <p:extLst>
      <p:ext uri="{BB962C8B-B14F-4D97-AF65-F5344CB8AC3E}">
        <p14:creationId xmlns:p14="http://schemas.microsoft.com/office/powerpoint/2010/main" val="3130050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490134" y="1981200"/>
            <a:ext cx="9211733" cy="4114800"/>
          </a:xfrm>
          <a:prstGeom prst="rect">
            <a:avLst/>
          </a:prstGeom>
        </p:spPr>
        <p:txBody>
          <a:bodyPr/>
          <a:lstStyle/>
          <a:p>
            <a:pPr lvl="0"/>
            <a:endParaRPr lang="en-US" noProof="0"/>
          </a:p>
        </p:txBody>
      </p:sp>
    </p:spTree>
    <p:extLst>
      <p:ext uri="{BB962C8B-B14F-4D97-AF65-F5344CB8AC3E}">
        <p14:creationId xmlns:p14="http://schemas.microsoft.com/office/powerpoint/2010/main" val="179605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18" tIns="45709" rIns="91418" bIns="45709"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lIns="91418" tIns="45709" rIns="91418" bIns="45709"/>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18" tIns="45709" rIns="91418" bIns="45709"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25774281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F301"/>
                </a:solidFill>
              </a:defRPr>
            </a:lvl1pPr>
          </a:lstStyle>
          <a:p>
            <a:r>
              <a:rPr lang="en-US" dirty="0"/>
              <a:t>Click to edit Master title style</a:t>
            </a:r>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algn="l">
              <a:defRPr sz="2000">
                <a:solidFill>
                  <a:srgbClr val="FFC000"/>
                </a:solidFill>
              </a:defRPr>
            </a:lvl1pPr>
          </a:lstStyle>
          <a:p>
            <a:pPr defTabSz="914377" eaLnBrk="0" fontAlgn="base" hangingPunct="0">
              <a:spcBef>
                <a:spcPct val="0"/>
              </a:spcBef>
              <a:spcAft>
                <a:spcPct val="0"/>
              </a:spcAft>
              <a:defRPr/>
            </a:pPr>
            <a:fld id="{E3677369-B932-4998-9241-993C3F5A4F1C}" type="slidenum">
              <a:rPr lang="en-US" smtClean="0"/>
              <a:pPr defTabSz="914377"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200277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3" name="Content Placeholder 2"/>
          <p:cNvSpPr>
            <a:spLocks noGrp="1"/>
          </p:cNvSpPr>
          <p:nvPr>
            <p:ph idx="10"/>
          </p:nvPr>
        </p:nvSpPr>
        <p:spPr>
          <a:xfrm>
            <a:off x="6339840"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a:solidFill>
                  <a:schemeClr val="tx2"/>
                </a:solidFill>
                <a:latin typeface="+mn-lt"/>
              </a:defRPr>
            </a:lvl7pPr>
            <a:lvl8pPr>
              <a:defRPr>
                <a:solidFill>
                  <a:schemeClr val="tx2"/>
                </a:solidFill>
                <a:latin typeface="+mn-lt"/>
              </a:defRPr>
            </a:lvl8pPr>
            <a:lvl9pPr>
              <a:defRPr>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9242635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4D3C8CB5-3EC1-4F57-BA76-17531D8CC52A}" type="datetime1">
              <a:rPr lang="en-US" smtClean="0">
                <a:solidFill>
                  <a:srgbClr val="0F56DC"/>
                </a:solidFill>
              </a:rPr>
              <a:pPr defTabSz="1219170" eaLnBrk="0" fontAlgn="base" hangingPunct="0">
                <a:spcBef>
                  <a:spcPct val="0"/>
                </a:spcBef>
                <a:spcAft>
                  <a:spcPct val="0"/>
                </a:spcAft>
              </a:pPr>
              <a:t>8/8/2017</a:t>
            </a:fld>
            <a:endParaRPr lang="en-US">
              <a:solidFill>
                <a:srgbClr val="0F56D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0F56D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E8E903C6-2233-4088-A5D7-59A91790C925}" type="slidenum">
              <a:rPr lang="en-US" smtClean="0">
                <a:solidFill>
                  <a:srgbClr val="0F56DC"/>
                </a:solidFill>
              </a:rPr>
              <a:pPr defTabSz="1219170" eaLnBrk="0" fontAlgn="base" hangingPunct="0">
                <a:spcBef>
                  <a:spcPct val="0"/>
                </a:spcBef>
                <a:spcAft>
                  <a:spcPct val="0"/>
                </a:spcAft>
              </a:pPr>
              <a:t>‹#›</a:t>
            </a:fld>
            <a:endParaRPr lang="en-US">
              <a:solidFill>
                <a:srgbClr val="0F56DC"/>
              </a:solidFill>
            </a:endParaRPr>
          </a:p>
        </p:txBody>
      </p:sp>
    </p:spTree>
    <p:extLst>
      <p:ext uri="{BB962C8B-B14F-4D97-AF65-F5344CB8AC3E}">
        <p14:creationId xmlns:p14="http://schemas.microsoft.com/office/powerpoint/2010/main" val="4023172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461665"/>
          </a:xfrm>
          <a:prstGeom prst="rect">
            <a:avLst/>
          </a:prstGeom>
          <a:noFill/>
        </p:spPr>
        <p:txBody>
          <a:bodyPr wrap="square" rtlCol="0">
            <a:spAutoFit/>
          </a:bodyPr>
          <a:lstStyle/>
          <a:p>
            <a:pPr defTabSz="1219170" eaLnBrk="0" fontAlgn="base" hangingPunct="0">
              <a:spcBef>
                <a:spcPct val="0"/>
              </a:spcBef>
              <a:spcAft>
                <a:spcPct val="0"/>
              </a:spcAft>
            </a:pPr>
            <a:r>
              <a:rPr lang="en-US" sz="2400" b="1" dirty="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151870560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a:t>Bottom band: NCIRD</a:t>
            </a: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0663363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210231519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6135009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pPr defTabSz="1219170" eaLnBrk="0" fontAlgn="base" hangingPunct="0">
              <a:spcBef>
                <a:spcPct val="0"/>
              </a:spcBef>
              <a:spcAft>
                <a:spcPct val="0"/>
              </a:spcAft>
            </a:pPr>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55716087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56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8" tIns="45709" rIns="91418" bIns="45709"/>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5ED923CC-A380-44D3-8C45-D4B8699D6BB5}" type="datetimeFigureOut">
              <a:rPr lang="en-US" smtClean="0">
                <a:solidFill>
                  <a:srgbClr val="0039A6"/>
                </a:solidFill>
              </a:rPr>
              <a:pPr defTabSz="914164" eaLnBrk="0" fontAlgn="base" hangingPunct="0">
                <a:spcBef>
                  <a:spcPct val="0"/>
                </a:spcBef>
                <a:spcAft>
                  <a:spcPct val="0"/>
                </a:spcAft>
              </a:pPr>
              <a:t>8/8/2017</a:t>
            </a:fld>
            <a:endParaRPr lang="en-US">
              <a:solidFill>
                <a:srgbClr val="0039A6"/>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lIns="91418" tIns="45709" rIns="91418" bIns="45709"/>
          <a:lstStyle/>
          <a:p>
            <a:pPr defTabSz="914164" eaLnBrk="0" fontAlgn="base" hangingPunct="0">
              <a:spcBef>
                <a:spcPct val="0"/>
              </a:spcBef>
              <a:spcAft>
                <a:spcPct val="0"/>
              </a:spcAft>
            </a:pPr>
            <a:endParaRPr lang="en-US">
              <a:solidFill>
                <a:srgbClr val="0039A6"/>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91418" tIns="45709" rIns="91418" bIns="45709"/>
          <a:lstStyle/>
          <a:p>
            <a:pPr defTabSz="914164" eaLnBrk="0" fontAlgn="base" hangingPunct="0">
              <a:spcBef>
                <a:spcPct val="0"/>
              </a:spcBef>
              <a:spcAft>
                <a:spcPct val="0"/>
              </a:spcAft>
            </a:pPr>
            <a:fld id="{9F62575F-5EC2-4907-AA84-57F7E36D36D9}" type="slidenum">
              <a:rPr lang="en-US" smtClean="0">
                <a:solidFill>
                  <a:srgbClr val="0039A6"/>
                </a:solidFill>
              </a:rPr>
              <a:pPr defTabSz="914164" eaLnBrk="0" fontAlgn="base" hangingPunct="0">
                <a:spcBef>
                  <a:spcPct val="0"/>
                </a:spcBef>
                <a:spcAft>
                  <a:spcPct val="0"/>
                </a:spcAft>
              </a:pPr>
              <a:t>‹#›</a:t>
            </a:fld>
            <a:endParaRPr lang="en-US">
              <a:solidFill>
                <a:srgbClr val="0039A6"/>
              </a:solidFill>
            </a:endParaRPr>
          </a:p>
        </p:txBody>
      </p:sp>
    </p:spTree>
    <p:extLst>
      <p:ext uri="{BB962C8B-B14F-4D97-AF65-F5344CB8AC3E}">
        <p14:creationId xmlns:p14="http://schemas.microsoft.com/office/powerpoint/2010/main" val="4218373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396A91B2-2C1E-4344-9764-49ED1B3C997E}" type="datetimeFigureOut">
              <a:rPr lang="en-US" smtClean="0">
                <a:solidFill>
                  <a:srgbClr val="FFC000"/>
                </a:solidFill>
              </a:rPr>
              <a:pPr defTabSz="1219170" eaLnBrk="0" fontAlgn="base" hangingPunct="0">
                <a:spcBef>
                  <a:spcPct val="0"/>
                </a:spcBef>
                <a:spcAft>
                  <a:spcPct val="0"/>
                </a:spcAft>
              </a:pPr>
              <a:t>8/8/2017</a:t>
            </a:fld>
            <a:endParaRPr lang="en-US">
              <a:solidFill>
                <a:srgbClr val="FFC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FFC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B27FF02C-769E-4C1C-B2F6-00DCA6EA8387}" type="slidenum">
              <a:rPr lang="en-US" smtClean="0">
                <a:solidFill>
                  <a:srgbClr val="FFC000"/>
                </a:solidFill>
              </a:rPr>
              <a:pPr defTabSz="1219170" eaLnBrk="0" fontAlgn="base" hangingPunct="0">
                <a:spcBef>
                  <a:spcPct val="0"/>
                </a:spcBef>
                <a:spcAft>
                  <a:spcPct val="0"/>
                </a:spcAft>
              </a:pPr>
              <a:t>‹#›</a:t>
            </a:fld>
            <a:endParaRPr lang="en-US">
              <a:solidFill>
                <a:srgbClr val="FFC000"/>
              </a:solidFill>
            </a:endParaRPr>
          </a:p>
        </p:txBody>
      </p:sp>
    </p:spTree>
    <p:extLst>
      <p:ext uri="{BB962C8B-B14F-4D97-AF65-F5344CB8AC3E}">
        <p14:creationId xmlns:p14="http://schemas.microsoft.com/office/powerpoint/2010/main" val="881902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490134" y="1981200"/>
            <a:ext cx="9211733" cy="4114800"/>
          </a:xfrm>
          <a:prstGeom prst="rect">
            <a:avLst/>
          </a:prstGeom>
        </p:spPr>
        <p:txBody>
          <a:bodyPr/>
          <a:lstStyle/>
          <a:p>
            <a:pPr lvl="0"/>
            <a:endParaRPr lang="en-US" noProof="0"/>
          </a:p>
        </p:txBody>
      </p:sp>
    </p:spTree>
    <p:extLst>
      <p:ext uri="{BB962C8B-B14F-4D97-AF65-F5344CB8AC3E}">
        <p14:creationId xmlns:p14="http://schemas.microsoft.com/office/powerpoint/2010/main" val="335537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ATA SLIDE_OD split column">
    <p:spTree>
      <p:nvGrpSpPr>
        <p:cNvPr id="1" name=""/>
        <p:cNvGrpSpPr/>
        <p:nvPr/>
      </p:nvGrpSpPr>
      <p:grpSpPr>
        <a:xfrm>
          <a:off x="0" y="0"/>
          <a:ext cx="0" cy="0"/>
          <a:chOff x="0" y="0"/>
          <a:chExt cx="0" cy="0"/>
        </a:xfrm>
      </p:grpSpPr>
      <p:sp>
        <p:nvSpPr>
          <p:cNvPr id="8" name="Content Placeholder 2"/>
          <p:cNvSpPr>
            <a:spLocks noGrp="1"/>
          </p:cNvSpPr>
          <p:nvPr>
            <p:ph idx="10"/>
          </p:nvPr>
        </p:nvSpPr>
        <p:spPr>
          <a:xfrm>
            <a:off x="4811485" y="1554480"/>
            <a:ext cx="6770916"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a:solidFill>
                  <a:schemeClr val="tx2"/>
                </a:solidFill>
                <a:latin typeface="+mn-lt"/>
              </a:defRPr>
            </a:lvl7pPr>
            <a:lvl8pPr>
              <a:defRPr sz="1800">
                <a:solidFill>
                  <a:schemeClr val="tx2"/>
                </a:solidFill>
                <a:latin typeface="+mn-lt"/>
              </a:defRPr>
            </a:lvl8pPr>
            <a:lvl9pPr>
              <a:defRPr sz="180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3" name="Content Placeholder 2"/>
          <p:cNvSpPr>
            <a:spLocks noGrp="1"/>
          </p:cNvSpPr>
          <p:nvPr>
            <p:ph idx="1"/>
          </p:nvPr>
        </p:nvSpPr>
        <p:spPr>
          <a:xfrm>
            <a:off x="609598" y="1554480"/>
            <a:ext cx="3717957"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6414004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18" tIns="45709" rIns="91418" bIns="45709"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lIns="91418" tIns="45709" rIns="91418" bIns="45709"/>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18" tIns="45709" rIns="91418" bIns="45709"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36184292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F301"/>
                </a:solidFill>
              </a:defRPr>
            </a:lvl1pPr>
          </a:lstStyle>
          <a:p>
            <a:r>
              <a:rPr lang="en-US" dirty="0"/>
              <a:t>Click to edit Master title style</a:t>
            </a:r>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a:defRPr>
                <a:solidFill>
                  <a:srgbClr val="FFC000"/>
                </a:solidFill>
                <a:latin typeface="Arial" pitchFamily="34" charset="0"/>
              </a:defRPr>
            </a:lvl1pPr>
          </a:lstStyle>
          <a:p>
            <a:pPr defTabSz="914377" eaLnBrk="0" fontAlgn="base" hangingPunct="0">
              <a:spcBef>
                <a:spcPct val="0"/>
              </a:spcBef>
              <a:spcAft>
                <a:spcPct val="0"/>
              </a:spcAft>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algn="l">
              <a:defRPr sz="2000">
                <a:solidFill>
                  <a:srgbClr val="FFC000"/>
                </a:solidFill>
              </a:defRPr>
            </a:lvl1pPr>
          </a:lstStyle>
          <a:p>
            <a:pPr defTabSz="914377" eaLnBrk="0" fontAlgn="base" hangingPunct="0">
              <a:spcBef>
                <a:spcPct val="0"/>
              </a:spcBef>
              <a:spcAft>
                <a:spcPct val="0"/>
              </a:spcAft>
              <a:defRPr/>
            </a:pPr>
            <a:fld id="{E3677369-B932-4998-9241-993C3F5A4F1C}" type="slidenum">
              <a:rPr lang="en-US" smtClean="0"/>
              <a:pPr defTabSz="914377"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1406214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eaLnBrk="0" fontAlgn="base" hangingPunct="0">
              <a:spcBef>
                <a:spcPct val="0"/>
              </a:spcBef>
              <a:spcAft>
                <a:spcPct val="0"/>
              </a:spcAft>
            </a:pPr>
            <a:fld id="{4D3C8CB5-3EC1-4F57-BA76-17531D8CC52A}" type="datetime1">
              <a:rPr lang="en-US" smtClean="0">
                <a:solidFill>
                  <a:srgbClr val="0F56DC"/>
                </a:solidFill>
              </a:rPr>
              <a:pPr defTabSz="1219170" eaLnBrk="0" fontAlgn="base" hangingPunct="0">
                <a:spcBef>
                  <a:spcPct val="0"/>
                </a:spcBef>
                <a:spcAft>
                  <a:spcPct val="0"/>
                </a:spcAft>
              </a:pPr>
              <a:t>8/8/2017</a:t>
            </a:fld>
            <a:endParaRPr lang="en-US">
              <a:solidFill>
                <a:srgbClr val="0F56D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eaLnBrk="0" fontAlgn="base" hangingPunct="0">
              <a:spcBef>
                <a:spcPct val="0"/>
              </a:spcBef>
              <a:spcAft>
                <a:spcPct val="0"/>
              </a:spcAft>
            </a:pPr>
            <a:endParaRPr lang="en-US">
              <a:solidFill>
                <a:srgbClr val="0F56D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219170" eaLnBrk="0" fontAlgn="base" hangingPunct="0">
              <a:spcBef>
                <a:spcPct val="0"/>
              </a:spcBef>
              <a:spcAft>
                <a:spcPct val="0"/>
              </a:spcAft>
            </a:pPr>
            <a:fld id="{E8E903C6-2233-4088-A5D7-59A91790C925}" type="slidenum">
              <a:rPr lang="en-US" smtClean="0">
                <a:solidFill>
                  <a:srgbClr val="0F56DC"/>
                </a:solidFill>
              </a:rPr>
              <a:pPr defTabSz="1219170" eaLnBrk="0" fontAlgn="base" hangingPunct="0">
                <a:spcBef>
                  <a:spcPct val="0"/>
                </a:spcBef>
                <a:spcAft>
                  <a:spcPct val="0"/>
                </a:spcAft>
              </a:pPr>
              <a:t>‹#›</a:t>
            </a:fld>
            <a:endParaRPr lang="en-US">
              <a:solidFill>
                <a:srgbClr val="0F56DC"/>
              </a:solidFill>
            </a:endParaRPr>
          </a:p>
        </p:txBody>
      </p:sp>
    </p:spTree>
    <p:extLst>
      <p:ext uri="{BB962C8B-B14F-4D97-AF65-F5344CB8AC3E}">
        <p14:creationId xmlns:p14="http://schemas.microsoft.com/office/powerpoint/2010/main" val="3468909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accent6"/>
                </a:solidFill>
                <a:effectLst/>
                <a:latin typeface="Calibri" pitchFamily="34" charset="0"/>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3B495B">
                    <a:lumMod val="95000"/>
                  </a:srgbClr>
                </a:solidFill>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3B495B">
                    <a:lumMod val="95000"/>
                  </a:srgbClr>
                </a:solidFill>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3A485A"/>
                </a:solidFill>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3A485A"/>
                </a:solidFill>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3A485A"/>
                </a:solidFill>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3A485A"/>
                </a:solidFill>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FFFFFF"/>
                </a:solidFill>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FFFFFF"/>
                </a:solidFill>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pPr defTabSz="914400" eaLnBrk="0" fontAlgn="base" hangingPunct="0">
              <a:spcBef>
                <a:spcPct val="0"/>
              </a:spcBef>
              <a:spcAft>
                <a:spcPct val="0"/>
              </a:spcAft>
            </a:pPr>
            <a:r>
              <a:rPr lang="en-US" sz="900" dirty="0" smtClean="0">
                <a:solidFill>
                  <a:srgbClr val="3B495B"/>
                </a:solidFill>
                <a:ea typeface="Calibri" panose="020F0502020204030204" pitchFamily="34" charset="0"/>
                <a:cs typeface="Times New Roman" panose="02020603050405020304" pitchFamily="18" charset="0"/>
              </a:rPr>
              <a:t>Photographs and images included in this presentation 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2296824327"/>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4269126832"/>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194510394"/>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723463085"/>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544894598"/>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413266"/>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2320222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7348833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1"/>
            <a:ext cx="12192000"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dirty="0" smtClean="0"/>
              <a:t>Click to edit Master title style</a:t>
            </a:r>
            <a:endParaRPr lang="en-US" dirty="0"/>
          </a:p>
        </p:txBody>
      </p:sp>
      <p:sp>
        <p:nvSpPr>
          <p:cNvPr id="7" name="Footer Placeholder 1"/>
          <p:cNvSpPr txBox="1">
            <a:spLocks/>
          </p:cNvSpPr>
          <p:nvPr userDrawn="1"/>
        </p:nvSpPr>
        <p:spPr>
          <a:xfrm>
            <a:off x="609600" y="3472543"/>
            <a:ext cx="10972800"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400"/>
            <a:r>
              <a:rPr lang="en-US" sz="1600" dirty="0" smtClean="0">
                <a:solidFill>
                  <a:srgbClr val="3B495B"/>
                </a:solidFill>
                <a:latin typeface="Calibri" panose="020F0502020204030204"/>
              </a:rPr>
              <a:t>For more information, contact CDC</a:t>
            </a:r>
            <a:br>
              <a:rPr lang="en-US" sz="1600" dirty="0" smtClean="0">
                <a:solidFill>
                  <a:srgbClr val="3B495B"/>
                </a:solidFill>
                <a:latin typeface="Calibri" panose="020F0502020204030204"/>
              </a:rPr>
            </a:br>
            <a:r>
              <a:rPr lang="en-US" sz="1600" dirty="0" smtClean="0">
                <a:solidFill>
                  <a:srgbClr val="3B495B"/>
                </a:solidFill>
                <a:latin typeface="Calibri" panose="020F0502020204030204"/>
              </a:rPr>
              <a:t>1-800-CDC-INFO (232-4636)</a:t>
            </a:r>
            <a:br>
              <a:rPr lang="en-US" sz="1600" dirty="0" smtClean="0">
                <a:solidFill>
                  <a:srgbClr val="3B495B"/>
                </a:solidFill>
                <a:latin typeface="Calibri" panose="020F0502020204030204"/>
              </a:rPr>
            </a:br>
            <a:r>
              <a:rPr lang="en-US" sz="1600" dirty="0" smtClean="0">
                <a:solidFill>
                  <a:srgbClr val="3B495B"/>
                </a:solidFill>
                <a:latin typeface="Calibri" panose="020F0502020204030204"/>
              </a:rPr>
              <a:t>TTY:  1-888-232-6348    </a:t>
            </a:r>
            <a:r>
              <a:rPr lang="en-US" sz="1600" dirty="0" smtClean="0">
                <a:solidFill>
                  <a:srgbClr val="3B495B"/>
                </a:solidFill>
                <a:latin typeface="Calibri" panose="020F0502020204030204"/>
                <a:hlinkClick r:id="rId3"/>
              </a:rPr>
              <a:t>www.cdc.gov</a:t>
            </a:r>
            <a:endParaRPr lang="en-US" sz="1600" dirty="0" smtClean="0">
              <a:solidFill>
                <a:srgbClr val="3B495B"/>
              </a:solidFill>
              <a:latin typeface="Calibri" panose="020F0502020204030204"/>
            </a:endParaRPr>
          </a:p>
          <a:p>
            <a:pPr defTabSz="914400"/>
            <a:r>
              <a:rPr lang="en-US" sz="1600" dirty="0" smtClean="0">
                <a:solidFill>
                  <a:srgbClr val="3B495B"/>
                </a:solidFill>
                <a:latin typeface="Calibri" panose="020F0502020204030204"/>
              </a:rPr>
              <a:t/>
            </a:r>
            <a:br>
              <a:rPr lang="en-US" sz="1600" dirty="0" smtClean="0">
                <a:solidFill>
                  <a:srgbClr val="3B495B"/>
                </a:solidFill>
                <a:latin typeface="Calibri" panose="020F0502020204030204"/>
              </a:rPr>
            </a:br>
            <a:r>
              <a:rPr lang="en-US" sz="1200" dirty="0" smtClean="0">
                <a:solidFill>
                  <a:srgbClr val="3B495B"/>
                </a:solidFill>
                <a:latin typeface="Calibri" panose="020F0502020204030204"/>
              </a:rPr>
              <a:t>The findings and conclusions in this report are those of the authors and do not necessarily represent the official position of the Centers for Disease Control and Prevention.</a:t>
            </a:r>
          </a:p>
          <a:p>
            <a:pPr defTabSz="914400"/>
            <a:endParaRPr lang="en-US" sz="1200" dirty="0" smtClean="0">
              <a:solidFill>
                <a:srgbClr val="3B495B"/>
              </a:solidFill>
              <a:latin typeface="Calibri" panose="020F0502020204030204"/>
            </a:endParaRPr>
          </a:p>
          <a:p>
            <a:pPr defTabSz="914400"/>
            <a:r>
              <a:rPr lang="en-US" sz="1200" dirty="0" smtClean="0">
                <a:solidFill>
                  <a:srgbClr val="3B495B"/>
                </a:solidFill>
                <a:latin typeface="Calibri" panose="020F0502020204030204"/>
                <a:ea typeface="Calibri" panose="020F0502020204030204" pitchFamily="34" charset="0"/>
                <a:cs typeface="Times New Roman" panose="02020603050405020304" pitchFamily="18" charset="0"/>
              </a:rPr>
              <a:t>Photographs and images included in this presentation 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9600" y="1593850"/>
            <a:ext cx="10972800" cy="2163763"/>
          </a:xfrm>
        </p:spPr>
        <p:txBody>
          <a:bodyPr/>
          <a:lstStyle>
            <a:lvl1pPr marL="0" indent="0">
              <a:buNone/>
              <a:defRPr/>
            </a:lvl1pPr>
            <a:lvl2pPr marL="243834" indent="0">
              <a:buNone/>
              <a:defRPr/>
            </a:lvl2pPr>
            <a:lvl3pPr marL="487668" indent="0">
              <a:buNone/>
              <a:defRPr/>
            </a:lvl3pPr>
            <a:lvl4pPr marL="762006" indent="0">
              <a:buNone/>
              <a:defRPr/>
            </a:lvl4pPr>
            <a:lvl5pPr marL="975336" indent="0">
              <a:buNone/>
              <a:defRPr/>
            </a:lvl5pPr>
          </a:lstStyle>
          <a:p>
            <a:pPr lvl="0"/>
            <a:r>
              <a:rPr lang="en-US" dirty="0" smtClean="0"/>
              <a:t>Click to edit Master text styles</a:t>
            </a:r>
          </a:p>
        </p:txBody>
      </p:sp>
    </p:spTree>
    <p:extLst>
      <p:ext uri="{BB962C8B-B14F-4D97-AF65-F5344CB8AC3E}">
        <p14:creationId xmlns:p14="http://schemas.microsoft.com/office/powerpoint/2010/main" val="3367791913"/>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914400" eaLnBrk="0" fontAlgn="base" hangingPunct="0">
              <a:spcBef>
                <a:spcPct val="0"/>
              </a:spcBef>
              <a:spcAft>
                <a:spcPct val="0"/>
              </a:spcAft>
            </a:pPr>
            <a:fld id="{77BD7241-094A-41E8-B3FE-C3197DD7BD61}" type="datetime1">
              <a:rPr lang="en-US" smtClean="0">
                <a:solidFill>
                  <a:prstClr val="black">
                    <a:tint val="75000"/>
                  </a:prstClr>
                </a:solidFill>
                <a:latin typeface="Myriad Web Pro" panose="020B0503030403020204" pitchFamily="34" charset="0"/>
              </a:rPr>
              <a:pPr defTabSz="914400" eaLnBrk="0" fontAlgn="base" hangingPunct="0">
                <a:spcBef>
                  <a:spcPct val="0"/>
                </a:spcBef>
                <a:spcAft>
                  <a:spcPct val="0"/>
                </a:spcAft>
              </a:pPr>
              <a:t>8/8/2017</a:t>
            </a:fld>
            <a:endParaRPr lang="en-US" dirty="0">
              <a:solidFill>
                <a:prstClr val="black">
                  <a:tint val="75000"/>
                </a:prstClr>
              </a:solidFill>
              <a:latin typeface="Myriad Web Pro" panose="020B0503030403020204" pitchFamily="34" charset="0"/>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defTabSz="914400" eaLnBrk="0" fontAlgn="base" hangingPunct="0">
              <a:spcBef>
                <a:spcPct val="0"/>
              </a:spcBef>
              <a:spcAft>
                <a:spcPct val="0"/>
              </a:spcAft>
            </a:pPr>
            <a:endParaRPr lang="en-US" dirty="0">
              <a:solidFill>
                <a:prstClr val="black">
                  <a:tint val="75000"/>
                </a:prstClr>
              </a:solidFill>
              <a:latin typeface="Myriad Web Pro" panose="020B0503030403020204" pitchFamily="34" charset="0"/>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914400" eaLnBrk="0" fontAlgn="base" hangingPunct="0">
              <a:spcBef>
                <a:spcPct val="0"/>
              </a:spcBef>
              <a:spcAft>
                <a:spcPct val="0"/>
              </a:spcAft>
            </a:pPr>
            <a:fld id="{EBBC876D-DFEC-4D95-8EFB-E69A8C7A2738}" type="slidenum">
              <a:rPr lang="en-US" smtClean="0">
                <a:solidFill>
                  <a:prstClr val="black">
                    <a:tint val="75000"/>
                  </a:prstClr>
                </a:solidFill>
                <a:latin typeface="Myriad Web Pro" panose="020B0503030403020204" pitchFamily="34" charset="0"/>
              </a:rPr>
              <a:pPr defTabSz="914400" eaLnBrk="0" fontAlgn="base" hangingPunct="0">
                <a:spcBef>
                  <a:spcPct val="0"/>
                </a:spcBef>
                <a:spcAft>
                  <a:spcPct val="0"/>
                </a:spcAft>
              </a:pPr>
              <a:t>‹#›</a:t>
            </a:fld>
            <a:endParaRPr lang="en-US" dirty="0">
              <a:solidFill>
                <a:prstClr val="black">
                  <a:tint val="75000"/>
                </a:prstClr>
              </a:solidFill>
              <a:latin typeface="Myriad Web Pro" panose="020B0503030403020204" pitchFamily="34" charset="0"/>
            </a:endParaRPr>
          </a:p>
        </p:txBody>
      </p:sp>
    </p:spTree>
    <p:extLst>
      <p:ext uri="{BB962C8B-B14F-4D97-AF65-F5344CB8AC3E}">
        <p14:creationId xmlns:p14="http://schemas.microsoft.com/office/powerpoint/2010/main" val="28447431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609600" y="6019800"/>
            <a:ext cx="109728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188695442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284" y="1271017"/>
            <a:ext cx="10363200" cy="1362075"/>
          </a:xfrm>
          <a:prstGeom prst="rect">
            <a:avLst/>
          </a:prstGeom>
        </p:spPr>
        <p:txBody>
          <a:bodyPr anchor="t"/>
          <a:lstStyle>
            <a:lvl1pPr algn="ctr">
              <a:lnSpc>
                <a:spcPts val="3800"/>
              </a:lnSpc>
              <a:defRPr sz="3600" b="1" cap="all" baseline="0">
                <a:effectLst/>
                <a:latin typeface="Calibri" pitchFamily="34" charset="0"/>
              </a:defRPr>
            </a:lvl1pPr>
          </a:lstStyle>
          <a:p>
            <a:endParaRPr lang="en-US" dirty="0"/>
          </a:p>
        </p:txBody>
      </p:sp>
      <p:sp>
        <p:nvSpPr>
          <p:cNvPr id="3" name="Text Placeholder 2"/>
          <p:cNvSpPr>
            <a:spLocks noGrp="1"/>
          </p:cNvSpPr>
          <p:nvPr>
            <p:ph type="body" idx="1"/>
          </p:nvPr>
        </p:nvSpPr>
        <p:spPr>
          <a:xfrm>
            <a:off x="912284" y="2743200"/>
            <a:ext cx="10363200" cy="1500187"/>
          </a:xfrm>
          <a:prstGeom prst="rect">
            <a:avLst/>
          </a:prstGeom>
        </p:spPr>
        <p:txBody>
          <a:bodyPr anchor="t" anchorCtr="0"/>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45694483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defTabSz="914400" eaLnBrk="0" fontAlgn="base" hangingPunct="0">
              <a:spcBef>
                <a:spcPct val="0"/>
              </a:spcBef>
              <a:spcAft>
                <a:spcPct val="0"/>
              </a:spcAft>
            </a:pPr>
            <a:endParaRPr lang="en-US">
              <a:solidFill>
                <a:srgbClr val="0B40A5"/>
              </a:solidFill>
              <a:latin typeface="Myriad Web Pro" panose="020B0503030403020204" pitchFamily="34" charset="0"/>
            </a:endParaRPr>
          </a:p>
        </p:txBody>
      </p:sp>
      <p:sp>
        <p:nvSpPr>
          <p:cNvPr id="3" name="Slide Number Placeholder 5"/>
          <p:cNvSpPr>
            <a:spLocks noGrp="1"/>
          </p:cNvSpPr>
          <p:nvPr>
            <p:ph type="sldNum" sz="quarter" idx="4"/>
          </p:nvPr>
        </p:nvSpPr>
        <p:spPr>
          <a:xfrm>
            <a:off x="91440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5955B507-2B74-40ED-B88C-937619378291}" type="slidenum">
              <a:rPr lang="en-US" smtClean="0">
                <a:solidFill>
                  <a:srgbClr val="0B40A5">
                    <a:tint val="75000"/>
                  </a:srgbClr>
                </a:solidFill>
                <a:latin typeface="Myriad Web Pro" panose="020B0503030403020204" pitchFamily="34" charset="0"/>
              </a:rPr>
              <a:pPr defTabSz="914400" eaLnBrk="0" fontAlgn="base" hangingPunct="0">
                <a:spcBef>
                  <a:spcPct val="0"/>
                </a:spcBef>
                <a:spcAft>
                  <a:spcPct val="0"/>
                </a:spcAft>
              </a:pPr>
              <a:t>‹#›</a:t>
            </a:fld>
            <a:endParaRPr lang="en-US">
              <a:solidFill>
                <a:srgbClr val="0B40A5">
                  <a:tint val="75000"/>
                </a:srgbClr>
              </a:solidFill>
              <a:latin typeface="Myriad Web Pro" panose="020B0503030403020204" pitchFamily="34" charset="0"/>
            </a:endParaRPr>
          </a:p>
        </p:txBody>
      </p:sp>
    </p:spTree>
    <p:extLst>
      <p:ext uri="{BB962C8B-B14F-4D97-AF65-F5344CB8AC3E}">
        <p14:creationId xmlns:p14="http://schemas.microsoft.com/office/powerpoint/2010/main" val="1353504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400" eaLnBrk="0" fontAlgn="base" hangingPunct="0">
              <a:spcBef>
                <a:spcPct val="0"/>
              </a:spcBef>
              <a:spcAft>
                <a:spcPct val="0"/>
              </a:spcAft>
            </a:pPr>
            <a:fld id="{1CE9871A-BEC6-4395-9259-0CF9DA62EDA7}" type="datetimeFigureOut">
              <a:rPr lang="en-US" smtClean="0">
                <a:solidFill>
                  <a:srgbClr val="0B40A5"/>
                </a:solidFill>
                <a:latin typeface="Myriad Web Pro" panose="020B0503030403020204" pitchFamily="34" charset="0"/>
              </a:rPr>
              <a:pPr defTabSz="914400" eaLnBrk="0" fontAlgn="base" hangingPunct="0">
                <a:spcBef>
                  <a:spcPct val="0"/>
                </a:spcBef>
                <a:spcAft>
                  <a:spcPct val="0"/>
                </a:spcAft>
              </a:pPr>
              <a:t>8/8/2017</a:t>
            </a:fld>
            <a:endParaRPr lang="en-US" dirty="0">
              <a:solidFill>
                <a:srgbClr val="0B40A5"/>
              </a:solidFill>
              <a:latin typeface="Myriad Web Pro" panose="020B0503030403020204"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914400" eaLnBrk="0" fontAlgn="base" hangingPunct="0">
              <a:spcBef>
                <a:spcPct val="0"/>
              </a:spcBef>
              <a:spcAft>
                <a:spcPct val="0"/>
              </a:spcAft>
            </a:pPr>
            <a:endParaRPr lang="en-US" dirty="0">
              <a:solidFill>
                <a:srgbClr val="0B40A5"/>
              </a:solidFill>
              <a:latin typeface="Myriad Web Pro" panose="020B0503030403020204" pitchFamily="34"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914400" eaLnBrk="0" fontAlgn="base" hangingPunct="0">
              <a:spcBef>
                <a:spcPct val="0"/>
              </a:spcBef>
              <a:spcAft>
                <a:spcPct val="0"/>
              </a:spcAft>
            </a:pPr>
            <a:fld id="{8E023EF4-A931-4A6D-A61A-AC36B9121A33}" type="slidenum">
              <a:rPr lang="en-US" smtClean="0">
                <a:solidFill>
                  <a:srgbClr val="0B40A5"/>
                </a:solidFill>
                <a:latin typeface="Myriad Web Pro" panose="020B0503030403020204" pitchFamily="34" charset="0"/>
              </a:rPr>
              <a:pPr defTabSz="914400" eaLnBrk="0" fontAlgn="base" hangingPunct="0">
                <a:spcBef>
                  <a:spcPct val="0"/>
                </a:spcBef>
                <a:spcAft>
                  <a:spcPct val="0"/>
                </a:spcAft>
              </a:pPr>
              <a:t>‹#›</a:t>
            </a:fld>
            <a:endParaRPr lang="en-US" dirty="0">
              <a:solidFill>
                <a:srgbClr val="0B40A5"/>
              </a:solidFill>
              <a:latin typeface="Myriad Web Pro" panose="020B0503030403020204" pitchFamily="34" charset="0"/>
            </a:endParaRPr>
          </a:p>
        </p:txBody>
      </p:sp>
    </p:spTree>
    <p:extLst>
      <p:ext uri="{BB962C8B-B14F-4D97-AF65-F5344CB8AC3E}">
        <p14:creationId xmlns:p14="http://schemas.microsoft.com/office/powerpoint/2010/main" val="1266465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25850315"/>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accent6"/>
                </a:solidFill>
                <a:effectLst/>
                <a:latin typeface="Calibri" pitchFamily="34" charset="0"/>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3B495B">
                    <a:lumMod val="95000"/>
                  </a:srgbClr>
                </a:solidFill>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3B495B">
                    <a:lumMod val="95000"/>
                  </a:srgbClr>
                </a:solidFill>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3A485A"/>
                </a:solidFill>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3A485A"/>
                </a:solidFill>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3A485A"/>
                </a:solidFill>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3A485A"/>
                </a:solidFill>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pPr defTabSz="914400" eaLnBrk="0" fontAlgn="base" hangingPunct="0">
              <a:spcBef>
                <a:spcPct val="0"/>
              </a:spcBef>
              <a:spcAft>
                <a:spcPct val="0"/>
              </a:spcAft>
            </a:pPr>
            <a:r>
              <a:rPr lang="en-US" sz="2400" b="1" dirty="0" smtClean="0">
                <a:solidFill>
                  <a:srgbClr val="FFFFFF"/>
                </a:solidFill>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pPr defTabSz="914400" eaLnBrk="0" fontAlgn="base" hangingPunct="0">
              <a:spcBef>
                <a:spcPct val="0"/>
              </a:spcBef>
              <a:spcAft>
                <a:spcPct val="0"/>
              </a:spcAft>
            </a:pPr>
            <a:r>
              <a:rPr lang="en-US" sz="2000" dirty="0">
                <a:solidFill>
                  <a:srgbClr val="FFFFFF"/>
                </a:solidFill>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pPr defTabSz="914400" eaLnBrk="0" fontAlgn="base" hangingPunct="0">
              <a:spcBef>
                <a:spcPct val="0"/>
              </a:spcBef>
              <a:spcAft>
                <a:spcPct val="0"/>
              </a:spcAft>
            </a:pPr>
            <a:r>
              <a:rPr lang="en-US" sz="900" dirty="0" smtClean="0">
                <a:solidFill>
                  <a:srgbClr val="3B495B"/>
                </a:solidFill>
                <a:ea typeface="Calibri" panose="020F0502020204030204" pitchFamily="34" charset="0"/>
                <a:cs typeface="Times New Roman" panose="02020603050405020304" pitchFamily="18" charset="0"/>
              </a:rPr>
              <a:t>Photographs and images included in this presentation 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3131362628"/>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493884053"/>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294631959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60167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4120563267"/>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337506151"/>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547705"/>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17995136"/>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1"/>
            <a:ext cx="12192000"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dirty="0" smtClean="0"/>
              <a:t>Click to edit Master title style</a:t>
            </a:r>
            <a:endParaRPr lang="en-US" dirty="0"/>
          </a:p>
        </p:txBody>
      </p:sp>
      <p:sp>
        <p:nvSpPr>
          <p:cNvPr id="7" name="Footer Placeholder 1"/>
          <p:cNvSpPr txBox="1">
            <a:spLocks/>
          </p:cNvSpPr>
          <p:nvPr userDrawn="1"/>
        </p:nvSpPr>
        <p:spPr>
          <a:xfrm>
            <a:off x="609600" y="3472543"/>
            <a:ext cx="10972800"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400"/>
            <a:r>
              <a:rPr lang="en-US" sz="1600" dirty="0" smtClean="0">
                <a:solidFill>
                  <a:srgbClr val="3B495B"/>
                </a:solidFill>
                <a:latin typeface="Calibri" panose="020F0502020204030204"/>
              </a:rPr>
              <a:t>For more information, contact CDC</a:t>
            </a:r>
            <a:br>
              <a:rPr lang="en-US" sz="1600" dirty="0" smtClean="0">
                <a:solidFill>
                  <a:srgbClr val="3B495B"/>
                </a:solidFill>
                <a:latin typeface="Calibri" panose="020F0502020204030204"/>
              </a:rPr>
            </a:br>
            <a:r>
              <a:rPr lang="en-US" sz="1600" dirty="0" smtClean="0">
                <a:solidFill>
                  <a:srgbClr val="3B495B"/>
                </a:solidFill>
                <a:latin typeface="Calibri" panose="020F0502020204030204"/>
              </a:rPr>
              <a:t>1-800-CDC-INFO (232-4636)</a:t>
            </a:r>
            <a:br>
              <a:rPr lang="en-US" sz="1600" dirty="0" smtClean="0">
                <a:solidFill>
                  <a:srgbClr val="3B495B"/>
                </a:solidFill>
                <a:latin typeface="Calibri" panose="020F0502020204030204"/>
              </a:rPr>
            </a:br>
            <a:r>
              <a:rPr lang="en-US" sz="1600" dirty="0" smtClean="0">
                <a:solidFill>
                  <a:srgbClr val="3B495B"/>
                </a:solidFill>
                <a:latin typeface="Calibri" panose="020F0502020204030204"/>
              </a:rPr>
              <a:t>TTY:  1-888-232-6348    </a:t>
            </a:r>
            <a:r>
              <a:rPr lang="en-US" sz="1600" dirty="0" smtClean="0">
                <a:solidFill>
                  <a:srgbClr val="3B495B"/>
                </a:solidFill>
                <a:latin typeface="Calibri" panose="020F0502020204030204"/>
                <a:hlinkClick r:id="rId3"/>
              </a:rPr>
              <a:t>www.cdc.gov</a:t>
            </a:r>
            <a:endParaRPr lang="en-US" sz="1600" dirty="0" smtClean="0">
              <a:solidFill>
                <a:srgbClr val="3B495B"/>
              </a:solidFill>
              <a:latin typeface="Calibri" panose="020F0502020204030204"/>
            </a:endParaRPr>
          </a:p>
          <a:p>
            <a:pPr defTabSz="914400"/>
            <a:r>
              <a:rPr lang="en-US" sz="1600" dirty="0" smtClean="0">
                <a:solidFill>
                  <a:srgbClr val="3B495B"/>
                </a:solidFill>
                <a:latin typeface="Calibri" panose="020F0502020204030204"/>
              </a:rPr>
              <a:t/>
            </a:r>
            <a:br>
              <a:rPr lang="en-US" sz="1600" dirty="0" smtClean="0">
                <a:solidFill>
                  <a:srgbClr val="3B495B"/>
                </a:solidFill>
                <a:latin typeface="Calibri" panose="020F0502020204030204"/>
              </a:rPr>
            </a:br>
            <a:r>
              <a:rPr lang="en-US" sz="1200" dirty="0" smtClean="0">
                <a:solidFill>
                  <a:srgbClr val="3B495B"/>
                </a:solidFill>
                <a:latin typeface="Calibri" panose="020F0502020204030204"/>
              </a:rPr>
              <a:t>The findings and conclusions in this report are those of the authors and do not necessarily represent the official position of the Centers for Disease Control and Prevention.</a:t>
            </a:r>
          </a:p>
          <a:p>
            <a:pPr defTabSz="914400"/>
            <a:endParaRPr lang="en-US" sz="1200" dirty="0" smtClean="0">
              <a:solidFill>
                <a:srgbClr val="3B495B"/>
              </a:solidFill>
              <a:latin typeface="Calibri" panose="020F0502020204030204"/>
            </a:endParaRPr>
          </a:p>
          <a:p>
            <a:pPr defTabSz="914400"/>
            <a:r>
              <a:rPr lang="en-US" sz="1200" dirty="0" smtClean="0">
                <a:solidFill>
                  <a:srgbClr val="3B495B"/>
                </a:solidFill>
                <a:latin typeface="Calibri" panose="020F0502020204030204"/>
                <a:ea typeface="Calibri" panose="020F0502020204030204" pitchFamily="34" charset="0"/>
                <a:cs typeface="Times New Roman" panose="02020603050405020304" pitchFamily="18" charset="0"/>
              </a:rPr>
              <a:t>Photographs and images included in this presentation 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9600" y="1593850"/>
            <a:ext cx="10972800" cy="2163763"/>
          </a:xfrm>
        </p:spPr>
        <p:txBody>
          <a:bodyPr/>
          <a:lstStyle>
            <a:lvl1pPr marL="0" indent="0">
              <a:buNone/>
              <a:defRPr/>
            </a:lvl1pPr>
            <a:lvl2pPr marL="243834" indent="0">
              <a:buNone/>
              <a:defRPr/>
            </a:lvl2pPr>
            <a:lvl3pPr marL="487668" indent="0">
              <a:buNone/>
              <a:defRPr/>
            </a:lvl3pPr>
            <a:lvl4pPr marL="762006" indent="0">
              <a:buNone/>
              <a:defRPr/>
            </a:lvl4pPr>
            <a:lvl5pPr marL="975336" indent="0">
              <a:buNone/>
              <a:defRPr/>
            </a:lvl5pPr>
          </a:lstStyle>
          <a:p>
            <a:pPr lvl="0"/>
            <a:r>
              <a:rPr lang="en-US" dirty="0" smtClean="0"/>
              <a:t>Click to edit Master text styles</a:t>
            </a:r>
          </a:p>
        </p:txBody>
      </p:sp>
    </p:spTree>
    <p:extLst>
      <p:ext uri="{BB962C8B-B14F-4D97-AF65-F5344CB8AC3E}">
        <p14:creationId xmlns:p14="http://schemas.microsoft.com/office/powerpoint/2010/main" val="720870892"/>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609600" y="6019800"/>
            <a:ext cx="109728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206620116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284" y="1271017"/>
            <a:ext cx="10363200" cy="1362075"/>
          </a:xfrm>
          <a:prstGeom prst="rect">
            <a:avLst/>
          </a:prstGeom>
        </p:spPr>
        <p:txBody>
          <a:bodyPr anchor="t"/>
          <a:lstStyle>
            <a:lvl1pPr algn="ctr">
              <a:lnSpc>
                <a:spcPts val="3800"/>
              </a:lnSpc>
              <a:defRPr sz="3600" b="1" cap="all" baseline="0">
                <a:effectLst/>
                <a:latin typeface="Calibri" pitchFamily="34" charset="0"/>
              </a:defRPr>
            </a:lvl1pPr>
          </a:lstStyle>
          <a:p>
            <a:endParaRPr lang="en-US" dirty="0"/>
          </a:p>
        </p:txBody>
      </p:sp>
      <p:sp>
        <p:nvSpPr>
          <p:cNvPr id="3" name="Text Placeholder 2"/>
          <p:cNvSpPr>
            <a:spLocks noGrp="1"/>
          </p:cNvSpPr>
          <p:nvPr>
            <p:ph type="body" idx="1"/>
          </p:nvPr>
        </p:nvSpPr>
        <p:spPr>
          <a:xfrm>
            <a:off x="912284" y="2743200"/>
            <a:ext cx="10363200" cy="1500187"/>
          </a:xfrm>
          <a:prstGeom prst="rect">
            <a:avLst/>
          </a:prstGeom>
        </p:spPr>
        <p:txBody>
          <a:bodyPr anchor="t" anchorCtr="0"/>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138310673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defTabSz="914400" eaLnBrk="0" fontAlgn="base" hangingPunct="0">
              <a:spcBef>
                <a:spcPct val="0"/>
              </a:spcBef>
              <a:spcAft>
                <a:spcPct val="0"/>
              </a:spcAft>
            </a:pPr>
            <a:endParaRPr lang="en-US">
              <a:solidFill>
                <a:srgbClr val="0B40A5"/>
              </a:solidFill>
              <a:latin typeface="Myriad Web Pro" panose="020B0503030403020204" pitchFamily="34" charset="0"/>
            </a:endParaRPr>
          </a:p>
        </p:txBody>
      </p:sp>
      <p:sp>
        <p:nvSpPr>
          <p:cNvPr id="3" name="Slide Number Placeholder 5"/>
          <p:cNvSpPr>
            <a:spLocks noGrp="1"/>
          </p:cNvSpPr>
          <p:nvPr>
            <p:ph type="sldNum" sz="quarter" idx="4"/>
          </p:nvPr>
        </p:nvSpPr>
        <p:spPr>
          <a:xfrm>
            <a:off x="91440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5955B507-2B74-40ED-B88C-937619378291}" type="slidenum">
              <a:rPr lang="en-US" smtClean="0">
                <a:solidFill>
                  <a:srgbClr val="0B40A5">
                    <a:tint val="75000"/>
                  </a:srgbClr>
                </a:solidFill>
                <a:latin typeface="Myriad Web Pro" panose="020B0503030403020204" pitchFamily="34" charset="0"/>
              </a:rPr>
              <a:pPr defTabSz="914400" eaLnBrk="0" fontAlgn="base" hangingPunct="0">
                <a:spcBef>
                  <a:spcPct val="0"/>
                </a:spcBef>
                <a:spcAft>
                  <a:spcPct val="0"/>
                </a:spcAft>
              </a:pPr>
              <a:t>‹#›</a:t>
            </a:fld>
            <a:endParaRPr lang="en-US">
              <a:solidFill>
                <a:srgbClr val="0B40A5">
                  <a:tint val="75000"/>
                </a:srgbClr>
              </a:solidFill>
              <a:latin typeface="Myriad Web Pro" panose="020B0503030403020204" pitchFamily="34" charset="0"/>
            </a:endParaRPr>
          </a:p>
        </p:txBody>
      </p:sp>
    </p:spTree>
    <p:extLst>
      <p:ext uri="{BB962C8B-B14F-4D97-AF65-F5344CB8AC3E}">
        <p14:creationId xmlns:p14="http://schemas.microsoft.com/office/powerpoint/2010/main" val="20295120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400" eaLnBrk="0" fontAlgn="base" hangingPunct="0">
              <a:spcBef>
                <a:spcPct val="0"/>
              </a:spcBef>
              <a:spcAft>
                <a:spcPct val="0"/>
              </a:spcAft>
            </a:pPr>
            <a:fld id="{1CE9871A-BEC6-4395-9259-0CF9DA62EDA7}" type="datetimeFigureOut">
              <a:rPr lang="en-US" smtClean="0">
                <a:solidFill>
                  <a:srgbClr val="0B40A5"/>
                </a:solidFill>
                <a:latin typeface="Myriad Web Pro" panose="020B0503030403020204" pitchFamily="34" charset="0"/>
              </a:rPr>
              <a:pPr defTabSz="914400" eaLnBrk="0" fontAlgn="base" hangingPunct="0">
                <a:spcBef>
                  <a:spcPct val="0"/>
                </a:spcBef>
                <a:spcAft>
                  <a:spcPct val="0"/>
                </a:spcAft>
              </a:pPr>
              <a:t>8/8/2017</a:t>
            </a:fld>
            <a:endParaRPr lang="en-US" dirty="0">
              <a:solidFill>
                <a:srgbClr val="0B40A5"/>
              </a:solidFill>
              <a:latin typeface="Myriad Web Pro" panose="020B0503030403020204"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914400" eaLnBrk="0" fontAlgn="base" hangingPunct="0">
              <a:spcBef>
                <a:spcPct val="0"/>
              </a:spcBef>
              <a:spcAft>
                <a:spcPct val="0"/>
              </a:spcAft>
            </a:pPr>
            <a:endParaRPr lang="en-US" dirty="0">
              <a:solidFill>
                <a:srgbClr val="0B40A5"/>
              </a:solidFill>
              <a:latin typeface="Myriad Web Pro" panose="020B0503030403020204" pitchFamily="34"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914400" eaLnBrk="0" fontAlgn="base" hangingPunct="0">
              <a:spcBef>
                <a:spcPct val="0"/>
              </a:spcBef>
              <a:spcAft>
                <a:spcPct val="0"/>
              </a:spcAft>
            </a:pPr>
            <a:fld id="{8E023EF4-A931-4A6D-A61A-AC36B9121A33}" type="slidenum">
              <a:rPr lang="en-US" smtClean="0">
                <a:solidFill>
                  <a:srgbClr val="0B40A5"/>
                </a:solidFill>
                <a:latin typeface="Myriad Web Pro" panose="020B0503030403020204" pitchFamily="34" charset="0"/>
              </a:rPr>
              <a:pPr defTabSz="914400" eaLnBrk="0" fontAlgn="base" hangingPunct="0">
                <a:spcBef>
                  <a:spcPct val="0"/>
                </a:spcBef>
                <a:spcAft>
                  <a:spcPct val="0"/>
                </a:spcAft>
              </a:pPr>
              <a:t>‹#›</a:t>
            </a:fld>
            <a:endParaRPr lang="en-US" dirty="0">
              <a:solidFill>
                <a:srgbClr val="0B40A5"/>
              </a:solidFill>
              <a:latin typeface="Myriad Web Pro" panose="020B0503030403020204" pitchFamily="34" charset="0"/>
            </a:endParaRPr>
          </a:p>
        </p:txBody>
      </p:sp>
    </p:spTree>
    <p:extLst>
      <p:ext uri="{BB962C8B-B14F-4D97-AF65-F5344CB8AC3E}">
        <p14:creationId xmlns:p14="http://schemas.microsoft.com/office/powerpoint/2010/main" val="2062073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2468182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63991570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tx1"/>
                </a:solidFill>
                <a:effectLst/>
                <a:latin typeface="Calibri"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a:solidFill>
                  <a:srgbClr val="474747">
                    <a:lumMod val="95000"/>
                  </a:srgbClr>
                </a:solidFill>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rgbClr val="474747">
                    <a:lumMod val="95000"/>
                  </a:srgbClr>
                </a:solidFill>
              </a:rPr>
              <a:t>National Center for Immunization and Respiratory Diseases</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a:solidFill>
                  <a:srgbClr val="FFFFFF"/>
                </a:solidFill>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rgbClr val="FFFFFF"/>
                </a:solidFill>
              </a:rPr>
              <a:t>National Center for Immunization and Respiratory Diseases</a:t>
            </a:r>
          </a:p>
        </p:txBody>
      </p:sp>
    </p:spTree>
    <p:extLst>
      <p:ext uri="{BB962C8B-B14F-4D97-AF65-F5344CB8AC3E}">
        <p14:creationId xmlns:p14="http://schemas.microsoft.com/office/powerpoint/2010/main" val="45778132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238291627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ATA SLIDE_OD_medium">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173415385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ATA SLIDE_OD_deep">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baseline="0">
                <a:solidFill>
                  <a:schemeClr val="bg2"/>
                </a:solidFill>
              </a:defRPr>
            </a:lvl8pPr>
            <a:lvl9pPr>
              <a:defRPr baseline="0">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3"/>
          </p:nvPr>
        </p:nvSpPr>
        <p:spPr/>
        <p:txBody>
          <a:bodyPr/>
          <a:lstStyle>
            <a:lvl1pPr>
              <a:defRPr>
                <a:solidFill>
                  <a:schemeClr val="bg2">
                    <a:lumMod val="95000"/>
                  </a:schemeClr>
                </a:solidFill>
              </a:defRPr>
            </a:lvl1pPr>
          </a:lstStyle>
          <a:p>
            <a:endParaRPr lang="en-US" dirty="0">
              <a:solidFill>
                <a:srgbClr val="FFFFFF">
                  <a:lumMod val="95000"/>
                </a:srgbClr>
              </a:solidFill>
            </a:endParaRPr>
          </a:p>
        </p:txBody>
      </p:sp>
    </p:spTree>
    <p:extLst>
      <p:ext uri="{BB962C8B-B14F-4D97-AF65-F5344CB8AC3E}">
        <p14:creationId xmlns:p14="http://schemas.microsoft.com/office/powerpoint/2010/main" val="273551759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3" name="Content Placeholder 2"/>
          <p:cNvSpPr>
            <a:spLocks noGrp="1"/>
          </p:cNvSpPr>
          <p:nvPr>
            <p:ph idx="10"/>
          </p:nvPr>
        </p:nvSpPr>
        <p:spPr>
          <a:xfrm>
            <a:off x="6339840"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a:solidFill>
                  <a:schemeClr val="tx2"/>
                </a:solidFill>
                <a:latin typeface="+mn-lt"/>
              </a:defRPr>
            </a:lvl7pPr>
            <a:lvl8pPr>
              <a:defRPr>
                <a:solidFill>
                  <a:schemeClr val="tx2"/>
                </a:solidFill>
                <a:latin typeface="+mn-lt"/>
              </a:defRPr>
            </a:lvl8pPr>
            <a:lvl9pPr>
              <a:defRPr>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52086840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ATA SLIDE_OD split column">
    <p:spTree>
      <p:nvGrpSpPr>
        <p:cNvPr id="1" name=""/>
        <p:cNvGrpSpPr/>
        <p:nvPr/>
      </p:nvGrpSpPr>
      <p:grpSpPr>
        <a:xfrm>
          <a:off x="0" y="0"/>
          <a:ext cx="0" cy="0"/>
          <a:chOff x="0" y="0"/>
          <a:chExt cx="0" cy="0"/>
        </a:xfrm>
      </p:grpSpPr>
      <p:sp>
        <p:nvSpPr>
          <p:cNvPr id="8" name="Content Placeholder 2"/>
          <p:cNvSpPr>
            <a:spLocks noGrp="1"/>
          </p:cNvSpPr>
          <p:nvPr>
            <p:ph idx="10"/>
          </p:nvPr>
        </p:nvSpPr>
        <p:spPr>
          <a:xfrm>
            <a:off x="4811485" y="1554480"/>
            <a:ext cx="6770916"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a:solidFill>
                  <a:schemeClr val="tx2"/>
                </a:solidFill>
                <a:latin typeface="+mn-lt"/>
              </a:defRPr>
            </a:lvl7pPr>
            <a:lvl8pPr>
              <a:defRPr sz="1800">
                <a:solidFill>
                  <a:schemeClr val="tx2"/>
                </a:solidFill>
                <a:latin typeface="+mn-lt"/>
              </a:defRPr>
            </a:lvl8pPr>
            <a:lvl9pPr>
              <a:defRPr sz="180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3" name="Content Placeholder 2"/>
          <p:cNvSpPr>
            <a:spLocks noGrp="1"/>
          </p:cNvSpPr>
          <p:nvPr>
            <p:ph idx="1"/>
          </p:nvPr>
        </p:nvSpPr>
        <p:spPr>
          <a:xfrm>
            <a:off x="609598" y="1554480"/>
            <a:ext cx="3717957"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376642321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361320097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1752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3" name="Footer Placeholder 2"/>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359266187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8140"/>
          <a:stretch/>
        </p:blipFill>
        <p:spPr>
          <a:xfrm>
            <a:off x="0" y="5680441"/>
            <a:ext cx="12192000" cy="1177559"/>
          </a:xfrm>
          <a:prstGeom prst="rect">
            <a:avLst/>
          </a:prstGeom>
        </p:spPr>
      </p:pic>
      <p:sp>
        <p:nvSpPr>
          <p:cNvPr id="3" name="TextBox 2"/>
          <p:cNvSpPr txBox="1"/>
          <p:nvPr/>
        </p:nvSpPr>
        <p:spPr>
          <a:xfrm>
            <a:off x="609600" y="3662433"/>
            <a:ext cx="8852455" cy="1815882"/>
          </a:xfrm>
          <a:prstGeom prst="rect">
            <a:avLst/>
          </a:prstGeom>
          <a:noFill/>
        </p:spPr>
        <p:txBody>
          <a:bodyPr wrap="square" rtlCol="0">
            <a:spAutoFit/>
          </a:bodyPr>
          <a:lstStyle/>
          <a:p>
            <a:r>
              <a:rPr lang="en-US" sz="1600" dirty="0">
                <a:solidFill>
                  <a:srgbClr val="474747">
                    <a:lumMod val="50000"/>
                  </a:srgbClr>
                </a:solidFill>
              </a:rPr>
              <a:t>For more information, contact CDC</a:t>
            </a:r>
            <a:br>
              <a:rPr lang="en-US" sz="1600" dirty="0">
                <a:solidFill>
                  <a:srgbClr val="474747">
                    <a:lumMod val="50000"/>
                  </a:srgbClr>
                </a:solidFill>
              </a:rPr>
            </a:br>
            <a:r>
              <a:rPr lang="en-US" sz="1600" dirty="0">
                <a:solidFill>
                  <a:srgbClr val="474747">
                    <a:lumMod val="50000"/>
                  </a:srgbClr>
                </a:solidFill>
              </a:rPr>
              <a:t>1-800-CDC-INFO (232-4636)</a:t>
            </a:r>
            <a:br>
              <a:rPr lang="en-US" sz="1600" dirty="0">
                <a:solidFill>
                  <a:srgbClr val="474747">
                    <a:lumMod val="50000"/>
                  </a:srgbClr>
                </a:solidFill>
              </a:rPr>
            </a:br>
            <a:r>
              <a:rPr lang="en-US" sz="1600" dirty="0">
                <a:solidFill>
                  <a:srgbClr val="474747">
                    <a:lumMod val="50000"/>
                  </a:srgbClr>
                </a:solidFill>
              </a:rPr>
              <a:t>TTY:  1-888-232-6348    www.cdc.gov</a:t>
            </a:r>
            <a:br>
              <a:rPr lang="en-US" sz="1600" dirty="0">
                <a:solidFill>
                  <a:srgbClr val="474747">
                    <a:lumMod val="50000"/>
                  </a:srgbClr>
                </a:solidFill>
              </a:rPr>
            </a:br>
            <a:r>
              <a:rPr lang="en-US" sz="1600" dirty="0">
                <a:solidFill>
                  <a:srgbClr val="474747">
                    <a:lumMod val="50000"/>
                  </a:srgbClr>
                </a:solidFill>
              </a:rPr>
              <a:t/>
            </a:r>
            <a:br>
              <a:rPr lang="en-US" sz="1600" dirty="0">
                <a:solidFill>
                  <a:srgbClr val="474747">
                    <a:lumMod val="50000"/>
                  </a:srgbClr>
                </a:solidFill>
              </a:rPr>
            </a:br>
            <a:r>
              <a:rPr lang="en-US" sz="1600" dirty="0">
                <a:solidFill>
                  <a:srgbClr val="474747">
                    <a:lumMod val="50000"/>
                  </a:srgbClr>
                </a:solidFill>
              </a:rPr>
              <a:t/>
            </a:r>
            <a:br>
              <a:rPr lang="en-US" sz="1600" dirty="0">
                <a:solidFill>
                  <a:srgbClr val="474747">
                    <a:lumMod val="50000"/>
                  </a:srgbClr>
                </a:solidFill>
              </a:rPr>
            </a:br>
            <a:r>
              <a:rPr lang="en-US" sz="1600" dirty="0">
                <a:solidFill>
                  <a:srgbClr val="474747">
                    <a:lumMod val="50000"/>
                  </a:srgbClr>
                </a:solidFill>
              </a:rPr>
              <a:t>The findings and conclusions in this report are those of the authors and do not necessarily represent the official position of the Centers for Disease Control and Prevention.</a:t>
            </a:r>
          </a:p>
        </p:txBody>
      </p:sp>
      <p:sp>
        <p:nvSpPr>
          <p:cNvPr id="2" name="Title 1"/>
          <p:cNvSpPr>
            <a:spLocks noGrp="1"/>
          </p:cNvSpPr>
          <p:nvPr>
            <p:ph type="title"/>
          </p:nvPr>
        </p:nvSpPr>
        <p:spPr/>
        <p:txBody>
          <a:bodyPr/>
          <a:lstStyle>
            <a:lvl1pPr>
              <a:defRPr b="0">
                <a:solidFill>
                  <a:schemeClr val="tx1"/>
                </a:solidFill>
              </a:defRPr>
            </a:lvl1pPr>
          </a:lstStyle>
          <a:p>
            <a:r>
              <a:rPr lang="en-US"/>
              <a:t>Click to edit Master title style</a:t>
            </a:r>
            <a:endParaRPr lang="en-US" dirty="0"/>
          </a:p>
        </p:txBody>
      </p:sp>
      <p:sp>
        <p:nvSpPr>
          <p:cNvPr id="7" name="TextBox 6"/>
          <p:cNvSpPr txBox="1"/>
          <p:nvPr/>
        </p:nvSpPr>
        <p:spPr>
          <a:xfrm>
            <a:off x="609600" y="3662433"/>
            <a:ext cx="8852455" cy="1815882"/>
          </a:xfrm>
          <a:prstGeom prst="rect">
            <a:avLst/>
          </a:prstGeom>
          <a:noFill/>
        </p:spPr>
        <p:txBody>
          <a:bodyPr wrap="square" rtlCol="0">
            <a:spAutoFit/>
          </a:bodyPr>
          <a:lstStyle/>
          <a:p>
            <a:r>
              <a:rPr lang="en-US" sz="1600" dirty="0">
                <a:solidFill>
                  <a:srgbClr val="474747"/>
                </a:solidFill>
              </a:rPr>
              <a:t>For more information, contact CDC</a:t>
            </a:r>
            <a:br>
              <a:rPr lang="en-US" sz="1600" dirty="0">
                <a:solidFill>
                  <a:srgbClr val="474747"/>
                </a:solidFill>
              </a:rPr>
            </a:br>
            <a:r>
              <a:rPr lang="en-US" sz="1600" dirty="0">
                <a:solidFill>
                  <a:srgbClr val="474747"/>
                </a:solidFill>
              </a:rPr>
              <a:t>1-800-CDC-INFO (232-4636)</a:t>
            </a:r>
            <a:br>
              <a:rPr lang="en-US" sz="1600" dirty="0">
                <a:solidFill>
                  <a:srgbClr val="474747"/>
                </a:solidFill>
              </a:rPr>
            </a:br>
            <a:r>
              <a:rPr lang="en-US" sz="1600" dirty="0">
                <a:solidFill>
                  <a:srgbClr val="474747"/>
                </a:solidFill>
              </a:rPr>
              <a:t>TTY:  1-888-232-6348    www.cdc.gov</a:t>
            </a:r>
            <a:br>
              <a:rPr lang="en-US" sz="1600" dirty="0">
                <a:solidFill>
                  <a:srgbClr val="474747"/>
                </a:solidFill>
              </a:rPr>
            </a:br>
            <a:r>
              <a:rPr lang="en-US" sz="1600" dirty="0">
                <a:solidFill>
                  <a:srgbClr val="474747"/>
                </a:solidFill>
              </a:rPr>
              <a:t/>
            </a:r>
            <a:br>
              <a:rPr lang="en-US" sz="1600" dirty="0">
                <a:solidFill>
                  <a:srgbClr val="474747"/>
                </a:solidFill>
              </a:rPr>
            </a:br>
            <a:r>
              <a:rPr lang="en-US" sz="1600" dirty="0">
                <a:solidFill>
                  <a:srgbClr val="474747"/>
                </a:solidFill>
              </a:rPr>
              <a:t/>
            </a:r>
            <a:br>
              <a:rPr lang="en-US" sz="1600" dirty="0">
                <a:solidFill>
                  <a:srgbClr val="474747"/>
                </a:solidFill>
              </a:rPr>
            </a:br>
            <a:r>
              <a:rPr lang="en-US" sz="1600" dirty="0">
                <a:solidFill>
                  <a:srgbClr val="474747"/>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5229074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1.wmf"/><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1.wmf"/><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wmf"/><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theme" Target="../theme/theme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a:t>Click to edit Master title style</a:t>
            </a:r>
            <a:endParaRPr lang="en-US" dirty="0"/>
          </a:p>
        </p:txBody>
      </p:sp>
      <p:pic>
        <p:nvPicPr>
          <p:cNvPr id="4" name="Picture 3"/>
          <p:cNvPicPr>
            <a:picLocks noChangeAspect="1"/>
          </p:cNvPicPr>
          <p:nvPr/>
        </p:nvPicPr>
        <p:blipFill rotWithShape="1">
          <a:blip r:embed="rId15" cstate="email">
            <a:extLst>
              <a:ext uri="{28A0092B-C50C-407E-A947-70E740481C1C}">
                <a14:useLocalDpi xmlns:a14="http://schemas.microsoft.com/office/drawing/2010/main"/>
              </a:ext>
            </a:extLst>
          </a:blip>
          <a:srcRect t="89544"/>
          <a:stretch/>
        </p:blipFill>
        <p:spPr>
          <a:xfrm>
            <a:off x="0" y="6707587"/>
            <a:ext cx="12192000" cy="150413"/>
          </a:xfrm>
          <a:prstGeom prst="rect">
            <a:avLst/>
          </a:prstGeom>
        </p:spPr>
      </p:pic>
      <p:sp>
        <p:nvSpPr>
          <p:cNvPr id="5" name="Footer Placeholder 4"/>
          <p:cNvSpPr>
            <a:spLocks noGrp="1"/>
          </p:cNvSpPr>
          <p:nvPr>
            <p:ph type="ftr" sz="quarter" idx="3"/>
          </p:nvPr>
        </p:nvSpPr>
        <p:spPr>
          <a:xfrm>
            <a:off x="609600" y="6237394"/>
            <a:ext cx="10972800" cy="484082"/>
          </a:xfrm>
          <a:prstGeom prst="rect">
            <a:avLst/>
          </a:prstGeom>
        </p:spPr>
        <p:txBody>
          <a:bodyPr vert="horz" lIns="91440" tIns="45720" rIns="91440" bIns="45720" rtlCol="0" anchor="b" anchorCtr="0"/>
          <a:lstStyle>
            <a:lvl1pPr algn="l">
              <a:defRPr sz="1400">
                <a:solidFill>
                  <a:schemeClr val="tx2"/>
                </a:solidFill>
                <a:latin typeface="+mn-lt"/>
              </a:defRPr>
            </a:lvl1pPr>
          </a:lstStyle>
          <a:p>
            <a:endParaRPr lang="en-US" dirty="0"/>
          </a:p>
        </p:txBody>
      </p:sp>
    </p:spTree>
    <p:extLst>
      <p:ext uri="{BB962C8B-B14F-4D97-AF65-F5344CB8AC3E}">
        <p14:creationId xmlns:p14="http://schemas.microsoft.com/office/powerpoint/2010/main" val="2329429861"/>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185" r:id="rId12"/>
    <p:sldLayoutId id="2147484216" r:id="rId13"/>
  </p:sldLayoutIdLst>
  <p:transition>
    <p:fade/>
  </p:transition>
  <p:hf sldNum="0" hd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317893309"/>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5" r:id="rId6"/>
    <p:sldLayoutId id="2147484066" r:id="rId7"/>
    <p:sldLayoutId id="2147484067" r:id="rId8"/>
    <p:sldLayoutId id="2147484068" r:id="rId9"/>
    <p:sldLayoutId id="2147484069" r:id="rId10"/>
    <p:sldLayoutId id="2147484070" r:id="rId11"/>
    <p:sldLayoutId id="2147484071" r:id="rId12"/>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424948753"/>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80" r:id="rId7"/>
    <p:sldLayoutId id="2147484081" r:id="rId8"/>
    <p:sldLayoutId id="2147484082" r:id="rId9"/>
    <p:sldLayoutId id="2147484083" r:id="rId10"/>
    <p:sldLayoutId id="2147484084" r:id="rId11"/>
    <p:sldLayoutId id="2147484085" r:id="rId12"/>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20288338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6328535"/>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7" r:id="rId6"/>
    <p:sldLayoutId id="2147484178" r:id="rId7"/>
    <p:sldLayoutId id="2147484179" r:id="rId8"/>
    <p:sldLayoutId id="2147484180" r:id="rId9"/>
    <p:sldLayoutId id="2147484181" r:id="rId10"/>
    <p:sldLayoutId id="2147484182" r:id="rId11"/>
    <p:sldLayoutId id="2147484183" r:id="rId12"/>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pic>
        <p:nvPicPr>
          <p:cNvPr id="4" name="Picture 3"/>
          <p:cNvPicPr>
            <a:picLocks noChangeAspect="1"/>
          </p:cNvPicPr>
          <p:nvPr/>
        </p:nvPicPr>
        <p:blipFill rotWithShape="1">
          <a:blip r:embed="rId16"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6" name="Picture 5"/>
          <p:cNvPicPr>
            <a:picLocks noChangeAspect="1"/>
          </p:cNvPicPr>
          <p:nvPr/>
        </p:nvPicPr>
        <p:blipFill rotWithShape="1">
          <a:blip r:embed="rId16"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spTree>
    <p:extLst>
      <p:ext uri="{BB962C8B-B14F-4D97-AF65-F5344CB8AC3E}">
        <p14:creationId xmlns:p14="http://schemas.microsoft.com/office/powerpoint/2010/main" val="404877659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Lst>
  <p:transition>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7" name="Picture 6"/>
          <p:cNvPicPr>
            <a:picLocks noChangeAspect="1"/>
          </p:cNvPicPr>
          <p:nvPr userDrawn="1"/>
        </p:nvPicPr>
        <p:blipFill rotWithShape="1">
          <a:blip r:embed="rId15"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spTree>
    <p:extLst>
      <p:ext uri="{BB962C8B-B14F-4D97-AF65-F5344CB8AC3E}">
        <p14:creationId xmlns:p14="http://schemas.microsoft.com/office/powerpoint/2010/main" val="2575660542"/>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1" r:id="rId9"/>
    <p:sldLayoutId id="2147484212" r:id="rId10"/>
    <p:sldLayoutId id="2147484213" r:id="rId11"/>
    <p:sldLayoutId id="2147484214" r:id="rId12"/>
    <p:sldLayoutId id="2147484215" r:id="rId13"/>
  </p:sldLayoutIdLst>
  <p:transition>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a:t>Click to edit Master title style</a:t>
            </a:r>
            <a:endParaRPr lang="en-US" dirty="0"/>
          </a:p>
        </p:txBody>
      </p:sp>
      <p:pic>
        <p:nvPicPr>
          <p:cNvPr id="4" name="Picture 3"/>
          <p:cNvPicPr>
            <a:picLocks noChangeAspect="1"/>
          </p:cNvPicPr>
          <p:nvPr/>
        </p:nvPicPr>
        <p:blipFill rotWithShape="1">
          <a:blip r:embed="rId16" cstate="email">
            <a:extLst>
              <a:ext uri="{28A0092B-C50C-407E-A947-70E740481C1C}">
                <a14:useLocalDpi xmlns:a14="http://schemas.microsoft.com/office/drawing/2010/main"/>
              </a:ext>
            </a:extLst>
          </a:blip>
          <a:srcRect t="89544"/>
          <a:stretch/>
        </p:blipFill>
        <p:spPr>
          <a:xfrm>
            <a:off x="0" y="6707587"/>
            <a:ext cx="12192000" cy="150413"/>
          </a:xfrm>
          <a:prstGeom prst="rect">
            <a:avLst/>
          </a:prstGeom>
        </p:spPr>
      </p:pic>
      <p:sp>
        <p:nvSpPr>
          <p:cNvPr id="5" name="Footer Placeholder 4"/>
          <p:cNvSpPr>
            <a:spLocks noGrp="1"/>
          </p:cNvSpPr>
          <p:nvPr>
            <p:ph type="ftr" sz="quarter" idx="3"/>
          </p:nvPr>
        </p:nvSpPr>
        <p:spPr>
          <a:xfrm>
            <a:off x="609600" y="6237394"/>
            <a:ext cx="10972800" cy="484082"/>
          </a:xfrm>
          <a:prstGeom prst="rect">
            <a:avLst/>
          </a:prstGeom>
        </p:spPr>
        <p:txBody>
          <a:bodyPr vert="horz" lIns="91440" tIns="45720" rIns="91440" bIns="45720" rtlCol="0" anchor="b" anchorCtr="0"/>
          <a:lstStyle>
            <a:lvl1pPr algn="l">
              <a:defRPr sz="1400">
                <a:solidFill>
                  <a:schemeClr val="tx2"/>
                </a:solidFill>
                <a:latin typeface="+mn-lt"/>
              </a:defRPr>
            </a:lvl1pPr>
          </a:lstStyle>
          <a:p>
            <a:endParaRPr lang="en-US" dirty="0">
              <a:solidFill>
                <a:srgbClr val="474747"/>
              </a:solidFill>
            </a:endParaRPr>
          </a:p>
        </p:txBody>
      </p:sp>
    </p:spTree>
    <p:extLst>
      <p:ext uri="{BB962C8B-B14F-4D97-AF65-F5344CB8AC3E}">
        <p14:creationId xmlns:p14="http://schemas.microsoft.com/office/powerpoint/2010/main" val="525413812"/>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Lst>
  <p:transition>
    <p:fade/>
  </p:transition>
  <p:hf sldNum="0" hd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8/8/2017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903376"/>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49" r:id="rId19"/>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0.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21.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8" Type="http://schemas.openxmlformats.org/officeDocument/2006/relationships/hyperlink" Target="http://www.cdc.gov/HAI/settings/outpatient/outpatient-care-guidelines.html" TargetMode="External"/><Relationship Id="rId3" Type="http://schemas.openxmlformats.org/officeDocument/2006/relationships/hyperlink" Target="http://www.cdc.gov/vaccines/ed/courses.htm" TargetMode="External"/><Relationship Id="rId7" Type="http://schemas.openxmlformats.org/officeDocument/2006/relationships/hyperlink" Target="http://www.cdc.gov/vaccines/hcp/vis" TargetMode="External"/><Relationship Id="rId2" Type="http://schemas.openxmlformats.org/officeDocument/2006/relationships/notesSlide" Target="../notesSlides/notesSlide22.xml"/><Relationship Id="rId1" Type="http://schemas.openxmlformats.org/officeDocument/2006/relationships/slideLayout" Target="../slideLayouts/slideLayout120.xml"/><Relationship Id="rId6" Type="http://schemas.openxmlformats.org/officeDocument/2006/relationships/hyperlink" Target="http://www.immunize.org/catg.d/p3084.pdf" TargetMode="External"/><Relationship Id="rId5" Type="http://schemas.openxmlformats.org/officeDocument/2006/relationships/hyperlink" Target="http://www.cdc.gov/vaccines/recs/storage" TargetMode="External"/><Relationship Id="rId4" Type="http://schemas.openxmlformats.org/officeDocument/2006/relationships/hyperlink" Target="http://www.immunize.org/catg.d/p7010.pdf" TargetMode="External"/><Relationship Id="rId9" Type="http://schemas.openxmlformats.org/officeDocument/2006/relationships/hyperlink" Target="http://www.immunize.org/catg.d/p3082.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hyperlink" Target="vaccine.healthmap.org" TargetMode="External"/><Relationship Id="rId2" Type="http://schemas.openxmlformats.org/officeDocument/2006/relationships/notesSlide" Target="../notesSlides/notesSlide23.xml"/><Relationship Id="rId1" Type="http://schemas.openxmlformats.org/officeDocument/2006/relationships/slideLayout" Target="../slideLayouts/slideLayout120.xml"/><Relationship Id="rId5" Type="http://schemas.openxmlformats.org/officeDocument/2006/relationships/hyperlink" Target="wwwnc.cdc.gov/travel/page/find-clinic" TargetMode="External"/><Relationship Id="rId4" Type="http://schemas.openxmlformats.org/officeDocument/2006/relationships/hyperlink" Target="http://www.vaccines.gov/getting/wher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wGvr4S33tW4&amp;feature=youtu.be" TargetMode="External"/><Relationship Id="rId1" Type="http://schemas.openxmlformats.org/officeDocument/2006/relationships/slideLayout" Target="../slideLayouts/slideLayout105.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10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cdc.gov/vaccines/pregnancy/downloads/immunizations-preg-chart.pdf" TargetMode="External"/><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3" Type="http://schemas.openxmlformats.org/officeDocument/2006/relationships/hyperlink" Target="http://www.cdc.gov/pertussis/about/photos.html" TargetMode="External"/><Relationship Id="rId2" Type="http://schemas.openxmlformats.org/officeDocument/2006/relationships/notesSlide" Target="../notesSlides/notesSlide4.xml"/><Relationship Id="rId1" Type="http://schemas.openxmlformats.org/officeDocument/2006/relationships/slideLayout" Target="../slideLayouts/slideLayout105.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914400"/>
            <a:ext cx="10972800" cy="824063"/>
          </a:xfrm>
        </p:spPr>
        <p:txBody>
          <a:bodyPr>
            <a:normAutofit/>
          </a:bodyPr>
          <a:lstStyle/>
          <a:p>
            <a:r>
              <a:rPr lang="en-US" sz="4900" dirty="0" smtClean="0">
                <a:solidFill>
                  <a:schemeClr val="tx1">
                    <a:lumMod val="75000"/>
                    <a:lumOff val="25000"/>
                  </a:schemeClr>
                </a:solidFill>
              </a:rPr>
              <a:t>Vaccinating Pregnant Patients</a:t>
            </a:r>
            <a:endParaRPr lang="en-US" dirty="0">
              <a:solidFill>
                <a:schemeClr val="tx1">
                  <a:lumMod val="75000"/>
                  <a:lumOff val="25000"/>
                </a:schemeClr>
              </a:solidFill>
            </a:endParaRPr>
          </a:p>
        </p:txBody>
      </p:sp>
      <p:sp>
        <p:nvSpPr>
          <p:cNvPr id="6" name="Subtitle 5"/>
          <p:cNvSpPr>
            <a:spLocks noGrp="1"/>
          </p:cNvSpPr>
          <p:nvPr>
            <p:ph type="subTitle" idx="1"/>
          </p:nvPr>
        </p:nvSpPr>
        <p:spPr>
          <a:xfrm>
            <a:off x="1143000" y="2438400"/>
            <a:ext cx="8534400" cy="457200"/>
          </a:xfrm>
        </p:spPr>
        <p:txBody>
          <a:bodyPr>
            <a:normAutofit lnSpcReduction="10000"/>
          </a:bodyPr>
          <a:lstStyle/>
          <a:p>
            <a:r>
              <a:rPr lang="en-US" dirty="0" smtClean="0">
                <a:solidFill>
                  <a:schemeClr val="tx1">
                    <a:lumMod val="75000"/>
                    <a:lumOff val="25000"/>
                  </a:schemeClr>
                </a:solidFill>
              </a:rPr>
              <a:t>Slides for General Use</a:t>
            </a:r>
            <a:endParaRPr lang="en-US" dirty="0">
              <a:solidFill>
                <a:schemeClr val="tx1">
                  <a:lumMod val="75000"/>
                  <a:lumOff val="25000"/>
                </a:schemeClr>
              </a:solidFill>
            </a:endParaRPr>
          </a:p>
        </p:txBody>
      </p:sp>
      <p:sp>
        <p:nvSpPr>
          <p:cNvPr id="4" name="Text Placeholder 3"/>
          <p:cNvSpPr>
            <a:spLocks noGrp="1"/>
          </p:cNvSpPr>
          <p:nvPr>
            <p:ph type="body" sz="quarter" idx="10"/>
          </p:nvPr>
        </p:nvSpPr>
        <p:spPr>
          <a:xfrm>
            <a:off x="1143000" y="3429000"/>
            <a:ext cx="8534400" cy="1295400"/>
          </a:xfrm>
        </p:spPr>
        <p:txBody>
          <a:bodyPr/>
          <a:lstStyle/>
          <a:p>
            <a:r>
              <a:rPr lang="en-US" dirty="0" smtClean="0">
                <a:solidFill>
                  <a:schemeClr val="tx1">
                    <a:lumMod val="75000"/>
                    <a:lumOff val="25000"/>
                  </a:schemeClr>
                </a:solidFill>
              </a:rPr>
              <a:t>Updated August 2017</a:t>
            </a:r>
            <a:endParaRPr lang="en-US" dirty="0">
              <a:solidFill>
                <a:schemeClr val="tx1">
                  <a:lumMod val="75000"/>
                  <a:lumOff val="25000"/>
                </a:schemeClr>
              </a:solidFill>
            </a:endParaRPr>
          </a:p>
        </p:txBody>
      </p:sp>
    </p:spTree>
    <p:extLst>
      <p:ext uri="{BB962C8B-B14F-4D97-AF65-F5344CB8AC3E}">
        <p14:creationId xmlns:p14="http://schemas.microsoft.com/office/powerpoint/2010/main" val="215627067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24050"/>
            <a:ext cx="6019800" cy="4095750"/>
          </a:xfrm>
        </p:spPr>
        <p:txBody>
          <a:bodyPr>
            <a:normAutofit/>
          </a:bodyPr>
          <a:lstStyle/>
          <a:p>
            <a:pPr marL="228600" indent="-228600">
              <a:lnSpc>
                <a:spcPct val="100000"/>
              </a:lnSpc>
            </a:pPr>
            <a:r>
              <a:rPr lang="en-US" b="0" dirty="0">
                <a:solidFill>
                  <a:schemeClr val="tx1"/>
                </a:solidFill>
                <a:latin typeface="+mn-lt"/>
              </a:rPr>
              <a:t>Pregnant and postpartum women are at higher risk for severe illness and complications from influenza than women who are not pregnant.</a:t>
            </a:r>
          </a:p>
          <a:p>
            <a:pPr marL="228600" indent="-228600">
              <a:lnSpc>
                <a:spcPct val="100000"/>
              </a:lnSpc>
            </a:pPr>
            <a:r>
              <a:rPr lang="en-US" b="0" dirty="0" smtClean="0">
                <a:solidFill>
                  <a:schemeClr val="tx1"/>
                </a:solidFill>
                <a:latin typeface="+mn-lt"/>
              </a:rPr>
              <a:t>Flu </a:t>
            </a:r>
            <a:r>
              <a:rPr lang="en-US" b="0" dirty="0">
                <a:solidFill>
                  <a:schemeClr val="tx1"/>
                </a:solidFill>
                <a:latin typeface="+mn-lt"/>
              </a:rPr>
              <a:t>is more likely to cause severe </a:t>
            </a:r>
            <a:r>
              <a:rPr lang="en-US" b="0" dirty="0" smtClean="0">
                <a:solidFill>
                  <a:schemeClr val="tx1"/>
                </a:solidFill>
                <a:latin typeface="+mn-lt"/>
              </a:rPr>
              <a:t>illness, hospitalization, and </a:t>
            </a:r>
            <a:r>
              <a:rPr lang="en-US" b="0" dirty="0">
                <a:solidFill>
                  <a:schemeClr val="tx1"/>
                </a:solidFill>
                <a:latin typeface="+mn-lt"/>
              </a:rPr>
              <a:t>death in </a:t>
            </a:r>
            <a:r>
              <a:rPr lang="en-US" b="0" dirty="0" smtClean="0">
                <a:solidFill>
                  <a:schemeClr val="tx1"/>
                </a:solidFill>
                <a:latin typeface="+mn-lt"/>
              </a:rPr>
              <a:t>pregnant women</a:t>
            </a:r>
            <a:r>
              <a:rPr lang="en-US" b="0" dirty="0">
                <a:solidFill>
                  <a:schemeClr val="tx1"/>
                </a:solidFill>
                <a:latin typeface="+mn-lt"/>
              </a:rPr>
              <a:t>. </a:t>
            </a:r>
          </a:p>
          <a:p>
            <a:pPr marL="228600" indent="-228600">
              <a:lnSpc>
                <a:spcPct val="100000"/>
              </a:lnSpc>
            </a:pPr>
            <a:r>
              <a:rPr lang="en-US" b="0" dirty="0" smtClean="0">
                <a:solidFill>
                  <a:schemeClr val="tx1"/>
                </a:solidFill>
                <a:latin typeface="+mn-lt"/>
              </a:rPr>
              <a:t>Pregnant </a:t>
            </a:r>
            <a:r>
              <a:rPr lang="en-US" b="0" dirty="0">
                <a:solidFill>
                  <a:schemeClr val="tx1"/>
                </a:solidFill>
                <a:latin typeface="+mn-lt"/>
              </a:rPr>
              <a:t>women with flu may also have </a:t>
            </a:r>
            <a:r>
              <a:rPr lang="en-US" b="0" dirty="0" smtClean="0">
                <a:solidFill>
                  <a:schemeClr val="tx1"/>
                </a:solidFill>
                <a:latin typeface="+mn-lt"/>
              </a:rPr>
              <a:t>a </a:t>
            </a:r>
            <a:r>
              <a:rPr lang="en-US" b="0" dirty="0">
                <a:solidFill>
                  <a:schemeClr val="tx1"/>
                </a:solidFill>
                <a:latin typeface="+mn-lt"/>
              </a:rPr>
              <a:t>greater chance for premature labor and delivery.</a:t>
            </a:r>
          </a:p>
        </p:txBody>
      </p:sp>
      <p:sp>
        <p:nvSpPr>
          <p:cNvPr id="7" name="Title 1"/>
          <p:cNvSpPr txBox="1">
            <a:spLocks/>
          </p:cNvSpPr>
          <p:nvPr/>
        </p:nvSpPr>
        <p:spPr>
          <a:xfrm>
            <a:off x="1143000" y="457201"/>
            <a:ext cx="9601200" cy="1143000"/>
          </a:xfrm>
          <a:prstGeom prst="rect">
            <a:avLst/>
          </a:prstGeom>
        </p:spPr>
        <p:txBody>
          <a:bodyPr vert="horz" lIns="91440" tIns="45720" rIns="91440" bIns="45720" rtlCol="0" anchor="b" anchorCtr="0">
            <a:normAutofit/>
          </a:bodyPr>
          <a:lstStyle>
            <a:lvl1pPr algn="l" defTabSz="914400" rtl="0" eaLnBrk="1" latinLnBrk="0" hangingPunct="1">
              <a:lnSpc>
                <a:spcPts val="3000"/>
              </a:lnSpc>
              <a:spcBef>
                <a:spcPct val="0"/>
              </a:spcBef>
              <a:buNone/>
              <a:defRPr sz="2800" b="1" kern="1200" spc="-50" baseline="0">
                <a:solidFill>
                  <a:schemeClr val="tx1">
                    <a:lumMod val="75000"/>
                    <a:lumOff val="25000"/>
                  </a:schemeClr>
                </a:solidFill>
                <a:effectLst/>
                <a:latin typeface="Calibri" pitchFamily="34" charset="0"/>
                <a:ea typeface="+mj-ea"/>
                <a:cs typeface="+mj-cs"/>
              </a:defRPr>
            </a:lvl1pPr>
          </a:lstStyle>
          <a:p>
            <a:r>
              <a:rPr lang="en-US" sz="4800" b="0" dirty="0" smtClean="0">
                <a:latin typeface="Calibri Light" panose="020F0302020204030204" pitchFamily="34" charset="0"/>
              </a:rPr>
              <a:t>Influenza and Pregnant Women</a:t>
            </a:r>
            <a:endParaRPr lang="en-US" sz="4800" b="0" dirty="0">
              <a:latin typeface="Calibri Light" panose="020F03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1924050"/>
            <a:ext cx="2667000" cy="4000500"/>
          </a:xfrm>
          <a:prstGeom prst="rect">
            <a:avLst/>
          </a:prstGeom>
        </p:spPr>
      </p:pic>
      <p:sp>
        <p:nvSpPr>
          <p:cNvPr id="9" name="Text Placeholder 6"/>
          <p:cNvSpPr>
            <a:spLocks noGrp="1"/>
          </p:cNvSpPr>
          <p:nvPr>
            <p:ph type="body" sz="quarter" idx="11"/>
          </p:nvPr>
        </p:nvSpPr>
        <p:spPr>
          <a:xfrm>
            <a:off x="1219200" y="6027225"/>
            <a:ext cx="838200" cy="381000"/>
          </a:xfrm>
        </p:spPr>
        <p:txBody>
          <a:bodyPr anchor="ctr"/>
          <a:lstStyle/>
          <a:p>
            <a:r>
              <a:rPr lang="en-US" dirty="0" smtClean="0"/>
              <a:t>Image: CDC</a:t>
            </a:r>
            <a:endParaRPr lang="en-US" dirty="0"/>
          </a:p>
        </p:txBody>
      </p:sp>
    </p:spTree>
    <p:extLst>
      <p:ext uri="{BB962C8B-B14F-4D97-AF65-F5344CB8AC3E}">
        <p14:creationId xmlns:p14="http://schemas.microsoft.com/office/powerpoint/2010/main" val="372785082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Maternal Flu Vaccine Recommendation</a:t>
            </a:r>
            <a:endParaRPr lang="en-US" dirty="0"/>
          </a:p>
        </p:txBody>
      </p:sp>
      <p:sp>
        <p:nvSpPr>
          <p:cNvPr id="3" name="Content Placeholder 2"/>
          <p:cNvSpPr>
            <a:spLocks noGrp="1"/>
          </p:cNvSpPr>
          <p:nvPr>
            <p:ph idx="1"/>
          </p:nvPr>
        </p:nvSpPr>
        <p:spPr>
          <a:xfrm>
            <a:off x="1097280" y="1905000"/>
            <a:ext cx="10058400" cy="4023360"/>
          </a:xfrm>
        </p:spPr>
        <p:txBody>
          <a:bodyPr/>
          <a:lstStyle/>
          <a:p>
            <a:pPr marL="228600" indent="-228600">
              <a:lnSpc>
                <a:spcPct val="100000"/>
              </a:lnSpc>
              <a:buFont typeface="Wingdings" panose="05000000000000000000" pitchFamily="2" charset="2"/>
              <a:buChar char="Ø"/>
            </a:pPr>
            <a:r>
              <a:rPr lang="en-US" sz="1800" b="0" dirty="0"/>
              <a:t>By the end of October, if possible, to help ensure protection before flu activity begins to increase </a:t>
            </a:r>
          </a:p>
          <a:p>
            <a:endParaRPr lang="en-US" dirty="0"/>
          </a:p>
        </p:txBody>
      </p:sp>
      <p:pic>
        <p:nvPicPr>
          <p:cNvPr id="7" name="Picture 6"/>
          <p:cNvPicPr>
            <a:picLocks noChangeAspect="1"/>
          </p:cNvPicPr>
          <p:nvPr/>
        </p:nvPicPr>
        <p:blipFill rotWithShape="1">
          <a:blip r:embed="rId2"/>
          <a:srcRect l="36279" t="26785" r="19797" b="27679"/>
          <a:stretch/>
        </p:blipFill>
        <p:spPr>
          <a:xfrm>
            <a:off x="3419203" y="2667000"/>
            <a:ext cx="5353594" cy="31203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9590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3445" y="0"/>
            <a:ext cx="10972800" cy="1143000"/>
          </a:xfrm>
        </p:spPr>
        <p:txBody>
          <a:bodyPr>
            <a:normAutofit/>
          </a:bodyPr>
          <a:lstStyle/>
          <a:p>
            <a:pPr>
              <a:lnSpc>
                <a:spcPts val="3300"/>
              </a:lnSpc>
            </a:pPr>
            <a:r>
              <a:rPr lang="en-US" sz="3200" dirty="0"/>
              <a:t>Influenza Vaccination Coverage Among Pregnant Women, 2010-11 through </a:t>
            </a:r>
            <a:r>
              <a:rPr lang="en-US" sz="3200" dirty="0" smtClean="0"/>
              <a:t>2016-17 </a:t>
            </a:r>
            <a:r>
              <a:rPr lang="en-US" sz="3200" dirty="0"/>
              <a:t>Influenza Seasons</a:t>
            </a:r>
          </a:p>
        </p:txBody>
      </p:sp>
      <p:graphicFrame>
        <p:nvGraphicFramePr>
          <p:cNvPr id="4" name="Content Placeholder 4"/>
          <p:cNvGraphicFramePr>
            <a:graphicFrameLocks/>
          </p:cNvGraphicFramePr>
          <p:nvPr>
            <p:extLst>
              <p:ext uri="{D42A27DB-BD31-4B8C-83A1-F6EECF244321}">
                <p14:modId xmlns:p14="http://schemas.microsoft.com/office/powerpoint/2010/main" val="1908274201"/>
              </p:ext>
            </p:extLst>
          </p:nvPr>
        </p:nvGraphicFramePr>
        <p:xfrm>
          <a:off x="914400" y="1138753"/>
          <a:ext cx="10755464" cy="47813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2400" y="6396335"/>
            <a:ext cx="11750038" cy="461665"/>
          </a:xfrm>
          <a:prstGeom prst="rect">
            <a:avLst/>
          </a:prstGeom>
          <a:noFill/>
        </p:spPr>
        <p:txBody>
          <a:bodyPr wrap="square" rtlCol="0">
            <a:spAutoFit/>
          </a:bodyPr>
          <a:lstStyle/>
          <a:p>
            <a:pPr defTabSz="914400" eaLnBrk="0" fontAlgn="base" hangingPunct="0">
              <a:spcBef>
                <a:spcPct val="0"/>
              </a:spcBef>
              <a:spcAft>
                <a:spcPct val="0"/>
              </a:spcAft>
            </a:pPr>
            <a:r>
              <a:rPr lang="en-US" sz="1200" dirty="0">
                <a:latin typeface="Myriad Web Pro" panose="020B0503030403020204" pitchFamily="34" charset="0"/>
              </a:rPr>
              <a:t>* Beginning </a:t>
            </a:r>
            <a:r>
              <a:rPr lang="en-US" sz="1200" dirty="0" smtClean="0">
                <a:latin typeface="Myriad Web Pro" panose="020B0503030403020204" pitchFamily="34" charset="0"/>
              </a:rPr>
              <a:t>in 2012-13 </a:t>
            </a:r>
            <a:r>
              <a:rPr lang="en-US" sz="1200" dirty="0">
                <a:latin typeface="Myriad Web Pro" panose="020B0503030403020204" pitchFamily="34" charset="0"/>
              </a:rPr>
              <a:t>season, women vaccinated since July 1 were counted as vaccinated. In prior seasons, only women vaccinated since August 1 were counted as vaccinated.</a:t>
            </a:r>
          </a:p>
          <a:p>
            <a:pPr defTabSz="914400" eaLnBrk="0" fontAlgn="base" hangingPunct="0">
              <a:spcBef>
                <a:spcPct val="0"/>
              </a:spcBef>
              <a:spcAft>
                <a:spcPct val="0"/>
              </a:spcAft>
            </a:pPr>
            <a:r>
              <a:rPr lang="en-US" sz="1200" baseline="30000" dirty="0">
                <a:latin typeface="Myriad Web Pro" panose="020B0503030403020204" pitchFamily="34" charset="0"/>
              </a:rPr>
              <a:t>† </a:t>
            </a:r>
            <a:r>
              <a:rPr lang="en-US" sz="1200" dirty="0">
                <a:latin typeface="Myriad Web Pro" panose="020B0503030403020204" pitchFamily="34" charset="0"/>
              </a:rPr>
              <a:t>2016-17 estimate is preliminary.</a:t>
            </a:r>
          </a:p>
        </p:txBody>
      </p:sp>
    </p:spTree>
    <p:extLst>
      <p:ext uri="{BB962C8B-B14F-4D97-AF65-F5344CB8AC3E}">
        <p14:creationId xmlns:p14="http://schemas.microsoft.com/office/powerpoint/2010/main" val="141498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4617" y="2237105"/>
            <a:ext cx="6919612" cy="4620895"/>
          </a:xfrm>
        </p:spPr>
        <p:txBody>
          <a:bodyPr/>
          <a:lstStyle/>
          <a:p>
            <a:pPr marL="228600" indent="-228600">
              <a:lnSpc>
                <a:spcPct val="100000"/>
              </a:lnSpc>
            </a:pPr>
            <a:r>
              <a:rPr lang="en-US" dirty="0">
                <a:solidFill>
                  <a:schemeClr val="tx1">
                    <a:lumMod val="75000"/>
                    <a:lumOff val="25000"/>
                  </a:schemeClr>
                </a:solidFill>
              </a:rPr>
              <a:t>Coverage of recommended vaccines for pregnant women remains low—leaving a number of pregnant women and their infants at risk for complications from vaccine-preventable </a:t>
            </a:r>
            <a:r>
              <a:rPr lang="en-US" dirty="0" smtClean="0">
                <a:solidFill>
                  <a:schemeClr val="tx1">
                    <a:lumMod val="75000"/>
                    <a:lumOff val="25000"/>
                  </a:schemeClr>
                </a:solidFill>
              </a:rPr>
              <a:t>diseases</a:t>
            </a:r>
            <a:endParaRPr lang="en-US" dirty="0"/>
          </a:p>
        </p:txBody>
      </p:sp>
      <p:sp>
        <p:nvSpPr>
          <p:cNvPr id="7" name="Title 1"/>
          <p:cNvSpPr txBox="1">
            <a:spLocks/>
          </p:cNvSpPr>
          <p:nvPr/>
        </p:nvSpPr>
        <p:spPr>
          <a:xfrm>
            <a:off x="1097280" y="28660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Low Maternal Vaccination Rates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163" y="2237105"/>
            <a:ext cx="2472901" cy="3709352"/>
          </a:xfrm>
          <a:prstGeom prst="rect">
            <a:avLst/>
          </a:prstGeom>
        </p:spPr>
      </p:pic>
      <p:sp>
        <p:nvSpPr>
          <p:cNvPr id="9" name="Text Placeholder 6"/>
          <p:cNvSpPr>
            <a:spLocks noGrp="1"/>
          </p:cNvSpPr>
          <p:nvPr>
            <p:ph type="body" sz="quarter" idx="4294967295"/>
          </p:nvPr>
        </p:nvSpPr>
        <p:spPr>
          <a:xfrm>
            <a:off x="1144617" y="6019800"/>
            <a:ext cx="1219200" cy="381000"/>
          </a:xfrm>
          <a:prstGeom prst="rect">
            <a:avLst/>
          </a:prstGeom>
        </p:spPr>
        <p:txBody>
          <a:bodyPr anchor="ctr"/>
          <a:lstStyle/>
          <a:p>
            <a:r>
              <a:rPr lang="en-US" sz="1100" dirty="0" smtClean="0"/>
              <a:t>Image: CDC</a:t>
            </a:r>
            <a:endParaRPr lang="en-US" sz="1100" dirty="0"/>
          </a:p>
        </p:txBody>
      </p:sp>
    </p:spTree>
    <p:extLst>
      <p:ext uri="{BB962C8B-B14F-4D97-AF65-F5344CB8AC3E}">
        <p14:creationId xmlns:p14="http://schemas.microsoft.com/office/powerpoint/2010/main" val="277929646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4648200"/>
            <a:ext cx="10058400" cy="1048512"/>
          </a:xfrm>
        </p:spPr>
        <p:txBody>
          <a:bodyPr>
            <a:normAutofit/>
          </a:bodyPr>
          <a:lstStyle/>
          <a:p>
            <a:r>
              <a:rPr lang="en-US" sz="4400" dirty="0" smtClean="0">
                <a:solidFill>
                  <a:schemeClr val="tx1">
                    <a:lumMod val="75000"/>
                    <a:lumOff val="25000"/>
                  </a:schemeClr>
                </a:solidFill>
              </a:rPr>
              <a:t>IMPROVING MATERNAL VACCINATION RATES</a:t>
            </a:r>
            <a:endParaRPr lang="en-US" sz="4400" dirty="0">
              <a:solidFill>
                <a:schemeClr val="tx1">
                  <a:lumMod val="75000"/>
                  <a:lumOff val="2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09600"/>
            <a:ext cx="2286000" cy="3429000"/>
          </a:xfrm>
          <a:prstGeom prst="rect">
            <a:avLst/>
          </a:prstGeom>
        </p:spPr>
      </p:pic>
      <p:sp>
        <p:nvSpPr>
          <p:cNvPr id="6" name="Text Placeholder 6"/>
          <p:cNvSpPr>
            <a:spLocks noGrp="1"/>
          </p:cNvSpPr>
          <p:nvPr>
            <p:ph type="body" sz="quarter" idx="4294967295"/>
          </p:nvPr>
        </p:nvSpPr>
        <p:spPr>
          <a:xfrm>
            <a:off x="1144617" y="6019800"/>
            <a:ext cx="1219200" cy="381000"/>
          </a:xfrm>
          <a:prstGeom prst="rect">
            <a:avLst/>
          </a:prstGeom>
        </p:spPr>
        <p:txBody>
          <a:bodyPr anchor="ctr"/>
          <a:lstStyle/>
          <a:p>
            <a:r>
              <a:rPr lang="en-US" sz="1100" dirty="0" smtClean="0"/>
              <a:t>Image: CDC</a:t>
            </a:r>
            <a:endParaRPr lang="en-US" sz="1100" dirty="0"/>
          </a:p>
        </p:txBody>
      </p:sp>
    </p:spTree>
    <p:extLst>
      <p:ext uri="{BB962C8B-B14F-4D97-AF65-F5344CB8AC3E}">
        <p14:creationId xmlns:p14="http://schemas.microsoft.com/office/powerpoint/2010/main" val="321360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a:t>
            </a:r>
            <a:r>
              <a:rPr lang="en-US" dirty="0" smtClean="0"/>
              <a:t>Vaccine </a:t>
            </a:r>
            <a:r>
              <a:rPr lang="en-US" dirty="0"/>
              <a:t>Assessment</a:t>
            </a:r>
          </a:p>
        </p:txBody>
      </p:sp>
      <p:sp>
        <p:nvSpPr>
          <p:cNvPr id="3" name="Content Placeholder 2"/>
          <p:cNvSpPr>
            <a:spLocks noGrp="1"/>
          </p:cNvSpPr>
          <p:nvPr>
            <p:ph type="body" sz="quarter" idx="12"/>
          </p:nvPr>
        </p:nvSpPr>
        <p:spPr>
          <a:xfrm>
            <a:off x="1097280" y="1981200"/>
            <a:ext cx="10104120" cy="2590800"/>
          </a:xfrm>
        </p:spPr>
        <p:txBody>
          <a:bodyPr/>
          <a:lstStyle/>
          <a:p>
            <a:pPr marL="228600" indent="-228600">
              <a:lnSpc>
                <a:spcPct val="100000"/>
              </a:lnSpc>
              <a:buFont typeface="Wingdings" panose="05000000000000000000" pitchFamily="2" charset="2"/>
              <a:buChar char="§"/>
            </a:pPr>
            <a:r>
              <a:rPr lang="en-US" dirty="0" smtClean="0"/>
              <a:t>Include </a:t>
            </a:r>
            <a:r>
              <a:rPr lang="en-US" dirty="0"/>
              <a:t>standing orders or protocols for nursing staff to assess and administer needed vaccines. </a:t>
            </a:r>
          </a:p>
          <a:p>
            <a:pPr marL="228600" indent="-228600">
              <a:lnSpc>
                <a:spcPct val="100000"/>
              </a:lnSpc>
              <a:buFont typeface="Wingdings" panose="05000000000000000000" pitchFamily="2" charset="2"/>
              <a:buChar char="§"/>
            </a:pPr>
            <a:r>
              <a:rPr lang="en-US" dirty="0"/>
              <a:t>Integrate vaccine prompts into electronic medical records. </a:t>
            </a:r>
          </a:p>
          <a:p>
            <a:pPr marL="228600" indent="-228600">
              <a:lnSpc>
                <a:spcPct val="100000"/>
              </a:lnSpc>
              <a:buFont typeface="Wingdings" panose="05000000000000000000" pitchFamily="2" charset="2"/>
              <a:buChar char="§"/>
            </a:pPr>
            <a:r>
              <a:rPr lang="en-US" dirty="0"/>
              <a:t>Use reminders to help your practice stay on top of vaccines that are due soon or overdue.</a:t>
            </a:r>
          </a:p>
          <a:p>
            <a:pPr marL="228600" indent="-228600">
              <a:lnSpc>
                <a:spcPct val="100000"/>
              </a:lnSpc>
              <a:buFont typeface="Wingdings" panose="05000000000000000000" pitchFamily="2" charset="2"/>
              <a:buChar char="§"/>
            </a:pPr>
            <a:r>
              <a:rPr lang="en-US" dirty="0"/>
              <a:t>Send patients reminders about missed vaccines or vaccines that </a:t>
            </a:r>
            <a:r>
              <a:rPr lang="en-US" dirty="0" smtClean="0"/>
              <a:t>are </a:t>
            </a:r>
            <a:r>
              <a:rPr lang="en-US" dirty="0"/>
              <a:t>due soon.</a:t>
            </a:r>
          </a:p>
          <a:p>
            <a:pPr marL="228600" indent="-228600">
              <a:lnSpc>
                <a:spcPct val="100000"/>
              </a:lnSpc>
              <a:buFont typeface="Wingdings" panose="05000000000000000000" pitchFamily="2" charset="2"/>
              <a:buChar char="§"/>
            </a:pPr>
            <a:r>
              <a:rPr lang="en-US" dirty="0"/>
              <a:t>Review how your practice does in keeping patients up to date on vaccines. </a:t>
            </a:r>
          </a:p>
        </p:txBody>
      </p:sp>
    </p:spTree>
    <p:extLst>
      <p:ext uri="{BB962C8B-B14F-4D97-AF65-F5344CB8AC3E}">
        <p14:creationId xmlns:p14="http://schemas.microsoft.com/office/powerpoint/2010/main" val="422014859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2116016" y="392400"/>
            <a:ext cx="7836876" cy="917732"/>
          </a:xfrm>
          <a:prstGeom prst="rect">
            <a:avLst/>
          </a:prstGeom>
        </p:spPr>
        <p:txBody>
          <a:bodyPr/>
          <a:lstStyle/>
          <a:p>
            <a:pPr defTabSz="914400">
              <a:spcBef>
                <a:spcPct val="0"/>
              </a:spcBef>
              <a:defRPr/>
            </a:pPr>
            <a:r>
              <a:rPr lang="en-US" sz="2400" b="1" dirty="0" smtClean="0">
                <a:solidFill>
                  <a:schemeClr val="tx1">
                    <a:lumMod val="75000"/>
                    <a:lumOff val="25000"/>
                  </a:schemeClr>
                </a:solidFill>
              </a:rPr>
              <a:t>We know pregnant women have questions once they realize they need vaccines…</a:t>
            </a:r>
            <a:endParaRPr lang="en-US" sz="2400" b="1" dirty="0">
              <a:solidFill>
                <a:schemeClr val="tx1">
                  <a:lumMod val="75000"/>
                  <a:lumOff val="25000"/>
                </a:schemeClr>
              </a:solidFill>
            </a:endParaRPr>
          </a:p>
        </p:txBody>
      </p:sp>
      <p:sp>
        <p:nvSpPr>
          <p:cNvPr id="2" name="TextBox 1"/>
          <p:cNvSpPr txBox="1"/>
          <p:nvPr/>
        </p:nvSpPr>
        <p:spPr>
          <a:xfrm>
            <a:off x="2116016" y="1830854"/>
            <a:ext cx="4572000" cy="461665"/>
          </a:xfrm>
          <a:prstGeom prst="rect">
            <a:avLst/>
          </a:prstGeom>
          <a:noFill/>
        </p:spPr>
        <p:txBody>
          <a:bodyPr wrap="square" rtlCol="0">
            <a:spAutoFit/>
          </a:bodyPr>
          <a:lstStyle/>
          <a:p>
            <a:pPr defTabSz="914400" eaLnBrk="0" fontAlgn="base" hangingPunct="0">
              <a:spcBef>
                <a:spcPct val="0"/>
              </a:spcBef>
              <a:spcAft>
                <a:spcPct val="0"/>
              </a:spcAft>
            </a:pPr>
            <a:r>
              <a:rPr lang="en-US" sz="2400" i="1" dirty="0">
                <a:solidFill>
                  <a:srgbClr val="3A485A"/>
                </a:solidFill>
                <a:latin typeface="Myriad Web Pro" panose="020B0503030403020204" pitchFamily="34" charset="0"/>
              </a:rPr>
              <a:t>Is it safe for me and my baby?</a:t>
            </a:r>
          </a:p>
        </p:txBody>
      </p:sp>
      <p:sp>
        <p:nvSpPr>
          <p:cNvPr id="5" name="TextBox 4"/>
          <p:cNvSpPr txBox="1"/>
          <p:nvPr/>
        </p:nvSpPr>
        <p:spPr>
          <a:xfrm>
            <a:off x="2116016" y="3333963"/>
            <a:ext cx="4572000" cy="461665"/>
          </a:xfrm>
          <a:prstGeom prst="rect">
            <a:avLst/>
          </a:prstGeom>
          <a:noFill/>
        </p:spPr>
        <p:txBody>
          <a:bodyPr wrap="square" rtlCol="0">
            <a:spAutoFit/>
          </a:bodyPr>
          <a:lstStyle/>
          <a:p>
            <a:pPr defTabSz="914400" eaLnBrk="0" fontAlgn="base" hangingPunct="0">
              <a:spcBef>
                <a:spcPct val="0"/>
              </a:spcBef>
              <a:spcAft>
                <a:spcPct val="0"/>
              </a:spcAft>
            </a:pPr>
            <a:r>
              <a:rPr lang="en-US" sz="2400" i="1" dirty="0">
                <a:solidFill>
                  <a:srgbClr val="3A485A"/>
                </a:solidFill>
                <a:latin typeface="Myriad Web Pro" panose="020B0503030403020204" pitchFamily="34" charset="0"/>
              </a:rPr>
              <a:t>Why every pregnancy?</a:t>
            </a:r>
          </a:p>
        </p:txBody>
      </p:sp>
      <p:sp>
        <p:nvSpPr>
          <p:cNvPr id="6" name="TextBox 5"/>
          <p:cNvSpPr txBox="1"/>
          <p:nvPr/>
        </p:nvSpPr>
        <p:spPr>
          <a:xfrm>
            <a:off x="5380892" y="2502966"/>
            <a:ext cx="4572000" cy="830997"/>
          </a:xfrm>
          <a:prstGeom prst="rect">
            <a:avLst/>
          </a:prstGeom>
          <a:noFill/>
        </p:spPr>
        <p:txBody>
          <a:bodyPr wrap="square" rtlCol="0">
            <a:spAutoFit/>
          </a:bodyPr>
          <a:lstStyle/>
          <a:p>
            <a:pPr algn="r" defTabSz="914400" eaLnBrk="0" fontAlgn="base" hangingPunct="0">
              <a:spcBef>
                <a:spcPct val="0"/>
              </a:spcBef>
              <a:spcAft>
                <a:spcPct val="0"/>
              </a:spcAft>
            </a:pPr>
            <a:r>
              <a:rPr lang="en-US" sz="2400" i="1" dirty="0">
                <a:solidFill>
                  <a:srgbClr val="3A485A"/>
                </a:solidFill>
                <a:latin typeface="Myriad Web Pro" panose="020B0503030403020204" pitchFamily="34" charset="0"/>
              </a:rPr>
              <a:t>Can’t I just get it after my baby is born (like my last pregnancy)?</a:t>
            </a:r>
          </a:p>
        </p:txBody>
      </p:sp>
      <p:sp>
        <p:nvSpPr>
          <p:cNvPr id="8" name="TextBox 7"/>
          <p:cNvSpPr txBox="1"/>
          <p:nvPr/>
        </p:nvSpPr>
        <p:spPr>
          <a:xfrm>
            <a:off x="2116016" y="5256340"/>
            <a:ext cx="7866183" cy="830997"/>
          </a:xfrm>
          <a:prstGeom prst="rect">
            <a:avLst/>
          </a:prstGeom>
          <a:noFill/>
        </p:spPr>
        <p:txBody>
          <a:bodyPr wrap="square" rtlCol="0">
            <a:spAutoFit/>
          </a:bodyPr>
          <a:lstStyle/>
          <a:p>
            <a:pPr defTabSz="914400" eaLnBrk="0" fontAlgn="base" hangingPunct="0">
              <a:spcBef>
                <a:spcPct val="0"/>
              </a:spcBef>
              <a:spcAft>
                <a:spcPct val="0"/>
              </a:spcAft>
            </a:pPr>
            <a:r>
              <a:rPr lang="en-US" sz="2400" i="1" dirty="0">
                <a:solidFill>
                  <a:srgbClr val="3A485A"/>
                </a:solidFill>
                <a:latin typeface="Myriad Web Pro" panose="020B0503030403020204" pitchFamily="34" charset="0"/>
              </a:rPr>
              <a:t>Is it enough to just make sure everyone around my baby is </a:t>
            </a:r>
            <a:r>
              <a:rPr lang="en-US" sz="2400" i="1" dirty="0" smtClean="0">
                <a:solidFill>
                  <a:srgbClr val="3A485A"/>
                </a:solidFill>
                <a:latin typeface="Myriad Web Pro" panose="020B0503030403020204" pitchFamily="34" charset="0"/>
              </a:rPr>
              <a:t>vaccinated (or if we stay away from sick people)?</a:t>
            </a:r>
            <a:endParaRPr lang="en-US" sz="2400" i="1" dirty="0">
              <a:solidFill>
                <a:srgbClr val="3A485A"/>
              </a:solidFill>
              <a:latin typeface="Myriad Web Pro" panose="020B0503030403020204" pitchFamily="34" charset="0"/>
            </a:endParaRPr>
          </a:p>
        </p:txBody>
      </p:sp>
      <p:sp>
        <p:nvSpPr>
          <p:cNvPr id="9" name="TextBox 8"/>
          <p:cNvSpPr txBox="1"/>
          <p:nvPr/>
        </p:nvSpPr>
        <p:spPr>
          <a:xfrm>
            <a:off x="5867399" y="4006075"/>
            <a:ext cx="4114800" cy="830997"/>
          </a:xfrm>
          <a:prstGeom prst="rect">
            <a:avLst/>
          </a:prstGeom>
          <a:noFill/>
        </p:spPr>
        <p:txBody>
          <a:bodyPr wrap="square" rtlCol="0">
            <a:spAutoFit/>
          </a:bodyPr>
          <a:lstStyle/>
          <a:p>
            <a:pPr algn="r" defTabSz="914400" eaLnBrk="0" fontAlgn="base" hangingPunct="0">
              <a:spcBef>
                <a:spcPct val="0"/>
              </a:spcBef>
              <a:spcAft>
                <a:spcPct val="0"/>
              </a:spcAft>
            </a:pPr>
            <a:r>
              <a:rPr lang="en-US" sz="2400" i="1" dirty="0">
                <a:solidFill>
                  <a:srgbClr val="3A485A"/>
                </a:solidFill>
                <a:latin typeface="Myriad Web Pro" panose="020B0503030403020204" pitchFamily="34" charset="0"/>
              </a:rPr>
              <a:t>Why hasn’t my doctor talked to me about this?</a:t>
            </a:r>
          </a:p>
        </p:txBody>
      </p:sp>
      <p:sp>
        <p:nvSpPr>
          <p:cNvPr id="10" name="TextBox 9"/>
          <p:cNvSpPr txBox="1"/>
          <p:nvPr/>
        </p:nvSpPr>
        <p:spPr>
          <a:xfrm>
            <a:off x="4923692" y="1151247"/>
            <a:ext cx="5029200" cy="830997"/>
          </a:xfrm>
          <a:prstGeom prst="rect">
            <a:avLst/>
          </a:prstGeom>
          <a:noFill/>
        </p:spPr>
        <p:txBody>
          <a:bodyPr wrap="square" rtlCol="0">
            <a:spAutoFit/>
          </a:bodyPr>
          <a:lstStyle/>
          <a:p>
            <a:pPr algn="r" defTabSz="914400" eaLnBrk="0" fontAlgn="base" hangingPunct="0">
              <a:spcBef>
                <a:spcPct val="0"/>
              </a:spcBef>
              <a:spcAft>
                <a:spcPct val="0"/>
              </a:spcAft>
            </a:pPr>
            <a:r>
              <a:rPr lang="en-US" sz="2400" i="1" dirty="0">
                <a:solidFill>
                  <a:srgbClr val="3A485A"/>
                </a:solidFill>
                <a:latin typeface="Myriad Web Pro" panose="020B0503030403020204" pitchFamily="34" charset="0"/>
              </a:rPr>
              <a:t>Are these diseases really dangerous?</a:t>
            </a:r>
          </a:p>
        </p:txBody>
      </p:sp>
    </p:spTree>
    <p:extLst>
      <p:ext uri="{BB962C8B-B14F-4D97-AF65-F5344CB8AC3E}">
        <p14:creationId xmlns:p14="http://schemas.microsoft.com/office/powerpoint/2010/main" val="32748275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7" name="Rectangle 7"/>
          <p:cNvSpPr>
            <a:spLocks noChangeArrowheads="1"/>
          </p:cNvSpPr>
          <p:nvPr/>
        </p:nvSpPr>
        <p:spPr bwMode="auto">
          <a:xfrm>
            <a:off x="4876800" y="685801"/>
            <a:ext cx="4572000" cy="366713"/>
          </a:xfrm>
          <a:prstGeom prst="rect">
            <a:avLst/>
          </a:prstGeom>
          <a:noFill/>
          <a:ln w="19050" algn="ctr">
            <a:noFill/>
            <a:miter lim="800000"/>
            <a:headEnd/>
            <a:tailEnd/>
          </a:ln>
          <a:effectLst/>
        </p:spPr>
        <p:txBody>
          <a:bodyPr>
            <a:spAutoFit/>
          </a:bodyPr>
          <a:lstStyle/>
          <a:p>
            <a:pPr defTabSz="914400" eaLnBrk="0" fontAlgn="base" hangingPunct="0">
              <a:spcBef>
                <a:spcPct val="0"/>
              </a:spcBef>
              <a:spcAft>
                <a:spcPct val="0"/>
              </a:spcAft>
            </a:pPr>
            <a:endParaRPr lang="en-US" b="1">
              <a:solidFill>
                <a:srgbClr val="3B495B"/>
              </a:solidFill>
              <a:effectLst>
                <a:outerShdw blurRad="38100" dist="38100" dir="2700000" algn="tl">
                  <a:srgbClr val="000000"/>
                </a:outerShdw>
              </a:effectLst>
              <a:latin typeface="Myriad Web Pro" panose="020B0503030403020204" pitchFamily="34" charset="0"/>
            </a:endParaRPr>
          </a:p>
        </p:txBody>
      </p:sp>
      <p:sp>
        <p:nvSpPr>
          <p:cNvPr id="13" name="Rectangle 2"/>
          <p:cNvSpPr txBox="1">
            <a:spLocks noChangeArrowheads="1"/>
          </p:cNvSpPr>
          <p:nvPr/>
        </p:nvSpPr>
        <p:spPr>
          <a:xfrm>
            <a:off x="1447800" y="764071"/>
            <a:ext cx="9296400" cy="531329"/>
          </a:xfrm>
          <a:prstGeom prst="rect">
            <a:avLst/>
          </a:prstGeom>
        </p:spPr>
        <p:txBody>
          <a:bodyPr/>
          <a:lstStyle/>
          <a:p>
            <a:pPr algn="ctr" defTabSz="914400">
              <a:spcBef>
                <a:spcPct val="0"/>
              </a:spcBef>
              <a:defRPr/>
            </a:pPr>
            <a:r>
              <a:rPr lang="en-US" sz="2400" b="1" dirty="0">
                <a:solidFill>
                  <a:schemeClr val="tx1">
                    <a:lumMod val="75000"/>
                    <a:lumOff val="25000"/>
                  </a:schemeClr>
                </a:solidFill>
              </a:rPr>
              <a:t>And they may look to many sources </a:t>
            </a:r>
            <a:r>
              <a:rPr lang="en-US" sz="2400" b="1" dirty="0" smtClean="0">
                <a:solidFill>
                  <a:schemeClr val="tx1">
                    <a:lumMod val="75000"/>
                    <a:lumOff val="25000"/>
                  </a:schemeClr>
                </a:solidFill>
              </a:rPr>
              <a:t>for pregnancy-related information…</a:t>
            </a:r>
            <a:endParaRPr lang="en-US" sz="2400" b="1" dirty="0">
              <a:solidFill>
                <a:schemeClr val="tx1">
                  <a:lumMod val="75000"/>
                  <a:lumOff val="25000"/>
                </a:schemeClr>
              </a:solidFill>
            </a:endParaRPr>
          </a:p>
        </p:txBody>
      </p:sp>
      <p:pic>
        <p:nvPicPr>
          <p:cNvPr id="2" name="Picture 1"/>
          <p:cNvPicPr>
            <a:picLocks noChangeAspect="1"/>
          </p:cNvPicPr>
          <p:nvPr/>
        </p:nvPicPr>
        <p:blipFill rotWithShape="1">
          <a:blip r:embed="rId3"/>
          <a:srcRect l="17231" t="15909" r="69118" b="78631"/>
          <a:stretch/>
        </p:blipFill>
        <p:spPr>
          <a:xfrm>
            <a:off x="2715083" y="1828800"/>
            <a:ext cx="3048000" cy="762000"/>
          </a:xfrm>
          <a:prstGeom prst="rect">
            <a:avLst/>
          </a:prstGeom>
        </p:spPr>
      </p:pic>
      <p:pic>
        <p:nvPicPr>
          <p:cNvPr id="3" name="Picture 2"/>
          <p:cNvPicPr>
            <a:picLocks noChangeAspect="1"/>
          </p:cNvPicPr>
          <p:nvPr/>
        </p:nvPicPr>
        <p:blipFill rotWithShape="1">
          <a:blip r:embed="rId4"/>
          <a:srcRect l="9957" t="17251" r="77022" b="69268"/>
          <a:stretch/>
        </p:blipFill>
        <p:spPr>
          <a:xfrm>
            <a:off x="3733800" y="2705100"/>
            <a:ext cx="1295400" cy="838200"/>
          </a:xfrm>
          <a:prstGeom prst="rect">
            <a:avLst/>
          </a:prstGeom>
        </p:spPr>
      </p:pic>
      <p:pic>
        <p:nvPicPr>
          <p:cNvPr id="4" name="Picture 3"/>
          <p:cNvPicPr>
            <a:picLocks noChangeAspect="1"/>
          </p:cNvPicPr>
          <p:nvPr/>
        </p:nvPicPr>
        <p:blipFill rotWithShape="1">
          <a:blip r:embed="rId5"/>
          <a:srcRect l="20486" t="12500" r="20486" b="50000"/>
          <a:stretch/>
        </p:blipFill>
        <p:spPr>
          <a:xfrm>
            <a:off x="2362200" y="3810000"/>
            <a:ext cx="4038600" cy="1603562"/>
          </a:xfrm>
          <a:prstGeom prst="rect">
            <a:avLst/>
          </a:prstGeom>
        </p:spPr>
      </p:pic>
      <p:pic>
        <p:nvPicPr>
          <p:cNvPr id="5" name="Picture 4"/>
          <p:cNvPicPr>
            <a:picLocks noChangeAspect="1"/>
          </p:cNvPicPr>
          <p:nvPr/>
        </p:nvPicPr>
        <p:blipFill rotWithShape="1">
          <a:blip r:embed="rId6"/>
          <a:srcRect l="17587" t="35308" r="79032" b="27895"/>
          <a:stretch/>
        </p:blipFill>
        <p:spPr>
          <a:xfrm>
            <a:off x="9258300" y="1828800"/>
            <a:ext cx="381000" cy="2590800"/>
          </a:xfrm>
          <a:prstGeom prst="rect">
            <a:avLst/>
          </a:prstGeom>
        </p:spPr>
      </p:pic>
      <p:pic>
        <p:nvPicPr>
          <p:cNvPr id="6" name="Picture 5"/>
          <p:cNvPicPr>
            <a:picLocks noChangeAspect="1"/>
          </p:cNvPicPr>
          <p:nvPr/>
        </p:nvPicPr>
        <p:blipFill rotWithShape="1">
          <a:blip r:embed="rId7"/>
          <a:srcRect l="24971" t="37243" r="41496" b="35360"/>
          <a:stretch/>
        </p:blipFill>
        <p:spPr>
          <a:xfrm>
            <a:off x="6470863" y="1826920"/>
            <a:ext cx="2667000" cy="1361872"/>
          </a:xfrm>
          <a:prstGeom prst="rect">
            <a:avLst/>
          </a:prstGeom>
        </p:spPr>
      </p:pic>
      <p:pic>
        <p:nvPicPr>
          <p:cNvPr id="7" name="Picture 6"/>
          <p:cNvPicPr>
            <a:picLocks noChangeAspect="1"/>
          </p:cNvPicPr>
          <p:nvPr/>
        </p:nvPicPr>
        <p:blipFill rotWithShape="1">
          <a:blip r:embed="rId8"/>
          <a:srcRect l="28422" t="51587" r="61984" b="37449"/>
          <a:stretch/>
        </p:blipFill>
        <p:spPr>
          <a:xfrm>
            <a:off x="6851863" y="3781921"/>
            <a:ext cx="2286000" cy="1632857"/>
          </a:xfrm>
          <a:prstGeom prst="rect">
            <a:avLst/>
          </a:prstGeom>
        </p:spPr>
      </p:pic>
    </p:spTree>
    <p:extLst>
      <p:ext uri="{BB962C8B-B14F-4D97-AF65-F5344CB8AC3E}">
        <p14:creationId xmlns:p14="http://schemas.microsoft.com/office/powerpoint/2010/main" val="3695012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33700" y="421783"/>
            <a:ext cx="6324600" cy="492760"/>
          </a:xfrm>
        </p:spPr>
        <p:txBody>
          <a:bodyPr>
            <a:noAutofit/>
          </a:bodyPr>
          <a:lstStyle/>
          <a:p>
            <a:pPr algn="ctr"/>
            <a:r>
              <a:rPr lang="en-US" sz="2400" b="1" dirty="0" smtClean="0">
                <a:latin typeface="+mn-lt"/>
              </a:rPr>
              <a:t>Those sources may have conflicting information…</a:t>
            </a:r>
            <a:endParaRPr lang="en-US" sz="2400" b="1" dirty="0">
              <a:latin typeface="+mn-lt"/>
            </a:endParaRPr>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619900" y="2028244"/>
            <a:ext cx="1293813" cy="1725612"/>
          </a:xfrm>
        </p:spPr>
      </p:pic>
      <p:pic>
        <p:nvPicPr>
          <p:cNvPr id="6" name="Content Placeholder 5"/>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1696163" y="4149889"/>
            <a:ext cx="2036763" cy="137795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186" y="1557447"/>
            <a:ext cx="2097868" cy="118575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8112" y="2930081"/>
            <a:ext cx="1520121" cy="204043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800" y="2743200"/>
            <a:ext cx="2324779" cy="120709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2519" y="2690580"/>
            <a:ext cx="1929865" cy="14455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8928" y="4123849"/>
            <a:ext cx="2472583" cy="140399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1684" y="1516140"/>
            <a:ext cx="2555767" cy="109532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1236" y="4436108"/>
            <a:ext cx="1929865" cy="1445536"/>
          </a:xfrm>
          <a:prstGeom prst="rect">
            <a:avLst/>
          </a:prstGeom>
        </p:spPr>
      </p:pic>
    </p:spTree>
    <p:extLst>
      <p:ext uri="{BB962C8B-B14F-4D97-AF65-F5344CB8AC3E}">
        <p14:creationId xmlns:p14="http://schemas.microsoft.com/office/powerpoint/2010/main" val="3311996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9300" y="63500"/>
            <a:ext cx="8153400" cy="1143000"/>
          </a:xfrm>
        </p:spPr>
        <p:txBody>
          <a:bodyPr>
            <a:normAutofit/>
          </a:bodyPr>
          <a:lstStyle/>
          <a:p>
            <a:r>
              <a:rPr lang="en-US" sz="3200" dirty="0" smtClean="0">
                <a:latin typeface="+mn-lt"/>
              </a:rPr>
              <a:t>But, they trust their </a:t>
            </a:r>
            <a:r>
              <a:rPr lang="en-US" sz="3200" dirty="0">
                <a:latin typeface="+mn-lt"/>
              </a:rPr>
              <a:t>ob-gyn or </a:t>
            </a:r>
            <a:r>
              <a:rPr lang="en-US" sz="3200" dirty="0" smtClean="0">
                <a:latin typeface="+mn-lt"/>
              </a:rPr>
              <a:t>midwife the most.</a:t>
            </a:r>
            <a:endParaRPr lang="en-US" sz="32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8691" y="1682443"/>
            <a:ext cx="3574619" cy="2383080"/>
          </a:xfrm>
          <a:prstGeom prst="rect">
            <a:avLst/>
          </a:prstGeom>
        </p:spPr>
      </p:pic>
      <p:sp>
        <p:nvSpPr>
          <p:cNvPr id="6" name="Rectangle 5"/>
          <p:cNvSpPr/>
          <p:nvPr/>
        </p:nvSpPr>
        <p:spPr>
          <a:xfrm>
            <a:off x="2019300" y="5636940"/>
            <a:ext cx="8153400" cy="400110"/>
          </a:xfrm>
          <a:prstGeom prst="rect">
            <a:avLst/>
          </a:prstGeom>
        </p:spPr>
        <p:txBody>
          <a:bodyPr wrap="square">
            <a:spAutoFit/>
          </a:bodyPr>
          <a:lstStyle/>
          <a:p>
            <a:pPr defTabSz="914400" eaLnBrk="0" fontAlgn="base" hangingPunct="0">
              <a:spcBef>
                <a:spcPct val="0"/>
              </a:spcBef>
              <a:spcAft>
                <a:spcPct val="0"/>
              </a:spcAft>
              <a:tabLst>
                <a:tab pos="731520" algn="l"/>
              </a:tabLst>
            </a:pPr>
            <a:r>
              <a:rPr lang="en-US" sz="2000" dirty="0">
                <a:solidFill>
                  <a:srgbClr val="3A485A"/>
                </a:solidFill>
                <a:latin typeface="+mj-lt"/>
                <a:ea typeface="Times New Roman" panose="02020603050405020304" pitchFamily="18" charset="0"/>
                <a:cs typeface="Times New Roman" panose="02020603050405020304" pitchFamily="18" charset="0"/>
              </a:rPr>
              <a:t> </a:t>
            </a:r>
            <a:r>
              <a:rPr lang="en-US" sz="2000" dirty="0" smtClean="0">
                <a:solidFill>
                  <a:schemeClr val="tx1">
                    <a:lumMod val="75000"/>
                    <a:lumOff val="25000"/>
                  </a:schemeClr>
                </a:solidFill>
                <a:latin typeface="+mj-lt"/>
                <a:ea typeface="Times New Roman" panose="02020603050405020304" pitchFamily="18" charset="0"/>
                <a:cs typeface="Times New Roman" panose="02020603050405020304" pitchFamily="18" charset="0"/>
              </a:rPr>
              <a:t>“</a:t>
            </a:r>
            <a:r>
              <a:rPr lang="en-US" sz="2000" dirty="0">
                <a:solidFill>
                  <a:schemeClr val="tx1">
                    <a:lumMod val="75000"/>
                    <a:lumOff val="25000"/>
                  </a:schemeClr>
                </a:solidFill>
                <a:latin typeface="+mj-lt"/>
                <a:ea typeface="Times New Roman" panose="02020603050405020304" pitchFamily="18" charset="0"/>
                <a:cs typeface="Times New Roman" panose="02020603050405020304" pitchFamily="18" charset="0"/>
              </a:rPr>
              <a:t>I obviously have to ask the doctor</a:t>
            </a:r>
            <a:r>
              <a:rPr lang="en-US" sz="2000" dirty="0" smtClean="0">
                <a:solidFill>
                  <a:schemeClr val="tx1">
                    <a:lumMod val="75000"/>
                    <a:lumOff val="25000"/>
                  </a:schemeClr>
                </a:solidFill>
                <a:latin typeface="+mj-lt"/>
                <a:ea typeface="Times New Roman" panose="02020603050405020304" pitchFamily="18" charset="0"/>
                <a:cs typeface="Times New Roman" panose="02020603050405020304" pitchFamily="18" charset="0"/>
              </a:rPr>
              <a:t>.” (</a:t>
            </a:r>
            <a:r>
              <a:rPr lang="en-US" sz="2000" dirty="0">
                <a:solidFill>
                  <a:schemeClr val="tx1">
                    <a:lumMod val="75000"/>
                    <a:lumOff val="25000"/>
                  </a:schemeClr>
                </a:solidFill>
                <a:latin typeface="+mj-lt"/>
                <a:ea typeface="Times New Roman" panose="02020603050405020304" pitchFamily="18" charset="0"/>
                <a:cs typeface="Times New Roman" panose="02020603050405020304" pitchFamily="18" charset="0"/>
              </a:rPr>
              <a:t>Pregnant with 2nd+ Child – Atlanta)</a:t>
            </a:r>
          </a:p>
        </p:txBody>
      </p:sp>
      <p:sp>
        <p:nvSpPr>
          <p:cNvPr id="7" name="Rectangle 6"/>
          <p:cNvSpPr/>
          <p:nvPr/>
        </p:nvSpPr>
        <p:spPr>
          <a:xfrm>
            <a:off x="2019300" y="4343400"/>
            <a:ext cx="8153400" cy="1015663"/>
          </a:xfrm>
          <a:prstGeom prst="rect">
            <a:avLst/>
          </a:prstGeom>
        </p:spPr>
        <p:txBody>
          <a:bodyPr wrap="square">
            <a:spAutoFit/>
          </a:bodyPr>
          <a:lstStyle/>
          <a:p>
            <a:pPr marR="731520" defTabSz="914400" eaLnBrk="0" fontAlgn="base" hangingPunct="0">
              <a:spcBef>
                <a:spcPct val="0"/>
              </a:spcBef>
              <a:spcAft>
                <a:spcPct val="0"/>
              </a:spcAft>
              <a:tabLst>
                <a:tab pos="731520" algn="l"/>
              </a:tabLst>
            </a:pPr>
            <a:r>
              <a:rPr lang="en-US" sz="2000" dirty="0">
                <a:solidFill>
                  <a:schemeClr val="tx1">
                    <a:lumMod val="75000"/>
                    <a:lumOff val="25000"/>
                  </a:schemeClr>
                </a:solidFill>
                <a:latin typeface="+mj-lt"/>
                <a:ea typeface="Times New Roman" panose="02020603050405020304" pitchFamily="18" charset="0"/>
                <a:cs typeface="Times New Roman" panose="02020603050405020304" pitchFamily="18" charset="0"/>
              </a:rPr>
              <a:t>“For me, I'm just going to see my doctor today and I'm going to say ‘</a:t>
            </a:r>
            <a:r>
              <a:rPr lang="en-US" sz="2000" dirty="0" smtClean="0">
                <a:solidFill>
                  <a:schemeClr val="tx1">
                    <a:lumMod val="75000"/>
                    <a:lumOff val="25000"/>
                  </a:schemeClr>
                </a:solidFill>
                <a:latin typeface="+mj-lt"/>
                <a:ea typeface="Times New Roman" panose="02020603050405020304" pitchFamily="18" charset="0"/>
                <a:cs typeface="Times New Roman" panose="02020603050405020304" pitchFamily="18" charset="0"/>
              </a:rPr>
              <a:t>I'm </a:t>
            </a:r>
            <a:r>
              <a:rPr lang="en-US" sz="2000" dirty="0">
                <a:solidFill>
                  <a:schemeClr val="tx1">
                    <a:lumMod val="75000"/>
                    <a:lumOff val="25000"/>
                  </a:schemeClr>
                </a:solidFill>
                <a:latin typeface="+mj-lt"/>
                <a:ea typeface="Times New Roman" panose="02020603050405020304" pitchFamily="18" charset="0"/>
                <a:cs typeface="Times New Roman" panose="02020603050405020304" pitchFamily="18" charset="0"/>
              </a:rPr>
              <a:t>28 weeks today, do you think I should get my whooping cough vaccination</a:t>
            </a:r>
            <a:r>
              <a:rPr lang="en-US" sz="2000" dirty="0" smtClean="0">
                <a:solidFill>
                  <a:schemeClr val="tx1">
                    <a:lumMod val="75000"/>
                    <a:lumOff val="25000"/>
                  </a:schemeClr>
                </a:solidFill>
                <a:latin typeface="+mj-lt"/>
                <a:ea typeface="Times New Roman" panose="02020603050405020304" pitchFamily="18" charset="0"/>
                <a:cs typeface="Times New Roman" panose="02020603050405020304" pitchFamily="18" charset="0"/>
              </a:rPr>
              <a:t>?’” </a:t>
            </a:r>
            <a:r>
              <a:rPr lang="en-US" sz="2000" dirty="0">
                <a:solidFill>
                  <a:schemeClr val="tx1">
                    <a:lumMod val="75000"/>
                    <a:lumOff val="25000"/>
                  </a:schemeClr>
                </a:solidFill>
                <a:latin typeface="+mj-lt"/>
                <a:ea typeface="Times New Roman" panose="02020603050405020304" pitchFamily="18" charset="0"/>
                <a:cs typeface="Times New Roman" panose="02020603050405020304" pitchFamily="18" charset="0"/>
              </a:rPr>
              <a:t>(Pregnant with 1</a:t>
            </a:r>
            <a:r>
              <a:rPr lang="en-US" sz="2000" baseline="30000" dirty="0">
                <a:solidFill>
                  <a:schemeClr val="tx1">
                    <a:lumMod val="75000"/>
                    <a:lumOff val="25000"/>
                  </a:schemeClr>
                </a:solidFill>
                <a:latin typeface="+mj-lt"/>
                <a:ea typeface="Times New Roman" panose="02020603050405020304" pitchFamily="18" charset="0"/>
                <a:cs typeface="Times New Roman" panose="02020603050405020304" pitchFamily="18" charset="0"/>
              </a:rPr>
              <a:t>st</a:t>
            </a:r>
            <a:r>
              <a:rPr lang="en-US" sz="2000" dirty="0">
                <a:solidFill>
                  <a:schemeClr val="tx1">
                    <a:lumMod val="75000"/>
                    <a:lumOff val="25000"/>
                  </a:schemeClr>
                </a:solidFill>
                <a:latin typeface="+mj-lt"/>
                <a:ea typeface="Times New Roman" panose="02020603050405020304" pitchFamily="18" charset="0"/>
                <a:cs typeface="Times New Roman" panose="02020603050405020304" pitchFamily="18" charset="0"/>
              </a:rPr>
              <a:t> Child – San Diego)</a:t>
            </a:r>
          </a:p>
        </p:txBody>
      </p:sp>
      <p:sp>
        <p:nvSpPr>
          <p:cNvPr id="8" name="Text Placeholder 6"/>
          <p:cNvSpPr txBox="1">
            <a:spLocks/>
          </p:cNvSpPr>
          <p:nvPr/>
        </p:nvSpPr>
        <p:spPr>
          <a:xfrm>
            <a:off x="2019300" y="6400800"/>
            <a:ext cx="1219200" cy="381000"/>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100" dirty="0" smtClean="0">
                <a:solidFill>
                  <a:schemeClr val="bg1"/>
                </a:solidFill>
              </a:rPr>
              <a:t>Image: CDC</a:t>
            </a:r>
            <a:endParaRPr lang="en-US" sz="1100" dirty="0">
              <a:solidFill>
                <a:schemeClr val="bg1"/>
              </a:solidFill>
            </a:endParaRPr>
          </a:p>
        </p:txBody>
      </p:sp>
    </p:spTree>
    <p:extLst>
      <p:ext uri="{BB962C8B-B14F-4D97-AF65-F5344CB8AC3E}">
        <p14:creationId xmlns:p14="http://schemas.microsoft.com/office/powerpoint/2010/main" val="2443774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257300" y="1066800"/>
            <a:ext cx="9677400" cy="3962400"/>
          </a:xfrm>
        </p:spPr>
        <p:txBody>
          <a:bodyPr>
            <a:noAutofit/>
          </a:bodyPr>
          <a:lstStyle/>
          <a:p>
            <a:r>
              <a:rPr lang="en-US" sz="3200" dirty="0" smtClean="0"/>
              <a:t>The slides in this deck can be used to share information about maternal vaccination with colleagues, practice team, and partners. </a:t>
            </a:r>
          </a:p>
          <a:p>
            <a:endParaRPr lang="en-US" sz="3200" dirty="0"/>
          </a:p>
          <a:p>
            <a:r>
              <a:rPr lang="en-US" sz="3200" dirty="0" smtClean="0"/>
              <a:t>They are intended to provide background on why maternal vaccination is important, as well as share vaccination guidelines, practice standards, and resources for implementation and patient education.</a:t>
            </a:r>
            <a:endParaRPr lang="en-US" sz="3200" dirty="0"/>
          </a:p>
        </p:txBody>
      </p:sp>
    </p:spTree>
    <p:extLst>
      <p:ext uri="{BB962C8B-B14F-4D97-AF65-F5344CB8AC3E}">
        <p14:creationId xmlns:p14="http://schemas.microsoft.com/office/powerpoint/2010/main" val="146222996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066800"/>
            <a:ext cx="10058400" cy="670560"/>
          </a:xfrm>
        </p:spPr>
        <p:txBody>
          <a:bodyPr>
            <a:noAutofit/>
          </a:bodyPr>
          <a:lstStyle/>
          <a:p>
            <a:r>
              <a:rPr lang="en-US" sz="3600" dirty="0"/>
              <a:t>Your Strong Recommendation Makes a Difference</a:t>
            </a:r>
          </a:p>
        </p:txBody>
      </p:sp>
      <p:sp>
        <p:nvSpPr>
          <p:cNvPr id="3" name="Content Placeholder 2"/>
          <p:cNvSpPr>
            <a:spLocks noGrp="1"/>
          </p:cNvSpPr>
          <p:nvPr>
            <p:ph type="body" sz="quarter" idx="12"/>
          </p:nvPr>
        </p:nvSpPr>
        <p:spPr>
          <a:xfrm>
            <a:off x="1097280" y="2348253"/>
            <a:ext cx="4846320" cy="2147548"/>
          </a:xfrm>
        </p:spPr>
        <p:txBody>
          <a:bodyPr>
            <a:normAutofit/>
          </a:bodyPr>
          <a:lstStyle/>
          <a:p>
            <a:pPr marL="0" indent="0">
              <a:buNone/>
            </a:pPr>
            <a:r>
              <a:rPr lang="en-US" sz="2800" dirty="0" smtClean="0">
                <a:latin typeface="Calibri Light" panose="020F0302020204030204" pitchFamily="34" charset="0"/>
              </a:rPr>
              <a:t>Most pregnant women:</a:t>
            </a:r>
            <a:endParaRPr lang="en-US" sz="2800" dirty="0">
              <a:latin typeface="Calibri Light" panose="020F0302020204030204" pitchFamily="34" charset="0"/>
            </a:endParaRPr>
          </a:p>
          <a:p>
            <a:pPr marL="411480" lvl="2" indent="-228600">
              <a:lnSpc>
                <a:spcPct val="100000"/>
              </a:lnSpc>
              <a:spcBef>
                <a:spcPts val="1200"/>
              </a:spcBef>
              <a:spcAft>
                <a:spcPts val="200"/>
              </a:spcAft>
              <a:buFont typeface="Wingdings" panose="05000000000000000000" pitchFamily="2" charset="2"/>
              <a:buChar char="§"/>
            </a:pPr>
            <a:r>
              <a:rPr lang="en-US" sz="2000" dirty="0" smtClean="0">
                <a:latin typeface="Calibri Light" panose="020F0302020204030204" pitchFamily="34" charset="0"/>
              </a:rPr>
              <a:t>Aren’t aware they need vaccines</a:t>
            </a:r>
            <a:endParaRPr lang="en-US" sz="2000" dirty="0">
              <a:latin typeface="Calibri Light" panose="020F0302020204030204" pitchFamily="34" charset="0"/>
            </a:endParaRPr>
          </a:p>
          <a:p>
            <a:pPr marL="411480" lvl="2" indent="-228600">
              <a:lnSpc>
                <a:spcPct val="100000"/>
              </a:lnSpc>
              <a:spcBef>
                <a:spcPts val="1200"/>
              </a:spcBef>
              <a:spcAft>
                <a:spcPts val="200"/>
              </a:spcAft>
              <a:buFont typeface="Wingdings" panose="05000000000000000000" pitchFamily="2" charset="2"/>
              <a:buChar char="§"/>
            </a:pPr>
            <a:r>
              <a:rPr lang="en-US" sz="2000" dirty="0" smtClean="0">
                <a:latin typeface="Calibri Light" panose="020F0302020204030204" pitchFamily="34" charset="0"/>
              </a:rPr>
              <a:t>Trust </a:t>
            </a:r>
            <a:r>
              <a:rPr lang="en-US" sz="2000" dirty="0">
                <a:latin typeface="Calibri Light" panose="020F0302020204030204" pitchFamily="34" charset="0"/>
              </a:rPr>
              <a:t>their </a:t>
            </a:r>
            <a:r>
              <a:rPr lang="en-US" sz="2000" dirty="0" smtClean="0">
                <a:latin typeface="Calibri Light" panose="020F0302020204030204" pitchFamily="34" charset="0"/>
              </a:rPr>
              <a:t>prenatal care providers’ recommendations about how to keep themselves and their babies healthy</a:t>
            </a: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348252"/>
            <a:ext cx="3962400" cy="3516867"/>
          </a:xfrm>
          <a:prstGeom prst="rect">
            <a:avLst/>
          </a:prstGeom>
        </p:spPr>
      </p:pic>
      <p:sp>
        <p:nvSpPr>
          <p:cNvPr id="7" name="Text Placeholder 6"/>
          <p:cNvSpPr txBox="1">
            <a:spLocks/>
          </p:cNvSpPr>
          <p:nvPr/>
        </p:nvSpPr>
        <p:spPr>
          <a:xfrm>
            <a:off x="1144617" y="6019800"/>
            <a:ext cx="1219200" cy="381000"/>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100" dirty="0" smtClean="0"/>
              <a:t>Image: </a:t>
            </a:r>
            <a:r>
              <a:rPr lang="en-US" sz="1100" dirty="0" smtClean="0"/>
              <a:t>CDC (PHIL)</a:t>
            </a:r>
            <a:endParaRPr lang="en-US" sz="1100" dirty="0"/>
          </a:p>
        </p:txBody>
      </p:sp>
    </p:spTree>
    <p:extLst>
      <p:ext uri="{BB962C8B-B14F-4D97-AF65-F5344CB8AC3E}">
        <p14:creationId xmlns:p14="http://schemas.microsoft.com/office/powerpoint/2010/main" val="248776679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Vaccination coverage for pregnant women by provider recommendation and/or offer, </a:t>
            </a:r>
            <a:r>
              <a:rPr lang="en-US" sz="3600" dirty="0" smtClean="0"/>
              <a:t>2015-16 </a:t>
            </a:r>
            <a:r>
              <a:rPr lang="en-US" sz="3600" dirty="0"/>
              <a:t>flu season</a:t>
            </a:r>
          </a:p>
        </p:txBody>
      </p:sp>
      <p:graphicFrame>
        <p:nvGraphicFramePr>
          <p:cNvPr id="4" name="Chart 3"/>
          <p:cNvGraphicFramePr/>
          <p:nvPr>
            <p:extLst/>
          </p:nvPr>
        </p:nvGraphicFramePr>
        <p:xfrm>
          <a:off x="2110976" y="1225720"/>
          <a:ext cx="7970049" cy="4200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488279106"/>
              </p:ext>
            </p:extLst>
          </p:nvPr>
        </p:nvGraphicFramePr>
        <p:xfrm>
          <a:off x="2101451" y="1905000"/>
          <a:ext cx="8179787" cy="45442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0090131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828800"/>
            <a:ext cx="10477500" cy="4583726"/>
          </a:xfrm>
        </p:spPr>
        <p:txBody>
          <a:bodyPr>
            <a:normAutofit/>
          </a:bodyPr>
          <a:lstStyle/>
          <a:p>
            <a:pPr>
              <a:lnSpc>
                <a:spcPct val="100000"/>
              </a:lnSpc>
              <a:buSzPct val="100000"/>
            </a:pPr>
            <a:r>
              <a:rPr lang="en-US" sz="1800" b="0" dirty="0">
                <a:solidFill>
                  <a:schemeClr val="tx1">
                    <a:lumMod val="75000"/>
                    <a:lumOff val="25000"/>
                  </a:schemeClr>
                </a:solidFill>
              </a:rPr>
              <a:t>Present </a:t>
            </a:r>
            <a:r>
              <a:rPr lang="en-US" sz="1800" b="0" dirty="0" smtClean="0">
                <a:solidFill>
                  <a:schemeClr val="tx1">
                    <a:lumMod val="75000"/>
                    <a:lumOff val="25000"/>
                  </a:schemeClr>
                </a:solidFill>
              </a:rPr>
              <a:t>vaccination </a:t>
            </a:r>
            <a:r>
              <a:rPr lang="en-US" sz="1800" b="0" dirty="0">
                <a:solidFill>
                  <a:schemeClr val="tx1">
                    <a:lumMod val="75000"/>
                    <a:lumOff val="25000"/>
                  </a:schemeClr>
                </a:solidFill>
              </a:rPr>
              <a:t>as a s</a:t>
            </a:r>
            <a:r>
              <a:rPr lang="en-US" sz="1800" b="0" dirty="0" smtClean="0">
                <a:solidFill>
                  <a:schemeClr val="tx1">
                    <a:lumMod val="75000"/>
                    <a:lumOff val="25000"/>
                  </a:schemeClr>
                </a:solidFill>
              </a:rPr>
              <a:t>tandard part </a:t>
            </a:r>
            <a:r>
              <a:rPr lang="en-US" sz="1800" b="0" dirty="0">
                <a:solidFill>
                  <a:schemeClr val="tx1">
                    <a:lumMod val="75000"/>
                    <a:lumOff val="25000"/>
                  </a:schemeClr>
                </a:solidFill>
              </a:rPr>
              <a:t>of </a:t>
            </a:r>
            <a:r>
              <a:rPr lang="en-US" sz="1800" b="0" dirty="0" smtClean="0">
                <a:solidFill>
                  <a:schemeClr val="tx1">
                    <a:lumMod val="75000"/>
                    <a:lumOff val="25000"/>
                  </a:schemeClr>
                </a:solidFill>
              </a:rPr>
              <a:t>prenatal care</a:t>
            </a:r>
          </a:p>
          <a:p>
            <a:pPr lvl="1">
              <a:lnSpc>
                <a:spcPct val="100000"/>
              </a:lnSpc>
            </a:pPr>
            <a:r>
              <a:rPr lang="en-US" sz="1600" dirty="0" smtClean="0">
                <a:solidFill>
                  <a:schemeClr val="tx1">
                    <a:lumMod val="75000"/>
                    <a:lumOff val="25000"/>
                  </a:schemeClr>
                </a:solidFill>
              </a:rPr>
              <a:t>Pair </a:t>
            </a:r>
            <a:r>
              <a:rPr lang="en-US" sz="1600" dirty="0" err="1" smtClean="0">
                <a:solidFill>
                  <a:schemeClr val="tx1">
                    <a:lumMod val="75000"/>
                    <a:lumOff val="25000"/>
                  </a:schemeClr>
                </a:solidFill>
              </a:rPr>
              <a:t>Tdap</a:t>
            </a:r>
            <a:r>
              <a:rPr lang="en-US" sz="1600" dirty="0" smtClean="0">
                <a:solidFill>
                  <a:schemeClr val="tx1">
                    <a:lumMod val="75000"/>
                    <a:lumOff val="25000"/>
                  </a:schemeClr>
                </a:solidFill>
              </a:rPr>
              <a:t> with glucose tolerance test</a:t>
            </a:r>
          </a:p>
          <a:p>
            <a:pPr lvl="1">
              <a:lnSpc>
                <a:spcPct val="100000"/>
              </a:lnSpc>
            </a:pPr>
            <a:r>
              <a:rPr lang="en-US" sz="1600" b="0" dirty="0" smtClean="0">
                <a:solidFill>
                  <a:schemeClr val="tx1">
                    <a:lumMod val="75000"/>
                    <a:lumOff val="25000"/>
                  </a:schemeClr>
                </a:solidFill>
              </a:rPr>
              <a:t>Ensure your staff is on board</a:t>
            </a:r>
          </a:p>
          <a:p>
            <a:pPr lvl="1">
              <a:lnSpc>
                <a:spcPct val="100000"/>
              </a:lnSpc>
            </a:pPr>
            <a:r>
              <a:rPr lang="en-US" sz="1600" dirty="0" smtClean="0">
                <a:solidFill>
                  <a:schemeClr val="tx1">
                    <a:lumMod val="75000"/>
                    <a:lumOff val="25000"/>
                  </a:schemeClr>
                </a:solidFill>
              </a:rPr>
              <a:t>Use standing orders</a:t>
            </a:r>
            <a:endParaRPr lang="en-US" sz="1600" b="0" dirty="0" smtClean="0">
              <a:solidFill>
                <a:schemeClr val="tx1">
                  <a:lumMod val="75000"/>
                  <a:lumOff val="25000"/>
                </a:schemeClr>
              </a:solidFill>
            </a:endParaRPr>
          </a:p>
          <a:p>
            <a:pPr>
              <a:lnSpc>
                <a:spcPct val="100000"/>
              </a:lnSpc>
              <a:buSzPct val="100000"/>
            </a:pPr>
            <a:r>
              <a:rPr lang="en-US" sz="1800" b="0" dirty="0">
                <a:solidFill>
                  <a:schemeClr val="tx1">
                    <a:lumMod val="75000"/>
                    <a:lumOff val="25000"/>
                  </a:schemeClr>
                </a:solidFill>
              </a:rPr>
              <a:t>Provide a </a:t>
            </a:r>
            <a:r>
              <a:rPr lang="en-US" sz="1800" b="0" dirty="0" smtClean="0">
                <a:solidFill>
                  <a:schemeClr val="tx1">
                    <a:lumMod val="75000"/>
                    <a:lumOff val="25000"/>
                  </a:schemeClr>
                </a:solidFill>
              </a:rPr>
              <a:t>strong </a:t>
            </a:r>
            <a:r>
              <a:rPr lang="en-US" sz="1800" b="0" dirty="0">
                <a:solidFill>
                  <a:schemeClr val="tx1">
                    <a:lumMod val="75000"/>
                    <a:lumOff val="25000"/>
                  </a:schemeClr>
                </a:solidFill>
              </a:rPr>
              <a:t>r</a:t>
            </a:r>
            <a:r>
              <a:rPr lang="en-US" sz="1800" b="0" dirty="0" smtClean="0">
                <a:solidFill>
                  <a:schemeClr val="tx1">
                    <a:lumMod val="75000"/>
                    <a:lumOff val="25000"/>
                  </a:schemeClr>
                </a:solidFill>
              </a:rPr>
              <a:t>ecommendation</a:t>
            </a:r>
          </a:p>
          <a:p>
            <a:pPr>
              <a:lnSpc>
                <a:spcPct val="100000"/>
              </a:lnSpc>
              <a:buSzPct val="100000"/>
            </a:pPr>
            <a:r>
              <a:rPr lang="en-US" sz="1800" b="0" dirty="0">
                <a:solidFill>
                  <a:schemeClr val="tx1">
                    <a:lumMod val="75000"/>
                    <a:lumOff val="25000"/>
                  </a:schemeClr>
                </a:solidFill>
              </a:rPr>
              <a:t>SHARE </a:t>
            </a:r>
            <a:r>
              <a:rPr lang="en-US" sz="1800" b="0" dirty="0" smtClean="0">
                <a:solidFill>
                  <a:schemeClr val="tx1">
                    <a:lumMod val="75000"/>
                    <a:lumOff val="25000"/>
                  </a:schemeClr>
                </a:solidFill>
              </a:rPr>
              <a:t>additional information </a:t>
            </a:r>
            <a:r>
              <a:rPr lang="en-US" sz="1800" b="0" dirty="0">
                <a:solidFill>
                  <a:schemeClr val="tx1">
                    <a:lumMod val="75000"/>
                    <a:lumOff val="25000"/>
                  </a:schemeClr>
                </a:solidFill>
              </a:rPr>
              <a:t>(as needed</a:t>
            </a:r>
            <a:r>
              <a:rPr lang="en-US" sz="1800" b="0" dirty="0" smtClean="0">
                <a:solidFill>
                  <a:schemeClr val="tx1">
                    <a:lumMod val="75000"/>
                    <a:lumOff val="25000"/>
                  </a:schemeClr>
                </a:solidFill>
              </a:rPr>
              <a:t>)</a:t>
            </a:r>
          </a:p>
          <a:p>
            <a:pPr lvl="1">
              <a:lnSpc>
                <a:spcPct val="100000"/>
              </a:lnSpc>
            </a:pPr>
            <a:r>
              <a:rPr lang="en-US" sz="1600" dirty="0">
                <a:solidFill>
                  <a:schemeClr val="tx1">
                    <a:lumMod val="75000"/>
                    <a:lumOff val="25000"/>
                  </a:schemeClr>
                </a:solidFill>
              </a:rPr>
              <a:t>SHARE tailored reasons why the recommended vaccine is right for the </a:t>
            </a:r>
            <a:r>
              <a:rPr lang="en-US" sz="1600" dirty="0" smtClean="0">
                <a:solidFill>
                  <a:schemeClr val="tx1">
                    <a:lumMod val="75000"/>
                    <a:lumOff val="25000"/>
                  </a:schemeClr>
                </a:solidFill>
              </a:rPr>
              <a:t>patient.</a:t>
            </a:r>
          </a:p>
          <a:p>
            <a:pPr lvl="1">
              <a:lnSpc>
                <a:spcPct val="100000"/>
              </a:lnSpc>
            </a:pPr>
            <a:r>
              <a:rPr lang="en-US" sz="1600" dirty="0">
                <a:solidFill>
                  <a:schemeClr val="tx1">
                    <a:lumMod val="75000"/>
                    <a:lumOff val="25000"/>
                  </a:schemeClr>
                </a:solidFill>
              </a:rPr>
              <a:t>HIGHLIGHT positive experiences with vaccines (personal or in your practice) to reinforce the benefits and strengthen confidence in vaccination. </a:t>
            </a:r>
            <a:endParaRPr lang="en-US" sz="1600" dirty="0" smtClean="0">
              <a:solidFill>
                <a:schemeClr val="tx1">
                  <a:lumMod val="75000"/>
                  <a:lumOff val="25000"/>
                </a:schemeClr>
              </a:solidFill>
            </a:endParaRPr>
          </a:p>
          <a:p>
            <a:pPr lvl="1">
              <a:lnSpc>
                <a:spcPct val="100000"/>
              </a:lnSpc>
            </a:pPr>
            <a:r>
              <a:rPr lang="en-US" sz="1600" dirty="0">
                <a:solidFill>
                  <a:schemeClr val="tx1">
                    <a:lumMod val="75000"/>
                    <a:lumOff val="25000"/>
                  </a:schemeClr>
                </a:solidFill>
              </a:rPr>
              <a:t>ADDRESS patient questions and any concerns about the </a:t>
            </a:r>
            <a:r>
              <a:rPr lang="en-US" sz="1600" dirty="0" smtClean="0">
                <a:solidFill>
                  <a:schemeClr val="tx1">
                    <a:lumMod val="75000"/>
                    <a:lumOff val="25000"/>
                  </a:schemeClr>
                </a:solidFill>
              </a:rPr>
              <a:t>vaccines.</a:t>
            </a:r>
          </a:p>
          <a:p>
            <a:pPr lvl="1">
              <a:lnSpc>
                <a:spcPct val="100000"/>
              </a:lnSpc>
            </a:pPr>
            <a:r>
              <a:rPr lang="en-US" sz="1600" dirty="0" smtClean="0">
                <a:solidFill>
                  <a:schemeClr val="tx1">
                    <a:lumMod val="75000"/>
                    <a:lumOff val="25000"/>
                  </a:schemeClr>
                </a:solidFill>
              </a:rPr>
              <a:t>REMIND </a:t>
            </a:r>
            <a:r>
              <a:rPr lang="en-US" sz="1600" dirty="0">
                <a:solidFill>
                  <a:schemeClr val="tx1">
                    <a:lumMod val="75000"/>
                    <a:lumOff val="25000"/>
                  </a:schemeClr>
                </a:solidFill>
              </a:rPr>
              <a:t>your </a:t>
            </a:r>
            <a:r>
              <a:rPr lang="en-US" sz="1600" dirty="0" smtClean="0">
                <a:solidFill>
                  <a:schemeClr val="tx1">
                    <a:lumMod val="75000"/>
                    <a:lumOff val="25000"/>
                  </a:schemeClr>
                </a:solidFill>
              </a:rPr>
              <a:t>patients about the protection vaccines </a:t>
            </a:r>
            <a:r>
              <a:rPr lang="en-US" sz="1600" dirty="0">
                <a:solidFill>
                  <a:schemeClr val="tx1">
                    <a:lumMod val="75000"/>
                    <a:lumOff val="25000"/>
                  </a:schemeClr>
                </a:solidFill>
              </a:rPr>
              <a:t>can </a:t>
            </a:r>
            <a:r>
              <a:rPr lang="en-US" sz="1600" dirty="0" smtClean="0">
                <a:solidFill>
                  <a:schemeClr val="tx1">
                    <a:lumMod val="75000"/>
                    <a:lumOff val="25000"/>
                  </a:schemeClr>
                </a:solidFill>
              </a:rPr>
              <a:t>help provide.  </a:t>
            </a:r>
          </a:p>
          <a:p>
            <a:pPr lvl="1">
              <a:lnSpc>
                <a:spcPct val="100000"/>
              </a:lnSpc>
            </a:pPr>
            <a:r>
              <a:rPr lang="en-US" sz="1600" dirty="0">
                <a:solidFill>
                  <a:schemeClr val="tx1">
                    <a:lumMod val="75000"/>
                    <a:lumOff val="25000"/>
                  </a:schemeClr>
                </a:solidFill>
              </a:rPr>
              <a:t>EXPLAIN the potential costs of getting the </a:t>
            </a:r>
            <a:r>
              <a:rPr lang="en-US" sz="1600" dirty="0" smtClean="0">
                <a:solidFill>
                  <a:schemeClr val="tx1">
                    <a:lumMod val="75000"/>
                    <a:lumOff val="25000"/>
                  </a:schemeClr>
                </a:solidFill>
              </a:rPr>
              <a:t>disease.</a:t>
            </a:r>
            <a:endParaRPr lang="en-US" sz="1600" dirty="0">
              <a:solidFill>
                <a:schemeClr val="tx1">
                  <a:lumMod val="75000"/>
                  <a:lumOff val="25000"/>
                </a:schemeClr>
              </a:solidFill>
            </a:endParaRPr>
          </a:p>
        </p:txBody>
      </p:sp>
      <p:sp>
        <p:nvSpPr>
          <p:cNvPr id="4" name="Title 1"/>
          <p:cNvSpPr txBox="1">
            <a:spLocks/>
          </p:cNvSpPr>
          <p:nvPr/>
        </p:nvSpPr>
        <p:spPr>
          <a:xfrm>
            <a:off x="1097280" y="1066800"/>
            <a:ext cx="10058400" cy="670560"/>
          </a:xfrm>
          <a:prstGeom prst="rect">
            <a:avLst/>
          </a:prstGeom>
        </p:spPr>
        <p:txBody>
          <a:bodyPr vert="horz" lIns="91440" tIns="45720" rIns="91440" bIns="45720" rtlCol="0" anchor="b" anchorCtr="0">
            <a:noAutofit/>
          </a:bodyPr>
          <a:lstStyle>
            <a:lvl1pPr algn="l" defTabSz="914400" rtl="0" eaLnBrk="1" latinLnBrk="0" hangingPunct="1">
              <a:lnSpc>
                <a:spcPts val="3000"/>
              </a:lnSpc>
              <a:spcBef>
                <a:spcPct val="0"/>
              </a:spcBef>
              <a:buNone/>
              <a:defRPr sz="2800" b="1" kern="1200" spc="-50" baseline="0">
                <a:solidFill>
                  <a:schemeClr val="tx1">
                    <a:lumMod val="75000"/>
                    <a:lumOff val="25000"/>
                  </a:schemeClr>
                </a:solidFill>
                <a:effectLst/>
                <a:latin typeface="Calibri" pitchFamily="34" charset="0"/>
                <a:ea typeface="+mj-ea"/>
                <a:cs typeface="+mj-cs"/>
              </a:defRPr>
            </a:lvl1pPr>
          </a:lstStyle>
          <a:p>
            <a:r>
              <a:rPr lang="en-US" sz="3600" b="0" dirty="0">
                <a:latin typeface="Calibri Light" panose="020F0302020204030204" pitchFamily="34" charset="0"/>
              </a:rPr>
              <a:t>Best Practices for Maternal Vaccine Recommendation</a:t>
            </a:r>
          </a:p>
        </p:txBody>
      </p:sp>
    </p:spTree>
    <p:extLst>
      <p:ext uri="{BB962C8B-B14F-4D97-AF65-F5344CB8AC3E}">
        <p14:creationId xmlns:p14="http://schemas.microsoft.com/office/powerpoint/2010/main" val="239369099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138"/>
            <a:ext cx="10058400" cy="1143000"/>
          </a:xfrm>
        </p:spPr>
        <p:txBody>
          <a:bodyPr>
            <a:normAutofit/>
          </a:bodyPr>
          <a:lstStyle/>
          <a:p>
            <a:r>
              <a:rPr lang="en-US" sz="3600" dirty="0"/>
              <a:t>SHARE tailored reasons why the recommended vaccine is </a:t>
            </a:r>
            <a:r>
              <a:rPr lang="en-US" sz="3600" dirty="0" smtClean="0"/>
              <a:t>right for the patient</a:t>
            </a:r>
            <a:endParaRPr lang="en-US" sz="3600" dirty="0"/>
          </a:p>
        </p:txBody>
      </p:sp>
      <p:sp>
        <p:nvSpPr>
          <p:cNvPr id="3" name="Content Placeholder 2"/>
          <p:cNvSpPr>
            <a:spLocks noGrp="1"/>
          </p:cNvSpPr>
          <p:nvPr>
            <p:ph idx="1"/>
          </p:nvPr>
        </p:nvSpPr>
        <p:spPr>
          <a:xfrm>
            <a:off x="1143000" y="1905000"/>
            <a:ext cx="10058400" cy="4637313"/>
          </a:xfrm>
        </p:spPr>
        <p:txBody>
          <a:bodyPr>
            <a:normAutofit/>
          </a:bodyPr>
          <a:lstStyle/>
          <a:p>
            <a:pPr marL="57150" indent="0">
              <a:buNone/>
            </a:pPr>
            <a:r>
              <a:rPr lang="en-US" b="0" dirty="0">
                <a:solidFill>
                  <a:schemeClr val="tx1">
                    <a:lumMod val="75000"/>
                    <a:lumOff val="25000"/>
                  </a:schemeClr>
                </a:solidFill>
              </a:rPr>
              <a:t>“This vaccine can protect you from the flu, which is more likely to cause severe illness for you because changes in your immune system, heart, and lungs during pregnancy make you more prone to </a:t>
            </a:r>
            <a:r>
              <a:rPr lang="en-US" b="0" dirty="0" smtClean="0">
                <a:solidFill>
                  <a:schemeClr val="tx1">
                    <a:lumMod val="75000"/>
                    <a:lumOff val="25000"/>
                  </a:schemeClr>
                </a:solidFill>
              </a:rPr>
              <a:t>complications from </a:t>
            </a:r>
            <a:r>
              <a:rPr lang="en-US" b="0" dirty="0">
                <a:solidFill>
                  <a:schemeClr val="tx1">
                    <a:lumMod val="75000"/>
                    <a:lumOff val="25000"/>
                  </a:schemeClr>
                </a:solidFill>
              </a:rPr>
              <a:t>flu. Also, if you get the flu, you have a greater chance for serious problems for your baby, like premature labor and delivery</a:t>
            </a:r>
            <a:r>
              <a:rPr lang="en-US" b="0" dirty="0" smtClean="0">
                <a:solidFill>
                  <a:schemeClr val="tx1">
                    <a:lumMod val="75000"/>
                    <a:lumOff val="25000"/>
                  </a:schemeClr>
                </a:solidFill>
              </a:rPr>
              <a:t>.”</a:t>
            </a:r>
          </a:p>
          <a:p>
            <a:pPr marL="57150" indent="0">
              <a:buNone/>
            </a:pPr>
            <a:endParaRPr lang="en-US" b="0" dirty="0">
              <a:solidFill>
                <a:schemeClr val="tx1">
                  <a:lumMod val="75000"/>
                  <a:lumOff val="25000"/>
                </a:schemeClr>
              </a:solidFill>
            </a:endParaRPr>
          </a:p>
          <a:p>
            <a:pPr marL="57150" indent="0">
              <a:buNone/>
            </a:pPr>
            <a:r>
              <a:rPr lang="en-US" b="0" dirty="0">
                <a:solidFill>
                  <a:schemeClr val="tx1">
                    <a:lumMod val="75000"/>
                    <a:lumOff val="25000"/>
                  </a:schemeClr>
                </a:solidFill>
              </a:rPr>
              <a:t>“Whooping cough can be a threat to you or your baby. Since 2010, we see between 10,000 and 50,000 cases of whooping cough each year in the United States. The whooping cough vaccine during your pregnancy will </a:t>
            </a:r>
            <a:r>
              <a:rPr lang="en-US" b="0" dirty="0" smtClean="0">
                <a:solidFill>
                  <a:schemeClr val="tx1">
                    <a:lumMod val="75000"/>
                    <a:lumOff val="25000"/>
                  </a:schemeClr>
                </a:solidFill>
              </a:rPr>
              <a:t>help pass </a:t>
            </a:r>
            <a:r>
              <a:rPr lang="en-US" b="0" dirty="0">
                <a:solidFill>
                  <a:schemeClr val="tx1">
                    <a:lumMod val="75000"/>
                    <a:lumOff val="25000"/>
                  </a:schemeClr>
                </a:solidFill>
              </a:rPr>
              <a:t>some early protection against this disease to your baby</a:t>
            </a:r>
            <a:r>
              <a:rPr lang="en-US" b="0" dirty="0" smtClean="0">
                <a:solidFill>
                  <a:schemeClr val="tx1">
                    <a:lumMod val="75000"/>
                    <a:lumOff val="25000"/>
                  </a:schemeClr>
                </a:solidFill>
              </a:rPr>
              <a:t>.”</a:t>
            </a:r>
            <a:endParaRPr lang="en-US" sz="2000" b="0" dirty="0">
              <a:solidFill>
                <a:schemeClr val="tx1">
                  <a:lumMod val="75000"/>
                  <a:lumOff val="25000"/>
                </a:schemeClr>
              </a:solidFill>
            </a:endParaRPr>
          </a:p>
        </p:txBody>
      </p:sp>
    </p:spTree>
    <p:extLst>
      <p:ext uri="{BB962C8B-B14F-4D97-AF65-F5344CB8AC3E}">
        <p14:creationId xmlns:p14="http://schemas.microsoft.com/office/powerpoint/2010/main" val="50046282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914400"/>
            <a:ext cx="10048875" cy="838200"/>
          </a:xfrm>
        </p:spPr>
        <p:txBody>
          <a:bodyPr>
            <a:normAutofit/>
          </a:bodyPr>
          <a:lstStyle/>
          <a:p>
            <a:r>
              <a:rPr lang="en-US" sz="3600" dirty="0"/>
              <a:t>HIGHLIGHT positive experiences with </a:t>
            </a:r>
            <a:r>
              <a:rPr lang="en-US" sz="3600" dirty="0" smtClean="0"/>
              <a:t>vaccines</a:t>
            </a:r>
            <a:endParaRPr lang="en-US" sz="3600" dirty="0"/>
          </a:p>
        </p:txBody>
      </p:sp>
      <p:sp>
        <p:nvSpPr>
          <p:cNvPr id="3" name="Content Placeholder 2"/>
          <p:cNvSpPr>
            <a:spLocks noGrp="1"/>
          </p:cNvSpPr>
          <p:nvPr>
            <p:ph idx="1"/>
          </p:nvPr>
        </p:nvSpPr>
        <p:spPr>
          <a:xfrm>
            <a:off x="1152525" y="2200275"/>
            <a:ext cx="10125075" cy="4191000"/>
          </a:xfrm>
        </p:spPr>
        <p:txBody>
          <a:bodyPr/>
          <a:lstStyle/>
          <a:p>
            <a:pPr marL="228600" indent="-228600">
              <a:lnSpc>
                <a:spcPct val="100000"/>
              </a:lnSpc>
              <a:buSzPct val="100000"/>
            </a:pPr>
            <a:r>
              <a:rPr lang="en-US" b="0" dirty="0" smtClean="0">
                <a:solidFill>
                  <a:schemeClr val="tx1">
                    <a:lumMod val="75000"/>
                    <a:lumOff val="25000"/>
                  </a:schemeClr>
                </a:solidFill>
              </a:rPr>
              <a:t>Highlight positive </a:t>
            </a:r>
            <a:r>
              <a:rPr lang="en-US" b="0" dirty="0">
                <a:solidFill>
                  <a:schemeClr val="tx1">
                    <a:lumMod val="75000"/>
                    <a:lumOff val="25000"/>
                  </a:schemeClr>
                </a:solidFill>
              </a:rPr>
              <a:t>experiences with </a:t>
            </a:r>
            <a:r>
              <a:rPr lang="en-US" b="0" dirty="0" smtClean="0">
                <a:solidFill>
                  <a:schemeClr val="tx1">
                    <a:lumMod val="75000"/>
                    <a:lumOff val="25000"/>
                  </a:schemeClr>
                </a:solidFill>
              </a:rPr>
              <a:t>vaccines (</a:t>
            </a:r>
            <a:r>
              <a:rPr lang="en-US" b="0" dirty="0">
                <a:solidFill>
                  <a:schemeClr val="tx1">
                    <a:lumMod val="75000"/>
                    <a:lumOff val="25000"/>
                  </a:schemeClr>
                </a:solidFill>
              </a:rPr>
              <a:t>personal or in your practice) to reinforce the benefits and strengthen confidence in </a:t>
            </a:r>
            <a:r>
              <a:rPr lang="en-US" b="0" dirty="0" smtClean="0">
                <a:solidFill>
                  <a:schemeClr val="tx1">
                    <a:lumMod val="75000"/>
                    <a:lumOff val="25000"/>
                  </a:schemeClr>
                </a:solidFill>
              </a:rPr>
              <a:t>vaccination.</a:t>
            </a:r>
          </a:p>
          <a:p>
            <a:pPr marL="228600" indent="-228600">
              <a:lnSpc>
                <a:spcPct val="100000"/>
              </a:lnSpc>
              <a:buSzPct val="100000"/>
            </a:pPr>
            <a:r>
              <a:rPr lang="en-US" b="0" dirty="0" smtClean="0">
                <a:solidFill>
                  <a:schemeClr val="tx1">
                    <a:lumMod val="75000"/>
                    <a:lumOff val="25000"/>
                  </a:schemeClr>
                </a:solidFill>
              </a:rPr>
              <a:t>Tell </a:t>
            </a:r>
            <a:r>
              <a:rPr lang="en-US" b="0" dirty="0">
                <a:solidFill>
                  <a:schemeClr val="tx1">
                    <a:lumMod val="75000"/>
                    <a:lumOff val="25000"/>
                  </a:schemeClr>
                </a:solidFill>
              </a:rPr>
              <a:t>your pregnant patients that CDC, ACOG, ACNM and </a:t>
            </a:r>
            <a:r>
              <a:rPr lang="en-US" b="0" i="1" u="sng" dirty="0">
                <a:solidFill>
                  <a:schemeClr val="tx1">
                    <a:lumMod val="75000"/>
                    <a:lumOff val="25000"/>
                  </a:schemeClr>
                </a:solidFill>
              </a:rPr>
              <a:t>you</a:t>
            </a:r>
            <a:r>
              <a:rPr lang="en-US" b="0" dirty="0">
                <a:solidFill>
                  <a:schemeClr val="tx1">
                    <a:lumMod val="75000"/>
                    <a:lumOff val="25000"/>
                  </a:schemeClr>
                </a:solidFill>
              </a:rPr>
              <a:t> recommend they get </a:t>
            </a:r>
            <a:r>
              <a:rPr lang="en-US" b="0" dirty="0" smtClean="0">
                <a:solidFill>
                  <a:schemeClr val="tx1">
                    <a:lumMod val="75000"/>
                    <a:lumOff val="25000"/>
                  </a:schemeClr>
                </a:solidFill>
              </a:rPr>
              <a:t>Tdap and flu vaccines </a:t>
            </a:r>
            <a:r>
              <a:rPr lang="en-US" b="0" dirty="0">
                <a:solidFill>
                  <a:schemeClr val="tx1">
                    <a:lumMod val="75000"/>
                    <a:lumOff val="25000"/>
                  </a:schemeClr>
                </a:solidFill>
              </a:rPr>
              <a:t>during their pregnancy.</a:t>
            </a:r>
          </a:p>
        </p:txBody>
      </p:sp>
    </p:spTree>
    <p:extLst>
      <p:ext uri="{BB962C8B-B14F-4D97-AF65-F5344CB8AC3E}">
        <p14:creationId xmlns:p14="http://schemas.microsoft.com/office/powerpoint/2010/main" val="40321332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81200"/>
            <a:ext cx="9982200" cy="4191000"/>
          </a:xfrm>
        </p:spPr>
        <p:txBody>
          <a:bodyPr/>
          <a:lstStyle/>
          <a:p>
            <a:pPr marL="0" indent="0">
              <a:buNone/>
            </a:pPr>
            <a:r>
              <a:rPr lang="en-US" b="0" dirty="0">
                <a:solidFill>
                  <a:schemeClr val="tx1">
                    <a:lumMod val="75000"/>
                    <a:lumOff val="25000"/>
                  </a:schemeClr>
                </a:solidFill>
              </a:rPr>
              <a:t>“Whooping cough vaccine has been carefully studied by medical and scientific experts. Getting the vaccine during pregnancy does not put you at increased risk for pregnancy complications like low birth weight or preterm delivery</a:t>
            </a:r>
            <a:r>
              <a:rPr lang="en-US" b="0" dirty="0" smtClean="0">
                <a:solidFill>
                  <a:schemeClr val="tx1">
                    <a:lumMod val="75000"/>
                    <a:lumOff val="25000"/>
                  </a:schemeClr>
                </a:solidFill>
              </a:rPr>
              <a:t>.”</a:t>
            </a:r>
          </a:p>
          <a:p>
            <a:pPr marL="0" indent="0">
              <a:buNone/>
            </a:pPr>
            <a:endParaRPr lang="en-US" b="0" dirty="0">
              <a:solidFill>
                <a:schemeClr val="tx1">
                  <a:lumMod val="75000"/>
                  <a:lumOff val="25000"/>
                </a:schemeClr>
              </a:solidFill>
            </a:endParaRPr>
          </a:p>
          <a:p>
            <a:pPr marL="0" indent="0">
              <a:buNone/>
            </a:pPr>
            <a:r>
              <a:rPr lang="en-US" b="0" dirty="0">
                <a:solidFill>
                  <a:schemeClr val="tx1">
                    <a:lumMod val="75000"/>
                    <a:lumOff val="25000"/>
                  </a:schemeClr>
                </a:solidFill>
              </a:rPr>
              <a:t>“The flu shot has been given to millions of pregnant women over many years. Flu shots have not been shown to cause harm to pregnant women or their babies</a:t>
            </a:r>
            <a:r>
              <a:rPr lang="en-US" b="0" dirty="0" smtClean="0">
                <a:solidFill>
                  <a:schemeClr val="tx1">
                    <a:lumMod val="75000"/>
                    <a:lumOff val="25000"/>
                  </a:schemeClr>
                </a:solidFill>
              </a:rPr>
              <a:t>.”</a:t>
            </a:r>
          </a:p>
          <a:p>
            <a:pPr marL="0" indent="0">
              <a:buNone/>
            </a:pPr>
            <a:endParaRPr lang="en-US" b="0" dirty="0">
              <a:solidFill>
                <a:schemeClr val="tx1">
                  <a:lumMod val="75000"/>
                  <a:lumOff val="25000"/>
                </a:schemeClr>
              </a:solidFill>
            </a:endParaRPr>
          </a:p>
          <a:p>
            <a:pPr marL="0" indent="0">
              <a:buNone/>
            </a:pPr>
            <a:r>
              <a:rPr lang="en-US" b="0" dirty="0">
                <a:solidFill>
                  <a:schemeClr val="tx1">
                    <a:lumMod val="75000"/>
                    <a:lumOff val="25000"/>
                  </a:schemeClr>
                </a:solidFill>
              </a:rPr>
              <a:t>“The most common side effects are mild, like redness, swelling, or pain in your arm where the shot was given. This should go away within a few days</a:t>
            </a:r>
            <a:r>
              <a:rPr lang="en-US" b="0" dirty="0" smtClean="0">
                <a:solidFill>
                  <a:schemeClr val="tx1">
                    <a:lumMod val="75000"/>
                    <a:lumOff val="25000"/>
                  </a:schemeClr>
                </a:solidFill>
              </a:rPr>
              <a:t>.”</a:t>
            </a:r>
            <a:endParaRPr lang="en-US" dirty="0">
              <a:solidFill>
                <a:schemeClr val="tx1">
                  <a:lumMod val="75000"/>
                  <a:lumOff val="25000"/>
                </a:schemeClr>
              </a:solidFill>
            </a:endParaRPr>
          </a:p>
        </p:txBody>
      </p:sp>
      <p:sp>
        <p:nvSpPr>
          <p:cNvPr id="4" name="Title 1"/>
          <p:cNvSpPr txBox="1">
            <a:spLocks/>
          </p:cNvSpPr>
          <p:nvPr/>
        </p:nvSpPr>
        <p:spPr>
          <a:xfrm>
            <a:off x="1143001" y="457200"/>
            <a:ext cx="9982200" cy="1295400"/>
          </a:xfrm>
          <a:prstGeom prst="rect">
            <a:avLst/>
          </a:prstGeom>
        </p:spPr>
        <p:txBody>
          <a:bodyPr vert="horz" lIns="91440" tIns="45720" rIns="91440" bIns="45720" rtlCol="0" anchor="b" anchorCtr="0">
            <a:normAutofit/>
          </a:bodyPr>
          <a:lstStyle>
            <a:lvl1pPr algn="l" defTabSz="914400" rtl="0" eaLnBrk="1" latinLnBrk="0" hangingPunct="1">
              <a:lnSpc>
                <a:spcPts val="3000"/>
              </a:lnSpc>
              <a:spcBef>
                <a:spcPct val="0"/>
              </a:spcBef>
              <a:buNone/>
              <a:defRPr sz="2800" b="1" kern="1200" spc="-50" baseline="0">
                <a:solidFill>
                  <a:schemeClr val="tx1">
                    <a:lumMod val="75000"/>
                    <a:lumOff val="25000"/>
                  </a:schemeClr>
                </a:solidFill>
                <a:effectLst/>
                <a:latin typeface="Calibri" pitchFamily="34" charset="0"/>
                <a:ea typeface="+mj-ea"/>
                <a:cs typeface="+mj-cs"/>
              </a:defRPr>
            </a:lvl1pPr>
          </a:lstStyle>
          <a:p>
            <a:r>
              <a:rPr lang="en-US" sz="3600" dirty="0"/>
              <a:t>ADDRESS patient questions and any concerns about the </a:t>
            </a:r>
            <a:r>
              <a:rPr lang="en-US" sz="3600" dirty="0" smtClean="0"/>
              <a:t>vaccines</a:t>
            </a:r>
            <a:endParaRPr lang="en-US" sz="3600" dirty="0"/>
          </a:p>
        </p:txBody>
      </p:sp>
    </p:spTree>
    <p:extLst>
      <p:ext uri="{BB962C8B-B14F-4D97-AF65-F5344CB8AC3E}">
        <p14:creationId xmlns:p14="http://schemas.microsoft.com/office/powerpoint/2010/main" val="234827518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1" y="2133599"/>
            <a:ext cx="9982200" cy="4009417"/>
          </a:xfrm>
        </p:spPr>
        <p:txBody>
          <a:bodyPr/>
          <a:lstStyle/>
          <a:p>
            <a:pPr marL="0" indent="0">
              <a:buNone/>
            </a:pPr>
            <a:r>
              <a:rPr lang="en-US" b="0" dirty="0">
                <a:solidFill>
                  <a:schemeClr val="tx1">
                    <a:lumMod val="75000"/>
                    <a:lumOff val="25000"/>
                  </a:schemeClr>
                </a:solidFill>
              </a:rPr>
              <a:t>“Getting the whooping cough vaccine now will not only help protect you from getting whooping cough and passing it on to your baby, but it will also pass protection on to your baby. That way, your baby will be born with some protection against this very dangerous disease</a:t>
            </a:r>
            <a:r>
              <a:rPr lang="en-US" b="0" dirty="0" smtClean="0">
                <a:solidFill>
                  <a:schemeClr val="tx1">
                    <a:lumMod val="75000"/>
                    <a:lumOff val="25000"/>
                  </a:schemeClr>
                </a:solidFill>
              </a:rPr>
              <a:t>.”</a:t>
            </a:r>
          </a:p>
          <a:p>
            <a:pPr marL="0" indent="0">
              <a:buNone/>
            </a:pPr>
            <a:endParaRPr lang="en-US" b="0" dirty="0">
              <a:solidFill>
                <a:schemeClr val="tx1">
                  <a:lumMod val="75000"/>
                  <a:lumOff val="25000"/>
                </a:schemeClr>
              </a:solidFill>
            </a:endParaRPr>
          </a:p>
          <a:p>
            <a:pPr marL="0" indent="0">
              <a:buNone/>
            </a:pPr>
            <a:r>
              <a:rPr lang="en-US" b="0" dirty="0">
                <a:solidFill>
                  <a:schemeClr val="tx1">
                    <a:lumMod val="75000"/>
                    <a:lumOff val="25000"/>
                  </a:schemeClr>
                </a:solidFill>
              </a:rPr>
              <a:t>“Flu activity is really picking up right now, and CDC says to expect even more cases in the coming months.  That is why I want to make sure I help protect you and your baby now</a:t>
            </a:r>
            <a:r>
              <a:rPr lang="en-US" b="0" dirty="0" smtClean="0">
                <a:solidFill>
                  <a:schemeClr val="tx1">
                    <a:lumMod val="75000"/>
                    <a:lumOff val="25000"/>
                  </a:schemeClr>
                </a:solidFill>
              </a:rPr>
              <a:t>.”</a:t>
            </a:r>
            <a:endParaRPr lang="en-US" b="0" dirty="0">
              <a:solidFill>
                <a:schemeClr val="tx1">
                  <a:lumMod val="75000"/>
                  <a:lumOff val="25000"/>
                </a:schemeClr>
              </a:solidFill>
            </a:endParaRPr>
          </a:p>
        </p:txBody>
      </p:sp>
      <p:sp>
        <p:nvSpPr>
          <p:cNvPr id="5" name="Title 1"/>
          <p:cNvSpPr txBox="1">
            <a:spLocks/>
          </p:cNvSpPr>
          <p:nvPr/>
        </p:nvSpPr>
        <p:spPr>
          <a:xfrm>
            <a:off x="1143001" y="457200"/>
            <a:ext cx="9982200" cy="1295400"/>
          </a:xfrm>
          <a:prstGeom prst="rect">
            <a:avLst/>
          </a:prstGeom>
        </p:spPr>
        <p:txBody>
          <a:bodyPr vert="horz" lIns="91440" tIns="45720" rIns="91440" bIns="45720" rtlCol="0" anchor="b" anchorCtr="0">
            <a:normAutofit/>
          </a:bodyPr>
          <a:lstStyle>
            <a:lvl1pPr algn="l" defTabSz="914400" rtl="0" eaLnBrk="1" latinLnBrk="0" hangingPunct="1">
              <a:lnSpc>
                <a:spcPts val="3000"/>
              </a:lnSpc>
              <a:spcBef>
                <a:spcPct val="0"/>
              </a:spcBef>
              <a:buNone/>
              <a:defRPr sz="2800" b="1" kern="1200" spc="-50" baseline="0">
                <a:solidFill>
                  <a:schemeClr val="tx1">
                    <a:lumMod val="75000"/>
                    <a:lumOff val="25000"/>
                  </a:schemeClr>
                </a:solidFill>
                <a:effectLst/>
                <a:latin typeface="Calibri" pitchFamily="34" charset="0"/>
                <a:ea typeface="+mj-ea"/>
                <a:cs typeface="+mj-cs"/>
              </a:defRPr>
            </a:lvl1pPr>
          </a:lstStyle>
          <a:p>
            <a:r>
              <a:rPr lang="en-US" sz="3600" dirty="0"/>
              <a:t>REMIND your patients about the protection vaccines can help </a:t>
            </a:r>
            <a:r>
              <a:rPr lang="en-US" sz="3600" dirty="0" smtClean="0"/>
              <a:t>provide</a:t>
            </a:r>
            <a:endParaRPr lang="en-US" sz="3600" dirty="0"/>
          </a:p>
        </p:txBody>
      </p:sp>
    </p:spTree>
    <p:extLst>
      <p:ext uri="{BB962C8B-B14F-4D97-AF65-F5344CB8AC3E}">
        <p14:creationId xmlns:p14="http://schemas.microsoft.com/office/powerpoint/2010/main" val="335525546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10058400" cy="876300"/>
          </a:xfrm>
        </p:spPr>
        <p:txBody>
          <a:bodyPr>
            <a:normAutofit/>
          </a:bodyPr>
          <a:lstStyle/>
          <a:p>
            <a:r>
              <a:rPr lang="en-US" sz="3600" dirty="0"/>
              <a:t>EXPLAIN the potential costs of getting the </a:t>
            </a:r>
            <a:r>
              <a:rPr lang="en-US" sz="3600" dirty="0" smtClean="0"/>
              <a:t>disease</a:t>
            </a:r>
            <a:endParaRPr lang="en-US" sz="3600" dirty="0"/>
          </a:p>
        </p:txBody>
      </p:sp>
      <p:sp>
        <p:nvSpPr>
          <p:cNvPr id="3" name="Content Placeholder 2"/>
          <p:cNvSpPr>
            <a:spLocks noGrp="1"/>
          </p:cNvSpPr>
          <p:nvPr>
            <p:ph idx="1"/>
          </p:nvPr>
        </p:nvSpPr>
        <p:spPr>
          <a:xfrm>
            <a:off x="1066800" y="1981200"/>
            <a:ext cx="10515600" cy="4191000"/>
          </a:xfrm>
        </p:spPr>
        <p:txBody>
          <a:bodyPr/>
          <a:lstStyle/>
          <a:p>
            <a:pPr marL="228600" indent="-228600">
              <a:lnSpc>
                <a:spcPct val="100000"/>
              </a:lnSpc>
              <a:buSzPct val="100000"/>
            </a:pPr>
            <a:r>
              <a:rPr lang="en-US" b="0" dirty="0" smtClean="0">
                <a:solidFill>
                  <a:schemeClr val="tx1">
                    <a:lumMod val="75000"/>
                    <a:lumOff val="25000"/>
                  </a:schemeClr>
                </a:solidFill>
              </a:rPr>
              <a:t>Serious </a:t>
            </a:r>
            <a:r>
              <a:rPr lang="en-US" b="0" dirty="0">
                <a:solidFill>
                  <a:schemeClr val="tx1">
                    <a:lumMod val="75000"/>
                    <a:lumOff val="25000"/>
                  </a:schemeClr>
                </a:solidFill>
              </a:rPr>
              <a:t>health </a:t>
            </a:r>
            <a:r>
              <a:rPr lang="en-US" b="0" dirty="0" smtClean="0">
                <a:solidFill>
                  <a:schemeClr val="tx1">
                    <a:lumMod val="75000"/>
                    <a:lumOff val="25000"/>
                  </a:schemeClr>
                </a:solidFill>
              </a:rPr>
              <a:t>effects associated with each disease for mom and baby</a:t>
            </a:r>
          </a:p>
          <a:p>
            <a:pPr marL="228600" indent="-228600">
              <a:lnSpc>
                <a:spcPct val="100000"/>
              </a:lnSpc>
              <a:buSzPct val="100000"/>
            </a:pPr>
            <a:r>
              <a:rPr lang="en-US" b="0" dirty="0" smtClean="0">
                <a:solidFill>
                  <a:schemeClr val="tx1">
                    <a:lumMod val="75000"/>
                    <a:lumOff val="25000"/>
                  </a:schemeClr>
                </a:solidFill>
              </a:rPr>
              <a:t>Time </a:t>
            </a:r>
            <a:r>
              <a:rPr lang="en-US" b="0" dirty="0">
                <a:solidFill>
                  <a:schemeClr val="tx1">
                    <a:lumMod val="75000"/>
                    <a:lumOff val="25000"/>
                  </a:schemeClr>
                </a:solidFill>
              </a:rPr>
              <a:t>lost (such as missing work or family obligations</a:t>
            </a:r>
            <a:r>
              <a:rPr lang="en-US" b="0" dirty="0" smtClean="0">
                <a:solidFill>
                  <a:schemeClr val="tx1">
                    <a:lumMod val="75000"/>
                    <a:lumOff val="25000"/>
                  </a:schemeClr>
                </a:solidFill>
              </a:rPr>
              <a:t>)</a:t>
            </a:r>
          </a:p>
          <a:p>
            <a:pPr marL="228600" indent="-228600">
              <a:lnSpc>
                <a:spcPct val="100000"/>
              </a:lnSpc>
              <a:buSzPct val="100000"/>
            </a:pPr>
            <a:r>
              <a:rPr lang="en-US" b="0" dirty="0" smtClean="0">
                <a:solidFill>
                  <a:schemeClr val="tx1">
                    <a:lumMod val="75000"/>
                    <a:lumOff val="25000"/>
                  </a:schemeClr>
                </a:solidFill>
              </a:rPr>
              <a:t>Financial costs</a:t>
            </a:r>
            <a:endParaRPr lang="en-US" b="0" dirty="0">
              <a:solidFill>
                <a:schemeClr val="tx1">
                  <a:lumMod val="75000"/>
                  <a:lumOff val="25000"/>
                </a:schemeClr>
              </a:solidFill>
            </a:endParaRPr>
          </a:p>
        </p:txBody>
      </p:sp>
    </p:spTree>
    <p:extLst>
      <p:ext uri="{BB962C8B-B14F-4D97-AF65-F5344CB8AC3E}">
        <p14:creationId xmlns:p14="http://schemas.microsoft.com/office/powerpoint/2010/main" val="195804835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Improve Vaccine Administration</a:t>
            </a:r>
          </a:p>
        </p:txBody>
      </p:sp>
      <p:sp>
        <p:nvSpPr>
          <p:cNvPr id="3" name="Content Placeholder 2"/>
          <p:cNvSpPr>
            <a:spLocks noGrp="1"/>
          </p:cNvSpPr>
          <p:nvPr>
            <p:ph type="body" sz="quarter" idx="12"/>
          </p:nvPr>
        </p:nvSpPr>
        <p:spPr>
          <a:xfrm>
            <a:off x="1219200" y="1905000"/>
            <a:ext cx="10972800" cy="3429000"/>
          </a:xfrm>
        </p:spPr>
        <p:txBody>
          <a:bodyPr>
            <a:normAutofit/>
          </a:bodyPr>
          <a:lstStyle/>
          <a:p>
            <a:pPr marL="228600" indent="-228600">
              <a:lnSpc>
                <a:spcPct val="100000"/>
              </a:lnSpc>
              <a:buFont typeface="Wingdings" panose="05000000000000000000" pitchFamily="2" charset="2"/>
              <a:buChar char="§"/>
            </a:pPr>
            <a:r>
              <a:rPr lang="en-US" dirty="0"/>
              <a:t>Recommend and offer vaccines at the same visit.</a:t>
            </a:r>
          </a:p>
          <a:p>
            <a:pPr marL="228600" indent="-228600">
              <a:lnSpc>
                <a:spcPct val="100000"/>
              </a:lnSpc>
              <a:buFont typeface="Wingdings" panose="05000000000000000000" pitchFamily="2" charset="2"/>
              <a:buChar char="§"/>
            </a:pPr>
            <a:r>
              <a:rPr lang="en-US" dirty="0"/>
              <a:t>Train and educate your staff on vaccine administration.</a:t>
            </a:r>
          </a:p>
          <a:p>
            <a:pPr marL="228600" indent="-228600">
              <a:lnSpc>
                <a:spcPct val="100000"/>
              </a:lnSpc>
              <a:buFont typeface="Wingdings" panose="05000000000000000000" pitchFamily="2" charset="2"/>
              <a:buChar char="§"/>
            </a:pPr>
            <a:r>
              <a:rPr lang="en-US" dirty="0"/>
              <a:t>Properly store and handle vaccines.</a:t>
            </a:r>
          </a:p>
          <a:p>
            <a:pPr marL="228600" indent="-228600">
              <a:lnSpc>
                <a:spcPct val="100000"/>
              </a:lnSpc>
              <a:buFont typeface="Wingdings" panose="05000000000000000000" pitchFamily="2" charset="2"/>
              <a:buChar char="§"/>
            </a:pPr>
            <a:r>
              <a:rPr lang="en-US" dirty="0"/>
              <a:t>Distribute Vaccine Information Statements (VIS) to patients.</a:t>
            </a:r>
          </a:p>
          <a:p>
            <a:pPr marL="228600" indent="-228600">
              <a:lnSpc>
                <a:spcPct val="100000"/>
              </a:lnSpc>
              <a:buFont typeface="Wingdings" panose="05000000000000000000" pitchFamily="2" charset="2"/>
              <a:buChar char="§"/>
            </a:pPr>
            <a:r>
              <a:rPr lang="en-US" dirty="0"/>
              <a:t>Ensure proper care for patients.</a:t>
            </a:r>
          </a:p>
          <a:p>
            <a:pPr marL="228600" indent="-228600">
              <a:lnSpc>
                <a:spcPct val="100000"/>
              </a:lnSpc>
              <a:buFont typeface="Wingdings" panose="05000000000000000000" pitchFamily="2" charset="2"/>
              <a:buChar char="§"/>
            </a:pPr>
            <a:r>
              <a:rPr lang="en-US" dirty="0"/>
              <a:t>Follow standard precautions to control infection.</a:t>
            </a:r>
          </a:p>
          <a:p>
            <a:pPr marL="228600" indent="-228600">
              <a:lnSpc>
                <a:spcPct val="100000"/>
              </a:lnSpc>
              <a:buFont typeface="Wingdings" panose="05000000000000000000" pitchFamily="2" charset="2"/>
              <a:buChar char="§"/>
            </a:pPr>
            <a:r>
              <a:rPr lang="en-US" dirty="0"/>
              <a:t>Be aware of and prepared for potential adverse reactions.</a:t>
            </a:r>
          </a:p>
        </p:txBody>
      </p:sp>
      <p:sp>
        <p:nvSpPr>
          <p:cNvPr id="5" name="Rectangle 4"/>
          <p:cNvSpPr/>
          <p:nvPr/>
        </p:nvSpPr>
        <p:spPr>
          <a:xfrm>
            <a:off x="1219200" y="5410200"/>
            <a:ext cx="10058400" cy="830997"/>
          </a:xfrm>
          <a:prstGeom prst="rect">
            <a:avLst/>
          </a:prstGeom>
        </p:spPr>
        <p:txBody>
          <a:bodyPr wrap="square">
            <a:spAutoFit/>
          </a:bodyPr>
          <a:lstStyle/>
          <a:p>
            <a:r>
              <a:rPr lang="en-US" sz="1600" b="1" dirty="0">
                <a:solidFill>
                  <a:schemeClr val="tx1">
                    <a:lumMod val="75000"/>
                    <a:lumOff val="25000"/>
                  </a:schemeClr>
                </a:solidFill>
                <a:latin typeface="Myriad Pro Light"/>
              </a:rPr>
              <a:t>TIP: Standing orders save time and reduce missed opportunities by authorizing nurses, pharmacists, and other healthcare professionals (where allowed by state law) to assess patient vaccine status and administer vaccinations without examination or direct order from the attending provider. </a:t>
            </a:r>
          </a:p>
        </p:txBody>
      </p:sp>
    </p:spTree>
    <p:extLst>
      <p:ext uri="{BB962C8B-B14F-4D97-AF65-F5344CB8AC3E}">
        <p14:creationId xmlns:p14="http://schemas.microsoft.com/office/powerpoint/2010/main" val="36138504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Vaccine Administration Resources</a:t>
            </a:r>
          </a:p>
        </p:txBody>
      </p:sp>
      <p:sp>
        <p:nvSpPr>
          <p:cNvPr id="3" name="Content Placeholder 2"/>
          <p:cNvSpPr>
            <a:spLocks noGrp="1"/>
          </p:cNvSpPr>
          <p:nvPr>
            <p:ph type="body" sz="quarter" idx="12"/>
          </p:nvPr>
        </p:nvSpPr>
        <p:spPr>
          <a:xfrm>
            <a:off x="1097280" y="1905000"/>
            <a:ext cx="10058400" cy="4267200"/>
          </a:xfrm>
        </p:spPr>
        <p:txBody>
          <a:bodyPr numCol="2" spcCol="182880">
            <a:normAutofit/>
          </a:bodyPr>
          <a:lstStyle/>
          <a:p>
            <a:pPr>
              <a:spcBef>
                <a:spcPts val="1800"/>
              </a:spcBef>
            </a:pPr>
            <a:r>
              <a:rPr lang="en-US" b="1" dirty="0"/>
              <a:t>CDC General Immunization Training </a:t>
            </a:r>
            <a:r>
              <a:rPr lang="en-US" dirty="0"/>
              <a:t/>
            </a:r>
            <a:br>
              <a:rPr lang="en-US" dirty="0"/>
            </a:br>
            <a:r>
              <a:rPr lang="en-US" dirty="0" smtClean="0">
                <a:hlinkClick r:id="rId3"/>
              </a:rPr>
              <a:t>www.cdc.gov/vaccines/ed/courses.htm</a:t>
            </a:r>
            <a:r>
              <a:rPr lang="en-US" dirty="0" smtClean="0"/>
              <a:t> </a:t>
            </a:r>
            <a:endParaRPr lang="en-US" dirty="0"/>
          </a:p>
          <a:p>
            <a:pPr>
              <a:spcBef>
                <a:spcPts val="1800"/>
              </a:spcBef>
            </a:pPr>
            <a:r>
              <a:rPr lang="en-US" b="1" dirty="0"/>
              <a:t>Immunization Skills Self-Assessment </a:t>
            </a:r>
            <a:br>
              <a:rPr lang="en-US" b="1" dirty="0"/>
            </a:br>
            <a:r>
              <a:rPr lang="en-US" dirty="0" smtClean="0">
                <a:hlinkClick r:id="rId4"/>
              </a:rPr>
              <a:t>www.immunize.org/catg.d/p7010.pdf</a:t>
            </a:r>
            <a:r>
              <a:rPr lang="en-US" dirty="0" smtClean="0"/>
              <a:t> </a:t>
            </a:r>
            <a:endParaRPr lang="en-US" dirty="0"/>
          </a:p>
          <a:p>
            <a:pPr>
              <a:spcBef>
                <a:spcPts val="1800"/>
              </a:spcBef>
            </a:pPr>
            <a:r>
              <a:rPr lang="en-US" b="1" dirty="0"/>
              <a:t>Storage and Handling </a:t>
            </a:r>
            <a:br>
              <a:rPr lang="en-US" b="1" dirty="0"/>
            </a:br>
            <a:r>
              <a:rPr lang="en-US" dirty="0" smtClean="0">
                <a:hlinkClick r:id="rId5"/>
              </a:rPr>
              <a:t>www.cdc.gov/vaccines/recs/storage</a:t>
            </a:r>
            <a:r>
              <a:rPr lang="en-US" dirty="0" smtClean="0"/>
              <a:t> </a:t>
            </a:r>
            <a:endParaRPr lang="en-US" dirty="0"/>
          </a:p>
          <a:p>
            <a:pPr>
              <a:spcBef>
                <a:spcPts val="1800"/>
              </a:spcBef>
            </a:pPr>
            <a:r>
              <a:rPr lang="en-US" b="1" dirty="0"/>
              <a:t>Dose and Route Chart </a:t>
            </a:r>
            <a:br>
              <a:rPr lang="en-US" b="1" dirty="0"/>
            </a:br>
            <a:r>
              <a:rPr lang="en-US" dirty="0" smtClean="0">
                <a:hlinkClick r:id="rId6"/>
              </a:rPr>
              <a:t>www.immunize.org/catg.d/p3084.pdf</a:t>
            </a:r>
            <a:r>
              <a:rPr lang="en-US" dirty="0" smtClean="0"/>
              <a:t> </a:t>
            </a:r>
            <a:endParaRPr lang="en-US" dirty="0"/>
          </a:p>
          <a:p>
            <a:pPr>
              <a:spcBef>
                <a:spcPts val="1800"/>
              </a:spcBef>
            </a:pPr>
            <a:endParaRPr lang="en-US" b="1" dirty="0" smtClean="0"/>
          </a:p>
          <a:p>
            <a:pPr>
              <a:spcBef>
                <a:spcPts val="1800"/>
              </a:spcBef>
            </a:pPr>
            <a:endParaRPr lang="en-US" b="1" dirty="0"/>
          </a:p>
          <a:p>
            <a:pPr>
              <a:spcBef>
                <a:spcPts val="1800"/>
              </a:spcBef>
            </a:pPr>
            <a:r>
              <a:rPr lang="en-US" b="1" dirty="0"/>
              <a:t>Vaccine Information Statements (VIS)</a:t>
            </a:r>
            <a:br>
              <a:rPr lang="en-US" b="1" dirty="0"/>
            </a:br>
            <a:r>
              <a:rPr lang="en-US" dirty="0" smtClean="0">
                <a:hlinkClick r:id="rId7"/>
              </a:rPr>
              <a:t>www.cdc.gov/vaccines/hcp/vis</a:t>
            </a:r>
            <a:r>
              <a:rPr lang="en-US" dirty="0" smtClean="0"/>
              <a:t> </a:t>
            </a:r>
            <a:endParaRPr lang="en-US" dirty="0"/>
          </a:p>
          <a:p>
            <a:pPr>
              <a:spcBef>
                <a:spcPts val="1800"/>
              </a:spcBef>
            </a:pPr>
            <a:r>
              <a:rPr lang="en-US" b="1" dirty="0"/>
              <a:t>Guide to Infection Prevention for Outpatient Care </a:t>
            </a:r>
            <a:br>
              <a:rPr lang="en-US" b="1" dirty="0"/>
            </a:br>
            <a:r>
              <a:rPr lang="en-US" dirty="0" smtClean="0">
                <a:hlinkClick r:id="rId8"/>
              </a:rPr>
              <a:t>www.cdc.gov/HAI/settings/outpatient/outpatient-care-guidelines.html</a:t>
            </a:r>
            <a:r>
              <a:rPr lang="en-US" dirty="0" smtClean="0"/>
              <a:t> </a:t>
            </a:r>
            <a:endParaRPr lang="en-US" dirty="0"/>
          </a:p>
          <a:p>
            <a:pPr>
              <a:spcBef>
                <a:spcPts val="1800"/>
              </a:spcBef>
            </a:pPr>
            <a:r>
              <a:rPr lang="en-US" b="1" dirty="0"/>
              <a:t>Chart of Medical Management of Vaccine Reactions in Patients</a:t>
            </a:r>
            <a:br>
              <a:rPr lang="en-US" b="1" dirty="0"/>
            </a:br>
            <a:r>
              <a:rPr lang="en-US" dirty="0" smtClean="0">
                <a:hlinkClick r:id="rId9"/>
              </a:rPr>
              <a:t>www.immunize.org/catg.d/p3082.pdf</a:t>
            </a:r>
            <a:r>
              <a:rPr lang="en-US" dirty="0" smtClean="0"/>
              <a:t> </a:t>
            </a:r>
            <a:endParaRPr lang="en-US" dirty="0"/>
          </a:p>
        </p:txBody>
      </p:sp>
    </p:spTree>
    <p:extLst>
      <p:ext uri="{BB962C8B-B14F-4D97-AF65-F5344CB8AC3E}">
        <p14:creationId xmlns:p14="http://schemas.microsoft.com/office/powerpoint/2010/main" val="172480153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lumMod val="75000"/>
                    <a:lumOff val="25000"/>
                  </a:schemeClr>
                </a:solidFill>
              </a:rPr>
              <a:t>BACKGROUND</a:t>
            </a:r>
          </a:p>
        </p:txBody>
      </p:sp>
      <p:sp>
        <p:nvSpPr>
          <p:cNvPr id="2" name="Text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40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Vaccine Referral Options</a:t>
            </a:r>
          </a:p>
        </p:txBody>
      </p:sp>
      <p:sp>
        <p:nvSpPr>
          <p:cNvPr id="3" name="Content Placeholder 2"/>
          <p:cNvSpPr>
            <a:spLocks noGrp="1"/>
          </p:cNvSpPr>
          <p:nvPr>
            <p:ph type="body" sz="quarter" idx="12"/>
          </p:nvPr>
        </p:nvSpPr>
        <p:spPr>
          <a:xfrm>
            <a:off x="1097280" y="1981200"/>
            <a:ext cx="10058400" cy="4620306"/>
          </a:xfrm>
        </p:spPr>
        <p:txBody>
          <a:bodyPr/>
          <a:lstStyle/>
          <a:p>
            <a:pPr marL="228600" indent="-228600">
              <a:lnSpc>
                <a:spcPct val="100000"/>
              </a:lnSpc>
              <a:buFont typeface="Wingdings" panose="05000000000000000000" pitchFamily="2" charset="2"/>
              <a:buChar char="§"/>
            </a:pPr>
            <a:r>
              <a:rPr lang="en-US" b="1" dirty="0"/>
              <a:t>Pharmacies</a:t>
            </a:r>
          </a:p>
          <a:p>
            <a:pPr marL="228600" indent="-228600">
              <a:lnSpc>
                <a:spcPct val="100000"/>
              </a:lnSpc>
              <a:buFont typeface="Wingdings" panose="05000000000000000000" pitchFamily="2" charset="2"/>
              <a:buChar char="§"/>
            </a:pPr>
            <a:r>
              <a:rPr lang="en-US" b="1" dirty="0"/>
              <a:t>HealthMap Vaccine Finder </a:t>
            </a:r>
            <a:r>
              <a:rPr lang="en-US" dirty="0">
                <a:hlinkClick r:id="rId3" action="ppaction://hlinkfile"/>
              </a:rPr>
              <a:t>vaccine.healthmap.org</a:t>
            </a:r>
            <a:r>
              <a:rPr lang="en-US" dirty="0"/>
              <a:t> </a:t>
            </a:r>
            <a:br>
              <a:rPr lang="en-US" dirty="0"/>
            </a:br>
            <a:r>
              <a:rPr lang="en-US" dirty="0"/>
              <a:t>Free online service where users can search by zip code for providers who offer vaccines. </a:t>
            </a:r>
          </a:p>
          <a:p>
            <a:pPr marL="228600" indent="-228600">
              <a:lnSpc>
                <a:spcPct val="100000"/>
              </a:lnSpc>
              <a:buFont typeface="Wingdings" panose="05000000000000000000" pitchFamily="2" charset="2"/>
              <a:buChar char="§"/>
            </a:pPr>
            <a:r>
              <a:rPr lang="en-US" b="1" dirty="0"/>
              <a:t>Health Departments </a:t>
            </a:r>
            <a:r>
              <a:rPr lang="en-US" dirty="0">
                <a:hlinkClick r:id="rId4"/>
              </a:rPr>
              <a:t>www.vaccines.gov/getting/where/</a:t>
            </a:r>
            <a:r>
              <a:rPr lang="en-US" dirty="0"/>
              <a:t/>
            </a:r>
            <a:br>
              <a:rPr lang="en-US" dirty="0"/>
            </a:br>
            <a:r>
              <a:rPr lang="en-US" dirty="0"/>
              <a:t>Check your state to see if they provide routine vaccinations or can help you identify other local vaccine providers.  </a:t>
            </a:r>
          </a:p>
          <a:p>
            <a:pPr marL="228600" indent="-228600">
              <a:lnSpc>
                <a:spcPct val="100000"/>
              </a:lnSpc>
              <a:buFont typeface="Wingdings" panose="05000000000000000000" pitchFamily="2" charset="2"/>
              <a:buChar char="§"/>
            </a:pPr>
            <a:r>
              <a:rPr lang="en-US" b="1" dirty="0"/>
              <a:t>Travel Clinics </a:t>
            </a:r>
            <a:r>
              <a:rPr lang="en-US" dirty="0" smtClean="0">
                <a:hlinkClick r:id="rId5" action="ppaction://hlinkfile"/>
              </a:rPr>
              <a:t>wwwnc.cdc.gov/travel/page/find-clinic</a:t>
            </a:r>
            <a:endParaRPr lang="en-US" dirty="0"/>
          </a:p>
        </p:txBody>
      </p:sp>
      <p:sp>
        <p:nvSpPr>
          <p:cNvPr id="5" name="Rectangle 4"/>
          <p:cNvSpPr/>
          <p:nvPr/>
        </p:nvSpPr>
        <p:spPr>
          <a:xfrm>
            <a:off x="1097280" y="5181600"/>
            <a:ext cx="7086600" cy="707886"/>
          </a:xfrm>
          <a:prstGeom prst="rect">
            <a:avLst/>
          </a:prstGeom>
        </p:spPr>
        <p:txBody>
          <a:bodyPr wrap="square">
            <a:spAutoFit/>
          </a:bodyPr>
          <a:lstStyle/>
          <a:p>
            <a:r>
              <a:rPr lang="en-US" sz="2000" b="1" dirty="0" smtClean="0">
                <a:solidFill>
                  <a:schemeClr val="tx1">
                    <a:lumMod val="75000"/>
                    <a:lumOff val="25000"/>
                  </a:schemeClr>
                </a:solidFill>
                <a:latin typeface="Myriad Pro Light"/>
              </a:rPr>
              <a:t>Remind patients to check with their insurance plans regarding which providers their insurance includes for vaccine services. </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47015073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Steps in Documentation</a:t>
            </a:r>
          </a:p>
        </p:txBody>
      </p:sp>
      <p:sp>
        <p:nvSpPr>
          <p:cNvPr id="3" name="Content Placeholder 2"/>
          <p:cNvSpPr>
            <a:spLocks noGrp="1"/>
          </p:cNvSpPr>
          <p:nvPr>
            <p:ph type="body" sz="quarter" idx="12"/>
          </p:nvPr>
        </p:nvSpPr>
        <p:spPr>
          <a:xfrm>
            <a:off x="1219200" y="1957047"/>
            <a:ext cx="8763000" cy="4215153"/>
          </a:xfrm>
        </p:spPr>
        <p:txBody>
          <a:bodyPr>
            <a:normAutofit/>
          </a:bodyPr>
          <a:lstStyle/>
          <a:p>
            <a:pPr marL="0" indent="0">
              <a:lnSpc>
                <a:spcPct val="100000"/>
              </a:lnSpc>
              <a:buNone/>
            </a:pPr>
            <a:r>
              <a:rPr lang="en-US" b="1" dirty="0">
                <a:solidFill>
                  <a:srgbClr val="000000"/>
                </a:solidFill>
                <a:latin typeface="Myriad Pro Light"/>
              </a:rPr>
              <a:t>To ensure patients get the vaccines they need and to prevent unnecessary vaccination, you </a:t>
            </a:r>
            <a:r>
              <a:rPr lang="en-US" b="1" dirty="0" smtClean="0">
                <a:solidFill>
                  <a:srgbClr val="000000"/>
                </a:solidFill>
                <a:latin typeface="Myriad Pro Light"/>
              </a:rPr>
              <a:t>should:</a:t>
            </a:r>
            <a:endParaRPr lang="en-US" sz="1800" b="1" dirty="0"/>
          </a:p>
          <a:p>
            <a:pPr marL="228600" indent="-228600">
              <a:lnSpc>
                <a:spcPct val="100000"/>
              </a:lnSpc>
              <a:buFont typeface="Wingdings" panose="05000000000000000000" pitchFamily="2" charset="2"/>
              <a:buChar char="§"/>
            </a:pPr>
            <a:r>
              <a:rPr lang="en-US" dirty="0" smtClean="0"/>
              <a:t>Record </a:t>
            </a:r>
            <a:r>
              <a:rPr lang="en-US" dirty="0"/>
              <a:t>vaccination in patients’ medical records </a:t>
            </a:r>
          </a:p>
          <a:p>
            <a:pPr marL="228600" indent="-228600">
              <a:lnSpc>
                <a:spcPct val="100000"/>
              </a:lnSpc>
              <a:buFont typeface="Wingdings" panose="05000000000000000000" pitchFamily="2" charset="2"/>
              <a:buChar char="§"/>
            </a:pPr>
            <a:r>
              <a:rPr lang="en-US" dirty="0" smtClean="0"/>
              <a:t>Provide </a:t>
            </a:r>
            <a:r>
              <a:rPr lang="en-US" dirty="0"/>
              <a:t>documentation of vaccines received to patients for their personal records </a:t>
            </a:r>
          </a:p>
          <a:p>
            <a:pPr marL="228600" indent="-228600">
              <a:lnSpc>
                <a:spcPct val="100000"/>
              </a:lnSpc>
              <a:buFont typeface="Wingdings" panose="05000000000000000000" pitchFamily="2" charset="2"/>
              <a:buChar char="§"/>
            </a:pPr>
            <a:r>
              <a:rPr lang="en-US" dirty="0" smtClean="0"/>
              <a:t>Document </a:t>
            </a:r>
            <a:r>
              <a:rPr lang="en-US" dirty="0"/>
              <a:t>vaccinations in immunization information systems (IIS</a:t>
            </a:r>
            <a:r>
              <a:rPr lang="en-US" dirty="0" smtClean="0"/>
              <a:t>)</a:t>
            </a:r>
          </a:p>
          <a:p>
            <a:pPr>
              <a:lnSpc>
                <a:spcPct val="100000"/>
              </a:lnSpc>
              <a:buFont typeface="Wingdings" panose="05000000000000000000" pitchFamily="2" charset="2"/>
              <a:buChar char="q"/>
            </a:pPr>
            <a:endParaRPr lang="en-US" dirty="0"/>
          </a:p>
          <a:p>
            <a:pPr marL="0" indent="0">
              <a:lnSpc>
                <a:spcPct val="100000"/>
              </a:lnSpc>
              <a:buNone/>
            </a:pPr>
            <a:r>
              <a:rPr lang="en-US" b="1" dirty="0">
                <a:solidFill>
                  <a:srgbClr val="000000"/>
                </a:solidFill>
                <a:latin typeface="Myriad Pro Light"/>
              </a:rPr>
              <a:t>Even if you do not administer vaccines in your office, follow up with your patients to ensure they received the recommended vaccines from another immunization provider</a:t>
            </a:r>
            <a:r>
              <a:rPr lang="en-US" b="1" dirty="0" smtClean="0">
                <a:solidFill>
                  <a:srgbClr val="000000"/>
                </a:solidFill>
                <a:latin typeface="Myriad Pro Light"/>
              </a:rPr>
              <a:t>.</a:t>
            </a:r>
            <a:endParaRPr lang="en-US" dirty="0"/>
          </a:p>
        </p:txBody>
      </p:sp>
    </p:spTree>
    <p:extLst>
      <p:ext uri="{BB962C8B-B14F-4D97-AF65-F5344CB8AC3E}">
        <p14:creationId xmlns:p14="http://schemas.microsoft.com/office/powerpoint/2010/main" val="143804510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Immunization Information Systems (IIS)</a:t>
            </a:r>
            <a:endParaRPr lang="en-US" dirty="0"/>
          </a:p>
        </p:txBody>
      </p:sp>
      <p:sp>
        <p:nvSpPr>
          <p:cNvPr id="4" name="Text Placeholder 3"/>
          <p:cNvSpPr>
            <a:spLocks noGrp="1"/>
          </p:cNvSpPr>
          <p:nvPr>
            <p:ph type="body" sz="quarter" idx="12"/>
          </p:nvPr>
        </p:nvSpPr>
        <p:spPr>
          <a:xfrm>
            <a:off x="1097280" y="1828800"/>
            <a:ext cx="10972800" cy="4620306"/>
          </a:xfrm>
        </p:spPr>
        <p:txBody>
          <a:bodyPr/>
          <a:lstStyle/>
          <a:p>
            <a:pPr marL="228600" indent="-228600">
              <a:lnSpc>
                <a:spcPct val="100000"/>
              </a:lnSpc>
              <a:buFont typeface="Wingdings" panose="05000000000000000000" pitchFamily="2" charset="2"/>
              <a:buChar char="Ø"/>
            </a:pPr>
            <a:r>
              <a:rPr lang="en-US" dirty="0" smtClean="0"/>
              <a:t>Consolidate </a:t>
            </a:r>
            <a:r>
              <a:rPr lang="en-US" dirty="0"/>
              <a:t>vaccination records for your </a:t>
            </a:r>
            <a:r>
              <a:rPr lang="en-US" dirty="0" smtClean="0"/>
              <a:t>patients</a:t>
            </a:r>
            <a:endParaRPr lang="en-US" dirty="0"/>
          </a:p>
          <a:p>
            <a:pPr marL="228600" indent="-228600">
              <a:lnSpc>
                <a:spcPct val="100000"/>
              </a:lnSpc>
              <a:buFont typeface="Wingdings" panose="05000000000000000000" pitchFamily="2" charset="2"/>
              <a:buChar char="Ø"/>
            </a:pPr>
            <a:r>
              <a:rPr lang="en-US" dirty="0" smtClean="0"/>
              <a:t>Help </a:t>
            </a:r>
            <a:r>
              <a:rPr lang="en-US" dirty="0"/>
              <a:t>you assess your patients’ immunization </a:t>
            </a:r>
            <a:r>
              <a:rPr lang="en-US" dirty="0" smtClean="0"/>
              <a:t>status</a:t>
            </a:r>
            <a:endParaRPr lang="en-US" dirty="0"/>
          </a:p>
          <a:p>
            <a:pPr marL="228600" indent="-228600">
              <a:lnSpc>
                <a:spcPct val="100000"/>
              </a:lnSpc>
              <a:buFont typeface="Wingdings" panose="05000000000000000000" pitchFamily="2" charset="2"/>
              <a:buChar char="Ø"/>
            </a:pPr>
            <a:r>
              <a:rPr lang="en-US" dirty="0" smtClean="0"/>
              <a:t>Make </a:t>
            </a:r>
            <a:r>
              <a:rPr lang="en-US" dirty="0"/>
              <a:t>sure your patients have completed necessary vaccine </a:t>
            </a:r>
            <a:r>
              <a:rPr lang="en-US" dirty="0" smtClean="0"/>
              <a:t>series</a:t>
            </a:r>
            <a:endParaRPr lang="en-US" dirty="0"/>
          </a:p>
          <a:p>
            <a:pPr marL="228600" indent="-228600">
              <a:lnSpc>
                <a:spcPct val="100000"/>
              </a:lnSpc>
              <a:buFont typeface="Wingdings" panose="05000000000000000000" pitchFamily="2" charset="2"/>
              <a:buChar char="Ø"/>
            </a:pPr>
            <a:r>
              <a:rPr lang="en-US" dirty="0" smtClean="0"/>
              <a:t>Reduce </a:t>
            </a:r>
            <a:r>
              <a:rPr lang="en-US" dirty="0"/>
              <a:t>chances for unnecessary doses of vaccine or missed opportunities to provide </a:t>
            </a:r>
            <a:r>
              <a:rPr lang="en-US" dirty="0" smtClean="0"/>
              <a:t>vaccines</a:t>
            </a:r>
            <a:endParaRPr lang="en-US" dirty="0"/>
          </a:p>
          <a:p>
            <a:pPr marL="228600" indent="-228600">
              <a:lnSpc>
                <a:spcPct val="100000"/>
              </a:lnSpc>
              <a:buFont typeface="Wingdings" panose="05000000000000000000" pitchFamily="2" charset="2"/>
              <a:buChar char="Ø"/>
            </a:pPr>
            <a:r>
              <a:rPr lang="en-US" dirty="0" smtClean="0"/>
              <a:t>Facilitate </a:t>
            </a:r>
            <a:r>
              <a:rPr lang="en-US" dirty="0"/>
              <a:t>use of reminder and recall notifications to send to </a:t>
            </a:r>
            <a:r>
              <a:rPr lang="en-US" dirty="0" smtClean="0"/>
              <a:t>patients</a:t>
            </a:r>
            <a:endParaRPr lang="en-US" dirty="0"/>
          </a:p>
          <a:p>
            <a:pPr marL="228600" indent="-228600">
              <a:lnSpc>
                <a:spcPct val="100000"/>
              </a:lnSpc>
              <a:buFont typeface="Wingdings" panose="05000000000000000000" pitchFamily="2" charset="2"/>
              <a:buChar char="Ø"/>
            </a:pPr>
            <a:r>
              <a:rPr lang="en-US" dirty="0" smtClean="0"/>
              <a:t>Make </a:t>
            </a:r>
            <a:r>
              <a:rPr lang="en-US" dirty="0"/>
              <a:t>calculation of your office’s immunization </a:t>
            </a:r>
            <a:r>
              <a:rPr lang="en-US" dirty="0" smtClean="0"/>
              <a:t>coverage </a:t>
            </a:r>
            <a:r>
              <a:rPr lang="en-US" dirty="0"/>
              <a:t>rates </a:t>
            </a:r>
            <a:r>
              <a:rPr lang="en-US" dirty="0" smtClean="0"/>
              <a:t>easier</a:t>
            </a:r>
            <a:endParaRPr lang="en-US" dirty="0"/>
          </a:p>
        </p:txBody>
      </p:sp>
      <p:sp>
        <p:nvSpPr>
          <p:cNvPr id="5" name="Footer Placeholder 1"/>
          <p:cNvSpPr txBox="1">
            <a:spLocks/>
          </p:cNvSpPr>
          <p:nvPr/>
        </p:nvSpPr>
        <p:spPr>
          <a:xfrm>
            <a:off x="2705099" y="6416675"/>
            <a:ext cx="6781799" cy="365125"/>
          </a:xfrm>
          <a:prstGeom prst="rect">
            <a:avLst/>
          </a:prstGeom>
        </p:spPr>
        <p:txBody>
          <a:bodyPr vert="horz" lIns="0" tIns="45720" rIns="0" bIns="45720" rtlCol="0" anchor="b">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100" kern="1200">
                <a:solidFill>
                  <a:schemeClr val="tx1"/>
                </a:solidFill>
                <a:latin typeface="Calibri"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000" b="1" dirty="0" smtClean="0">
                <a:solidFill>
                  <a:schemeClr val="bg1"/>
                </a:solidFill>
              </a:rPr>
              <a:t>WWW.CDC.GOV/VACCINES/PROGRAMS/IIS</a:t>
            </a:r>
            <a:endParaRPr lang="en-US" sz="2000" b="1" dirty="0">
              <a:solidFill>
                <a:schemeClr val="bg1"/>
              </a:solidFill>
            </a:endParaRPr>
          </a:p>
        </p:txBody>
      </p:sp>
    </p:spTree>
    <p:extLst>
      <p:ext uri="{BB962C8B-B14F-4D97-AF65-F5344CB8AC3E}">
        <p14:creationId xmlns:p14="http://schemas.microsoft.com/office/powerpoint/2010/main" val="336073052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RESOURCES</a:t>
            </a:r>
            <a:endParaRPr lang="en-US" dirty="0"/>
          </a:p>
        </p:txBody>
      </p:sp>
      <p:sp>
        <p:nvSpPr>
          <p:cNvPr id="4" name="Text Placeholder 3"/>
          <p:cNvSpPr>
            <a:spLocks noGrp="1"/>
          </p:cNvSpPr>
          <p:nvPr>
            <p:ph type="body" idx="1"/>
          </p:nvPr>
        </p:nvSpPr>
        <p:spPr/>
        <p:txBody>
          <a:bodyPr/>
          <a:lstStyle/>
          <a:p>
            <a:r>
              <a:rPr lang="en-US" dirty="0" smtClean="0"/>
              <a:t>CDC </a:t>
            </a:r>
            <a:r>
              <a:rPr lang="en-US" cap="none" dirty="0" smtClean="0"/>
              <a:t>and</a:t>
            </a:r>
            <a:r>
              <a:rPr lang="en-US" dirty="0" smtClean="0"/>
              <a:t> </a:t>
            </a:r>
            <a:r>
              <a:rPr lang="en-US" dirty="0" err="1" smtClean="0"/>
              <a:t>Acog</a:t>
            </a:r>
            <a:endParaRPr lang="en-US" dirty="0"/>
          </a:p>
        </p:txBody>
      </p:sp>
    </p:spTree>
    <p:extLst>
      <p:ext uri="{BB962C8B-B14F-4D97-AF65-F5344CB8AC3E}">
        <p14:creationId xmlns:p14="http://schemas.microsoft.com/office/powerpoint/2010/main" val="202806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CDC Digital Resources</a:t>
            </a:r>
            <a:endParaRPr lang="en-US" dirty="0"/>
          </a:p>
        </p:txBody>
      </p:sp>
      <p:sp>
        <p:nvSpPr>
          <p:cNvPr id="10" name="Content Placeholder 9"/>
          <p:cNvSpPr>
            <a:spLocks noGrp="1"/>
          </p:cNvSpPr>
          <p:nvPr>
            <p:ph idx="1"/>
          </p:nvPr>
        </p:nvSpPr>
        <p:spPr/>
        <p:txBody>
          <a:bodyPr/>
          <a:lstStyle/>
          <a:p>
            <a:r>
              <a:rPr lang="en-US" dirty="0" smtClean="0"/>
              <a:t>Website </a:t>
            </a:r>
          </a:p>
          <a:p>
            <a:r>
              <a:rPr lang="en-US" dirty="0" smtClean="0"/>
              <a:t>Quiz</a:t>
            </a:r>
          </a:p>
          <a:p>
            <a:r>
              <a:rPr lang="en-US" dirty="0" smtClean="0"/>
              <a:t>Motion graphic</a:t>
            </a:r>
          </a:p>
          <a:p>
            <a:endParaRPr lang="en-US" dirty="0"/>
          </a:p>
        </p:txBody>
      </p:sp>
      <p:pic>
        <p:nvPicPr>
          <p:cNvPr id="2" name="Picture 1">
            <a:hlinkClick r:id="rId2"/>
          </p:cNvPr>
          <p:cNvPicPr>
            <a:picLocks noChangeAspect="1"/>
          </p:cNvPicPr>
          <p:nvPr/>
        </p:nvPicPr>
        <p:blipFill rotWithShape="1">
          <a:blip r:embed="rId3"/>
          <a:srcRect l="6385" t="16448" r="66399" b="22962"/>
          <a:stretch/>
        </p:blipFill>
        <p:spPr>
          <a:xfrm>
            <a:off x="3039252" y="2070607"/>
            <a:ext cx="5097806" cy="3573613"/>
          </a:xfrm>
          <a:prstGeom prst="rect">
            <a:avLst/>
          </a:prstGeom>
        </p:spPr>
      </p:pic>
      <p:pic>
        <p:nvPicPr>
          <p:cNvPr id="4" name="Picture 3"/>
          <p:cNvPicPr>
            <a:picLocks noChangeAspect="1"/>
          </p:cNvPicPr>
          <p:nvPr/>
        </p:nvPicPr>
        <p:blipFill rotWithShape="1">
          <a:blip r:embed="rId4"/>
          <a:srcRect l="33327" t="28052" r="57241" b="36285"/>
          <a:stretch/>
        </p:blipFill>
        <p:spPr>
          <a:xfrm>
            <a:off x="8077200" y="1965476"/>
            <a:ext cx="3018622" cy="3566711"/>
          </a:xfrm>
          <a:prstGeom prst="rect">
            <a:avLst/>
          </a:prstGeom>
        </p:spPr>
      </p:pic>
      <p:sp>
        <p:nvSpPr>
          <p:cNvPr id="8" name="Footer Placeholder 1"/>
          <p:cNvSpPr txBox="1">
            <a:spLocks/>
          </p:cNvSpPr>
          <p:nvPr/>
        </p:nvSpPr>
        <p:spPr>
          <a:xfrm>
            <a:off x="2705099" y="6416675"/>
            <a:ext cx="6781799" cy="365125"/>
          </a:xfrm>
          <a:prstGeom prst="rect">
            <a:avLst/>
          </a:prstGeom>
        </p:spPr>
        <p:txBody>
          <a:bodyPr vert="horz" lIns="0" tIns="45720" rIns="0" bIns="45720" rtlCol="0" anchor="b">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100" kern="1200">
                <a:solidFill>
                  <a:schemeClr val="tx1"/>
                </a:solidFill>
                <a:latin typeface="Calibri"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000" b="1" dirty="0" smtClean="0">
                <a:solidFill>
                  <a:schemeClr val="bg1"/>
                </a:solidFill>
              </a:rPr>
              <a:t>WWW.CDC.GOV/VACCINES/PREGNANCY</a:t>
            </a:r>
            <a:endParaRPr lang="en-US" sz="2000" b="1" dirty="0">
              <a:solidFill>
                <a:schemeClr val="bg1"/>
              </a:solidFill>
            </a:endParaRPr>
          </a:p>
        </p:txBody>
      </p:sp>
    </p:spTree>
    <p:extLst>
      <p:ext uri="{BB962C8B-B14F-4D97-AF65-F5344CB8AC3E}">
        <p14:creationId xmlns:p14="http://schemas.microsoft.com/office/powerpoint/2010/main" val="424165069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25968"/>
            <a:ext cx="10515600" cy="1325563"/>
          </a:xfrm>
        </p:spPr>
        <p:txBody>
          <a:bodyPr/>
          <a:lstStyle/>
          <a:p>
            <a:r>
              <a:rPr lang="en-US" dirty="0" smtClean="0"/>
              <a:t>CDC Print Resources</a:t>
            </a:r>
            <a:endParaRPr lang="en-US" dirty="0"/>
          </a:p>
        </p:txBody>
      </p:sp>
      <p:grpSp>
        <p:nvGrpSpPr>
          <p:cNvPr id="6" name="Group 5"/>
          <p:cNvGrpSpPr/>
          <p:nvPr/>
        </p:nvGrpSpPr>
        <p:grpSpPr>
          <a:xfrm>
            <a:off x="437163" y="976336"/>
            <a:ext cx="10912154" cy="4887130"/>
            <a:chOff x="114435" y="868760"/>
            <a:chExt cx="11918202" cy="5393728"/>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08439" y="892891"/>
              <a:ext cx="2371597" cy="3069124"/>
            </a:xfrm>
            <a:prstGeom prst="rect">
              <a:avLst/>
            </a:prstGeom>
            <a:ln>
              <a:solidFill>
                <a:schemeClr val="accent4">
                  <a:lumMod val="60000"/>
                  <a:lumOff val="40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21398" y="3012653"/>
              <a:ext cx="2511239" cy="3249835"/>
            </a:xfrm>
            <a:prstGeom prst="rect">
              <a:avLst/>
            </a:prstGeom>
            <a:ln>
              <a:solidFill>
                <a:schemeClr val="accent4">
                  <a:lumMod val="60000"/>
                  <a:lumOff val="40000"/>
                </a:schemeClr>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435" y="868760"/>
              <a:ext cx="3549081" cy="4592925"/>
            </a:xfrm>
            <a:prstGeom prst="rect">
              <a:avLst/>
            </a:prstGeom>
            <a:ln>
              <a:solidFill>
                <a:schemeClr val="accent4">
                  <a:lumMod val="60000"/>
                  <a:lumOff val="40000"/>
                </a:schemeClr>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15292" y="869896"/>
              <a:ext cx="2480135" cy="3209585"/>
            </a:xfrm>
            <a:prstGeom prst="rect">
              <a:avLst/>
            </a:prstGeom>
            <a:ln>
              <a:solidFill>
                <a:schemeClr val="accent4">
                  <a:lumMod val="60000"/>
                  <a:lumOff val="40000"/>
                </a:schemeClr>
              </a:solidFill>
            </a:ln>
          </p:spPr>
        </p:pic>
      </p:grpSp>
      <p:pic>
        <p:nvPicPr>
          <p:cNvPr id="2" name="Picture 1"/>
          <p:cNvPicPr>
            <a:picLocks noChangeAspect="1"/>
          </p:cNvPicPr>
          <p:nvPr/>
        </p:nvPicPr>
        <p:blipFill rotWithShape="1">
          <a:blip r:embed="rId7"/>
          <a:srcRect l="31636" t="15268" r="33100" b="5804"/>
          <a:stretch/>
        </p:blipFill>
        <p:spPr>
          <a:xfrm>
            <a:off x="5913358" y="2787749"/>
            <a:ext cx="2252647" cy="2834640"/>
          </a:xfrm>
          <a:prstGeom prst="rect">
            <a:avLst/>
          </a:prstGeom>
          <a:ln>
            <a:solidFill>
              <a:schemeClr val="accent4">
                <a:lumMod val="60000"/>
                <a:lumOff val="40000"/>
              </a:schemeClr>
            </a:solidFill>
          </a:ln>
        </p:spPr>
      </p:pic>
      <p:pic>
        <p:nvPicPr>
          <p:cNvPr id="3" name="Picture 2"/>
          <p:cNvPicPr>
            <a:picLocks noChangeAspect="1"/>
          </p:cNvPicPr>
          <p:nvPr/>
        </p:nvPicPr>
        <p:blipFill rotWithShape="1">
          <a:blip r:embed="rId8"/>
          <a:srcRect l="31887" t="13839" r="32975" b="5803"/>
          <a:stretch/>
        </p:blipFill>
        <p:spPr>
          <a:xfrm>
            <a:off x="1851732" y="2058308"/>
            <a:ext cx="3200399" cy="4114800"/>
          </a:xfrm>
          <a:prstGeom prst="rect">
            <a:avLst/>
          </a:prstGeom>
          <a:ln>
            <a:solidFill>
              <a:schemeClr val="accent4">
                <a:lumMod val="60000"/>
                <a:lumOff val="40000"/>
              </a:schemeClr>
            </a:solidFill>
          </a:ln>
        </p:spPr>
      </p:pic>
      <p:sp>
        <p:nvSpPr>
          <p:cNvPr id="12" name="Footer Placeholder 1"/>
          <p:cNvSpPr txBox="1">
            <a:spLocks/>
          </p:cNvSpPr>
          <p:nvPr/>
        </p:nvSpPr>
        <p:spPr>
          <a:xfrm>
            <a:off x="2705099" y="6416675"/>
            <a:ext cx="6781799" cy="365125"/>
          </a:xfrm>
          <a:prstGeom prst="rect">
            <a:avLst/>
          </a:prstGeom>
        </p:spPr>
        <p:txBody>
          <a:bodyPr vert="horz" lIns="0" tIns="45720" rIns="0" bIns="45720" rtlCol="0" anchor="b">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100" kern="1200">
                <a:solidFill>
                  <a:schemeClr val="tx1"/>
                </a:solidFill>
                <a:latin typeface="Calibri"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000" b="1" dirty="0" smtClean="0">
                <a:solidFill>
                  <a:schemeClr val="bg1"/>
                </a:solidFill>
              </a:rPr>
              <a:t>WWW.CDC.GOV/VACCINES/PREGNANCY</a:t>
            </a:r>
            <a:endParaRPr lang="en-US" sz="2000" b="1" dirty="0">
              <a:solidFill>
                <a:schemeClr val="bg1"/>
              </a:solidFill>
            </a:endParaRPr>
          </a:p>
        </p:txBody>
      </p:sp>
    </p:spTree>
    <p:extLst>
      <p:ext uri="{BB962C8B-B14F-4D97-AF65-F5344CB8AC3E}">
        <p14:creationId xmlns:p14="http://schemas.microsoft.com/office/powerpoint/2010/main" val="316573972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ACOG Resources to Improve Adult Immunization Rates: </a:t>
            </a:r>
            <a:br>
              <a:rPr lang="en-US" sz="4000" dirty="0"/>
            </a:br>
            <a:r>
              <a:rPr lang="en-US" sz="4000" dirty="0"/>
              <a:t>Tool Kits &amp; Other Materials</a:t>
            </a:r>
          </a:p>
        </p:txBody>
      </p:sp>
      <p:pic>
        <p:nvPicPr>
          <p:cNvPr id="9"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9046" y="2621107"/>
            <a:ext cx="1654233" cy="247303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963670"/>
            <a:ext cx="2269397" cy="295809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686" y="1957274"/>
            <a:ext cx="2134883" cy="285211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914" y="3795436"/>
            <a:ext cx="1601863" cy="240279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4466823" y="1957274"/>
            <a:ext cx="2343577" cy="2958633"/>
          </a:xfrm>
          <a:prstGeom prst="rect">
            <a:avLst/>
          </a:prstGeom>
        </p:spPr>
      </p:pic>
      <p:pic>
        <p:nvPicPr>
          <p:cNvPr id="8" name="Picture 7"/>
          <p:cNvPicPr>
            <a:picLocks noChangeAspect="1"/>
          </p:cNvPicPr>
          <p:nvPr/>
        </p:nvPicPr>
        <p:blipFill>
          <a:blip r:embed="rId7"/>
          <a:stretch>
            <a:fillRect/>
          </a:stretch>
        </p:blipFill>
        <p:spPr>
          <a:xfrm>
            <a:off x="5638611" y="3795436"/>
            <a:ext cx="1660572" cy="2475483"/>
          </a:xfrm>
          <a:prstGeom prst="rect">
            <a:avLst/>
          </a:prstGeom>
        </p:spPr>
      </p:pic>
      <p:pic>
        <p:nvPicPr>
          <p:cNvPr id="10"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946186" y="1957274"/>
            <a:ext cx="3121429" cy="4039985"/>
          </a:xfrm>
          <a:prstGeom prst="rect">
            <a:avLst/>
          </a:prstGeom>
          <a:noFill/>
          <a:ln>
            <a:noFill/>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txBox="1">
            <a:spLocks/>
          </p:cNvSpPr>
          <p:nvPr/>
        </p:nvSpPr>
        <p:spPr>
          <a:xfrm>
            <a:off x="1630988" y="6402400"/>
            <a:ext cx="8305800" cy="365125"/>
          </a:xfrm>
          <a:prstGeom prst="rect">
            <a:avLst/>
          </a:prstGeom>
        </p:spPr>
        <p:txBody>
          <a:bodyPr vert="horz" lIns="0" tIns="45720" rIns="0" bIns="45720" rtlCol="0" anchor="b">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100" kern="1200">
                <a:solidFill>
                  <a:schemeClr val="tx1"/>
                </a:solidFill>
                <a:latin typeface="Calibri"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600" b="1" dirty="0">
                <a:solidFill>
                  <a:schemeClr val="bg1"/>
                </a:solidFill>
              </a:rPr>
              <a:t>http://immunizationforwomen.org/providers/resources/toolkits/default.php</a:t>
            </a:r>
          </a:p>
        </p:txBody>
      </p:sp>
    </p:spTree>
    <p:extLst>
      <p:ext uri="{BB962C8B-B14F-4D97-AF65-F5344CB8AC3E}">
        <p14:creationId xmlns:p14="http://schemas.microsoft.com/office/powerpoint/2010/main" val="36746128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297" y="498828"/>
            <a:ext cx="11093303" cy="1017270"/>
          </a:xfrm>
        </p:spPr>
        <p:txBody>
          <a:bodyPr>
            <a:noAutofit/>
          </a:bodyPr>
          <a:lstStyle/>
          <a:p>
            <a:r>
              <a:rPr lang="en-US" sz="3600" dirty="0"/>
              <a:t>ACOG Resources to Improve Adult Immunization </a:t>
            </a:r>
            <a:r>
              <a:rPr lang="en-US" sz="3600" dirty="0" smtClean="0"/>
              <a:t>Rates: Immunization for Women website: Practice Management</a:t>
            </a:r>
            <a:endParaRPr lang="en-US" sz="36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828800"/>
            <a:ext cx="7148177" cy="4443461"/>
          </a:xfrm>
          <a:prstGeom prst="rect">
            <a:avLst/>
          </a:prstGeom>
          <a:ln>
            <a:noFill/>
          </a:ln>
          <a:effectLst>
            <a:outerShdw blurRad="292100" dist="139700" dir="2700000" algn="tl" rotWithShape="0">
              <a:srgbClr val="333333">
                <a:alpha val="65000"/>
              </a:srgbClr>
            </a:outerShdw>
          </a:effectLst>
        </p:spPr>
      </p:pic>
      <p:sp>
        <p:nvSpPr>
          <p:cNvPr id="4" name="Footer Placeholder 1"/>
          <p:cNvSpPr txBox="1">
            <a:spLocks/>
          </p:cNvSpPr>
          <p:nvPr/>
        </p:nvSpPr>
        <p:spPr>
          <a:xfrm>
            <a:off x="1630988" y="6402400"/>
            <a:ext cx="8305800" cy="365125"/>
          </a:xfrm>
          <a:prstGeom prst="rect">
            <a:avLst/>
          </a:prstGeom>
        </p:spPr>
        <p:txBody>
          <a:bodyPr vert="horz" lIns="0" tIns="45720" rIns="0" bIns="45720" rtlCol="0" anchor="b">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100" kern="1200">
                <a:solidFill>
                  <a:schemeClr val="tx1"/>
                </a:solidFill>
                <a:latin typeface="Calibri"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600" b="1" dirty="0">
                <a:solidFill>
                  <a:schemeClr val="bg1"/>
                </a:solidFill>
              </a:rPr>
              <a:t>http://immunizationforwomen.org/providers/practice-management/default.php</a:t>
            </a:r>
          </a:p>
        </p:txBody>
      </p:sp>
    </p:spTree>
    <p:extLst>
      <p:ext uri="{BB962C8B-B14F-4D97-AF65-F5344CB8AC3E}">
        <p14:creationId xmlns:p14="http://schemas.microsoft.com/office/powerpoint/2010/main" val="41211223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tx1"/>
                </a:solidFill>
              </a:rPr>
              <a:t>What Can You Do</a:t>
            </a:r>
            <a:r>
              <a:rPr lang="en-US" sz="4800" dirty="0" smtClean="0">
                <a:solidFill>
                  <a:schemeClr val="tx1"/>
                </a:solidFill>
              </a:rPr>
              <a:t>?</a:t>
            </a:r>
            <a:endParaRPr lang="en-US" sz="4800" dirty="0"/>
          </a:p>
        </p:txBody>
      </p:sp>
      <p:sp>
        <p:nvSpPr>
          <p:cNvPr id="3" name="Content Placeholder 2"/>
          <p:cNvSpPr>
            <a:spLocks noGrp="1"/>
          </p:cNvSpPr>
          <p:nvPr>
            <p:ph idx="1"/>
          </p:nvPr>
        </p:nvSpPr>
        <p:spPr>
          <a:xfrm>
            <a:off x="609599" y="1935956"/>
            <a:ext cx="10972800" cy="4038601"/>
          </a:xfrm>
        </p:spPr>
        <p:txBody>
          <a:bodyPr>
            <a:normAutofit fontScale="85000" lnSpcReduction="20000"/>
          </a:bodyPr>
          <a:lstStyle/>
          <a:p>
            <a:pPr>
              <a:buFont typeface="Wingdings" pitchFamily="2" charset="2"/>
              <a:buChar char="q"/>
            </a:pPr>
            <a:r>
              <a:rPr lang="en-US" dirty="0" smtClean="0">
                <a:solidFill>
                  <a:schemeClr val="tx1"/>
                </a:solidFill>
              </a:rPr>
              <a:t>GET </a:t>
            </a:r>
            <a:r>
              <a:rPr lang="en-US" dirty="0">
                <a:solidFill>
                  <a:schemeClr val="tx1"/>
                </a:solidFill>
              </a:rPr>
              <a:t>VACCINATED</a:t>
            </a:r>
          </a:p>
          <a:p>
            <a:pPr>
              <a:buFont typeface="Wingdings" pitchFamily="2" charset="2"/>
              <a:buChar char="q"/>
            </a:pPr>
            <a:r>
              <a:rPr lang="en-US" dirty="0" smtClean="0">
                <a:solidFill>
                  <a:schemeClr val="tx1"/>
                </a:solidFill>
              </a:rPr>
              <a:t>TALK </a:t>
            </a:r>
            <a:r>
              <a:rPr lang="en-US" dirty="0">
                <a:solidFill>
                  <a:schemeClr val="tx1"/>
                </a:solidFill>
              </a:rPr>
              <a:t>to pregnant women about vaccines</a:t>
            </a:r>
          </a:p>
          <a:p>
            <a:pPr lvl="1">
              <a:buSzPct val="70000"/>
              <a:buFont typeface="Wingdings" pitchFamily="2" charset="2"/>
              <a:buChar char="q"/>
            </a:pPr>
            <a:r>
              <a:rPr lang="en-US" dirty="0" smtClean="0">
                <a:solidFill>
                  <a:schemeClr val="tx1"/>
                </a:solidFill>
              </a:rPr>
              <a:t>Tell </a:t>
            </a:r>
            <a:r>
              <a:rPr lang="en-US" dirty="0">
                <a:solidFill>
                  <a:schemeClr val="tx1"/>
                </a:solidFill>
              </a:rPr>
              <a:t>them it’s important for them and their babies</a:t>
            </a:r>
          </a:p>
          <a:p>
            <a:pPr lvl="1">
              <a:buSzPct val="70000"/>
              <a:buFont typeface="Wingdings" pitchFamily="2" charset="2"/>
              <a:buChar char="q"/>
            </a:pPr>
            <a:r>
              <a:rPr lang="en-US" dirty="0" smtClean="0">
                <a:solidFill>
                  <a:schemeClr val="tx1"/>
                </a:solidFill>
              </a:rPr>
              <a:t>Make </a:t>
            </a:r>
            <a:r>
              <a:rPr lang="en-US" dirty="0">
                <a:solidFill>
                  <a:schemeClr val="tx1"/>
                </a:solidFill>
              </a:rPr>
              <a:t>that conversation and recommendation memorable and compelling</a:t>
            </a:r>
          </a:p>
          <a:p>
            <a:pPr>
              <a:buFont typeface="Wingdings" pitchFamily="2" charset="2"/>
              <a:buChar char="q"/>
            </a:pPr>
            <a:r>
              <a:rPr lang="en-US" dirty="0" smtClean="0">
                <a:solidFill>
                  <a:schemeClr val="tx1"/>
                </a:solidFill>
              </a:rPr>
              <a:t>USE </a:t>
            </a:r>
            <a:r>
              <a:rPr lang="en-US" dirty="0">
                <a:solidFill>
                  <a:schemeClr val="tx1"/>
                </a:solidFill>
              </a:rPr>
              <a:t>our resources and encourage others to do the same</a:t>
            </a:r>
          </a:p>
          <a:p>
            <a:pPr lvl="1">
              <a:buSzPct val="70000"/>
              <a:buFont typeface="Wingdings" pitchFamily="2" charset="2"/>
              <a:buChar char="q"/>
            </a:pPr>
            <a:r>
              <a:rPr lang="en-US" dirty="0" smtClean="0">
                <a:solidFill>
                  <a:schemeClr val="tx1"/>
                </a:solidFill>
              </a:rPr>
              <a:t>Include </a:t>
            </a:r>
            <a:r>
              <a:rPr lang="en-US" dirty="0">
                <a:solidFill>
                  <a:schemeClr val="tx1"/>
                </a:solidFill>
              </a:rPr>
              <a:t>our maternal vaccine resources in prenatal information packets</a:t>
            </a:r>
          </a:p>
          <a:p>
            <a:pPr lvl="1">
              <a:buSzPct val="70000"/>
              <a:buFont typeface="Wingdings" pitchFamily="2" charset="2"/>
              <a:buChar char="q"/>
            </a:pPr>
            <a:r>
              <a:rPr lang="en-US" dirty="0" smtClean="0">
                <a:solidFill>
                  <a:schemeClr val="tx1"/>
                </a:solidFill>
              </a:rPr>
              <a:t>Have </a:t>
            </a:r>
            <a:r>
              <a:rPr lang="en-US" dirty="0">
                <a:solidFill>
                  <a:schemeClr val="tx1"/>
                </a:solidFill>
              </a:rPr>
              <a:t>resources in prominent locations in your office</a:t>
            </a:r>
          </a:p>
          <a:p>
            <a:pPr>
              <a:buFont typeface="Wingdings" pitchFamily="2" charset="2"/>
              <a:buChar char="q"/>
            </a:pPr>
            <a:r>
              <a:rPr lang="en-US" dirty="0" smtClean="0">
                <a:solidFill>
                  <a:schemeClr val="tx1"/>
                </a:solidFill>
              </a:rPr>
              <a:t>EDUCATE </a:t>
            </a:r>
            <a:r>
              <a:rPr lang="en-US" dirty="0">
                <a:solidFill>
                  <a:schemeClr val="tx1"/>
                </a:solidFill>
              </a:rPr>
              <a:t>your staff about maternal vaccines</a:t>
            </a:r>
          </a:p>
          <a:p>
            <a:pPr lvl="1">
              <a:buSzPct val="70000"/>
              <a:buFont typeface="Wingdings" pitchFamily="2" charset="2"/>
              <a:buChar char="q"/>
            </a:pPr>
            <a:r>
              <a:rPr lang="en-US" dirty="0" smtClean="0">
                <a:solidFill>
                  <a:schemeClr val="tx1"/>
                </a:solidFill>
              </a:rPr>
              <a:t>Find </a:t>
            </a:r>
            <a:r>
              <a:rPr lang="en-US" dirty="0">
                <a:solidFill>
                  <a:schemeClr val="tx1"/>
                </a:solidFill>
              </a:rPr>
              <a:t>a Vaccine Champion that can help!</a:t>
            </a:r>
          </a:p>
          <a:p>
            <a:pPr>
              <a:buFont typeface="Wingdings" pitchFamily="2" charset="2"/>
              <a:buChar char="q"/>
            </a:pPr>
            <a:r>
              <a:rPr lang="en-US" dirty="0" smtClean="0">
                <a:solidFill>
                  <a:schemeClr val="tx1"/>
                </a:solidFill>
              </a:rPr>
              <a:t>ENCOURAGE </a:t>
            </a:r>
            <a:r>
              <a:rPr lang="en-US" dirty="0">
                <a:solidFill>
                  <a:schemeClr val="tx1"/>
                </a:solidFill>
              </a:rPr>
              <a:t>pregnant women to ask questions </a:t>
            </a:r>
          </a:p>
          <a:p>
            <a:pPr>
              <a:buFont typeface="Wingdings" pitchFamily="2" charset="2"/>
              <a:buChar char="q"/>
            </a:pPr>
            <a:r>
              <a:rPr lang="en-US" dirty="0" smtClean="0">
                <a:solidFill>
                  <a:schemeClr val="tx1"/>
                </a:solidFill>
              </a:rPr>
              <a:t>PROMOTE </a:t>
            </a:r>
            <a:r>
              <a:rPr lang="en-US" dirty="0">
                <a:solidFill>
                  <a:schemeClr val="tx1"/>
                </a:solidFill>
              </a:rPr>
              <a:t>CDC’s maternal vaccine website and materials </a:t>
            </a:r>
          </a:p>
          <a:p>
            <a:pPr>
              <a:buFont typeface="Wingdings" pitchFamily="2" charset="2"/>
              <a:buChar char="q"/>
            </a:pPr>
            <a:r>
              <a:rPr lang="en-US" dirty="0" smtClean="0">
                <a:solidFill>
                  <a:schemeClr val="tx1"/>
                </a:solidFill>
              </a:rPr>
              <a:t>Tell </a:t>
            </a:r>
            <a:r>
              <a:rPr lang="en-US" dirty="0">
                <a:solidFill>
                  <a:schemeClr val="tx1"/>
                </a:solidFill>
              </a:rPr>
              <a:t>us what else you need to help you</a:t>
            </a:r>
            <a:r>
              <a:rPr lang="en-US" dirty="0" smtClean="0">
                <a:solidFill>
                  <a:schemeClr val="tx1"/>
                </a:solidFill>
              </a:rPr>
              <a:t>.</a:t>
            </a:r>
            <a:endParaRPr lang="en-US" dirty="0">
              <a:solidFill>
                <a:schemeClr val="tx1"/>
              </a:solidFill>
            </a:endParaRPr>
          </a:p>
        </p:txBody>
      </p:sp>
      <p:sp>
        <p:nvSpPr>
          <p:cNvPr id="5" name="Footer Placeholder 1"/>
          <p:cNvSpPr txBox="1">
            <a:spLocks/>
          </p:cNvSpPr>
          <p:nvPr/>
        </p:nvSpPr>
        <p:spPr>
          <a:xfrm>
            <a:off x="2705099" y="6416675"/>
            <a:ext cx="6781799" cy="365125"/>
          </a:xfrm>
          <a:prstGeom prst="rect">
            <a:avLst/>
          </a:prstGeom>
        </p:spPr>
        <p:txBody>
          <a:bodyPr vert="horz" lIns="0" tIns="45720" rIns="0" bIns="45720" rtlCol="0" anchor="b">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100" kern="1200">
                <a:solidFill>
                  <a:schemeClr val="tx1"/>
                </a:solidFill>
                <a:latin typeface="Calibri"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000" b="1" dirty="0" smtClean="0">
                <a:solidFill>
                  <a:schemeClr val="bg1"/>
                </a:solidFill>
              </a:rPr>
              <a:t>WWW.CDC.GOV/VACCINES/PREGNANCY</a:t>
            </a:r>
            <a:endParaRPr lang="en-US" sz="2000" b="1" dirty="0">
              <a:solidFill>
                <a:schemeClr val="bg1"/>
              </a:solidFill>
            </a:endParaRPr>
          </a:p>
        </p:txBody>
      </p:sp>
    </p:spTree>
    <p:extLst>
      <p:ext uri="{BB962C8B-B14F-4D97-AF65-F5344CB8AC3E}">
        <p14:creationId xmlns:p14="http://schemas.microsoft.com/office/powerpoint/2010/main" val="51684284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Vaccines</a:t>
            </a:r>
          </a:p>
        </p:txBody>
      </p:sp>
      <p:sp>
        <p:nvSpPr>
          <p:cNvPr id="4" name="Text Placeholder 3"/>
          <p:cNvSpPr>
            <a:spLocks noGrp="1"/>
          </p:cNvSpPr>
          <p:nvPr>
            <p:ph type="body" sz="half" idx="2"/>
          </p:nvPr>
        </p:nvSpPr>
        <p:spPr/>
        <p:txBody>
          <a:bodyPr/>
          <a:lstStyle/>
          <a:p>
            <a:r>
              <a:rPr lang="en-US" dirty="0"/>
              <a:t>CDC has guidelines for the vaccines </a:t>
            </a:r>
            <a:r>
              <a:rPr lang="en-US" dirty="0" smtClean="0"/>
              <a:t>women will need </a:t>
            </a:r>
            <a:r>
              <a:rPr lang="en-US" dirty="0"/>
              <a:t>before, during, and after pregnancy.</a:t>
            </a:r>
          </a:p>
        </p:txBody>
      </p:sp>
      <p:sp>
        <p:nvSpPr>
          <p:cNvPr id="5" name="Footer Placeholder 4"/>
          <p:cNvSpPr>
            <a:spLocks noGrp="1"/>
          </p:cNvSpPr>
          <p:nvPr>
            <p:ph type="ftr" sz="quarter" idx="11"/>
          </p:nvPr>
        </p:nvSpPr>
        <p:spPr>
          <a:xfrm>
            <a:off x="4779523" y="6305204"/>
            <a:ext cx="6248400" cy="365125"/>
          </a:xfrm>
        </p:spPr>
        <p:txBody>
          <a:bodyPr/>
          <a:lstStyle/>
          <a:p>
            <a:r>
              <a:rPr lang="en-US" sz="1200" cap="none" dirty="0" smtClean="0">
                <a:solidFill>
                  <a:schemeClr val="tx1">
                    <a:lumMod val="75000"/>
                    <a:lumOff val="25000"/>
                  </a:schemeClr>
                </a:solidFill>
              </a:rPr>
              <a:t>Source</a:t>
            </a:r>
            <a:r>
              <a:rPr lang="en-US" sz="1200" dirty="0" smtClean="0">
                <a:solidFill>
                  <a:schemeClr val="tx1">
                    <a:lumMod val="75000"/>
                    <a:lumOff val="25000"/>
                  </a:schemeClr>
                </a:solidFill>
              </a:rPr>
              <a:t>: </a:t>
            </a:r>
            <a:r>
              <a:rPr lang="en-US" sz="1200" cap="none" dirty="0">
                <a:hlinkClick r:id="rId2"/>
              </a:rPr>
              <a:t>https://</a:t>
            </a:r>
            <a:r>
              <a:rPr lang="en-US" sz="1200" cap="none" dirty="0" smtClean="0">
                <a:hlinkClick r:id="rId2"/>
              </a:rPr>
              <a:t>www.cdc.gov/vaccines/pregnancy/downloads/immunizations-preg-chart.pdf</a:t>
            </a:r>
            <a:r>
              <a:rPr lang="en-US" sz="1200" cap="none" dirty="0" smtClean="0"/>
              <a:t> </a:t>
            </a:r>
            <a:endParaRPr lang="en-US" sz="1200" cap="none"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050286"/>
            <a:ext cx="6492875" cy="4620903"/>
          </a:xfrm>
          <a:prstGeom prst="rect">
            <a:avLst/>
          </a:prstGeom>
        </p:spPr>
      </p:pic>
    </p:spTree>
    <p:extLst>
      <p:ext uri="{BB962C8B-B14F-4D97-AF65-F5344CB8AC3E}">
        <p14:creationId xmlns:p14="http://schemas.microsoft.com/office/powerpoint/2010/main" val="2140168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Pertussis (Whooping </a:t>
            </a:r>
            <a:r>
              <a:rPr lang="en-US" dirty="0"/>
              <a:t>C</a:t>
            </a:r>
            <a:r>
              <a:rPr lang="en-US" dirty="0" smtClean="0"/>
              <a:t>ough) and Infants</a:t>
            </a:r>
            <a:endParaRPr lang="en-US" dirty="0"/>
          </a:p>
        </p:txBody>
      </p:sp>
      <p:sp>
        <p:nvSpPr>
          <p:cNvPr id="5" name="Content Placeholder 4"/>
          <p:cNvSpPr>
            <a:spLocks noGrp="1"/>
          </p:cNvSpPr>
          <p:nvPr>
            <p:ph idx="1"/>
          </p:nvPr>
        </p:nvSpPr>
        <p:spPr>
          <a:xfrm>
            <a:off x="1097280" y="1845734"/>
            <a:ext cx="6827520" cy="3488266"/>
          </a:xfrm>
        </p:spPr>
        <p:txBody>
          <a:bodyPr/>
          <a:lstStyle/>
          <a:p>
            <a:pPr marL="228600" indent="-228600">
              <a:lnSpc>
                <a:spcPct val="100000"/>
              </a:lnSpc>
              <a:buFont typeface="Wingdings" panose="05000000000000000000" pitchFamily="2" charset="2"/>
              <a:buChar char="§"/>
            </a:pPr>
            <a:r>
              <a:rPr lang="en-US" sz="2400" b="0" dirty="0" smtClean="0">
                <a:latin typeface="+mn-lt"/>
              </a:rPr>
              <a:t>Pertussis </a:t>
            </a:r>
            <a:r>
              <a:rPr lang="en-US" sz="2400" b="0" dirty="0">
                <a:latin typeface="+mn-lt"/>
              </a:rPr>
              <a:t>is a contagious respiratory disease characterized by a severe cough that can last for weeks or months</a:t>
            </a:r>
          </a:p>
          <a:p>
            <a:pPr marL="228600" indent="-228600">
              <a:lnSpc>
                <a:spcPct val="100000"/>
              </a:lnSpc>
              <a:buFont typeface="Wingdings" panose="05000000000000000000" pitchFamily="2" charset="2"/>
              <a:buChar char="§"/>
            </a:pPr>
            <a:r>
              <a:rPr lang="en-US" sz="2400" b="0" dirty="0" err="1" smtClean="0">
                <a:latin typeface="+mn-lt"/>
              </a:rPr>
              <a:t>DTaP</a:t>
            </a:r>
            <a:r>
              <a:rPr lang="en-US" sz="2400" b="0" dirty="0" smtClean="0">
                <a:latin typeface="+mn-lt"/>
              </a:rPr>
              <a:t> </a:t>
            </a:r>
            <a:r>
              <a:rPr lang="en-US" sz="2400" b="0" dirty="0">
                <a:latin typeface="+mn-lt"/>
              </a:rPr>
              <a:t>vaccine is recommended at 2, 4, 6, 15-18 months, and 4-6 years to prevent pertussis and reduce the severity of </a:t>
            </a:r>
            <a:r>
              <a:rPr lang="en-US" sz="2400" b="0" dirty="0" smtClean="0">
                <a:latin typeface="+mn-lt"/>
              </a:rPr>
              <a:t>symptoms</a:t>
            </a:r>
          </a:p>
          <a:p>
            <a:pPr marL="228600" indent="-228600">
              <a:lnSpc>
                <a:spcPct val="100000"/>
              </a:lnSpc>
              <a:buFont typeface="Wingdings" panose="05000000000000000000" pitchFamily="2" charset="2"/>
              <a:buChar char="§"/>
            </a:pPr>
            <a:r>
              <a:rPr lang="en-US" sz="2400" b="0" dirty="0">
                <a:latin typeface="+mn-lt"/>
              </a:rPr>
              <a:t>Young infants are at greatest risk for getting pertussis and suffering from life-threatening </a:t>
            </a:r>
            <a:r>
              <a:rPr lang="en-US" sz="2400" b="0" dirty="0" smtClean="0"/>
              <a:t>complications</a:t>
            </a:r>
            <a:endParaRPr lang="en-US" dirty="0" smtClean="0"/>
          </a:p>
        </p:txBody>
      </p:sp>
      <p:sp>
        <p:nvSpPr>
          <p:cNvPr id="7" name="Text Placeholder 6"/>
          <p:cNvSpPr>
            <a:spLocks noGrp="1"/>
          </p:cNvSpPr>
          <p:nvPr>
            <p:ph type="body" sz="quarter" idx="4294967295"/>
          </p:nvPr>
        </p:nvSpPr>
        <p:spPr>
          <a:xfrm>
            <a:off x="1097280" y="5867400"/>
            <a:ext cx="6294120" cy="347132"/>
          </a:xfrm>
        </p:spPr>
        <p:txBody>
          <a:bodyPr>
            <a:normAutofit/>
          </a:bodyPr>
          <a:lstStyle/>
          <a:p>
            <a:pPr marL="0" indent="0">
              <a:buNone/>
            </a:pPr>
            <a:r>
              <a:rPr lang="en-US" sz="1200" dirty="0" smtClean="0"/>
              <a:t>Image: </a:t>
            </a:r>
            <a:r>
              <a:rPr lang="en-US" sz="1200" dirty="0" smtClean="0">
                <a:hlinkClick r:id="rId3"/>
              </a:rPr>
              <a:t>www.cdc.gov/pertussis/about/photos.html</a:t>
            </a:r>
            <a:endParaRPr lang="en-US" sz="1200"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055" y="1845734"/>
            <a:ext cx="3095625" cy="2309336"/>
          </a:xfrm>
          <a:prstGeom prst="rect">
            <a:avLst/>
          </a:prstGeom>
        </p:spPr>
      </p:pic>
    </p:spTree>
    <p:extLst>
      <p:ext uri="{BB962C8B-B14F-4D97-AF65-F5344CB8AC3E}">
        <p14:creationId xmlns:p14="http://schemas.microsoft.com/office/powerpoint/2010/main" val="77530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23499"/>
            <a:ext cx="8229600" cy="1143000"/>
          </a:xfrm>
        </p:spPr>
        <p:txBody>
          <a:bodyPr>
            <a:normAutofit/>
          </a:bodyPr>
          <a:lstStyle/>
          <a:p>
            <a:r>
              <a:rPr lang="en-US" sz="4800" b="0" dirty="0" smtClean="0">
                <a:latin typeface="Calibri Light" panose="020F0302020204030204" pitchFamily="34" charset="0"/>
              </a:rPr>
              <a:t>Pertussis Trends</a:t>
            </a:r>
            <a:endParaRPr lang="en-US" sz="4800" b="0" dirty="0">
              <a:latin typeface="Calibri Light" panose="020F0302020204030204" pitchFamily="34" charset="0"/>
            </a:endParaRPr>
          </a:p>
        </p:txBody>
      </p:sp>
      <p:sp>
        <p:nvSpPr>
          <p:cNvPr id="3" name="Content Placeholder 2"/>
          <p:cNvSpPr>
            <a:spLocks noGrp="1"/>
          </p:cNvSpPr>
          <p:nvPr>
            <p:ph idx="1"/>
          </p:nvPr>
        </p:nvSpPr>
        <p:spPr>
          <a:xfrm>
            <a:off x="1219200" y="2024249"/>
            <a:ext cx="5029200" cy="3735456"/>
          </a:xfrm>
        </p:spPr>
        <p:txBody>
          <a:bodyPr>
            <a:noAutofit/>
          </a:bodyPr>
          <a:lstStyle/>
          <a:p>
            <a:pPr marL="228600" indent="-228600">
              <a:lnSpc>
                <a:spcPct val="100000"/>
              </a:lnSpc>
              <a:buSzPct val="100000"/>
            </a:pPr>
            <a:r>
              <a:rPr lang="en-US" sz="2000" b="0" dirty="0">
                <a:solidFill>
                  <a:schemeClr val="tx1">
                    <a:lumMod val="75000"/>
                    <a:lumOff val="25000"/>
                  </a:schemeClr>
                </a:solidFill>
                <a:latin typeface="+mn-lt"/>
              </a:rPr>
              <a:t>Despite high DTaP coverage, more than </a:t>
            </a:r>
            <a:r>
              <a:rPr lang="en-US" sz="2000" b="0" dirty="0" smtClean="0">
                <a:solidFill>
                  <a:schemeClr val="tx1">
                    <a:lumMod val="75000"/>
                    <a:lumOff val="25000"/>
                  </a:schemeClr>
                </a:solidFill>
                <a:latin typeface="+mn-lt"/>
              </a:rPr>
              <a:t>32,000 cases were reported </a:t>
            </a:r>
            <a:r>
              <a:rPr lang="en-US" sz="2000" b="0" dirty="0">
                <a:solidFill>
                  <a:schemeClr val="tx1">
                    <a:lumMod val="75000"/>
                    <a:lumOff val="25000"/>
                  </a:schemeClr>
                </a:solidFill>
              </a:rPr>
              <a:t>in the U.S</a:t>
            </a:r>
            <a:r>
              <a:rPr lang="en-US" sz="2000" b="0" dirty="0" smtClean="0">
                <a:solidFill>
                  <a:schemeClr val="tx1">
                    <a:lumMod val="75000"/>
                    <a:lumOff val="25000"/>
                  </a:schemeClr>
                </a:solidFill>
              </a:rPr>
              <a:t>. </a:t>
            </a:r>
            <a:r>
              <a:rPr lang="en-US" sz="2000" b="0" dirty="0" smtClean="0">
                <a:solidFill>
                  <a:schemeClr val="tx1">
                    <a:lumMod val="75000"/>
                    <a:lumOff val="25000"/>
                  </a:schemeClr>
                </a:solidFill>
                <a:latin typeface="+mn-lt"/>
              </a:rPr>
              <a:t>in 2014, including 7 deaths among infants less than 3 months old.</a:t>
            </a:r>
          </a:p>
          <a:p>
            <a:pPr marL="628650" lvl="2">
              <a:lnSpc>
                <a:spcPct val="100000"/>
              </a:lnSpc>
              <a:buFont typeface="Wingdings" panose="05000000000000000000" pitchFamily="2" charset="2"/>
              <a:buChar char="§"/>
            </a:pPr>
            <a:r>
              <a:rPr lang="en-US" dirty="0" smtClean="0">
                <a:solidFill>
                  <a:schemeClr val="tx1">
                    <a:lumMod val="75000"/>
                    <a:lumOff val="25000"/>
                  </a:schemeClr>
                </a:solidFill>
              </a:rPr>
              <a:t>Multiple factors are contributing to the pertussis resurgence</a:t>
            </a:r>
          </a:p>
          <a:p>
            <a:pPr marL="228600" indent="-228600">
              <a:lnSpc>
                <a:spcPct val="100000"/>
              </a:lnSpc>
              <a:buSzPct val="100000"/>
            </a:pPr>
            <a:r>
              <a:rPr lang="en-US" sz="2000" b="0" dirty="0" smtClean="0">
                <a:solidFill>
                  <a:schemeClr val="tx1">
                    <a:lumMod val="75000"/>
                    <a:lumOff val="25000"/>
                  </a:schemeClr>
                </a:solidFill>
                <a:latin typeface="+mn-lt"/>
              </a:rPr>
              <a:t>Current efforts focused on:</a:t>
            </a:r>
          </a:p>
          <a:p>
            <a:pPr lvl="1">
              <a:lnSpc>
                <a:spcPct val="100000"/>
              </a:lnSpc>
              <a:buFont typeface="Wingdings" panose="05000000000000000000" pitchFamily="2" charset="2"/>
              <a:buChar char="§"/>
            </a:pPr>
            <a:r>
              <a:rPr lang="en-US" sz="1800" dirty="0">
                <a:solidFill>
                  <a:schemeClr val="tx1">
                    <a:lumMod val="75000"/>
                    <a:lumOff val="25000"/>
                  </a:schemeClr>
                </a:solidFill>
              </a:rPr>
              <a:t>Protecting infants by vaccinating pregnant women; and</a:t>
            </a:r>
          </a:p>
          <a:p>
            <a:pPr lvl="1">
              <a:lnSpc>
                <a:spcPct val="100000"/>
              </a:lnSpc>
              <a:buFont typeface="Wingdings" panose="05000000000000000000" pitchFamily="2" charset="2"/>
              <a:buChar char="§"/>
            </a:pPr>
            <a:r>
              <a:rPr lang="en-US" sz="1800" dirty="0">
                <a:solidFill>
                  <a:schemeClr val="tx1">
                    <a:lumMod val="75000"/>
                    <a:lumOff val="25000"/>
                  </a:schemeClr>
                </a:solidFill>
              </a:rPr>
              <a:t>Routine childhood and adolescent pertussis vaccine recommendations</a:t>
            </a:r>
          </a:p>
        </p:txBody>
      </p:sp>
      <p:sp>
        <p:nvSpPr>
          <p:cNvPr id="4" name="Text Placeholder 3"/>
          <p:cNvSpPr>
            <a:spLocks noGrp="1"/>
          </p:cNvSpPr>
          <p:nvPr>
            <p:ph type="body" sz="quarter" idx="11"/>
          </p:nvPr>
        </p:nvSpPr>
        <p:spPr>
          <a:xfrm>
            <a:off x="1219200" y="6019800"/>
            <a:ext cx="8229600" cy="247398"/>
          </a:xfrm>
        </p:spPr>
        <p:txBody>
          <a:bodyPr>
            <a:noAutofit/>
          </a:bodyPr>
          <a:lstStyle/>
          <a:p>
            <a:r>
              <a:rPr lang="en-US" sz="1200" dirty="0" smtClean="0">
                <a:solidFill>
                  <a:schemeClr val="tx1">
                    <a:lumMod val="75000"/>
                    <a:lumOff val="25000"/>
                  </a:schemeClr>
                </a:solidFill>
              </a:rPr>
              <a:t>Source: </a:t>
            </a:r>
            <a:r>
              <a:rPr lang="en-US" sz="1200" dirty="0">
                <a:solidFill>
                  <a:schemeClr val="tx1">
                    <a:lumMod val="75000"/>
                    <a:lumOff val="25000"/>
                  </a:schemeClr>
                </a:solidFill>
              </a:rPr>
              <a:t>CDC, National Notifiable Diseases Surveillance System and Supplemental Pertussis Surveillance </a:t>
            </a:r>
            <a:r>
              <a:rPr lang="en-US" sz="1200" dirty="0" smtClean="0">
                <a:solidFill>
                  <a:schemeClr val="tx1">
                    <a:lumMod val="75000"/>
                    <a:lumOff val="25000"/>
                  </a:schemeClr>
                </a:solidFill>
              </a:rPr>
              <a:t>System</a:t>
            </a:r>
            <a:endParaRPr lang="en-US" sz="1200" dirty="0">
              <a:solidFill>
                <a:schemeClr val="tx1">
                  <a:lumMod val="75000"/>
                  <a:lumOff val="25000"/>
                </a:schemeClr>
              </a:solidFill>
            </a:endParaRPr>
          </a:p>
        </p:txBody>
      </p:sp>
      <p:pic>
        <p:nvPicPr>
          <p:cNvPr id="6" name="Picture 5"/>
          <p:cNvPicPr>
            <a:picLocks noChangeAspect="1"/>
          </p:cNvPicPr>
          <p:nvPr/>
        </p:nvPicPr>
        <p:blipFill rotWithShape="1">
          <a:blip r:embed="rId3"/>
          <a:srcRect t="10714" r="37869" b="7204"/>
          <a:stretch/>
        </p:blipFill>
        <p:spPr>
          <a:xfrm>
            <a:off x="6251643" y="2024249"/>
            <a:ext cx="5029200" cy="3735456"/>
          </a:xfrm>
          <a:prstGeom prst="rect">
            <a:avLst/>
          </a:prstGeom>
        </p:spPr>
      </p:pic>
    </p:spTree>
    <p:extLst>
      <p:ext uri="{BB962C8B-B14F-4D97-AF65-F5344CB8AC3E}">
        <p14:creationId xmlns:p14="http://schemas.microsoft.com/office/powerpoint/2010/main" val="128327200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23499"/>
            <a:ext cx="8229600" cy="1143000"/>
          </a:xfrm>
        </p:spPr>
        <p:txBody>
          <a:bodyPr>
            <a:normAutofit/>
          </a:bodyPr>
          <a:lstStyle/>
          <a:p>
            <a:r>
              <a:rPr lang="en-US" sz="4800" b="0" dirty="0">
                <a:latin typeface="Calibri Light" panose="020F0302020204030204" pitchFamily="34" charset="0"/>
              </a:rPr>
              <a:t>Maternal Tdap Recommendation</a:t>
            </a:r>
          </a:p>
        </p:txBody>
      </p:sp>
      <p:sp>
        <p:nvSpPr>
          <p:cNvPr id="5" name="Content Placeholder 4"/>
          <p:cNvSpPr>
            <a:spLocks noGrp="1"/>
          </p:cNvSpPr>
          <p:nvPr>
            <p:ph idx="1"/>
          </p:nvPr>
        </p:nvSpPr>
        <p:spPr>
          <a:xfrm>
            <a:off x="1219200" y="1900049"/>
            <a:ext cx="5029200" cy="3738751"/>
          </a:xfrm>
        </p:spPr>
        <p:txBody>
          <a:bodyPr/>
          <a:lstStyle/>
          <a:p>
            <a:pPr marL="228600" indent="-228600">
              <a:lnSpc>
                <a:spcPct val="100000"/>
              </a:lnSpc>
            </a:pPr>
            <a:r>
              <a:rPr lang="en-US" b="0" dirty="0" smtClean="0">
                <a:solidFill>
                  <a:schemeClr val="tx1"/>
                </a:solidFill>
              </a:rPr>
              <a:t>Tdap recommendations </a:t>
            </a:r>
            <a:r>
              <a:rPr lang="en-US" b="0" dirty="0">
                <a:solidFill>
                  <a:schemeClr val="tx1"/>
                </a:solidFill>
              </a:rPr>
              <a:t>have changed over time</a:t>
            </a:r>
          </a:p>
          <a:p>
            <a:pPr marL="228600" indent="-228600">
              <a:lnSpc>
                <a:spcPct val="100000"/>
              </a:lnSpc>
            </a:pPr>
            <a:r>
              <a:rPr lang="en-US" b="0" dirty="0">
                <a:solidFill>
                  <a:schemeClr val="tx1"/>
                </a:solidFill>
              </a:rPr>
              <a:t>Administer </a:t>
            </a:r>
            <a:r>
              <a:rPr lang="en-US" b="0" dirty="0" smtClean="0">
                <a:solidFill>
                  <a:schemeClr val="tx1"/>
                </a:solidFill>
              </a:rPr>
              <a:t>Tdap in the </a:t>
            </a:r>
            <a:r>
              <a:rPr lang="en-US" b="0" i="1" dirty="0" smtClean="0">
                <a:solidFill>
                  <a:schemeClr val="tx1"/>
                </a:solidFill>
              </a:rPr>
              <a:t>early </a:t>
            </a:r>
            <a:r>
              <a:rPr lang="en-US" b="0" i="1" dirty="0">
                <a:solidFill>
                  <a:schemeClr val="tx1"/>
                </a:solidFill>
              </a:rPr>
              <a:t>part </a:t>
            </a:r>
            <a:r>
              <a:rPr lang="en-US" b="0" dirty="0">
                <a:solidFill>
                  <a:schemeClr val="tx1"/>
                </a:solidFill>
              </a:rPr>
              <a:t>of gestational weeks 27 through 36 during </a:t>
            </a:r>
            <a:r>
              <a:rPr lang="en-US" b="0" i="1" dirty="0">
                <a:solidFill>
                  <a:schemeClr val="tx1"/>
                </a:solidFill>
              </a:rPr>
              <a:t>each</a:t>
            </a:r>
            <a:r>
              <a:rPr lang="en-US" b="0" dirty="0">
                <a:solidFill>
                  <a:schemeClr val="tx1"/>
                </a:solidFill>
              </a:rPr>
              <a:t> </a:t>
            </a:r>
            <a:r>
              <a:rPr lang="en-US" b="0" dirty="0" smtClean="0">
                <a:solidFill>
                  <a:schemeClr val="tx1"/>
                </a:solidFill>
              </a:rPr>
              <a:t>pregnancy</a:t>
            </a:r>
            <a:endParaRPr lang="en-US" b="0" dirty="0">
              <a:solidFill>
                <a:schemeClr val="tx1"/>
              </a:solidFill>
            </a:endParaRPr>
          </a:p>
        </p:txBody>
      </p:sp>
      <p:sp>
        <p:nvSpPr>
          <p:cNvPr id="7" name="Text Placeholder 6"/>
          <p:cNvSpPr>
            <a:spLocks noGrp="1"/>
          </p:cNvSpPr>
          <p:nvPr>
            <p:ph type="body" sz="quarter" idx="11"/>
          </p:nvPr>
        </p:nvSpPr>
        <p:spPr>
          <a:xfrm>
            <a:off x="1219200" y="6027225"/>
            <a:ext cx="838200" cy="381000"/>
          </a:xfrm>
        </p:spPr>
        <p:txBody>
          <a:bodyPr anchor="ctr"/>
          <a:lstStyle/>
          <a:p>
            <a:r>
              <a:rPr lang="en-US" dirty="0" smtClean="0"/>
              <a:t>Image: CDC</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9621" y="1900049"/>
            <a:ext cx="2590800" cy="3886200"/>
          </a:xfrm>
          <a:prstGeom prst="rect">
            <a:avLst/>
          </a:prstGeom>
        </p:spPr>
      </p:pic>
    </p:spTree>
    <p:extLst>
      <p:ext uri="{BB962C8B-B14F-4D97-AF65-F5344CB8AC3E}">
        <p14:creationId xmlns:p14="http://schemas.microsoft.com/office/powerpoint/2010/main" val="418029500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0"/>
            <a:ext cx="10972800" cy="1143000"/>
          </a:xfrm>
        </p:spPr>
        <p:txBody>
          <a:bodyPr>
            <a:normAutofit/>
          </a:bodyPr>
          <a:lstStyle/>
          <a:p>
            <a:pPr>
              <a:lnSpc>
                <a:spcPts val="3333"/>
              </a:lnSpc>
            </a:pPr>
            <a:r>
              <a:rPr lang="en-US" sz="3200" dirty="0" err="1"/>
              <a:t>Tdap</a:t>
            </a:r>
            <a:r>
              <a:rPr lang="en-US" sz="3200" dirty="0"/>
              <a:t> coverage among pregnant women by timing of vaccination, 2013-14 through 2016-17*, Internet panel survey, United States </a:t>
            </a:r>
          </a:p>
        </p:txBody>
      </p:sp>
      <p:graphicFrame>
        <p:nvGraphicFramePr>
          <p:cNvPr id="4" name="Chart 3"/>
          <p:cNvGraphicFramePr>
            <a:graphicFrameLocks/>
          </p:cNvGraphicFramePr>
          <p:nvPr>
            <p:extLst>
              <p:ext uri="{D42A27DB-BD31-4B8C-83A1-F6EECF244321}">
                <p14:modId xmlns:p14="http://schemas.microsoft.com/office/powerpoint/2010/main" val="2790180250"/>
              </p:ext>
            </p:extLst>
          </p:nvPr>
        </p:nvGraphicFramePr>
        <p:xfrm>
          <a:off x="1231871" y="1417639"/>
          <a:ext cx="9221444" cy="48661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7200" y="6409750"/>
            <a:ext cx="8240141" cy="297454"/>
          </a:xfrm>
          <a:prstGeom prst="rect">
            <a:avLst/>
          </a:prstGeom>
          <a:noFill/>
        </p:spPr>
        <p:txBody>
          <a:bodyPr wrap="none" rtlCol="0">
            <a:spAutoFit/>
          </a:bodyPr>
          <a:lstStyle/>
          <a:p>
            <a:pPr defTabSz="914400" eaLnBrk="0" fontAlgn="base" hangingPunct="0">
              <a:spcBef>
                <a:spcPct val="0"/>
              </a:spcBef>
              <a:spcAft>
                <a:spcPct val="0"/>
              </a:spcAft>
            </a:pPr>
            <a:r>
              <a:rPr lang="en-US" sz="1333" dirty="0" smtClean="0">
                <a:solidFill>
                  <a:schemeClr val="tx1">
                    <a:lumMod val="75000"/>
                    <a:lumOff val="25000"/>
                  </a:schemeClr>
                </a:solidFill>
                <a:latin typeface="Myriad Web Pro" panose="020B0503030403020204" pitchFamily="34" charset="0"/>
              </a:rPr>
              <a:t>* Women </a:t>
            </a:r>
            <a:r>
              <a:rPr lang="en-US" sz="1333" dirty="0">
                <a:solidFill>
                  <a:schemeClr val="tx1">
                    <a:lumMod val="75000"/>
                    <a:lumOff val="25000"/>
                  </a:schemeClr>
                </a:solidFill>
                <a:latin typeface="Myriad Web Pro" panose="020B0503030403020204" pitchFamily="34" charset="0"/>
              </a:rPr>
              <a:t>who had a live birth during August-March preceding each </a:t>
            </a:r>
            <a:r>
              <a:rPr lang="en-US" sz="1333" dirty="0" smtClean="0">
                <a:solidFill>
                  <a:schemeClr val="tx1">
                    <a:lumMod val="75000"/>
                    <a:lumOff val="25000"/>
                  </a:schemeClr>
                </a:solidFill>
                <a:latin typeface="Myriad Web Pro" panose="020B0503030403020204" pitchFamily="34" charset="0"/>
              </a:rPr>
              <a:t>survey. 2016-17 estimates </a:t>
            </a:r>
            <a:r>
              <a:rPr lang="en-US" sz="1333" dirty="0">
                <a:solidFill>
                  <a:schemeClr val="tx1">
                    <a:lumMod val="75000"/>
                    <a:lumOff val="25000"/>
                  </a:schemeClr>
                </a:solidFill>
                <a:latin typeface="Myriad Web Pro" panose="020B0503030403020204" pitchFamily="34" charset="0"/>
              </a:rPr>
              <a:t>are preliminary.</a:t>
            </a:r>
          </a:p>
        </p:txBody>
      </p:sp>
    </p:spTree>
    <p:extLst>
      <p:ext uri="{BB962C8B-B14F-4D97-AF65-F5344CB8AC3E}">
        <p14:creationId xmlns:p14="http://schemas.microsoft.com/office/powerpoint/2010/main" val="3605281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1"/>
            <a:ext cx="10972800" cy="1143000"/>
          </a:xfrm>
        </p:spPr>
        <p:txBody>
          <a:bodyPr>
            <a:normAutofit/>
          </a:bodyPr>
          <a:lstStyle/>
          <a:p>
            <a:r>
              <a:rPr lang="en-US" sz="4800" b="0" dirty="0" smtClean="0">
                <a:latin typeface="Calibri Light" panose="020F0302020204030204" pitchFamily="34" charset="0"/>
              </a:rPr>
              <a:t>Influenza</a:t>
            </a:r>
            <a:endParaRPr lang="en-US" sz="4800" b="0" dirty="0">
              <a:latin typeface="Calibri Light" panose="020F0302020204030204" pitchFamily="34" charset="0"/>
            </a:endParaRPr>
          </a:p>
        </p:txBody>
      </p:sp>
      <p:sp>
        <p:nvSpPr>
          <p:cNvPr id="3" name="Content Placeholder 2"/>
          <p:cNvSpPr>
            <a:spLocks noGrp="1"/>
          </p:cNvSpPr>
          <p:nvPr>
            <p:ph idx="1"/>
          </p:nvPr>
        </p:nvSpPr>
        <p:spPr>
          <a:xfrm>
            <a:off x="1143000" y="1909864"/>
            <a:ext cx="7239000" cy="4191000"/>
          </a:xfrm>
        </p:spPr>
        <p:txBody>
          <a:bodyPr/>
          <a:lstStyle/>
          <a:p>
            <a:pPr marL="228600" lvl="1" indent="-228600">
              <a:lnSpc>
                <a:spcPct val="100000"/>
              </a:lnSpc>
              <a:buClr>
                <a:schemeClr val="accent1"/>
              </a:buClr>
              <a:buSzPct val="70000"/>
              <a:buFont typeface="Wingdings" panose="05000000000000000000" pitchFamily="2" charset="2"/>
              <a:buChar char="§"/>
            </a:pPr>
            <a:r>
              <a:rPr lang="en-US" altLang="en-US" sz="2400" dirty="0">
                <a:solidFill>
                  <a:schemeClr val="tx1"/>
                </a:solidFill>
              </a:rPr>
              <a:t>Contagious respiratory illness caused by influenza viruses that infect the nose, throat, and lungs</a:t>
            </a:r>
          </a:p>
          <a:p>
            <a:pPr marL="228600" lvl="1" indent="-228600">
              <a:lnSpc>
                <a:spcPct val="100000"/>
              </a:lnSpc>
              <a:buClr>
                <a:schemeClr val="accent1"/>
              </a:buClr>
              <a:buSzPct val="70000"/>
              <a:buFont typeface="Wingdings" panose="05000000000000000000" pitchFamily="2" charset="2"/>
              <a:buChar char="§"/>
            </a:pPr>
            <a:r>
              <a:rPr lang="en-US" altLang="en-US" sz="2400" dirty="0">
                <a:solidFill>
                  <a:schemeClr val="tx1"/>
                </a:solidFill>
              </a:rPr>
              <a:t>Causes mild to severe illness, including death (~3,000-49,000 deaths per year)</a:t>
            </a:r>
          </a:p>
          <a:p>
            <a:pPr marL="228600" lvl="1" indent="-228600">
              <a:lnSpc>
                <a:spcPct val="100000"/>
              </a:lnSpc>
              <a:buClr>
                <a:schemeClr val="accent1"/>
              </a:buClr>
              <a:buSzPct val="70000"/>
              <a:buFont typeface="Wingdings" panose="05000000000000000000" pitchFamily="2" charset="2"/>
              <a:buChar char="§"/>
            </a:pPr>
            <a:r>
              <a:rPr lang="en-US" altLang="en-US" sz="2400" dirty="0">
                <a:solidFill>
                  <a:schemeClr val="tx1"/>
                </a:solidFill>
              </a:rPr>
              <a:t>Signs/symptoms include fever, cough, sore throat, runny nose, muscle or body aches, headache, fatigue,  vomiting and diarrhea sometimes occur</a:t>
            </a:r>
          </a:p>
          <a:p>
            <a:pPr marL="228600" lvl="1" indent="-228600">
              <a:lnSpc>
                <a:spcPct val="100000"/>
              </a:lnSpc>
              <a:buClr>
                <a:schemeClr val="accent1"/>
              </a:buClr>
              <a:buSzPct val="70000"/>
              <a:buFont typeface="Wingdings" panose="05000000000000000000" pitchFamily="2" charset="2"/>
              <a:buChar char="§"/>
            </a:pPr>
            <a:r>
              <a:rPr lang="en-US" altLang="en-US" sz="2400" dirty="0">
                <a:solidFill>
                  <a:schemeClr val="tx1"/>
                </a:solidFill>
              </a:rPr>
              <a:t>Flu viruses spread mainly by droplets, also </a:t>
            </a:r>
            <a:r>
              <a:rPr lang="en-US" altLang="en-US" sz="2400" dirty="0" smtClean="0">
                <a:solidFill>
                  <a:schemeClr val="tx1"/>
                </a:solidFill>
              </a:rPr>
              <a:t>contact</a:t>
            </a:r>
            <a:endParaRPr lang="en-US" altLang="en-US" sz="24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1909864"/>
            <a:ext cx="2239684" cy="2221400"/>
          </a:xfrm>
          <a:prstGeom prst="rect">
            <a:avLst/>
          </a:prstGeom>
        </p:spPr>
      </p:pic>
      <p:sp>
        <p:nvSpPr>
          <p:cNvPr id="6" name="Text Placeholder 6"/>
          <p:cNvSpPr>
            <a:spLocks noGrp="1"/>
          </p:cNvSpPr>
          <p:nvPr>
            <p:ph type="body" sz="quarter" idx="11"/>
          </p:nvPr>
        </p:nvSpPr>
        <p:spPr>
          <a:xfrm>
            <a:off x="1219200" y="6027225"/>
            <a:ext cx="10972800" cy="381000"/>
          </a:xfrm>
        </p:spPr>
        <p:txBody>
          <a:bodyPr anchor="ctr"/>
          <a:lstStyle/>
          <a:p>
            <a:r>
              <a:rPr lang="en-US" dirty="0" smtClean="0"/>
              <a:t>Image: CDC</a:t>
            </a:r>
            <a:endParaRPr lang="en-US" dirty="0"/>
          </a:p>
        </p:txBody>
      </p:sp>
    </p:spTree>
    <p:extLst>
      <p:ext uri="{BB962C8B-B14F-4D97-AF65-F5344CB8AC3E}">
        <p14:creationId xmlns:p14="http://schemas.microsoft.com/office/powerpoint/2010/main" val="201300627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NCIRD-2016-8">
  <a:themeElements>
    <a:clrScheme name="colors-ncird-2016-7">
      <a:dk1>
        <a:srgbClr val="0E66AF"/>
      </a:dk1>
      <a:lt1>
        <a:srgbClr val="FFE8A2"/>
      </a:lt1>
      <a:dk2>
        <a:srgbClr val="474747"/>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8" id="{F7AE5EFB-B78F-4CA1-99ED-C7E3B2CD74AB}" vid="{27EE0A81-D197-4352-A022-D99D94FB099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1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2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8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7.xml><?xml version="1.0" encoding="utf-8"?>
<a:theme xmlns:a="http://schemas.openxmlformats.org/drawingml/2006/main" name="1_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8.xml><?xml version="1.0" encoding="utf-8"?>
<a:theme xmlns:a="http://schemas.openxmlformats.org/drawingml/2006/main" name="1_NCIRD-2016-8">
  <a:themeElements>
    <a:clrScheme name="colors-ncird-2016-7">
      <a:dk1>
        <a:srgbClr val="0E66AF"/>
      </a:dk1>
      <a:lt1>
        <a:srgbClr val="FFE8A2"/>
      </a:lt1>
      <a:dk2>
        <a:srgbClr val="474747"/>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8" id="{F7AE5EFB-B78F-4CA1-99ED-C7E3B2CD74AB}" vid="{27EE0A81-D197-4352-A022-D99D94FB099F}"/>
    </a:ext>
  </a:extLst>
</a:theme>
</file>

<file path=ppt/theme/theme9.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15514</TotalTime>
  <Words>1845</Words>
  <Application>Microsoft Office PowerPoint</Application>
  <PresentationFormat>Widescreen</PresentationFormat>
  <Paragraphs>207</Paragraphs>
  <Slides>38</Slides>
  <Notes>28</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38</vt:i4>
      </vt:variant>
    </vt:vector>
  </HeadingPairs>
  <TitlesOfParts>
    <vt:vector size="55" baseType="lpstr">
      <vt:lpstr>Wingdings</vt:lpstr>
      <vt:lpstr>Myriad Pro Light</vt:lpstr>
      <vt:lpstr>Times New Roman</vt:lpstr>
      <vt:lpstr>Arial</vt:lpstr>
      <vt:lpstr>Courier New</vt:lpstr>
      <vt:lpstr>Calibri Light</vt:lpstr>
      <vt:lpstr>Calibri</vt:lpstr>
      <vt:lpstr>Myriad Web Pro</vt:lpstr>
      <vt:lpstr>NCIRD-2016-8</vt:lpstr>
      <vt:lpstr>NCEH_ATSDR_combined</vt:lpstr>
      <vt:lpstr>1_NCEH_ATSDR_combined</vt:lpstr>
      <vt:lpstr>2_NCEH_ATSDR_combined</vt:lpstr>
      <vt:lpstr>8_NCEH_ATSDR_combined</vt:lpstr>
      <vt:lpstr>NCIRD-2016-9b</vt:lpstr>
      <vt:lpstr>1_NCIRD-2016-9b</vt:lpstr>
      <vt:lpstr>1_NCIRD-2016-8</vt:lpstr>
      <vt:lpstr>Retrospect</vt:lpstr>
      <vt:lpstr>Vaccinating Pregnant Patients</vt:lpstr>
      <vt:lpstr>PowerPoint Presentation</vt:lpstr>
      <vt:lpstr>BACKGROUND</vt:lpstr>
      <vt:lpstr>Recommended Vaccines</vt:lpstr>
      <vt:lpstr>Pertussis (Whooping Cough) and Infants</vt:lpstr>
      <vt:lpstr>Pertussis Trends</vt:lpstr>
      <vt:lpstr>Maternal Tdap Recommendation</vt:lpstr>
      <vt:lpstr>Tdap coverage among pregnant women by timing of vaccination, 2013-14 through 2016-17*, Internet panel survey, United States </vt:lpstr>
      <vt:lpstr>Influenza</vt:lpstr>
      <vt:lpstr>PowerPoint Presentation</vt:lpstr>
      <vt:lpstr>Maternal Flu Vaccine Recommendation</vt:lpstr>
      <vt:lpstr>Influenza Vaccination Coverage Among Pregnant Women, 2010-11 through 2016-17 Influenza Seasons</vt:lpstr>
      <vt:lpstr>PowerPoint Presentation</vt:lpstr>
      <vt:lpstr>IMPROVING MATERNAL VACCINATION RATES</vt:lpstr>
      <vt:lpstr>Strategies for Vaccine Assessment</vt:lpstr>
      <vt:lpstr>PowerPoint Presentation</vt:lpstr>
      <vt:lpstr>PowerPoint Presentation</vt:lpstr>
      <vt:lpstr>Those sources may have conflicting information…</vt:lpstr>
      <vt:lpstr>But, they trust their ob-gyn or midwife the most.</vt:lpstr>
      <vt:lpstr>Your Strong Recommendation Makes a Difference</vt:lpstr>
      <vt:lpstr>Vaccination coverage for pregnant women by provider recommendation and/or offer, 2015-16 flu season</vt:lpstr>
      <vt:lpstr>PowerPoint Presentation</vt:lpstr>
      <vt:lpstr>SHARE tailored reasons why the recommended vaccine is right for the patient</vt:lpstr>
      <vt:lpstr>HIGHLIGHT positive experiences with vaccines</vt:lpstr>
      <vt:lpstr>PowerPoint Presentation</vt:lpstr>
      <vt:lpstr>PowerPoint Presentation</vt:lpstr>
      <vt:lpstr>EXPLAIN the potential costs of getting the disease</vt:lpstr>
      <vt:lpstr>Steps to Improve Vaccine Administration</vt:lpstr>
      <vt:lpstr>Vaccine Administration Resources</vt:lpstr>
      <vt:lpstr>Vaccine Referral Options</vt:lpstr>
      <vt:lpstr>Steps in Documentation</vt:lpstr>
      <vt:lpstr>Immunization Information Systems (IIS)</vt:lpstr>
      <vt:lpstr>RESOURCES</vt:lpstr>
      <vt:lpstr>CDC Digital Resources</vt:lpstr>
      <vt:lpstr>CDC Print Resources</vt:lpstr>
      <vt:lpstr>ACOG Resources to Improve Adult Immunization Rates:  Tool Kits &amp; Other Materials</vt:lpstr>
      <vt:lpstr>ACOG Resources to Improve Adult Immunization Rates: Immunization for Women website: Practice Management</vt:lpstr>
      <vt:lpstr>What Can You Do?</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Lowndes, Andrew (CDC/OID/NCIRD) (CTR)</cp:lastModifiedBy>
  <cp:revision>1248</cp:revision>
  <cp:lastPrinted>2015-03-27T17:31:32Z</cp:lastPrinted>
  <dcterms:created xsi:type="dcterms:W3CDTF">2010-02-19T19:04:22Z</dcterms:created>
  <dcterms:modified xsi:type="dcterms:W3CDTF">2017-08-08T21:03:23Z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