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808" r:id="rId5"/>
    <p:sldMasterId id="2147483830" r:id="rId6"/>
  </p:sldMasterIdLst>
  <p:notesMasterIdLst>
    <p:notesMasterId r:id="rId37"/>
  </p:notesMasterIdLst>
  <p:sldIdLst>
    <p:sldId id="2145706552" r:id="rId7"/>
    <p:sldId id="2145706551" r:id="rId8"/>
    <p:sldId id="2145706020" r:id="rId9"/>
    <p:sldId id="2145706033" r:id="rId10"/>
    <p:sldId id="2145706038" r:id="rId11"/>
    <p:sldId id="2145706017" r:id="rId12"/>
    <p:sldId id="2145706046" r:id="rId13"/>
    <p:sldId id="2145706550" r:id="rId14"/>
    <p:sldId id="4683" r:id="rId15"/>
    <p:sldId id="2145706540" r:id="rId16"/>
    <p:sldId id="2145706513" r:id="rId17"/>
    <p:sldId id="2145706031" r:id="rId18"/>
    <p:sldId id="2145706052" r:id="rId19"/>
    <p:sldId id="280" r:id="rId20"/>
    <p:sldId id="282" r:id="rId21"/>
    <p:sldId id="283" r:id="rId22"/>
    <p:sldId id="281" r:id="rId23"/>
    <p:sldId id="284" r:id="rId24"/>
    <p:sldId id="285" r:id="rId25"/>
    <p:sldId id="2145706545" r:id="rId26"/>
    <p:sldId id="2145706526" r:id="rId27"/>
    <p:sldId id="2145706546" r:id="rId28"/>
    <p:sldId id="286" r:id="rId29"/>
    <p:sldId id="2145706549" r:id="rId30"/>
    <p:sldId id="2145706053" r:id="rId31"/>
    <p:sldId id="278" r:id="rId32"/>
    <p:sldId id="2145706547" r:id="rId33"/>
    <p:sldId id="2145706548" r:id="rId34"/>
    <p:sldId id="2145706043" r:id="rId35"/>
    <p:sldId id="2145706034" r:id="rId36"/>
  </p:sldIdLst>
  <p:sldSz cx="9144000" cy="5143500" type="screen16x9"/>
  <p:notesSz cx="7102475" cy="9388475"/>
  <p:embeddedFontLst>
    <p:embeddedFont>
      <p:font typeface="Calibri" panose="020F0502020204030204" pitchFamily="34" charset="0"/>
      <p:regular r:id="rId38"/>
      <p:bold r:id="rId39"/>
      <p:italic r:id="rId40"/>
      <p:boldItalic r:id="rId41"/>
    </p:embeddedFont>
    <p:embeddedFont>
      <p:font typeface="Myriad Web Pro" panose="020B0604020202020204" charset="0"/>
      <p:regular r:id="rId42"/>
      <p:bold r:id="rId43"/>
      <p:italic r:id="rId44"/>
      <p:boldItalic r:id="rId45"/>
    </p:embeddedFont>
    <p:embeddedFont>
      <p:font typeface="Open Sans" panose="020B0606030504020204" pitchFamily="34" charset="0"/>
      <p:regular r:id="rId46"/>
      <p:bold r:id="rId47"/>
      <p:italic r:id="rId48"/>
      <p:boldItalic r:id="rId49"/>
    </p:embeddedFont>
    <p:embeddedFont>
      <p:font typeface="Segoe UI" panose="020B0502040204020203" pitchFamily="34" charset="0"/>
      <p:regular r:id="rId50"/>
      <p:bold r:id="rId51"/>
      <p:italic r:id="rId52"/>
      <p:boldItalic r:id="rId53"/>
    </p:embeddedFont>
  </p:embeddedFontLst>
  <p:defaultTex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3" name="Shay, David (CDC/DDID/NCIRD/ID)" initials="SD(" lastIdx="5" clrIdx="42">
    <p:extLst>
      <p:ext uri="{19B8F6BF-5375-455C-9EA6-DF929625EA0E}">
        <p15:presenceInfo xmlns:p15="http://schemas.microsoft.com/office/powerpoint/2012/main" userId="S::dks4@cdc.gov::53b87026-6c2e-41c7-94e6-2905cb9d3490" providerId="AD"/>
      </p:ext>
    </p:extLst>
  </p:cmAuthor>
  <p:cmAuthor id="1" name="LeBlanc, Tanya (CDC/DDPHSIS/CPR/DSLR)" initials="L(" lastIdx="11" clrIdx="0">
    <p:extLst>
      <p:ext uri="{19B8F6BF-5375-455C-9EA6-DF929625EA0E}">
        <p15:presenceInfo xmlns:p15="http://schemas.microsoft.com/office/powerpoint/2012/main" userId="S::tqs3@cdc.gov::5cfc95b3-6544-44f7-9a46-415357972133" providerId="AD"/>
      </p:ext>
    </p:extLst>
  </p:cmAuthor>
  <p:cmAuthor id="44" name="Nakayama, Jasmine (CDC/DDNID/NCCDPHP/DNPAO)" initials="NJ(" lastIdx="27" clrIdx="43">
    <p:extLst>
      <p:ext uri="{19B8F6BF-5375-455C-9EA6-DF929625EA0E}">
        <p15:presenceInfo xmlns:p15="http://schemas.microsoft.com/office/powerpoint/2012/main" userId="S::qdt2@cdc.gov::681a86f5-034e-439b-ab3e-754ed556151d" providerId="AD"/>
      </p:ext>
    </p:extLst>
  </p:cmAuthor>
  <p:cmAuthor id="2" name="Neiman, Romni (CDC/DDID/NCHHSTP/DSTDP)" initials="NR(" lastIdx="257" clrIdx="1">
    <p:extLst>
      <p:ext uri="{19B8F6BF-5375-455C-9EA6-DF929625EA0E}">
        <p15:presenceInfo xmlns:p15="http://schemas.microsoft.com/office/powerpoint/2012/main" userId="S::ran3@cdc.gov::6fe2ad62-23f6-456f-ad25-49dd858bab85" providerId="AD"/>
      </p:ext>
    </p:extLst>
  </p:cmAuthor>
  <p:cmAuthor id="45" name="Boundy, Ellen (CDC/DDNID/NCCDPHP/DNPAO)" initials="BE(" lastIdx="5" clrIdx="44">
    <p:extLst>
      <p:ext uri="{19B8F6BF-5375-455C-9EA6-DF929625EA0E}">
        <p15:presenceInfo xmlns:p15="http://schemas.microsoft.com/office/powerpoint/2012/main" userId="S::lwz9@cdc.gov::b42591f6-c8fe-4ed9-8507-80e8f5480e86" providerId="AD"/>
      </p:ext>
    </p:extLst>
  </p:cmAuthor>
  <p:cmAuthor id="3" name="Chorba, Terence L. (Terry) (CDC/DDID/NCHHSTP/DTE)" initials="C(" lastIdx="3" clrIdx="2">
    <p:extLst>
      <p:ext uri="{19B8F6BF-5375-455C-9EA6-DF929625EA0E}">
        <p15:presenceInfo xmlns:p15="http://schemas.microsoft.com/office/powerpoint/2012/main" userId="S::tlc2@cdc.gov::6272bce8-efad-4adf-b122-ff5edeb0133b" providerId="AD"/>
      </p:ext>
    </p:extLst>
  </p:cmAuthor>
  <p:cmAuthor id="46" name="Wilhelm, Elisabeth (CDC/DDPHSIS/CGH/GID)" initials="W(" lastIdx="8" clrIdx="45">
    <p:extLst>
      <p:ext uri="{19B8F6BF-5375-455C-9EA6-DF929625EA0E}">
        <p15:presenceInfo xmlns:p15="http://schemas.microsoft.com/office/powerpoint/2012/main" userId="S::nla5@cdc.gov::ad55164f-8c17-4f31-9f2e-028bde2e5d3d" providerId="AD"/>
      </p:ext>
    </p:extLst>
  </p:cmAuthor>
  <p:cmAuthor id="4" name="Butler, Corey R. (CDC/NIOSH/WSD)" initials="BCR(" lastIdx="4" clrIdx="3">
    <p:extLst>
      <p:ext uri="{19B8F6BF-5375-455C-9EA6-DF929625EA0E}">
        <p15:presenceInfo xmlns:p15="http://schemas.microsoft.com/office/powerpoint/2012/main" userId="S::guz5@cdc.gov::efee67a4-b3a5-48fb-9126-06c174a057eb" providerId="AD"/>
      </p:ext>
    </p:extLst>
  </p:cmAuthor>
  <p:cmAuthor id="47" name="Hall, Mary Ann K." initials="nmp8" lastIdx="2" clrIdx="46">
    <p:extLst>
      <p:ext uri="{19B8F6BF-5375-455C-9EA6-DF929625EA0E}">
        <p15:presenceInfo xmlns:p15="http://schemas.microsoft.com/office/powerpoint/2012/main" userId="Hall, Mary Ann K." providerId="None"/>
      </p:ext>
    </p:extLst>
  </p:cmAuthor>
  <p:cmAuthor id="5" name="Pappas-DeLuca, Katina A. (CDC/DDPHSIS/CGH/DGHT)" initials="P(" lastIdx="29" clrIdx="4">
    <p:extLst>
      <p:ext uri="{19B8F6BF-5375-455C-9EA6-DF929625EA0E}">
        <p15:presenceInfo xmlns:p15="http://schemas.microsoft.com/office/powerpoint/2012/main" userId="S::kdp5@cdc.gov::b01365f7-56e5-456e-852e-81a49a712108" providerId="AD"/>
      </p:ext>
    </p:extLst>
  </p:cmAuthor>
  <p:cmAuthor id="48" name="Jiles, Angela (CDC/DDID/NCIRD/DBD)" initials="J(" lastIdx="8" clrIdx="47">
    <p:extLst>
      <p:ext uri="{19B8F6BF-5375-455C-9EA6-DF929625EA0E}">
        <p15:presenceInfo xmlns:p15="http://schemas.microsoft.com/office/powerpoint/2012/main" userId="S::avb8@cdc.gov::563e84d3-b5d9-4ee5-ae32-fff50c524b9d" providerId="AD"/>
      </p:ext>
    </p:extLst>
  </p:cmAuthor>
  <p:cmAuthor id="6" name="Salmon, Melinda (CDC/DDID/NCHHSTP/DSTDP)" initials="SM(" lastIdx="10" clrIdx="5">
    <p:extLst>
      <p:ext uri="{19B8F6BF-5375-455C-9EA6-DF929625EA0E}">
        <p15:presenceInfo xmlns:p15="http://schemas.microsoft.com/office/powerpoint/2012/main" userId="S::meh3@cdc.gov::57233080-de48-4633-b468-28b8a33e2aa7" providerId="AD"/>
      </p:ext>
    </p:extLst>
  </p:cmAuthor>
  <p:cmAuthor id="49" name="Kosmoski, Carin (CDC/NIOSH/PMRD/HSIB)" initials="KC(" lastIdx="6" clrIdx="48">
    <p:extLst>
      <p:ext uri="{19B8F6BF-5375-455C-9EA6-DF929625EA0E}">
        <p15:presenceInfo xmlns:p15="http://schemas.microsoft.com/office/powerpoint/2012/main" userId="S::ief3@cdc.gov::346dd052-8cbf-4d9b-9e6c-1168f39c69d5" providerId="AD"/>
      </p:ext>
    </p:extLst>
  </p:cmAuthor>
  <p:cmAuthor id="7" name="Luckhaupt, Sara E. (CDC/NIOSH/DFSE/HIB)" initials="LSE(" lastIdx="2" clrIdx="6">
    <p:extLst>
      <p:ext uri="{19B8F6BF-5375-455C-9EA6-DF929625EA0E}">
        <p15:presenceInfo xmlns:p15="http://schemas.microsoft.com/office/powerpoint/2012/main" userId="S::pks8@cdc.gov::4df72765-06af-41ef-b4a7-1b84aa1b38f2" providerId="AD"/>
      </p:ext>
    </p:extLst>
  </p:cmAuthor>
  <p:cmAuthor id="50" name="George, Mary G. (CDC/DDNID/NCCDPHP/DHDSP)" initials="GMG(" lastIdx="15" clrIdx="49">
    <p:extLst>
      <p:ext uri="{19B8F6BF-5375-455C-9EA6-DF929625EA0E}">
        <p15:presenceInfo xmlns:p15="http://schemas.microsoft.com/office/powerpoint/2012/main" userId="S::coq5@cdc.gov::7d3ff145-60f4-4c92-90fd-15f64876486a" providerId="AD"/>
      </p:ext>
    </p:extLst>
  </p:cmAuthor>
  <p:cmAuthor id="8" name="Grant, Llelwyn (CDC/OD/OADC)" initials="GL(" lastIdx="1" clrIdx="7">
    <p:extLst>
      <p:ext uri="{19B8F6BF-5375-455C-9EA6-DF929625EA0E}">
        <p15:presenceInfo xmlns:p15="http://schemas.microsoft.com/office/powerpoint/2012/main" userId="S::lcg7@cdc.gov::24c6e2b8-1039-4887-a0fc-c76d6166fef6" providerId="AD"/>
      </p:ext>
    </p:extLst>
  </p:cmAuthor>
  <p:cmAuthor id="51" name="Amy" initials="A" lastIdx="6" clrIdx="50">
    <p:extLst>
      <p:ext uri="{19B8F6BF-5375-455C-9EA6-DF929625EA0E}">
        <p15:presenceInfo xmlns:p15="http://schemas.microsoft.com/office/powerpoint/2012/main" userId="S::qvi3@cdc.gov::c36d1d7e-4218-4a8b-a1bd-595a9839c7bd" providerId="AD"/>
      </p:ext>
    </p:extLst>
  </p:cmAuthor>
  <p:cmAuthor id="9" name="Wasley, Annemarie (CDC/DDPHSIS/CGH/GID)" initials="WA(" lastIdx="31" clrIdx="8">
    <p:extLst>
      <p:ext uri="{19B8F6BF-5375-455C-9EA6-DF929625EA0E}">
        <p15:presenceInfo xmlns:p15="http://schemas.microsoft.com/office/powerpoint/2012/main" userId="S::acw5@cdc.gov::2f33abc6-e408-4515-afae-e3ce67786002" providerId="AD"/>
      </p:ext>
    </p:extLst>
  </p:cmAuthor>
  <p:cmAuthor id="10" name="Patel, Priti (CDC/DDID/NCHHSTP/DVH)" initials="PP(" lastIdx="11" clrIdx="9">
    <p:extLst>
      <p:ext uri="{19B8F6BF-5375-455C-9EA6-DF929625EA0E}">
        <p15:presenceInfo xmlns:p15="http://schemas.microsoft.com/office/powerpoint/2012/main" userId="S::pgp0@cdc.gov::41332b5f-227d-44b9-b4c3-d542ec3cd7cb" providerId="AD"/>
      </p:ext>
    </p:extLst>
  </p:cmAuthor>
  <p:cmAuthor id="11" name="Moore Freeman, Latetia (CDC/DDNID/NCCDPHP/DNPAO)" initials="M(" lastIdx="6" clrIdx="10">
    <p:extLst>
      <p:ext uri="{19B8F6BF-5375-455C-9EA6-DF929625EA0E}">
        <p15:presenceInfo xmlns:p15="http://schemas.microsoft.com/office/powerpoint/2012/main" userId="S::ggi9@cdc.gov::cc1627b8-5ebc-4966-81f9-5b8dedc3cb9a" providerId="AD"/>
      </p:ext>
    </p:extLst>
  </p:cmAuthor>
  <p:cmAuthor id="12" name="Moore, Peter (CDC/DDID/NCHHSTP/DSTDP)" initials="MP(" lastIdx="1" clrIdx="11">
    <p:extLst>
      <p:ext uri="{19B8F6BF-5375-455C-9EA6-DF929625EA0E}">
        <p15:presenceInfo xmlns:p15="http://schemas.microsoft.com/office/powerpoint/2012/main" userId="S::prm3@cdc.gov::5aa0927c-2e5e-4577-9339-bfe7c59499cf" providerId="AD"/>
      </p:ext>
    </p:extLst>
  </p:cmAuthor>
  <p:cmAuthor id="13" name="Maiuri, Allison M. (CDC/DDID/NCHHSTP/DTE)" initials="MAM(" lastIdx="1" clrIdx="12">
    <p:extLst>
      <p:ext uri="{19B8F6BF-5375-455C-9EA6-DF929625EA0E}">
        <p15:presenceInfo xmlns:p15="http://schemas.microsoft.com/office/powerpoint/2012/main" userId="S::fpg3@cdc.gov::e501f85d-6eaf-4562-8784-330c8872bdce" providerId="AD"/>
      </p:ext>
    </p:extLst>
  </p:cmAuthor>
  <p:cmAuthor id="14" name="Moore, Latetia (CDC/ONDIEH/NCCDPHP)" initials="LVM" lastIdx="18" clrIdx="13">
    <p:extLst>
      <p:ext uri="{19B8F6BF-5375-455C-9EA6-DF929625EA0E}">
        <p15:presenceInfo xmlns:p15="http://schemas.microsoft.com/office/powerpoint/2012/main" userId="Moore, Latetia (CDC/ONDIEH/NCCDPHP)" providerId="None"/>
      </p:ext>
    </p:extLst>
  </p:cmAuthor>
  <p:cmAuthor id="15" name="Scales, Lamont (CDC/DDID/NCHHSTP/DHPIRS)" initials="SL(" lastIdx="3" clrIdx="14">
    <p:extLst>
      <p:ext uri="{19B8F6BF-5375-455C-9EA6-DF929625EA0E}">
        <p15:presenceInfo xmlns:p15="http://schemas.microsoft.com/office/powerpoint/2012/main" userId="S::WJG5@cdc.gov::548110a7-aded-455e-8e0a-223f9516d1cf" providerId="AD"/>
      </p:ext>
    </p:extLst>
  </p:cmAuthor>
  <p:cmAuthor id="16" name="Sara Bedrosian" initials="eri7" lastIdx="43" clrIdx="15">
    <p:extLst>
      <p:ext uri="{19B8F6BF-5375-455C-9EA6-DF929625EA0E}">
        <p15:presenceInfo xmlns:p15="http://schemas.microsoft.com/office/powerpoint/2012/main" userId="Sara Bedrosian" providerId="None"/>
      </p:ext>
    </p:extLst>
  </p:cmAuthor>
  <p:cmAuthor id="17" name="Anderson, Tara C. (CDC/DDID/NCIRD/DVD)" initials="ATC(" lastIdx="49" clrIdx="16">
    <p:extLst>
      <p:ext uri="{19B8F6BF-5375-455C-9EA6-DF929625EA0E}">
        <p15:presenceInfo xmlns:p15="http://schemas.microsoft.com/office/powerpoint/2012/main" userId="S::tqc3@cdc.gov::92eb9c36-42df-4804-bd8a-b09cde8c6650" providerId="AD"/>
      </p:ext>
    </p:extLst>
  </p:cmAuthor>
  <p:cmAuthor id="18" name="Van Handel, Michelle (CDC/DDID/NCHHSTP/OD)" initials="VHM(" lastIdx="5" clrIdx="17">
    <p:extLst>
      <p:ext uri="{19B8F6BF-5375-455C-9EA6-DF929625EA0E}">
        <p15:presenceInfo xmlns:p15="http://schemas.microsoft.com/office/powerpoint/2012/main" userId="S::ioq4@cdc.gov::2259ed54-77cd-463b-afaa-48496b135651" providerId="AD"/>
      </p:ext>
    </p:extLst>
  </p:cmAuthor>
  <p:cmAuthor id="19" name="Baldwin, Grant (CDC/DDNID/NCIPC/DOP)" initials="BG(" lastIdx="1" clrIdx="18">
    <p:extLst>
      <p:ext uri="{19B8F6BF-5375-455C-9EA6-DF929625EA0E}">
        <p15:presenceInfo xmlns:p15="http://schemas.microsoft.com/office/powerpoint/2012/main" userId="S::gfb3@cdc.gov::030f7451-3b61-41d9-a849-8aab88af1c33" providerId="AD"/>
      </p:ext>
    </p:extLst>
  </p:cmAuthor>
  <p:cmAuthor id="20" name="Czarnik, Michaila (CDC/DDNID/NCCDPHP/DNPAO) (CTR)" initials="CM((" lastIdx="1" clrIdx="19">
    <p:extLst>
      <p:ext uri="{19B8F6BF-5375-455C-9EA6-DF929625EA0E}">
        <p15:presenceInfo xmlns:p15="http://schemas.microsoft.com/office/powerpoint/2012/main" userId="S::otk6@cdc.gov::ae75e681-fa53-473c-a976-5986c7562ddb" providerId="AD"/>
      </p:ext>
    </p:extLst>
  </p:cmAuthor>
  <p:cmAuthor id="21" name="Mac Kenzie, Amy Loy (CDC/DDPHSIS/CPR/OD)" initials="MKAL(" lastIdx="6" clrIdx="20">
    <p:extLst>
      <p:ext uri="{19B8F6BF-5375-455C-9EA6-DF929625EA0E}">
        <p15:presenceInfo xmlns:p15="http://schemas.microsoft.com/office/powerpoint/2012/main" userId="S::anl6@cdc.gov::b1a1b433-1e1a-46c6-b49d-4d28ccaa435e" providerId="AD"/>
      </p:ext>
    </p:extLst>
  </p:cmAuthor>
  <p:cmAuthor id="22" name="Barrios, Lisa C. (CDC/DDID/NCHHSTP/DASH)" initials="BLC(" lastIdx="4" clrIdx="21">
    <p:extLst>
      <p:ext uri="{19B8F6BF-5375-455C-9EA6-DF929625EA0E}">
        <p15:presenceInfo xmlns:p15="http://schemas.microsoft.com/office/powerpoint/2012/main" userId="S::lic8@cdc.gov::f2a09f1d-dc6f-44aa-9dbd-ce5d4d64ba8a" providerId="AD"/>
      </p:ext>
    </p:extLst>
  </p:cmAuthor>
  <p:cmAuthor id="23" name="Polen, Kara N. (CDC/DDNID/NCBDDD/DBDID)" initials="PKN(" lastIdx="8" clrIdx="22">
    <p:extLst>
      <p:ext uri="{19B8F6BF-5375-455C-9EA6-DF929625EA0E}">
        <p15:presenceInfo xmlns:p15="http://schemas.microsoft.com/office/powerpoint/2012/main" userId="S::fvc1@cdc.gov::bbfb9708-049b-46f2-b8b1-e8b559e7796e" providerId="AD"/>
      </p:ext>
    </p:extLst>
  </p:cmAuthor>
  <p:cmAuthor id="24" name="Goldstein, Susan (CDC/OID/NCIRD)" initials="stg1" lastIdx="15" clrIdx="23">
    <p:extLst>
      <p:ext uri="{19B8F6BF-5375-455C-9EA6-DF929625EA0E}">
        <p15:presenceInfo xmlns:p15="http://schemas.microsoft.com/office/powerpoint/2012/main" userId="Goldstein, Susan (CDC/OID/NCIRD)" providerId="None"/>
      </p:ext>
    </p:extLst>
  </p:cmAuthor>
  <p:cmAuthor id="25" name="Shefer, Abigail (CDC/DDPHSIS/CGH/GID)" initials="S(" lastIdx="15" clrIdx="24">
    <p:extLst>
      <p:ext uri="{19B8F6BF-5375-455C-9EA6-DF929625EA0E}">
        <p15:presenceInfo xmlns:p15="http://schemas.microsoft.com/office/powerpoint/2012/main" userId="S::ams7@cdc.gov::7177ae64-5114-44a0-a915-ea7eb8227f14" providerId="AD"/>
      </p:ext>
    </p:extLst>
  </p:cmAuthor>
  <p:cmAuthor id="26" name="Redmon, Ginger (CDC/DDID/NCIRD/ISD)" initials="RG(" lastIdx="7" clrIdx="25">
    <p:extLst>
      <p:ext uri="{19B8F6BF-5375-455C-9EA6-DF929625EA0E}">
        <p15:presenceInfo xmlns:p15="http://schemas.microsoft.com/office/powerpoint/2012/main" userId="S::vco8@cdc.gov::50a3cade-0d7b-4259-a8c1-79d30787019e" providerId="AD"/>
      </p:ext>
    </p:extLst>
  </p:cmAuthor>
  <p:cmAuthor id="27" name="Bridges, Carolyn (CDC/DDID/NCIRD/OD) (CTR)" initials="B(" lastIdx="6" clrIdx="26">
    <p:extLst>
      <p:ext uri="{19B8F6BF-5375-455C-9EA6-DF929625EA0E}">
        <p15:presenceInfo xmlns:p15="http://schemas.microsoft.com/office/powerpoint/2012/main" userId="S::ctb1@cdc.gov::35319e67-7ba3-4e44-a3e3-53dd79f46470" providerId="AD"/>
      </p:ext>
    </p:extLst>
  </p:cmAuthor>
  <p:cmAuthor id="28" name="Weinbaum, Cindy (CDC/DDID/NCIRD/ISD)" initials="W(" lastIdx="3" clrIdx="27">
    <p:extLst>
      <p:ext uri="{19B8F6BF-5375-455C-9EA6-DF929625EA0E}">
        <p15:presenceInfo xmlns:p15="http://schemas.microsoft.com/office/powerpoint/2012/main" userId="S::chw4@cdc.gov::6509ea7a-024a-4346-98fa-44193fdc156d" providerId="AD"/>
      </p:ext>
    </p:extLst>
  </p:cmAuthor>
  <p:cmAuthor id="29" name="O'Sullivan, Megan C. (CDC/DDID/NCEZID/DHCPP)" initials="OMC(" lastIdx="31" clrIdx="28">
    <p:extLst>
      <p:ext uri="{19B8F6BF-5375-455C-9EA6-DF929625EA0E}">
        <p15:presenceInfo xmlns:p15="http://schemas.microsoft.com/office/powerpoint/2012/main" userId="S::gtz3@cdc.gov::4a617d57-0662-48ac-9698-7ae3a07554e5" providerId="AD"/>
      </p:ext>
    </p:extLst>
  </p:cmAuthor>
  <p:cmAuthor id="30" name="Elizabeth" initials="E" lastIdx="14" clrIdx="29">
    <p:extLst>
      <p:ext uri="{19B8F6BF-5375-455C-9EA6-DF929625EA0E}">
        <p15:presenceInfo xmlns:p15="http://schemas.microsoft.com/office/powerpoint/2012/main" userId="S::ytn1@cdc.gov::f81697c6-c833-4180-9782-f84072a22811" providerId="AD"/>
      </p:ext>
    </p:extLst>
  </p:cmAuthor>
  <p:cmAuthor id="31" name="Broadwater, Kendra (CDC/NIOSH/DSHEFS/HETAB)" initials="kb" lastIdx="2" clrIdx="30">
    <p:extLst>
      <p:ext uri="{19B8F6BF-5375-455C-9EA6-DF929625EA0E}">
        <p15:presenceInfo xmlns:p15="http://schemas.microsoft.com/office/powerpoint/2012/main" userId="Broadwater, Kendra (CDC/NIOSH/DSHEFS/HETAB)" providerId="None"/>
      </p:ext>
    </p:extLst>
  </p:cmAuthor>
  <p:cmAuthor id="32" name="Radonovich, Lewis (CDC/NIOSH/RHD/OD)" initials="R(" lastIdx="1" clrIdx="31">
    <p:extLst>
      <p:ext uri="{19B8F6BF-5375-455C-9EA6-DF929625EA0E}">
        <p15:presenceInfo xmlns:p15="http://schemas.microsoft.com/office/powerpoint/2012/main" userId="S::mto5@cdc.gov::c6771a23-b362-47d7-b5ae-79ade437bebd" providerId="AD"/>
      </p:ext>
    </p:extLst>
  </p:cmAuthor>
  <p:cmAuthor id="33" name="Casey, Megan L. (CDC/NIOSH/NPPTL/RB)" initials="C(" lastIdx="2" clrIdx="32">
    <p:extLst>
      <p:ext uri="{19B8F6BF-5375-455C-9EA6-DF929625EA0E}">
        <p15:presenceInfo xmlns:p15="http://schemas.microsoft.com/office/powerpoint/2012/main" userId="S::ydg7@cdc.gov::7db24290-2d9e-4191-80bd-98e09c5be4ac" providerId="AD"/>
      </p:ext>
    </p:extLst>
  </p:cmAuthor>
  <p:cmAuthor id="34" name="England, Lucinda (CDC/NIOSH/RHD/FSB)" initials="EL(" lastIdx="1" clrIdx="33">
    <p:extLst>
      <p:ext uri="{19B8F6BF-5375-455C-9EA6-DF929625EA0E}">
        <p15:presenceInfo xmlns:p15="http://schemas.microsoft.com/office/powerpoint/2012/main" userId="S::lbe9@cdc.gov::a60c1730-de0e-42ff-995f-74127a15f470" providerId="AD"/>
      </p:ext>
    </p:extLst>
  </p:cmAuthor>
  <p:cmAuthor id="35" name="Holmes, Carissa B. (CDC/DDNID/NCCDPHP/OSH)" initials="H(" lastIdx="2" clrIdx="34">
    <p:extLst>
      <p:ext uri="{19B8F6BF-5375-455C-9EA6-DF929625EA0E}">
        <p15:presenceInfo xmlns:p15="http://schemas.microsoft.com/office/powerpoint/2012/main" userId="S::ipz3@cdc.gov::7e6611d5-e20a-4e22-b867-aea3d834a190" providerId="AD"/>
      </p:ext>
    </p:extLst>
  </p:cmAuthor>
  <p:cmAuthor id="36" name="Fiore, Anthony (CDC/DDID/NCEZID/DHQP)" initials="F(" lastIdx="3" clrIdx="35">
    <p:extLst>
      <p:ext uri="{19B8F6BF-5375-455C-9EA6-DF929625EA0E}">
        <p15:presenceInfo xmlns:p15="http://schemas.microsoft.com/office/powerpoint/2012/main" userId="S::abf4@cdc.gov::93799748-99f7-4ed7-bf87-19e5ecfe6d22" providerId="AD"/>
      </p:ext>
    </p:extLst>
  </p:cmAuthor>
  <p:cmAuthor id="37" name="Swanson, LaTasha (CDC/NIOSH/PMRD/HSIB)" initials="S(" lastIdx="2" clrIdx="36">
    <p:extLst>
      <p:ext uri="{19B8F6BF-5375-455C-9EA6-DF929625EA0E}">
        <p15:presenceInfo xmlns:p15="http://schemas.microsoft.com/office/powerpoint/2012/main" userId="S::mre6@cdc.gov::e9233f76-aa8e-4eee-9e3a-c35ffa2a35d9" providerId="AD"/>
      </p:ext>
    </p:extLst>
  </p:cmAuthor>
  <p:cmAuthor id="38" name="LaPorte, Kathleen (CDC/DDID/NCIRD/ID)" initials="LK(" lastIdx="3" clrIdx="37">
    <p:extLst>
      <p:ext uri="{19B8F6BF-5375-455C-9EA6-DF929625EA0E}">
        <p15:presenceInfo xmlns:p15="http://schemas.microsoft.com/office/powerpoint/2012/main" userId="S::wng2@cdc.gov::551bb488-9942-47b3-bc20-8f6ed54e7515" providerId="AD"/>
      </p:ext>
    </p:extLst>
  </p:cmAuthor>
  <p:cmAuthor id="39" name="Rutledge, Gia E. (CDC/DDNID/NCCDPHP/DDT)" initials="RGE(" lastIdx="12" clrIdx="38">
    <p:extLst>
      <p:ext uri="{19B8F6BF-5375-455C-9EA6-DF929625EA0E}">
        <p15:presenceInfo xmlns:p15="http://schemas.microsoft.com/office/powerpoint/2012/main" userId="S::HEZ6@cdc.gov::fdf7fceb-a237-4d53-8ad9-170c4fc3de65" providerId="AD"/>
      </p:ext>
    </p:extLst>
  </p:cmAuthor>
  <p:cmAuthor id="40" name="Christa-Marie Singleton" initials="CMS" lastIdx="7" clrIdx="39">
    <p:extLst>
      <p:ext uri="{19B8F6BF-5375-455C-9EA6-DF929625EA0E}">
        <p15:presenceInfo xmlns:p15="http://schemas.microsoft.com/office/powerpoint/2012/main" userId="Christa-Marie Singleton" providerId="None"/>
      </p:ext>
    </p:extLst>
  </p:cmAuthor>
  <p:cmAuthor id="41" name="Bailey, Robert (CDC/DDNID/NCCDPHP/DCPC)" initials="BR(" lastIdx="13" clrIdx="40">
    <p:extLst>
      <p:ext uri="{19B8F6BF-5375-455C-9EA6-DF929625EA0E}">
        <p15:presenceInfo xmlns:p15="http://schemas.microsoft.com/office/powerpoint/2012/main" userId="S::Apu8@cdc.gov::39a78d2c-8355-438c-a431-0c20e1ccd862" providerId="AD"/>
      </p:ext>
    </p:extLst>
  </p:cmAuthor>
  <p:cmAuthor id="42" name="Rinker, Robin (CDC/DDID/NCEZID/DGMQ)" initials="RR(" lastIdx="5" clrIdx="41">
    <p:extLst>
      <p:ext uri="{19B8F6BF-5375-455C-9EA6-DF929625EA0E}">
        <p15:presenceInfo xmlns:p15="http://schemas.microsoft.com/office/powerpoint/2012/main" userId="S::vqb2@cdc.gov::b4ebe265-1138-4a94-aa59-36dc5c7aad2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C653"/>
    <a:srgbClr val="177D95"/>
    <a:srgbClr val="88CBE0"/>
    <a:srgbClr val="B01519"/>
    <a:srgbClr val="1A8EA8"/>
    <a:srgbClr val="EE7A7D"/>
    <a:srgbClr val="319D85"/>
    <a:srgbClr val="F8C8C9"/>
    <a:srgbClr val="006A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73" autoAdjust="0"/>
    <p:restoredTop sz="86475" autoAdjust="0"/>
  </p:normalViewPr>
  <p:slideViewPr>
    <p:cSldViewPr snapToGrid="0">
      <p:cViewPr varScale="1">
        <p:scale>
          <a:sx n="68" d="100"/>
          <a:sy n="68" d="100"/>
        </p:scale>
        <p:origin x="798" y="66"/>
      </p:cViewPr>
      <p:guideLst>
        <p:guide orient="horz" pos="1620"/>
        <p:guide pos="2880"/>
      </p:guideLst>
    </p:cSldViewPr>
  </p:slideViewPr>
  <p:outlineViewPr>
    <p:cViewPr>
      <p:scale>
        <a:sx n="33" d="100"/>
        <a:sy n="33" d="100"/>
      </p:scale>
      <p:origin x="0" y="-15236"/>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font" Target="fonts/font2.fntdata"/><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font" Target="fonts/font5.fntdata"/><Relationship Id="rId47" Type="http://schemas.openxmlformats.org/officeDocument/2006/relationships/font" Target="fonts/font10.fntdata"/><Relationship Id="rId50" Type="http://schemas.openxmlformats.org/officeDocument/2006/relationships/font" Target="fonts/font13.fntdata"/><Relationship Id="rId55" Type="http://schemas.openxmlformats.org/officeDocument/2006/relationships/presProps" Target="pres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3" Type="http://schemas.openxmlformats.org/officeDocument/2006/relationships/font" Target="fonts/font16.fntdata"/><Relationship Id="rId58" Type="http://schemas.openxmlformats.org/officeDocument/2006/relationships/tableStyles" Target="tableStyles.xml"/><Relationship Id="rId5" Type="http://schemas.openxmlformats.org/officeDocument/2006/relationships/slideMaster" Target="slideMasters/slideMaster1.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font" Target="fonts/font6.fntdata"/><Relationship Id="rId48" Type="http://schemas.openxmlformats.org/officeDocument/2006/relationships/font" Target="fonts/font11.fntdata"/><Relationship Id="rId56" Type="http://schemas.openxmlformats.org/officeDocument/2006/relationships/viewProps" Target="viewProps.xml"/><Relationship Id="rId8" Type="http://schemas.openxmlformats.org/officeDocument/2006/relationships/slide" Target="slides/slide2.xml"/><Relationship Id="rId51" Type="http://schemas.openxmlformats.org/officeDocument/2006/relationships/font" Target="fonts/font14.fntdata"/><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font" Target="fonts/font1.fntdata"/><Relationship Id="rId46" Type="http://schemas.openxmlformats.org/officeDocument/2006/relationships/font" Target="fonts/font9.fntdata"/><Relationship Id="rId20" Type="http://schemas.openxmlformats.org/officeDocument/2006/relationships/slide" Target="slides/slide14.xml"/><Relationship Id="rId41" Type="http://schemas.openxmlformats.org/officeDocument/2006/relationships/font" Target="fonts/font4.fntdata"/><Relationship Id="rId54"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font" Target="fonts/font12.fntdata"/><Relationship Id="rId57" Type="http://schemas.openxmlformats.org/officeDocument/2006/relationships/theme" Target="theme/theme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font" Target="fonts/font7.fntdata"/><Relationship Id="rId52" Type="http://schemas.openxmlformats.org/officeDocument/2006/relationships/font" Target="fonts/font1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78048" cy="468803"/>
          </a:xfrm>
          <a:prstGeom prst="rect">
            <a:avLst/>
          </a:prstGeom>
        </p:spPr>
        <p:txBody>
          <a:bodyPr vert="horz" lIns="89126" tIns="44564" rIns="89126" bIns="44564"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4022886" y="1"/>
            <a:ext cx="3078048" cy="468803"/>
          </a:xfrm>
          <a:prstGeom prst="rect">
            <a:avLst/>
          </a:prstGeom>
        </p:spPr>
        <p:txBody>
          <a:bodyPr vert="horz" lIns="89126" tIns="44564" rIns="89126" bIns="44564" rtlCol="0"/>
          <a:lstStyle>
            <a:lvl1pPr algn="r" eaLnBrk="1" fontAlgn="auto" hangingPunct="1">
              <a:spcBef>
                <a:spcPts val="0"/>
              </a:spcBef>
              <a:spcAft>
                <a:spcPts val="0"/>
              </a:spcAft>
              <a:defRPr sz="1200" smtClean="0">
                <a:latin typeface="+mn-lt"/>
              </a:defRPr>
            </a:lvl1pPr>
          </a:lstStyle>
          <a:p>
            <a:pPr>
              <a:defRPr/>
            </a:pPr>
            <a:fld id="{33C03299-4BB1-4AD2-828F-715F084383AD}" type="datetimeFigureOut">
              <a:rPr lang="en-US"/>
              <a:pPr>
                <a:defRPr/>
              </a:pPr>
              <a:t>12/9/2021</a:t>
            </a:fld>
            <a:endParaRPr lang="en-US"/>
          </a:p>
        </p:txBody>
      </p:sp>
      <p:sp>
        <p:nvSpPr>
          <p:cNvPr id="4" name="Slide Image Placeholder 3"/>
          <p:cNvSpPr>
            <a:spLocks noGrp="1" noRot="1" noChangeAspect="1"/>
          </p:cNvSpPr>
          <p:nvPr>
            <p:ph type="sldImg" idx="2"/>
          </p:nvPr>
        </p:nvSpPr>
        <p:spPr>
          <a:xfrm>
            <a:off x="420688" y="704850"/>
            <a:ext cx="6261100" cy="3521075"/>
          </a:xfrm>
          <a:prstGeom prst="rect">
            <a:avLst/>
          </a:prstGeom>
          <a:noFill/>
          <a:ln w="12700">
            <a:solidFill>
              <a:prstClr val="black"/>
            </a:solidFill>
          </a:ln>
        </p:spPr>
        <p:txBody>
          <a:bodyPr vert="horz" lIns="89126" tIns="44564" rIns="89126" bIns="44564" rtlCol="0" anchor="ctr"/>
          <a:lstStyle/>
          <a:p>
            <a:pPr lvl="0"/>
            <a:endParaRPr lang="en-US" noProof="0"/>
          </a:p>
        </p:txBody>
      </p:sp>
      <p:sp>
        <p:nvSpPr>
          <p:cNvPr id="5" name="Notes Placeholder 4"/>
          <p:cNvSpPr>
            <a:spLocks noGrp="1"/>
          </p:cNvSpPr>
          <p:nvPr>
            <p:ph type="body" sz="quarter" idx="3"/>
          </p:nvPr>
        </p:nvSpPr>
        <p:spPr>
          <a:xfrm>
            <a:off x="710557" y="4459838"/>
            <a:ext cx="5681363" cy="4223882"/>
          </a:xfrm>
          <a:prstGeom prst="rect">
            <a:avLst/>
          </a:prstGeom>
        </p:spPr>
        <p:txBody>
          <a:bodyPr vert="horz" lIns="89126" tIns="44564" rIns="89126" bIns="44564"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1" y="8918121"/>
            <a:ext cx="3078048" cy="468803"/>
          </a:xfrm>
          <a:prstGeom prst="rect">
            <a:avLst/>
          </a:prstGeom>
        </p:spPr>
        <p:txBody>
          <a:bodyPr vert="horz" lIns="89126" tIns="44564" rIns="89126" bIns="44564"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4022886" y="8918121"/>
            <a:ext cx="3078048" cy="468803"/>
          </a:xfrm>
          <a:prstGeom prst="rect">
            <a:avLst/>
          </a:prstGeom>
        </p:spPr>
        <p:txBody>
          <a:bodyPr vert="horz" lIns="89126" tIns="44564" rIns="89126" bIns="44564" rtlCol="0" anchor="b"/>
          <a:lstStyle>
            <a:lvl1pPr algn="r" eaLnBrk="1" fontAlgn="auto" hangingPunct="1">
              <a:spcBef>
                <a:spcPts val="0"/>
              </a:spcBef>
              <a:spcAft>
                <a:spcPts val="0"/>
              </a:spcAft>
              <a:defRPr sz="1200" smtClean="0">
                <a:latin typeface="+mn-lt"/>
              </a:defRPr>
            </a:lvl1pPr>
          </a:lstStyle>
          <a:p>
            <a:pPr>
              <a:defRPr/>
            </a:pPr>
            <a:fld id="{EB38CAEC-4554-485B-9189-C45C7447A404}" type="slidenum">
              <a:rPr lang="en-US"/>
              <a:pPr>
                <a:defRPr/>
              </a:pPr>
              <a:t>‹#›</a:t>
            </a:fld>
            <a:endParaRPr lang="en-US"/>
          </a:p>
        </p:txBody>
      </p:sp>
    </p:spTree>
    <p:extLst>
      <p:ext uri="{BB962C8B-B14F-4D97-AF65-F5344CB8AC3E}">
        <p14:creationId xmlns:p14="http://schemas.microsoft.com/office/powerpoint/2010/main" val="150358385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dirty="0"/>
              <a:t>Thanks for joining us today. </a:t>
            </a:r>
            <a:r>
              <a:rPr lang="en-US" altLang="en-US" dirty="0"/>
              <a:t>Today I will be discussing some strategies to help build vaccine confidence and have conversations with patients around COVID-19 vaccination. </a:t>
            </a:r>
          </a:p>
          <a:p>
            <a:pPr>
              <a:spcBef>
                <a:spcPct val="0"/>
              </a:spcBef>
              <a:defRPr/>
            </a:pPr>
            <a:endParaRPr lang="en-US" altLang="en-US" dirty="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Web Pro" panose="020B0503030403020204" pitchFamily="34" charset="0"/>
              </a:defRPr>
            </a:lvl1pPr>
            <a:lvl2pPr marL="742950" indent="-285750">
              <a:defRPr>
                <a:solidFill>
                  <a:schemeClr val="tx1"/>
                </a:solidFill>
                <a:latin typeface="Myriad Web Pro" panose="020B0503030403020204" pitchFamily="34" charset="0"/>
              </a:defRPr>
            </a:lvl2pPr>
            <a:lvl3pPr marL="1143000" indent="-228600">
              <a:defRPr>
                <a:solidFill>
                  <a:schemeClr val="tx1"/>
                </a:solidFill>
                <a:latin typeface="Myriad Web Pro" panose="020B0503030403020204" pitchFamily="34" charset="0"/>
              </a:defRPr>
            </a:lvl3pPr>
            <a:lvl4pPr marL="1600200" indent="-228600">
              <a:defRPr>
                <a:solidFill>
                  <a:schemeClr val="tx1"/>
                </a:solidFill>
                <a:latin typeface="Myriad Web Pro" panose="020B0503030403020204" pitchFamily="34" charset="0"/>
              </a:defRPr>
            </a:lvl4pPr>
            <a:lvl5pPr marL="2057400" indent="-228600">
              <a:defRPr>
                <a:solidFill>
                  <a:schemeClr val="tx1"/>
                </a:solidFill>
                <a:latin typeface="Myriad Web Pro" panose="020B0503030403020204" pitchFamily="34" charset="0"/>
              </a:defRPr>
            </a:lvl5pPr>
            <a:lvl6pPr marL="2514600" indent="-228600" fontAlgn="base">
              <a:spcBef>
                <a:spcPct val="0"/>
              </a:spcBef>
              <a:spcAft>
                <a:spcPct val="0"/>
              </a:spcAft>
              <a:defRPr>
                <a:solidFill>
                  <a:schemeClr val="tx1"/>
                </a:solidFill>
                <a:latin typeface="Myriad Web Pro" panose="020B0503030403020204" pitchFamily="34" charset="0"/>
              </a:defRPr>
            </a:lvl6pPr>
            <a:lvl7pPr marL="2971800" indent="-228600" fontAlgn="base">
              <a:spcBef>
                <a:spcPct val="0"/>
              </a:spcBef>
              <a:spcAft>
                <a:spcPct val="0"/>
              </a:spcAft>
              <a:defRPr>
                <a:solidFill>
                  <a:schemeClr val="tx1"/>
                </a:solidFill>
                <a:latin typeface="Myriad Web Pro" panose="020B0503030403020204" pitchFamily="34" charset="0"/>
              </a:defRPr>
            </a:lvl7pPr>
            <a:lvl8pPr marL="3429000" indent="-228600" fontAlgn="base">
              <a:spcBef>
                <a:spcPct val="0"/>
              </a:spcBef>
              <a:spcAft>
                <a:spcPct val="0"/>
              </a:spcAft>
              <a:defRPr>
                <a:solidFill>
                  <a:schemeClr val="tx1"/>
                </a:solidFill>
                <a:latin typeface="Myriad Web Pro" panose="020B0503030403020204" pitchFamily="34" charset="0"/>
              </a:defRPr>
            </a:lvl8pPr>
            <a:lvl9pPr marL="3886200" indent="-228600" fontAlgn="base">
              <a:spcBef>
                <a:spcPct val="0"/>
              </a:spcBef>
              <a:spcAft>
                <a:spcPct val="0"/>
              </a:spcAft>
              <a:defRPr>
                <a:solidFill>
                  <a:schemeClr val="tx1"/>
                </a:solidFill>
                <a:latin typeface="Myriad Web Pro" panose="020B0503030403020204" pitchFamily="34" charset="0"/>
              </a:defRPr>
            </a:lvl9pPr>
          </a:lstStyle>
          <a:p>
            <a:pPr fontAlgn="base">
              <a:spcBef>
                <a:spcPct val="0"/>
              </a:spcBef>
              <a:spcAft>
                <a:spcPct val="0"/>
              </a:spcAft>
            </a:pPr>
            <a:fld id="{6F084AA2-EDF3-41B6-9BD5-4D1331E35CE7}" type="slidenum">
              <a:rPr lang="en-US" altLang="en-US">
                <a:latin typeface="Calibri" panose="020F0502020204030204" pitchFamily="34" charset="0"/>
              </a:rPr>
              <a:pPr fontAlgn="base">
                <a:spcBef>
                  <a:spcPct val="0"/>
                </a:spcBef>
                <a:spcAft>
                  <a:spcPct val="0"/>
                </a:spcAft>
              </a:pPr>
              <a:t>2</a:t>
            </a:fld>
            <a:endParaRPr lang="en-US" altLang="en-US">
              <a:latin typeface="Calibri" panose="020F0502020204030204" pitchFamily="34" charset="0"/>
            </a:endParaRPr>
          </a:p>
        </p:txBody>
      </p:sp>
    </p:spTree>
    <p:extLst>
      <p:ext uri="{BB962C8B-B14F-4D97-AF65-F5344CB8AC3E}">
        <p14:creationId xmlns:p14="http://schemas.microsoft.com/office/powerpoint/2010/main" val="20704377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The idea of building COVID-19 vaccine confidence may seem daunting, especially in a busy workplace. But there are concrete steps your facility can take, such as: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a:t>hosting discussions among staff on COVID-19 vaccines,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a:t>sharing key messages,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a:t>highlighting success stories,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a:t>and encouraging senior leaders to be vaccine champions.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It is important to engage with all the types of staff across your organization in these efforts, not only those in direct patient care roles, to create a culture supportive of vaccination.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a:p>
        </p:txBody>
      </p:sp>
    </p:spTree>
    <p:extLst>
      <p:ext uri="{BB962C8B-B14F-4D97-AF65-F5344CB8AC3E}">
        <p14:creationId xmlns:p14="http://schemas.microsoft.com/office/powerpoint/2010/main" val="31487602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t>Now we’ll spend some of the remaining time discussing specific strategies and language you can use to build confidence and address patient questions about COVID-19 vaccines. </a:t>
            </a:r>
          </a:p>
          <a:p>
            <a:endParaRPr lang="en-US"/>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12</a:t>
            </a:fld>
            <a:endParaRPr lang="en-US"/>
          </a:p>
        </p:txBody>
      </p:sp>
    </p:spTree>
    <p:extLst>
      <p:ext uri="{BB962C8B-B14F-4D97-AF65-F5344CB8AC3E}">
        <p14:creationId xmlns:p14="http://schemas.microsoft.com/office/powerpoint/2010/main" val="31420541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Healthcare professionals are patients’ and parents’ most-trusted source of information on vaccines. Your answers to their questions matter and will help them make an informed decision about getting a COVID-19 vaccination for themselves or their children.</a:t>
            </a:r>
          </a:p>
          <a:p>
            <a:r>
              <a:rPr lang="en-US" sz="1200" kern="1200">
                <a:solidFill>
                  <a:schemeClr val="tx1"/>
                </a:solidFill>
                <a:effectLst/>
                <a:latin typeface="+mn-lt"/>
                <a:ea typeface="+mn-ea"/>
                <a:cs typeface="+mn-cs"/>
              </a:rPr>
              <a:t> </a:t>
            </a:r>
          </a:p>
          <a:p>
            <a:r>
              <a:rPr lang="en-US" sz="1200" kern="1200">
                <a:solidFill>
                  <a:schemeClr val="tx1"/>
                </a:solidFill>
                <a:effectLst/>
                <a:latin typeface="+mn-lt"/>
                <a:ea typeface="+mn-ea"/>
                <a:cs typeface="+mn-cs"/>
              </a:rPr>
              <a:t>Whether you have these discussions with your patients during an in-person office or hospital encounter, through messages on your patient portal, at a telemedicine visit, or during consultation in your pharmacy, your strong vaccine recommendation is the most important part of the conversation.</a:t>
            </a:r>
          </a:p>
          <a:p>
            <a:endParaRPr lang="en-US"/>
          </a:p>
          <a:p>
            <a:endParaRPr lang="en-US"/>
          </a:p>
        </p:txBody>
      </p:sp>
      <p:sp>
        <p:nvSpPr>
          <p:cNvPr id="4" name="Slide Number Placeholder 3"/>
          <p:cNvSpPr>
            <a:spLocks noGrp="1"/>
          </p:cNvSpPr>
          <p:nvPr>
            <p:ph type="sldNum" sz="quarter" idx="10"/>
          </p:nvPr>
        </p:nvSpPr>
        <p:spPr/>
        <p:txBody>
          <a:bodyPr/>
          <a:lstStyle/>
          <a:p>
            <a:fld id="{7E82054C-5FFB-4925-88B8-34BFE44764D6}" type="slidenum">
              <a:rPr lang="en-US" smtClean="0"/>
              <a:pPr/>
              <a:t>13</a:t>
            </a:fld>
            <a:endParaRPr lang="en-US"/>
          </a:p>
        </p:txBody>
      </p:sp>
    </p:spTree>
    <p:extLst>
      <p:ext uri="{BB962C8B-B14F-4D97-AF65-F5344CB8AC3E}">
        <p14:creationId xmlns:p14="http://schemas.microsoft.com/office/powerpoint/2010/main" val="10365778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a:solidFill>
                  <a:schemeClr val="tx1"/>
                </a:solidFill>
                <a:effectLst/>
                <a:latin typeface="+mn-lt"/>
                <a:ea typeface="+mn-ea"/>
                <a:cs typeface="+mn-cs"/>
              </a:rPr>
              <a:t>First, lead with listening. </a:t>
            </a:r>
          </a:p>
          <a:p>
            <a:pPr marL="0" lvl="0" indent="0">
              <a:buFontTx/>
              <a:buNone/>
            </a:pPr>
            <a:endParaRPr lang="en-US" sz="1200" kern="1200">
              <a:solidFill>
                <a:schemeClr val="tx1"/>
              </a:solidFill>
              <a:effectLst/>
              <a:latin typeface="+mn-lt"/>
              <a:ea typeface="+mn-ea"/>
              <a:cs typeface="+mn-cs"/>
            </a:endParaRPr>
          </a:p>
          <a:p>
            <a:pPr marL="0" lvl="0" indent="0">
              <a:buFontTx/>
              <a:buNone/>
            </a:pPr>
            <a:r>
              <a:rPr lang="en-US" sz="1200" kern="1200">
                <a:solidFill>
                  <a:schemeClr val="tx1"/>
                </a:solidFill>
                <a:effectLst/>
                <a:latin typeface="+mn-lt"/>
                <a:ea typeface="+mn-ea"/>
                <a:cs typeface="+mn-cs"/>
              </a:rPr>
              <a:t>While a presumptive approach may be effective for routine immunizations where we assume patients plan to get themselves or their children vaccinated, instead, a shared decision-making approach may be more effective for a new vaccine like COVID-19.</a:t>
            </a:r>
          </a:p>
          <a:p>
            <a:pPr marL="457200" lvl="0" indent="-457200">
              <a:buFontTx/>
              <a:buChar char="-"/>
            </a:pPr>
            <a:endParaRPr lang="en-US" sz="1200" kern="1200">
              <a:solidFill>
                <a:schemeClr val="tx1"/>
              </a:solidFill>
              <a:effectLst/>
              <a:latin typeface="+mn-lt"/>
              <a:ea typeface="+mn-ea"/>
              <a:cs typeface="+mn-cs"/>
            </a:endParaRPr>
          </a:p>
          <a:p>
            <a:pPr marL="0" lvl="0" indent="0">
              <a:buFontTx/>
              <a:buNone/>
            </a:pPr>
            <a:r>
              <a:rPr lang="en-US" sz="1200" kern="1200">
                <a:solidFill>
                  <a:schemeClr val="tx1"/>
                </a:solidFill>
                <a:effectLst/>
                <a:latin typeface="+mn-lt"/>
                <a:ea typeface="+mn-ea"/>
                <a:cs typeface="+mn-cs"/>
              </a:rPr>
              <a:t>Do not make assumptions about whether or why your patients will choose to get vaccinated.  </a:t>
            </a:r>
          </a:p>
          <a:p>
            <a:pPr marL="457200" lvl="0" indent="-457200">
              <a:buFontTx/>
              <a:buChar char="-"/>
            </a:pPr>
            <a:endParaRPr lang="en-US" sz="1200" kern="1200">
              <a:solidFill>
                <a:schemeClr val="tx1"/>
              </a:solidFill>
              <a:effectLst/>
              <a:latin typeface="+mn-lt"/>
              <a:ea typeface="+mn-ea"/>
              <a:cs typeface="+mn-cs"/>
            </a:endParaRPr>
          </a:p>
          <a:p>
            <a:pPr marL="0" lvl="0" indent="0">
              <a:buFontTx/>
              <a:buNone/>
            </a:pPr>
            <a:r>
              <a:rPr lang="en-US" sz="1200" kern="1200">
                <a:solidFill>
                  <a:schemeClr val="tx1"/>
                </a:solidFill>
                <a:effectLst/>
                <a:latin typeface="+mn-lt"/>
                <a:ea typeface="+mn-ea"/>
                <a:cs typeface="+mn-cs"/>
              </a:rPr>
              <a:t>Instead, begin with an open-ended question, like "What are your thoughts on getting the COVID-19 vaccine?“ OR When wrapping up your visit with the patient, you could say, “Before I let you go, I’ve been checking in with all my patients about the COVID-19 vaccines. Have you gotten one yet?” </a:t>
            </a:r>
          </a:p>
          <a:p>
            <a:pPr marL="457200" lvl="0" indent="-457200">
              <a:buFontTx/>
              <a:buChar char="-"/>
            </a:pPr>
            <a:endParaRPr lang="en-US" sz="1200" kern="1200">
              <a:solidFill>
                <a:schemeClr val="tx1"/>
              </a:solidFill>
              <a:effectLst/>
              <a:latin typeface="+mn-lt"/>
              <a:ea typeface="+mn-ea"/>
              <a:cs typeface="+mn-cs"/>
            </a:endParaRPr>
          </a:p>
          <a:p>
            <a:pPr marL="0" lvl="0" indent="0">
              <a:buFontTx/>
              <a:buNone/>
            </a:pPr>
            <a:r>
              <a:rPr lang="en-US" sz="1200" kern="1200">
                <a:solidFill>
                  <a:schemeClr val="tx1"/>
                </a:solidFill>
                <a:effectLst/>
                <a:latin typeface="+mn-lt"/>
                <a:ea typeface="+mn-ea"/>
                <a:cs typeface="+mn-cs"/>
              </a:rPr>
              <a:t>Then, actively listen and seek to understand the patient’s point of view. </a:t>
            </a:r>
          </a:p>
          <a:p>
            <a:endParaRPr lang="en-US"/>
          </a:p>
        </p:txBody>
      </p:sp>
      <p:sp>
        <p:nvSpPr>
          <p:cNvPr id="4" name="Slide Number Placeholder 3"/>
          <p:cNvSpPr>
            <a:spLocks noGrp="1"/>
          </p:cNvSpPr>
          <p:nvPr>
            <p:ph type="sldNum" sz="quarter" idx="10"/>
          </p:nvPr>
        </p:nvSpPr>
        <p:spPr/>
        <p:txBody>
          <a:bodyPr/>
          <a:lstStyle/>
          <a:p>
            <a:fld id="{7E82054C-5FFB-4925-88B8-34BFE44764D6}" type="slidenum">
              <a:rPr lang="en-US" smtClean="0"/>
              <a:pPr/>
              <a:t>14</a:t>
            </a:fld>
            <a:endParaRPr lang="en-US"/>
          </a:p>
        </p:txBody>
      </p:sp>
    </p:spTree>
    <p:extLst>
      <p:ext uri="{BB962C8B-B14F-4D97-AF65-F5344CB8AC3E}">
        <p14:creationId xmlns:p14="http://schemas.microsoft.com/office/powerpoint/2010/main" val="16859875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a:solidFill>
                  <a:schemeClr val="tx1"/>
                </a:solidFill>
                <a:effectLst/>
                <a:latin typeface="+mn-lt"/>
                <a:ea typeface="+mn-ea"/>
                <a:cs typeface="+mn-cs"/>
              </a:rPr>
              <a:t>Use patient-centered communication techniques, such as:</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a:solidFill>
                  <a:schemeClr val="tx1"/>
                </a:solidFill>
                <a:effectLst/>
                <a:latin typeface="+mn-lt"/>
                <a:ea typeface="+mn-ea"/>
                <a:cs typeface="+mn-cs"/>
              </a:rPr>
              <a:t>Open-ended questions to promote dialogue and get a sense of the patient’s readiness for vaccination and any specific concerns on their mind.</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kern="120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a:solidFill>
                  <a:schemeClr val="tx1"/>
                </a:solidFill>
                <a:effectLst/>
                <a:latin typeface="+mn-lt"/>
                <a:ea typeface="+mn-ea"/>
                <a:cs typeface="+mn-cs"/>
              </a:rPr>
              <a:t>Paraphrase any information shared to show that you have understood it. For example, you might say, “It sounds like you are most concerned about the vaccine’s side effects.”</a:t>
            </a:r>
          </a:p>
          <a:p>
            <a:pPr marL="171450" marR="0" lvl="0" indent="-171450" algn="l" defTabSz="914400" rtl="0" eaLnBrk="1" fontAlgn="base" latinLnBrk="0" hangingPunct="1">
              <a:lnSpc>
                <a:spcPct val="100000"/>
              </a:lnSpc>
              <a:spcBef>
                <a:spcPct val="30000"/>
              </a:spcBef>
              <a:spcAft>
                <a:spcPct val="0"/>
              </a:spcAft>
              <a:buClrTx/>
              <a:buSzTx/>
              <a:buFontTx/>
              <a:buChar char="-"/>
              <a:tabLst/>
              <a:defRPr/>
            </a:pPr>
            <a:endParaRPr lang="en-US" sz="1200" kern="120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a:solidFill>
                  <a:schemeClr val="tx1"/>
                </a:solidFill>
                <a:effectLst/>
                <a:latin typeface="+mn-lt"/>
                <a:ea typeface="+mn-ea"/>
                <a:cs typeface="+mn-cs"/>
              </a:rPr>
              <a:t>Provide positive feedback for any protective measures they may mention they are already taking, such as wearing masks. </a:t>
            </a:r>
          </a:p>
          <a:p>
            <a:pPr marL="171450" marR="0" lvl="0" indent="-171450" algn="l" defTabSz="914400" rtl="0" eaLnBrk="1" fontAlgn="base" latinLnBrk="0" hangingPunct="1">
              <a:lnSpc>
                <a:spcPct val="100000"/>
              </a:lnSpc>
              <a:spcBef>
                <a:spcPct val="30000"/>
              </a:spcBef>
              <a:spcAft>
                <a:spcPct val="0"/>
              </a:spcAft>
              <a:buClrTx/>
              <a:buSzTx/>
              <a:buFontTx/>
              <a:buChar char="-"/>
              <a:tabLst/>
              <a:defRPr/>
            </a:pPr>
            <a:endParaRPr lang="en-US" sz="1200" kern="120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a:t>Ask if you may provide some additional information from sources you trust. If they agree, they will be more willing to listen to you instead of feeling like they’re involuntarily receiving unsolicited information. </a:t>
            </a:r>
            <a:endParaRPr lang="en-US" sz="120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10"/>
          </p:nvPr>
        </p:nvSpPr>
        <p:spPr/>
        <p:txBody>
          <a:bodyPr/>
          <a:lstStyle/>
          <a:p>
            <a:fld id="{7E82054C-5FFB-4925-88B8-34BFE44764D6}" type="slidenum">
              <a:rPr lang="en-US" smtClean="0"/>
              <a:pPr/>
              <a:t>15</a:t>
            </a:fld>
            <a:endParaRPr lang="en-US"/>
          </a:p>
        </p:txBody>
      </p:sp>
    </p:spTree>
    <p:extLst>
      <p:ext uri="{BB962C8B-B14F-4D97-AF65-F5344CB8AC3E}">
        <p14:creationId xmlns:p14="http://schemas.microsoft.com/office/powerpoint/2010/main" val="15110993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en-US"/>
              <a:t>It is important to show compassion and empathy in this space, as it is normal for people to have questions about a newer vaccine. </a:t>
            </a:r>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endParaRPr lang="en-US" sz="1200"/>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en-US" sz="1200" kern="1200">
                <a:solidFill>
                  <a:schemeClr val="tx1"/>
                </a:solidFill>
                <a:effectLst/>
                <a:latin typeface="+mn-lt"/>
                <a:ea typeface="+mn-ea"/>
                <a:cs typeface="+mn-cs"/>
              </a:rPr>
              <a:t>Respond to their questions or concerns by providing answers using clear, simple language. </a:t>
            </a:r>
            <a:endParaRPr lang="en-US" sz="1200"/>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en-US" sz="1200"/>
              <a:t>Help navigate to accurate resources. Some language you could use might be “I trust this website for accurate medical information.  They also have some great resources for patients that can be found here…”</a:t>
            </a:r>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endParaRPr lang="en-US" sz="1200"/>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en-US"/>
              <a:t>When considering strategies for building confidence, we must be sensitive to the long-standing health and social inequities faced by racial and ethnic minority groups and other groups experiencing health disparities.  </a:t>
            </a:r>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en-US"/>
              <a:t>People may have a mistrust or fear in healthcare providers, institutions, or government after experiencing very real mistreatment or disrespectful care from these institutions.  </a:t>
            </a:r>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endParaRPr lang="en-US"/>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en-US"/>
              <a:t>Avoid stigmatizing language and ensure you and your staff are trained to identify and interrupt all forms of discrimination. </a:t>
            </a:r>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endParaRPr lang="en-US"/>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en-US" sz="1200" kern="1200">
                <a:solidFill>
                  <a:schemeClr val="tx1"/>
                </a:solidFill>
                <a:effectLst/>
                <a:latin typeface="+mn-lt"/>
                <a:ea typeface="+mn-ea"/>
                <a:cs typeface="+mn-cs"/>
              </a:rPr>
              <a:t>Finally, acknowledge uncertainty about what we don’t yet know about COVID-19 vaccines.  This can help to build trust. </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endParaRPr lang="en-US" sz="1200" kern="1200">
              <a:solidFill>
                <a:schemeClr val="tx1"/>
              </a:solidFill>
              <a:effectLst/>
              <a:latin typeface="+mn-lt"/>
              <a:ea typeface="+mn-ea"/>
              <a:cs typeface="+mn-cs"/>
            </a:endParaRP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endParaRPr lang="en-US" sz="1100" kern="1200">
              <a:solidFill>
                <a:schemeClr val="tx1"/>
              </a:solidFill>
              <a:effectLst/>
              <a:latin typeface="+mn-lt"/>
              <a:ea typeface="+mn-ea"/>
              <a:cs typeface="+mn-cs"/>
            </a:endParaRP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endParaRPr lang="en-US"/>
          </a:p>
          <a:p>
            <a:endParaRPr lang="en-US"/>
          </a:p>
          <a:p>
            <a:endParaRPr lang="en-US"/>
          </a:p>
        </p:txBody>
      </p:sp>
      <p:sp>
        <p:nvSpPr>
          <p:cNvPr id="4" name="Slide Number Placeholder 3"/>
          <p:cNvSpPr>
            <a:spLocks noGrp="1"/>
          </p:cNvSpPr>
          <p:nvPr>
            <p:ph type="sldNum" sz="quarter" idx="10"/>
          </p:nvPr>
        </p:nvSpPr>
        <p:spPr/>
        <p:txBody>
          <a:bodyPr/>
          <a:lstStyle/>
          <a:p>
            <a:fld id="{7E82054C-5FFB-4925-88B8-34BFE44764D6}" type="slidenum">
              <a:rPr lang="en-US" smtClean="0"/>
              <a:pPr/>
              <a:t>16</a:t>
            </a:fld>
            <a:endParaRPr lang="en-US"/>
          </a:p>
        </p:txBody>
      </p:sp>
    </p:spTree>
    <p:extLst>
      <p:ext uri="{BB962C8B-B14F-4D97-AF65-F5344CB8AC3E}">
        <p14:creationId xmlns:p14="http://schemas.microsoft.com/office/powerpoint/2010/main" val="39484188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a:solidFill>
                  <a:schemeClr val="tx1"/>
                </a:solidFill>
                <a:effectLst/>
                <a:latin typeface="+mn-lt"/>
                <a:ea typeface="+mn-ea"/>
                <a:cs typeface="+mn-cs"/>
              </a:rPr>
              <a:t>Once you’ve answered their questions and shared information, give your strong recommendation.</a:t>
            </a:r>
          </a:p>
          <a:p>
            <a:endParaRPr lang="en-US" sz="1050" kern="1200">
              <a:solidFill>
                <a:schemeClr val="tx1"/>
              </a:solidFill>
              <a:effectLst/>
              <a:latin typeface="+mn-lt"/>
              <a:ea typeface="+mn-ea"/>
              <a:cs typeface="+mn-cs"/>
            </a:endParaRPr>
          </a:p>
          <a:p>
            <a:pPr lvl="0"/>
            <a:r>
              <a:rPr lang="en-US" sz="1200" kern="1200">
                <a:solidFill>
                  <a:schemeClr val="tx1"/>
                </a:solidFill>
                <a:effectLst/>
                <a:latin typeface="+mn-lt"/>
                <a:ea typeface="+mn-ea"/>
                <a:cs typeface="+mn-cs"/>
              </a:rPr>
              <a:t>Let the patient know that you recommend COVID-19 vaccination for the them, and tailor your recommendation to include any relevant reasons why COVID-19 vaccination might be particularly important for that specific patient, such as their age, job, or health conditions. </a:t>
            </a:r>
          </a:p>
          <a:p>
            <a:endParaRPr lang="en-US"/>
          </a:p>
        </p:txBody>
      </p:sp>
      <p:sp>
        <p:nvSpPr>
          <p:cNvPr id="4" name="Slide Number Placeholder 3"/>
          <p:cNvSpPr>
            <a:spLocks noGrp="1"/>
          </p:cNvSpPr>
          <p:nvPr>
            <p:ph type="sldNum" sz="quarter" idx="10"/>
          </p:nvPr>
        </p:nvSpPr>
        <p:spPr/>
        <p:txBody>
          <a:bodyPr/>
          <a:lstStyle/>
          <a:p>
            <a:fld id="{7E82054C-5FFB-4925-88B8-34BFE44764D6}" type="slidenum">
              <a:rPr lang="en-US" smtClean="0"/>
              <a:pPr/>
              <a:t>17</a:t>
            </a:fld>
            <a:endParaRPr lang="en-US"/>
          </a:p>
        </p:txBody>
      </p:sp>
    </p:spTree>
    <p:extLst>
      <p:ext uri="{BB962C8B-B14F-4D97-AF65-F5344CB8AC3E}">
        <p14:creationId xmlns:p14="http://schemas.microsoft.com/office/powerpoint/2010/main" val="16187338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en-US"/>
              <a:t>Share your own experience with getting vaccinated.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p>
          <a:p>
            <a:pPr marL="0" marR="0" lvl="0" indent="0" algn="l" defTabSz="914400" rtl="0" eaLnBrk="1" fontAlgn="base" latinLnBrk="0" hangingPunct="1">
              <a:lnSpc>
                <a:spcPct val="100000"/>
              </a:lnSpc>
              <a:spcBef>
                <a:spcPct val="30000"/>
              </a:spcBef>
              <a:spcAft>
                <a:spcPct val="0"/>
              </a:spcAft>
              <a:buClrTx/>
              <a:buSzTx/>
              <a:buFontTx/>
              <a:buNone/>
              <a:tabLst/>
              <a:defRPr/>
            </a:pPr>
            <a:r>
              <a:rPr lang="en-US"/>
              <a:t>The example you model in choosing to receive the vaccine is critical, as is your willingness to share and celebrate that experience.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p>
          <a:p>
            <a:pPr marL="0" marR="0" lvl="0" indent="0" algn="l" defTabSz="914400" rtl="0" eaLnBrk="1" fontAlgn="base" latinLnBrk="0" hangingPunct="1">
              <a:lnSpc>
                <a:spcPct val="100000"/>
              </a:lnSpc>
              <a:spcBef>
                <a:spcPct val="30000"/>
              </a:spcBef>
              <a:spcAft>
                <a:spcPct val="0"/>
              </a:spcAft>
              <a:buClrTx/>
              <a:buSzTx/>
              <a:buFontTx/>
              <a:buNone/>
              <a:tabLst/>
              <a:defRPr/>
            </a:pPr>
            <a:r>
              <a:rPr lang="en-US"/>
              <a:t>Emphasize some of the benefits to getting vaccinated, including protecting themselves and their community, and explain what activities they can safely return to doing once vaccinated.</a:t>
            </a:r>
          </a:p>
          <a:p>
            <a:endParaRPr lang="en-US"/>
          </a:p>
        </p:txBody>
      </p:sp>
      <p:sp>
        <p:nvSpPr>
          <p:cNvPr id="4" name="Slide Number Placeholder 3"/>
          <p:cNvSpPr>
            <a:spLocks noGrp="1"/>
          </p:cNvSpPr>
          <p:nvPr>
            <p:ph type="sldNum" sz="quarter" idx="10"/>
          </p:nvPr>
        </p:nvSpPr>
        <p:spPr/>
        <p:txBody>
          <a:bodyPr/>
          <a:lstStyle/>
          <a:p>
            <a:fld id="{7E82054C-5FFB-4925-88B8-34BFE44764D6}" type="slidenum">
              <a:rPr lang="en-US" smtClean="0"/>
              <a:pPr/>
              <a:t>18</a:t>
            </a:fld>
            <a:endParaRPr lang="en-US"/>
          </a:p>
        </p:txBody>
      </p:sp>
    </p:spTree>
    <p:extLst>
      <p:ext uri="{BB962C8B-B14F-4D97-AF65-F5344CB8AC3E}">
        <p14:creationId xmlns:p14="http://schemas.microsoft.com/office/powerpoint/2010/main" val="13246747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a:solidFill>
                  <a:schemeClr val="tx1"/>
                </a:solidFill>
                <a:effectLst/>
                <a:latin typeface="+mn-lt"/>
                <a:ea typeface="+mn-ea"/>
                <a:cs typeface="+mn-cs"/>
              </a:rPr>
              <a:t>Here are some examples of language you could use, such as saying:</a:t>
            </a:r>
          </a:p>
          <a:p>
            <a:endParaRPr lang="en-US" sz="1050" b="0" kern="1200">
              <a:solidFill>
                <a:schemeClr val="tx1"/>
              </a:solidFill>
              <a:effectLst/>
              <a:latin typeface="+mn-lt"/>
              <a:ea typeface="+mn-ea"/>
              <a:cs typeface="+mn-cs"/>
            </a:endParaRPr>
          </a:p>
          <a:p>
            <a:pPr lvl="0"/>
            <a:r>
              <a:rPr lang="en-US" sz="1200" kern="1200">
                <a:solidFill>
                  <a:schemeClr val="tx1"/>
                </a:solidFill>
                <a:effectLst/>
                <a:latin typeface="+mn-lt"/>
                <a:ea typeface="+mn-ea"/>
                <a:cs typeface="+mn-cs"/>
              </a:rPr>
              <a:t>“…I believe in this vaccine so strongly that I got vaccinated as soon as it was available to me, and I recommended that everyone in my family did the same.” </a:t>
            </a:r>
          </a:p>
          <a:p>
            <a:endParaRPr lang="en-US"/>
          </a:p>
        </p:txBody>
      </p:sp>
      <p:sp>
        <p:nvSpPr>
          <p:cNvPr id="4" name="Slide Number Placeholder 3"/>
          <p:cNvSpPr>
            <a:spLocks noGrp="1"/>
          </p:cNvSpPr>
          <p:nvPr>
            <p:ph type="sldNum" sz="quarter" idx="10"/>
          </p:nvPr>
        </p:nvSpPr>
        <p:spPr/>
        <p:txBody>
          <a:bodyPr/>
          <a:lstStyle/>
          <a:p>
            <a:fld id="{7E82054C-5FFB-4925-88B8-34BFE44764D6}" type="slidenum">
              <a:rPr lang="en-US" smtClean="0"/>
              <a:pPr/>
              <a:t>19</a:t>
            </a:fld>
            <a:endParaRPr lang="en-US"/>
          </a:p>
        </p:txBody>
      </p:sp>
    </p:spTree>
    <p:extLst>
      <p:ext uri="{BB962C8B-B14F-4D97-AF65-F5344CB8AC3E}">
        <p14:creationId xmlns:p14="http://schemas.microsoft.com/office/powerpoint/2010/main" val="32023585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a:t>These are some of the key messages around COVID-19 vaccines to emphasize with patients; these can be woven into conversations or included in written materials provided by your facility: </a:t>
            </a:r>
          </a:p>
          <a:p>
            <a:pPr marL="457200" lvl="0" indent="-457200" algn="l" rtl="0">
              <a:spcBef>
                <a:spcPts val="0"/>
              </a:spcBef>
              <a:spcAft>
                <a:spcPts val="0"/>
              </a:spcAft>
              <a:buFontTx/>
              <a:buChar char="-"/>
            </a:pPr>
            <a:r>
              <a:rPr lang="en-US"/>
              <a:t>That individuals can help stop the pandemic by getting a COVID-19 vaccine.</a:t>
            </a:r>
          </a:p>
          <a:p>
            <a:pPr marL="457200" lvl="0" indent="-457200" algn="l" rtl="0">
              <a:spcBef>
                <a:spcPts val="0"/>
              </a:spcBef>
              <a:spcAft>
                <a:spcPts val="0"/>
              </a:spcAft>
              <a:buFontTx/>
              <a:buChar char="-"/>
            </a:pPr>
            <a:r>
              <a:rPr lang="en-US"/>
              <a:t>That the vaccines are safe, effective, and free.</a:t>
            </a:r>
          </a:p>
          <a:p>
            <a:pPr marL="457200" lvl="0" indent="-457200" algn="l" rtl="0">
              <a:spcBef>
                <a:spcPts val="0"/>
              </a:spcBef>
              <a:spcAft>
                <a:spcPts val="0"/>
              </a:spcAft>
              <a:buFontTx/>
              <a:buChar char="-"/>
            </a:pPr>
            <a:r>
              <a:rPr lang="en-US"/>
              <a:t>That after vaccination, they may experience side effects. These are normal and expected.</a:t>
            </a:r>
          </a:p>
          <a:p>
            <a:pPr marL="457200" lvl="0" indent="-457200" algn="l" rtl="0">
              <a:spcBef>
                <a:spcPts val="0"/>
              </a:spcBef>
              <a:spcAft>
                <a:spcPts val="0"/>
              </a:spcAft>
              <a:buFontTx/>
              <a:buChar char="-"/>
            </a:pPr>
            <a:r>
              <a:rPr lang="en-US"/>
              <a:t>And that once fully vaccinated, they can resume activities they have missed. </a:t>
            </a:r>
          </a:p>
          <a:p>
            <a:endParaRPr lang="en-US"/>
          </a:p>
        </p:txBody>
      </p:sp>
      <p:sp>
        <p:nvSpPr>
          <p:cNvPr id="4" name="Slide Number Placeholder 3"/>
          <p:cNvSpPr>
            <a:spLocks noGrp="1"/>
          </p:cNvSpPr>
          <p:nvPr>
            <p:ph type="sldNum" sz="quarter" idx="10"/>
          </p:nvPr>
        </p:nvSpPr>
        <p:spPr/>
        <p:txBody>
          <a:bodyPr/>
          <a:lstStyle/>
          <a:p>
            <a:fld id="{7E82054C-5FFB-4925-88B8-34BFE44764D6}" type="slidenum">
              <a:rPr lang="en-US" smtClean="0"/>
              <a:pPr/>
              <a:t>20</a:t>
            </a:fld>
            <a:endParaRPr lang="en-US"/>
          </a:p>
        </p:txBody>
      </p:sp>
    </p:spTree>
    <p:extLst>
      <p:ext uri="{BB962C8B-B14F-4D97-AF65-F5344CB8AC3E}">
        <p14:creationId xmlns:p14="http://schemas.microsoft.com/office/powerpoint/2010/main" val="3157624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200" b="0" i="0" kern="1200">
                <a:solidFill>
                  <a:schemeClr val="tx1"/>
                </a:solidFill>
                <a:effectLst/>
                <a:latin typeface="+mn-lt"/>
                <a:ea typeface="+mn-ea"/>
                <a:cs typeface="+mn-cs"/>
              </a:rPr>
              <a:t>Whether in your office, hospital, or through a telehealth visit, building confidence in COVID-19 vaccination among your patients is critical to setting expectations, ensuring vaccine uptake, and helping protect our communities.</a:t>
            </a:r>
            <a:r>
              <a:rPr lang="en-US"/>
              <a:t> </a:t>
            </a:r>
            <a:r>
              <a:rPr lang="en-US" sz="1200" b="0" i="0" kern="1200">
                <a:solidFill>
                  <a:schemeClr val="tx1"/>
                </a:solidFill>
                <a:effectLst/>
                <a:latin typeface="+mn-lt"/>
                <a:ea typeface="+mn-ea"/>
                <a:cs typeface="+mn-cs"/>
              </a:rPr>
              <a:t>Vaccine confidence may seem like a vague concept, but there are concrete things we can do to foster it and help make it visible in our health system or clinic</a:t>
            </a:r>
            <a:r>
              <a:rPr lang="en-US"/>
              <a:t>.</a:t>
            </a:r>
            <a:endParaRPr lang="en-US" sz="1200" b="0" i="0" kern="1200">
              <a:solidFill>
                <a:schemeClr val="tx1"/>
              </a:solidFill>
              <a:effectLst/>
              <a:latin typeface="+mn-lt"/>
              <a:ea typeface="+mn-ea"/>
              <a:cs typeface="+mn-cs"/>
            </a:endParaRPr>
          </a:p>
          <a:p>
            <a:r>
              <a:rPr lang="en-US"/>
              <a:t> </a:t>
            </a:r>
          </a:p>
          <a:p>
            <a:r>
              <a:rPr lang="en-US"/>
              <a:t>Here’s what we will be discussing in this presentation:</a:t>
            </a:r>
          </a:p>
          <a:p>
            <a:endParaRPr lang="en-US"/>
          </a:p>
          <a:p>
            <a:pPr marL="171450" indent="-171450">
              <a:buFont typeface="Arial" panose="020B0604020202020204" pitchFamily="34" charset="0"/>
              <a:buChar char="•"/>
            </a:pPr>
            <a:r>
              <a:rPr lang="en-US"/>
              <a:t>Elements of vaccine confidence; </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a:t>Strategies for building vaccine confidence and talking with patients about COVID-19 vaccine; and</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a:cs typeface="Calibri"/>
              </a:rPr>
              <a:t>Relevant communication resources.</a:t>
            </a:r>
          </a:p>
          <a:p>
            <a:endParaRPr lang="en-US"/>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3</a:t>
            </a:fld>
            <a:endParaRPr lang="en-US"/>
          </a:p>
        </p:txBody>
      </p:sp>
    </p:spTree>
    <p:extLst>
      <p:ext uri="{BB962C8B-B14F-4D97-AF65-F5344CB8AC3E}">
        <p14:creationId xmlns:p14="http://schemas.microsoft.com/office/powerpoint/2010/main" val="10403971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a:t>If patients mention myths they have heard about COVID-19 vaccines, use the conversation as an opportunity to address misinformation by sharing key facts. </a:t>
            </a:r>
          </a:p>
          <a:p>
            <a:pPr marL="0" indent="0">
              <a:buFont typeface="Arial" panose="020B0604020202020204" pitchFamily="34" charset="0"/>
              <a:buNone/>
            </a:pPr>
            <a:endParaRPr lang="en-US"/>
          </a:p>
          <a:p>
            <a:pPr marL="0" indent="0">
              <a:buFont typeface="Arial" panose="020B0604020202020204" pitchFamily="34" charset="0"/>
              <a:buNone/>
            </a:pPr>
            <a:r>
              <a:rPr lang="en-US"/>
              <a:t>Let them know that it’s easy to be confused by all the information that is circulating, some of which may be conflicting. </a:t>
            </a:r>
          </a:p>
          <a:p>
            <a:pPr marL="0" indent="0">
              <a:buFont typeface="Arial" panose="020B0604020202020204" pitchFamily="34" charset="0"/>
              <a:buNone/>
            </a:pPr>
            <a:endParaRPr lang="en-US"/>
          </a:p>
          <a:p>
            <a:pPr marL="0" indent="0">
              <a:buFont typeface="Arial" panose="020B0604020202020204" pitchFamily="34" charset="0"/>
              <a:buNone/>
            </a:pPr>
            <a:r>
              <a:rPr lang="en-US"/>
              <a:t>CDC has facts and messaging to counteract common myths. </a:t>
            </a:r>
          </a:p>
          <a:p>
            <a:pPr marL="0" indent="0">
              <a:buFont typeface="Arial" panose="020B0604020202020204" pitchFamily="34" charset="0"/>
              <a:buNone/>
            </a:pPr>
            <a:endParaRPr lang="en-US"/>
          </a:p>
          <a:p>
            <a:pPr marL="0" indent="0">
              <a:buFont typeface="Arial" panose="020B0604020202020204" pitchFamily="34" charset="0"/>
              <a:buNone/>
            </a:pPr>
            <a:r>
              <a:rPr lang="en-US"/>
              <a:t>Some of these key messages are shown here. </a:t>
            </a:r>
          </a:p>
          <a:p>
            <a:pPr marL="0" indent="0">
              <a:buFont typeface="Arial" panose="020B0604020202020204" pitchFamily="34" charset="0"/>
              <a:buNone/>
            </a:pPr>
            <a:endParaRPr lang="en-US">
              <a:effectLst/>
            </a:endParaRPr>
          </a:p>
        </p:txBody>
      </p:sp>
    </p:spTree>
    <p:extLst>
      <p:ext uri="{BB962C8B-B14F-4D97-AF65-F5344CB8AC3E}">
        <p14:creationId xmlns:p14="http://schemas.microsoft.com/office/powerpoint/2010/main" val="13508209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a:t>Everyone who chooses to get vaccinated does it for a reason—to protect their family, to be less anxious, to visit their parents, or to get back to activities like seeing friends or returning to school. After addressing concerns with empathy and facts, you can steer the conversation from “why not” to the important reasons that matter to them—their “why.” </a:t>
            </a:r>
          </a:p>
          <a:p>
            <a:pPr marL="0" lvl="0" indent="0" algn="l" rtl="0">
              <a:spcBef>
                <a:spcPts val="0"/>
              </a:spcBef>
              <a:spcAft>
                <a:spcPts val="0"/>
              </a:spcAft>
              <a:buNone/>
            </a:pPr>
            <a:endParaRPr lang="en-US"/>
          </a:p>
          <a:p>
            <a:pPr marL="0" marR="0" lvl="0" indent="0" algn="l" rtl="0">
              <a:lnSpc>
                <a:spcPct val="100000"/>
              </a:lnSpc>
              <a:spcBef>
                <a:spcPts val="0"/>
              </a:spcBef>
              <a:spcAft>
                <a:spcPts val="0"/>
              </a:spcAft>
              <a:buClr>
                <a:schemeClr val="dk1"/>
              </a:buClr>
              <a:buSzPts val="1200"/>
              <a:buFont typeface="Calibri"/>
              <a:buNone/>
            </a:pPr>
            <a:r>
              <a:rPr lang="en-US" sz="800" b="0" i="0">
                <a:solidFill>
                  <a:schemeClr val="dk1"/>
                </a:solidFill>
                <a:latin typeface="+mn-lt"/>
                <a:ea typeface="Calibri"/>
                <a:cs typeface="Calibri"/>
                <a:sym typeface="Calibri"/>
              </a:rPr>
              <a:t>Once someone decides on their “why,” help them make a commitment to get vaccinated. Help make the path to vaccination shorter, easier, and less stressful for them. </a:t>
            </a:r>
          </a:p>
          <a:p>
            <a:endParaRPr lang="en-US"/>
          </a:p>
        </p:txBody>
      </p:sp>
      <p:sp>
        <p:nvSpPr>
          <p:cNvPr id="4" name="Slide Number Placeholder 3"/>
          <p:cNvSpPr>
            <a:spLocks noGrp="1"/>
          </p:cNvSpPr>
          <p:nvPr>
            <p:ph type="sldNum" sz="quarter" idx="10"/>
          </p:nvPr>
        </p:nvSpPr>
        <p:spPr/>
        <p:txBody>
          <a:bodyPr/>
          <a:lstStyle/>
          <a:p>
            <a:fld id="{7E82054C-5FFB-4925-88B8-34BFE44764D6}" type="slidenum">
              <a:rPr lang="en-US" smtClean="0"/>
              <a:pPr/>
              <a:t>22</a:t>
            </a:fld>
            <a:endParaRPr lang="en-US"/>
          </a:p>
        </p:txBody>
      </p:sp>
    </p:spTree>
    <p:extLst>
      <p:ext uri="{BB962C8B-B14F-4D97-AF65-F5344CB8AC3E}">
        <p14:creationId xmlns:p14="http://schemas.microsoft.com/office/powerpoint/2010/main" val="34338702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wrapping up the conversation, encourage your patients to take at least one action, such as:</a:t>
            </a:r>
          </a:p>
          <a:p>
            <a:endParaRPr lang="en-US"/>
          </a:p>
          <a:p>
            <a:pPr marL="171450" indent="-171450">
              <a:buFont typeface="Arial" panose="020B0604020202020204" pitchFamily="34" charset="0"/>
              <a:buChar char="•"/>
            </a:pPr>
            <a:r>
              <a:rPr lang="en-US"/>
              <a:t>Scheduling a vaccination appointment, if they are ready to do so, OR,</a:t>
            </a:r>
          </a:p>
          <a:p>
            <a:pPr marL="171450" indent="-171450">
              <a:buFont typeface="Arial" panose="020B0604020202020204" pitchFamily="34" charset="0"/>
              <a:buChar char="•"/>
            </a:pPr>
            <a:r>
              <a:rPr lang="en-US"/>
              <a:t>If they declined vaccination, they can read the additional information you provide them about the COVID-19 vaccines.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If the patient seems open to getting vaccinated, share information on the closest vaccination sites in your area. Make sure you have that information readily available in formats that are easy to use and understand. </a:t>
            </a:r>
          </a:p>
          <a:p>
            <a:pPr marL="171450" indent="-171450" rtl="0" eaLnBrk="1" latinLnBrk="0" hangingPunct="1">
              <a:buFont typeface="Arial" panose="020B0604020202020204" pitchFamily="34" charset="0"/>
              <a:buChar char="•"/>
            </a:pPr>
            <a:r>
              <a:rPr lang="en-US"/>
              <a:t>If they are not ready for vaccination yet, let them know that you and other healthcare providers are always open to discussing their questions or concerns at future visits. </a:t>
            </a:r>
          </a:p>
          <a:p>
            <a:endParaRPr lang="en-US"/>
          </a:p>
        </p:txBody>
      </p:sp>
      <p:sp>
        <p:nvSpPr>
          <p:cNvPr id="4" name="Slide Number Placeholder 3"/>
          <p:cNvSpPr>
            <a:spLocks noGrp="1"/>
          </p:cNvSpPr>
          <p:nvPr>
            <p:ph type="sldNum" sz="quarter" idx="10"/>
          </p:nvPr>
        </p:nvSpPr>
        <p:spPr/>
        <p:txBody>
          <a:bodyPr/>
          <a:lstStyle/>
          <a:p>
            <a:fld id="{7E82054C-5FFB-4925-88B8-34BFE44764D6}" type="slidenum">
              <a:rPr lang="en-US" smtClean="0"/>
              <a:pPr/>
              <a:t>23</a:t>
            </a:fld>
            <a:endParaRPr lang="en-US"/>
          </a:p>
        </p:txBody>
      </p:sp>
    </p:spTree>
    <p:extLst>
      <p:ext uri="{BB962C8B-B14F-4D97-AF65-F5344CB8AC3E}">
        <p14:creationId xmlns:p14="http://schemas.microsoft.com/office/powerpoint/2010/main" val="5735779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Recognize that it will likely take multiple encounters to move people toward vaccine acceptance. </a:t>
            </a:r>
            <a:endParaRPr lang="en-US"/>
          </a:p>
          <a:p>
            <a:endParaRPr lang="en-US"/>
          </a:p>
        </p:txBody>
      </p:sp>
      <p:sp>
        <p:nvSpPr>
          <p:cNvPr id="4" name="Slide Number Placeholder 3"/>
          <p:cNvSpPr>
            <a:spLocks noGrp="1"/>
          </p:cNvSpPr>
          <p:nvPr>
            <p:ph type="sldNum" sz="quarter" idx="10"/>
          </p:nvPr>
        </p:nvSpPr>
        <p:spPr/>
        <p:txBody>
          <a:bodyPr/>
          <a:lstStyle/>
          <a:p>
            <a:fld id="{7E82054C-5FFB-4925-88B8-34BFE44764D6}" type="slidenum">
              <a:rPr lang="en-US" smtClean="0"/>
              <a:pPr/>
              <a:t>24</a:t>
            </a:fld>
            <a:endParaRPr lang="en-US"/>
          </a:p>
        </p:txBody>
      </p:sp>
    </p:spTree>
    <p:extLst>
      <p:ext uri="{BB962C8B-B14F-4D97-AF65-F5344CB8AC3E}">
        <p14:creationId xmlns:p14="http://schemas.microsoft.com/office/powerpoint/2010/main" val="32324995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t>Lastly, I wanted to share a few CDC resources.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p>
          <a:p>
            <a:endParaRPr lang="en-US"/>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25</a:t>
            </a:fld>
            <a:endParaRPr lang="en-US"/>
          </a:p>
        </p:txBody>
      </p:sp>
    </p:spTree>
    <p:extLst>
      <p:ext uri="{BB962C8B-B14F-4D97-AF65-F5344CB8AC3E}">
        <p14:creationId xmlns:p14="http://schemas.microsoft.com/office/powerpoint/2010/main" val="13943766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t>Our webpage also includes a sample letter on COVID-19 vaccination that you can customize to send to your patients.</a:t>
            </a:r>
          </a:p>
          <a:p>
            <a:endParaRPr lang="en-US"/>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26</a:t>
            </a:fld>
            <a:endParaRPr lang="en-US"/>
          </a:p>
        </p:txBody>
      </p:sp>
    </p:spTree>
    <p:extLst>
      <p:ext uri="{BB962C8B-B14F-4D97-AF65-F5344CB8AC3E}">
        <p14:creationId xmlns:p14="http://schemas.microsoft.com/office/powerpoint/2010/main" val="26924813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i="0" kern="1200">
                <a:solidFill>
                  <a:schemeClr val="tx1"/>
                </a:solidFill>
                <a:effectLst/>
                <a:latin typeface="+mn-lt"/>
                <a:ea typeface="+mn-ea"/>
                <a:cs typeface="+mn-cs"/>
              </a:rPr>
              <a:t>These are additional resources on our website to help healthcare professionals with COVID-19 vaccine conversations. </a:t>
            </a:r>
            <a:endParaRPr lang="en-US"/>
          </a:p>
          <a:p>
            <a:endParaRPr lang="en-US"/>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27</a:t>
            </a:fld>
            <a:endParaRPr lang="en-US"/>
          </a:p>
        </p:txBody>
      </p:sp>
    </p:spTree>
    <p:extLst>
      <p:ext uri="{BB962C8B-B14F-4D97-AF65-F5344CB8AC3E}">
        <p14:creationId xmlns:p14="http://schemas.microsoft.com/office/powerpoint/2010/main" val="24209108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t>And we also have publicly available a communications toolkit specific to healthcare systems, with slide decks, fact sheets, social media posts, and stickers to amplify messaging around COVID-19 vaccines. </a:t>
            </a:r>
          </a:p>
          <a:p>
            <a:endParaRPr lang="en-US"/>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28</a:t>
            </a:fld>
            <a:endParaRPr lang="en-US"/>
          </a:p>
        </p:txBody>
      </p:sp>
    </p:spTree>
    <p:extLst>
      <p:ext uri="{BB962C8B-B14F-4D97-AF65-F5344CB8AC3E}">
        <p14:creationId xmlns:p14="http://schemas.microsoft.com/office/powerpoint/2010/main" val="22218394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i="0" kern="1200">
                <a:solidFill>
                  <a:schemeClr val="tx1"/>
                </a:solidFill>
                <a:effectLst/>
                <a:latin typeface="+mn-lt"/>
                <a:ea typeface="+mn-ea"/>
                <a:cs typeface="+mn-cs"/>
              </a:rPr>
              <a:t>The United States has a robust post-licensure monitoring system that has been in place for decades to ensure the safety of routine vaccines.  It includes several components, shown here. </a:t>
            </a:r>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endParaRPr lang="en-US" sz="1200" b="0" i="0" kern="120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i="0" kern="1200">
                <a:solidFill>
                  <a:schemeClr val="tx1"/>
                </a:solidFill>
                <a:effectLst/>
                <a:latin typeface="+mn-lt"/>
                <a:ea typeface="+mn-ea"/>
                <a:cs typeface="+mn-cs"/>
              </a:rPr>
              <a:t>These existing data systems have validated analytic methods that can rapidly detect statistical signals for possible vaccine safety problems. These systems are being scaled up to fully meet the needs of the nation.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b="0" i="0" kern="120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i="0" kern="1200">
                <a:solidFill>
                  <a:schemeClr val="tx1"/>
                </a:solidFill>
                <a:effectLst/>
                <a:latin typeface="+mn-lt"/>
                <a:ea typeface="+mn-ea"/>
                <a:cs typeface="+mn-cs"/>
              </a:rPr>
              <a:t>New systems have been developed to further enhance safety monitoring capabilities. One example is V-Safe—an active surveillance system that uses text messaging to initiate web-based survey monitoring.  V-safe will </a:t>
            </a:r>
            <a:r>
              <a:rPr lang="en-US" sz="1200"/>
              <a:t>provide telephone follow up to anyone who reports medically significant adverse events. V-safe will complement the existing safety monitoring systems. People who use v-safe can still submit reports to VAERS.</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b="0" i="0" kern="120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i="0" kern="1200">
                <a:solidFill>
                  <a:schemeClr val="tx1"/>
                </a:solidFill>
                <a:effectLst/>
                <a:latin typeface="+mn-lt"/>
                <a:ea typeface="+mn-ea"/>
                <a:cs typeface="+mn-cs"/>
              </a:rPr>
              <a:t>As you can see, robust systems on vaccine safety are in place for these COVID-19 vaccines, just as any other vaccine. </a:t>
            </a:r>
            <a:r>
              <a:rPr lang="en-US"/>
              <a:t>And it’s important to note that </a:t>
            </a:r>
            <a:r>
              <a:rPr lang="en-US" sz="1200" kern="1200">
                <a:solidFill>
                  <a:schemeClr val="tx1"/>
                </a:solidFill>
                <a:latin typeface="+mn-lt"/>
                <a:ea typeface="+mn-ea"/>
                <a:cs typeface="+mn-cs"/>
              </a:rPr>
              <a:t>the safety monitoring for both VAERS and </a:t>
            </a:r>
            <a:r>
              <a:rPr lang="en-US" sz="1200" kern="1200" err="1">
                <a:solidFill>
                  <a:schemeClr val="tx1"/>
                </a:solidFill>
                <a:latin typeface="+mn-lt"/>
                <a:ea typeface="+mn-ea"/>
                <a:cs typeface="+mn-cs"/>
              </a:rPr>
              <a:t>vsafe</a:t>
            </a:r>
            <a:r>
              <a:rPr lang="en-US" sz="1200" kern="1200">
                <a:solidFill>
                  <a:schemeClr val="tx1"/>
                </a:solidFill>
                <a:latin typeface="+mn-lt"/>
                <a:ea typeface="+mn-ea"/>
                <a:cs typeface="+mn-cs"/>
              </a:rPr>
              <a:t> are required to monitor safety effects by race and ethnicity. </a:t>
            </a:r>
            <a:endParaRPr lang="en-US" sz="1200" b="0" i="0" kern="1200">
              <a:solidFill>
                <a:schemeClr val="tx1"/>
              </a:solidFill>
              <a:effectLst/>
              <a:latin typeface="+mn-lt"/>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248375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Thank you very much for your time today and for all you do for your patients and communities. Feel free to contact me directly if you have any additional questions [SHARE CONTACT INFORMATION]. </a:t>
            </a:r>
          </a:p>
          <a:p>
            <a:endParaRPr lang="en-US"/>
          </a:p>
          <a:p>
            <a:r>
              <a:rPr lang="en-US"/>
              <a:t>You can also call CDC directly at 800-CDC-INFO.</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37014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I’ll start with defining vaccine confidence.</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4</a:t>
            </a:fld>
            <a:endParaRPr lang="en-US"/>
          </a:p>
        </p:txBody>
      </p:sp>
    </p:spTree>
    <p:extLst>
      <p:ext uri="{BB962C8B-B14F-4D97-AF65-F5344CB8AC3E}">
        <p14:creationId xmlns:p14="http://schemas.microsoft.com/office/powerpoint/2010/main" val="15334505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indent="0">
              <a:buFont typeface="Arial" panose="020B0604020202020204" pitchFamily="34" charset="0"/>
              <a:buNone/>
            </a:pPr>
            <a:r>
              <a:rPr lang="en-US" sz="1200" b="0"/>
              <a:t>We can address vaccine hesitancy by building vaccine confidence, which is a multi-faceted concept, based largely on trust.</a:t>
            </a:r>
          </a:p>
          <a:p>
            <a:endParaRPr lang="en-US"/>
          </a:p>
          <a:p>
            <a:r>
              <a:rPr lang="en-US" sz="2400"/>
              <a:t>Vaccine confidence is the trust that patients, parents, or providers have in:</a:t>
            </a:r>
          </a:p>
          <a:p>
            <a:pPr marL="628650" lvl="1" indent="-171450">
              <a:buFont typeface="Arial" panose="020B0604020202020204" pitchFamily="34" charset="0"/>
              <a:buChar char="•"/>
            </a:pPr>
            <a:r>
              <a:rPr lang="en-US"/>
              <a:t>recommended </a:t>
            </a:r>
            <a:r>
              <a:rPr lang="en-US" u="sng"/>
              <a:t>vaccines</a:t>
            </a:r>
            <a:r>
              <a:rPr lang="en-US"/>
              <a:t>;</a:t>
            </a:r>
          </a:p>
          <a:p>
            <a:pPr marL="628650" lvl="1" indent="-171450">
              <a:buFont typeface="Arial" panose="020B0604020202020204" pitchFamily="34" charset="0"/>
              <a:buChar char="•"/>
            </a:pPr>
            <a:r>
              <a:rPr lang="en-US" u="sng"/>
              <a:t>providers</a:t>
            </a:r>
            <a:r>
              <a:rPr lang="en-US"/>
              <a:t> who administer vaccines; and</a:t>
            </a:r>
          </a:p>
          <a:p>
            <a:pPr marL="628650" lvl="1" indent="-171450">
              <a:buFont typeface="Arial" panose="020B0604020202020204" pitchFamily="34" charset="0"/>
              <a:buChar char="•"/>
            </a:pPr>
            <a:r>
              <a:rPr lang="en-US" u="sng"/>
              <a:t>processes and policies </a:t>
            </a:r>
            <a:r>
              <a:rPr lang="en-US"/>
              <a:t>that lead to vaccine development, licensure, manufacturing, and recommendations for use.</a:t>
            </a:r>
          </a:p>
          <a:p>
            <a:endParaRPr lang="en-US"/>
          </a:p>
          <a:p>
            <a:r>
              <a:rPr lang="en-US"/>
              <a:t>A person must have trust in all three of these items to feel fully confident in their decision to get vaccinated. The foundation of trust is critical, and this is something that must be built over time. This is a critical concept to think about when working with patient populations who may have a history of mistrust in the medical establishment or the government.</a:t>
            </a:r>
          </a:p>
          <a:p>
            <a:endParaRPr lang="en-US"/>
          </a:p>
          <a:p>
            <a:r>
              <a:rPr lang="en-US"/>
              <a:t>Healthcare personnel’s impact is often centered in helping patients trust in vaccine administrators, but healthcare personnel can also help build trust in the processes and policies by helping patients to understand new vaccine technologies, what to expect in terms of side effects, and how these vaccines are being continuously monitored for safety. </a:t>
            </a:r>
          </a:p>
          <a:p>
            <a:r>
              <a:rPr lang="en-US"/>
              <a:t>  </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5</a:t>
            </a:fld>
            <a:endParaRPr lang="en-US"/>
          </a:p>
        </p:txBody>
      </p:sp>
    </p:spTree>
    <p:extLst>
      <p:ext uri="{BB962C8B-B14F-4D97-AF65-F5344CB8AC3E}">
        <p14:creationId xmlns:p14="http://schemas.microsoft.com/office/powerpoint/2010/main" val="22432499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shows how the willingness to accept a vaccine falls on a continuum.</a:t>
            </a:r>
          </a:p>
          <a:p>
            <a:endParaRPr lang="en-US" dirty="0"/>
          </a:p>
          <a:p>
            <a:r>
              <a:rPr lang="en-US" dirty="0"/>
              <a:t>The vaccine demand continuum illustrates behaviors, whereas confidence is both a feeling and can be acted on. Most people may fall in the middle of this spectrum with a wait-and-see approach.</a:t>
            </a:r>
          </a:p>
          <a:p>
            <a:endParaRPr lang="en-US" dirty="0"/>
          </a:p>
          <a:p>
            <a:r>
              <a:rPr lang="en-US" dirty="0"/>
              <a:t>We want to move people toward the right. The closer you get to active demand on the right side of the continuum, the increasing confidence the person likely feels in the vaccine, the vaccinator, and the health system, because they actively chosen vaccination. This requires effort.</a:t>
            </a:r>
          </a:p>
          <a:p>
            <a:endParaRPr lang="en-US" dirty="0"/>
          </a:p>
          <a:p>
            <a:r>
              <a:rPr lang="en-US" dirty="0"/>
              <a:t>People vote with their feet. If there is sufficient confidence and trust and ability, then people will seek out vaccines, overcoming barriers to do so. People with less confidence or motivation or ability may be less willing to try and overcome real or perceived barriers to vaccination. </a:t>
            </a:r>
          </a:p>
          <a:p>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latin typeface="+mn-lt"/>
                <a:ea typeface="+mn-ea"/>
                <a:cs typeface="+mn-cs"/>
              </a:rPr>
              <a:t>It’s also important to note that where a person falls on the continuum may depend on whether the person is considering this relative to themselves or others that they care about such as minor child, adult child with disabilities, an older adult parent, etc.</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6</a:t>
            </a:fld>
            <a:endParaRPr lang="en-US"/>
          </a:p>
        </p:txBody>
      </p:sp>
    </p:spTree>
    <p:extLst>
      <p:ext uri="{BB962C8B-B14F-4D97-AF65-F5344CB8AC3E}">
        <p14:creationId xmlns:p14="http://schemas.microsoft.com/office/powerpoint/2010/main" val="36254065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 now let’s discuss some specific strategies and examples for building vaccine confidence.</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7</a:t>
            </a:fld>
            <a:endParaRPr lang="en-US"/>
          </a:p>
        </p:txBody>
      </p:sp>
    </p:spTree>
    <p:extLst>
      <p:ext uri="{BB962C8B-B14F-4D97-AF65-F5344CB8AC3E}">
        <p14:creationId xmlns:p14="http://schemas.microsoft.com/office/powerpoint/2010/main" val="3055221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shows CDC’s Vaccinate with Confidence strategy, which aims to build confidence in COVID vaccine, the providers who vaccinate, and the vaccination system. It’s not a communication campaign, but rather a framework for thinking about interventions to increase vaccine confidence.</a:t>
            </a:r>
          </a:p>
          <a:p>
            <a:endParaRPr lang="en-US" dirty="0"/>
          </a:p>
          <a:p>
            <a:r>
              <a:rPr lang="en-US" dirty="0"/>
              <a:t>There are three components to the framework. The first aims to build trust by sharing clear, complete, and accurate messages about COVID-19 vaccine in collaboration with federal, state, and local agencies and partners.</a:t>
            </a:r>
          </a:p>
          <a:p>
            <a:endParaRPr lang="en-US" dirty="0"/>
          </a:p>
          <a:p>
            <a:r>
              <a:rPr lang="en-US" dirty="0"/>
              <a:t>The second aims to empower healthcare personnel by helping them to feel confident in their own decision to get vaccinated and to recommend vaccination to their patients. This is the element that is most important for our discussion today.</a:t>
            </a:r>
          </a:p>
          <a:p>
            <a:endParaRPr lang="en-US" dirty="0"/>
          </a:p>
          <a:p>
            <a:r>
              <a:rPr lang="en-US" dirty="0"/>
              <a:t>The third focuses on how to engage communities in a sustainable, equitable, and inclusive way in order to increase collaboration. This is closely related to the first element about building trust.</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8</a:t>
            </a:fld>
            <a:endParaRPr lang="en-US"/>
          </a:p>
        </p:txBody>
      </p:sp>
    </p:spTree>
    <p:extLst>
      <p:ext uri="{BB962C8B-B14F-4D97-AF65-F5344CB8AC3E}">
        <p14:creationId xmlns:p14="http://schemas.microsoft.com/office/powerpoint/2010/main" val="26782097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a:t>These are some of the tactics that CDC will be using to empower healthcare personnel.</a:t>
            </a:r>
          </a:p>
          <a:p>
            <a:endParaRPr lang="en-US" sz="1500">
              <a:solidFill>
                <a:prstClr val="black"/>
              </a:solidFill>
              <a:latin typeface="+mn-lt"/>
              <a:cs typeface="Arial"/>
            </a:endParaRPr>
          </a:p>
          <a:p>
            <a:pPr marL="742950" lvl="1" indent="-285750" defTabSz="1219140">
              <a:buFont typeface="Wingdings" panose="05000000000000000000" pitchFamily="2" charset="2"/>
              <a:buChar char="ü"/>
              <a:defRPr/>
            </a:pPr>
            <a:r>
              <a:rPr lang="en-US" sz="1600">
                <a:solidFill>
                  <a:srgbClr val="000000"/>
                </a:solidFill>
                <a:latin typeface="Calibri" panose="020F0502020204030204" pitchFamily="34" charset="0"/>
                <a:cs typeface="Calibri" panose="020F0502020204030204" pitchFamily="34" charset="0"/>
              </a:rPr>
              <a:t>Engaging national professional associations, health systems, and healthcare personnel often and early to ensure a clear understanding of the vaccine development and approval process, new vaccine technologies, and the benefits of vaccination.</a:t>
            </a:r>
          </a:p>
          <a:p>
            <a:pPr marL="742950" lvl="1" indent="-285750" defTabSz="1219140">
              <a:buFont typeface="Wingdings" panose="05000000000000000000" pitchFamily="2" charset="2"/>
              <a:buChar char="ü"/>
              <a:defRPr/>
            </a:pPr>
            <a:r>
              <a:rPr lang="en-US" sz="1600">
                <a:solidFill>
                  <a:srgbClr val="000000"/>
                </a:solidFill>
                <a:latin typeface="Calibri" panose="020F0502020204030204" pitchFamily="34" charset="0"/>
                <a:cs typeface="Calibri" panose="020F0502020204030204" pitchFamily="34" charset="0"/>
              </a:rPr>
              <a:t>Ensuring healthcare systems and medical practices are equipped to create a culture that builds confidence in COVID-19 vaccination. </a:t>
            </a:r>
          </a:p>
          <a:p>
            <a:pPr marL="742950" lvl="1" indent="-285750" defTabSz="1219140">
              <a:buFont typeface="Wingdings" panose="05000000000000000000" pitchFamily="2" charset="2"/>
              <a:buChar char="ü"/>
              <a:defRPr/>
            </a:pPr>
            <a:r>
              <a:rPr lang="en-US" sz="1600">
                <a:solidFill>
                  <a:srgbClr val="000000"/>
                </a:solidFill>
                <a:latin typeface="Calibri" panose="020F0502020204030204" pitchFamily="34" charset="0"/>
                <a:cs typeface="Calibri" panose="020F0502020204030204" pitchFamily="34" charset="0"/>
              </a:rPr>
              <a:t>Strengthening the capacity of healthcare professionals to have empathetic vaccine conversations, address myths and common questions, provide tailored vaccine information to patients, and use motivational interviewing techniques when needed</a:t>
            </a:r>
            <a:r>
              <a:rPr lang="en-US" sz="1600"/>
              <a:t>.</a:t>
            </a:r>
          </a:p>
          <a:p>
            <a:endParaRPr lang="en-US"/>
          </a:p>
          <a:p>
            <a:r>
              <a:rPr lang="en-US"/>
              <a:t>As member of the healthcare team, you have an important role to play in all three of these tactics. We will talk more about this in the coming slides.  </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9</a:t>
            </a:fld>
            <a:endParaRPr lang="en-US"/>
          </a:p>
        </p:txBody>
      </p:sp>
    </p:spTree>
    <p:extLst>
      <p:ext uri="{BB962C8B-B14F-4D97-AF65-F5344CB8AC3E}">
        <p14:creationId xmlns:p14="http://schemas.microsoft.com/office/powerpoint/2010/main" val="843842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build vaccine demand for the public, we need to make sure people feel the vaccines are:</a:t>
            </a:r>
          </a:p>
          <a:p>
            <a:pPr marL="457200" indent="-457200">
              <a:buFontTx/>
              <a:buChar char="-"/>
            </a:pPr>
            <a:r>
              <a:rPr lang="en-US" dirty="0"/>
              <a:t>Easy and convenient to get;</a:t>
            </a:r>
          </a:p>
          <a:p>
            <a:pPr marL="457200" indent="-457200">
              <a:buFontTx/>
              <a:buChar char="-"/>
            </a:pPr>
            <a:r>
              <a:rPr lang="en-US" dirty="0"/>
              <a:t>Beneficial and desirable to them;</a:t>
            </a:r>
          </a:p>
          <a:p>
            <a:pPr marL="457200" indent="-457200">
              <a:buFontTx/>
              <a:buChar char="-"/>
            </a:pPr>
            <a:r>
              <a:rPr lang="en-US" dirty="0"/>
              <a:t>And important to be able to safely return to doing many of the things they enjoy.</a:t>
            </a:r>
          </a:p>
          <a:p>
            <a:pPr marL="0" indent="0">
              <a:buFontTx/>
              <a:buNone/>
            </a:pPr>
            <a:endParaRPr lang="en-US" dirty="0"/>
          </a:p>
          <a:p>
            <a:pPr marL="0" indent="0">
              <a:buFontTx/>
              <a:buNone/>
            </a:pPr>
            <a:r>
              <a:rPr lang="en-US" dirty="0"/>
              <a:t>Healthcare providers can help convey these messages and information to patients, wherever they interact with them.</a:t>
            </a:r>
          </a:p>
          <a:p>
            <a:pPr marL="457200" indent="-457200">
              <a:buFontTx/>
              <a:buChar char="-"/>
            </a:pPr>
            <a:endParaRPr lang="en-US" dirty="0"/>
          </a:p>
        </p:txBody>
      </p:sp>
      <p:sp>
        <p:nvSpPr>
          <p:cNvPr id="4" name="Slide Number Placeholder 3"/>
          <p:cNvSpPr>
            <a:spLocks noGrp="1"/>
          </p:cNvSpPr>
          <p:nvPr>
            <p:ph type="sldNum" sz="quarter" idx="5"/>
          </p:nvPr>
        </p:nvSpPr>
        <p:spPr/>
        <p:txBody>
          <a:bodyPr/>
          <a:lstStyle/>
          <a:p>
            <a:fld id="{AF61E028-1EB2-4068-B5A5-6A5243139F5B}" type="slidenum">
              <a:rPr lang="en-US" smtClean="0"/>
              <a:pPr/>
              <a:t>10</a:t>
            </a:fld>
            <a:endParaRPr lang="en-US"/>
          </a:p>
        </p:txBody>
      </p:sp>
    </p:spTree>
    <p:extLst>
      <p:ext uri="{BB962C8B-B14F-4D97-AF65-F5344CB8AC3E}">
        <p14:creationId xmlns:p14="http://schemas.microsoft.com/office/powerpoint/2010/main" val="6449105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wmf"/><Relationship Id="rId1" Type="http://schemas.openxmlformats.org/officeDocument/2006/relationships/slideMaster" Target="../slideMasters/slideMaster1.xml"/><Relationship Id="rId5" Type="http://schemas.openxmlformats.org/officeDocument/2006/relationships/image" Target="../media/image8.jpeg"/><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wmf"/><Relationship Id="rId1" Type="http://schemas.openxmlformats.org/officeDocument/2006/relationships/slideMaster" Target="../slideMasters/slideMaster1.xml"/><Relationship Id="rId5" Type="http://schemas.openxmlformats.org/officeDocument/2006/relationships/image" Target="../media/image9.jpeg"/><Relationship Id="rId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wmf"/><Relationship Id="rId1" Type="http://schemas.openxmlformats.org/officeDocument/2006/relationships/slideMaster" Target="../slideMasters/slideMaster2.xml"/><Relationship Id="rId5" Type="http://schemas.openxmlformats.org/officeDocument/2006/relationships/image" Target="../media/image8.jpeg"/><Relationship Id="rId4" Type="http://schemas.openxmlformats.org/officeDocument/2006/relationships/image" Target="../media/image2.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wmf"/><Relationship Id="rId1" Type="http://schemas.openxmlformats.org/officeDocument/2006/relationships/slideMaster" Target="../slideMasters/slideMaster2.xml"/><Relationship Id="rId5" Type="http://schemas.openxmlformats.org/officeDocument/2006/relationships/image" Target="../media/image9.jpeg"/><Relationship Id="rId4" Type="http://schemas.openxmlformats.org/officeDocument/2006/relationships/image" Target="../media/image2.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bg2"/>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75F35E44-72CB-4AFA-8DA6-C89EBC957A2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0615" r="19754"/>
          <a:stretch/>
        </p:blipFill>
        <p:spPr>
          <a:xfrm>
            <a:off x="6436559" y="1875915"/>
            <a:ext cx="2189617" cy="2065464"/>
          </a:xfrm>
          <a:prstGeom prst="rect">
            <a:avLst/>
          </a:prstGeom>
        </p:spPr>
      </p:pic>
      <p:sp>
        <p:nvSpPr>
          <p:cNvPr id="18" name="Rectangle 17">
            <a:extLst>
              <a:ext uri="{FF2B5EF4-FFF2-40B4-BE49-F238E27FC236}">
                <a16:creationId xmlns:a16="http://schemas.microsoft.com/office/drawing/2014/main" id="{92B0A619-F6AA-4053-9D4A-55C4BC7B0046}"/>
              </a:ext>
            </a:extLst>
          </p:cNvPr>
          <p:cNvSpPr/>
          <p:nvPr userDrawn="1"/>
        </p:nvSpPr>
        <p:spPr>
          <a:xfrm>
            <a:off x="314325" y="0"/>
            <a:ext cx="8829676" cy="895570"/>
          </a:xfrm>
          <a:prstGeom prst="rect">
            <a:avLst/>
          </a:prstGeom>
          <a:gradFill flip="none" rotWithShape="1">
            <a:gsLst>
              <a:gs pos="0">
                <a:srgbClr val="55BF8B"/>
              </a:gs>
              <a:gs pos="96000">
                <a:srgbClr val="145E71"/>
              </a:gs>
            </a:gsLst>
            <a:lin ang="12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a:spLocks noGrp="1"/>
          </p:cNvSpPr>
          <p:nvPr userDrawn="1">
            <p:ph type="title"/>
          </p:nvPr>
        </p:nvSpPr>
        <p:spPr>
          <a:xfrm>
            <a:off x="522515" y="9097"/>
            <a:ext cx="8621486" cy="866834"/>
          </a:xfrm>
          <a:prstGeom prst="rect">
            <a:avLst/>
          </a:prstGeom>
        </p:spPr>
        <p:txBody>
          <a:bodyPr anchor="ctr"/>
          <a:lstStyle>
            <a:lvl1pPr algn="l">
              <a:lnSpc>
                <a:spcPts val="3000"/>
              </a:lnSpc>
              <a:defRPr sz="2800" b="1" baseline="0">
                <a:solidFill>
                  <a:schemeClr val="tx2"/>
                </a:solidFill>
                <a:effectLst/>
                <a:latin typeface="Calibri" pitchFamily="34" charset="0"/>
              </a:defRPr>
            </a:lvl1pPr>
          </a:lstStyle>
          <a:p>
            <a:endParaRPr lang="en-US"/>
          </a:p>
        </p:txBody>
      </p:sp>
      <p:sp>
        <p:nvSpPr>
          <p:cNvPr id="5" name="Subtitle 2"/>
          <p:cNvSpPr>
            <a:spLocks noGrp="1"/>
          </p:cNvSpPr>
          <p:nvPr userDrawn="1">
            <p:ph type="subTitle" idx="1"/>
          </p:nvPr>
        </p:nvSpPr>
        <p:spPr>
          <a:xfrm>
            <a:off x="522515" y="1026256"/>
            <a:ext cx="7617144" cy="342900"/>
          </a:xfrm>
          <a:prstGeom prst="rect">
            <a:avLst/>
          </a:prstGeom>
        </p:spPr>
        <p:txBody>
          <a:bodyPr/>
          <a:lstStyle>
            <a:lvl1pPr marL="0" indent="0" algn="l">
              <a:buNone/>
              <a:defRPr sz="2000" b="1" baseline="0">
                <a:solidFill>
                  <a:srgbClr val="2D2D2D"/>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a:p>
        </p:txBody>
      </p:sp>
      <p:sp>
        <p:nvSpPr>
          <p:cNvPr id="9" name="Text Placeholder 8"/>
          <p:cNvSpPr>
            <a:spLocks noGrp="1"/>
          </p:cNvSpPr>
          <p:nvPr userDrawn="1">
            <p:ph type="body" sz="quarter" idx="10"/>
          </p:nvPr>
        </p:nvSpPr>
        <p:spPr>
          <a:xfrm>
            <a:off x="462555" y="1890634"/>
            <a:ext cx="7617144" cy="779488"/>
          </a:xfrm>
          <a:prstGeom prst="rect">
            <a:avLst/>
          </a:prstGeom>
        </p:spPr>
        <p:txBody>
          <a:bodyPr/>
          <a:lstStyle>
            <a:lvl1pPr marL="0" indent="0" algn="l">
              <a:lnSpc>
                <a:spcPts val="2000"/>
              </a:lnSpc>
              <a:buNone/>
              <a:defRPr sz="1800" baseline="0">
                <a:solidFill>
                  <a:srgbClr val="2D2D2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pic>
        <p:nvPicPr>
          <p:cNvPr id="17" name="Picture 16" descr="Logos of the U.S. Department of Health and Human Services and Centers for Disease Control and Prevention" title="LOGO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3439" y="4280109"/>
            <a:ext cx="1254584" cy="719251"/>
          </a:xfrm>
          <a:prstGeom prst="rect">
            <a:avLst/>
          </a:prstGeom>
        </p:spPr>
      </p:pic>
      <p:sp>
        <p:nvSpPr>
          <p:cNvPr id="4" name="TextBox 3">
            <a:extLst>
              <a:ext uri="{FF2B5EF4-FFF2-40B4-BE49-F238E27FC236}">
                <a16:creationId xmlns:a16="http://schemas.microsoft.com/office/drawing/2014/main" id="{954EDCE1-A912-48DB-9E58-051F8752A375}"/>
              </a:ext>
            </a:extLst>
          </p:cNvPr>
          <p:cNvSpPr txBox="1"/>
          <p:nvPr userDrawn="1"/>
        </p:nvSpPr>
        <p:spPr>
          <a:xfrm>
            <a:off x="4962089" y="4652433"/>
            <a:ext cx="4181912" cy="338554"/>
          </a:xfrm>
          <a:prstGeom prst="rect">
            <a:avLst/>
          </a:prstGeom>
          <a:solidFill>
            <a:srgbClr val="FBAB18"/>
          </a:solidFill>
        </p:spPr>
        <p:txBody>
          <a:bodyPr wrap="square" rtlCol="0">
            <a:spAutoFit/>
          </a:bodyPr>
          <a:lstStyle/>
          <a:p>
            <a:pPr marL="285750" marR="0" lvl="0" indent="0" algn="l" defTabSz="914400" rtl="0" eaLnBrk="0" fontAlgn="base" latinLnBrk="0" hangingPunct="0">
              <a:lnSpc>
                <a:spcPct val="100000"/>
              </a:lnSpc>
              <a:spcBef>
                <a:spcPct val="0"/>
              </a:spcBef>
              <a:spcAft>
                <a:spcPct val="0"/>
              </a:spcAft>
              <a:buClrTx/>
              <a:buSzTx/>
              <a:buFontTx/>
              <a:buNone/>
              <a:tabLst/>
              <a:defRPr/>
            </a:pPr>
            <a:r>
              <a:rPr lang="en-US" sz="1600" b="1">
                <a:solidFill>
                  <a:srgbClr val="2D2D2D"/>
                </a:solidFill>
                <a:latin typeface="Calibri" panose="020F0502020204030204" pitchFamily="34" charset="0"/>
                <a:cs typeface="Calibri" panose="020F0502020204030204" pitchFamily="34" charset="0"/>
              </a:rPr>
              <a:t>cdc.gov/coronavirus</a:t>
            </a:r>
          </a:p>
        </p:txBody>
      </p:sp>
      <p:grpSp>
        <p:nvGrpSpPr>
          <p:cNvPr id="10" name="Group 9">
            <a:extLst>
              <a:ext uri="{FF2B5EF4-FFF2-40B4-BE49-F238E27FC236}">
                <a16:creationId xmlns:a16="http://schemas.microsoft.com/office/drawing/2014/main" id="{2900023D-2373-43F5-A4AA-FD7F91255A55}"/>
              </a:ext>
            </a:extLst>
          </p:cNvPr>
          <p:cNvGrpSpPr/>
          <p:nvPr userDrawn="1"/>
        </p:nvGrpSpPr>
        <p:grpSpPr>
          <a:xfrm>
            <a:off x="0" y="1"/>
            <a:ext cx="267157" cy="895570"/>
            <a:chOff x="2721769" y="2050256"/>
            <a:chExt cx="442912" cy="1469660"/>
          </a:xfrm>
        </p:grpSpPr>
        <p:sp>
          <p:nvSpPr>
            <p:cNvPr id="12" name="Rectangle 11">
              <a:extLst>
                <a:ext uri="{FF2B5EF4-FFF2-40B4-BE49-F238E27FC236}">
                  <a16:creationId xmlns:a16="http://schemas.microsoft.com/office/drawing/2014/main" id="{275925BE-9EF0-43F9-9D78-64BD587500CA}"/>
                </a:ext>
              </a:extLst>
            </p:cNvPr>
            <p:cNvSpPr/>
            <p:nvPr userDrawn="1"/>
          </p:nvSpPr>
          <p:spPr>
            <a:xfrm>
              <a:off x="2721769" y="2050256"/>
              <a:ext cx="442912" cy="1335882"/>
            </a:xfrm>
            <a:prstGeom prst="rect">
              <a:avLst/>
            </a:prstGeom>
            <a:solidFill>
              <a:srgbClr val="2D2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4" name="Rectangle 13">
              <a:extLst>
                <a:ext uri="{FF2B5EF4-FFF2-40B4-BE49-F238E27FC236}">
                  <a16:creationId xmlns:a16="http://schemas.microsoft.com/office/drawing/2014/main" id="{79245E9D-1A1B-4F74-AD8C-354693087FC0}"/>
                </a:ext>
              </a:extLst>
            </p:cNvPr>
            <p:cNvSpPr/>
            <p:nvPr userDrawn="1"/>
          </p:nvSpPr>
          <p:spPr>
            <a:xfrm>
              <a:off x="2721769" y="3386138"/>
              <a:ext cx="442912" cy="133778"/>
            </a:xfrm>
            <a:prstGeom prst="rect">
              <a:avLst/>
            </a:prstGeom>
            <a:solidFill>
              <a:srgbClr val="F0A8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grpSp>
    </p:spTree>
    <p:extLst>
      <p:ext uri="{BB962C8B-B14F-4D97-AF65-F5344CB8AC3E}">
        <p14:creationId xmlns:p14="http://schemas.microsoft.com/office/powerpoint/2010/main" val="3298130443"/>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LOSING">
    <p:bg>
      <p:bgPr>
        <a:solidFill>
          <a:schemeClr val="bg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1956" y="4251554"/>
            <a:ext cx="9144000" cy="883169"/>
          </a:xfrm>
          <a:prstGeom prst="rect">
            <a:avLst/>
          </a:prstGeom>
        </p:spPr>
      </p:pic>
      <p:sp>
        <p:nvSpPr>
          <p:cNvPr id="3" name="TextBox 2"/>
          <p:cNvSpPr txBox="1"/>
          <p:nvPr userDrawn="1"/>
        </p:nvSpPr>
        <p:spPr>
          <a:xfrm>
            <a:off x="127218" y="2746824"/>
            <a:ext cx="6639341" cy="1384995"/>
          </a:xfrm>
          <a:prstGeom prst="rect">
            <a:avLst/>
          </a:prstGeom>
          <a:noFill/>
        </p:spPr>
        <p:txBody>
          <a:bodyPr wrap="square" rtlCol="0">
            <a:spAutoFit/>
          </a:bodyPr>
          <a:lstStyle/>
          <a:p>
            <a:r>
              <a:rPr lang="en-US" sz="1200">
                <a:solidFill>
                  <a:srgbClr val="2D2D2D"/>
                </a:solidFill>
                <a:latin typeface="Calibri" panose="020F0502020204030204" pitchFamily="34" charset="0"/>
              </a:rPr>
              <a:t>For more information, contact CDC</a:t>
            </a:r>
            <a:br>
              <a:rPr lang="en-US" sz="1200">
                <a:solidFill>
                  <a:srgbClr val="2D2D2D"/>
                </a:solidFill>
                <a:latin typeface="Calibri" panose="020F0502020204030204" pitchFamily="34" charset="0"/>
              </a:rPr>
            </a:br>
            <a:r>
              <a:rPr lang="en-US" sz="1200">
                <a:solidFill>
                  <a:srgbClr val="2D2D2D"/>
                </a:solidFill>
                <a:latin typeface="Calibri" panose="020F0502020204030204" pitchFamily="34" charset="0"/>
              </a:rPr>
              <a:t>1-800-CDC-INFO (232-4636)</a:t>
            </a:r>
            <a:br>
              <a:rPr lang="en-US" sz="1200">
                <a:solidFill>
                  <a:srgbClr val="2D2D2D"/>
                </a:solidFill>
                <a:latin typeface="Calibri" panose="020F0502020204030204" pitchFamily="34" charset="0"/>
              </a:rPr>
            </a:br>
            <a:r>
              <a:rPr lang="en-US" sz="1200">
                <a:solidFill>
                  <a:srgbClr val="2D2D2D"/>
                </a:solidFill>
                <a:latin typeface="Calibri" panose="020F0502020204030204" pitchFamily="34" charset="0"/>
              </a:rPr>
              <a:t>TTY:  1-888-232-6348    www.cdc.gov</a:t>
            </a:r>
            <a:br>
              <a:rPr lang="en-US" sz="1200">
                <a:solidFill>
                  <a:srgbClr val="2D2D2D"/>
                </a:solidFill>
                <a:latin typeface="Calibri" panose="020F0502020204030204" pitchFamily="34" charset="0"/>
              </a:rPr>
            </a:br>
            <a:br>
              <a:rPr lang="en-US" sz="1200">
                <a:solidFill>
                  <a:srgbClr val="2D2D2D"/>
                </a:solidFill>
                <a:latin typeface="Calibri" panose="020F0502020204030204" pitchFamily="34" charset="0"/>
              </a:rPr>
            </a:br>
            <a:br>
              <a:rPr lang="en-US" sz="1200">
                <a:solidFill>
                  <a:srgbClr val="2D2D2D"/>
                </a:solidFill>
                <a:latin typeface="Calibri" panose="020F0502020204030204" pitchFamily="34" charset="0"/>
              </a:rPr>
            </a:br>
            <a:r>
              <a:rPr lang="en-US" sz="1200">
                <a:solidFill>
                  <a:srgbClr val="2D2D2D"/>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pic>
        <p:nvPicPr>
          <p:cNvPr id="4" name="Picture 3" descr="Logos of the U.S. Department of Health and Human Services and the Centers for Disease Control and Prevention." title="Logo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4246855"/>
            <a:ext cx="9144000" cy="887868"/>
          </a:xfrm>
          <a:prstGeom prst="rect">
            <a:avLst/>
          </a:prstGeom>
        </p:spPr>
      </p:pic>
      <p:grpSp>
        <p:nvGrpSpPr>
          <p:cNvPr id="2" name="Group 1"/>
          <p:cNvGrpSpPr/>
          <p:nvPr userDrawn="1"/>
        </p:nvGrpSpPr>
        <p:grpSpPr>
          <a:xfrm>
            <a:off x="0" y="4246855"/>
            <a:ext cx="9144000" cy="887868"/>
            <a:chOff x="0" y="-11827"/>
            <a:chExt cx="9144000" cy="170018"/>
          </a:xfrm>
        </p:grpSpPr>
        <p:sp>
          <p:nvSpPr>
            <p:cNvPr id="6" name="bk object 25"/>
            <p:cNvSpPr/>
            <p:nvPr userDrawn="1"/>
          </p:nvSpPr>
          <p:spPr>
            <a:xfrm>
              <a:off x="0"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a:p>
          </p:txBody>
        </p:sp>
        <p:sp>
          <p:nvSpPr>
            <p:cNvPr id="7" name="bk object 26"/>
            <p:cNvSpPr/>
            <p:nvPr userDrawn="1"/>
          </p:nvSpPr>
          <p:spPr>
            <a:xfrm>
              <a:off x="340051"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a:p>
          </p:txBody>
        </p:sp>
        <p:sp>
          <p:nvSpPr>
            <p:cNvPr id="8" name="bk object 27"/>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a:p>
          </p:txBody>
        </p:sp>
        <p:sp>
          <p:nvSpPr>
            <p:cNvPr id="9" name="bk object 28"/>
            <p:cNvSpPr/>
            <p:nvPr userDrawn="1"/>
          </p:nvSpPr>
          <p:spPr>
            <a:xfrm>
              <a:off x="1654598"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a:p>
          </p:txBody>
        </p:sp>
        <p:sp>
          <p:nvSpPr>
            <p:cNvPr id="10" name="bk object 29"/>
            <p:cNvSpPr/>
            <p:nvPr userDrawn="1"/>
          </p:nvSpPr>
          <p:spPr>
            <a:xfrm>
              <a:off x="2304805"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a:p>
          </p:txBody>
        </p:sp>
        <p:sp>
          <p:nvSpPr>
            <p:cNvPr id="11" name="bk object 30"/>
            <p:cNvSpPr/>
            <p:nvPr userDrawn="1"/>
          </p:nvSpPr>
          <p:spPr>
            <a:xfrm>
              <a:off x="2554809"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a:p>
          </p:txBody>
        </p:sp>
        <p:sp>
          <p:nvSpPr>
            <p:cNvPr id="12" name="bk object 31"/>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a:p>
          </p:txBody>
        </p:sp>
        <p:sp>
          <p:nvSpPr>
            <p:cNvPr id="13" name="bk object 32"/>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a:p>
          </p:txBody>
        </p:sp>
      </p:grpSp>
      <p:pic>
        <p:nvPicPr>
          <p:cNvPr id="16" name="Picture 15" descr="Logos of the U.S. Department of Health and Human Services and Centers for Disease Control and Prevention" title="LOGOS"/>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00326" y="4339940"/>
            <a:ext cx="1254584" cy="719251"/>
          </a:xfrm>
          <a:prstGeom prst="rect">
            <a:avLst/>
          </a:prstGeom>
        </p:spPr>
      </p:pic>
      <p:pic>
        <p:nvPicPr>
          <p:cNvPr id="18" name="Picture 17">
            <a:extLst>
              <a:ext uri="{FF2B5EF4-FFF2-40B4-BE49-F238E27FC236}">
                <a16:creationId xmlns:a16="http://schemas.microsoft.com/office/drawing/2014/main" id="{708E3E0E-8007-4E08-9AE4-D29BCAE7C56D}"/>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20615" r="19754"/>
          <a:stretch/>
        </p:blipFill>
        <p:spPr>
          <a:xfrm>
            <a:off x="5334256" y="175641"/>
            <a:ext cx="3684774" cy="3475844"/>
          </a:xfrm>
          <a:prstGeom prst="rect">
            <a:avLst/>
          </a:prstGeom>
        </p:spPr>
      </p:pic>
    </p:spTree>
    <p:extLst>
      <p:ext uri="{BB962C8B-B14F-4D97-AF65-F5344CB8AC3E}">
        <p14:creationId xmlns:p14="http://schemas.microsoft.com/office/powerpoint/2010/main" val="1460842956"/>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LOSING">
    <p:bg>
      <p:bgPr>
        <a:solidFill>
          <a:schemeClr val="bg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1956" y="4251554"/>
            <a:ext cx="9144000" cy="883169"/>
          </a:xfrm>
          <a:prstGeom prst="rect">
            <a:avLst/>
          </a:prstGeom>
        </p:spPr>
      </p:pic>
      <p:sp>
        <p:nvSpPr>
          <p:cNvPr id="3" name="TextBox 2"/>
          <p:cNvSpPr txBox="1"/>
          <p:nvPr userDrawn="1"/>
        </p:nvSpPr>
        <p:spPr>
          <a:xfrm>
            <a:off x="127218" y="2746824"/>
            <a:ext cx="6639341" cy="1384995"/>
          </a:xfrm>
          <a:prstGeom prst="rect">
            <a:avLst/>
          </a:prstGeom>
          <a:noFill/>
        </p:spPr>
        <p:txBody>
          <a:bodyPr wrap="square" rtlCol="0">
            <a:spAutoFit/>
          </a:bodyPr>
          <a:lstStyle/>
          <a:p>
            <a:r>
              <a:rPr lang="en-US" sz="1200">
                <a:solidFill>
                  <a:srgbClr val="2D2D2D"/>
                </a:solidFill>
                <a:latin typeface="Calibri" panose="020F0502020204030204" pitchFamily="34" charset="0"/>
              </a:rPr>
              <a:t>For more information, contact CDC</a:t>
            </a:r>
            <a:br>
              <a:rPr lang="en-US" sz="1200">
                <a:solidFill>
                  <a:srgbClr val="2D2D2D"/>
                </a:solidFill>
                <a:latin typeface="Calibri" panose="020F0502020204030204" pitchFamily="34" charset="0"/>
              </a:rPr>
            </a:br>
            <a:r>
              <a:rPr lang="en-US" sz="1200">
                <a:solidFill>
                  <a:srgbClr val="2D2D2D"/>
                </a:solidFill>
                <a:latin typeface="Calibri" panose="020F0502020204030204" pitchFamily="34" charset="0"/>
              </a:rPr>
              <a:t>1-800-CDC-INFO (232-4636)</a:t>
            </a:r>
            <a:br>
              <a:rPr lang="en-US" sz="1200">
                <a:solidFill>
                  <a:srgbClr val="2D2D2D"/>
                </a:solidFill>
                <a:latin typeface="Calibri" panose="020F0502020204030204" pitchFamily="34" charset="0"/>
              </a:rPr>
            </a:br>
            <a:r>
              <a:rPr lang="en-US" sz="1200">
                <a:solidFill>
                  <a:srgbClr val="2D2D2D"/>
                </a:solidFill>
                <a:latin typeface="Calibri" panose="020F0502020204030204" pitchFamily="34" charset="0"/>
              </a:rPr>
              <a:t>TTY:  1-888-232-6348    www.cdc.gov</a:t>
            </a:r>
            <a:br>
              <a:rPr lang="en-US" sz="1200">
                <a:solidFill>
                  <a:srgbClr val="2D2D2D"/>
                </a:solidFill>
                <a:latin typeface="Calibri" panose="020F0502020204030204" pitchFamily="34" charset="0"/>
              </a:rPr>
            </a:br>
            <a:br>
              <a:rPr lang="en-US" sz="1200">
                <a:solidFill>
                  <a:srgbClr val="2D2D2D"/>
                </a:solidFill>
                <a:latin typeface="Calibri" panose="020F0502020204030204" pitchFamily="34" charset="0"/>
              </a:rPr>
            </a:br>
            <a:br>
              <a:rPr lang="en-US" sz="1200">
                <a:solidFill>
                  <a:srgbClr val="2D2D2D"/>
                </a:solidFill>
                <a:latin typeface="Calibri" panose="020F0502020204030204" pitchFamily="34" charset="0"/>
              </a:rPr>
            </a:br>
            <a:r>
              <a:rPr lang="en-US" sz="1200">
                <a:solidFill>
                  <a:srgbClr val="2D2D2D"/>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pic>
        <p:nvPicPr>
          <p:cNvPr id="4" name="Picture 3" descr="Logos of the U.S. Department of Health and Human Services and the Centers for Disease Control and Prevention." title="Logo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4246855"/>
            <a:ext cx="9144000" cy="887868"/>
          </a:xfrm>
          <a:prstGeom prst="rect">
            <a:avLst/>
          </a:prstGeom>
        </p:spPr>
      </p:pic>
      <p:grpSp>
        <p:nvGrpSpPr>
          <p:cNvPr id="2" name="Group 1"/>
          <p:cNvGrpSpPr/>
          <p:nvPr userDrawn="1"/>
        </p:nvGrpSpPr>
        <p:grpSpPr>
          <a:xfrm>
            <a:off x="0" y="4246855"/>
            <a:ext cx="9144000" cy="887868"/>
            <a:chOff x="0" y="-11827"/>
            <a:chExt cx="9144000" cy="170018"/>
          </a:xfrm>
        </p:grpSpPr>
        <p:sp>
          <p:nvSpPr>
            <p:cNvPr id="6" name="bk object 25"/>
            <p:cNvSpPr/>
            <p:nvPr userDrawn="1"/>
          </p:nvSpPr>
          <p:spPr>
            <a:xfrm>
              <a:off x="0"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a:p>
          </p:txBody>
        </p:sp>
        <p:sp>
          <p:nvSpPr>
            <p:cNvPr id="7" name="bk object 26"/>
            <p:cNvSpPr/>
            <p:nvPr userDrawn="1"/>
          </p:nvSpPr>
          <p:spPr>
            <a:xfrm>
              <a:off x="340051"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a:p>
          </p:txBody>
        </p:sp>
        <p:sp>
          <p:nvSpPr>
            <p:cNvPr id="8" name="bk object 27"/>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a:p>
          </p:txBody>
        </p:sp>
        <p:sp>
          <p:nvSpPr>
            <p:cNvPr id="9" name="bk object 28"/>
            <p:cNvSpPr/>
            <p:nvPr userDrawn="1"/>
          </p:nvSpPr>
          <p:spPr>
            <a:xfrm>
              <a:off x="1654598"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a:p>
          </p:txBody>
        </p:sp>
        <p:sp>
          <p:nvSpPr>
            <p:cNvPr id="10" name="bk object 29"/>
            <p:cNvSpPr/>
            <p:nvPr userDrawn="1"/>
          </p:nvSpPr>
          <p:spPr>
            <a:xfrm>
              <a:off x="2304805"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a:p>
          </p:txBody>
        </p:sp>
        <p:sp>
          <p:nvSpPr>
            <p:cNvPr id="11" name="bk object 30"/>
            <p:cNvSpPr/>
            <p:nvPr userDrawn="1"/>
          </p:nvSpPr>
          <p:spPr>
            <a:xfrm>
              <a:off x="2554809"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a:p>
          </p:txBody>
        </p:sp>
        <p:sp>
          <p:nvSpPr>
            <p:cNvPr id="12" name="bk object 31"/>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a:p>
          </p:txBody>
        </p:sp>
        <p:sp>
          <p:nvSpPr>
            <p:cNvPr id="13" name="bk object 32"/>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a:p>
          </p:txBody>
        </p:sp>
      </p:grpSp>
      <p:pic>
        <p:nvPicPr>
          <p:cNvPr id="16" name="Picture 15" descr="Logos of the U.S. Department of Health and Human Services and Centers for Disease Control and Prevention" title="LOGOS"/>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00326" y="4339940"/>
            <a:ext cx="1254584" cy="719251"/>
          </a:xfrm>
          <a:prstGeom prst="rect">
            <a:avLst/>
          </a:prstGeom>
        </p:spPr>
      </p:pic>
      <p:pic>
        <p:nvPicPr>
          <p:cNvPr id="17" name="Picture 16">
            <a:extLst>
              <a:ext uri="{FF2B5EF4-FFF2-40B4-BE49-F238E27FC236}">
                <a16:creationId xmlns:a16="http://schemas.microsoft.com/office/drawing/2014/main" id="{52A43ECC-BBFF-4967-9F45-5667FFC0EE1F}"/>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4000" cy="2543820"/>
          </a:xfrm>
          <a:prstGeom prst="rect">
            <a:avLst/>
          </a:prstGeom>
        </p:spPr>
      </p:pic>
    </p:spTree>
    <p:extLst>
      <p:ext uri="{BB962C8B-B14F-4D97-AF65-F5344CB8AC3E}">
        <p14:creationId xmlns:p14="http://schemas.microsoft.com/office/powerpoint/2010/main" val="467653726"/>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DATA SLIDE">
  <p:cSld name="2_DATA SLIDE">
    <p:bg>
      <p:bgPr>
        <a:solidFill>
          <a:schemeClr val="lt2"/>
        </a:solidFill>
        <a:effectLst/>
      </p:bgPr>
    </p:bg>
    <p:spTree>
      <p:nvGrpSpPr>
        <p:cNvPr id="1" name="Shape 40"/>
        <p:cNvGrpSpPr/>
        <p:nvPr/>
      </p:nvGrpSpPr>
      <p:grpSpPr>
        <a:xfrm>
          <a:off x="0" y="0"/>
          <a:ext cx="0" cy="0"/>
          <a:chOff x="0" y="0"/>
          <a:chExt cx="0" cy="0"/>
        </a:xfrm>
      </p:grpSpPr>
      <p:sp>
        <p:nvSpPr>
          <p:cNvPr id="47" name="Google Shape;47;p69"/>
          <p:cNvSpPr txBox="1">
            <a:spLocks noGrp="1"/>
          </p:cNvSpPr>
          <p:nvPr>
            <p:ph type="title"/>
          </p:nvPr>
        </p:nvSpPr>
        <p:spPr>
          <a:xfrm>
            <a:off x="457200" y="205980"/>
            <a:ext cx="8229600" cy="689591"/>
          </a:xfrm>
          <a:prstGeom prst="rect">
            <a:avLst/>
          </a:prstGeom>
          <a:noFill/>
          <a:ln>
            <a:noFill/>
          </a:ln>
        </p:spPr>
        <p:txBody>
          <a:bodyPr spcFirstLastPara="1" wrap="square" lIns="91425" tIns="45700" rIns="91425" bIns="45700" anchor="b" anchorCtr="0">
            <a:noAutofit/>
          </a:bodyPr>
          <a:lstStyle>
            <a:lvl1pPr marR="0" lvl="0" algn="l" rtl="0">
              <a:lnSpc>
                <a:spcPct val="107152"/>
              </a:lnSpc>
              <a:spcBef>
                <a:spcPts val="0"/>
              </a:spcBef>
              <a:spcAft>
                <a:spcPts val="0"/>
              </a:spcAft>
              <a:buSzPts val="1400"/>
              <a:buNone/>
              <a:defRPr sz="2800" b="1" i="0" u="none" strike="noStrike" cap="none">
                <a:solidFill>
                  <a:srgbClr val="006A7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Open Sans"/>
                <a:ea typeface="Open Sans"/>
                <a:cs typeface="Open Sans"/>
                <a:sym typeface="Open Sans"/>
              </a:defRPr>
            </a:lvl2pPr>
            <a:lvl3pPr marR="0" lvl="2" algn="ctr" rtl="0">
              <a:spcBef>
                <a:spcPts val="0"/>
              </a:spcBef>
              <a:spcAft>
                <a:spcPts val="0"/>
              </a:spcAft>
              <a:buSzPts val="1400"/>
              <a:buNone/>
              <a:defRPr sz="4400" b="0" i="0" u="none" strike="noStrike" cap="none">
                <a:solidFill>
                  <a:schemeClr val="dk1"/>
                </a:solidFill>
                <a:latin typeface="Open Sans"/>
                <a:ea typeface="Open Sans"/>
                <a:cs typeface="Open Sans"/>
                <a:sym typeface="Open Sans"/>
              </a:defRPr>
            </a:lvl3pPr>
            <a:lvl4pPr marR="0" lvl="3" algn="ctr" rtl="0">
              <a:spcBef>
                <a:spcPts val="0"/>
              </a:spcBef>
              <a:spcAft>
                <a:spcPts val="0"/>
              </a:spcAft>
              <a:buSzPts val="1400"/>
              <a:buNone/>
              <a:defRPr sz="4400" b="0" i="0" u="none" strike="noStrike" cap="none">
                <a:solidFill>
                  <a:schemeClr val="dk1"/>
                </a:solidFill>
                <a:latin typeface="Open Sans"/>
                <a:ea typeface="Open Sans"/>
                <a:cs typeface="Open Sans"/>
                <a:sym typeface="Open Sans"/>
              </a:defRPr>
            </a:lvl4pPr>
            <a:lvl5pPr marR="0" lvl="4" algn="ctr" rtl="0">
              <a:spcBef>
                <a:spcPts val="0"/>
              </a:spcBef>
              <a:spcAft>
                <a:spcPts val="0"/>
              </a:spcAft>
              <a:buSzPts val="1400"/>
              <a:buNone/>
              <a:defRPr sz="4400" b="0" i="0" u="none" strike="noStrike" cap="none">
                <a:solidFill>
                  <a:schemeClr val="dk1"/>
                </a:solidFill>
                <a:latin typeface="Open Sans"/>
                <a:ea typeface="Open Sans"/>
                <a:cs typeface="Open Sans"/>
                <a:sym typeface="Open Sans"/>
              </a:defRPr>
            </a:lvl5pPr>
            <a:lvl6pPr marR="0" lvl="5" algn="ctr" rtl="0">
              <a:spcBef>
                <a:spcPts val="0"/>
              </a:spcBef>
              <a:spcAft>
                <a:spcPts val="0"/>
              </a:spcAft>
              <a:buSzPts val="1400"/>
              <a:buNone/>
              <a:defRPr sz="4400" b="0" i="0" u="none" strike="noStrike" cap="none">
                <a:solidFill>
                  <a:schemeClr val="dk1"/>
                </a:solidFill>
                <a:latin typeface="Open Sans"/>
                <a:ea typeface="Open Sans"/>
                <a:cs typeface="Open Sans"/>
                <a:sym typeface="Open Sans"/>
              </a:defRPr>
            </a:lvl6pPr>
            <a:lvl7pPr marR="0" lvl="6" algn="ctr" rtl="0">
              <a:spcBef>
                <a:spcPts val="0"/>
              </a:spcBef>
              <a:spcAft>
                <a:spcPts val="0"/>
              </a:spcAft>
              <a:buSzPts val="1400"/>
              <a:buNone/>
              <a:defRPr sz="4400" b="0" i="0" u="none" strike="noStrike" cap="none">
                <a:solidFill>
                  <a:schemeClr val="dk1"/>
                </a:solidFill>
                <a:latin typeface="Open Sans"/>
                <a:ea typeface="Open Sans"/>
                <a:cs typeface="Open Sans"/>
                <a:sym typeface="Open Sans"/>
              </a:defRPr>
            </a:lvl7pPr>
            <a:lvl8pPr marR="0" lvl="7" algn="ctr" rtl="0">
              <a:spcBef>
                <a:spcPts val="0"/>
              </a:spcBef>
              <a:spcAft>
                <a:spcPts val="0"/>
              </a:spcAft>
              <a:buSzPts val="1400"/>
              <a:buNone/>
              <a:defRPr sz="4400" b="0" i="0" u="none" strike="noStrike" cap="none">
                <a:solidFill>
                  <a:schemeClr val="dk1"/>
                </a:solidFill>
                <a:latin typeface="Open Sans"/>
                <a:ea typeface="Open Sans"/>
                <a:cs typeface="Open Sans"/>
                <a:sym typeface="Open Sans"/>
              </a:defRPr>
            </a:lvl8pPr>
            <a:lvl9pPr marR="0" lvl="8" algn="ctr" rtl="0">
              <a:spcBef>
                <a:spcPts val="0"/>
              </a:spcBef>
              <a:spcAft>
                <a:spcPts val="0"/>
              </a:spcAft>
              <a:buSzPts val="1400"/>
              <a:buNone/>
              <a:defRPr sz="4400" b="0" i="0" u="none" strike="noStrike" cap="none">
                <a:solidFill>
                  <a:schemeClr val="dk1"/>
                </a:solidFill>
                <a:latin typeface="Open Sans"/>
                <a:ea typeface="Open Sans"/>
                <a:cs typeface="Open Sans"/>
                <a:sym typeface="Open Sans"/>
              </a:defRPr>
            </a:lvl9pPr>
          </a:lstStyle>
          <a:p>
            <a:endParaRPr/>
          </a:p>
        </p:txBody>
      </p:sp>
      <p:sp>
        <p:nvSpPr>
          <p:cNvPr id="48" name="Google Shape;48;p69"/>
          <p:cNvSpPr txBox="1">
            <a:spLocks noGrp="1"/>
          </p:cNvSpPr>
          <p:nvPr>
            <p:ph type="body" idx="1"/>
          </p:nvPr>
        </p:nvSpPr>
        <p:spPr>
          <a:xfrm>
            <a:off x="457200" y="1158875"/>
            <a:ext cx="8229600" cy="3341688"/>
          </a:xfrm>
          <a:prstGeom prst="rect">
            <a:avLst/>
          </a:prstGeom>
          <a:noFill/>
          <a:ln>
            <a:noFill/>
          </a:ln>
        </p:spPr>
        <p:txBody>
          <a:bodyPr spcFirstLastPara="1" wrap="square" lIns="91425" tIns="45700" rIns="91425" bIns="45700" anchor="t" anchorCtr="0">
            <a:noAutofit/>
          </a:bodyPr>
          <a:lstStyle>
            <a:lvl1pPr marL="342900" lvl="0" indent="-298466" algn="l">
              <a:spcBef>
                <a:spcPts val="400"/>
              </a:spcBef>
              <a:spcAft>
                <a:spcPts val="0"/>
              </a:spcAft>
              <a:buClr>
                <a:srgbClr val="005DAA"/>
              </a:buClr>
              <a:buSzPts val="2667"/>
              <a:buFont typeface="Noto Sans Symbols"/>
              <a:buChar char="▪"/>
              <a:defRPr sz="2000">
                <a:solidFill>
                  <a:srgbClr val="2D2D2D"/>
                </a:solidFill>
              </a:defRPr>
            </a:lvl1pPr>
            <a:lvl2pPr marL="685800" lvl="1" indent="-298466" algn="l">
              <a:spcBef>
                <a:spcPts val="400"/>
              </a:spcBef>
              <a:spcAft>
                <a:spcPts val="0"/>
              </a:spcAft>
              <a:buClr>
                <a:srgbClr val="532E63"/>
              </a:buClr>
              <a:buSzPts val="2667"/>
              <a:buChar char="–"/>
              <a:defRPr sz="2000">
                <a:solidFill>
                  <a:srgbClr val="2D2D2D"/>
                </a:solidFill>
              </a:defRPr>
            </a:lvl2pPr>
            <a:lvl3pPr marL="1028700" lvl="2" indent="-298466" algn="l">
              <a:spcBef>
                <a:spcPts val="400"/>
              </a:spcBef>
              <a:spcAft>
                <a:spcPts val="0"/>
              </a:spcAft>
              <a:buClr>
                <a:srgbClr val="9A3B26"/>
              </a:buClr>
              <a:buSzPts val="2667"/>
              <a:buChar char="•"/>
              <a:defRPr sz="2000">
                <a:solidFill>
                  <a:srgbClr val="2D2D2D"/>
                </a:solidFill>
              </a:defRPr>
            </a:lvl3pPr>
            <a:lvl4pPr marL="1371600" lvl="3" indent="-298466" algn="l">
              <a:spcBef>
                <a:spcPts val="400"/>
              </a:spcBef>
              <a:spcAft>
                <a:spcPts val="0"/>
              </a:spcAft>
              <a:buClr>
                <a:srgbClr val="5F5F5F"/>
              </a:buClr>
              <a:buSzPts val="2667"/>
              <a:buChar char="–"/>
              <a:defRPr sz="2000">
                <a:solidFill>
                  <a:srgbClr val="5F5F5F"/>
                </a:solidFill>
              </a:defRPr>
            </a:lvl4pPr>
            <a:lvl5pPr marL="1714500" lvl="4" indent="-298466" algn="l">
              <a:spcBef>
                <a:spcPts val="400"/>
              </a:spcBef>
              <a:spcAft>
                <a:spcPts val="0"/>
              </a:spcAft>
              <a:buClr>
                <a:srgbClr val="5F5F5F"/>
              </a:buClr>
              <a:buSzPts val="2667"/>
              <a:buChar char="»"/>
              <a:defRPr sz="2000">
                <a:solidFill>
                  <a:srgbClr val="5F5F5F"/>
                </a:solidFill>
              </a:defRPr>
            </a:lvl5pPr>
            <a:lvl6pPr marL="2057400" lvl="5" indent="-257175" algn="l">
              <a:spcBef>
                <a:spcPts val="270"/>
              </a:spcBef>
              <a:spcAft>
                <a:spcPts val="0"/>
              </a:spcAft>
              <a:buClr>
                <a:schemeClr val="dk1"/>
              </a:buClr>
              <a:buSzPts val="1800"/>
              <a:buChar char="•"/>
              <a:defRPr/>
            </a:lvl6pPr>
            <a:lvl7pPr marL="2400300" lvl="6" indent="-257175" algn="l">
              <a:spcBef>
                <a:spcPts val="270"/>
              </a:spcBef>
              <a:spcAft>
                <a:spcPts val="0"/>
              </a:spcAft>
              <a:buClr>
                <a:schemeClr val="dk1"/>
              </a:buClr>
              <a:buSzPts val="1800"/>
              <a:buChar char="•"/>
              <a:defRPr/>
            </a:lvl7pPr>
            <a:lvl8pPr marL="2743200" lvl="7" indent="-257175" algn="l">
              <a:spcBef>
                <a:spcPts val="270"/>
              </a:spcBef>
              <a:spcAft>
                <a:spcPts val="0"/>
              </a:spcAft>
              <a:buClr>
                <a:schemeClr val="dk1"/>
              </a:buClr>
              <a:buSzPts val="1800"/>
              <a:buChar char="•"/>
              <a:defRPr/>
            </a:lvl8pPr>
            <a:lvl9pPr marL="3086100" lvl="8" indent="-257175" algn="l">
              <a:spcBef>
                <a:spcPts val="27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498211601"/>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bg2"/>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75F35E44-72CB-4AFA-8DA6-C89EBC957A2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0615" r="19754"/>
          <a:stretch/>
        </p:blipFill>
        <p:spPr>
          <a:xfrm>
            <a:off x="6436559" y="1875915"/>
            <a:ext cx="2189617" cy="2065464"/>
          </a:xfrm>
          <a:prstGeom prst="rect">
            <a:avLst/>
          </a:prstGeom>
        </p:spPr>
      </p:pic>
      <p:sp>
        <p:nvSpPr>
          <p:cNvPr id="18" name="Rectangle 17">
            <a:extLst>
              <a:ext uri="{FF2B5EF4-FFF2-40B4-BE49-F238E27FC236}">
                <a16:creationId xmlns:a16="http://schemas.microsoft.com/office/drawing/2014/main" id="{92B0A619-F6AA-4053-9D4A-55C4BC7B0046}"/>
              </a:ext>
            </a:extLst>
          </p:cNvPr>
          <p:cNvSpPr/>
          <p:nvPr userDrawn="1"/>
        </p:nvSpPr>
        <p:spPr>
          <a:xfrm>
            <a:off x="314325" y="0"/>
            <a:ext cx="8829676" cy="895570"/>
          </a:xfrm>
          <a:prstGeom prst="rect">
            <a:avLst/>
          </a:prstGeom>
          <a:gradFill flip="none" rotWithShape="1">
            <a:gsLst>
              <a:gs pos="0">
                <a:srgbClr val="55BF8B"/>
              </a:gs>
              <a:gs pos="96000">
                <a:srgbClr val="145E71"/>
              </a:gs>
            </a:gsLst>
            <a:lin ang="12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a:spLocks noGrp="1"/>
          </p:cNvSpPr>
          <p:nvPr userDrawn="1">
            <p:ph type="title"/>
          </p:nvPr>
        </p:nvSpPr>
        <p:spPr>
          <a:xfrm>
            <a:off x="522515" y="9097"/>
            <a:ext cx="8621486" cy="866834"/>
          </a:xfrm>
          <a:prstGeom prst="rect">
            <a:avLst/>
          </a:prstGeom>
        </p:spPr>
        <p:txBody>
          <a:bodyPr anchor="ctr"/>
          <a:lstStyle>
            <a:lvl1pPr algn="l">
              <a:lnSpc>
                <a:spcPts val="3000"/>
              </a:lnSpc>
              <a:defRPr sz="2800" b="1" baseline="0">
                <a:solidFill>
                  <a:schemeClr val="tx2"/>
                </a:solidFill>
                <a:effectLst/>
                <a:latin typeface="Calibri" pitchFamily="34" charset="0"/>
              </a:defRPr>
            </a:lvl1pPr>
          </a:lstStyle>
          <a:p>
            <a:endParaRPr lang="en-US"/>
          </a:p>
        </p:txBody>
      </p:sp>
      <p:sp>
        <p:nvSpPr>
          <p:cNvPr id="5" name="Subtitle 2"/>
          <p:cNvSpPr>
            <a:spLocks noGrp="1"/>
          </p:cNvSpPr>
          <p:nvPr userDrawn="1">
            <p:ph type="subTitle" idx="1"/>
          </p:nvPr>
        </p:nvSpPr>
        <p:spPr>
          <a:xfrm>
            <a:off x="522515" y="1026256"/>
            <a:ext cx="7617144" cy="342900"/>
          </a:xfrm>
          <a:prstGeom prst="rect">
            <a:avLst/>
          </a:prstGeom>
        </p:spPr>
        <p:txBody>
          <a:bodyPr/>
          <a:lstStyle>
            <a:lvl1pPr marL="0" indent="0" algn="l">
              <a:buNone/>
              <a:defRPr sz="2000" b="1" baseline="0">
                <a:solidFill>
                  <a:srgbClr val="2D2D2D"/>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a:p>
        </p:txBody>
      </p:sp>
      <p:sp>
        <p:nvSpPr>
          <p:cNvPr id="9" name="Text Placeholder 8"/>
          <p:cNvSpPr>
            <a:spLocks noGrp="1"/>
          </p:cNvSpPr>
          <p:nvPr userDrawn="1">
            <p:ph type="body" sz="quarter" idx="10"/>
          </p:nvPr>
        </p:nvSpPr>
        <p:spPr>
          <a:xfrm>
            <a:off x="462555" y="1890634"/>
            <a:ext cx="7617144" cy="779488"/>
          </a:xfrm>
          <a:prstGeom prst="rect">
            <a:avLst/>
          </a:prstGeom>
        </p:spPr>
        <p:txBody>
          <a:bodyPr/>
          <a:lstStyle>
            <a:lvl1pPr marL="0" indent="0" algn="l">
              <a:lnSpc>
                <a:spcPts val="2000"/>
              </a:lnSpc>
              <a:buNone/>
              <a:defRPr sz="1800" baseline="0">
                <a:solidFill>
                  <a:srgbClr val="2D2D2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pic>
        <p:nvPicPr>
          <p:cNvPr id="17" name="Picture 16" descr="Logos of the U.S. Department of Health and Human Services and Centers for Disease Control and Prevention" title="LOGO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3439" y="4280109"/>
            <a:ext cx="1254584" cy="719251"/>
          </a:xfrm>
          <a:prstGeom prst="rect">
            <a:avLst/>
          </a:prstGeom>
        </p:spPr>
      </p:pic>
      <p:sp>
        <p:nvSpPr>
          <p:cNvPr id="4" name="TextBox 3">
            <a:extLst>
              <a:ext uri="{FF2B5EF4-FFF2-40B4-BE49-F238E27FC236}">
                <a16:creationId xmlns:a16="http://schemas.microsoft.com/office/drawing/2014/main" id="{954EDCE1-A912-48DB-9E58-051F8752A375}"/>
              </a:ext>
            </a:extLst>
          </p:cNvPr>
          <p:cNvSpPr txBox="1"/>
          <p:nvPr userDrawn="1"/>
        </p:nvSpPr>
        <p:spPr>
          <a:xfrm>
            <a:off x="4962089" y="4652433"/>
            <a:ext cx="4181912" cy="338554"/>
          </a:xfrm>
          <a:prstGeom prst="rect">
            <a:avLst/>
          </a:prstGeom>
          <a:solidFill>
            <a:srgbClr val="FBAB18"/>
          </a:solidFill>
        </p:spPr>
        <p:txBody>
          <a:bodyPr wrap="square" rtlCol="0">
            <a:spAutoFit/>
          </a:bodyPr>
          <a:lstStyle/>
          <a:p>
            <a:pPr marL="285750" marR="0" lvl="0" indent="0" algn="l" defTabSz="914400" rtl="0" eaLnBrk="0" fontAlgn="base" latinLnBrk="0" hangingPunct="0">
              <a:lnSpc>
                <a:spcPct val="100000"/>
              </a:lnSpc>
              <a:spcBef>
                <a:spcPct val="0"/>
              </a:spcBef>
              <a:spcAft>
                <a:spcPct val="0"/>
              </a:spcAft>
              <a:buClrTx/>
              <a:buSzTx/>
              <a:buFontTx/>
              <a:buNone/>
              <a:tabLst/>
              <a:defRPr/>
            </a:pPr>
            <a:r>
              <a:rPr lang="en-US" sz="1600" b="1">
                <a:solidFill>
                  <a:srgbClr val="2D2D2D"/>
                </a:solidFill>
                <a:latin typeface="Calibri" panose="020F0502020204030204" pitchFamily="34" charset="0"/>
                <a:cs typeface="Calibri" panose="020F0502020204030204" pitchFamily="34" charset="0"/>
              </a:rPr>
              <a:t>cdc.gov/coronavirus</a:t>
            </a:r>
          </a:p>
        </p:txBody>
      </p:sp>
      <p:grpSp>
        <p:nvGrpSpPr>
          <p:cNvPr id="10" name="Group 9">
            <a:extLst>
              <a:ext uri="{FF2B5EF4-FFF2-40B4-BE49-F238E27FC236}">
                <a16:creationId xmlns:a16="http://schemas.microsoft.com/office/drawing/2014/main" id="{2900023D-2373-43F5-A4AA-FD7F91255A55}"/>
              </a:ext>
            </a:extLst>
          </p:cNvPr>
          <p:cNvGrpSpPr/>
          <p:nvPr userDrawn="1"/>
        </p:nvGrpSpPr>
        <p:grpSpPr>
          <a:xfrm>
            <a:off x="0" y="1"/>
            <a:ext cx="267157" cy="895570"/>
            <a:chOff x="2721769" y="2050256"/>
            <a:chExt cx="442912" cy="1469660"/>
          </a:xfrm>
        </p:grpSpPr>
        <p:sp>
          <p:nvSpPr>
            <p:cNvPr id="12" name="Rectangle 11">
              <a:extLst>
                <a:ext uri="{FF2B5EF4-FFF2-40B4-BE49-F238E27FC236}">
                  <a16:creationId xmlns:a16="http://schemas.microsoft.com/office/drawing/2014/main" id="{275925BE-9EF0-43F9-9D78-64BD587500CA}"/>
                </a:ext>
              </a:extLst>
            </p:cNvPr>
            <p:cNvSpPr/>
            <p:nvPr userDrawn="1"/>
          </p:nvSpPr>
          <p:spPr>
            <a:xfrm>
              <a:off x="2721769" y="2050256"/>
              <a:ext cx="442912" cy="1335882"/>
            </a:xfrm>
            <a:prstGeom prst="rect">
              <a:avLst/>
            </a:prstGeom>
            <a:solidFill>
              <a:srgbClr val="2D2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4" name="Rectangle 13">
              <a:extLst>
                <a:ext uri="{FF2B5EF4-FFF2-40B4-BE49-F238E27FC236}">
                  <a16:creationId xmlns:a16="http://schemas.microsoft.com/office/drawing/2014/main" id="{79245E9D-1A1B-4F74-AD8C-354693087FC0}"/>
                </a:ext>
              </a:extLst>
            </p:cNvPr>
            <p:cNvSpPr/>
            <p:nvPr userDrawn="1"/>
          </p:nvSpPr>
          <p:spPr>
            <a:xfrm>
              <a:off x="2721769" y="3386138"/>
              <a:ext cx="442912" cy="133778"/>
            </a:xfrm>
            <a:prstGeom prst="rect">
              <a:avLst/>
            </a:prstGeom>
            <a:solidFill>
              <a:srgbClr val="F0A8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grpSp>
    </p:spTree>
    <p:extLst>
      <p:ext uri="{BB962C8B-B14F-4D97-AF65-F5344CB8AC3E}">
        <p14:creationId xmlns:p14="http://schemas.microsoft.com/office/powerpoint/2010/main" val="3298130443"/>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2B0A619-F6AA-4053-9D4A-55C4BC7B0046}"/>
              </a:ext>
            </a:extLst>
          </p:cNvPr>
          <p:cNvSpPr/>
          <p:nvPr userDrawn="1"/>
        </p:nvSpPr>
        <p:spPr>
          <a:xfrm>
            <a:off x="0" y="0"/>
            <a:ext cx="9144000" cy="5143500"/>
          </a:xfrm>
          <a:prstGeom prst="rect">
            <a:avLst/>
          </a:prstGeom>
          <a:gradFill flip="none" rotWithShape="1">
            <a:gsLst>
              <a:gs pos="0">
                <a:srgbClr val="55BF8B"/>
              </a:gs>
              <a:gs pos="96000">
                <a:srgbClr val="145E71"/>
              </a:gs>
            </a:gsLst>
            <a:lin ang="12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a:spLocks noGrp="1"/>
          </p:cNvSpPr>
          <p:nvPr userDrawn="1">
            <p:ph type="title"/>
          </p:nvPr>
        </p:nvSpPr>
        <p:spPr>
          <a:xfrm>
            <a:off x="685801" y="9097"/>
            <a:ext cx="8458200" cy="866834"/>
          </a:xfrm>
          <a:prstGeom prst="rect">
            <a:avLst/>
          </a:prstGeom>
        </p:spPr>
        <p:txBody>
          <a:bodyPr anchor="ctr"/>
          <a:lstStyle>
            <a:lvl1pPr algn="l">
              <a:lnSpc>
                <a:spcPts val="3000"/>
              </a:lnSpc>
              <a:defRPr sz="2800" b="1" baseline="0">
                <a:solidFill>
                  <a:schemeClr val="tx2"/>
                </a:solidFill>
                <a:effectLst/>
                <a:latin typeface="Calibri" pitchFamily="34" charset="0"/>
              </a:defRPr>
            </a:lvl1pPr>
          </a:lstStyle>
          <a:p>
            <a:endParaRPr lang="en-US"/>
          </a:p>
        </p:txBody>
      </p:sp>
      <p:sp>
        <p:nvSpPr>
          <p:cNvPr id="5" name="Subtitle 2"/>
          <p:cNvSpPr>
            <a:spLocks noGrp="1"/>
          </p:cNvSpPr>
          <p:nvPr userDrawn="1">
            <p:ph type="subTitle" idx="1"/>
          </p:nvPr>
        </p:nvSpPr>
        <p:spPr>
          <a:xfrm>
            <a:off x="685801" y="1061976"/>
            <a:ext cx="7453858" cy="342900"/>
          </a:xfrm>
          <a:prstGeom prst="rect">
            <a:avLst/>
          </a:prstGeom>
        </p:spPr>
        <p:txBody>
          <a:bodyPr/>
          <a:lstStyle>
            <a:lvl1pPr marL="0" indent="0" algn="l">
              <a:buNone/>
              <a:defRPr sz="2000" b="1" baseline="0">
                <a:solidFill>
                  <a:schemeClr val="tx2"/>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a:p>
        </p:txBody>
      </p:sp>
      <p:sp>
        <p:nvSpPr>
          <p:cNvPr id="9" name="Text Placeholder 8"/>
          <p:cNvSpPr>
            <a:spLocks noGrp="1"/>
          </p:cNvSpPr>
          <p:nvPr userDrawn="1">
            <p:ph type="body" sz="quarter" idx="10"/>
          </p:nvPr>
        </p:nvSpPr>
        <p:spPr>
          <a:xfrm>
            <a:off x="685801" y="1890634"/>
            <a:ext cx="7393898" cy="779488"/>
          </a:xfrm>
          <a:prstGeom prst="rect">
            <a:avLst/>
          </a:prstGeom>
        </p:spPr>
        <p:txBody>
          <a:bodyPr/>
          <a:lstStyle>
            <a:lvl1pPr marL="0" indent="0" algn="l">
              <a:lnSpc>
                <a:spcPts val="2000"/>
              </a:lnSpc>
              <a:buNone/>
              <a:defRPr sz="1800" baseline="0">
                <a:solidFill>
                  <a:schemeClr val="tx2"/>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pic>
        <p:nvPicPr>
          <p:cNvPr id="17" name="Picture 16" descr="Logos of the U.S. Department of Health and Human Services and Centers for Disease Control and Prevention" title="LOGO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439" y="4280109"/>
            <a:ext cx="1254584" cy="719251"/>
          </a:xfrm>
          <a:prstGeom prst="rect">
            <a:avLst/>
          </a:prstGeom>
        </p:spPr>
      </p:pic>
      <p:grpSp>
        <p:nvGrpSpPr>
          <p:cNvPr id="21" name="Group 20">
            <a:extLst>
              <a:ext uri="{FF2B5EF4-FFF2-40B4-BE49-F238E27FC236}">
                <a16:creationId xmlns:a16="http://schemas.microsoft.com/office/drawing/2014/main" id="{CC3D0F8F-59A2-423C-A3F9-4CCC5E04EB88}"/>
              </a:ext>
            </a:extLst>
          </p:cNvPr>
          <p:cNvGrpSpPr/>
          <p:nvPr userDrawn="1"/>
        </p:nvGrpSpPr>
        <p:grpSpPr>
          <a:xfrm>
            <a:off x="0" y="1"/>
            <a:ext cx="267157" cy="895570"/>
            <a:chOff x="2721769" y="2050256"/>
            <a:chExt cx="442912" cy="1469660"/>
          </a:xfrm>
        </p:grpSpPr>
        <p:sp>
          <p:nvSpPr>
            <p:cNvPr id="22" name="Rectangle 21">
              <a:extLst>
                <a:ext uri="{FF2B5EF4-FFF2-40B4-BE49-F238E27FC236}">
                  <a16:creationId xmlns:a16="http://schemas.microsoft.com/office/drawing/2014/main" id="{D32F05D3-C03C-45E4-9FA9-D106B2E80059}"/>
                </a:ext>
              </a:extLst>
            </p:cNvPr>
            <p:cNvSpPr/>
            <p:nvPr userDrawn="1"/>
          </p:nvSpPr>
          <p:spPr>
            <a:xfrm>
              <a:off x="2721769" y="2050256"/>
              <a:ext cx="442912" cy="1335882"/>
            </a:xfrm>
            <a:prstGeom prst="rect">
              <a:avLst/>
            </a:prstGeom>
            <a:solidFill>
              <a:srgbClr val="2D2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23" name="Rectangle 22">
              <a:extLst>
                <a:ext uri="{FF2B5EF4-FFF2-40B4-BE49-F238E27FC236}">
                  <a16:creationId xmlns:a16="http://schemas.microsoft.com/office/drawing/2014/main" id="{486CBDE1-9FE4-4D39-8D29-C02C77614B0D}"/>
                </a:ext>
              </a:extLst>
            </p:cNvPr>
            <p:cNvSpPr/>
            <p:nvPr userDrawn="1"/>
          </p:nvSpPr>
          <p:spPr>
            <a:xfrm>
              <a:off x="2721769" y="3386138"/>
              <a:ext cx="442912" cy="133778"/>
            </a:xfrm>
            <a:prstGeom prst="rect">
              <a:avLst/>
            </a:prstGeom>
            <a:solidFill>
              <a:srgbClr val="F0A8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grpSp>
    </p:spTree>
    <p:extLst>
      <p:ext uri="{BB962C8B-B14F-4D97-AF65-F5344CB8AC3E}">
        <p14:creationId xmlns:p14="http://schemas.microsoft.com/office/powerpoint/2010/main" val="2110310307"/>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ATA SLIDE">
    <p:bg>
      <p:bgPr>
        <a:solidFill>
          <a:schemeClr val="bg2"/>
        </a:solidFill>
        <a:effectLst/>
      </p:bgPr>
    </p:bg>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6082666" y="5045515"/>
            <a:ext cx="603083" cy="91188"/>
          </a:xfrm>
          <a:prstGeom prst="rect">
            <a:avLst/>
          </a:prstGeom>
          <a:solidFill>
            <a:srgbClr val="B01519"/>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9" name="Rectangle 8"/>
          <p:cNvSpPr>
            <a:spLocks noChangeArrowheads="1"/>
          </p:cNvSpPr>
          <p:nvPr userDrawn="1"/>
        </p:nvSpPr>
        <p:spPr bwMode="auto">
          <a:xfrm>
            <a:off x="6677884" y="5045515"/>
            <a:ext cx="603083" cy="91188"/>
          </a:xfrm>
          <a:prstGeom prst="rect">
            <a:avLst/>
          </a:prstGeom>
          <a:solidFill>
            <a:srgbClr val="FBAB18"/>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0" name="Rectangle 9"/>
          <p:cNvSpPr>
            <a:spLocks noChangeArrowheads="1"/>
          </p:cNvSpPr>
          <p:nvPr userDrawn="1"/>
        </p:nvSpPr>
        <p:spPr bwMode="auto">
          <a:xfrm>
            <a:off x="7280966" y="5045515"/>
            <a:ext cx="603574" cy="91188"/>
          </a:xfrm>
          <a:prstGeom prst="rect">
            <a:avLst/>
          </a:prstGeom>
          <a:solidFill>
            <a:srgbClr val="292B6E"/>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1" name="Rectangle 10"/>
          <p:cNvSpPr>
            <a:spLocks noChangeArrowheads="1"/>
          </p:cNvSpPr>
          <p:nvPr userDrawn="1"/>
        </p:nvSpPr>
        <p:spPr bwMode="auto">
          <a:xfrm>
            <a:off x="7870697" y="5045515"/>
            <a:ext cx="1273303" cy="91188"/>
          </a:xfrm>
          <a:prstGeom prst="rect">
            <a:avLst/>
          </a:prstGeom>
          <a:solidFill>
            <a:srgbClr val="4656A6"/>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2" name="Rectangle 20"/>
          <p:cNvSpPr>
            <a:spLocks noChangeArrowheads="1"/>
          </p:cNvSpPr>
          <p:nvPr userDrawn="1"/>
        </p:nvSpPr>
        <p:spPr bwMode="auto">
          <a:xfrm>
            <a:off x="0" y="5045515"/>
            <a:ext cx="5679249" cy="91188"/>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3" name="Rectangle 12"/>
          <p:cNvSpPr>
            <a:spLocks noChangeArrowheads="1"/>
          </p:cNvSpPr>
          <p:nvPr userDrawn="1"/>
        </p:nvSpPr>
        <p:spPr bwMode="auto">
          <a:xfrm>
            <a:off x="5481058" y="5045515"/>
            <a:ext cx="603083" cy="91188"/>
          </a:xfrm>
          <a:prstGeom prst="rect">
            <a:avLst/>
          </a:prstGeom>
          <a:solidFill>
            <a:srgbClr val="55BF8B"/>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2" name="Title 1"/>
          <p:cNvSpPr>
            <a:spLocks noGrp="1"/>
          </p:cNvSpPr>
          <p:nvPr userDrawn="1">
            <p:ph type="title" hasCustomPrompt="1"/>
          </p:nvPr>
        </p:nvSpPr>
        <p:spPr>
          <a:xfrm>
            <a:off x="457200" y="205979"/>
            <a:ext cx="8229600" cy="689591"/>
          </a:xfrm>
          <a:prstGeom prst="rect">
            <a:avLst/>
          </a:prstGeom>
        </p:spPr>
        <p:txBody>
          <a:bodyPr anchor="b" anchorCtr="0"/>
          <a:lstStyle>
            <a:lvl1pPr algn="l">
              <a:lnSpc>
                <a:spcPts val="3000"/>
              </a:lnSpc>
              <a:defRPr sz="2800" b="1" baseline="0">
                <a:solidFill>
                  <a:srgbClr val="006A71"/>
                </a:solidFill>
                <a:effectLst/>
                <a:latin typeface="Calibri" pitchFamily="34" charset="0"/>
              </a:defRPr>
            </a:lvl1pPr>
          </a:lstStyle>
          <a:p>
            <a:r>
              <a:rPr lang="en-US"/>
              <a:t>Heading</a:t>
            </a:r>
          </a:p>
        </p:txBody>
      </p:sp>
      <p:sp>
        <p:nvSpPr>
          <p:cNvPr id="5" name="Text Placeholder 7"/>
          <p:cNvSpPr>
            <a:spLocks noGrp="1"/>
          </p:cNvSpPr>
          <p:nvPr userDrawn="1">
            <p:ph type="body" sz="quarter" idx="10"/>
          </p:nvPr>
        </p:nvSpPr>
        <p:spPr>
          <a:xfrm>
            <a:off x="457200" y="1158875"/>
            <a:ext cx="8229600" cy="3341688"/>
          </a:xfrm>
        </p:spPr>
        <p:txBody>
          <a:bodyPr/>
          <a:lstStyle>
            <a:lvl1pPr marL="230188" indent="-230188">
              <a:buClr>
                <a:srgbClr val="005DAA"/>
              </a:buClr>
              <a:buFont typeface="Wingdings" panose="05000000000000000000" pitchFamily="2" charset="2"/>
              <a:buChar char="§"/>
              <a:defRPr sz="2000">
                <a:solidFill>
                  <a:srgbClr val="2D2D2D"/>
                </a:solidFill>
              </a:defRPr>
            </a:lvl1pPr>
            <a:lvl2pPr>
              <a:buClr>
                <a:srgbClr val="532E63"/>
              </a:buClr>
              <a:defRPr sz="2000">
                <a:solidFill>
                  <a:srgbClr val="2D2D2D"/>
                </a:solidFill>
              </a:defRPr>
            </a:lvl2pPr>
            <a:lvl3pPr>
              <a:buClr>
                <a:srgbClr val="9A3B26"/>
              </a:buClr>
              <a:defRPr sz="2000">
                <a:solidFill>
                  <a:srgbClr val="2D2D2D"/>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pic>
        <p:nvPicPr>
          <p:cNvPr id="21" name="Picture 20" descr="Logos of the U.S. Department of Health and Human Services and Centers for Disease Control and Prevention" title="LOGOS">
            <a:extLst>
              <a:ext uri="{FF2B5EF4-FFF2-40B4-BE49-F238E27FC236}">
                <a16:creationId xmlns:a16="http://schemas.microsoft.com/office/drawing/2014/main" id="{5EB3B0CC-979E-4460-961A-7E5D5213A07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439" y="4501098"/>
            <a:ext cx="869114" cy="498262"/>
          </a:xfrm>
          <a:prstGeom prst="rect">
            <a:avLst/>
          </a:prstGeom>
        </p:spPr>
      </p:pic>
      <p:grpSp>
        <p:nvGrpSpPr>
          <p:cNvPr id="20" name="Group 19">
            <a:extLst>
              <a:ext uri="{FF2B5EF4-FFF2-40B4-BE49-F238E27FC236}">
                <a16:creationId xmlns:a16="http://schemas.microsoft.com/office/drawing/2014/main" id="{9256BCB5-3FA6-46A4-BD0C-A091D9F1922D}"/>
              </a:ext>
            </a:extLst>
          </p:cNvPr>
          <p:cNvGrpSpPr/>
          <p:nvPr userDrawn="1"/>
        </p:nvGrpSpPr>
        <p:grpSpPr>
          <a:xfrm>
            <a:off x="0" y="1"/>
            <a:ext cx="267157" cy="895570"/>
            <a:chOff x="2721769" y="2050256"/>
            <a:chExt cx="442912" cy="1469660"/>
          </a:xfrm>
        </p:grpSpPr>
        <p:sp>
          <p:nvSpPr>
            <p:cNvPr id="22" name="Rectangle 21">
              <a:extLst>
                <a:ext uri="{FF2B5EF4-FFF2-40B4-BE49-F238E27FC236}">
                  <a16:creationId xmlns:a16="http://schemas.microsoft.com/office/drawing/2014/main" id="{B5B91796-8B0E-4339-853E-86194B92F336}"/>
                </a:ext>
              </a:extLst>
            </p:cNvPr>
            <p:cNvSpPr/>
            <p:nvPr userDrawn="1"/>
          </p:nvSpPr>
          <p:spPr>
            <a:xfrm>
              <a:off x="2721769" y="2050256"/>
              <a:ext cx="442912" cy="1335882"/>
            </a:xfrm>
            <a:prstGeom prst="rect">
              <a:avLst/>
            </a:prstGeom>
            <a:solidFill>
              <a:srgbClr val="2D2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23" name="Rectangle 22">
              <a:extLst>
                <a:ext uri="{FF2B5EF4-FFF2-40B4-BE49-F238E27FC236}">
                  <a16:creationId xmlns:a16="http://schemas.microsoft.com/office/drawing/2014/main" id="{FB4E0A8E-0F30-4F8C-A535-BEEA20A4E70F}"/>
                </a:ext>
              </a:extLst>
            </p:cNvPr>
            <p:cNvSpPr/>
            <p:nvPr userDrawn="1"/>
          </p:nvSpPr>
          <p:spPr>
            <a:xfrm>
              <a:off x="2721769" y="3386138"/>
              <a:ext cx="442912" cy="133778"/>
            </a:xfrm>
            <a:prstGeom prst="rect">
              <a:avLst/>
            </a:prstGeom>
            <a:solidFill>
              <a:srgbClr val="F0A8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grpSp>
      <p:sp>
        <p:nvSpPr>
          <p:cNvPr id="3" name="TextBox 2">
            <a:extLst>
              <a:ext uri="{FF2B5EF4-FFF2-40B4-BE49-F238E27FC236}">
                <a16:creationId xmlns:a16="http://schemas.microsoft.com/office/drawing/2014/main" id="{835CD501-D0B0-47F8-A8C4-F94868195325}"/>
              </a:ext>
            </a:extLst>
          </p:cNvPr>
          <p:cNvSpPr txBox="1"/>
          <p:nvPr userDrawn="1"/>
        </p:nvSpPr>
        <p:spPr>
          <a:xfrm>
            <a:off x="8714509" y="4768516"/>
            <a:ext cx="429491" cy="276999"/>
          </a:xfrm>
          <a:prstGeom prst="rect">
            <a:avLst/>
          </a:prstGeom>
          <a:noFill/>
        </p:spPr>
        <p:txBody>
          <a:bodyPr wrap="square" rtlCol="0">
            <a:spAutoFit/>
          </a:bodyPr>
          <a:lstStyle/>
          <a:p>
            <a:pPr algn="r"/>
            <a:fld id="{AA7D13F0-7773-45D7-B9D5-1E44196E1A29}" type="slidenum">
              <a:rPr lang="en-US" sz="1200" smtClean="0">
                <a:solidFill>
                  <a:srgbClr val="000000"/>
                </a:solidFill>
                <a:latin typeface="Calibri" panose="020F0502020204030204" pitchFamily="34" charset="0"/>
              </a:rPr>
              <a:pPr algn="r"/>
              <a:t>‹#›</a:t>
            </a:fld>
            <a:endParaRPr lang="en-US" sz="1400">
              <a:solidFill>
                <a:srgbClr val="000000"/>
              </a:solidFill>
              <a:latin typeface="Calibri" panose="020F0502020204030204" pitchFamily="34" charset="0"/>
            </a:endParaRPr>
          </a:p>
        </p:txBody>
      </p:sp>
    </p:spTree>
    <p:extLst>
      <p:ext uri="{BB962C8B-B14F-4D97-AF65-F5344CB8AC3E}">
        <p14:creationId xmlns:p14="http://schemas.microsoft.com/office/powerpoint/2010/main" val="1828527430"/>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DATA SLIDE">
    <p:bg>
      <p:bgPr>
        <a:solidFill>
          <a:schemeClr val="bg2"/>
        </a:solidFill>
        <a:effectLst/>
      </p:bgPr>
    </p:bg>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6082666" y="5045515"/>
            <a:ext cx="603083" cy="91188"/>
          </a:xfrm>
          <a:prstGeom prst="rect">
            <a:avLst/>
          </a:prstGeom>
          <a:solidFill>
            <a:srgbClr val="B01519"/>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9" name="Rectangle 8"/>
          <p:cNvSpPr>
            <a:spLocks noChangeArrowheads="1"/>
          </p:cNvSpPr>
          <p:nvPr userDrawn="1"/>
        </p:nvSpPr>
        <p:spPr bwMode="auto">
          <a:xfrm>
            <a:off x="6677884" y="5045515"/>
            <a:ext cx="603083" cy="91188"/>
          </a:xfrm>
          <a:prstGeom prst="rect">
            <a:avLst/>
          </a:prstGeom>
          <a:solidFill>
            <a:srgbClr val="FBAB18"/>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0" name="Rectangle 9"/>
          <p:cNvSpPr>
            <a:spLocks noChangeArrowheads="1"/>
          </p:cNvSpPr>
          <p:nvPr userDrawn="1"/>
        </p:nvSpPr>
        <p:spPr bwMode="auto">
          <a:xfrm>
            <a:off x="7280966" y="5045515"/>
            <a:ext cx="603574" cy="91188"/>
          </a:xfrm>
          <a:prstGeom prst="rect">
            <a:avLst/>
          </a:prstGeom>
          <a:solidFill>
            <a:srgbClr val="292B6E"/>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1" name="Rectangle 10"/>
          <p:cNvSpPr>
            <a:spLocks noChangeArrowheads="1"/>
          </p:cNvSpPr>
          <p:nvPr userDrawn="1"/>
        </p:nvSpPr>
        <p:spPr bwMode="auto">
          <a:xfrm>
            <a:off x="7870697" y="5045515"/>
            <a:ext cx="1273303" cy="91188"/>
          </a:xfrm>
          <a:prstGeom prst="rect">
            <a:avLst/>
          </a:prstGeom>
          <a:solidFill>
            <a:srgbClr val="4656A6"/>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2" name="Rectangle 20"/>
          <p:cNvSpPr>
            <a:spLocks noChangeArrowheads="1"/>
          </p:cNvSpPr>
          <p:nvPr userDrawn="1"/>
        </p:nvSpPr>
        <p:spPr bwMode="auto">
          <a:xfrm>
            <a:off x="0" y="5045515"/>
            <a:ext cx="5679249" cy="91188"/>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3" name="Rectangle 12"/>
          <p:cNvSpPr>
            <a:spLocks noChangeArrowheads="1"/>
          </p:cNvSpPr>
          <p:nvPr userDrawn="1"/>
        </p:nvSpPr>
        <p:spPr bwMode="auto">
          <a:xfrm>
            <a:off x="5481058" y="5045515"/>
            <a:ext cx="603083" cy="91188"/>
          </a:xfrm>
          <a:prstGeom prst="rect">
            <a:avLst/>
          </a:prstGeom>
          <a:solidFill>
            <a:srgbClr val="55BF8B"/>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2" name="Title 1"/>
          <p:cNvSpPr>
            <a:spLocks noGrp="1"/>
          </p:cNvSpPr>
          <p:nvPr userDrawn="1">
            <p:ph type="title" hasCustomPrompt="1"/>
          </p:nvPr>
        </p:nvSpPr>
        <p:spPr>
          <a:xfrm>
            <a:off x="457200" y="205979"/>
            <a:ext cx="8229600" cy="689591"/>
          </a:xfrm>
          <a:prstGeom prst="rect">
            <a:avLst/>
          </a:prstGeom>
        </p:spPr>
        <p:txBody>
          <a:bodyPr anchor="b" anchorCtr="0"/>
          <a:lstStyle>
            <a:lvl1pPr algn="l">
              <a:lnSpc>
                <a:spcPts val="3000"/>
              </a:lnSpc>
              <a:defRPr sz="2800" b="1" baseline="0">
                <a:solidFill>
                  <a:srgbClr val="006A71"/>
                </a:solidFill>
                <a:effectLst/>
                <a:latin typeface="Calibri" pitchFamily="34" charset="0"/>
              </a:defRPr>
            </a:lvl1pPr>
          </a:lstStyle>
          <a:p>
            <a:r>
              <a:rPr lang="en-US"/>
              <a:t>Heading</a:t>
            </a:r>
          </a:p>
        </p:txBody>
      </p:sp>
      <p:sp>
        <p:nvSpPr>
          <p:cNvPr id="5" name="Text Placeholder 7"/>
          <p:cNvSpPr>
            <a:spLocks noGrp="1"/>
          </p:cNvSpPr>
          <p:nvPr userDrawn="1">
            <p:ph type="body" sz="quarter" idx="10"/>
          </p:nvPr>
        </p:nvSpPr>
        <p:spPr>
          <a:xfrm>
            <a:off x="457200" y="1158875"/>
            <a:ext cx="8229600" cy="3341688"/>
          </a:xfrm>
        </p:spPr>
        <p:txBody>
          <a:bodyPr/>
          <a:lstStyle>
            <a:lvl1pPr marL="230188" indent="-230188">
              <a:buClr>
                <a:srgbClr val="005DAA"/>
              </a:buClr>
              <a:buFont typeface="Wingdings" panose="05000000000000000000" pitchFamily="2" charset="2"/>
              <a:buChar char="§"/>
              <a:defRPr sz="2000">
                <a:solidFill>
                  <a:srgbClr val="2D2D2D"/>
                </a:solidFill>
              </a:defRPr>
            </a:lvl1pPr>
            <a:lvl2pPr>
              <a:buClr>
                <a:srgbClr val="532E63"/>
              </a:buClr>
              <a:defRPr sz="2000">
                <a:solidFill>
                  <a:srgbClr val="2D2D2D"/>
                </a:solidFill>
              </a:defRPr>
            </a:lvl2pPr>
            <a:lvl3pPr>
              <a:buClr>
                <a:srgbClr val="9A3B26"/>
              </a:buClr>
              <a:defRPr sz="2000">
                <a:solidFill>
                  <a:srgbClr val="2D2D2D"/>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grpSp>
        <p:nvGrpSpPr>
          <p:cNvPr id="20" name="Group 19">
            <a:extLst>
              <a:ext uri="{FF2B5EF4-FFF2-40B4-BE49-F238E27FC236}">
                <a16:creationId xmlns:a16="http://schemas.microsoft.com/office/drawing/2014/main" id="{9256BCB5-3FA6-46A4-BD0C-A091D9F1922D}"/>
              </a:ext>
            </a:extLst>
          </p:cNvPr>
          <p:cNvGrpSpPr/>
          <p:nvPr userDrawn="1"/>
        </p:nvGrpSpPr>
        <p:grpSpPr>
          <a:xfrm>
            <a:off x="0" y="1"/>
            <a:ext cx="267157" cy="895570"/>
            <a:chOff x="2721769" y="2050256"/>
            <a:chExt cx="442912" cy="1469660"/>
          </a:xfrm>
        </p:grpSpPr>
        <p:sp>
          <p:nvSpPr>
            <p:cNvPr id="22" name="Rectangle 21">
              <a:extLst>
                <a:ext uri="{FF2B5EF4-FFF2-40B4-BE49-F238E27FC236}">
                  <a16:creationId xmlns:a16="http://schemas.microsoft.com/office/drawing/2014/main" id="{B5B91796-8B0E-4339-853E-86194B92F336}"/>
                </a:ext>
              </a:extLst>
            </p:cNvPr>
            <p:cNvSpPr/>
            <p:nvPr userDrawn="1"/>
          </p:nvSpPr>
          <p:spPr>
            <a:xfrm>
              <a:off x="2721769" y="2050256"/>
              <a:ext cx="442912" cy="1335882"/>
            </a:xfrm>
            <a:prstGeom prst="rect">
              <a:avLst/>
            </a:prstGeom>
            <a:solidFill>
              <a:srgbClr val="2D2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23" name="Rectangle 22">
              <a:extLst>
                <a:ext uri="{FF2B5EF4-FFF2-40B4-BE49-F238E27FC236}">
                  <a16:creationId xmlns:a16="http://schemas.microsoft.com/office/drawing/2014/main" id="{FB4E0A8E-0F30-4F8C-A535-BEEA20A4E70F}"/>
                </a:ext>
              </a:extLst>
            </p:cNvPr>
            <p:cNvSpPr/>
            <p:nvPr userDrawn="1"/>
          </p:nvSpPr>
          <p:spPr>
            <a:xfrm>
              <a:off x="2721769" y="3386138"/>
              <a:ext cx="442912" cy="133778"/>
            </a:xfrm>
            <a:prstGeom prst="rect">
              <a:avLst/>
            </a:prstGeom>
            <a:solidFill>
              <a:srgbClr val="F0A8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grpSp>
    </p:spTree>
    <p:extLst>
      <p:ext uri="{BB962C8B-B14F-4D97-AF65-F5344CB8AC3E}">
        <p14:creationId xmlns:p14="http://schemas.microsoft.com/office/powerpoint/2010/main" val="1999004021"/>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ATA SLIDE 2 column">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b" anchorCtr="0"/>
          <a:lstStyle>
            <a:lvl1pPr algn="l">
              <a:lnSpc>
                <a:spcPts val="3000"/>
              </a:lnSpc>
              <a:defRPr sz="2800" b="1" baseline="0">
                <a:solidFill>
                  <a:srgbClr val="006A71"/>
                </a:solidFill>
                <a:effectLst/>
                <a:latin typeface="Calibri" pitchFamily="34" charset="0"/>
              </a:defRPr>
            </a:lvl1pPr>
          </a:lstStyle>
          <a:p>
            <a:endParaRPr lang="en-US"/>
          </a:p>
        </p:txBody>
      </p:sp>
      <p:sp>
        <p:nvSpPr>
          <p:cNvPr id="3" name="Content Placeholder 2"/>
          <p:cNvSpPr>
            <a:spLocks noGrp="1"/>
          </p:cNvSpPr>
          <p:nvPr>
            <p:ph idx="1"/>
          </p:nvPr>
        </p:nvSpPr>
        <p:spPr>
          <a:xfrm>
            <a:off x="457200"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3" name="Content Placeholder 2"/>
          <p:cNvSpPr>
            <a:spLocks noGrp="1"/>
          </p:cNvSpPr>
          <p:nvPr userDrawn="1">
            <p:ph idx="10"/>
          </p:nvPr>
        </p:nvSpPr>
        <p:spPr>
          <a:xfrm>
            <a:off x="4807131"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5" name="Rectangle 14">
            <a:extLst>
              <a:ext uri="{FF2B5EF4-FFF2-40B4-BE49-F238E27FC236}">
                <a16:creationId xmlns:a16="http://schemas.microsoft.com/office/drawing/2014/main" id="{9416945D-7463-43F9-B460-2CF43DA20039}"/>
              </a:ext>
            </a:extLst>
          </p:cNvPr>
          <p:cNvSpPr>
            <a:spLocks noChangeArrowheads="1"/>
          </p:cNvSpPr>
          <p:nvPr userDrawn="1"/>
        </p:nvSpPr>
        <p:spPr bwMode="auto">
          <a:xfrm>
            <a:off x="6082666" y="5045515"/>
            <a:ext cx="603083" cy="91188"/>
          </a:xfrm>
          <a:prstGeom prst="rect">
            <a:avLst/>
          </a:prstGeom>
          <a:solidFill>
            <a:srgbClr val="B01519"/>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6" name="Rectangle 15">
            <a:extLst>
              <a:ext uri="{FF2B5EF4-FFF2-40B4-BE49-F238E27FC236}">
                <a16:creationId xmlns:a16="http://schemas.microsoft.com/office/drawing/2014/main" id="{18D9C951-7795-4013-A98F-41CA15626AB5}"/>
              </a:ext>
            </a:extLst>
          </p:cNvPr>
          <p:cNvSpPr>
            <a:spLocks noChangeArrowheads="1"/>
          </p:cNvSpPr>
          <p:nvPr userDrawn="1"/>
        </p:nvSpPr>
        <p:spPr bwMode="auto">
          <a:xfrm>
            <a:off x="6677884" y="5045515"/>
            <a:ext cx="603083" cy="91188"/>
          </a:xfrm>
          <a:prstGeom prst="rect">
            <a:avLst/>
          </a:prstGeom>
          <a:solidFill>
            <a:srgbClr val="FBAB18"/>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7" name="Rectangle 16">
            <a:extLst>
              <a:ext uri="{FF2B5EF4-FFF2-40B4-BE49-F238E27FC236}">
                <a16:creationId xmlns:a16="http://schemas.microsoft.com/office/drawing/2014/main" id="{0E138E91-A144-4218-9895-5E4D3582ADFB}"/>
              </a:ext>
            </a:extLst>
          </p:cNvPr>
          <p:cNvSpPr>
            <a:spLocks noChangeArrowheads="1"/>
          </p:cNvSpPr>
          <p:nvPr userDrawn="1"/>
        </p:nvSpPr>
        <p:spPr bwMode="auto">
          <a:xfrm>
            <a:off x="7280966" y="5045515"/>
            <a:ext cx="603574" cy="91188"/>
          </a:xfrm>
          <a:prstGeom prst="rect">
            <a:avLst/>
          </a:prstGeom>
          <a:solidFill>
            <a:srgbClr val="292B6E"/>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8" name="Rectangle 17">
            <a:extLst>
              <a:ext uri="{FF2B5EF4-FFF2-40B4-BE49-F238E27FC236}">
                <a16:creationId xmlns:a16="http://schemas.microsoft.com/office/drawing/2014/main" id="{EEF4E6B6-BDAE-40A5-9E22-D7B6320CBA11}"/>
              </a:ext>
            </a:extLst>
          </p:cNvPr>
          <p:cNvSpPr>
            <a:spLocks noChangeArrowheads="1"/>
          </p:cNvSpPr>
          <p:nvPr userDrawn="1"/>
        </p:nvSpPr>
        <p:spPr bwMode="auto">
          <a:xfrm>
            <a:off x="7870697" y="5045515"/>
            <a:ext cx="1273303" cy="91188"/>
          </a:xfrm>
          <a:prstGeom prst="rect">
            <a:avLst/>
          </a:prstGeom>
          <a:solidFill>
            <a:srgbClr val="4656A6"/>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9" name="Rectangle 20">
            <a:extLst>
              <a:ext uri="{FF2B5EF4-FFF2-40B4-BE49-F238E27FC236}">
                <a16:creationId xmlns:a16="http://schemas.microsoft.com/office/drawing/2014/main" id="{E71CFAF4-5909-4817-B92D-CE4D29DFF703}"/>
              </a:ext>
            </a:extLst>
          </p:cNvPr>
          <p:cNvSpPr>
            <a:spLocks noChangeArrowheads="1"/>
          </p:cNvSpPr>
          <p:nvPr userDrawn="1"/>
        </p:nvSpPr>
        <p:spPr bwMode="auto">
          <a:xfrm>
            <a:off x="0" y="5045515"/>
            <a:ext cx="5679249" cy="91188"/>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20" name="Rectangle 19">
            <a:extLst>
              <a:ext uri="{FF2B5EF4-FFF2-40B4-BE49-F238E27FC236}">
                <a16:creationId xmlns:a16="http://schemas.microsoft.com/office/drawing/2014/main" id="{40E6DC0A-1388-4428-BA38-59223C425A40}"/>
              </a:ext>
            </a:extLst>
          </p:cNvPr>
          <p:cNvSpPr>
            <a:spLocks noChangeArrowheads="1"/>
          </p:cNvSpPr>
          <p:nvPr userDrawn="1"/>
        </p:nvSpPr>
        <p:spPr bwMode="auto">
          <a:xfrm>
            <a:off x="5481058" y="5045515"/>
            <a:ext cx="603083" cy="91188"/>
          </a:xfrm>
          <a:prstGeom prst="rect">
            <a:avLst/>
          </a:prstGeom>
          <a:solidFill>
            <a:srgbClr val="55BF8B"/>
          </a:solidFill>
          <a:ln>
            <a:noFill/>
          </a:ln>
        </p:spPr>
        <p:txBody>
          <a:bodyPr vert="horz" wrap="square" lIns="60960" tIns="30480" rIns="60960" bIns="30480" numCol="1" anchor="t" anchorCtr="0" compatLnSpc="1">
            <a:prstTxWarp prst="textNoShape">
              <a:avLst/>
            </a:prstTxWarp>
          </a:bodyPr>
          <a:lstStyle/>
          <a:p>
            <a:endParaRPr lang="en-US" sz="1667"/>
          </a:p>
        </p:txBody>
      </p:sp>
      <p:pic>
        <p:nvPicPr>
          <p:cNvPr id="21" name="Picture 20" descr="Logos of the U.S. Department of Health and Human Services and Centers for Disease Control and Prevention" title="LOGOS">
            <a:extLst>
              <a:ext uri="{FF2B5EF4-FFF2-40B4-BE49-F238E27FC236}">
                <a16:creationId xmlns:a16="http://schemas.microsoft.com/office/drawing/2014/main" id="{84213D48-D055-4EE8-9726-533AB8E26AA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439" y="4280109"/>
            <a:ext cx="1254584" cy="719251"/>
          </a:xfrm>
          <a:prstGeom prst="rect">
            <a:avLst/>
          </a:prstGeom>
        </p:spPr>
      </p:pic>
      <p:grpSp>
        <p:nvGrpSpPr>
          <p:cNvPr id="23" name="Group 22">
            <a:extLst>
              <a:ext uri="{FF2B5EF4-FFF2-40B4-BE49-F238E27FC236}">
                <a16:creationId xmlns:a16="http://schemas.microsoft.com/office/drawing/2014/main" id="{AF318103-E3F0-462E-A0BE-161EC7EA9C7C}"/>
              </a:ext>
            </a:extLst>
          </p:cNvPr>
          <p:cNvGrpSpPr/>
          <p:nvPr userDrawn="1"/>
        </p:nvGrpSpPr>
        <p:grpSpPr>
          <a:xfrm>
            <a:off x="0" y="1"/>
            <a:ext cx="267157" cy="895570"/>
            <a:chOff x="2721769" y="2050256"/>
            <a:chExt cx="442912" cy="1469660"/>
          </a:xfrm>
        </p:grpSpPr>
        <p:sp>
          <p:nvSpPr>
            <p:cNvPr id="24" name="Rectangle 23">
              <a:extLst>
                <a:ext uri="{FF2B5EF4-FFF2-40B4-BE49-F238E27FC236}">
                  <a16:creationId xmlns:a16="http://schemas.microsoft.com/office/drawing/2014/main" id="{6C2A256B-3279-4135-9C44-56940C3F4D28}"/>
                </a:ext>
              </a:extLst>
            </p:cNvPr>
            <p:cNvSpPr/>
            <p:nvPr userDrawn="1"/>
          </p:nvSpPr>
          <p:spPr>
            <a:xfrm>
              <a:off x="2721769" y="2050256"/>
              <a:ext cx="442912" cy="1335882"/>
            </a:xfrm>
            <a:prstGeom prst="rect">
              <a:avLst/>
            </a:prstGeom>
            <a:solidFill>
              <a:srgbClr val="2D2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25" name="Rectangle 24">
              <a:extLst>
                <a:ext uri="{FF2B5EF4-FFF2-40B4-BE49-F238E27FC236}">
                  <a16:creationId xmlns:a16="http://schemas.microsoft.com/office/drawing/2014/main" id="{DD7CDBA5-E900-4510-9676-E670A0189CF4}"/>
                </a:ext>
              </a:extLst>
            </p:cNvPr>
            <p:cNvSpPr/>
            <p:nvPr userDrawn="1"/>
          </p:nvSpPr>
          <p:spPr>
            <a:xfrm>
              <a:off x="2721769" y="3386138"/>
              <a:ext cx="442912" cy="133778"/>
            </a:xfrm>
            <a:prstGeom prst="rect">
              <a:avLst/>
            </a:prstGeom>
            <a:solidFill>
              <a:srgbClr val="F0A8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grpSp>
    </p:spTree>
    <p:extLst>
      <p:ext uri="{BB962C8B-B14F-4D97-AF65-F5344CB8AC3E}">
        <p14:creationId xmlns:p14="http://schemas.microsoft.com/office/powerpoint/2010/main" val="2926551043"/>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DATA SLIDE 2 column">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b" anchorCtr="0"/>
          <a:lstStyle>
            <a:lvl1pPr algn="l">
              <a:lnSpc>
                <a:spcPts val="3000"/>
              </a:lnSpc>
              <a:defRPr sz="2800" b="1" baseline="0">
                <a:solidFill>
                  <a:srgbClr val="006A71"/>
                </a:solidFill>
                <a:effectLst/>
                <a:latin typeface="Calibri" pitchFamily="34" charset="0"/>
              </a:defRPr>
            </a:lvl1pPr>
          </a:lstStyle>
          <a:p>
            <a:endParaRPr lang="en-US"/>
          </a:p>
        </p:txBody>
      </p:sp>
      <p:sp>
        <p:nvSpPr>
          <p:cNvPr id="3" name="Content Placeholder 2"/>
          <p:cNvSpPr>
            <a:spLocks noGrp="1"/>
          </p:cNvSpPr>
          <p:nvPr>
            <p:ph idx="1"/>
          </p:nvPr>
        </p:nvSpPr>
        <p:spPr>
          <a:xfrm>
            <a:off x="457200"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3" name="Content Placeholder 2"/>
          <p:cNvSpPr>
            <a:spLocks noGrp="1"/>
          </p:cNvSpPr>
          <p:nvPr userDrawn="1">
            <p:ph idx="10"/>
          </p:nvPr>
        </p:nvSpPr>
        <p:spPr>
          <a:xfrm>
            <a:off x="4807131"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5" name="Rectangle 14">
            <a:extLst>
              <a:ext uri="{FF2B5EF4-FFF2-40B4-BE49-F238E27FC236}">
                <a16:creationId xmlns:a16="http://schemas.microsoft.com/office/drawing/2014/main" id="{9416945D-7463-43F9-B460-2CF43DA20039}"/>
              </a:ext>
            </a:extLst>
          </p:cNvPr>
          <p:cNvSpPr>
            <a:spLocks noChangeArrowheads="1"/>
          </p:cNvSpPr>
          <p:nvPr userDrawn="1"/>
        </p:nvSpPr>
        <p:spPr bwMode="auto">
          <a:xfrm>
            <a:off x="6082666" y="5045515"/>
            <a:ext cx="603083" cy="91188"/>
          </a:xfrm>
          <a:prstGeom prst="rect">
            <a:avLst/>
          </a:prstGeom>
          <a:solidFill>
            <a:srgbClr val="B01519"/>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6" name="Rectangle 15">
            <a:extLst>
              <a:ext uri="{FF2B5EF4-FFF2-40B4-BE49-F238E27FC236}">
                <a16:creationId xmlns:a16="http://schemas.microsoft.com/office/drawing/2014/main" id="{18D9C951-7795-4013-A98F-41CA15626AB5}"/>
              </a:ext>
            </a:extLst>
          </p:cNvPr>
          <p:cNvSpPr>
            <a:spLocks noChangeArrowheads="1"/>
          </p:cNvSpPr>
          <p:nvPr userDrawn="1"/>
        </p:nvSpPr>
        <p:spPr bwMode="auto">
          <a:xfrm>
            <a:off x="6677884" y="5045515"/>
            <a:ext cx="603083" cy="91188"/>
          </a:xfrm>
          <a:prstGeom prst="rect">
            <a:avLst/>
          </a:prstGeom>
          <a:solidFill>
            <a:srgbClr val="FBAB18"/>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7" name="Rectangle 16">
            <a:extLst>
              <a:ext uri="{FF2B5EF4-FFF2-40B4-BE49-F238E27FC236}">
                <a16:creationId xmlns:a16="http://schemas.microsoft.com/office/drawing/2014/main" id="{0E138E91-A144-4218-9895-5E4D3582ADFB}"/>
              </a:ext>
            </a:extLst>
          </p:cNvPr>
          <p:cNvSpPr>
            <a:spLocks noChangeArrowheads="1"/>
          </p:cNvSpPr>
          <p:nvPr userDrawn="1"/>
        </p:nvSpPr>
        <p:spPr bwMode="auto">
          <a:xfrm>
            <a:off x="7280966" y="5045515"/>
            <a:ext cx="603574" cy="91188"/>
          </a:xfrm>
          <a:prstGeom prst="rect">
            <a:avLst/>
          </a:prstGeom>
          <a:solidFill>
            <a:srgbClr val="292B6E"/>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8" name="Rectangle 17">
            <a:extLst>
              <a:ext uri="{FF2B5EF4-FFF2-40B4-BE49-F238E27FC236}">
                <a16:creationId xmlns:a16="http://schemas.microsoft.com/office/drawing/2014/main" id="{EEF4E6B6-BDAE-40A5-9E22-D7B6320CBA11}"/>
              </a:ext>
            </a:extLst>
          </p:cNvPr>
          <p:cNvSpPr>
            <a:spLocks noChangeArrowheads="1"/>
          </p:cNvSpPr>
          <p:nvPr userDrawn="1"/>
        </p:nvSpPr>
        <p:spPr bwMode="auto">
          <a:xfrm>
            <a:off x="7870697" y="5045515"/>
            <a:ext cx="1273303" cy="91188"/>
          </a:xfrm>
          <a:prstGeom prst="rect">
            <a:avLst/>
          </a:prstGeom>
          <a:solidFill>
            <a:srgbClr val="4656A6"/>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9" name="Rectangle 20">
            <a:extLst>
              <a:ext uri="{FF2B5EF4-FFF2-40B4-BE49-F238E27FC236}">
                <a16:creationId xmlns:a16="http://schemas.microsoft.com/office/drawing/2014/main" id="{E71CFAF4-5909-4817-B92D-CE4D29DFF703}"/>
              </a:ext>
            </a:extLst>
          </p:cNvPr>
          <p:cNvSpPr>
            <a:spLocks noChangeArrowheads="1"/>
          </p:cNvSpPr>
          <p:nvPr userDrawn="1"/>
        </p:nvSpPr>
        <p:spPr bwMode="auto">
          <a:xfrm>
            <a:off x="0" y="5045515"/>
            <a:ext cx="5679249" cy="91188"/>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20" name="Rectangle 19">
            <a:extLst>
              <a:ext uri="{FF2B5EF4-FFF2-40B4-BE49-F238E27FC236}">
                <a16:creationId xmlns:a16="http://schemas.microsoft.com/office/drawing/2014/main" id="{40E6DC0A-1388-4428-BA38-59223C425A40}"/>
              </a:ext>
            </a:extLst>
          </p:cNvPr>
          <p:cNvSpPr>
            <a:spLocks noChangeArrowheads="1"/>
          </p:cNvSpPr>
          <p:nvPr userDrawn="1"/>
        </p:nvSpPr>
        <p:spPr bwMode="auto">
          <a:xfrm>
            <a:off x="5481058" y="5045515"/>
            <a:ext cx="603083" cy="91188"/>
          </a:xfrm>
          <a:prstGeom prst="rect">
            <a:avLst/>
          </a:prstGeom>
          <a:solidFill>
            <a:srgbClr val="55BF8B"/>
          </a:solidFill>
          <a:ln>
            <a:noFill/>
          </a:ln>
        </p:spPr>
        <p:txBody>
          <a:bodyPr vert="horz" wrap="square" lIns="60960" tIns="30480" rIns="60960" bIns="30480" numCol="1" anchor="t" anchorCtr="0" compatLnSpc="1">
            <a:prstTxWarp prst="textNoShape">
              <a:avLst/>
            </a:prstTxWarp>
          </a:bodyPr>
          <a:lstStyle/>
          <a:p>
            <a:endParaRPr lang="en-US" sz="1667"/>
          </a:p>
        </p:txBody>
      </p:sp>
      <p:grpSp>
        <p:nvGrpSpPr>
          <p:cNvPr id="23" name="Group 22">
            <a:extLst>
              <a:ext uri="{FF2B5EF4-FFF2-40B4-BE49-F238E27FC236}">
                <a16:creationId xmlns:a16="http://schemas.microsoft.com/office/drawing/2014/main" id="{AF318103-E3F0-462E-A0BE-161EC7EA9C7C}"/>
              </a:ext>
            </a:extLst>
          </p:cNvPr>
          <p:cNvGrpSpPr/>
          <p:nvPr userDrawn="1"/>
        </p:nvGrpSpPr>
        <p:grpSpPr>
          <a:xfrm>
            <a:off x="0" y="1"/>
            <a:ext cx="267157" cy="895570"/>
            <a:chOff x="2721769" y="2050256"/>
            <a:chExt cx="442912" cy="1469660"/>
          </a:xfrm>
        </p:grpSpPr>
        <p:sp>
          <p:nvSpPr>
            <p:cNvPr id="24" name="Rectangle 23">
              <a:extLst>
                <a:ext uri="{FF2B5EF4-FFF2-40B4-BE49-F238E27FC236}">
                  <a16:creationId xmlns:a16="http://schemas.microsoft.com/office/drawing/2014/main" id="{6C2A256B-3279-4135-9C44-56940C3F4D28}"/>
                </a:ext>
              </a:extLst>
            </p:cNvPr>
            <p:cNvSpPr/>
            <p:nvPr userDrawn="1"/>
          </p:nvSpPr>
          <p:spPr>
            <a:xfrm>
              <a:off x="2721769" y="2050256"/>
              <a:ext cx="442912" cy="1335882"/>
            </a:xfrm>
            <a:prstGeom prst="rect">
              <a:avLst/>
            </a:prstGeom>
            <a:solidFill>
              <a:srgbClr val="2D2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25" name="Rectangle 24">
              <a:extLst>
                <a:ext uri="{FF2B5EF4-FFF2-40B4-BE49-F238E27FC236}">
                  <a16:creationId xmlns:a16="http://schemas.microsoft.com/office/drawing/2014/main" id="{DD7CDBA5-E900-4510-9676-E670A0189CF4}"/>
                </a:ext>
              </a:extLst>
            </p:cNvPr>
            <p:cNvSpPr/>
            <p:nvPr userDrawn="1"/>
          </p:nvSpPr>
          <p:spPr>
            <a:xfrm>
              <a:off x="2721769" y="3386138"/>
              <a:ext cx="442912" cy="133778"/>
            </a:xfrm>
            <a:prstGeom prst="rect">
              <a:avLst/>
            </a:prstGeom>
            <a:solidFill>
              <a:srgbClr val="F0A8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grpSp>
    </p:spTree>
    <p:extLst>
      <p:ext uri="{BB962C8B-B14F-4D97-AF65-F5344CB8AC3E}">
        <p14:creationId xmlns:p14="http://schemas.microsoft.com/office/powerpoint/2010/main" val="18058387"/>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6A7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613" y="2441363"/>
            <a:ext cx="8294913" cy="871538"/>
          </a:xfrm>
          <a:prstGeom prst="rect">
            <a:avLst/>
          </a:prstGeom>
        </p:spPr>
        <p:txBody>
          <a:bodyPr anchor="b"/>
          <a:lstStyle>
            <a:lvl1pPr algn="l">
              <a:defRPr sz="3600" b="1" baseline="0">
                <a:solidFill>
                  <a:schemeClr val="bg2"/>
                </a:solidFill>
                <a:effectLst/>
                <a:latin typeface="Calibri" pitchFamily="34" charset="0"/>
              </a:defRPr>
            </a:lvl1pPr>
          </a:lstStyle>
          <a:p>
            <a:endParaRPr lang="en-US"/>
          </a:p>
        </p:txBody>
      </p:sp>
      <p:sp>
        <p:nvSpPr>
          <p:cNvPr id="5" name="Text Placeholder 2"/>
          <p:cNvSpPr>
            <a:spLocks noGrp="1"/>
          </p:cNvSpPr>
          <p:nvPr>
            <p:ph type="body" idx="1"/>
          </p:nvPr>
        </p:nvSpPr>
        <p:spPr>
          <a:xfrm>
            <a:off x="179613" y="3516736"/>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endParaRPr lang="en-US"/>
          </a:p>
        </p:txBody>
      </p:sp>
    </p:spTree>
    <p:extLst>
      <p:ext uri="{BB962C8B-B14F-4D97-AF65-F5344CB8AC3E}">
        <p14:creationId xmlns:p14="http://schemas.microsoft.com/office/powerpoint/2010/main" val="298209606"/>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2B0A619-F6AA-4053-9D4A-55C4BC7B0046}"/>
              </a:ext>
            </a:extLst>
          </p:cNvPr>
          <p:cNvSpPr/>
          <p:nvPr userDrawn="1"/>
        </p:nvSpPr>
        <p:spPr>
          <a:xfrm>
            <a:off x="0" y="0"/>
            <a:ext cx="9144000" cy="5143500"/>
          </a:xfrm>
          <a:prstGeom prst="rect">
            <a:avLst/>
          </a:prstGeom>
          <a:gradFill flip="none" rotWithShape="1">
            <a:gsLst>
              <a:gs pos="0">
                <a:srgbClr val="55BF8B"/>
              </a:gs>
              <a:gs pos="96000">
                <a:srgbClr val="145E71"/>
              </a:gs>
            </a:gsLst>
            <a:lin ang="12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a:spLocks noGrp="1"/>
          </p:cNvSpPr>
          <p:nvPr userDrawn="1">
            <p:ph type="title"/>
          </p:nvPr>
        </p:nvSpPr>
        <p:spPr>
          <a:xfrm>
            <a:off x="685801" y="9097"/>
            <a:ext cx="8458200" cy="866834"/>
          </a:xfrm>
          <a:prstGeom prst="rect">
            <a:avLst/>
          </a:prstGeom>
        </p:spPr>
        <p:txBody>
          <a:bodyPr anchor="ctr"/>
          <a:lstStyle>
            <a:lvl1pPr algn="l">
              <a:lnSpc>
                <a:spcPts val="3000"/>
              </a:lnSpc>
              <a:defRPr sz="2800" b="1" baseline="0">
                <a:solidFill>
                  <a:schemeClr val="tx2"/>
                </a:solidFill>
                <a:effectLst/>
                <a:latin typeface="Calibri" pitchFamily="34" charset="0"/>
              </a:defRPr>
            </a:lvl1pPr>
          </a:lstStyle>
          <a:p>
            <a:endParaRPr lang="en-US"/>
          </a:p>
        </p:txBody>
      </p:sp>
      <p:sp>
        <p:nvSpPr>
          <p:cNvPr id="5" name="Subtitle 2"/>
          <p:cNvSpPr>
            <a:spLocks noGrp="1"/>
          </p:cNvSpPr>
          <p:nvPr userDrawn="1">
            <p:ph type="subTitle" idx="1"/>
          </p:nvPr>
        </p:nvSpPr>
        <p:spPr>
          <a:xfrm>
            <a:off x="685801" y="1061976"/>
            <a:ext cx="7453858" cy="342900"/>
          </a:xfrm>
          <a:prstGeom prst="rect">
            <a:avLst/>
          </a:prstGeom>
        </p:spPr>
        <p:txBody>
          <a:bodyPr/>
          <a:lstStyle>
            <a:lvl1pPr marL="0" indent="0" algn="l">
              <a:buNone/>
              <a:defRPr sz="2000" b="1" baseline="0">
                <a:solidFill>
                  <a:schemeClr val="tx2"/>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a:p>
        </p:txBody>
      </p:sp>
      <p:sp>
        <p:nvSpPr>
          <p:cNvPr id="9" name="Text Placeholder 8"/>
          <p:cNvSpPr>
            <a:spLocks noGrp="1"/>
          </p:cNvSpPr>
          <p:nvPr userDrawn="1">
            <p:ph type="body" sz="quarter" idx="10"/>
          </p:nvPr>
        </p:nvSpPr>
        <p:spPr>
          <a:xfrm>
            <a:off x="685801" y="1890634"/>
            <a:ext cx="7393898" cy="779488"/>
          </a:xfrm>
          <a:prstGeom prst="rect">
            <a:avLst/>
          </a:prstGeom>
        </p:spPr>
        <p:txBody>
          <a:bodyPr/>
          <a:lstStyle>
            <a:lvl1pPr marL="0" indent="0" algn="l">
              <a:lnSpc>
                <a:spcPts val="2000"/>
              </a:lnSpc>
              <a:buNone/>
              <a:defRPr sz="1800" baseline="0">
                <a:solidFill>
                  <a:schemeClr val="tx2"/>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pic>
        <p:nvPicPr>
          <p:cNvPr id="17" name="Picture 16" descr="Logos of the U.S. Department of Health and Human Services and Centers for Disease Control and Prevention" title="LOGO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439" y="4280109"/>
            <a:ext cx="1254584" cy="719251"/>
          </a:xfrm>
          <a:prstGeom prst="rect">
            <a:avLst/>
          </a:prstGeom>
        </p:spPr>
      </p:pic>
      <p:grpSp>
        <p:nvGrpSpPr>
          <p:cNvPr id="21" name="Group 20">
            <a:extLst>
              <a:ext uri="{FF2B5EF4-FFF2-40B4-BE49-F238E27FC236}">
                <a16:creationId xmlns:a16="http://schemas.microsoft.com/office/drawing/2014/main" id="{CC3D0F8F-59A2-423C-A3F9-4CCC5E04EB88}"/>
              </a:ext>
            </a:extLst>
          </p:cNvPr>
          <p:cNvGrpSpPr/>
          <p:nvPr userDrawn="1"/>
        </p:nvGrpSpPr>
        <p:grpSpPr>
          <a:xfrm>
            <a:off x="0" y="1"/>
            <a:ext cx="267157" cy="895570"/>
            <a:chOff x="2721769" y="2050256"/>
            <a:chExt cx="442912" cy="1469660"/>
          </a:xfrm>
        </p:grpSpPr>
        <p:sp>
          <p:nvSpPr>
            <p:cNvPr id="22" name="Rectangle 21">
              <a:extLst>
                <a:ext uri="{FF2B5EF4-FFF2-40B4-BE49-F238E27FC236}">
                  <a16:creationId xmlns:a16="http://schemas.microsoft.com/office/drawing/2014/main" id="{D32F05D3-C03C-45E4-9FA9-D106B2E80059}"/>
                </a:ext>
              </a:extLst>
            </p:cNvPr>
            <p:cNvSpPr/>
            <p:nvPr userDrawn="1"/>
          </p:nvSpPr>
          <p:spPr>
            <a:xfrm>
              <a:off x="2721769" y="2050256"/>
              <a:ext cx="442912" cy="1335882"/>
            </a:xfrm>
            <a:prstGeom prst="rect">
              <a:avLst/>
            </a:prstGeom>
            <a:solidFill>
              <a:srgbClr val="2D2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23" name="Rectangle 22">
              <a:extLst>
                <a:ext uri="{FF2B5EF4-FFF2-40B4-BE49-F238E27FC236}">
                  <a16:creationId xmlns:a16="http://schemas.microsoft.com/office/drawing/2014/main" id="{486CBDE1-9FE4-4D39-8D29-C02C77614B0D}"/>
                </a:ext>
              </a:extLst>
            </p:cNvPr>
            <p:cNvSpPr/>
            <p:nvPr userDrawn="1"/>
          </p:nvSpPr>
          <p:spPr>
            <a:xfrm>
              <a:off x="2721769" y="3386138"/>
              <a:ext cx="442912" cy="133778"/>
            </a:xfrm>
            <a:prstGeom prst="rect">
              <a:avLst/>
            </a:prstGeom>
            <a:solidFill>
              <a:srgbClr val="F0A8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grpSp>
    </p:spTree>
    <p:extLst>
      <p:ext uri="{BB962C8B-B14F-4D97-AF65-F5344CB8AC3E}">
        <p14:creationId xmlns:p14="http://schemas.microsoft.com/office/powerpoint/2010/main" val="2110310307"/>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color_background">
    <p:bg>
      <p:bgPr>
        <a:solidFill>
          <a:srgbClr val="006A71"/>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D1EDB832-85DB-47C2-990D-C76F1161C25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327069" y="506186"/>
            <a:ext cx="4484352" cy="4346372"/>
          </a:xfrm>
          <a:prstGeom prst="rect">
            <a:avLst/>
          </a:prstGeom>
        </p:spPr>
      </p:pic>
      <p:sp>
        <p:nvSpPr>
          <p:cNvPr id="2" name="Title 1"/>
          <p:cNvSpPr>
            <a:spLocks noGrp="1"/>
          </p:cNvSpPr>
          <p:nvPr>
            <p:ph type="title"/>
          </p:nvPr>
        </p:nvSpPr>
        <p:spPr>
          <a:xfrm>
            <a:off x="179613" y="2441363"/>
            <a:ext cx="8294913" cy="871538"/>
          </a:xfrm>
          <a:prstGeom prst="rect">
            <a:avLst/>
          </a:prstGeom>
        </p:spPr>
        <p:txBody>
          <a:bodyPr anchor="b"/>
          <a:lstStyle>
            <a:lvl1pPr algn="l">
              <a:defRPr sz="3600" b="1" baseline="0">
                <a:solidFill>
                  <a:schemeClr val="bg2"/>
                </a:solidFill>
                <a:effectLst/>
                <a:latin typeface="Calibri" pitchFamily="34" charset="0"/>
              </a:defRPr>
            </a:lvl1pPr>
          </a:lstStyle>
          <a:p>
            <a:endParaRPr lang="en-US"/>
          </a:p>
        </p:txBody>
      </p:sp>
      <p:sp>
        <p:nvSpPr>
          <p:cNvPr id="5" name="Text Placeholder 2"/>
          <p:cNvSpPr>
            <a:spLocks noGrp="1"/>
          </p:cNvSpPr>
          <p:nvPr>
            <p:ph type="body" idx="1"/>
          </p:nvPr>
        </p:nvSpPr>
        <p:spPr>
          <a:xfrm>
            <a:off x="179613" y="3516736"/>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endParaRPr lang="en-US"/>
          </a:p>
        </p:txBody>
      </p:sp>
      <p:pic>
        <p:nvPicPr>
          <p:cNvPr id="4" name="Picture 3" descr="Logos of the U.S. Department of Health and Human Services and Centers for Disease Control and Prevention" title="LOGOS">
            <a:extLst>
              <a:ext uri="{FF2B5EF4-FFF2-40B4-BE49-F238E27FC236}">
                <a16:creationId xmlns:a16="http://schemas.microsoft.com/office/drawing/2014/main" id="{1338F5EA-D0AF-428F-B372-DAC2A9B1C51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17229" y="4280109"/>
            <a:ext cx="1254584" cy="719251"/>
          </a:xfrm>
          <a:prstGeom prst="rect">
            <a:avLst/>
          </a:prstGeom>
        </p:spPr>
      </p:pic>
    </p:spTree>
    <p:extLst>
      <p:ext uri="{BB962C8B-B14F-4D97-AF65-F5344CB8AC3E}">
        <p14:creationId xmlns:p14="http://schemas.microsoft.com/office/powerpoint/2010/main" val="527001052"/>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LOSING">
    <p:bg>
      <p:bgPr>
        <a:solidFill>
          <a:schemeClr val="bg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1956" y="4251554"/>
            <a:ext cx="9144000" cy="883169"/>
          </a:xfrm>
          <a:prstGeom prst="rect">
            <a:avLst/>
          </a:prstGeom>
        </p:spPr>
      </p:pic>
      <p:sp>
        <p:nvSpPr>
          <p:cNvPr id="3" name="TextBox 2"/>
          <p:cNvSpPr txBox="1"/>
          <p:nvPr userDrawn="1"/>
        </p:nvSpPr>
        <p:spPr>
          <a:xfrm>
            <a:off x="127218" y="2746824"/>
            <a:ext cx="6639341" cy="1384995"/>
          </a:xfrm>
          <a:prstGeom prst="rect">
            <a:avLst/>
          </a:prstGeom>
          <a:noFill/>
        </p:spPr>
        <p:txBody>
          <a:bodyPr wrap="square" rtlCol="0">
            <a:spAutoFit/>
          </a:bodyPr>
          <a:lstStyle/>
          <a:p>
            <a:r>
              <a:rPr lang="en-US" sz="1200">
                <a:solidFill>
                  <a:srgbClr val="2D2D2D"/>
                </a:solidFill>
                <a:latin typeface="Calibri" panose="020F0502020204030204" pitchFamily="34" charset="0"/>
              </a:rPr>
              <a:t>For more information, contact CDC</a:t>
            </a:r>
            <a:br>
              <a:rPr lang="en-US" sz="1200">
                <a:solidFill>
                  <a:srgbClr val="2D2D2D"/>
                </a:solidFill>
                <a:latin typeface="Calibri" panose="020F0502020204030204" pitchFamily="34" charset="0"/>
              </a:rPr>
            </a:br>
            <a:r>
              <a:rPr lang="en-US" sz="1200">
                <a:solidFill>
                  <a:srgbClr val="2D2D2D"/>
                </a:solidFill>
                <a:latin typeface="Calibri" panose="020F0502020204030204" pitchFamily="34" charset="0"/>
              </a:rPr>
              <a:t>1-800-CDC-INFO (232-4636)</a:t>
            </a:r>
            <a:br>
              <a:rPr lang="en-US" sz="1200">
                <a:solidFill>
                  <a:srgbClr val="2D2D2D"/>
                </a:solidFill>
                <a:latin typeface="Calibri" panose="020F0502020204030204" pitchFamily="34" charset="0"/>
              </a:rPr>
            </a:br>
            <a:r>
              <a:rPr lang="en-US" sz="1200">
                <a:solidFill>
                  <a:srgbClr val="2D2D2D"/>
                </a:solidFill>
                <a:latin typeface="Calibri" panose="020F0502020204030204" pitchFamily="34" charset="0"/>
              </a:rPr>
              <a:t>TTY:  1-888-232-6348    www.cdc.gov</a:t>
            </a:r>
            <a:br>
              <a:rPr lang="en-US" sz="1200">
                <a:solidFill>
                  <a:srgbClr val="2D2D2D"/>
                </a:solidFill>
                <a:latin typeface="Calibri" panose="020F0502020204030204" pitchFamily="34" charset="0"/>
              </a:rPr>
            </a:br>
            <a:br>
              <a:rPr lang="en-US" sz="1200">
                <a:solidFill>
                  <a:srgbClr val="2D2D2D"/>
                </a:solidFill>
                <a:latin typeface="Calibri" panose="020F0502020204030204" pitchFamily="34" charset="0"/>
              </a:rPr>
            </a:br>
            <a:br>
              <a:rPr lang="en-US" sz="1200">
                <a:solidFill>
                  <a:srgbClr val="2D2D2D"/>
                </a:solidFill>
                <a:latin typeface="Calibri" panose="020F0502020204030204" pitchFamily="34" charset="0"/>
              </a:rPr>
            </a:br>
            <a:r>
              <a:rPr lang="en-US" sz="1200">
                <a:solidFill>
                  <a:srgbClr val="2D2D2D"/>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pic>
        <p:nvPicPr>
          <p:cNvPr id="4" name="Picture 3" descr="Logos of the U.S. Department of Health and Human Services and the Centers for Disease Control and Prevention." title="Logo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4246855"/>
            <a:ext cx="9144000" cy="887868"/>
          </a:xfrm>
          <a:prstGeom prst="rect">
            <a:avLst/>
          </a:prstGeom>
        </p:spPr>
      </p:pic>
      <p:grpSp>
        <p:nvGrpSpPr>
          <p:cNvPr id="2" name="Group 1"/>
          <p:cNvGrpSpPr/>
          <p:nvPr userDrawn="1"/>
        </p:nvGrpSpPr>
        <p:grpSpPr>
          <a:xfrm>
            <a:off x="0" y="4246855"/>
            <a:ext cx="9144000" cy="887868"/>
            <a:chOff x="0" y="-11827"/>
            <a:chExt cx="9144000" cy="170018"/>
          </a:xfrm>
        </p:grpSpPr>
        <p:sp>
          <p:nvSpPr>
            <p:cNvPr id="6" name="bk object 25"/>
            <p:cNvSpPr/>
            <p:nvPr userDrawn="1"/>
          </p:nvSpPr>
          <p:spPr>
            <a:xfrm>
              <a:off x="0"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a:p>
          </p:txBody>
        </p:sp>
        <p:sp>
          <p:nvSpPr>
            <p:cNvPr id="7" name="bk object 26"/>
            <p:cNvSpPr/>
            <p:nvPr userDrawn="1"/>
          </p:nvSpPr>
          <p:spPr>
            <a:xfrm>
              <a:off x="340051"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a:p>
          </p:txBody>
        </p:sp>
        <p:sp>
          <p:nvSpPr>
            <p:cNvPr id="8" name="bk object 27"/>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a:p>
          </p:txBody>
        </p:sp>
        <p:sp>
          <p:nvSpPr>
            <p:cNvPr id="9" name="bk object 28"/>
            <p:cNvSpPr/>
            <p:nvPr userDrawn="1"/>
          </p:nvSpPr>
          <p:spPr>
            <a:xfrm>
              <a:off x="1654598"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a:p>
          </p:txBody>
        </p:sp>
        <p:sp>
          <p:nvSpPr>
            <p:cNvPr id="10" name="bk object 29"/>
            <p:cNvSpPr/>
            <p:nvPr userDrawn="1"/>
          </p:nvSpPr>
          <p:spPr>
            <a:xfrm>
              <a:off x="2304805"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a:p>
          </p:txBody>
        </p:sp>
        <p:sp>
          <p:nvSpPr>
            <p:cNvPr id="11" name="bk object 30"/>
            <p:cNvSpPr/>
            <p:nvPr userDrawn="1"/>
          </p:nvSpPr>
          <p:spPr>
            <a:xfrm>
              <a:off x="2554809"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a:p>
          </p:txBody>
        </p:sp>
        <p:sp>
          <p:nvSpPr>
            <p:cNvPr id="12" name="bk object 31"/>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a:p>
          </p:txBody>
        </p:sp>
        <p:sp>
          <p:nvSpPr>
            <p:cNvPr id="13" name="bk object 32"/>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a:p>
          </p:txBody>
        </p:sp>
      </p:grpSp>
      <p:pic>
        <p:nvPicPr>
          <p:cNvPr id="16" name="Picture 15" descr="Logos of the U.S. Department of Health and Human Services and Centers for Disease Control and Prevention" title="LOGOS"/>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00326" y="4339940"/>
            <a:ext cx="1254584" cy="719251"/>
          </a:xfrm>
          <a:prstGeom prst="rect">
            <a:avLst/>
          </a:prstGeom>
        </p:spPr>
      </p:pic>
      <p:pic>
        <p:nvPicPr>
          <p:cNvPr id="18" name="Picture 17">
            <a:extLst>
              <a:ext uri="{FF2B5EF4-FFF2-40B4-BE49-F238E27FC236}">
                <a16:creationId xmlns:a16="http://schemas.microsoft.com/office/drawing/2014/main" id="{708E3E0E-8007-4E08-9AE4-D29BCAE7C56D}"/>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20615" r="19754"/>
          <a:stretch/>
        </p:blipFill>
        <p:spPr>
          <a:xfrm>
            <a:off x="5334256" y="175641"/>
            <a:ext cx="3684774" cy="3475844"/>
          </a:xfrm>
          <a:prstGeom prst="rect">
            <a:avLst/>
          </a:prstGeom>
        </p:spPr>
      </p:pic>
    </p:spTree>
    <p:extLst>
      <p:ext uri="{BB962C8B-B14F-4D97-AF65-F5344CB8AC3E}">
        <p14:creationId xmlns:p14="http://schemas.microsoft.com/office/powerpoint/2010/main" val="1460842956"/>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LOSING">
    <p:bg>
      <p:bgPr>
        <a:solidFill>
          <a:schemeClr val="bg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1956" y="4251554"/>
            <a:ext cx="9144000" cy="883169"/>
          </a:xfrm>
          <a:prstGeom prst="rect">
            <a:avLst/>
          </a:prstGeom>
        </p:spPr>
      </p:pic>
      <p:sp>
        <p:nvSpPr>
          <p:cNvPr id="3" name="TextBox 2"/>
          <p:cNvSpPr txBox="1"/>
          <p:nvPr userDrawn="1"/>
        </p:nvSpPr>
        <p:spPr>
          <a:xfrm>
            <a:off x="127218" y="2746824"/>
            <a:ext cx="6639341" cy="1384995"/>
          </a:xfrm>
          <a:prstGeom prst="rect">
            <a:avLst/>
          </a:prstGeom>
          <a:noFill/>
        </p:spPr>
        <p:txBody>
          <a:bodyPr wrap="square" rtlCol="0">
            <a:spAutoFit/>
          </a:bodyPr>
          <a:lstStyle/>
          <a:p>
            <a:r>
              <a:rPr lang="en-US" sz="1200">
                <a:solidFill>
                  <a:srgbClr val="2D2D2D"/>
                </a:solidFill>
                <a:latin typeface="Calibri" panose="020F0502020204030204" pitchFamily="34" charset="0"/>
              </a:rPr>
              <a:t>For more information, contact CDC</a:t>
            </a:r>
            <a:br>
              <a:rPr lang="en-US" sz="1200">
                <a:solidFill>
                  <a:srgbClr val="2D2D2D"/>
                </a:solidFill>
                <a:latin typeface="Calibri" panose="020F0502020204030204" pitchFamily="34" charset="0"/>
              </a:rPr>
            </a:br>
            <a:r>
              <a:rPr lang="en-US" sz="1200">
                <a:solidFill>
                  <a:srgbClr val="2D2D2D"/>
                </a:solidFill>
                <a:latin typeface="Calibri" panose="020F0502020204030204" pitchFamily="34" charset="0"/>
              </a:rPr>
              <a:t>1-800-CDC-INFO (232-4636)</a:t>
            </a:r>
            <a:br>
              <a:rPr lang="en-US" sz="1200">
                <a:solidFill>
                  <a:srgbClr val="2D2D2D"/>
                </a:solidFill>
                <a:latin typeface="Calibri" panose="020F0502020204030204" pitchFamily="34" charset="0"/>
              </a:rPr>
            </a:br>
            <a:r>
              <a:rPr lang="en-US" sz="1200">
                <a:solidFill>
                  <a:srgbClr val="2D2D2D"/>
                </a:solidFill>
                <a:latin typeface="Calibri" panose="020F0502020204030204" pitchFamily="34" charset="0"/>
              </a:rPr>
              <a:t>TTY:  1-888-232-6348    www.cdc.gov</a:t>
            </a:r>
            <a:br>
              <a:rPr lang="en-US" sz="1200">
                <a:solidFill>
                  <a:srgbClr val="2D2D2D"/>
                </a:solidFill>
                <a:latin typeface="Calibri" panose="020F0502020204030204" pitchFamily="34" charset="0"/>
              </a:rPr>
            </a:br>
            <a:br>
              <a:rPr lang="en-US" sz="1200">
                <a:solidFill>
                  <a:srgbClr val="2D2D2D"/>
                </a:solidFill>
                <a:latin typeface="Calibri" panose="020F0502020204030204" pitchFamily="34" charset="0"/>
              </a:rPr>
            </a:br>
            <a:br>
              <a:rPr lang="en-US" sz="1200">
                <a:solidFill>
                  <a:srgbClr val="2D2D2D"/>
                </a:solidFill>
                <a:latin typeface="Calibri" panose="020F0502020204030204" pitchFamily="34" charset="0"/>
              </a:rPr>
            </a:br>
            <a:r>
              <a:rPr lang="en-US" sz="1200">
                <a:solidFill>
                  <a:srgbClr val="2D2D2D"/>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pic>
        <p:nvPicPr>
          <p:cNvPr id="4" name="Picture 3" descr="Logos of the U.S. Department of Health and Human Services and the Centers for Disease Control and Prevention." title="Logo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4246855"/>
            <a:ext cx="9144000" cy="887868"/>
          </a:xfrm>
          <a:prstGeom prst="rect">
            <a:avLst/>
          </a:prstGeom>
        </p:spPr>
      </p:pic>
      <p:grpSp>
        <p:nvGrpSpPr>
          <p:cNvPr id="2" name="Group 1"/>
          <p:cNvGrpSpPr/>
          <p:nvPr userDrawn="1"/>
        </p:nvGrpSpPr>
        <p:grpSpPr>
          <a:xfrm>
            <a:off x="0" y="4246855"/>
            <a:ext cx="9144000" cy="887868"/>
            <a:chOff x="0" y="-11827"/>
            <a:chExt cx="9144000" cy="170018"/>
          </a:xfrm>
        </p:grpSpPr>
        <p:sp>
          <p:nvSpPr>
            <p:cNvPr id="6" name="bk object 25"/>
            <p:cNvSpPr/>
            <p:nvPr userDrawn="1"/>
          </p:nvSpPr>
          <p:spPr>
            <a:xfrm>
              <a:off x="0"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a:p>
          </p:txBody>
        </p:sp>
        <p:sp>
          <p:nvSpPr>
            <p:cNvPr id="7" name="bk object 26"/>
            <p:cNvSpPr/>
            <p:nvPr userDrawn="1"/>
          </p:nvSpPr>
          <p:spPr>
            <a:xfrm>
              <a:off x="340051"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a:p>
          </p:txBody>
        </p:sp>
        <p:sp>
          <p:nvSpPr>
            <p:cNvPr id="8" name="bk object 27"/>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a:p>
          </p:txBody>
        </p:sp>
        <p:sp>
          <p:nvSpPr>
            <p:cNvPr id="9" name="bk object 28"/>
            <p:cNvSpPr/>
            <p:nvPr userDrawn="1"/>
          </p:nvSpPr>
          <p:spPr>
            <a:xfrm>
              <a:off x="1654598"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a:p>
          </p:txBody>
        </p:sp>
        <p:sp>
          <p:nvSpPr>
            <p:cNvPr id="10" name="bk object 29"/>
            <p:cNvSpPr/>
            <p:nvPr userDrawn="1"/>
          </p:nvSpPr>
          <p:spPr>
            <a:xfrm>
              <a:off x="2304805"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a:p>
          </p:txBody>
        </p:sp>
        <p:sp>
          <p:nvSpPr>
            <p:cNvPr id="11" name="bk object 30"/>
            <p:cNvSpPr/>
            <p:nvPr userDrawn="1"/>
          </p:nvSpPr>
          <p:spPr>
            <a:xfrm>
              <a:off x="2554809"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a:p>
          </p:txBody>
        </p:sp>
        <p:sp>
          <p:nvSpPr>
            <p:cNvPr id="12" name="bk object 31"/>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a:p>
          </p:txBody>
        </p:sp>
        <p:sp>
          <p:nvSpPr>
            <p:cNvPr id="13" name="bk object 32"/>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a:p>
          </p:txBody>
        </p:sp>
      </p:grpSp>
      <p:pic>
        <p:nvPicPr>
          <p:cNvPr id="16" name="Picture 15" descr="Logos of the U.S. Department of Health and Human Services and Centers for Disease Control and Prevention" title="LOGOS"/>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00326" y="4339940"/>
            <a:ext cx="1254584" cy="719251"/>
          </a:xfrm>
          <a:prstGeom prst="rect">
            <a:avLst/>
          </a:prstGeom>
        </p:spPr>
      </p:pic>
      <p:pic>
        <p:nvPicPr>
          <p:cNvPr id="17" name="Picture 16">
            <a:extLst>
              <a:ext uri="{FF2B5EF4-FFF2-40B4-BE49-F238E27FC236}">
                <a16:creationId xmlns:a16="http://schemas.microsoft.com/office/drawing/2014/main" id="{52A43ECC-BBFF-4967-9F45-5667FFC0EE1F}"/>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4000" cy="2543820"/>
          </a:xfrm>
          <a:prstGeom prst="rect">
            <a:avLst/>
          </a:prstGeom>
        </p:spPr>
      </p:pic>
    </p:spTree>
    <p:extLst>
      <p:ext uri="{BB962C8B-B14F-4D97-AF65-F5344CB8AC3E}">
        <p14:creationId xmlns:p14="http://schemas.microsoft.com/office/powerpoint/2010/main" val="467653726"/>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1_DATA SLIDE">
  <p:cSld name="2_DATA SLIDE">
    <p:bg>
      <p:bgPr>
        <a:solidFill>
          <a:schemeClr val="lt2"/>
        </a:solidFill>
        <a:effectLst/>
      </p:bgPr>
    </p:bg>
    <p:spTree>
      <p:nvGrpSpPr>
        <p:cNvPr id="1" name="Shape 40"/>
        <p:cNvGrpSpPr/>
        <p:nvPr/>
      </p:nvGrpSpPr>
      <p:grpSpPr>
        <a:xfrm>
          <a:off x="0" y="0"/>
          <a:ext cx="0" cy="0"/>
          <a:chOff x="0" y="0"/>
          <a:chExt cx="0" cy="0"/>
        </a:xfrm>
      </p:grpSpPr>
      <p:sp>
        <p:nvSpPr>
          <p:cNvPr id="47" name="Google Shape;47;p69"/>
          <p:cNvSpPr txBox="1">
            <a:spLocks noGrp="1"/>
          </p:cNvSpPr>
          <p:nvPr>
            <p:ph type="title"/>
          </p:nvPr>
        </p:nvSpPr>
        <p:spPr>
          <a:xfrm>
            <a:off x="457200" y="205980"/>
            <a:ext cx="8229600" cy="689591"/>
          </a:xfrm>
          <a:prstGeom prst="rect">
            <a:avLst/>
          </a:prstGeom>
          <a:noFill/>
          <a:ln>
            <a:noFill/>
          </a:ln>
        </p:spPr>
        <p:txBody>
          <a:bodyPr spcFirstLastPara="1" wrap="square" lIns="91425" tIns="45700" rIns="91425" bIns="45700" anchor="b" anchorCtr="0">
            <a:noAutofit/>
          </a:bodyPr>
          <a:lstStyle>
            <a:lvl1pPr marR="0" lvl="0" algn="l" rtl="0">
              <a:lnSpc>
                <a:spcPct val="107152"/>
              </a:lnSpc>
              <a:spcBef>
                <a:spcPts val="0"/>
              </a:spcBef>
              <a:spcAft>
                <a:spcPts val="0"/>
              </a:spcAft>
              <a:buSzPts val="1400"/>
              <a:buNone/>
              <a:defRPr sz="2800" b="1" i="0" u="none" strike="noStrike" cap="none">
                <a:solidFill>
                  <a:srgbClr val="006A7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Open Sans"/>
                <a:ea typeface="Open Sans"/>
                <a:cs typeface="Open Sans"/>
                <a:sym typeface="Open Sans"/>
              </a:defRPr>
            </a:lvl2pPr>
            <a:lvl3pPr marR="0" lvl="2" algn="ctr" rtl="0">
              <a:spcBef>
                <a:spcPts val="0"/>
              </a:spcBef>
              <a:spcAft>
                <a:spcPts val="0"/>
              </a:spcAft>
              <a:buSzPts val="1400"/>
              <a:buNone/>
              <a:defRPr sz="4400" b="0" i="0" u="none" strike="noStrike" cap="none">
                <a:solidFill>
                  <a:schemeClr val="dk1"/>
                </a:solidFill>
                <a:latin typeface="Open Sans"/>
                <a:ea typeface="Open Sans"/>
                <a:cs typeface="Open Sans"/>
                <a:sym typeface="Open Sans"/>
              </a:defRPr>
            </a:lvl3pPr>
            <a:lvl4pPr marR="0" lvl="3" algn="ctr" rtl="0">
              <a:spcBef>
                <a:spcPts val="0"/>
              </a:spcBef>
              <a:spcAft>
                <a:spcPts val="0"/>
              </a:spcAft>
              <a:buSzPts val="1400"/>
              <a:buNone/>
              <a:defRPr sz="4400" b="0" i="0" u="none" strike="noStrike" cap="none">
                <a:solidFill>
                  <a:schemeClr val="dk1"/>
                </a:solidFill>
                <a:latin typeface="Open Sans"/>
                <a:ea typeface="Open Sans"/>
                <a:cs typeface="Open Sans"/>
                <a:sym typeface="Open Sans"/>
              </a:defRPr>
            </a:lvl4pPr>
            <a:lvl5pPr marR="0" lvl="4" algn="ctr" rtl="0">
              <a:spcBef>
                <a:spcPts val="0"/>
              </a:spcBef>
              <a:spcAft>
                <a:spcPts val="0"/>
              </a:spcAft>
              <a:buSzPts val="1400"/>
              <a:buNone/>
              <a:defRPr sz="4400" b="0" i="0" u="none" strike="noStrike" cap="none">
                <a:solidFill>
                  <a:schemeClr val="dk1"/>
                </a:solidFill>
                <a:latin typeface="Open Sans"/>
                <a:ea typeface="Open Sans"/>
                <a:cs typeface="Open Sans"/>
                <a:sym typeface="Open Sans"/>
              </a:defRPr>
            </a:lvl5pPr>
            <a:lvl6pPr marR="0" lvl="5" algn="ctr" rtl="0">
              <a:spcBef>
                <a:spcPts val="0"/>
              </a:spcBef>
              <a:spcAft>
                <a:spcPts val="0"/>
              </a:spcAft>
              <a:buSzPts val="1400"/>
              <a:buNone/>
              <a:defRPr sz="4400" b="0" i="0" u="none" strike="noStrike" cap="none">
                <a:solidFill>
                  <a:schemeClr val="dk1"/>
                </a:solidFill>
                <a:latin typeface="Open Sans"/>
                <a:ea typeface="Open Sans"/>
                <a:cs typeface="Open Sans"/>
                <a:sym typeface="Open Sans"/>
              </a:defRPr>
            </a:lvl6pPr>
            <a:lvl7pPr marR="0" lvl="6" algn="ctr" rtl="0">
              <a:spcBef>
                <a:spcPts val="0"/>
              </a:spcBef>
              <a:spcAft>
                <a:spcPts val="0"/>
              </a:spcAft>
              <a:buSzPts val="1400"/>
              <a:buNone/>
              <a:defRPr sz="4400" b="0" i="0" u="none" strike="noStrike" cap="none">
                <a:solidFill>
                  <a:schemeClr val="dk1"/>
                </a:solidFill>
                <a:latin typeface="Open Sans"/>
                <a:ea typeface="Open Sans"/>
                <a:cs typeface="Open Sans"/>
                <a:sym typeface="Open Sans"/>
              </a:defRPr>
            </a:lvl7pPr>
            <a:lvl8pPr marR="0" lvl="7" algn="ctr" rtl="0">
              <a:spcBef>
                <a:spcPts val="0"/>
              </a:spcBef>
              <a:spcAft>
                <a:spcPts val="0"/>
              </a:spcAft>
              <a:buSzPts val="1400"/>
              <a:buNone/>
              <a:defRPr sz="4400" b="0" i="0" u="none" strike="noStrike" cap="none">
                <a:solidFill>
                  <a:schemeClr val="dk1"/>
                </a:solidFill>
                <a:latin typeface="Open Sans"/>
                <a:ea typeface="Open Sans"/>
                <a:cs typeface="Open Sans"/>
                <a:sym typeface="Open Sans"/>
              </a:defRPr>
            </a:lvl8pPr>
            <a:lvl9pPr marR="0" lvl="8" algn="ctr" rtl="0">
              <a:spcBef>
                <a:spcPts val="0"/>
              </a:spcBef>
              <a:spcAft>
                <a:spcPts val="0"/>
              </a:spcAft>
              <a:buSzPts val="1400"/>
              <a:buNone/>
              <a:defRPr sz="4400" b="0" i="0" u="none" strike="noStrike" cap="none">
                <a:solidFill>
                  <a:schemeClr val="dk1"/>
                </a:solidFill>
                <a:latin typeface="Open Sans"/>
                <a:ea typeface="Open Sans"/>
                <a:cs typeface="Open Sans"/>
                <a:sym typeface="Open Sans"/>
              </a:defRPr>
            </a:lvl9pPr>
          </a:lstStyle>
          <a:p>
            <a:endParaRPr/>
          </a:p>
        </p:txBody>
      </p:sp>
      <p:sp>
        <p:nvSpPr>
          <p:cNvPr id="48" name="Google Shape;48;p69"/>
          <p:cNvSpPr txBox="1">
            <a:spLocks noGrp="1"/>
          </p:cNvSpPr>
          <p:nvPr>
            <p:ph type="body" idx="1"/>
          </p:nvPr>
        </p:nvSpPr>
        <p:spPr>
          <a:xfrm>
            <a:off x="457200" y="1158875"/>
            <a:ext cx="8229600" cy="3341688"/>
          </a:xfrm>
          <a:prstGeom prst="rect">
            <a:avLst/>
          </a:prstGeom>
          <a:noFill/>
          <a:ln>
            <a:noFill/>
          </a:ln>
        </p:spPr>
        <p:txBody>
          <a:bodyPr spcFirstLastPara="1" wrap="square" lIns="91425" tIns="45700" rIns="91425" bIns="45700" anchor="t" anchorCtr="0">
            <a:noAutofit/>
          </a:bodyPr>
          <a:lstStyle>
            <a:lvl1pPr marL="342900" lvl="0" indent="-298466" algn="l">
              <a:spcBef>
                <a:spcPts val="400"/>
              </a:spcBef>
              <a:spcAft>
                <a:spcPts val="0"/>
              </a:spcAft>
              <a:buClr>
                <a:srgbClr val="005DAA"/>
              </a:buClr>
              <a:buSzPts val="2667"/>
              <a:buFont typeface="Noto Sans Symbols"/>
              <a:buChar char="▪"/>
              <a:defRPr sz="2000">
                <a:solidFill>
                  <a:srgbClr val="2D2D2D"/>
                </a:solidFill>
              </a:defRPr>
            </a:lvl1pPr>
            <a:lvl2pPr marL="685800" lvl="1" indent="-298466" algn="l">
              <a:spcBef>
                <a:spcPts val="400"/>
              </a:spcBef>
              <a:spcAft>
                <a:spcPts val="0"/>
              </a:spcAft>
              <a:buClr>
                <a:srgbClr val="532E63"/>
              </a:buClr>
              <a:buSzPts val="2667"/>
              <a:buChar char="–"/>
              <a:defRPr sz="2000">
                <a:solidFill>
                  <a:srgbClr val="2D2D2D"/>
                </a:solidFill>
              </a:defRPr>
            </a:lvl2pPr>
            <a:lvl3pPr marL="1028700" lvl="2" indent="-298466" algn="l">
              <a:spcBef>
                <a:spcPts val="400"/>
              </a:spcBef>
              <a:spcAft>
                <a:spcPts val="0"/>
              </a:spcAft>
              <a:buClr>
                <a:srgbClr val="9A3B26"/>
              </a:buClr>
              <a:buSzPts val="2667"/>
              <a:buChar char="•"/>
              <a:defRPr sz="2000">
                <a:solidFill>
                  <a:srgbClr val="2D2D2D"/>
                </a:solidFill>
              </a:defRPr>
            </a:lvl3pPr>
            <a:lvl4pPr marL="1371600" lvl="3" indent="-298466" algn="l">
              <a:spcBef>
                <a:spcPts val="400"/>
              </a:spcBef>
              <a:spcAft>
                <a:spcPts val="0"/>
              </a:spcAft>
              <a:buClr>
                <a:srgbClr val="5F5F5F"/>
              </a:buClr>
              <a:buSzPts val="2667"/>
              <a:buChar char="–"/>
              <a:defRPr sz="2000">
                <a:solidFill>
                  <a:srgbClr val="5F5F5F"/>
                </a:solidFill>
              </a:defRPr>
            </a:lvl4pPr>
            <a:lvl5pPr marL="1714500" lvl="4" indent="-298466" algn="l">
              <a:spcBef>
                <a:spcPts val="400"/>
              </a:spcBef>
              <a:spcAft>
                <a:spcPts val="0"/>
              </a:spcAft>
              <a:buClr>
                <a:srgbClr val="5F5F5F"/>
              </a:buClr>
              <a:buSzPts val="2667"/>
              <a:buChar char="»"/>
              <a:defRPr sz="2000">
                <a:solidFill>
                  <a:srgbClr val="5F5F5F"/>
                </a:solidFill>
              </a:defRPr>
            </a:lvl5pPr>
            <a:lvl6pPr marL="2057400" lvl="5" indent="-257175" algn="l">
              <a:spcBef>
                <a:spcPts val="270"/>
              </a:spcBef>
              <a:spcAft>
                <a:spcPts val="0"/>
              </a:spcAft>
              <a:buClr>
                <a:schemeClr val="dk1"/>
              </a:buClr>
              <a:buSzPts val="1800"/>
              <a:buChar char="•"/>
              <a:defRPr/>
            </a:lvl6pPr>
            <a:lvl7pPr marL="2400300" lvl="6" indent="-257175" algn="l">
              <a:spcBef>
                <a:spcPts val="270"/>
              </a:spcBef>
              <a:spcAft>
                <a:spcPts val="0"/>
              </a:spcAft>
              <a:buClr>
                <a:schemeClr val="dk1"/>
              </a:buClr>
              <a:buSzPts val="1800"/>
              <a:buChar char="•"/>
              <a:defRPr/>
            </a:lvl7pPr>
            <a:lvl8pPr marL="2743200" lvl="7" indent="-257175" algn="l">
              <a:spcBef>
                <a:spcPts val="270"/>
              </a:spcBef>
              <a:spcAft>
                <a:spcPts val="0"/>
              </a:spcAft>
              <a:buClr>
                <a:schemeClr val="dk1"/>
              </a:buClr>
              <a:buSzPts val="1800"/>
              <a:buChar char="•"/>
              <a:defRPr/>
            </a:lvl8pPr>
            <a:lvl9pPr marL="3086100" lvl="8" indent="-257175" algn="l">
              <a:spcBef>
                <a:spcPts val="27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4087705325"/>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ATA SLIDE">
    <p:bg>
      <p:bgPr>
        <a:solidFill>
          <a:schemeClr val="bg2"/>
        </a:solidFill>
        <a:effectLst/>
      </p:bgPr>
    </p:bg>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6082666" y="5045515"/>
            <a:ext cx="603083" cy="91188"/>
          </a:xfrm>
          <a:prstGeom prst="rect">
            <a:avLst/>
          </a:prstGeom>
          <a:solidFill>
            <a:srgbClr val="B01519"/>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9" name="Rectangle 8"/>
          <p:cNvSpPr>
            <a:spLocks noChangeArrowheads="1"/>
          </p:cNvSpPr>
          <p:nvPr userDrawn="1"/>
        </p:nvSpPr>
        <p:spPr bwMode="auto">
          <a:xfrm>
            <a:off x="6677884" y="5045515"/>
            <a:ext cx="603083" cy="91188"/>
          </a:xfrm>
          <a:prstGeom prst="rect">
            <a:avLst/>
          </a:prstGeom>
          <a:solidFill>
            <a:srgbClr val="FBAB18"/>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0" name="Rectangle 9"/>
          <p:cNvSpPr>
            <a:spLocks noChangeArrowheads="1"/>
          </p:cNvSpPr>
          <p:nvPr userDrawn="1"/>
        </p:nvSpPr>
        <p:spPr bwMode="auto">
          <a:xfrm>
            <a:off x="7280966" y="5045515"/>
            <a:ext cx="603574" cy="91188"/>
          </a:xfrm>
          <a:prstGeom prst="rect">
            <a:avLst/>
          </a:prstGeom>
          <a:solidFill>
            <a:srgbClr val="292B6E"/>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1" name="Rectangle 10"/>
          <p:cNvSpPr>
            <a:spLocks noChangeArrowheads="1"/>
          </p:cNvSpPr>
          <p:nvPr userDrawn="1"/>
        </p:nvSpPr>
        <p:spPr bwMode="auto">
          <a:xfrm>
            <a:off x="7870697" y="5045515"/>
            <a:ext cx="1273303" cy="91188"/>
          </a:xfrm>
          <a:prstGeom prst="rect">
            <a:avLst/>
          </a:prstGeom>
          <a:solidFill>
            <a:srgbClr val="4656A6"/>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2" name="Rectangle 20"/>
          <p:cNvSpPr>
            <a:spLocks noChangeArrowheads="1"/>
          </p:cNvSpPr>
          <p:nvPr userDrawn="1"/>
        </p:nvSpPr>
        <p:spPr bwMode="auto">
          <a:xfrm>
            <a:off x="0" y="5045515"/>
            <a:ext cx="5679249" cy="91188"/>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3" name="Rectangle 12"/>
          <p:cNvSpPr>
            <a:spLocks noChangeArrowheads="1"/>
          </p:cNvSpPr>
          <p:nvPr userDrawn="1"/>
        </p:nvSpPr>
        <p:spPr bwMode="auto">
          <a:xfrm>
            <a:off x="5481058" y="5045515"/>
            <a:ext cx="603083" cy="91188"/>
          </a:xfrm>
          <a:prstGeom prst="rect">
            <a:avLst/>
          </a:prstGeom>
          <a:solidFill>
            <a:srgbClr val="55BF8B"/>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2" name="Title 1"/>
          <p:cNvSpPr>
            <a:spLocks noGrp="1"/>
          </p:cNvSpPr>
          <p:nvPr userDrawn="1">
            <p:ph type="title" hasCustomPrompt="1"/>
          </p:nvPr>
        </p:nvSpPr>
        <p:spPr>
          <a:xfrm>
            <a:off x="457200" y="205979"/>
            <a:ext cx="8229600" cy="689591"/>
          </a:xfrm>
          <a:prstGeom prst="rect">
            <a:avLst/>
          </a:prstGeom>
        </p:spPr>
        <p:txBody>
          <a:bodyPr anchor="b" anchorCtr="0"/>
          <a:lstStyle>
            <a:lvl1pPr algn="l">
              <a:lnSpc>
                <a:spcPts val="3000"/>
              </a:lnSpc>
              <a:defRPr sz="2800" b="1" baseline="0">
                <a:solidFill>
                  <a:srgbClr val="006A71"/>
                </a:solidFill>
                <a:effectLst/>
                <a:latin typeface="Calibri" pitchFamily="34" charset="0"/>
              </a:defRPr>
            </a:lvl1pPr>
          </a:lstStyle>
          <a:p>
            <a:r>
              <a:rPr lang="en-US"/>
              <a:t>Heading</a:t>
            </a:r>
          </a:p>
        </p:txBody>
      </p:sp>
      <p:sp>
        <p:nvSpPr>
          <p:cNvPr id="5" name="Text Placeholder 7"/>
          <p:cNvSpPr>
            <a:spLocks noGrp="1"/>
          </p:cNvSpPr>
          <p:nvPr userDrawn="1">
            <p:ph type="body" sz="quarter" idx="10"/>
          </p:nvPr>
        </p:nvSpPr>
        <p:spPr>
          <a:xfrm>
            <a:off x="457200" y="1158875"/>
            <a:ext cx="8229600" cy="3341688"/>
          </a:xfrm>
        </p:spPr>
        <p:txBody>
          <a:bodyPr/>
          <a:lstStyle>
            <a:lvl1pPr marL="230188" indent="-230188">
              <a:buClr>
                <a:srgbClr val="005DAA"/>
              </a:buClr>
              <a:buFont typeface="Wingdings" panose="05000000000000000000" pitchFamily="2" charset="2"/>
              <a:buChar char="§"/>
              <a:defRPr sz="2000">
                <a:solidFill>
                  <a:srgbClr val="2D2D2D"/>
                </a:solidFill>
              </a:defRPr>
            </a:lvl1pPr>
            <a:lvl2pPr>
              <a:buClr>
                <a:srgbClr val="532E63"/>
              </a:buClr>
              <a:defRPr sz="2000">
                <a:solidFill>
                  <a:srgbClr val="2D2D2D"/>
                </a:solidFill>
              </a:defRPr>
            </a:lvl2pPr>
            <a:lvl3pPr>
              <a:buClr>
                <a:srgbClr val="9A3B26"/>
              </a:buClr>
              <a:defRPr sz="2000">
                <a:solidFill>
                  <a:srgbClr val="2D2D2D"/>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pic>
        <p:nvPicPr>
          <p:cNvPr id="21" name="Picture 20" descr="Logos of the U.S. Department of Health and Human Services and Centers for Disease Control and Prevention" title="LOGOS">
            <a:extLst>
              <a:ext uri="{FF2B5EF4-FFF2-40B4-BE49-F238E27FC236}">
                <a16:creationId xmlns:a16="http://schemas.microsoft.com/office/drawing/2014/main" id="{5EB3B0CC-979E-4460-961A-7E5D5213A07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439" y="4501098"/>
            <a:ext cx="869114" cy="498262"/>
          </a:xfrm>
          <a:prstGeom prst="rect">
            <a:avLst/>
          </a:prstGeom>
        </p:spPr>
      </p:pic>
      <p:grpSp>
        <p:nvGrpSpPr>
          <p:cNvPr id="20" name="Group 19">
            <a:extLst>
              <a:ext uri="{FF2B5EF4-FFF2-40B4-BE49-F238E27FC236}">
                <a16:creationId xmlns:a16="http://schemas.microsoft.com/office/drawing/2014/main" id="{9256BCB5-3FA6-46A4-BD0C-A091D9F1922D}"/>
              </a:ext>
            </a:extLst>
          </p:cNvPr>
          <p:cNvGrpSpPr/>
          <p:nvPr userDrawn="1"/>
        </p:nvGrpSpPr>
        <p:grpSpPr>
          <a:xfrm>
            <a:off x="0" y="1"/>
            <a:ext cx="267157" cy="895570"/>
            <a:chOff x="2721769" y="2050256"/>
            <a:chExt cx="442912" cy="1469660"/>
          </a:xfrm>
        </p:grpSpPr>
        <p:sp>
          <p:nvSpPr>
            <p:cNvPr id="22" name="Rectangle 21">
              <a:extLst>
                <a:ext uri="{FF2B5EF4-FFF2-40B4-BE49-F238E27FC236}">
                  <a16:creationId xmlns:a16="http://schemas.microsoft.com/office/drawing/2014/main" id="{B5B91796-8B0E-4339-853E-86194B92F336}"/>
                </a:ext>
              </a:extLst>
            </p:cNvPr>
            <p:cNvSpPr/>
            <p:nvPr userDrawn="1"/>
          </p:nvSpPr>
          <p:spPr>
            <a:xfrm>
              <a:off x="2721769" y="2050256"/>
              <a:ext cx="442912" cy="1335882"/>
            </a:xfrm>
            <a:prstGeom prst="rect">
              <a:avLst/>
            </a:prstGeom>
            <a:solidFill>
              <a:srgbClr val="2D2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23" name="Rectangle 22">
              <a:extLst>
                <a:ext uri="{FF2B5EF4-FFF2-40B4-BE49-F238E27FC236}">
                  <a16:creationId xmlns:a16="http://schemas.microsoft.com/office/drawing/2014/main" id="{FB4E0A8E-0F30-4F8C-A535-BEEA20A4E70F}"/>
                </a:ext>
              </a:extLst>
            </p:cNvPr>
            <p:cNvSpPr/>
            <p:nvPr userDrawn="1"/>
          </p:nvSpPr>
          <p:spPr>
            <a:xfrm>
              <a:off x="2721769" y="3386138"/>
              <a:ext cx="442912" cy="133778"/>
            </a:xfrm>
            <a:prstGeom prst="rect">
              <a:avLst/>
            </a:prstGeom>
            <a:solidFill>
              <a:srgbClr val="F0A8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grpSp>
      <p:sp>
        <p:nvSpPr>
          <p:cNvPr id="3" name="TextBox 2">
            <a:extLst>
              <a:ext uri="{FF2B5EF4-FFF2-40B4-BE49-F238E27FC236}">
                <a16:creationId xmlns:a16="http://schemas.microsoft.com/office/drawing/2014/main" id="{835CD501-D0B0-47F8-A8C4-F94868195325}"/>
              </a:ext>
            </a:extLst>
          </p:cNvPr>
          <p:cNvSpPr txBox="1"/>
          <p:nvPr userDrawn="1"/>
        </p:nvSpPr>
        <p:spPr>
          <a:xfrm>
            <a:off x="8714509" y="4768516"/>
            <a:ext cx="429491" cy="276999"/>
          </a:xfrm>
          <a:prstGeom prst="rect">
            <a:avLst/>
          </a:prstGeom>
          <a:noFill/>
        </p:spPr>
        <p:txBody>
          <a:bodyPr wrap="square" rtlCol="0">
            <a:spAutoFit/>
          </a:bodyPr>
          <a:lstStyle/>
          <a:p>
            <a:pPr algn="r"/>
            <a:fld id="{AA7D13F0-7773-45D7-B9D5-1E44196E1A29}" type="slidenum">
              <a:rPr lang="en-US" sz="1200" smtClean="0">
                <a:solidFill>
                  <a:srgbClr val="000000"/>
                </a:solidFill>
                <a:latin typeface="Calibri" panose="020F0502020204030204" pitchFamily="34" charset="0"/>
              </a:rPr>
              <a:pPr algn="r"/>
              <a:t>‹#›</a:t>
            </a:fld>
            <a:endParaRPr lang="en-US" sz="1400">
              <a:solidFill>
                <a:srgbClr val="000000"/>
              </a:solidFill>
              <a:latin typeface="Calibri" panose="020F0502020204030204" pitchFamily="34" charset="0"/>
            </a:endParaRPr>
          </a:p>
        </p:txBody>
      </p:sp>
    </p:spTree>
    <p:extLst>
      <p:ext uri="{BB962C8B-B14F-4D97-AF65-F5344CB8AC3E}">
        <p14:creationId xmlns:p14="http://schemas.microsoft.com/office/powerpoint/2010/main" val="1828527430"/>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DATA SLIDE">
    <p:bg>
      <p:bgPr>
        <a:solidFill>
          <a:schemeClr val="bg2"/>
        </a:solidFill>
        <a:effectLst/>
      </p:bgPr>
    </p:bg>
    <p:spTree>
      <p:nvGrpSpPr>
        <p:cNvPr id="1" name=""/>
        <p:cNvGrpSpPr/>
        <p:nvPr/>
      </p:nvGrpSpPr>
      <p:grpSpPr>
        <a:xfrm>
          <a:off x="0" y="0"/>
          <a:ext cx="0" cy="0"/>
          <a:chOff x="0" y="0"/>
          <a:chExt cx="0" cy="0"/>
        </a:xfrm>
      </p:grpSpPr>
      <p:sp>
        <p:nvSpPr>
          <p:cNvPr id="8" name="Rectangle 7"/>
          <p:cNvSpPr>
            <a:spLocks noChangeArrowheads="1"/>
          </p:cNvSpPr>
          <p:nvPr userDrawn="1"/>
        </p:nvSpPr>
        <p:spPr bwMode="auto">
          <a:xfrm>
            <a:off x="6082666" y="5045515"/>
            <a:ext cx="603083" cy="91188"/>
          </a:xfrm>
          <a:prstGeom prst="rect">
            <a:avLst/>
          </a:prstGeom>
          <a:solidFill>
            <a:srgbClr val="B01519"/>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9" name="Rectangle 8"/>
          <p:cNvSpPr>
            <a:spLocks noChangeArrowheads="1"/>
          </p:cNvSpPr>
          <p:nvPr userDrawn="1"/>
        </p:nvSpPr>
        <p:spPr bwMode="auto">
          <a:xfrm>
            <a:off x="6677884" y="5045515"/>
            <a:ext cx="603083" cy="91188"/>
          </a:xfrm>
          <a:prstGeom prst="rect">
            <a:avLst/>
          </a:prstGeom>
          <a:solidFill>
            <a:srgbClr val="FBAB18"/>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0" name="Rectangle 9"/>
          <p:cNvSpPr>
            <a:spLocks noChangeArrowheads="1"/>
          </p:cNvSpPr>
          <p:nvPr userDrawn="1"/>
        </p:nvSpPr>
        <p:spPr bwMode="auto">
          <a:xfrm>
            <a:off x="7280966" y="5045515"/>
            <a:ext cx="603574" cy="91188"/>
          </a:xfrm>
          <a:prstGeom prst="rect">
            <a:avLst/>
          </a:prstGeom>
          <a:solidFill>
            <a:srgbClr val="292B6E"/>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1" name="Rectangle 10"/>
          <p:cNvSpPr>
            <a:spLocks noChangeArrowheads="1"/>
          </p:cNvSpPr>
          <p:nvPr userDrawn="1"/>
        </p:nvSpPr>
        <p:spPr bwMode="auto">
          <a:xfrm>
            <a:off x="7870697" y="5045515"/>
            <a:ext cx="1273303" cy="91188"/>
          </a:xfrm>
          <a:prstGeom prst="rect">
            <a:avLst/>
          </a:prstGeom>
          <a:solidFill>
            <a:srgbClr val="4656A6"/>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2" name="Rectangle 20"/>
          <p:cNvSpPr>
            <a:spLocks noChangeArrowheads="1"/>
          </p:cNvSpPr>
          <p:nvPr userDrawn="1"/>
        </p:nvSpPr>
        <p:spPr bwMode="auto">
          <a:xfrm>
            <a:off x="0" y="5045515"/>
            <a:ext cx="5679249" cy="91188"/>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3" name="Rectangle 12"/>
          <p:cNvSpPr>
            <a:spLocks noChangeArrowheads="1"/>
          </p:cNvSpPr>
          <p:nvPr userDrawn="1"/>
        </p:nvSpPr>
        <p:spPr bwMode="auto">
          <a:xfrm>
            <a:off x="5481058" y="5045515"/>
            <a:ext cx="603083" cy="91188"/>
          </a:xfrm>
          <a:prstGeom prst="rect">
            <a:avLst/>
          </a:prstGeom>
          <a:solidFill>
            <a:srgbClr val="55BF8B"/>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2" name="Title 1"/>
          <p:cNvSpPr>
            <a:spLocks noGrp="1"/>
          </p:cNvSpPr>
          <p:nvPr userDrawn="1">
            <p:ph type="title" hasCustomPrompt="1"/>
          </p:nvPr>
        </p:nvSpPr>
        <p:spPr>
          <a:xfrm>
            <a:off x="457200" y="205979"/>
            <a:ext cx="8229600" cy="689591"/>
          </a:xfrm>
          <a:prstGeom prst="rect">
            <a:avLst/>
          </a:prstGeom>
        </p:spPr>
        <p:txBody>
          <a:bodyPr anchor="b" anchorCtr="0"/>
          <a:lstStyle>
            <a:lvl1pPr algn="l">
              <a:lnSpc>
                <a:spcPts val="3000"/>
              </a:lnSpc>
              <a:defRPr sz="2800" b="1" baseline="0">
                <a:solidFill>
                  <a:srgbClr val="006A71"/>
                </a:solidFill>
                <a:effectLst/>
                <a:latin typeface="Calibri" pitchFamily="34" charset="0"/>
              </a:defRPr>
            </a:lvl1pPr>
          </a:lstStyle>
          <a:p>
            <a:r>
              <a:rPr lang="en-US"/>
              <a:t>Heading</a:t>
            </a:r>
          </a:p>
        </p:txBody>
      </p:sp>
      <p:sp>
        <p:nvSpPr>
          <p:cNvPr id="5" name="Text Placeholder 7"/>
          <p:cNvSpPr>
            <a:spLocks noGrp="1"/>
          </p:cNvSpPr>
          <p:nvPr userDrawn="1">
            <p:ph type="body" sz="quarter" idx="10"/>
          </p:nvPr>
        </p:nvSpPr>
        <p:spPr>
          <a:xfrm>
            <a:off x="457200" y="1158875"/>
            <a:ext cx="8229600" cy="3341688"/>
          </a:xfrm>
        </p:spPr>
        <p:txBody>
          <a:bodyPr/>
          <a:lstStyle>
            <a:lvl1pPr marL="230188" indent="-230188">
              <a:buClr>
                <a:srgbClr val="005DAA"/>
              </a:buClr>
              <a:buFont typeface="Wingdings" panose="05000000000000000000" pitchFamily="2" charset="2"/>
              <a:buChar char="§"/>
              <a:defRPr sz="2000">
                <a:solidFill>
                  <a:srgbClr val="2D2D2D"/>
                </a:solidFill>
              </a:defRPr>
            </a:lvl1pPr>
            <a:lvl2pPr>
              <a:buClr>
                <a:srgbClr val="532E63"/>
              </a:buClr>
              <a:defRPr sz="2000">
                <a:solidFill>
                  <a:srgbClr val="2D2D2D"/>
                </a:solidFill>
              </a:defRPr>
            </a:lvl2pPr>
            <a:lvl3pPr>
              <a:buClr>
                <a:srgbClr val="9A3B26"/>
              </a:buClr>
              <a:defRPr sz="2000">
                <a:solidFill>
                  <a:srgbClr val="2D2D2D"/>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grpSp>
        <p:nvGrpSpPr>
          <p:cNvPr id="20" name="Group 19">
            <a:extLst>
              <a:ext uri="{FF2B5EF4-FFF2-40B4-BE49-F238E27FC236}">
                <a16:creationId xmlns:a16="http://schemas.microsoft.com/office/drawing/2014/main" id="{9256BCB5-3FA6-46A4-BD0C-A091D9F1922D}"/>
              </a:ext>
            </a:extLst>
          </p:cNvPr>
          <p:cNvGrpSpPr/>
          <p:nvPr userDrawn="1"/>
        </p:nvGrpSpPr>
        <p:grpSpPr>
          <a:xfrm>
            <a:off x="0" y="1"/>
            <a:ext cx="267157" cy="895570"/>
            <a:chOff x="2721769" y="2050256"/>
            <a:chExt cx="442912" cy="1469660"/>
          </a:xfrm>
        </p:grpSpPr>
        <p:sp>
          <p:nvSpPr>
            <p:cNvPr id="22" name="Rectangle 21">
              <a:extLst>
                <a:ext uri="{FF2B5EF4-FFF2-40B4-BE49-F238E27FC236}">
                  <a16:creationId xmlns:a16="http://schemas.microsoft.com/office/drawing/2014/main" id="{B5B91796-8B0E-4339-853E-86194B92F336}"/>
                </a:ext>
              </a:extLst>
            </p:cNvPr>
            <p:cNvSpPr/>
            <p:nvPr userDrawn="1"/>
          </p:nvSpPr>
          <p:spPr>
            <a:xfrm>
              <a:off x="2721769" y="2050256"/>
              <a:ext cx="442912" cy="1335882"/>
            </a:xfrm>
            <a:prstGeom prst="rect">
              <a:avLst/>
            </a:prstGeom>
            <a:solidFill>
              <a:srgbClr val="2D2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23" name="Rectangle 22">
              <a:extLst>
                <a:ext uri="{FF2B5EF4-FFF2-40B4-BE49-F238E27FC236}">
                  <a16:creationId xmlns:a16="http://schemas.microsoft.com/office/drawing/2014/main" id="{FB4E0A8E-0F30-4F8C-A535-BEEA20A4E70F}"/>
                </a:ext>
              </a:extLst>
            </p:cNvPr>
            <p:cNvSpPr/>
            <p:nvPr userDrawn="1"/>
          </p:nvSpPr>
          <p:spPr>
            <a:xfrm>
              <a:off x="2721769" y="3386138"/>
              <a:ext cx="442912" cy="133778"/>
            </a:xfrm>
            <a:prstGeom prst="rect">
              <a:avLst/>
            </a:prstGeom>
            <a:solidFill>
              <a:srgbClr val="F0A8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grpSp>
    </p:spTree>
    <p:extLst>
      <p:ext uri="{BB962C8B-B14F-4D97-AF65-F5344CB8AC3E}">
        <p14:creationId xmlns:p14="http://schemas.microsoft.com/office/powerpoint/2010/main" val="1999004021"/>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ATA SLIDE 2 column">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b" anchorCtr="0"/>
          <a:lstStyle>
            <a:lvl1pPr algn="l">
              <a:lnSpc>
                <a:spcPts val="3000"/>
              </a:lnSpc>
              <a:defRPr sz="2800" b="1" baseline="0">
                <a:solidFill>
                  <a:srgbClr val="006A71"/>
                </a:solidFill>
                <a:effectLst/>
                <a:latin typeface="Calibri" pitchFamily="34" charset="0"/>
              </a:defRPr>
            </a:lvl1pPr>
          </a:lstStyle>
          <a:p>
            <a:endParaRPr lang="en-US"/>
          </a:p>
        </p:txBody>
      </p:sp>
      <p:sp>
        <p:nvSpPr>
          <p:cNvPr id="3" name="Content Placeholder 2"/>
          <p:cNvSpPr>
            <a:spLocks noGrp="1"/>
          </p:cNvSpPr>
          <p:nvPr>
            <p:ph idx="1"/>
          </p:nvPr>
        </p:nvSpPr>
        <p:spPr>
          <a:xfrm>
            <a:off x="457200"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3" name="Content Placeholder 2"/>
          <p:cNvSpPr>
            <a:spLocks noGrp="1"/>
          </p:cNvSpPr>
          <p:nvPr userDrawn="1">
            <p:ph idx="10"/>
          </p:nvPr>
        </p:nvSpPr>
        <p:spPr>
          <a:xfrm>
            <a:off x="4807131"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5" name="Rectangle 14">
            <a:extLst>
              <a:ext uri="{FF2B5EF4-FFF2-40B4-BE49-F238E27FC236}">
                <a16:creationId xmlns:a16="http://schemas.microsoft.com/office/drawing/2014/main" id="{9416945D-7463-43F9-B460-2CF43DA20039}"/>
              </a:ext>
            </a:extLst>
          </p:cNvPr>
          <p:cNvSpPr>
            <a:spLocks noChangeArrowheads="1"/>
          </p:cNvSpPr>
          <p:nvPr userDrawn="1"/>
        </p:nvSpPr>
        <p:spPr bwMode="auto">
          <a:xfrm>
            <a:off x="6082666" y="5045515"/>
            <a:ext cx="603083" cy="91188"/>
          </a:xfrm>
          <a:prstGeom prst="rect">
            <a:avLst/>
          </a:prstGeom>
          <a:solidFill>
            <a:srgbClr val="B01519"/>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6" name="Rectangle 15">
            <a:extLst>
              <a:ext uri="{FF2B5EF4-FFF2-40B4-BE49-F238E27FC236}">
                <a16:creationId xmlns:a16="http://schemas.microsoft.com/office/drawing/2014/main" id="{18D9C951-7795-4013-A98F-41CA15626AB5}"/>
              </a:ext>
            </a:extLst>
          </p:cNvPr>
          <p:cNvSpPr>
            <a:spLocks noChangeArrowheads="1"/>
          </p:cNvSpPr>
          <p:nvPr userDrawn="1"/>
        </p:nvSpPr>
        <p:spPr bwMode="auto">
          <a:xfrm>
            <a:off x="6677884" y="5045515"/>
            <a:ext cx="603083" cy="91188"/>
          </a:xfrm>
          <a:prstGeom prst="rect">
            <a:avLst/>
          </a:prstGeom>
          <a:solidFill>
            <a:srgbClr val="FBAB18"/>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7" name="Rectangle 16">
            <a:extLst>
              <a:ext uri="{FF2B5EF4-FFF2-40B4-BE49-F238E27FC236}">
                <a16:creationId xmlns:a16="http://schemas.microsoft.com/office/drawing/2014/main" id="{0E138E91-A144-4218-9895-5E4D3582ADFB}"/>
              </a:ext>
            </a:extLst>
          </p:cNvPr>
          <p:cNvSpPr>
            <a:spLocks noChangeArrowheads="1"/>
          </p:cNvSpPr>
          <p:nvPr userDrawn="1"/>
        </p:nvSpPr>
        <p:spPr bwMode="auto">
          <a:xfrm>
            <a:off x="7280966" y="5045515"/>
            <a:ext cx="603574" cy="91188"/>
          </a:xfrm>
          <a:prstGeom prst="rect">
            <a:avLst/>
          </a:prstGeom>
          <a:solidFill>
            <a:srgbClr val="292B6E"/>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8" name="Rectangle 17">
            <a:extLst>
              <a:ext uri="{FF2B5EF4-FFF2-40B4-BE49-F238E27FC236}">
                <a16:creationId xmlns:a16="http://schemas.microsoft.com/office/drawing/2014/main" id="{EEF4E6B6-BDAE-40A5-9E22-D7B6320CBA11}"/>
              </a:ext>
            </a:extLst>
          </p:cNvPr>
          <p:cNvSpPr>
            <a:spLocks noChangeArrowheads="1"/>
          </p:cNvSpPr>
          <p:nvPr userDrawn="1"/>
        </p:nvSpPr>
        <p:spPr bwMode="auto">
          <a:xfrm>
            <a:off x="7870697" y="5045515"/>
            <a:ext cx="1273303" cy="91188"/>
          </a:xfrm>
          <a:prstGeom prst="rect">
            <a:avLst/>
          </a:prstGeom>
          <a:solidFill>
            <a:srgbClr val="4656A6"/>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9" name="Rectangle 20">
            <a:extLst>
              <a:ext uri="{FF2B5EF4-FFF2-40B4-BE49-F238E27FC236}">
                <a16:creationId xmlns:a16="http://schemas.microsoft.com/office/drawing/2014/main" id="{E71CFAF4-5909-4817-B92D-CE4D29DFF703}"/>
              </a:ext>
            </a:extLst>
          </p:cNvPr>
          <p:cNvSpPr>
            <a:spLocks noChangeArrowheads="1"/>
          </p:cNvSpPr>
          <p:nvPr userDrawn="1"/>
        </p:nvSpPr>
        <p:spPr bwMode="auto">
          <a:xfrm>
            <a:off x="0" y="5045515"/>
            <a:ext cx="5679249" cy="91188"/>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20" name="Rectangle 19">
            <a:extLst>
              <a:ext uri="{FF2B5EF4-FFF2-40B4-BE49-F238E27FC236}">
                <a16:creationId xmlns:a16="http://schemas.microsoft.com/office/drawing/2014/main" id="{40E6DC0A-1388-4428-BA38-59223C425A40}"/>
              </a:ext>
            </a:extLst>
          </p:cNvPr>
          <p:cNvSpPr>
            <a:spLocks noChangeArrowheads="1"/>
          </p:cNvSpPr>
          <p:nvPr userDrawn="1"/>
        </p:nvSpPr>
        <p:spPr bwMode="auto">
          <a:xfrm>
            <a:off x="5481058" y="5045515"/>
            <a:ext cx="603083" cy="91188"/>
          </a:xfrm>
          <a:prstGeom prst="rect">
            <a:avLst/>
          </a:prstGeom>
          <a:solidFill>
            <a:srgbClr val="55BF8B"/>
          </a:solidFill>
          <a:ln>
            <a:noFill/>
          </a:ln>
        </p:spPr>
        <p:txBody>
          <a:bodyPr vert="horz" wrap="square" lIns="60960" tIns="30480" rIns="60960" bIns="30480" numCol="1" anchor="t" anchorCtr="0" compatLnSpc="1">
            <a:prstTxWarp prst="textNoShape">
              <a:avLst/>
            </a:prstTxWarp>
          </a:bodyPr>
          <a:lstStyle/>
          <a:p>
            <a:endParaRPr lang="en-US" sz="1667"/>
          </a:p>
        </p:txBody>
      </p:sp>
      <p:pic>
        <p:nvPicPr>
          <p:cNvPr id="21" name="Picture 20" descr="Logos of the U.S. Department of Health and Human Services and Centers for Disease Control and Prevention" title="LOGOS">
            <a:extLst>
              <a:ext uri="{FF2B5EF4-FFF2-40B4-BE49-F238E27FC236}">
                <a16:creationId xmlns:a16="http://schemas.microsoft.com/office/drawing/2014/main" id="{84213D48-D055-4EE8-9726-533AB8E26AA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439" y="4280109"/>
            <a:ext cx="1254584" cy="719251"/>
          </a:xfrm>
          <a:prstGeom prst="rect">
            <a:avLst/>
          </a:prstGeom>
        </p:spPr>
      </p:pic>
      <p:grpSp>
        <p:nvGrpSpPr>
          <p:cNvPr id="23" name="Group 22">
            <a:extLst>
              <a:ext uri="{FF2B5EF4-FFF2-40B4-BE49-F238E27FC236}">
                <a16:creationId xmlns:a16="http://schemas.microsoft.com/office/drawing/2014/main" id="{AF318103-E3F0-462E-A0BE-161EC7EA9C7C}"/>
              </a:ext>
            </a:extLst>
          </p:cNvPr>
          <p:cNvGrpSpPr/>
          <p:nvPr userDrawn="1"/>
        </p:nvGrpSpPr>
        <p:grpSpPr>
          <a:xfrm>
            <a:off x="0" y="1"/>
            <a:ext cx="267157" cy="895570"/>
            <a:chOff x="2721769" y="2050256"/>
            <a:chExt cx="442912" cy="1469660"/>
          </a:xfrm>
        </p:grpSpPr>
        <p:sp>
          <p:nvSpPr>
            <p:cNvPr id="24" name="Rectangle 23">
              <a:extLst>
                <a:ext uri="{FF2B5EF4-FFF2-40B4-BE49-F238E27FC236}">
                  <a16:creationId xmlns:a16="http://schemas.microsoft.com/office/drawing/2014/main" id="{6C2A256B-3279-4135-9C44-56940C3F4D28}"/>
                </a:ext>
              </a:extLst>
            </p:cNvPr>
            <p:cNvSpPr/>
            <p:nvPr userDrawn="1"/>
          </p:nvSpPr>
          <p:spPr>
            <a:xfrm>
              <a:off x="2721769" y="2050256"/>
              <a:ext cx="442912" cy="1335882"/>
            </a:xfrm>
            <a:prstGeom prst="rect">
              <a:avLst/>
            </a:prstGeom>
            <a:solidFill>
              <a:srgbClr val="2D2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25" name="Rectangle 24">
              <a:extLst>
                <a:ext uri="{FF2B5EF4-FFF2-40B4-BE49-F238E27FC236}">
                  <a16:creationId xmlns:a16="http://schemas.microsoft.com/office/drawing/2014/main" id="{DD7CDBA5-E900-4510-9676-E670A0189CF4}"/>
                </a:ext>
              </a:extLst>
            </p:cNvPr>
            <p:cNvSpPr/>
            <p:nvPr userDrawn="1"/>
          </p:nvSpPr>
          <p:spPr>
            <a:xfrm>
              <a:off x="2721769" y="3386138"/>
              <a:ext cx="442912" cy="133778"/>
            </a:xfrm>
            <a:prstGeom prst="rect">
              <a:avLst/>
            </a:prstGeom>
            <a:solidFill>
              <a:srgbClr val="F0A8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grpSp>
    </p:spTree>
    <p:extLst>
      <p:ext uri="{BB962C8B-B14F-4D97-AF65-F5344CB8AC3E}">
        <p14:creationId xmlns:p14="http://schemas.microsoft.com/office/powerpoint/2010/main" val="2926551043"/>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A1850-1AB6-4331-A0AB-A6F93CDC02D1}"/>
              </a:ext>
            </a:extLst>
          </p:cNvPr>
          <p:cNvSpPr>
            <a:spLocks noGrp="1"/>
          </p:cNvSpPr>
          <p:nvPr>
            <p:ph type="title"/>
          </p:nvPr>
        </p:nvSpPr>
        <p:spPr>
          <a:xfrm>
            <a:off x="628650" y="274638"/>
            <a:ext cx="7886700" cy="993775"/>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72285734"/>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DATA SLIDE 2 column">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b" anchorCtr="0"/>
          <a:lstStyle>
            <a:lvl1pPr algn="l">
              <a:lnSpc>
                <a:spcPts val="3000"/>
              </a:lnSpc>
              <a:defRPr sz="2800" b="1" baseline="0">
                <a:solidFill>
                  <a:srgbClr val="006A71"/>
                </a:solidFill>
                <a:effectLst/>
                <a:latin typeface="Calibri" pitchFamily="34" charset="0"/>
              </a:defRPr>
            </a:lvl1pPr>
          </a:lstStyle>
          <a:p>
            <a:endParaRPr lang="en-US"/>
          </a:p>
        </p:txBody>
      </p:sp>
      <p:sp>
        <p:nvSpPr>
          <p:cNvPr id="3" name="Content Placeholder 2"/>
          <p:cNvSpPr>
            <a:spLocks noGrp="1"/>
          </p:cNvSpPr>
          <p:nvPr>
            <p:ph idx="1"/>
          </p:nvPr>
        </p:nvSpPr>
        <p:spPr>
          <a:xfrm>
            <a:off x="457200"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3" name="Content Placeholder 2"/>
          <p:cNvSpPr>
            <a:spLocks noGrp="1"/>
          </p:cNvSpPr>
          <p:nvPr userDrawn="1">
            <p:ph idx="10"/>
          </p:nvPr>
        </p:nvSpPr>
        <p:spPr>
          <a:xfrm>
            <a:off x="4807131"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5" name="Rectangle 14">
            <a:extLst>
              <a:ext uri="{FF2B5EF4-FFF2-40B4-BE49-F238E27FC236}">
                <a16:creationId xmlns:a16="http://schemas.microsoft.com/office/drawing/2014/main" id="{9416945D-7463-43F9-B460-2CF43DA20039}"/>
              </a:ext>
            </a:extLst>
          </p:cNvPr>
          <p:cNvSpPr>
            <a:spLocks noChangeArrowheads="1"/>
          </p:cNvSpPr>
          <p:nvPr userDrawn="1"/>
        </p:nvSpPr>
        <p:spPr bwMode="auto">
          <a:xfrm>
            <a:off x="6082666" y="5045515"/>
            <a:ext cx="603083" cy="91188"/>
          </a:xfrm>
          <a:prstGeom prst="rect">
            <a:avLst/>
          </a:prstGeom>
          <a:solidFill>
            <a:srgbClr val="B01519"/>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6" name="Rectangle 15">
            <a:extLst>
              <a:ext uri="{FF2B5EF4-FFF2-40B4-BE49-F238E27FC236}">
                <a16:creationId xmlns:a16="http://schemas.microsoft.com/office/drawing/2014/main" id="{18D9C951-7795-4013-A98F-41CA15626AB5}"/>
              </a:ext>
            </a:extLst>
          </p:cNvPr>
          <p:cNvSpPr>
            <a:spLocks noChangeArrowheads="1"/>
          </p:cNvSpPr>
          <p:nvPr userDrawn="1"/>
        </p:nvSpPr>
        <p:spPr bwMode="auto">
          <a:xfrm>
            <a:off x="6677884" y="5045515"/>
            <a:ext cx="603083" cy="91188"/>
          </a:xfrm>
          <a:prstGeom prst="rect">
            <a:avLst/>
          </a:prstGeom>
          <a:solidFill>
            <a:srgbClr val="FBAB18"/>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7" name="Rectangle 16">
            <a:extLst>
              <a:ext uri="{FF2B5EF4-FFF2-40B4-BE49-F238E27FC236}">
                <a16:creationId xmlns:a16="http://schemas.microsoft.com/office/drawing/2014/main" id="{0E138E91-A144-4218-9895-5E4D3582ADFB}"/>
              </a:ext>
            </a:extLst>
          </p:cNvPr>
          <p:cNvSpPr>
            <a:spLocks noChangeArrowheads="1"/>
          </p:cNvSpPr>
          <p:nvPr userDrawn="1"/>
        </p:nvSpPr>
        <p:spPr bwMode="auto">
          <a:xfrm>
            <a:off x="7280966" y="5045515"/>
            <a:ext cx="603574" cy="91188"/>
          </a:xfrm>
          <a:prstGeom prst="rect">
            <a:avLst/>
          </a:prstGeom>
          <a:solidFill>
            <a:srgbClr val="292B6E"/>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8" name="Rectangle 17">
            <a:extLst>
              <a:ext uri="{FF2B5EF4-FFF2-40B4-BE49-F238E27FC236}">
                <a16:creationId xmlns:a16="http://schemas.microsoft.com/office/drawing/2014/main" id="{EEF4E6B6-BDAE-40A5-9E22-D7B6320CBA11}"/>
              </a:ext>
            </a:extLst>
          </p:cNvPr>
          <p:cNvSpPr>
            <a:spLocks noChangeArrowheads="1"/>
          </p:cNvSpPr>
          <p:nvPr userDrawn="1"/>
        </p:nvSpPr>
        <p:spPr bwMode="auto">
          <a:xfrm>
            <a:off x="7870697" y="5045515"/>
            <a:ext cx="1273303" cy="91188"/>
          </a:xfrm>
          <a:prstGeom prst="rect">
            <a:avLst/>
          </a:prstGeom>
          <a:solidFill>
            <a:srgbClr val="4656A6"/>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9" name="Rectangle 20">
            <a:extLst>
              <a:ext uri="{FF2B5EF4-FFF2-40B4-BE49-F238E27FC236}">
                <a16:creationId xmlns:a16="http://schemas.microsoft.com/office/drawing/2014/main" id="{E71CFAF4-5909-4817-B92D-CE4D29DFF703}"/>
              </a:ext>
            </a:extLst>
          </p:cNvPr>
          <p:cNvSpPr>
            <a:spLocks noChangeArrowheads="1"/>
          </p:cNvSpPr>
          <p:nvPr userDrawn="1"/>
        </p:nvSpPr>
        <p:spPr bwMode="auto">
          <a:xfrm>
            <a:off x="0" y="5045515"/>
            <a:ext cx="5679249" cy="91188"/>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20" name="Rectangle 19">
            <a:extLst>
              <a:ext uri="{FF2B5EF4-FFF2-40B4-BE49-F238E27FC236}">
                <a16:creationId xmlns:a16="http://schemas.microsoft.com/office/drawing/2014/main" id="{40E6DC0A-1388-4428-BA38-59223C425A40}"/>
              </a:ext>
            </a:extLst>
          </p:cNvPr>
          <p:cNvSpPr>
            <a:spLocks noChangeArrowheads="1"/>
          </p:cNvSpPr>
          <p:nvPr userDrawn="1"/>
        </p:nvSpPr>
        <p:spPr bwMode="auto">
          <a:xfrm>
            <a:off x="5481058" y="5045515"/>
            <a:ext cx="603083" cy="91188"/>
          </a:xfrm>
          <a:prstGeom prst="rect">
            <a:avLst/>
          </a:prstGeom>
          <a:solidFill>
            <a:srgbClr val="55BF8B"/>
          </a:solidFill>
          <a:ln>
            <a:noFill/>
          </a:ln>
        </p:spPr>
        <p:txBody>
          <a:bodyPr vert="horz" wrap="square" lIns="60960" tIns="30480" rIns="60960" bIns="30480" numCol="1" anchor="t" anchorCtr="0" compatLnSpc="1">
            <a:prstTxWarp prst="textNoShape">
              <a:avLst/>
            </a:prstTxWarp>
          </a:bodyPr>
          <a:lstStyle/>
          <a:p>
            <a:endParaRPr lang="en-US" sz="1667"/>
          </a:p>
        </p:txBody>
      </p:sp>
      <p:grpSp>
        <p:nvGrpSpPr>
          <p:cNvPr id="23" name="Group 22">
            <a:extLst>
              <a:ext uri="{FF2B5EF4-FFF2-40B4-BE49-F238E27FC236}">
                <a16:creationId xmlns:a16="http://schemas.microsoft.com/office/drawing/2014/main" id="{AF318103-E3F0-462E-A0BE-161EC7EA9C7C}"/>
              </a:ext>
            </a:extLst>
          </p:cNvPr>
          <p:cNvGrpSpPr/>
          <p:nvPr userDrawn="1"/>
        </p:nvGrpSpPr>
        <p:grpSpPr>
          <a:xfrm>
            <a:off x="0" y="1"/>
            <a:ext cx="267157" cy="895570"/>
            <a:chOff x="2721769" y="2050256"/>
            <a:chExt cx="442912" cy="1469660"/>
          </a:xfrm>
        </p:grpSpPr>
        <p:sp>
          <p:nvSpPr>
            <p:cNvPr id="24" name="Rectangle 23">
              <a:extLst>
                <a:ext uri="{FF2B5EF4-FFF2-40B4-BE49-F238E27FC236}">
                  <a16:creationId xmlns:a16="http://schemas.microsoft.com/office/drawing/2014/main" id="{6C2A256B-3279-4135-9C44-56940C3F4D28}"/>
                </a:ext>
              </a:extLst>
            </p:cNvPr>
            <p:cNvSpPr/>
            <p:nvPr userDrawn="1"/>
          </p:nvSpPr>
          <p:spPr>
            <a:xfrm>
              <a:off x="2721769" y="2050256"/>
              <a:ext cx="442912" cy="1335882"/>
            </a:xfrm>
            <a:prstGeom prst="rect">
              <a:avLst/>
            </a:prstGeom>
            <a:solidFill>
              <a:srgbClr val="2D2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25" name="Rectangle 24">
              <a:extLst>
                <a:ext uri="{FF2B5EF4-FFF2-40B4-BE49-F238E27FC236}">
                  <a16:creationId xmlns:a16="http://schemas.microsoft.com/office/drawing/2014/main" id="{DD7CDBA5-E900-4510-9676-E670A0189CF4}"/>
                </a:ext>
              </a:extLst>
            </p:cNvPr>
            <p:cNvSpPr/>
            <p:nvPr userDrawn="1"/>
          </p:nvSpPr>
          <p:spPr>
            <a:xfrm>
              <a:off x="2721769" y="3386138"/>
              <a:ext cx="442912" cy="133778"/>
            </a:xfrm>
            <a:prstGeom prst="rect">
              <a:avLst/>
            </a:prstGeom>
            <a:solidFill>
              <a:srgbClr val="F0A8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grpSp>
    </p:spTree>
    <p:extLst>
      <p:ext uri="{BB962C8B-B14F-4D97-AF65-F5344CB8AC3E}">
        <p14:creationId xmlns:p14="http://schemas.microsoft.com/office/powerpoint/2010/main" val="18058387"/>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6A7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613" y="2441363"/>
            <a:ext cx="8294913" cy="871538"/>
          </a:xfrm>
          <a:prstGeom prst="rect">
            <a:avLst/>
          </a:prstGeom>
        </p:spPr>
        <p:txBody>
          <a:bodyPr anchor="b"/>
          <a:lstStyle>
            <a:lvl1pPr algn="l">
              <a:defRPr sz="3600" b="1" baseline="0">
                <a:solidFill>
                  <a:schemeClr val="bg2"/>
                </a:solidFill>
                <a:effectLst/>
                <a:latin typeface="Calibri" pitchFamily="34" charset="0"/>
              </a:defRPr>
            </a:lvl1pPr>
          </a:lstStyle>
          <a:p>
            <a:endParaRPr lang="en-US"/>
          </a:p>
        </p:txBody>
      </p:sp>
      <p:sp>
        <p:nvSpPr>
          <p:cNvPr id="5" name="Text Placeholder 2"/>
          <p:cNvSpPr>
            <a:spLocks noGrp="1"/>
          </p:cNvSpPr>
          <p:nvPr>
            <p:ph type="body" idx="1"/>
          </p:nvPr>
        </p:nvSpPr>
        <p:spPr>
          <a:xfrm>
            <a:off x="179613" y="3516736"/>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endParaRPr lang="en-US"/>
          </a:p>
        </p:txBody>
      </p:sp>
    </p:spTree>
    <p:extLst>
      <p:ext uri="{BB962C8B-B14F-4D97-AF65-F5344CB8AC3E}">
        <p14:creationId xmlns:p14="http://schemas.microsoft.com/office/powerpoint/2010/main" val="298209606"/>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color_background">
    <p:bg>
      <p:bgPr>
        <a:solidFill>
          <a:srgbClr val="006A71"/>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D1EDB832-85DB-47C2-990D-C76F1161C25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327069" y="506186"/>
            <a:ext cx="4484352" cy="4346372"/>
          </a:xfrm>
          <a:prstGeom prst="rect">
            <a:avLst/>
          </a:prstGeom>
        </p:spPr>
      </p:pic>
      <p:sp>
        <p:nvSpPr>
          <p:cNvPr id="2" name="Title 1"/>
          <p:cNvSpPr>
            <a:spLocks noGrp="1"/>
          </p:cNvSpPr>
          <p:nvPr>
            <p:ph type="title"/>
          </p:nvPr>
        </p:nvSpPr>
        <p:spPr>
          <a:xfrm>
            <a:off x="179613" y="2441363"/>
            <a:ext cx="8294913" cy="871538"/>
          </a:xfrm>
          <a:prstGeom prst="rect">
            <a:avLst/>
          </a:prstGeom>
        </p:spPr>
        <p:txBody>
          <a:bodyPr anchor="b"/>
          <a:lstStyle>
            <a:lvl1pPr algn="l">
              <a:defRPr sz="3600" b="1" baseline="0">
                <a:solidFill>
                  <a:schemeClr val="bg2"/>
                </a:solidFill>
                <a:effectLst/>
                <a:latin typeface="Calibri" pitchFamily="34" charset="0"/>
              </a:defRPr>
            </a:lvl1pPr>
          </a:lstStyle>
          <a:p>
            <a:endParaRPr lang="en-US"/>
          </a:p>
        </p:txBody>
      </p:sp>
      <p:sp>
        <p:nvSpPr>
          <p:cNvPr id="5" name="Text Placeholder 2"/>
          <p:cNvSpPr>
            <a:spLocks noGrp="1"/>
          </p:cNvSpPr>
          <p:nvPr>
            <p:ph type="body" idx="1"/>
          </p:nvPr>
        </p:nvSpPr>
        <p:spPr>
          <a:xfrm>
            <a:off x="179613" y="3516736"/>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endParaRPr lang="en-US"/>
          </a:p>
        </p:txBody>
      </p:sp>
      <p:pic>
        <p:nvPicPr>
          <p:cNvPr id="4" name="Picture 3" descr="Logos of the U.S. Department of Health and Human Services and Centers for Disease Control and Prevention" title="LOGOS">
            <a:extLst>
              <a:ext uri="{FF2B5EF4-FFF2-40B4-BE49-F238E27FC236}">
                <a16:creationId xmlns:a16="http://schemas.microsoft.com/office/drawing/2014/main" id="{1338F5EA-D0AF-428F-B372-DAC2A9B1C51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17229" y="4280109"/>
            <a:ext cx="1254584" cy="719251"/>
          </a:xfrm>
          <a:prstGeom prst="rect">
            <a:avLst/>
          </a:prstGeom>
        </p:spPr>
      </p:pic>
    </p:spTree>
    <p:extLst>
      <p:ext uri="{BB962C8B-B14F-4D97-AF65-F5344CB8AC3E}">
        <p14:creationId xmlns:p14="http://schemas.microsoft.com/office/powerpoint/2010/main" val="527001052"/>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Slide Number Placeholder 1">
            <a:extLst>
              <a:ext uri="{FF2B5EF4-FFF2-40B4-BE49-F238E27FC236}">
                <a16:creationId xmlns:a16="http://schemas.microsoft.com/office/drawing/2014/main" id="{F0C2AA7F-9592-49C1-ADE1-24C4AA00D323}"/>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49998C84-8A4D-4916-A33E-24D78EDE2E5E}" type="slidenum">
              <a:rPr lang="en-US" smtClean="0"/>
              <a:t>‹#›</a:t>
            </a:fld>
            <a:endParaRPr lang="en-US"/>
          </a:p>
        </p:txBody>
      </p:sp>
    </p:spTree>
    <p:extLst>
      <p:ext uri="{BB962C8B-B14F-4D97-AF65-F5344CB8AC3E}">
        <p14:creationId xmlns:p14="http://schemas.microsoft.com/office/powerpoint/2010/main" val="2969961348"/>
      </p:ext>
    </p:extLst>
  </p:cSld>
  <p:clrMap bg1="lt1" tx1="dk1" bg2="lt2" tx2="dk2" accent1="accent1" accent2="accent2" accent3="accent3" accent4="accent4" accent5="accent5" accent6="accent6" hlink="hlink" folHlink="folHlink"/>
  <p:sldLayoutIdLst>
    <p:sldLayoutId id="2147483810" r:id="rId1"/>
    <p:sldLayoutId id="2147483824" r:id="rId2"/>
    <p:sldLayoutId id="2147483811" r:id="rId3"/>
    <p:sldLayoutId id="2147483827" r:id="rId4"/>
    <p:sldLayoutId id="2147483815" r:id="rId5"/>
    <p:sldLayoutId id="2147483829" r:id="rId6"/>
    <p:sldLayoutId id="2147483828" r:id="rId7"/>
    <p:sldLayoutId id="2147483823" r:id="rId8"/>
    <p:sldLayoutId id="2147483826" r:id="rId9"/>
    <p:sldLayoutId id="2147483822" r:id="rId10"/>
    <p:sldLayoutId id="2147483825" r:id="rId11"/>
    <p:sldLayoutId id="2147483842" r:id="rId12"/>
  </p:sldLayoutIdLst>
  <p:transition>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200" algn="ctr" rtl="0" fontAlgn="base">
        <a:spcBef>
          <a:spcPct val="0"/>
        </a:spcBef>
        <a:spcAft>
          <a:spcPct val="0"/>
        </a:spcAft>
        <a:defRPr sz="4400">
          <a:solidFill>
            <a:schemeClr val="tx1"/>
          </a:solidFill>
          <a:latin typeface="Myriad Web Pro" panose="020B0503030403020204" pitchFamily="34" charset="0"/>
        </a:defRPr>
      </a:lvl6pPr>
      <a:lvl7pPr marL="914400" algn="ctr" rtl="0" fontAlgn="base">
        <a:spcBef>
          <a:spcPct val="0"/>
        </a:spcBef>
        <a:spcAft>
          <a:spcPct val="0"/>
        </a:spcAft>
        <a:defRPr sz="4400">
          <a:solidFill>
            <a:schemeClr val="tx1"/>
          </a:solidFill>
          <a:latin typeface="Myriad Web Pro" panose="020B0503030403020204" pitchFamily="34" charset="0"/>
        </a:defRPr>
      </a:lvl7pPr>
      <a:lvl8pPr marL="1371600" algn="ctr" rtl="0" fontAlgn="base">
        <a:spcBef>
          <a:spcPct val="0"/>
        </a:spcBef>
        <a:spcAft>
          <a:spcPct val="0"/>
        </a:spcAft>
        <a:defRPr sz="4400">
          <a:solidFill>
            <a:schemeClr val="tx1"/>
          </a:solidFill>
          <a:latin typeface="Myriad Web Pro" panose="020B0503030403020204" pitchFamily="34" charset="0"/>
        </a:defRPr>
      </a:lvl8pPr>
      <a:lvl9pPr marL="1828800" algn="ctr" rtl="0" fontAlgn="base">
        <a:spcBef>
          <a:spcPct val="0"/>
        </a:spcBef>
        <a:spcAft>
          <a:spcPct val="0"/>
        </a:spcAft>
        <a:defRPr sz="4400">
          <a:solidFill>
            <a:schemeClr val="tx1"/>
          </a:solidFill>
          <a:latin typeface="Myriad Web Pro" panose="020B050303040302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rgbClr val="2D2D2D"/>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rgbClr val="2D2D2D"/>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2D2D2D"/>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2D2D2D"/>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2D2D2D"/>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2969961348"/>
      </p:ext>
    </p:extLst>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3" r:id="rId11"/>
  </p:sldLayoutIdLst>
  <p:transition>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200" algn="ctr" rtl="0" fontAlgn="base">
        <a:spcBef>
          <a:spcPct val="0"/>
        </a:spcBef>
        <a:spcAft>
          <a:spcPct val="0"/>
        </a:spcAft>
        <a:defRPr sz="4400">
          <a:solidFill>
            <a:schemeClr val="tx1"/>
          </a:solidFill>
          <a:latin typeface="Myriad Web Pro" panose="020B0503030403020204" pitchFamily="34" charset="0"/>
        </a:defRPr>
      </a:lvl6pPr>
      <a:lvl7pPr marL="914400" algn="ctr" rtl="0" fontAlgn="base">
        <a:spcBef>
          <a:spcPct val="0"/>
        </a:spcBef>
        <a:spcAft>
          <a:spcPct val="0"/>
        </a:spcAft>
        <a:defRPr sz="4400">
          <a:solidFill>
            <a:schemeClr val="tx1"/>
          </a:solidFill>
          <a:latin typeface="Myriad Web Pro" panose="020B0503030403020204" pitchFamily="34" charset="0"/>
        </a:defRPr>
      </a:lvl7pPr>
      <a:lvl8pPr marL="1371600" algn="ctr" rtl="0" fontAlgn="base">
        <a:spcBef>
          <a:spcPct val="0"/>
        </a:spcBef>
        <a:spcAft>
          <a:spcPct val="0"/>
        </a:spcAft>
        <a:defRPr sz="4400">
          <a:solidFill>
            <a:schemeClr val="tx1"/>
          </a:solidFill>
          <a:latin typeface="Myriad Web Pro" panose="020B0503030403020204" pitchFamily="34" charset="0"/>
        </a:defRPr>
      </a:lvl8pPr>
      <a:lvl9pPr marL="1828800" algn="ctr" rtl="0" fontAlgn="base">
        <a:spcBef>
          <a:spcPct val="0"/>
        </a:spcBef>
        <a:spcAft>
          <a:spcPct val="0"/>
        </a:spcAft>
        <a:defRPr sz="4400">
          <a:solidFill>
            <a:schemeClr val="tx1"/>
          </a:solidFill>
          <a:latin typeface="Myriad Web Pro" panose="020B050303040302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rgbClr val="2D2D2D"/>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rgbClr val="2D2D2D"/>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2D2D2D"/>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2D2D2D"/>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2D2D2D"/>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cdc.gov/vaccines/covid-19/index.html" TargetMode="External"/><Relationship Id="rId2" Type="http://schemas.openxmlformats.org/officeDocument/2006/relationships/image" Target="../media/image11.png"/><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32.jpeg"/></Relationships>
</file>

<file path=ppt/slides/_rels/slide27.xml.rels><?xml version="1.0" encoding="UTF-8" standalone="yes"?>
<Relationships xmlns="http://schemas.openxmlformats.org/package/2006/relationships"><Relationship Id="rId8" Type="http://schemas.openxmlformats.org/officeDocument/2006/relationships/hyperlink" Target="https://www.cdc.gov/coronavirus/2019-ncov/vaccines/faq.html" TargetMode="External"/><Relationship Id="rId3" Type="http://schemas.openxmlformats.org/officeDocument/2006/relationships/hyperlink" Target="https://covid.cdc.gov/covid-data-tracker/#datatracker-home" TargetMode="External"/><Relationship Id="rId7" Type="http://schemas.openxmlformats.org/officeDocument/2006/relationships/hyperlink" Target="http://www.cdc.gov/vaccines/hcp/covid-conversations" TargetMode="External"/><Relationship Id="rId2" Type="http://schemas.openxmlformats.org/officeDocument/2006/relationships/notesSlide" Target="../notesSlides/notesSlide26.xml"/><Relationship Id="rId1" Type="http://schemas.openxmlformats.org/officeDocument/2006/relationships/slideLayout" Target="../slideLayouts/slideLayout4.xml"/><Relationship Id="rId6" Type="http://schemas.openxmlformats.org/officeDocument/2006/relationships/hyperlink" Target="https://www.cdc.gov/vaccines/covid-19/training.html" TargetMode="External"/><Relationship Id="rId5" Type="http://schemas.openxmlformats.org/officeDocument/2006/relationships/hyperlink" Target="https://www.vaccines.gov/" TargetMode="External"/><Relationship Id="rId10" Type="http://schemas.openxmlformats.org/officeDocument/2006/relationships/hyperlink" Target="https://emergency.cdc.gov/coca/calls/2021/callinfo_030921.asp" TargetMode="External"/><Relationship Id="rId4" Type="http://schemas.openxmlformats.org/officeDocument/2006/relationships/hyperlink" Target="https://www.cdc.gov/coronavirus/2019-ncov/vaccines/index.html" TargetMode="External"/><Relationship Id="rId9" Type="http://schemas.openxmlformats.org/officeDocument/2006/relationships/hyperlink" Target="https://www.cdc.gov/coronavirus/2019-ncov/downloads/vaccines/toolkits/COVID-19-Vaccine-for-Preteens_Teens-508.pdf"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7.xml"/><Relationship Id="rId1" Type="http://schemas.openxmlformats.org/officeDocument/2006/relationships/slideLayout" Target="../slideLayouts/slideLayout4.xml"/><Relationship Id="rId5" Type="http://schemas.openxmlformats.org/officeDocument/2006/relationships/image" Target="../media/image35.png"/><Relationship Id="rId4" Type="http://schemas.openxmlformats.org/officeDocument/2006/relationships/image" Target="../media/image34.png"/></Relationships>
</file>

<file path=ppt/slides/_rels/slide29.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hyperlink" Target="https://vaers.hhs.gov/" TargetMode="External"/><Relationship Id="rId7" Type="http://schemas.openxmlformats.org/officeDocument/2006/relationships/hyperlink" Target="https://www.cdc.gov/coronavirus/2019-ncov/vaccines/safety/vsafe.html" TargetMode="External"/><Relationship Id="rId2" Type="http://schemas.openxmlformats.org/officeDocument/2006/relationships/notesSlide" Target="../notesSlides/notesSlide28.xml"/><Relationship Id="rId1" Type="http://schemas.openxmlformats.org/officeDocument/2006/relationships/slideLayout" Target="../slideLayouts/slideLayout3.xml"/><Relationship Id="rId6" Type="http://schemas.openxmlformats.org/officeDocument/2006/relationships/hyperlink" Target="https://www.fda.gov/vaccines-blood-biologics/safety-availability-biologics/cber-biologics-effectiveness-and-safety-best-system" TargetMode="External"/><Relationship Id="rId5" Type="http://schemas.openxmlformats.org/officeDocument/2006/relationships/hyperlink" Target="https://www.cdc.gov/vaccinesafety/ensuringsafety/monitoring/cisa/index.html" TargetMode="External"/><Relationship Id="rId4" Type="http://schemas.openxmlformats.org/officeDocument/2006/relationships/hyperlink" Target="https://www.cdc.gov/vaccinesafety/ensuringsafety/monitoring/vsd/index.htm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612C969-E42F-47E9-A5A1-9735784DBA4A}"/>
              </a:ext>
            </a:extLst>
          </p:cNvPr>
          <p:cNvPicPr>
            <a:picLocks noChangeAspect="1"/>
          </p:cNvPicPr>
          <p:nvPr/>
        </p:nvPicPr>
        <p:blipFill rotWithShape="1">
          <a:blip r:embed="rId2"/>
          <a:srcRect t="11964" b="11833"/>
          <a:stretch/>
        </p:blipFill>
        <p:spPr>
          <a:xfrm>
            <a:off x="443132" y="-1"/>
            <a:ext cx="8686809" cy="886265"/>
          </a:xfrm>
          <a:prstGeom prst="rect">
            <a:avLst/>
          </a:prstGeom>
        </p:spPr>
      </p:pic>
      <p:sp>
        <p:nvSpPr>
          <p:cNvPr id="5" name="Text Placeholder 2">
            <a:extLst>
              <a:ext uri="{FF2B5EF4-FFF2-40B4-BE49-F238E27FC236}">
                <a16:creationId xmlns:a16="http://schemas.microsoft.com/office/drawing/2014/main" id="{4930CFB0-F296-4CA5-96D2-982A314209BE}"/>
              </a:ext>
            </a:extLst>
          </p:cNvPr>
          <p:cNvSpPr>
            <a:spLocks noGrp="1"/>
          </p:cNvSpPr>
          <p:nvPr>
            <p:ph type="body" sz="quarter" idx="10"/>
          </p:nvPr>
        </p:nvSpPr>
        <p:spPr>
          <a:xfrm>
            <a:off x="624468" y="1158874"/>
            <a:ext cx="8207297" cy="3103637"/>
          </a:xfrm>
          <a:solidFill>
            <a:srgbClr val="FAD9A6"/>
          </a:solidFill>
        </p:spPr>
        <p:txBody>
          <a:bodyPr/>
          <a:lstStyle/>
          <a:p>
            <a:pPr marL="0" indent="0">
              <a:buNone/>
            </a:pPr>
            <a:endParaRPr lang="en-US" dirty="0"/>
          </a:p>
          <a:p>
            <a:pPr marL="0" indent="0">
              <a:buNone/>
            </a:pPr>
            <a:endParaRPr lang="en-US" dirty="0"/>
          </a:p>
          <a:p>
            <a:pPr marL="0" indent="0">
              <a:buNone/>
            </a:pPr>
            <a:endParaRPr lang="en-US" dirty="0"/>
          </a:p>
          <a:p>
            <a:pPr marL="443230" marR="641350" indent="0">
              <a:lnSpc>
                <a:spcPct val="102000"/>
              </a:lnSpc>
              <a:spcBef>
                <a:spcPts val="2795"/>
              </a:spcBef>
              <a:spcAft>
                <a:spcPts val="0"/>
              </a:spcAft>
              <a:buNone/>
            </a:pPr>
            <a:r>
              <a:rPr lang="en-US" b="1" dirty="0">
                <a:effectLst/>
                <a:ea typeface="Arial" panose="020B0604020202020204" pitchFamily="34" charset="0"/>
                <a:cs typeface="Calibri" panose="020F0502020204030204" pitchFamily="34" charset="0"/>
              </a:rPr>
              <a:t>The following document is for historical</a:t>
            </a:r>
            <a:r>
              <a:rPr lang="en-US" b="1" spc="-700" dirty="0">
                <a:effectLst/>
                <a:ea typeface="Arial" panose="020B0604020202020204" pitchFamily="34" charset="0"/>
                <a:cs typeface="Calibri" panose="020F0502020204030204" pitchFamily="34" charset="0"/>
              </a:rPr>
              <a:t> </a:t>
            </a:r>
            <a:r>
              <a:rPr lang="en-US" b="1" dirty="0">
                <a:effectLst/>
                <a:ea typeface="Arial" panose="020B0604020202020204" pitchFamily="34" charset="0"/>
                <a:cs typeface="Calibri" panose="020F0502020204030204" pitchFamily="34" charset="0"/>
              </a:rPr>
              <a:t>purposes and is no longer being</a:t>
            </a:r>
            <a:r>
              <a:rPr lang="en-US" b="1" spc="5" dirty="0">
                <a:effectLst/>
                <a:ea typeface="Arial" panose="020B0604020202020204" pitchFamily="34" charset="0"/>
                <a:cs typeface="Calibri" panose="020F0502020204030204" pitchFamily="34" charset="0"/>
              </a:rPr>
              <a:t> </a:t>
            </a:r>
            <a:r>
              <a:rPr lang="en-US" b="1" dirty="0">
                <a:effectLst/>
                <a:ea typeface="Arial" panose="020B0604020202020204" pitchFamily="34" charset="0"/>
                <a:cs typeface="Calibri" panose="020F0502020204030204" pitchFamily="34" charset="0"/>
              </a:rPr>
              <a:t>updated. Please go to the </a:t>
            </a:r>
            <a:r>
              <a:rPr lang="en-US" b="1" dirty="0">
                <a:solidFill>
                  <a:srgbClr val="005499"/>
                </a:solidFill>
                <a:effectLst/>
                <a:ea typeface="Arial" panose="020B0604020202020204" pitchFamily="34" charset="0"/>
                <a:cs typeface="Calibri" panose="020F0502020204030204" pitchFamily="34" charset="0"/>
                <a:hlinkClick r:id="rId3"/>
              </a:rPr>
              <a:t>COVID-19</a:t>
            </a:r>
            <a:r>
              <a:rPr lang="en-US" b="1" spc="5" dirty="0">
                <a:solidFill>
                  <a:srgbClr val="005499"/>
                </a:solidFill>
                <a:effectLst/>
                <a:ea typeface="Arial" panose="020B0604020202020204" pitchFamily="34" charset="0"/>
                <a:cs typeface="Calibri" panose="020F0502020204030204" pitchFamily="34" charset="0"/>
                <a:hlinkClick r:id="rId3"/>
              </a:rPr>
              <a:t> </a:t>
            </a:r>
            <a:r>
              <a:rPr lang="en-US" b="1" dirty="0">
                <a:solidFill>
                  <a:srgbClr val="005499"/>
                </a:solidFill>
                <a:effectLst/>
                <a:ea typeface="Arial" panose="020B0604020202020204" pitchFamily="34" charset="0"/>
                <a:cs typeface="Calibri" panose="020F0502020204030204" pitchFamily="34" charset="0"/>
                <a:hlinkClick r:id="rId3"/>
              </a:rPr>
              <a:t>Vaccination Clinical &amp; Professional</a:t>
            </a:r>
            <a:r>
              <a:rPr lang="en-US" b="1" spc="5" dirty="0">
                <a:solidFill>
                  <a:srgbClr val="005499"/>
                </a:solidFill>
                <a:effectLst/>
                <a:ea typeface="Arial" panose="020B0604020202020204" pitchFamily="34" charset="0"/>
                <a:cs typeface="Calibri" panose="020F0502020204030204" pitchFamily="34" charset="0"/>
                <a:hlinkClick r:id="rId3"/>
              </a:rPr>
              <a:t> </a:t>
            </a:r>
            <a:r>
              <a:rPr lang="en-US" b="1" dirty="0">
                <a:solidFill>
                  <a:srgbClr val="005499"/>
                </a:solidFill>
                <a:effectLst/>
                <a:ea typeface="Arial" panose="020B0604020202020204" pitchFamily="34" charset="0"/>
                <a:cs typeface="Calibri" panose="020F0502020204030204" pitchFamily="34" charset="0"/>
                <a:hlinkClick r:id="rId3"/>
              </a:rPr>
              <a:t>Resources</a:t>
            </a:r>
            <a:r>
              <a:rPr lang="en-US" b="1" strike="noStrike" spc="35" dirty="0">
                <a:solidFill>
                  <a:srgbClr val="005499"/>
                </a:solidFill>
                <a:effectLst/>
                <a:ea typeface="Arial" panose="020B0604020202020204" pitchFamily="34" charset="0"/>
                <a:cs typeface="Calibri" panose="020F0502020204030204" pitchFamily="34" charset="0"/>
              </a:rPr>
              <a:t> </a:t>
            </a:r>
            <a:r>
              <a:rPr lang="en-US" b="1" dirty="0">
                <a:effectLst/>
                <a:ea typeface="Arial" panose="020B0604020202020204" pitchFamily="34" charset="0"/>
                <a:cs typeface="Calibri" panose="020F0502020204030204" pitchFamily="34" charset="0"/>
              </a:rPr>
              <a:t>for</a:t>
            </a:r>
            <a:r>
              <a:rPr lang="en-US" b="1" spc="-135" dirty="0">
                <a:effectLst/>
                <a:ea typeface="Arial" panose="020B0604020202020204" pitchFamily="34" charset="0"/>
                <a:cs typeface="Calibri" panose="020F0502020204030204" pitchFamily="34" charset="0"/>
              </a:rPr>
              <a:t> </a:t>
            </a:r>
            <a:r>
              <a:rPr lang="en-US" b="1" dirty="0">
                <a:effectLst/>
                <a:ea typeface="Arial" panose="020B0604020202020204" pitchFamily="34" charset="0"/>
                <a:cs typeface="Calibri" panose="020F0502020204030204" pitchFamily="34" charset="0"/>
              </a:rPr>
              <a:t>more</a:t>
            </a:r>
            <a:r>
              <a:rPr lang="en-US" b="1" spc="-130" dirty="0">
                <a:effectLst/>
                <a:ea typeface="Arial" panose="020B0604020202020204" pitchFamily="34" charset="0"/>
                <a:cs typeface="Calibri" panose="020F0502020204030204" pitchFamily="34" charset="0"/>
              </a:rPr>
              <a:t> </a:t>
            </a:r>
            <a:r>
              <a:rPr lang="en-US" b="1" dirty="0">
                <a:effectLst/>
                <a:ea typeface="Arial" panose="020B0604020202020204" pitchFamily="34" charset="0"/>
                <a:cs typeface="Calibri" panose="020F0502020204030204" pitchFamily="34" charset="0"/>
              </a:rPr>
              <a:t>recent</a:t>
            </a:r>
            <a:r>
              <a:rPr lang="en-US" b="1" spc="-135" dirty="0">
                <a:effectLst/>
                <a:ea typeface="Arial" panose="020B0604020202020204" pitchFamily="34" charset="0"/>
                <a:cs typeface="Calibri" panose="020F0502020204030204" pitchFamily="34" charset="0"/>
              </a:rPr>
              <a:t> </a:t>
            </a:r>
            <a:r>
              <a:rPr lang="en-US" b="1" dirty="0">
                <a:effectLst/>
                <a:ea typeface="Arial" panose="020B0604020202020204" pitchFamily="34" charset="0"/>
                <a:cs typeface="Calibri" panose="020F0502020204030204" pitchFamily="34" charset="0"/>
              </a:rPr>
              <a:t>information.</a:t>
            </a:r>
          </a:p>
        </p:txBody>
      </p:sp>
      <p:pic>
        <p:nvPicPr>
          <p:cNvPr id="6" name="Picture 5">
            <a:extLst>
              <a:ext uri="{FF2B5EF4-FFF2-40B4-BE49-F238E27FC236}">
                <a16:creationId xmlns:a16="http://schemas.microsoft.com/office/drawing/2014/main" id="{5492067E-F2A3-4894-80C9-257F7203A590}"/>
              </a:ext>
            </a:extLst>
          </p:cNvPr>
          <p:cNvPicPr>
            <a:picLocks noChangeAspect="1"/>
          </p:cNvPicPr>
          <p:nvPr/>
        </p:nvPicPr>
        <p:blipFill>
          <a:blip r:embed="rId4"/>
          <a:stretch>
            <a:fillRect/>
          </a:stretch>
        </p:blipFill>
        <p:spPr>
          <a:xfrm>
            <a:off x="4108917" y="1254285"/>
            <a:ext cx="1238397" cy="1125815"/>
          </a:xfrm>
          <a:prstGeom prst="rect">
            <a:avLst/>
          </a:prstGeom>
        </p:spPr>
      </p:pic>
    </p:spTree>
    <p:extLst>
      <p:ext uri="{BB962C8B-B14F-4D97-AF65-F5344CB8AC3E}">
        <p14:creationId xmlns:p14="http://schemas.microsoft.com/office/powerpoint/2010/main" val="1667512605"/>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08A67-2C9A-44D3-BF92-06548BF9E155}"/>
              </a:ext>
            </a:extLst>
          </p:cNvPr>
          <p:cNvSpPr>
            <a:spLocks noGrp="1"/>
          </p:cNvSpPr>
          <p:nvPr>
            <p:ph type="title"/>
          </p:nvPr>
        </p:nvSpPr>
        <p:spPr>
          <a:xfrm>
            <a:off x="457200" y="145020"/>
            <a:ext cx="8229600" cy="689591"/>
          </a:xfrm>
        </p:spPr>
        <p:txBody>
          <a:bodyPr/>
          <a:lstStyle/>
          <a:p>
            <a:r>
              <a:rPr lang="en-US" sz="2400" dirty="0"/>
              <a:t>Keys to Building Demand for Vaccines</a:t>
            </a:r>
          </a:p>
        </p:txBody>
      </p:sp>
      <p:sp>
        <p:nvSpPr>
          <p:cNvPr id="3" name="Content Placeholder 2">
            <a:extLst>
              <a:ext uri="{FF2B5EF4-FFF2-40B4-BE49-F238E27FC236}">
                <a16:creationId xmlns:a16="http://schemas.microsoft.com/office/drawing/2014/main" id="{EEAC632F-B561-4851-874F-B9CD9CD23A4D}"/>
              </a:ext>
            </a:extLst>
          </p:cNvPr>
          <p:cNvSpPr>
            <a:spLocks noGrp="1"/>
          </p:cNvSpPr>
          <p:nvPr>
            <p:ph type="body" sz="quarter" idx="10"/>
          </p:nvPr>
        </p:nvSpPr>
        <p:spPr>
          <a:xfrm>
            <a:off x="457201" y="900906"/>
            <a:ext cx="6099716" cy="3341688"/>
          </a:xfrm>
        </p:spPr>
        <p:txBody>
          <a:bodyPr>
            <a:normAutofit fontScale="92500" lnSpcReduction="10000"/>
          </a:bodyPr>
          <a:lstStyle/>
          <a:p>
            <a:pPr marL="0" indent="0">
              <a:buNone/>
            </a:pPr>
            <a:r>
              <a:rPr lang="en-US" sz="1950" dirty="0"/>
              <a:t>Make vaccines:</a:t>
            </a:r>
          </a:p>
          <a:p>
            <a:r>
              <a:rPr lang="en-US" sz="1950" b="1" dirty="0"/>
              <a:t>Accessible</a:t>
            </a:r>
            <a:r>
              <a:rPr lang="en-US" sz="1950" dirty="0"/>
              <a:t> </a:t>
            </a:r>
            <a:r>
              <a:rPr lang="en-US" sz="1950" dirty="0">
                <a:solidFill>
                  <a:schemeClr val="bg1">
                    <a:lumMod val="50000"/>
                  </a:schemeClr>
                </a:solidFill>
              </a:rPr>
              <a:t>(easy to get)</a:t>
            </a:r>
          </a:p>
          <a:p>
            <a:r>
              <a:rPr lang="en-US" sz="1950" b="1" dirty="0"/>
              <a:t>Beneficial</a:t>
            </a:r>
            <a:r>
              <a:rPr lang="en-US" sz="1950" dirty="0"/>
              <a:t> </a:t>
            </a:r>
            <a:r>
              <a:rPr lang="en-US" sz="1950" dirty="0">
                <a:solidFill>
                  <a:schemeClr val="bg1">
                    <a:lumMod val="50000"/>
                  </a:schemeClr>
                </a:solidFill>
              </a:rPr>
              <a:t>(health benefits outweigh perceived or real risk of getting COVID-19 or perceived or real side effects</a:t>
            </a:r>
            <a:br>
              <a:rPr lang="en-US" sz="1950" dirty="0">
                <a:solidFill>
                  <a:schemeClr val="bg1">
                    <a:lumMod val="50000"/>
                  </a:schemeClr>
                </a:solidFill>
              </a:rPr>
            </a:br>
            <a:r>
              <a:rPr lang="en-US" sz="1950" dirty="0">
                <a:solidFill>
                  <a:schemeClr val="bg1">
                    <a:lumMod val="50000"/>
                  </a:schemeClr>
                </a:solidFill>
              </a:rPr>
              <a:t>from vaccination)</a:t>
            </a:r>
          </a:p>
          <a:p>
            <a:r>
              <a:rPr lang="en-US" sz="1950" b="1" dirty="0"/>
              <a:t>Convenient</a:t>
            </a:r>
            <a:r>
              <a:rPr lang="en-US" sz="1950" dirty="0"/>
              <a:t> </a:t>
            </a:r>
            <a:r>
              <a:rPr lang="en-US" sz="1950" dirty="0">
                <a:solidFill>
                  <a:schemeClr val="bg1">
                    <a:lumMod val="50000"/>
                  </a:schemeClr>
                </a:solidFill>
              </a:rPr>
              <a:t>(reduce out of pocket, social, and opportunity costs)</a:t>
            </a:r>
          </a:p>
          <a:p>
            <a:r>
              <a:rPr lang="en-US" sz="1950" b="1" dirty="0"/>
              <a:t>Desirable</a:t>
            </a:r>
            <a:r>
              <a:rPr lang="en-US" sz="1950" dirty="0"/>
              <a:t> </a:t>
            </a:r>
            <a:r>
              <a:rPr lang="en-US" sz="1950" dirty="0">
                <a:solidFill>
                  <a:schemeClr val="bg1">
                    <a:lumMod val="50000"/>
                  </a:schemeClr>
                </a:solidFill>
              </a:rPr>
              <a:t>(appealing)</a:t>
            </a:r>
          </a:p>
          <a:p>
            <a:r>
              <a:rPr lang="en-US" sz="1950" b="1" dirty="0"/>
              <a:t>Normative</a:t>
            </a:r>
            <a:r>
              <a:rPr lang="en-US" sz="1950" dirty="0"/>
              <a:t> </a:t>
            </a:r>
            <a:r>
              <a:rPr lang="en-US" sz="1950" dirty="0">
                <a:solidFill>
                  <a:schemeClr val="bg1">
                    <a:lumMod val="50000"/>
                  </a:schemeClr>
                </a:solidFill>
              </a:rPr>
              <a:t>(presented as a social default)</a:t>
            </a:r>
          </a:p>
          <a:p>
            <a:r>
              <a:rPr lang="en-US" sz="1950" b="1" dirty="0"/>
              <a:t>Necessary</a:t>
            </a:r>
            <a:r>
              <a:rPr lang="en-US" sz="1950" dirty="0"/>
              <a:t> </a:t>
            </a:r>
            <a:r>
              <a:rPr lang="en-US" sz="1950" dirty="0">
                <a:solidFill>
                  <a:schemeClr val="bg1">
                    <a:lumMod val="50000"/>
                  </a:schemeClr>
                </a:solidFill>
              </a:rPr>
              <a:t>(indispensable for accessing things they want to get back to doing)</a:t>
            </a:r>
          </a:p>
          <a:p>
            <a:pPr marL="0" indent="0">
              <a:buNone/>
            </a:pPr>
            <a:endParaRPr lang="en-US" sz="1950" dirty="0"/>
          </a:p>
        </p:txBody>
      </p:sp>
      <p:pic>
        <p:nvPicPr>
          <p:cNvPr id="5" name="Picture 2" descr="woman in mask">
            <a:extLst>
              <a:ext uri="{FF2B5EF4-FFF2-40B4-BE49-F238E27FC236}">
                <a16:creationId xmlns:a16="http://schemas.microsoft.com/office/drawing/2014/main" id="{EFFF185D-D86D-4F67-8322-2815A81167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3033" y="1783748"/>
            <a:ext cx="2043550" cy="15760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75915"/>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BF317-1AA1-42BE-A81A-6AD3B11E9EB3}"/>
              </a:ext>
            </a:extLst>
          </p:cNvPr>
          <p:cNvSpPr>
            <a:spLocks noGrp="1"/>
          </p:cNvSpPr>
          <p:nvPr>
            <p:ph type="title"/>
          </p:nvPr>
        </p:nvSpPr>
        <p:spPr/>
        <p:txBody>
          <a:bodyPr>
            <a:normAutofit fontScale="90000"/>
          </a:bodyPr>
          <a:lstStyle/>
          <a:p>
            <a:r>
              <a:rPr lang="en-US"/>
              <a:t>Strategies to Build COVID-19 Vaccine Confidence Among Healthcare Professionals</a:t>
            </a:r>
          </a:p>
        </p:txBody>
      </p:sp>
      <p:sp>
        <p:nvSpPr>
          <p:cNvPr id="3" name="Text Placeholder 2">
            <a:extLst>
              <a:ext uri="{FF2B5EF4-FFF2-40B4-BE49-F238E27FC236}">
                <a16:creationId xmlns:a16="http://schemas.microsoft.com/office/drawing/2014/main" id="{739EDA43-4B22-4DDA-839B-9C5A77461031}"/>
              </a:ext>
            </a:extLst>
          </p:cNvPr>
          <p:cNvSpPr>
            <a:spLocks noGrp="1"/>
          </p:cNvSpPr>
          <p:nvPr>
            <p:ph type="body" sz="quarter" idx="10"/>
          </p:nvPr>
        </p:nvSpPr>
        <p:spPr>
          <a:xfrm>
            <a:off x="457200" y="1016974"/>
            <a:ext cx="4612511" cy="3341688"/>
          </a:xfrm>
        </p:spPr>
        <p:txBody>
          <a:bodyPr/>
          <a:lstStyle/>
          <a:p>
            <a:pPr marL="229870" indent="-229870"/>
            <a:r>
              <a:rPr lang="en-US" sz="1700" b="1" dirty="0"/>
              <a:t>Host discussions </a:t>
            </a:r>
            <a:r>
              <a:rPr lang="en-US" sz="1700" dirty="0"/>
              <a:t>where personnel at different levels can ask questions and share concerns in a safe space.</a:t>
            </a:r>
            <a:endParaRPr lang="en-US" dirty="0"/>
          </a:p>
          <a:p>
            <a:pPr marL="229870" indent="-229870"/>
            <a:r>
              <a:rPr lang="en-US" sz="1700" b="1" dirty="0"/>
              <a:t>Share key messages </a:t>
            </a:r>
            <a:r>
              <a:rPr lang="en-US" sz="1700" dirty="0"/>
              <a:t>with staff through emails, breakroom posters, and other channels.</a:t>
            </a:r>
            <a:endParaRPr lang="en-US" sz="1700" dirty="0">
              <a:cs typeface="Calibri" panose="020F0502020204030204" pitchFamily="34" charset="0"/>
            </a:endParaRPr>
          </a:p>
          <a:p>
            <a:pPr marL="229870" indent="-229870"/>
            <a:r>
              <a:rPr lang="en-US" sz="1700" b="1" dirty="0"/>
              <a:t>Highlight the experiences </a:t>
            </a:r>
            <a:r>
              <a:rPr lang="en-US" sz="1700" dirty="0"/>
              <a:t>of employees who were initially hesitant to get vaccinated, but who later made the decision to get the vaccine.</a:t>
            </a:r>
          </a:p>
          <a:p>
            <a:pPr marL="229870" indent="-229870"/>
            <a:r>
              <a:rPr lang="en-US" sz="1700" b="1" dirty="0">
                <a:latin typeface="Calibri"/>
                <a:cs typeface="Calibri"/>
              </a:rPr>
              <a:t>Encourage senior leaders </a:t>
            </a:r>
            <a:r>
              <a:rPr lang="en-US" sz="1700" dirty="0">
                <a:latin typeface="Calibri"/>
                <a:cs typeface="Calibri"/>
              </a:rPr>
              <a:t>to be vaccine champions.</a:t>
            </a:r>
          </a:p>
          <a:p>
            <a:pPr marL="229870" indent="-229870"/>
            <a:endParaRPr lang="en-US" sz="1725" dirty="0">
              <a:cs typeface="Calibri" panose="020F0502020204030204" pitchFamily="34" charset="0"/>
            </a:endParaRPr>
          </a:p>
        </p:txBody>
      </p:sp>
      <p:pic>
        <p:nvPicPr>
          <p:cNvPr id="4098" name="Picture 2">
            <a:extLst>
              <a:ext uri="{FF2B5EF4-FFF2-40B4-BE49-F238E27FC236}">
                <a16:creationId xmlns:a16="http://schemas.microsoft.com/office/drawing/2014/main" id="{F6DD9A23-76F3-42C4-860B-A6AA1C5E9B51}"/>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9711" y="1322121"/>
            <a:ext cx="3748885" cy="24992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5990449"/>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C3B2C-3A48-4BCC-A479-F805C02C8F9C}"/>
              </a:ext>
            </a:extLst>
          </p:cNvPr>
          <p:cNvSpPr>
            <a:spLocks noGrp="1"/>
          </p:cNvSpPr>
          <p:nvPr>
            <p:ph type="title"/>
          </p:nvPr>
        </p:nvSpPr>
        <p:spPr/>
        <p:txBody>
          <a:bodyPr/>
          <a:lstStyle/>
          <a:p>
            <a:r>
              <a:rPr lang="en-US"/>
              <a:t>Talking with Patients about COVID-19 Vaccination</a:t>
            </a:r>
          </a:p>
        </p:txBody>
      </p:sp>
      <p:sp>
        <p:nvSpPr>
          <p:cNvPr id="3" name="Text Placeholder 2">
            <a:extLst>
              <a:ext uri="{FF2B5EF4-FFF2-40B4-BE49-F238E27FC236}">
                <a16:creationId xmlns:a16="http://schemas.microsoft.com/office/drawing/2014/main" id="{AED11CE4-38A9-46D9-80C8-1F1B1E5645E7}"/>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620792025"/>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a:t>The Role of Healthcare Professionals</a:t>
            </a:r>
          </a:p>
        </p:txBody>
      </p:sp>
      <p:sp>
        <p:nvSpPr>
          <p:cNvPr id="3" name="Content Placeholder 2"/>
          <p:cNvSpPr>
            <a:spLocks noGrp="1"/>
          </p:cNvSpPr>
          <p:nvPr>
            <p:ph type="body" sz="quarter" idx="10"/>
          </p:nvPr>
        </p:nvSpPr>
        <p:spPr>
          <a:xfrm>
            <a:off x="457200" y="1158875"/>
            <a:ext cx="4914900" cy="3341688"/>
          </a:xfrm>
        </p:spPr>
        <p:txBody>
          <a:bodyPr/>
          <a:lstStyle/>
          <a:p>
            <a:pPr>
              <a:buClr>
                <a:srgbClr val="006A71"/>
              </a:buClr>
            </a:pPr>
            <a:r>
              <a:rPr lang="en-US"/>
              <a:t>Healthcare professionals are patients’ and parents’ most trusted source of information on vaccines. </a:t>
            </a:r>
          </a:p>
          <a:p>
            <a:pPr>
              <a:buClr>
                <a:srgbClr val="006A71"/>
              </a:buClr>
            </a:pPr>
            <a:r>
              <a:rPr lang="en-US"/>
              <a:t>Your answers to their questions matter and will help them make an informed decision about getting a COVID-19 vaccination for themselves or their children.</a:t>
            </a:r>
          </a:p>
          <a:p>
            <a:pPr>
              <a:buClr>
                <a:srgbClr val="006A71"/>
              </a:buClr>
            </a:pPr>
            <a:r>
              <a:rPr lang="en-US"/>
              <a:t>Your strong vaccine recommendation is the most important part of the conversation.</a:t>
            </a:r>
          </a:p>
          <a:p>
            <a:pPr>
              <a:buClr>
                <a:srgbClr val="006A71"/>
              </a:buClr>
            </a:pPr>
            <a:endParaRPr lang="en-US"/>
          </a:p>
        </p:txBody>
      </p:sp>
      <p:pic>
        <p:nvPicPr>
          <p:cNvPr id="4" name="Picture 3">
            <a:extLst>
              <a:ext uri="{FF2B5EF4-FFF2-40B4-BE49-F238E27FC236}">
                <a16:creationId xmlns:a16="http://schemas.microsoft.com/office/drawing/2014/main" id="{2128B29A-1DAD-4D69-A322-5A34AD72971C}"/>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7609"/>
          <a:stretch/>
        </p:blipFill>
        <p:spPr>
          <a:xfrm>
            <a:off x="5372100" y="1287998"/>
            <a:ext cx="3557588" cy="2567503"/>
          </a:xfrm>
          <a:prstGeom prst="rect">
            <a:avLst/>
          </a:prstGeom>
        </p:spPr>
      </p:pic>
      <p:sp>
        <p:nvSpPr>
          <p:cNvPr id="5" name="Rectangle 4">
            <a:extLst>
              <a:ext uri="{FF2B5EF4-FFF2-40B4-BE49-F238E27FC236}">
                <a16:creationId xmlns:a16="http://schemas.microsoft.com/office/drawing/2014/main" id="{693AE10D-CC42-4168-83CB-97105DEDAF5B}"/>
              </a:ext>
            </a:extLst>
          </p:cNvPr>
          <p:cNvSpPr/>
          <p:nvPr/>
        </p:nvSpPr>
        <p:spPr>
          <a:xfrm>
            <a:off x="2206760" y="4609979"/>
            <a:ext cx="4855679" cy="307777"/>
          </a:xfrm>
          <a:prstGeom prst="rect">
            <a:avLst/>
          </a:prstGeom>
        </p:spPr>
        <p:txBody>
          <a:bodyPr wrap="square">
            <a:spAutoFit/>
          </a:bodyPr>
          <a:lstStyle/>
          <a:p>
            <a:r>
              <a:rPr lang="en-US" sz="1400" b="1" dirty="0">
                <a:latin typeface="Calibri" panose="020F0502020204030204" pitchFamily="34" charset="0"/>
                <a:cs typeface="Calibri" panose="020F0502020204030204" pitchFamily="34" charset="0"/>
              </a:rPr>
              <a:t>www.cdc.gov/vaccines/covid-19/hcp/engaging-patients.html</a:t>
            </a:r>
          </a:p>
        </p:txBody>
      </p:sp>
    </p:spTree>
    <p:extLst>
      <p:ext uri="{BB962C8B-B14F-4D97-AF65-F5344CB8AC3E}">
        <p14:creationId xmlns:p14="http://schemas.microsoft.com/office/powerpoint/2010/main" val="3036469693"/>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a:t>Lead with Listening</a:t>
            </a:r>
          </a:p>
        </p:txBody>
      </p:sp>
      <p:sp>
        <p:nvSpPr>
          <p:cNvPr id="3" name="Content Placeholder 2"/>
          <p:cNvSpPr>
            <a:spLocks noGrp="1"/>
          </p:cNvSpPr>
          <p:nvPr>
            <p:ph type="body" sz="quarter" idx="10"/>
          </p:nvPr>
        </p:nvSpPr>
        <p:spPr>
          <a:xfrm>
            <a:off x="457200" y="981512"/>
            <a:ext cx="5448956" cy="3984625"/>
          </a:xfrm>
        </p:spPr>
        <p:txBody>
          <a:bodyPr/>
          <a:lstStyle/>
          <a:p>
            <a:pPr marL="229870" indent="-229870"/>
            <a:r>
              <a:rPr lang="en-US">
                <a:latin typeface="Calibri"/>
                <a:cs typeface="Calibri"/>
              </a:rPr>
              <a:t>Do not make assumptions about whether your patients will choose to get vaccinated or the reasons for their decisions. </a:t>
            </a:r>
          </a:p>
          <a:p>
            <a:pPr lvl="1"/>
            <a:r>
              <a:rPr lang="en-US">
                <a:latin typeface="Calibri"/>
                <a:cs typeface="Calibri"/>
              </a:rPr>
              <a:t>Instead, begin with an open-ended question, such as “What are your thoughts on getting a COVID-19 vaccination today?”  </a:t>
            </a:r>
            <a:endParaRPr lang="en-US">
              <a:cs typeface="Calibri" panose="020F0502020204030204" pitchFamily="34" charset="0"/>
            </a:endParaRPr>
          </a:p>
          <a:p>
            <a:pPr marL="229870" lvl="0" indent="-229870"/>
            <a:r>
              <a:rPr lang="en-US"/>
              <a:t>Actively listen and seek to understand the patient’s point of view. </a:t>
            </a:r>
            <a:endParaRPr lang="en-US">
              <a:cs typeface="Calibri" panose="020F0502020204030204" pitchFamily="34" charset="0"/>
            </a:endParaRPr>
          </a:p>
        </p:txBody>
      </p:sp>
      <p:pic>
        <p:nvPicPr>
          <p:cNvPr id="4" name="Picture 3" descr="A picture containing a healthcare provider.">
            <a:extLst>
              <a:ext uri="{FF2B5EF4-FFF2-40B4-BE49-F238E27FC236}">
                <a16:creationId xmlns:a16="http://schemas.microsoft.com/office/drawing/2014/main" id="{E3045010-ECFA-42E4-89C6-253CE77EA11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4698" t="27419" r="4026" b="645"/>
          <a:stretch/>
        </p:blipFill>
        <p:spPr>
          <a:xfrm>
            <a:off x="5902251" y="1050487"/>
            <a:ext cx="2800275" cy="2192739"/>
          </a:xfrm>
          <a:prstGeom prst="rect">
            <a:avLst/>
          </a:prstGeom>
        </p:spPr>
      </p:pic>
      <p:sp>
        <p:nvSpPr>
          <p:cNvPr id="7" name="Content Placeholder 2">
            <a:extLst>
              <a:ext uri="{FF2B5EF4-FFF2-40B4-BE49-F238E27FC236}">
                <a16:creationId xmlns:a16="http://schemas.microsoft.com/office/drawing/2014/main" id="{13D2C420-1F37-4998-8CCF-454458AE8C7A}"/>
              </a:ext>
            </a:extLst>
          </p:cNvPr>
          <p:cNvSpPr txBox="1">
            <a:spLocks/>
          </p:cNvSpPr>
          <p:nvPr/>
        </p:nvSpPr>
        <p:spPr bwMode="auto">
          <a:xfrm>
            <a:off x="457200" y="3691924"/>
            <a:ext cx="8472488" cy="1481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30188" indent="-230188" algn="l" rtl="0" eaLnBrk="0" fontAlgn="base" hangingPunct="0">
              <a:spcBef>
                <a:spcPct val="20000"/>
              </a:spcBef>
              <a:spcAft>
                <a:spcPct val="0"/>
              </a:spcAft>
              <a:buClr>
                <a:srgbClr val="005DAA"/>
              </a:buClr>
              <a:buFont typeface="Wingdings" panose="05000000000000000000" pitchFamily="2" charset="2"/>
              <a:buChar char="§"/>
              <a:defRPr sz="2000" kern="1200">
                <a:solidFill>
                  <a:srgbClr val="2D2D2D"/>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Clr>
                <a:srgbClr val="532E63"/>
              </a:buClr>
              <a:buFont typeface="Arial" panose="020B0604020202020204" pitchFamily="34" charset="0"/>
              <a:buChar char="–"/>
              <a:defRPr sz="2000" kern="1200">
                <a:solidFill>
                  <a:srgbClr val="2D2D2D"/>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Clr>
                <a:srgbClr val="9A3B26"/>
              </a:buClr>
              <a:buFont typeface="Arial" panose="020B0604020202020204" pitchFamily="34" charset="0"/>
              <a:buChar char="•"/>
              <a:defRPr sz="2000" kern="1200">
                <a:solidFill>
                  <a:srgbClr val="2D2D2D"/>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t>Recognize that these conversations can take time and may continue over the course of multiple encounters. </a:t>
            </a:r>
          </a:p>
        </p:txBody>
      </p:sp>
    </p:spTree>
    <p:extLst>
      <p:ext uri="{BB962C8B-B14F-4D97-AF65-F5344CB8AC3E}">
        <p14:creationId xmlns:p14="http://schemas.microsoft.com/office/powerpoint/2010/main" val="290451850"/>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a:t>Use Patient-Centered Communication Techniques</a:t>
            </a:r>
          </a:p>
        </p:txBody>
      </p:sp>
      <p:sp>
        <p:nvSpPr>
          <p:cNvPr id="3" name="Content Placeholder 2"/>
          <p:cNvSpPr>
            <a:spLocks noGrp="1"/>
          </p:cNvSpPr>
          <p:nvPr>
            <p:ph type="body" sz="quarter" idx="10"/>
          </p:nvPr>
        </p:nvSpPr>
        <p:spPr>
          <a:xfrm>
            <a:off x="457200" y="1074351"/>
            <a:ext cx="8158294" cy="3341688"/>
          </a:xfrm>
        </p:spPr>
        <p:txBody>
          <a:bodyPr/>
          <a:lstStyle/>
          <a:p>
            <a:pPr marL="229870" indent="-229870">
              <a:buClr>
                <a:srgbClr val="006A71"/>
              </a:buClr>
            </a:pPr>
            <a:r>
              <a:rPr lang="en-US" b="1" dirty="0">
                <a:latin typeface="Calibri"/>
                <a:cs typeface="Calibri"/>
              </a:rPr>
              <a:t>Use open-ended questions</a:t>
            </a:r>
            <a:r>
              <a:rPr lang="en-US" dirty="0">
                <a:latin typeface="Calibri"/>
                <a:cs typeface="Calibri"/>
              </a:rPr>
              <a:t> to promote dialogue. Ask about readiness to vaccinate and what questions or concerns they may have. </a:t>
            </a:r>
            <a:endParaRPr lang="en-US" dirty="0"/>
          </a:p>
          <a:p>
            <a:pPr marL="229870" indent="-229870">
              <a:buClr>
                <a:srgbClr val="006A71"/>
              </a:buClr>
            </a:pPr>
            <a:r>
              <a:rPr lang="en-US" b="1" dirty="0">
                <a:latin typeface="Calibri"/>
                <a:cs typeface="Calibri"/>
              </a:rPr>
              <a:t>Paraphrase</a:t>
            </a:r>
            <a:r>
              <a:rPr lang="en-US" dirty="0">
                <a:latin typeface="Calibri"/>
                <a:cs typeface="Calibri"/>
              </a:rPr>
              <a:t> any information shared to show that you have heard and understood it. </a:t>
            </a:r>
            <a:endParaRPr lang="en-US" dirty="0">
              <a:cs typeface="Calibri"/>
            </a:endParaRPr>
          </a:p>
          <a:p>
            <a:pPr marL="229870" indent="-229870">
              <a:buClr>
                <a:srgbClr val="006A71"/>
              </a:buClr>
            </a:pPr>
            <a:r>
              <a:rPr lang="en-US" b="1" dirty="0">
                <a:latin typeface="Calibri"/>
                <a:cs typeface="Calibri"/>
              </a:rPr>
              <a:t>Praise measures already taken</a:t>
            </a:r>
            <a:r>
              <a:rPr lang="en-US" dirty="0">
                <a:latin typeface="Calibri"/>
                <a:cs typeface="Calibri"/>
              </a:rPr>
              <a:t> to protect themselves or their children from COVID-19, like mask wearing and physical distancing. Then </a:t>
            </a:r>
            <a:r>
              <a:rPr lang="en-US" b="1" dirty="0">
                <a:latin typeface="Calibri"/>
                <a:cs typeface="Calibri"/>
              </a:rPr>
              <a:t>frame</a:t>
            </a:r>
            <a:r>
              <a:rPr lang="en-US" dirty="0">
                <a:latin typeface="Calibri"/>
                <a:cs typeface="Calibri"/>
              </a:rPr>
              <a:t> vaccination as a safe and effective way to help protect them and their loved ones from getting COVID-19.  </a:t>
            </a:r>
            <a:endParaRPr lang="en-US" dirty="0">
              <a:cs typeface="Calibri"/>
            </a:endParaRPr>
          </a:p>
          <a:p>
            <a:pPr marL="229870" indent="-229870">
              <a:buClr>
                <a:srgbClr val="006A71"/>
              </a:buClr>
            </a:pPr>
            <a:r>
              <a:rPr lang="en-US" b="1" dirty="0">
                <a:latin typeface="Calibri"/>
                <a:cs typeface="Calibri"/>
              </a:rPr>
              <a:t>Ask for permission</a:t>
            </a:r>
            <a:r>
              <a:rPr lang="en-US" dirty="0">
                <a:latin typeface="Calibri"/>
                <a:cs typeface="Calibri"/>
              </a:rPr>
              <a:t> to share more information on COVID-19 vaccines. This will foster openness and connection.</a:t>
            </a:r>
          </a:p>
          <a:p>
            <a:pPr marL="229870" indent="-229870">
              <a:buClr>
                <a:srgbClr val="006A71"/>
              </a:buClr>
            </a:pPr>
            <a:endParaRPr lang="en-US" dirty="0">
              <a:cs typeface="Calibri" panose="020F0502020204030204" pitchFamily="34" charset="0"/>
            </a:endParaRPr>
          </a:p>
        </p:txBody>
      </p:sp>
    </p:spTree>
    <p:extLst>
      <p:ext uri="{BB962C8B-B14F-4D97-AF65-F5344CB8AC3E}">
        <p14:creationId xmlns:p14="http://schemas.microsoft.com/office/powerpoint/2010/main" val="3368938627"/>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a:t>Respond to Questions and Concerns with Empathy</a:t>
            </a:r>
          </a:p>
        </p:txBody>
      </p:sp>
      <p:sp>
        <p:nvSpPr>
          <p:cNvPr id="3" name="Content Placeholder 2"/>
          <p:cNvSpPr>
            <a:spLocks noGrp="1"/>
          </p:cNvSpPr>
          <p:nvPr>
            <p:ph type="body" sz="quarter" idx="10"/>
          </p:nvPr>
        </p:nvSpPr>
        <p:spPr>
          <a:xfrm>
            <a:off x="457200" y="993775"/>
            <a:ext cx="8158294" cy="3155950"/>
          </a:xfrm>
        </p:spPr>
        <p:txBody>
          <a:bodyPr/>
          <a:lstStyle/>
          <a:p>
            <a:pPr marL="229870" indent="-229870">
              <a:buClr>
                <a:srgbClr val="006A71"/>
              </a:buClr>
            </a:pPr>
            <a:r>
              <a:rPr lang="en-US" sz="1900" b="1" dirty="0">
                <a:latin typeface="Calibri"/>
                <a:cs typeface="Calibri"/>
              </a:rPr>
              <a:t>Respond to questions</a:t>
            </a:r>
            <a:r>
              <a:rPr lang="en-US" sz="1900" dirty="0">
                <a:latin typeface="Calibri"/>
                <a:cs typeface="Calibri"/>
              </a:rPr>
              <a:t> and concerns in a non-judgmental, respectful, and empathic way. </a:t>
            </a:r>
            <a:endParaRPr lang="en-US" dirty="0"/>
          </a:p>
          <a:p>
            <a:pPr marL="229870" indent="-229870">
              <a:buClr>
                <a:srgbClr val="006A71"/>
              </a:buClr>
            </a:pPr>
            <a:r>
              <a:rPr lang="en-US" sz="1900" b="1" dirty="0">
                <a:latin typeface="Calibri"/>
                <a:cs typeface="Calibri"/>
              </a:rPr>
              <a:t>Provide accurate answers</a:t>
            </a:r>
            <a:r>
              <a:rPr lang="en-US" sz="1900" dirty="0">
                <a:latin typeface="Calibri"/>
                <a:cs typeface="Calibri"/>
              </a:rPr>
              <a:t> using clear, simple language. Explore questions patients ask most often about vaccines (see URLs below).</a:t>
            </a:r>
          </a:p>
          <a:p>
            <a:pPr marL="229870" indent="-229870">
              <a:buClr>
                <a:srgbClr val="006A71"/>
              </a:buClr>
            </a:pPr>
            <a:r>
              <a:rPr lang="en-US" sz="1900" dirty="0">
                <a:latin typeface="Calibri"/>
                <a:cs typeface="Calibri"/>
              </a:rPr>
              <a:t>Some concerns may stem from mistrust in the medical establishment or the government as result of collective or individual mistreatment and traumas. </a:t>
            </a:r>
            <a:r>
              <a:rPr lang="en-US" sz="1900" b="1" dirty="0">
                <a:latin typeface="Calibri"/>
                <a:cs typeface="Calibri"/>
              </a:rPr>
              <a:t>Acknowledging past traumas</a:t>
            </a:r>
            <a:r>
              <a:rPr lang="en-US" sz="1900" dirty="0">
                <a:latin typeface="Calibri"/>
                <a:cs typeface="Calibri"/>
              </a:rPr>
              <a:t> may promote patients’ trust in you and</a:t>
            </a:r>
            <a:br>
              <a:rPr lang="en-US" sz="1900" dirty="0">
                <a:latin typeface="Calibri"/>
                <a:cs typeface="Calibri"/>
              </a:rPr>
            </a:br>
            <a:r>
              <a:rPr lang="en-US" sz="1900" dirty="0">
                <a:latin typeface="Calibri"/>
                <a:cs typeface="Calibri"/>
              </a:rPr>
              <a:t>your message.</a:t>
            </a:r>
          </a:p>
          <a:p>
            <a:pPr marL="229870" indent="-229870">
              <a:buClr>
                <a:srgbClr val="006A71"/>
              </a:buClr>
            </a:pPr>
            <a:r>
              <a:rPr lang="en-US" sz="1900" b="1" dirty="0">
                <a:latin typeface="Calibri"/>
                <a:cs typeface="Calibri"/>
              </a:rPr>
              <a:t>Acknowledge uncertainty</a:t>
            </a:r>
            <a:r>
              <a:rPr lang="en-US" sz="1900" dirty="0">
                <a:latin typeface="Calibri"/>
                <a:cs typeface="Calibri"/>
              </a:rPr>
              <a:t> about what we don’t yet know about COVID-19 vaccines. This can help build trust. </a:t>
            </a:r>
            <a:endParaRPr lang="en-US" sz="1900" dirty="0">
              <a:cs typeface="Calibri"/>
            </a:endParaRPr>
          </a:p>
          <a:p>
            <a:pPr marL="229870" indent="-229870">
              <a:buClr>
                <a:srgbClr val="006A71"/>
              </a:buClr>
            </a:pPr>
            <a:endParaRPr lang="en-US" sz="1900" dirty="0">
              <a:cs typeface="Calibri" panose="020F0502020204030204" pitchFamily="34" charset="0"/>
            </a:endParaRPr>
          </a:p>
        </p:txBody>
      </p:sp>
      <p:sp>
        <p:nvSpPr>
          <p:cNvPr id="2" name="TextBox 1">
            <a:extLst>
              <a:ext uri="{FF2B5EF4-FFF2-40B4-BE49-F238E27FC236}">
                <a16:creationId xmlns:a16="http://schemas.microsoft.com/office/drawing/2014/main" id="{06CD987F-5394-47A1-BB9B-5BC0E7F12918}"/>
              </a:ext>
            </a:extLst>
          </p:cNvPr>
          <p:cNvSpPr txBox="1"/>
          <p:nvPr/>
        </p:nvSpPr>
        <p:spPr>
          <a:xfrm>
            <a:off x="1523999" y="4319239"/>
            <a:ext cx="5850673" cy="523220"/>
          </a:xfrm>
          <a:prstGeom prst="rect">
            <a:avLst/>
          </a:prstGeom>
          <a:noFill/>
        </p:spPr>
        <p:txBody>
          <a:bodyPr wrap="square" rtlCol="0">
            <a:spAutoFit/>
          </a:bodyPr>
          <a:lstStyle/>
          <a:p>
            <a:pPr algn="ctr"/>
            <a:r>
              <a:rPr lang="en-US" sz="1400" b="1" dirty="0">
                <a:solidFill>
                  <a:schemeClr val="accent6">
                    <a:lumMod val="75000"/>
                    <a:lumOff val="25000"/>
                  </a:schemeClr>
                </a:solidFill>
                <a:latin typeface="Calibri" panose="020F0502020204030204" pitchFamily="34" charset="0"/>
              </a:rPr>
              <a:t>www.cdc.gov/vaccines/covid-19/hcp/answering-questions.html</a:t>
            </a:r>
          </a:p>
          <a:p>
            <a:pPr algn="ctr"/>
            <a:r>
              <a:rPr lang="en-US" sz="1400" b="1" dirty="0">
                <a:solidFill>
                  <a:schemeClr val="accent6">
                    <a:lumMod val="75000"/>
                    <a:lumOff val="25000"/>
                  </a:schemeClr>
                </a:solidFill>
                <a:latin typeface="Calibri" panose="020F0502020204030204" pitchFamily="34" charset="0"/>
              </a:rPr>
              <a:t>www.cdc.gov/coronavirus/2019-ncov/vaccines/faq.html</a:t>
            </a:r>
          </a:p>
        </p:txBody>
      </p:sp>
    </p:spTree>
    <p:extLst>
      <p:ext uri="{BB962C8B-B14F-4D97-AF65-F5344CB8AC3E}">
        <p14:creationId xmlns:p14="http://schemas.microsoft.com/office/powerpoint/2010/main" val="1773053617"/>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a:t>Give Your Strong Recommendation</a:t>
            </a:r>
          </a:p>
        </p:txBody>
      </p:sp>
      <p:sp>
        <p:nvSpPr>
          <p:cNvPr id="3" name="Content Placeholder 2"/>
          <p:cNvSpPr>
            <a:spLocks noGrp="1"/>
          </p:cNvSpPr>
          <p:nvPr>
            <p:ph type="body" sz="quarter" idx="10"/>
          </p:nvPr>
        </p:nvSpPr>
        <p:spPr>
          <a:xfrm>
            <a:off x="457200" y="1132325"/>
            <a:ext cx="4135362" cy="3341688"/>
          </a:xfrm>
        </p:spPr>
        <p:txBody>
          <a:bodyPr/>
          <a:lstStyle/>
          <a:p>
            <a:pPr marL="229870" indent="-229870">
              <a:buClr>
                <a:srgbClr val="006A71"/>
              </a:buClr>
            </a:pPr>
            <a:r>
              <a:rPr lang="en-US" b="1" dirty="0">
                <a:latin typeface="Calibri"/>
                <a:cs typeface="Calibri"/>
              </a:rPr>
              <a:t>Let your patients know</a:t>
            </a:r>
            <a:r>
              <a:rPr lang="en-US" dirty="0">
                <a:latin typeface="Calibri"/>
                <a:cs typeface="Calibri"/>
              </a:rPr>
              <a:t> that you recommend COVID-19 vaccination for them. Your strong recommendation is critical for vaccine acceptance. </a:t>
            </a:r>
            <a:endParaRPr lang="en-US" dirty="0"/>
          </a:p>
          <a:p>
            <a:pPr marL="229870" indent="-229870">
              <a:buClr>
                <a:srgbClr val="006A71"/>
              </a:buClr>
            </a:pPr>
            <a:r>
              <a:rPr lang="en-US" b="1" dirty="0">
                <a:latin typeface="Calibri"/>
                <a:cs typeface="Calibri"/>
              </a:rPr>
              <a:t>Tailor your recommendation</a:t>
            </a:r>
            <a:r>
              <a:rPr lang="en-US" dirty="0">
                <a:latin typeface="Calibri"/>
                <a:cs typeface="Calibri"/>
              </a:rPr>
              <a:t> to include any relevant reasons why COVID-19 vaccination might be important for this particular patient.</a:t>
            </a:r>
            <a:br>
              <a:rPr lang="en-US" dirty="0">
                <a:latin typeface="Calibri"/>
                <a:cs typeface="Calibri"/>
              </a:rPr>
            </a:br>
            <a:endParaRPr lang="en-US" dirty="0">
              <a:cs typeface="Calibri"/>
            </a:endParaRPr>
          </a:p>
          <a:p>
            <a:pPr marL="229870" indent="-229870">
              <a:buClr>
                <a:srgbClr val="006A71"/>
              </a:buClr>
            </a:pPr>
            <a:endParaRPr lang="en-US" dirty="0">
              <a:cs typeface="Calibri" panose="020F0502020204030204" pitchFamily="34" charset="0"/>
            </a:endParaRPr>
          </a:p>
        </p:txBody>
      </p:sp>
      <p:pic>
        <p:nvPicPr>
          <p:cNvPr id="4" name="Picture 3" descr="A picture containing a healthcare provider and patient.">
            <a:extLst>
              <a:ext uri="{FF2B5EF4-FFF2-40B4-BE49-F238E27FC236}">
                <a16:creationId xmlns:a16="http://schemas.microsoft.com/office/drawing/2014/main" id="{CD072033-19CA-4929-908E-7AB1BE4248E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0694" y="1287967"/>
            <a:ext cx="4135362" cy="2756908"/>
          </a:xfrm>
          <a:prstGeom prst="rect">
            <a:avLst/>
          </a:prstGeom>
        </p:spPr>
      </p:pic>
    </p:spTree>
    <p:extLst>
      <p:ext uri="{BB962C8B-B14F-4D97-AF65-F5344CB8AC3E}">
        <p14:creationId xmlns:p14="http://schemas.microsoft.com/office/powerpoint/2010/main" val="495546179"/>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a:t>Give Your Strong Recommendation (cont’d)</a:t>
            </a:r>
          </a:p>
        </p:txBody>
      </p:sp>
      <p:sp>
        <p:nvSpPr>
          <p:cNvPr id="3" name="Content Placeholder 2"/>
          <p:cNvSpPr>
            <a:spLocks noGrp="1"/>
          </p:cNvSpPr>
          <p:nvPr>
            <p:ph type="body" sz="quarter" idx="10"/>
          </p:nvPr>
        </p:nvSpPr>
        <p:spPr>
          <a:xfrm>
            <a:off x="457200" y="995462"/>
            <a:ext cx="5095420" cy="3484563"/>
          </a:xfrm>
        </p:spPr>
        <p:txBody>
          <a:bodyPr/>
          <a:lstStyle/>
          <a:p>
            <a:pPr marL="229870" indent="-229870">
              <a:buClr>
                <a:srgbClr val="006A71"/>
              </a:buClr>
            </a:pPr>
            <a:r>
              <a:rPr lang="en-US" sz="1900" b="1" dirty="0">
                <a:latin typeface="Calibri"/>
                <a:cs typeface="Calibri"/>
              </a:rPr>
              <a:t>Talk about your personal decision </a:t>
            </a:r>
            <a:r>
              <a:rPr lang="en-US" sz="1900" dirty="0">
                <a:latin typeface="Calibri"/>
                <a:cs typeface="Calibri"/>
              </a:rPr>
              <a:t>and experience in getting a COVID-19 vaccine and your experience treating COVID-19 patients. </a:t>
            </a:r>
            <a:endParaRPr lang="en-US" dirty="0"/>
          </a:p>
          <a:p>
            <a:pPr marL="229870" indent="-229870">
              <a:buClr>
                <a:srgbClr val="006A71"/>
              </a:buClr>
            </a:pPr>
            <a:r>
              <a:rPr lang="en-US" sz="1900" b="1" dirty="0">
                <a:latin typeface="Calibri"/>
                <a:cs typeface="Calibri"/>
              </a:rPr>
              <a:t>Share the benefits </a:t>
            </a:r>
            <a:r>
              <a:rPr lang="en-US" sz="1900" dirty="0">
                <a:latin typeface="Calibri"/>
                <a:cs typeface="Calibri"/>
              </a:rPr>
              <a:t>of getting vaccinated, including: </a:t>
            </a:r>
            <a:endParaRPr lang="en-US" sz="1900" dirty="0">
              <a:cs typeface="Calibri"/>
            </a:endParaRPr>
          </a:p>
          <a:p>
            <a:pPr lvl="1">
              <a:buClr>
                <a:srgbClr val="006A71"/>
              </a:buClr>
            </a:pPr>
            <a:r>
              <a:rPr lang="en-US" sz="1900" dirty="0">
                <a:latin typeface="Calibri"/>
                <a:cs typeface="Calibri"/>
              </a:rPr>
              <a:t>Protecting themselves and others who may be more vulnerable, and </a:t>
            </a:r>
            <a:endParaRPr lang="en-US" sz="1900" dirty="0">
              <a:cs typeface="Calibri"/>
            </a:endParaRPr>
          </a:p>
          <a:p>
            <a:pPr lvl="1">
              <a:buClr>
                <a:srgbClr val="006A71"/>
              </a:buClr>
            </a:pPr>
            <a:r>
              <a:rPr lang="en-US" sz="1900" dirty="0">
                <a:latin typeface="Calibri"/>
                <a:cs typeface="Calibri"/>
              </a:rPr>
              <a:t>Enabling them to get back to activities they have missed.</a:t>
            </a:r>
          </a:p>
          <a:p>
            <a:pPr lvl="2">
              <a:buClr>
                <a:srgbClr val="006A71"/>
              </a:buClr>
            </a:pPr>
            <a:r>
              <a:rPr lang="en-US" sz="1900" dirty="0">
                <a:latin typeface="Calibri"/>
                <a:cs typeface="Calibri"/>
              </a:rPr>
              <a:t>Explain what they can do when they’ve been fully vaccinated.</a:t>
            </a:r>
          </a:p>
          <a:p>
            <a:pPr marL="229870" indent="-229870">
              <a:buClr>
                <a:srgbClr val="006A71"/>
              </a:buClr>
            </a:pPr>
            <a:endParaRPr lang="en-US" sz="1900" dirty="0">
              <a:cs typeface="Calibri" panose="020F0502020204030204" pitchFamily="34" charset="0"/>
            </a:endParaRPr>
          </a:p>
        </p:txBody>
      </p:sp>
      <p:pic>
        <p:nvPicPr>
          <p:cNvPr id="5" name="Picture 4" descr="A picture containing a healthcare provider and patient.">
            <a:extLst>
              <a:ext uri="{FF2B5EF4-FFF2-40B4-BE49-F238E27FC236}">
                <a16:creationId xmlns:a16="http://schemas.microsoft.com/office/drawing/2014/main" id="{24170838-9393-4168-83A4-DE0E4EDF27A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52620" y="1407047"/>
            <a:ext cx="3276789" cy="2184400"/>
          </a:xfrm>
          <a:prstGeom prst="rect">
            <a:avLst/>
          </a:prstGeom>
        </p:spPr>
      </p:pic>
    </p:spTree>
    <p:extLst>
      <p:ext uri="{BB962C8B-B14F-4D97-AF65-F5344CB8AC3E}">
        <p14:creationId xmlns:p14="http://schemas.microsoft.com/office/powerpoint/2010/main" val="1789688176"/>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a:t>Examples</a:t>
            </a:r>
          </a:p>
        </p:txBody>
      </p:sp>
      <p:sp>
        <p:nvSpPr>
          <p:cNvPr id="3" name="Content Placeholder 2"/>
          <p:cNvSpPr>
            <a:spLocks noGrp="1"/>
          </p:cNvSpPr>
          <p:nvPr>
            <p:ph type="body" sz="quarter" idx="10"/>
          </p:nvPr>
        </p:nvSpPr>
        <p:spPr/>
        <p:txBody>
          <a:bodyPr/>
          <a:lstStyle/>
          <a:p>
            <a:pPr lvl="0"/>
            <a:r>
              <a:rPr lang="en-US"/>
              <a:t>“I strongly recommend you get a COVID-19 vaccine…”</a:t>
            </a:r>
          </a:p>
          <a:p>
            <a:pPr lvl="0"/>
            <a:r>
              <a:rPr lang="en-US"/>
              <a:t>“…This shot is especially important for you because of your [job/underlying health condition/vulnerable family member].”</a:t>
            </a:r>
          </a:p>
          <a:p>
            <a:pPr lvl="0"/>
            <a:r>
              <a:rPr lang="en-US"/>
              <a:t>“…I believe in this vaccine so strongly that I got vaccinated as soon as it was available to me, and I recommended that everyone in my family do</a:t>
            </a:r>
            <a:br>
              <a:rPr lang="en-US"/>
            </a:br>
            <a:r>
              <a:rPr lang="en-US"/>
              <a:t>the same.”</a:t>
            </a:r>
          </a:p>
          <a:p>
            <a:pPr lvl="0"/>
            <a:r>
              <a:rPr lang="en-US"/>
              <a:t>“I have seen what COVID-19 can do to patients and their families. I want to protect you as best I can from COVID-19 infection and complications.”</a:t>
            </a:r>
          </a:p>
          <a:p>
            <a:pPr lvl="0"/>
            <a:endParaRPr lang="en-US"/>
          </a:p>
        </p:txBody>
      </p:sp>
    </p:spTree>
    <p:extLst>
      <p:ext uri="{BB962C8B-B14F-4D97-AF65-F5344CB8AC3E}">
        <p14:creationId xmlns:p14="http://schemas.microsoft.com/office/powerpoint/2010/main" val="1299782791"/>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3"/>
          <p:cNvSpPr>
            <a:spLocks noGrp="1"/>
          </p:cNvSpPr>
          <p:nvPr>
            <p:ph type="title"/>
          </p:nvPr>
        </p:nvSpPr>
        <p:spPr/>
        <p:txBody>
          <a:bodyPr/>
          <a:lstStyle/>
          <a:p>
            <a:r>
              <a:rPr lang="en-US" altLang="en-US" sz="2700" dirty="0"/>
              <a:t>Building Confidence in COVID-19 Vaccines </a:t>
            </a:r>
            <a:br>
              <a:rPr lang="en-US" altLang="en-US" sz="2700" dirty="0"/>
            </a:br>
            <a:r>
              <a:rPr lang="en-US" altLang="en-US" sz="2700" dirty="0"/>
              <a:t>Among Your Patients: Tips for the Healthcare Team</a:t>
            </a:r>
          </a:p>
        </p:txBody>
      </p:sp>
      <p:sp>
        <p:nvSpPr>
          <p:cNvPr id="6" name="Text Placeholder 5"/>
          <p:cNvSpPr>
            <a:spLocks noGrp="1"/>
          </p:cNvSpPr>
          <p:nvPr>
            <p:ph type="body" sz="quarter" idx="10"/>
          </p:nvPr>
        </p:nvSpPr>
        <p:spPr>
          <a:xfrm>
            <a:off x="522515" y="2595326"/>
            <a:ext cx="7617144" cy="779488"/>
          </a:xfrm>
        </p:spPr>
        <p:txBody>
          <a:bodyPr/>
          <a:lstStyle/>
          <a:p>
            <a:r>
              <a:rPr lang="en-US" dirty="0">
                <a:solidFill>
                  <a:srgbClr val="2D2C2C"/>
                </a:solidFill>
                <a:latin typeface="Calibri"/>
                <a:cs typeface="Calibri"/>
              </a:rPr>
              <a:t>Developed by:</a:t>
            </a:r>
          </a:p>
          <a:p>
            <a:r>
              <a:rPr lang="en-US" dirty="0">
                <a:solidFill>
                  <a:srgbClr val="2D2C2C"/>
                </a:solidFill>
                <a:latin typeface="Calibri"/>
                <a:cs typeface="Calibri"/>
              </a:rPr>
              <a:t>CDC COVID-19 Response </a:t>
            </a:r>
          </a:p>
          <a:p>
            <a:r>
              <a:rPr lang="en-US" dirty="0">
                <a:solidFill>
                  <a:srgbClr val="2D2C2C"/>
                </a:solidFill>
                <a:latin typeface="Calibri"/>
                <a:cs typeface="Calibri"/>
              </a:rPr>
              <a:t>Vaccine Task Force</a:t>
            </a:r>
          </a:p>
          <a:p>
            <a:r>
              <a:rPr lang="en-US" dirty="0">
                <a:solidFill>
                  <a:srgbClr val="2D2C2C"/>
                </a:solidFill>
                <a:latin typeface="Calibri"/>
                <a:cs typeface="Calibri"/>
              </a:rPr>
              <a:t>June 2021</a:t>
            </a:r>
          </a:p>
          <a:p>
            <a:endParaRPr lang="en-US" dirty="0">
              <a:solidFill>
                <a:srgbClr val="2D2C2C"/>
              </a:solidFill>
              <a:latin typeface="Calibri"/>
              <a:cs typeface="Calibri"/>
            </a:endParaRPr>
          </a:p>
          <a:p>
            <a:endParaRPr lang="en-US" dirty="0"/>
          </a:p>
        </p:txBody>
      </p:sp>
      <p:pic>
        <p:nvPicPr>
          <p:cNvPr id="7172" name="Picture 6" descr="Logos of the United States Department of Health and Human Services and Centers for Disease Control and Preventio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886325"/>
            <a:ext cx="1905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Vaccinate with Confidence image">
            <a:extLst>
              <a:ext uri="{FF2B5EF4-FFF2-40B4-BE49-F238E27FC236}">
                <a16:creationId xmlns:a16="http://schemas.microsoft.com/office/drawing/2014/main" id="{1041A2D5-55C6-46CE-80F1-B4C66FD7951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5214937" y="4057780"/>
            <a:ext cx="3557588" cy="486592"/>
          </a:xfrm>
          <a:prstGeom prst="rect">
            <a:avLst/>
          </a:prstGeom>
        </p:spPr>
      </p:pic>
    </p:spTree>
    <p:extLst>
      <p:ext uri="{BB962C8B-B14F-4D97-AF65-F5344CB8AC3E}">
        <p14:creationId xmlns:p14="http://schemas.microsoft.com/office/powerpoint/2010/main" val="237919066"/>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a:t>Key Messages About COVID-19 Vaccination</a:t>
            </a:r>
          </a:p>
        </p:txBody>
      </p:sp>
      <p:sp>
        <p:nvSpPr>
          <p:cNvPr id="3" name="Content Placeholder 2"/>
          <p:cNvSpPr>
            <a:spLocks noGrp="1"/>
          </p:cNvSpPr>
          <p:nvPr>
            <p:ph type="body" sz="quarter" idx="10"/>
          </p:nvPr>
        </p:nvSpPr>
        <p:spPr>
          <a:xfrm>
            <a:off x="457199" y="1158875"/>
            <a:ext cx="8242917" cy="3341688"/>
          </a:xfrm>
        </p:spPr>
        <p:txBody>
          <a:bodyPr/>
          <a:lstStyle/>
          <a:p>
            <a:pPr marL="457200" indent="-457200">
              <a:spcBef>
                <a:spcPts val="0"/>
              </a:spcBef>
              <a:buSzPct val="120000"/>
              <a:buFont typeface="+mj-lt"/>
              <a:buAutoNum type="arabicPeriod"/>
            </a:pPr>
            <a:r>
              <a:rPr lang="en-US" dirty="0">
                <a:solidFill>
                  <a:srgbClr val="050505"/>
                </a:solidFill>
                <a:cs typeface="Calibri" panose="020F0502020204030204" pitchFamily="34" charset="0"/>
              </a:rPr>
              <a:t>You can help </a:t>
            </a:r>
            <a:r>
              <a:rPr lang="en-US" b="1" dirty="0">
                <a:solidFill>
                  <a:srgbClr val="050505"/>
                </a:solidFill>
                <a:cs typeface="Calibri" panose="020F0502020204030204" pitchFamily="34" charset="0"/>
              </a:rPr>
              <a:t>stop the COVID-19 pandemic</a:t>
            </a:r>
            <a:r>
              <a:rPr lang="en-US" dirty="0">
                <a:solidFill>
                  <a:srgbClr val="050505"/>
                </a:solidFill>
                <a:cs typeface="Calibri" panose="020F0502020204030204" pitchFamily="34" charset="0"/>
              </a:rPr>
              <a:t> by getting a COVID-19 vaccine. </a:t>
            </a:r>
            <a:endParaRPr lang="en-US" dirty="0">
              <a:cs typeface="Calibri" panose="020F0502020204030204" pitchFamily="34" charset="0"/>
            </a:endParaRPr>
          </a:p>
          <a:p>
            <a:pPr marL="457200" indent="-457200">
              <a:spcBef>
                <a:spcPts val="420"/>
              </a:spcBef>
              <a:buSzPct val="120000"/>
              <a:buFont typeface="+mj-lt"/>
              <a:buAutoNum type="arabicPeriod"/>
            </a:pPr>
            <a:r>
              <a:rPr lang="en-US" dirty="0">
                <a:solidFill>
                  <a:srgbClr val="050505"/>
                </a:solidFill>
                <a:cs typeface="Calibri" panose="020F0502020204030204" pitchFamily="34" charset="0"/>
              </a:rPr>
              <a:t>COVID-19 vaccines are </a:t>
            </a:r>
            <a:r>
              <a:rPr lang="en-US" b="1" dirty="0">
                <a:solidFill>
                  <a:srgbClr val="050505"/>
                </a:solidFill>
                <a:cs typeface="Calibri" panose="020F0502020204030204" pitchFamily="34" charset="0"/>
              </a:rPr>
              <a:t>safe </a:t>
            </a:r>
            <a:r>
              <a:rPr lang="en-US" b="1" i="1" dirty="0">
                <a:solidFill>
                  <a:srgbClr val="050505"/>
                </a:solidFill>
                <a:cs typeface="Calibri" panose="020F0502020204030204" pitchFamily="34" charset="0"/>
              </a:rPr>
              <a:t>and</a:t>
            </a:r>
            <a:r>
              <a:rPr lang="en-US" b="1" dirty="0">
                <a:solidFill>
                  <a:srgbClr val="050505"/>
                </a:solidFill>
                <a:cs typeface="Calibri" panose="020F0502020204030204" pitchFamily="34" charset="0"/>
              </a:rPr>
              <a:t> effective</a:t>
            </a:r>
            <a:r>
              <a:rPr lang="en-US" dirty="0">
                <a:solidFill>
                  <a:srgbClr val="050505"/>
                </a:solidFill>
                <a:cs typeface="Calibri" panose="020F0502020204030204" pitchFamily="34" charset="0"/>
              </a:rPr>
              <a:t>.</a:t>
            </a:r>
            <a:endParaRPr lang="en-US" dirty="0">
              <a:cs typeface="Calibri" panose="020F0502020204030204" pitchFamily="34" charset="0"/>
            </a:endParaRPr>
          </a:p>
          <a:p>
            <a:pPr marL="457200" indent="-457200">
              <a:spcBef>
                <a:spcPts val="420"/>
              </a:spcBef>
              <a:buSzPct val="120000"/>
              <a:buFont typeface="+mj-lt"/>
              <a:buAutoNum type="arabicPeriod"/>
            </a:pPr>
            <a:r>
              <a:rPr lang="en-US" dirty="0">
                <a:solidFill>
                  <a:srgbClr val="050505"/>
                </a:solidFill>
                <a:cs typeface="Calibri" panose="020F0502020204030204" pitchFamily="34" charset="0"/>
              </a:rPr>
              <a:t>COVID-19 vaccines are </a:t>
            </a:r>
            <a:r>
              <a:rPr lang="en-US" b="1" dirty="0">
                <a:solidFill>
                  <a:srgbClr val="050505"/>
                </a:solidFill>
                <a:cs typeface="Calibri" panose="020F0502020204030204" pitchFamily="34" charset="0"/>
              </a:rPr>
              <a:t>free</a:t>
            </a:r>
            <a:r>
              <a:rPr lang="en-US" dirty="0">
                <a:solidFill>
                  <a:srgbClr val="050505"/>
                </a:solidFill>
                <a:cs typeface="Calibri" panose="020F0502020204030204" pitchFamily="34" charset="0"/>
              </a:rPr>
              <a:t>.</a:t>
            </a:r>
            <a:endParaRPr lang="en-US" dirty="0">
              <a:cs typeface="Calibri" panose="020F0502020204030204" pitchFamily="34" charset="0"/>
            </a:endParaRPr>
          </a:p>
          <a:p>
            <a:pPr marL="457200" indent="-457200">
              <a:spcBef>
                <a:spcPts val="420"/>
              </a:spcBef>
              <a:buSzPct val="120000"/>
              <a:buFont typeface="+mj-lt"/>
              <a:buAutoNum type="arabicPeriod"/>
            </a:pPr>
            <a:r>
              <a:rPr lang="en-US" dirty="0">
                <a:solidFill>
                  <a:srgbClr val="050505"/>
                </a:solidFill>
                <a:cs typeface="Calibri" panose="020F0502020204030204" pitchFamily="34" charset="0"/>
              </a:rPr>
              <a:t>After COVID-19 vaccination, you might have some </a:t>
            </a:r>
            <a:r>
              <a:rPr lang="en-US" b="1" dirty="0">
                <a:solidFill>
                  <a:srgbClr val="050505"/>
                </a:solidFill>
                <a:cs typeface="Calibri" panose="020F0502020204030204" pitchFamily="34" charset="0"/>
              </a:rPr>
              <a:t>temporary side effects. </a:t>
            </a:r>
            <a:r>
              <a:rPr lang="en-US" dirty="0">
                <a:solidFill>
                  <a:srgbClr val="050505"/>
                </a:solidFill>
                <a:cs typeface="Calibri" panose="020F0502020204030204" pitchFamily="34" charset="0"/>
              </a:rPr>
              <a:t>These are normal signs that your body is building protection.</a:t>
            </a:r>
            <a:endParaRPr lang="en-US" dirty="0">
              <a:cs typeface="Calibri" panose="020F0502020204030204" pitchFamily="34" charset="0"/>
            </a:endParaRPr>
          </a:p>
          <a:p>
            <a:pPr marL="457200" indent="-457200">
              <a:spcBef>
                <a:spcPts val="420"/>
              </a:spcBef>
              <a:buSzPct val="120000"/>
              <a:buFont typeface="+mj-lt"/>
              <a:buAutoNum type="arabicPeriod"/>
            </a:pPr>
            <a:r>
              <a:rPr lang="en-US" dirty="0">
                <a:solidFill>
                  <a:srgbClr val="050505"/>
                </a:solidFill>
                <a:cs typeface="Calibri" panose="020F0502020204030204" pitchFamily="34" charset="0"/>
              </a:rPr>
              <a:t>Once you are fully vaccinated, you can resume most activities that you stopped doing because of the COVID-19 pandemic, such as gathering indoors with family and friends, without wearing a mask.</a:t>
            </a:r>
            <a:endParaRPr lang="en-US" dirty="0">
              <a:cs typeface="Calibri" panose="020F0502020204030204" pitchFamily="34" charset="0"/>
            </a:endParaRPr>
          </a:p>
          <a:p>
            <a:pPr lvl="0"/>
            <a:endParaRPr lang="en-US" dirty="0"/>
          </a:p>
        </p:txBody>
      </p:sp>
    </p:spTree>
    <p:extLst>
      <p:ext uri="{BB962C8B-B14F-4D97-AF65-F5344CB8AC3E}">
        <p14:creationId xmlns:p14="http://schemas.microsoft.com/office/powerpoint/2010/main" val="2100088158"/>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E845A-5193-49FD-AFDA-B8DC392C8DE9}"/>
              </a:ext>
            </a:extLst>
          </p:cNvPr>
          <p:cNvSpPr>
            <a:spLocks noGrp="1"/>
          </p:cNvSpPr>
          <p:nvPr>
            <p:ph type="title"/>
          </p:nvPr>
        </p:nvSpPr>
        <p:spPr/>
        <p:txBody>
          <a:bodyPr>
            <a:normAutofit fontScale="90000"/>
          </a:bodyPr>
          <a:lstStyle/>
          <a:p>
            <a:r>
              <a:rPr lang="en-US" dirty="0"/>
              <a:t>Address Misinformation About COVID-19 Vaccination by Sharing Key Facts</a:t>
            </a:r>
          </a:p>
        </p:txBody>
      </p:sp>
      <p:pic>
        <p:nvPicPr>
          <p:cNvPr id="4" name="Picture 3" descr="Female doctor putting her hand on the shoulder of a female patient  Both are wearing masks.">
            <a:extLst>
              <a:ext uri="{FF2B5EF4-FFF2-40B4-BE49-F238E27FC236}">
                <a16:creationId xmlns:a16="http://schemas.microsoft.com/office/drawing/2014/main" id="{DB1C4A82-D5B4-4C82-BCFD-0F3301018C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1192758"/>
            <a:ext cx="3797590" cy="2531725"/>
          </a:xfrm>
          <a:prstGeom prst="rect">
            <a:avLst/>
          </a:prstGeom>
        </p:spPr>
      </p:pic>
      <p:sp>
        <p:nvSpPr>
          <p:cNvPr id="5" name="Speech Bubble: Oval 4" descr="Speech bubble depicting a conversation between a healthcare provider and a patient">
            <a:extLst>
              <a:ext uri="{FF2B5EF4-FFF2-40B4-BE49-F238E27FC236}">
                <a16:creationId xmlns:a16="http://schemas.microsoft.com/office/drawing/2014/main" id="{57E5B208-23F1-42CC-ABE3-C723DC65D523}"/>
              </a:ext>
            </a:extLst>
          </p:cNvPr>
          <p:cNvSpPr/>
          <p:nvPr/>
        </p:nvSpPr>
        <p:spPr>
          <a:xfrm>
            <a:off x="4525539" y="699754"/>
            <a:ext cx="2123693" cy="1587718"/>
          </a:xfrm>
          <a:prstGeom prst="wedgeEllipseCallout">
            <a:avLst>
              <a:gd name="adj1" fmla="val -56305"/>
              <a:gd name="adj2" fmla="val 63908"/>
            </a:avLst>
          </a:prstGeom>
          <a:solidFill>
            <a:srgbClr val="177D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spcBef>
                <a:spcPts val="0"/>
              </a:spcBef>
              <a:spcAft>
                <a:spcPts val="0"/>
              </a:spcAft>
              <a:defRPr/>
            </a:pPr>
            <a:r>
              <a:rPr lang="en-US" sz="1725">
                <a:solidFill>
                  <a:schemeClr val="bg2"/>
                </a:solidFill>
                <a:latin typeface="Calibri" panose="020F0502020204030204" pitchFamily="34" charset="0"/>
                <a:cs typeface="Calibri" panose="020F0502020204030204" pitchFamily="34" charset="0"/>
              </a:rPr>
              <a:t>COVID-19 vaccines cannot give you COVID-19.</a:t>
            </a:r>
          </a:p>
        </p:txBody>
      </p:sp>
      <p:sp>
        <p:nvSpPr>
          <p:cNvPr id="7" name="Speech Bubble: Oval 6" descr="Speech bubble depicting a conversation between a healthcare provider and a patient">
            <a:extLst>
              <a:ext uri="{FF2B5EF4-FFF2-40B4-BE49-F238E27FC236}">
                <a16:creationId xmlns:a16="http://schemas.microsoft.com/office/drawing/2014/main" id="{741D91EE-AAED-457A-AD68-EFC4AF46C585}"/>
              </a:ext>
            </a:extLst>
          </p:cNvPr>
          <p:cNvSpPr/>
          <p:nvPr/>
        </p:nvSpPr>
        <p:spPr>
          <a:xfrm>
            <a:off x="6178999" y="626397"/>
            <a:ext cx="2782230" cy="1767298"/>
          </a:xfrm>
          <a:prstGeom prst="wedgeEllipseCallout">
            <a:avLst>
              <a:gd name="adj1" fmla="val -63655"/>
              <a:gd name="adj2" fmla="val 65802"/>
            </a:avLst>
          </a:prstGeom>
          <a:solidFill>
            <a:srgbClr val="88CB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spcBef>
                <a:spcPts val="0"/>
              </a:spcBef>
              <a:spcAft>
                <a:spcPts val="0"/>
              </a:spcAft>
              <a:defRPr/>
            </a:pPr>
            <a:r>
              <a:rPr lang="en-US" sz="1725">
                <a:solidFill>
                  <a:srgbClr val="000000"/>
                </a:solidFill>
                <a:latin typeface="Calibri" panose="020F0502020204030204" pitchFamily="34" charset="0"/>
                <a:cs typeface="Calibri" panose="020F0502020204030204" pitchFamily="34" charset="0"/>
              </a:rPr>
              <a:t>People who have already gotten sick with COVID-19 may still benefit from getting vaccinated.</a:t>
            </a:r>
          </a:p>
        </p:txBody>
      </p:sp>
      <p:sp>
        <p:nvSpPr>
          <p:cNvPr id="6" name="Speech Bubble: Oval 5" descr="Speech bubble depicting a conversation between a healthcare provider and a patient">
            <a:extLst>
              <a:ext uri="{FF2B5EF4-FFF2-40B4-BE49-F238E27FC236}">
                <a16:creationId xmlns:a16="http://schemas.microsoft.com/office/drawing/2014/main" id="{03B18551-7637-4D3B-9D8F-178E0382671A}"/>
              </a:ext>
            </a:extLst>
          </p:cNvPr>
          <p:cNvSpPr/>
          <p:nvPr/>
        </p:nvSpPr>
        <p:spPr>
          <a:xfrm>
            <a:off x="4561706" y="3584971"/>
            <a:ext cx="2782230" cy="1352550"/>
          </a:xfrm>
          <a:prstGeom prst="wedgeEllipseCallout">
            <a:avLst>
              <a:gd name="adj1" fmla="val -55414"/>
              <a:gd name="adj2" fmla="val -46655"/>
            </a:avLst>
          </a:prstGeom>
          <a:solidFill>
            <a:srgbClr val="88CB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spcBef>
                <a:spcPts val="0"/>
              </a:spcBef>
              <a:spcAft>
                <a:spcPts val="0"/>
              </a:spcAft>
              <a:defRPr/>
            </a:pPr>
            <a:r>
              <a:rPr lang="en-US" sz="1725">
                <a:solidFill>
                  <a:srgbClr val="000000"/>
                </a:solidFill>
                <a:latin typeface="Calibri" panose="020F0502020204030204" pitchFamily="34" charset="0"/>
                <a:cs typeface="Calibri" panose="020F0502020204030204" pitchFamily="34" charset="0"/>
              </a:rPr>
              <a:t>COVID-19 vaccines do not change your DNA in any way.</a:t>
            </a:r>
          </a:p>
        </p:txBody>
      </p:sp>
      <p:sp>
        <p:nvSpPr>
          <p:cNvPr id="8" name="Speech Bubble: Oval 7" descr="Speech bubble depicting a conversation between a healthcare provider and a patient">
            <a:extLst>
              <a:ext uri="{FF2B5EF4-FFF2-40B4-BE49-F238E27FC236}">
                <a16:creationId xmlns:a16="http://schemas.microsoft.com/office/drawing/2014/main" id="{C3232B39-FD2A-40A3-9A47-FA3517A37E64}"/>
              </a:ext>
            </a:extLst>
          </p:cNvPr>
          <p:cNvSpPr/>
          <p:nvPr/>
        </p:nvSpPr>
        <p:spPr>
          <a:xfrm>
            <a:off x="5806741" y="2274139"/>
            <a:ext cx="2976561" cy="1710486"/>
          </a:xfrm>
          <a:prstGeom prst="wedgeEllipseCallout">
            <a:avLst>
              <a:gd name="adj1" fmla="val -73243"/>
              <a:gd name="adj2" fmla="val 9684"/>
            </a:avLst>
          </a:prstGeom>
          <a:solidFill>
            <a:srgbClr val="177D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eaLnBrk="1" fontAlgn="auto" hangingPunct="1">
              <a:spcBef>
                <a:spcPts val="0"/>
              </a:spcBef>
              <a:spcAft>
                <a:spcPts val="0"/>
              </a:spcAft>
              <a:defRPr/>
            </a:pPr>
            <a:r>
              <a:rPr lang="en-US" sz="1600">
                <a:solidFill>
                  <a:schemeClr val="tx2"/>
                </a:solidFill>
              </a:rPr>
              <a:t>There is currently no evidence that COVID-19 vaccination causes any problems with pregnancy or fertility.</a:t>
            </a:r>
            <a:endParaRPr lang="en-US" sz="1600">
              <a:solidFill>
                <a:schemeClr val="tx2"/>
              </a:solidFill>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BD7D317B-03A4-45A9-8772-C2C99D28317A}"/>
              </a:ext>
            </a:extLst>
          </p:cNvPr>
          <p:cNvSpPr txBox="1"/>
          <p:nvPr/>
        </p:nvSpPr>
        <p:spPr>
          <a:xfrm>
            <a:off x="457200" y="3750978"/>
            <a:ext cx="3797590" cy="584775"/>
          </a:xfrm>
          <a:prstGeom prst="rect">
            <a:avLst/>
          </a:prstGeom>
          <a:solidFill>
            <a:srgbClr val="006A71"/>
          </a:solidFill>
        </p:spPr>
        <p:style>
          <a:lnRef idx="2">
            <a:schemeClr val="dk1">
              <a:shade val="50000"/>
            </a:schemeClr>
          </a:lnRef>
          <a:fillRef idx="1">
            <a:schemeClr val="dk1"/>
          </a:fillRef>
          <a:effectRef idx="0">
            <a:schemeClr val="dk1"/>
          </a:effectRef>
          <a:fontRef idx="minor">
            <a:schemeClr val="lt1"/>
          </a:fontRef>
        </p:style>
        <p:txBody>
          <a:bodyPr wrap="square" lIns="91440" tIns="45720" rIns="91440" bIns="45720" rtlCol="0" anchor="t">
            <a:spAutoFit/>
          </a:bodyPr>
          <a:lstStyle/>
          <a:p>
            <a:pPr algn="ctr" defTabSz="685800" eaLnBrk="1" fontAlgn="auto" hangingPunct="1">
              <a:spcBef>
                <a:spcPts val="0"/>
              </a:spcBef>
              <a:spcAft>
                <a:spcPts val="0"/>
              </a:spcAft>
              <a:defRPr/>
            </a:pPr>
            <a:r>
              <a:rPr lang="en-US" sz="1600" b="1">
                <a:solidFill>
                  <a:srgbClr val="E7E6E6"/>
                </a:solidFill>
                <a:latin typeface="Calibri"/>
                <a:ea typeface="+mn-lt"/>
                <a:cs typeface="Calibri"/>
              </a:rPr>
              <a:t>https://www.cdc.gov/coronavirus/2019-ncov/vaccines/facts.html </a:t>
            </a:r>
            <a:endParaRPr lang="en-US">
              <a:solidFill>
                <a:srgbClr val="E7E6E6"/>
              </a:solidFill>
              <a:latin typeface="Calibri" panose="020F0502020204030204"/>
            </a:endParaRPr>
          </a:p>
        </p:txBody>
      </p:sp>
    </p:spTree>
    <p:extLst>
      <p:ext uri="{BB962C8B-B14F-4D97-AF65-F5344CB8AC3E}">
        <p14:creationId xmlns:p14="http://schemas.microsoft.com/office/powerpoint/2010/main" val="1270018535"/>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457200" y="298141"/>
            <a:ext cx="8229600" cy="689591"/>
          </a:xfrm>
        </p:spPr>
        <p:txBody>
          <a:bodyPr/>
          <a:lstStyle/>
          <a:p>
            <a:r>
              <a:rPr lang="en-US"/>
              <a:t>Help Individuals Find Their Motivation for Getting Vaccinated</a:t>
            </a:r>
          </a:p>
        </p:txBody>
      </p:sp>
      <p:sp>
        <p:nvSpPr>
          <p:cNvPr id="3" name="Content Placeholder 2"/>
          <p:cNvSpPr>
            <a:spLocks noGrp="1"/>
          </p:cNvSpPr>
          <p:nvPr>
            <p:ph type="body" sz="quarter" idx="10"/>
          </p:nvPr>
        </p:nvSpPr>
        <p:spPr>
          <a:xfrm>
            <a:off x="457200" y="1158875"/>
            <a:ext cx="4741101" cy="3325443"/>
          </a:xfrm>
        </p:spPr>
        <p:txBody>
          <a:bodyPr/>
          <a:lstStyle/>
          <a:p>
            <a:pPr marL="230183" indent="-230183">
              <a:spcBef>
                <a:spcPts val="0"/>
              </a:spcBef>
              <a:buSzPts val="2600"/>
            </a:pPr>
            <a:r>
              <a:rPr lang="en-US">
                <a:solidFill>
                  <a:srgbClr val="050505"/>
                </a:solidFill>
              </a:rPr>
              <a:t>Steer the conversation away from “why not?” and toward the important reasons that matter to them—</a:t>
            </a:r>
            <a:r>
              <a:rPr lang="en-US" b="1">
                <a:solidFill>
                  <a:srgbClr val="050505"/>
                </a:solidFill>
              </a:rPr>
              <a:t>their “why.” </a:t>
            </a:r>
            <a:endParaRPr lang="en-US"/>
          </a:p>
          <a:p>
            <a:pPr marL="230183" indent="-230183">
              <a:spcBef>
                <a:spcPts val="390"/>
              </a:spcBef>
              <a:buSzPts val="2600"/>
            </a:pPr>
            <a:r>
              <a:rPr lang="en-US">
                <a:solidFill>
                  <a:srgbClr val="050505"/>
                </a:solidFill>
              </a:rPr>
              <a:t>The reasons that someone may choose to get vaccinated will always be those that are </a:t>
            </a:r>
            <a:r>
              <a:rPr lang="en-US" b="1">
                <a:solidFill>
                  <a:srgbClr val="050505"/>
                </a:solidFill>
              </a:rPr>
              <a:t>most compelling to them personally</a:t>
            </a:r>
            <a:r>
              <a:rPr lang="en-US">
                <a:solidFill>
                  <a:srgbClr val="050505"/>
                </a:solidFill>
              </a:rPr>
              <a:t>.</a:t>
            </a:r>
            <a:endParaRPr lang="en-US"/>
          </a:p>
          <a:p>
            <a:pPr marL="230183" indent="-230183">
              <a:spcBef>
                <a:spcPts val="390"/>
              </a:spcBef>
              <a:buSzPts val="2600"/>
            </a:pPr>
            <a:r>
              <a:rPr lang="en-US">
                <a:solidFill>
                  <a:srgbClr val="050505"/>
                </a:solidFill>
              </a:rPr>
              <a:t>You may choose to share your reasons for getting vaccinated or discuss common goals you may have, like visiting with family safely. </a:t>
            </a:r>
            <a:endParaRPr lang="en-US"/>
          </a:p>
          <a:p>
            <a:pPr marL="0" lvl="0" indent="0">
              <a:buNone/>
            </a:pPr>
            <a:endParaRPr lang="en-US"/>
          </a:p>
        </p:txBody>
      </p:sp>
      <p:pic>
        <p:nvPicPr>
          <p:cNvPr id="5" name="Picture 4">
            <a:extLst>
              <a:ext uri="{FF2B5EF4-FFF2-40B4-BE49-F238E27FC236}">
                <a16:creationId xmlns:a16="http://schemas.microsoft.com/office/drawing/2014/main" id="{1CE7AE60-4E50-48EF-8A8B-3D2E67EDD6C4}"/>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84282" y="910958"/>
            <a:ext cx="3569262" cy="3573360"/>
          </a:xfrm>
          <a:prstGeom prst="rect">
            <a:avLst/>
          </a:prstGeom>
        </p:spPr>
      </p:pic>
    </p:spTree>
    <p:extLst>
      <p:ext uri="{BB962C8B-B14F-4D97-AF65-F5344CB8AC3E}">
        <p14:creationId xmlns:p14="http://schemas.microsoft.com/office/powerpoint/2010/main" val="1738599936"/>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a:t>Wrap Up the Conversation</a:t>
            </a:r>
          </a:p>
        </p:txBody>
      </p:sp>
      <p:sp>
        <p:nvSpPr>
          <p:cNvPr id="3" name="Content Placeholder 2"/>
          <p:cNvSpPr>
            <a:spLocks noGrp="1"/>
          </p:cNvSpPr>
          <p:nvPr>
            <p:ph type="body" sz="quarter" idx="10"/>
          </p:nvPr>
        </p:nvSpPr>
        <p:spPr>
          <a:xfrm>
            <a:off x="348906" y="1101234"/>
            <a:ext cx="4917955" cy="3341688"/>
          </a:xfrm>
        </p:spPr>
        <p:txBody>
          <a:bodyPr/>
          <a:lstStyle/>
          <a:p>
            <a:pPr marL="229870" lvl="0" indent="-229870"/>
            <a:r>
              <a:rPr lang="en-US" b="1">
                <a:latin typeface="Calibri"/>
                <a:cs typeface="Calibri"/>
              </a:rPr>
              <a:t>Encourage patients</a:t>
            </a:r>
            <a:r>
              <a:rPr lang="en-US">
                <a:latin typeface="Calibri"/>
                <a:cs typeface="Calibri"/>
              </a:rPr>
              <a:t> or parents to take at least one action, such as:</a:t>
            </a:r>
          </a:p>
          <a:p>
            <a:pPr lvl="1">
              <a:buFont typeface="Arial" panose="05000000000000000000" pitchFamily="2" charset="2"/>
              <a:buChar char="–"/>
            </a:pPr>
            <a:r>
              <a:rPr lang="en-US">
                <a:latin typeface="Calibri"/>
                <a:cs typeface="Calibri"/>
              </a:rPr>
              <a:t>Scheduling a vaccination appointment with your office, a pharmacy, or another vaccination site, or</a:t>
            </a:r>
          </a:p>
          <a:p>
            <a:pPr lvl="1">
              <a:buFont typeface="Arial" panose="05000000000000000000" pitchFamily="2" charset="2"/>
              <a:buChar char="–"/>
            </a:pPr>
            <a:r>
              <a:rPr lang="en-US">
                <a:latin typeface="Calibri"/>
                <a:cs typeface="Calibri"/>
              </a:rPr>
              <a:t>Reading any handouts that you provide to them.</a:t>
            </a:r>
          </a:p>
        </p:txBody>
      </p:sp>
      <p:pic>
        <p:nvPicPr>
          <p:cNvPr id="5" name="Picture 4" descr="A healthcare provider showing a female patient some paperwork">
            <a:extLst>
              <a:ext uri="{FF2B5EF4-FFF2-40B4-BE49-F238E27FC236}">
                <a16:creationId xmlns:a16="http://schemas.microsoft.com/office/drawing/2014/main" id="{2A904706-7AE3-4B91-AE88-DB07D793B33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66861" y="875817"/>
            <a:ext cx="3734944" cy="2492670"/>
          </a:xfrm>
          <a:prstGeom prst="rect">
            <a:avLst/>
          </a:prstGeom>
        </p:spPr>
      </p:pic>
      <p:sp>
        <p:nvSpPr>
          <p:cNvPr id="8" name="Content Placeholder 2">
            <a:extLst>
              <a:ext uri="{FF2B5EF4-FFF2-40B4-BE49-F238E27FC236}">
                <a16:creationId xmlns:a16="http://schemas.microsoft.com/office/drawing/2014/main" id="{0FE1F8A5-765B-4771-B1E0-813C9FCC4BEB}"/>
              </a:ext>
            </a:extLst>
          </p:cNvPr>
          <p:cNvSpPr txBox="1">
            <a:spLocks/>
          </p:cNvSpPr>
          <p:nvPr/>
        </p:nvSpPr>
        <p:spPr bwMode="auto">
          <a:xfrm>
            <a:off x="348906" y="3480023"/>
            <a:ext cx="8352710" cy="1116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30188" indent="-230188" algn="l" rtl="0" eaLnBrk="0" fontAlgn="base" hangingPunct="0">
              <a:spcBef>
                <a:spcPct val="20000"/>
              </a:spcBef>
              <a:spcAft>
                <a:spcPct val="0"/>
              </a:spcAft>
              <a:buClr>
                <a:srgbClr val="005DAA"/>
              </a:buClr>
              <a:buFont typeface="Wingdings" panose="05000000000000000000" pitchFamily="2" charset="2"/>
              <a:buChar char="§"/>
              <a:defRPr sz="2000" kern="1200">
                <a:solidFill>
                  <a:srgbClr val="2D2D2D"/>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Clr>
                <a:srgbClr val="532E63"/>
              </a:buClr>
              <a:buFont typeface="Arial" panose="020B0604020202020204" pitchFamily="34" charset="0"/>
              <a:buChar char="–"/>
              <a:defRPr sz="2000" kern="1200">
                <a:solidFill>
                  <a:srgbClr val="2D2D2D"/>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Clr>
                <a:srgbClr val="9A3B26"/>
              </a:buClr>
              <a:buFont typeface="Arial" panose="020B0604020202020204" pitchFamily="34" charset="0"/>
              <a:buChar char="•"/>
              <a:defRPr sz="2000" kern="1200">
                <a:solidFill>
                  <a:srgbClr val="2D2D2D"/>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9870" indent="-229870"/>
            <a:r>
              <a:rPr lang="en-US">
                <a:latin typeface="Calibri"/>
                <a:cs typeface="Calibri"/>
              </a:rPr>
              <a:t>If they decline vaccination, acknowledge that this is their decision, and keep the door open to revisiting the topic during future visits.</a:t>
            </a:r>
            <a:endParaRPr lang="en-US">
              <a:cs typeface="Calibri" panose="020F0502020204030204" pitchFamily="34" charset="0"/>
            </a:endParaRPr>
          </a:p>
        </p:txBody>
      </p:sp>
    </p:spTree>
    <p:extLst>
      <p:ext uri="{BB962C8B-B14F-4D97-AF65-F5344CB8AC3E}">
        <p14:creationId xmlns:p14="http://schemas.microsoft.com/office/powerpoint/2010/main" val="2043106551"/>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457200" y="275694"/>
            <a:ext cx="8229600" cy="689591"/>
          </a:xfrm>
        </p:spPr>
        <p:txBody>
          <a:bodyPr/>
          <a:lstStyle/>
          <a:p>
            <a:r>
              <a:rPr lang="en-US" dirty="0"/>
              <a:t>It Will Take More Than One Conversation to Change Minds</a:t>
            </a:r>
          </a:p>
        </p:txBody>
      </p:sp>
      <p:sp>
        <p:nvSpPr>
          <p:cNvPr id="3" name="Content Placeholder 2"/>
          <p:cNvSpPr>
            <a:spLocks noGrp="1"/>
          </p:cNvSpPr>
          <p:nvPr>
            <p:ph type="body" sz="quarter" idx="10"/>
          </p:nvPr>
        </p:nvSpPr>
        <p:spPr>
          <a:xfrm>
            <a:off x="457199" y="1181322"/>
            <a:ext cx="5157788" cy="3341688"/>
          </a:xfrm>
        </p:spPr>
        <p:txBody>
          <a:bodyPr/>
          <a:lstStyle/>
          <a:p>
            <a:pPr marL="230183" indent="-230183">
              <a:lnSpc>
                <a:spcPct val="90000"/>
              </a:lnSpc>
              <a:spcBef>
                <a:spcPts val="0"/>
              </a:spcBef>
              <a:buSzPts val="3200"/>
            </a:pPr>
            <a:r>
              <a:rPr lang="en-US" sz="2400">
                <a:solidFill>
                  <a:srgbClr val="050505"/>
                </a:solidFill>
              </a:rPr>
              <a:t>Vaccine hesitancy, especially when rooted in </a:t>
            </a:r>
            <a:r>
              <a:rPr lang="en-US" sz="2400" b="1">
                <a:solidFill>
                  <a:srgbClr val="050505"/>
                </a:solidFill>
              </a:rPr>
              <a:t>lack of trust </a:t>
            </a:r>
            <a:r>
              <a:rPr lang="en-US" sz="2400">
                <a:solidFill>
                  <a:srgbClr val="050505"/>
                </a:solidFill>
              </a:rPr>
              <a:t>rather than lack of information, is best addressed through </a:t>
            </a:r>
            <a:r>
              <a:rPr lang="en-US" sz="2400" b="1">
                <a:solidFill>
                  <a:srgbClr val="050505"/>
                </a:solidFill>
              </a:rPr>
              <a:t>trusted messengers</a:t>
            </a:r>
            <a:r>
              <a:rPr lang="en-US" sz="2400">
                <a:solidFill>
                  <a:srgbClr val="050505"/>
                </a:solidFill>
              </a:rPr>
              <a:t> in trusted spaces.</a:t>
            </a:r>
            <a:endParaRPr lang="en-US" sz="2400"/>
          </a:p>
          <a:p>
            <a:pPr marL="230183" indent="-230183">
              <a:lnSpc>
                <a:spcPct val="90000"/>
              </a:lnSpc>
              <a:spcBef>
                <a:spcPts val="750"/>
              </a:spcBef>
              <a:buSzPts val="3200"/>
            </a:pPr>
            <a:r>
              <a:rPr lang="en-US" sz="2400">
                <a:solidFill>
                  <a:srgbClr val="000000"/>
                </a:solidFill>
              </a:rPr>
              <a:t>Encourage two-way dialogue and allow space for people to ask questions.</a:t>
            </a:r>
          </a:p>
        </p:txBody>
      </p:sp>
      <p:pic>
        <p:nvPicPr>
          <p:cNvPr id="5" name="Google Shape;503;p21">
            <a:extLst>
              <a:ext uri="{FF2B5EF4-FFF2-40B4-BE49-F238E27FC236}">
                <a16:creationId xmlns:a16="http://schemas.microsoft.com/office/drawing/2014/main" id="{E8FDC321-9AF0-4981-93DE-93D8B58FBA12}"/>
              </a:ex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5766817" y="895571"/>
            <a:ext cx="2919984" cy="2840150"/>
          </a:xfrm>
          <a:prstGeom prst="rect">
            <a:avLst/>
          </a:prstGeom>
          <a:noFill/>
          <a:ln>
            <a:noFill/>
          </a:ln>
        </p:spPr>
      </p:pic>
    </p:spTree>
    <p:extLst>
      <p:ext uri="{BB962C8B-B14F-4D97-AF65-F5344CB8AC3E}">
        <p14:creationId xmlns:p14="http://schemas.microsoft.com/office/powerpoint/2010/main" val="1468712007"/>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C3B2C-3A48-4BCC-A479-F805C02C8F9C}"/>
              </a:ext>
            </a:extLst>
          </p:cNvPr>
          <p:cNvSpPr>
            <a:spLocks noGrp="1"/>
          </p:cNvSpPr>
          <p:nvPr>
            <p:ph type="title"/>
          </p:nvPr>
        </p:nvSpPr>
        <p:spPr/>
        <p:txBody>
          <a:bodyPr/>
          <a:lstStyle/>
          <a:p>
            <a:r>
              <a:rPr lang="en-US"/>
              <a:t>Resources </a:t>
            </a:r>
          </a:p>
        </p:txBody>
      </p:sp>
      <p:sp>
        <p:nvSpPr>
          <p:cNvPr id="3" name="Text Placeholder 2">
            <a:extLst>
              <a:ext uri="{FF2B5EF4-FFF2-40B4-BE49-F238E27FC236}">
                <a16:creationId xmlns:a16="http://schemas.microsoft.com/office/drawing/2014/main" id="{AED11CE4-38A9-46D9-80C8-1F1B1E5645E7}"/>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033170978"/>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4ADDD-4C32-4D71-9F26-6FF8DA0AE7E4}"/>
              </a:ext>
            </a:extLst>
          </p:cNvPr>
          <p:cNvSpPr>
            <a:spLocks noGrp="1"/>
          </p:cNvSpPr>
          <p:nvPr>
            <p:ph type="title"/>
          </p:nvPr>
        </p:nvSpPr>
        <p:spPr>
          <a:xfrm>
            <a:off x="457200" y="1057977"/>
            <a:ext cx="3900488" cy="689591"/>
          </a:xfrm>
        </p:spPr>
        <p:txBody>
          <a:bodyPr/>
          <a:lstStyle/>
          <a:p>
            <a:r>
              <a:rPr lang="en-US" dirty="0"/>
              <a:t>Sample Email or Letter on COVID-19 Vaccination</a:t>
            </a:r>
            <a:br>
              <a:rPr lang="en-US" dirty="0"/>
            </a:br>
            <a:r>
              <a:rPr lang="en-US" dirty="0"/>
              <a:t>To Send to Your Patients</a:t>
            </a:r>
          </a:p>
        </p:txBody>
      </p:sp>
      <p:pic>
        <p:nvPicPr>
          <p:cNvPr id="4" name="Picture 3">
            <a:extLst>
              <a:ext uri="{FF2B5EF4-FFF2-40B4-BE49-F238E27FC236}">
                <a16:creationId xmlns:a16="http://schemas.microsoft.com/office/drawing/2014/main" id="{3AF292D1-BD88-4710-8154-40AF560D4FB6}"/>
              </a:ext>
              <a:ext uri="{C183D7F6-B498-43B3-948B-1728B52AA6E4}">
                <adec:decorative xmlns:adec="http://schemas.microsoft.com/office/drawing/2017/decorative" val="1"/>
              </a:ext>
            </a:extLst>
          </p:cNvPr>
          <p:cNvPicPr>
            <a:picLocks noChangeAspect="1"/>
          </p:cNvPicPr>
          <p:nvPr/>
        </p:nvPicPr>
        <p:blipFill rotWithShape="1">
          <a:blip r:embed="rId3"/>
          <a:srcRect t="8363"/>
          <a:stretch/>
        </p:blipFill>
        <p:spPr>
          <a:xfrm>
            <a:off x="4520998" y="216055"/>
            <a:ext cx="4165802" cy="4262882"/>
          </a:xfrm>
          <a:prstGeom prst="rect">
            <a:avLst/>
          </a:prstGeom>
          <a:ln>
            <a:solidFill>
              <a:schemeClr val="accent6"/>
            </a:solidFill>
          </a:ln>
        </p:spPr>
      </p:pic>
      <p:sp>
        <p:nvSpPr>
          <p:cNvPr id="5" name="Rectangle 4">
            <a:extLst>
              <a:ext uri="{FF2B5EF4-FFF2-40B4-BE49-F238E27FC236}">
                <a16:creationId xmlns:a16="http://schemas.microsoft.com/office/drawing/2014/main" id="{976FF10B-7271-49AF-8DE0-AC0427B94C9D}"/>
              </a:ext>
            </a:extLst>
          </p:cNvPr>
          <p:cNvSpPr/>
          <p:nvPr/>
        </p:nvSpPr>
        <p:spPr>
          <a:xfrm>
            <a:off x="819741" y="4619668"/>
            <a:ext cx="8324259" cy="307777"/>
          </a:xfrm>
          <a:prstGeom prst="rect">
            <a:avLst/>
          </a:prstGeom>
        </p:spPr>
        <p:txBody>
          <a:bodyPr wrap="square">
            <a:spAutoFit/>
          </a:bodyPr>
          <a:lstStyle/>
          <a:p>
            <a:r>
              <a:rPr lang="en-US" sz="1400" b="1" dirty="0">
                <a:latin typeface="Calibri" panose="020F0502020204030204" pitchFamily="34" charset="0"/>
                <a:cs typeface="Calibri" panose="020F0502020204030204" pitchFamily="34" charset="0"/>
              </a:rPr>
              <a:t>https://www.cdc.gov/vaccines/covid-19/downloads/Sample-Physician-Letter-COVID-19-Vaccine.docx</a:t>
            </a:r>
          </a:p>
        </p:txBody>
      </p:sp>
      <p:pic>
        <p:nvPicPr>
          <p:cNvPr id="6" name="Picture 5">
            <a:extLst>
              <a:ext uri="{FF2B5EF4-FFF2-40B4-BE49-F238E27FC236}">
                <a16:creationId xmlns:a16="http://schemas.microsoft.com/office/drawing/2014/main" id="{00ED88A0-5C3A-4C7A-A4D4-DBBC8501558E}"/>
              </a:ext>
              <a:ext uri="{C183D7F6-B498-43B3-948B-1728B52AA6E4}">
                <adec:decorative xmlns:adec="http://schemas.microsoft.com/office/drawing/2017/decorative" val="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8642"/>
          <a:stretch/>
        </p:blipFill>
        <p:spPr>
          <a:xfrm>
            <a:off x="819741" y="1949038"/>
            <a:ext cx="2814638" cy="1733510"/>
          </a:xfrm>
          <a:prstGeom prst="rect">
            <a:avLst/>
          </a:prstGeom>
        </p:spPr>
      </p:pic>
    </p:spTree>
    <p:extLst>
      <p:ext uri="{BB962C8B-B14F-4D97-AF65-F5344CB8AC3E}">
        <p14:creationId xmlns:p14="http://schemas.microsoft.com/office/powerpoint/2010/main" val="4242451517"/>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E4240-8CB2-41F1-A8FD-D214B731D7AA}"/>
              </a:ext>
            </a:extLst>
          </p:cNvPr>
          <p:cNvSpPr>
            <a:spLocks noGrp="1"/>
          </p:cNvSpPr>
          <p:nvPr>
            <p:ph type="title"/>
          </p:nvPr>
        </p:nvSpPr>
        <p:spPr/>
        <p:txBody>
          <a:bodyPr/>
          <a:lstStyle/>
          <a:p>
            <a:r>
              <a:rPr lang="en-US" dirty="0"/>
              <a:t>Resources for Talking with Patients about COVID-19 Vaccination</a:t>
            </a:r>
          </a:p>
        </p:txBody>
      </p:sp>
      <p:sp>
        <p:nvSpPr>
          <p:cNvPr id="3" name="Text Placeholder 2">
            <a:extLst>
              <a:ext uri="{FF2B5EF4-FFF2-40B4-BE49-F238E27FC236}">
                <a16:creationId xmlns:a16="http://schemas.microsoft.com/office/drawing/2014/main" id="{0C66BF3B-5B7E-46B9-ACB3-529A46EAA491}"/>
              </a:ext>
            </a:extLst>
          </p:cNvPr>
          <p:cNvSpPr>
            <a:spLocks noGrp="1"/>
          </p:cNvSpPr>
          <p:nvPr>
            <p:ph type="body" sz="quarter" idx="10"/>
          </p:nvPr>
        </p:nvSpPr>
        <p:spPr>
          <a:xfrm>
            <a:off x="228600" y="749655"/>
            <a:ext cx="8686800" cy="3341688"/>
          </a:xfrm>
        </p:spPr>
        <p:txBody>
          <a:bodyPr/>
          <a:lstStyle/>
          <a:p>
            <a:r>
              <a:rPr lang="en-US" sz="1600" dirty="0"/>
              <a:t>COVID-19 data and vaccination tracker: </a:t>
            </a:r>
            <a:r>
              <a:rPr lang="en-US" sz="1600" dirty="0">
                <a:hlinkClick r:id="rId3"/>
              </a:rPr>
              <a:t>https://covid.cdc.gov/covid-data-tracker/#datatracker-home</a:t>
            </a:r>
            <a:endParaRPr lang="en-US" sz="1600" dirty="0"/>
          </a:p>
          <a:p>
            <a:endParaRPr lang="en-US" sz="600" dirty="0"/>
          </a:p>
          <a:p>
            <a:r>
              <a:rPr lang="en-US" sz="1600" dirty="0"/>
              <a:t>Vaccines for COVID-19 – information for patients: </a:t>
            </a:r>
            <a:r>
              <a:rPr lang="en-US" sz="1600" dirty="0">
                <a:hlinkClick r:id="rId4"/>
              </a:rPr>
              <a:t>https://www.cdc.gov/coronavirus/2019-ncov/vaccines/index.html</a:t>
            </a:r>
            <a:endParaRPr lang="en-US" sz="1600" dirty="0"/>
          </a:p>
          <a:p>
            <a:endParaRPr lang="en-US" sz="600" dirty="0"/>
          </a:p>
          <a:p>
            <a:r>
              <a:rPr lang="en-US" sz="1600" dirty="0"/>
              <a:t>Where to find a COVID-19 vaccine: </a:t>
            </a:r>
            <a:r>
              <a:rPr lang="en-US" sz="1600" dirty="0">
                <a:hlinkClick r:id="rId5"/>
              </a:rPr>
              <a:t>https://www.vaccines.gov/</a:t>
            </a:r>
            <a:endParaRPr lang="en-US" sz="1600" dirty="0"/>
          </a:p>
          <a:p>
            <a:endParaRPr lang="en-US" sz="600" dirty="0"/>
          </a:p>
          <a:p>
            <a:r>
              <a:rPr lang="en-US" sz="1600" dirty="0"/>
              <a:t>Preparing to provide COVID-19 vaccines: </a:t>
            </a:r>
            <a:r>
              <a:rPr lang="en-US" sz="1600" dirty="0">
                <a:hlinkClick r:id="rId6"/>
              </a:rPr>
              <a:t>https://www.cdc.gov/vaccines/covid-19/training.html</a:t>
            </a:r>
            <a:endParaRPr lang="en-US" sz="1600" dirty="0"/>
          </a:p>
          <a:p>
            <a:endParaRPr lang="en-US" sz="600" dirty="0"/>
          </a:p>
          <a:p>
            <a:r>
              <a:rPr lang="en-US" sz="1600" dirty="0"/>
              <a:t>Talking with patients about COVID-19 vaccines: </a:t>
            </a:r>
            <a:r>
              <a:rPr lang="en-US" sz="1600" dirty="0">
                <a:hlinkClick r:id="rId7"/>
              </a:rPr>
              <a:t>www.cdc.gov/vaccines/hcp/covid-conversations</a:t>
            </a:r>
            <a:endParaRPr lang="en-US" sz="1600" dirty="0"/>
          </a:p>
          <a:p>
            <a:endParaRPr lang="en-US" sz="600" dirty="0"/>
          </a:p>
          <a:p>
            <a:r>
              <a:rPr lang="en-US" sz="1600" dirty="0"/>
              <a:t>Frequently asked questions about COVID-19 vaccination: </a:t>
            </a:r>
            <a:r>
              <a:rPr lang="en-US" sz="1600" dirty="0">
                <a:hlinkClick r:id="rId8"/>
              </a:rPr>
              <a:t>https://www.cdc.gov/coronavirus/2019-ncov/vaccines/faq.html</a:t>
            </a:r>
            <a:endParaRPr lang="en-US" sz="1600" dirty="0"/>
          </a:p>
          <a:p>
            <a:r>
              <a:rPr lang="en-US" sz="1600" dirty="0"/>
              <a:t>COVID-19 Vaccines for Children and Teens: </a:t>
            </a:r>
            <a:r>
              <a:rPr lang="en-US" sz="1600" dirty="0">
                <a:hlinkClick r:id="rId9"/>
              </a:rPr>
              <a:t>https://www.cdc.gov/coronavirus/2019-ncov/downloads/vaccines/toolkits/COVID-19-Vaccine-for-Preteens_Teens-508.pdf</a:t>
            </a:r>
            <a:r>
              <a:rPr lang="en-US" sz="1600" dirty="0"/>
              <a:t> </a:t>
            </a:r>
          </a:p>
          <a:p>
            <a:endParaRPr lang="en-US" sz="600" dirty="0"/>
          </a:p>
          <a:p>
            <a:r>
              <a:rPr lang="en-US" sz="1600" dirty="0"/>
              <a:t>Clinician Outreach and Communication (COCA) Call – What every clinician should know about COVID-19 vaccine safety and effectiveness and how to address patient questions and concerns: </a:t>
            </a:r>
            <a:r>
              <a:rPr lang="en-US" sz="1600" dirty="0">
                <a:hlinkClick r:id="rId10"/>
              </a:rPr>
              <a:t>https://emergency.cdc.gov/coca/calls/2021/callinfo_030921.asp</a:t>
            </a:r>
            <a:endParaRPr lang="en-US" sz="1600" dirty="0"/>
          </a:p>
          <a:p>
            <a:endParaRPr lang="en-US" dirty="0"/>
          </a:p>
        </p:txBody>
      </p:sp>
    </p:spTree>
    <p:extLst>
      <p:ext uri="{BB962C8B-B14F-4D97-AF65-F5344CB8AC3E}">
        <p14:creationId xmlns:p14="http://schemas.microsoft.com/office/powerpoint/2010/main" val="1136239654"/>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E0E4D-98F9-4F30-AD44-E4488EF50660}"/>
              </a:ext>
            </a:extLst>
          </p:cNvPr>
          <p:cNvSpPr>
            <a:spLocks noGrp="1"/>
          </p:cNvSpPr>
          <p:nvPr>
            <p:ph type="title"/>
          </p:nvPr>
        </p:nvSpPr>
        <p:spPr/>
        <p:txBody>
          <a:bodyPr/>
          <a:lstStyle/>
          <a:p>
            <a:r>
              <a:rPr lang="en-US" dirty="0"/>
              <a:t>COVID-19 Vaccination Communication Toolkit for Medical Centers, Clinics, and Clinicians</a:t>
            </a:r>
          </a:p>
        </p:txBody>
      </p:sp>
      <p:sp>
        <p:nvSpPr>
          <p:cNvPr id="3" name="Text Placeholder 2">
            <a:extLst>
              <a:ext uri="{FF2B5EF4-FFF2-40B4-BE49-F238E27FC236}">
                <a16:creationId xmlns:a16="http://schemas.microsoft.com/office/drawing/2014/main" id="{927CED52-46C0-4D49-925F-652E82D10A7B}"/>
              </a:ext>
            </a:extLst>
          </p:cNvPr>
          <p:cNvSpPr>
            <a:spLocks noGrp="1"/>
          </p:cNvSpPr>
          <p:nvPr>
            <p:ph type="body" sz="quarter" idx="10"/>
          </p:nvPr>
        </p:nvSpPr>
        <p:spPr>
          <a:xfrm>
            <a:off x="457200" y="1267907"/>
            <a:ext cx="8229600" cy="3341688"/>
          </a:xfrm>
        </p:spPr>
        <p:txBody>
          <a:bodyPr/>
          <a:lstStyle/>
          <a:p>
            <a:r>
              <a:rPr lang="en-US"/>
              <a:t>Stickers</a:t>
            </a:r>
          </a:p>
          <a:p>
            <a:r>
              <a:rPr lang="en-US"/>
              <a:t>Social media</a:t>
            </a:r>
          </a:p>
          <a:p>
            <a:r>
              <a:rPr lang="en-US"/>
              <a:t>Slides</a:t>
            </a:r>
          </a:p>
          <a:p>
            <a:r>
              <a:rPr lang="en-US"/>
              <a:t>Fact sheets &amp; FAQs</a:t>
            </a:r>
          </a:p>
          <a:p>
            <a:r>
              <a:rPr lang="en-US"/>
              <a:t>Posters</a:t>
            </a:r>
          </a:p>
          <a:p>
            <a:endParaRPr lang="en-US"/>
          </a:p>
          <a:p>
            <a:pPr marL="0" indent="0">
              <a:buNone/>
            </a:pPr>
            <a:endParaRPr lang="en-US"/>
          </a:p>
        </p:txBody>
      </p:sp>
      <p:pic>
        <p:nvPicPr>
          <p:cNvPr id="4" name="Picture 3">
            <a:extLst>
              <a:ext uri="{FF2B5EF4-FFF2-40B4-BE49-F238E27FC236}">
                <a16:creationId xmlns:a16="http://schemas.microsoft.com/office/drawing/2014/main" id="{F860406B-146D-40B5-8CD1-27686A58B8F9}"/>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148038" y="1032734"/>
            <a:ext cx="2596515" cy="3440460"/>
          </a:xfrm>
          <a:prstGeom prst="rect">
            <a:avLst/>
          </a:prstGeom>
        </p:spPr>
      </p:pic>
      <p:pic>
        <p:nvPicPr>
          <p:cNvPr id="5" name="Picture 2">
            <a:extLst>
              <a:ext uri="{FF2B5EF4-FFF2-40B4-BE49-F238E27FC236}">
                <a16:creationId xmlns:a16="http://schemas.microsoft.com/office/drawing/2014/main" id="{3B9F501F-42C7-4C39-ABBB-8A9AB28AC134}"/>
              </a:ext>
              <a:ext uri="{C183D7F6-B498-43B3-948B-1728B52AA6E4}">
                <adec:decorative xmlns:adec="http://schemas.microsoft.com/office/drawing/2017/decorative" val="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05658" y="810000"/>
            <a:ext cx="2531387" cy="163795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A6F1628B-B1EF-40D8-9CF0-F65E52D52080}"/>
              </a:ext>
              <a:ext uri="{C183D7F6-B498-43B3-948B-1728B52AA6E4}">
                <adec:decorative xmlns:adec="http://schemas.microsoft.com/office/drawing/2017/decorative" val="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3743125" y="2312273"/>
            <a:ext cx="1920012" cy="2021227"/>
          </a:xfrm>
          <a:prstGeom prst="rect">
            <a:avLst/>
          </a:prstGeom>
        </p:spPr>
      </p:pic>
      <p:sp>
        <p:nvSpPr>
          <p:cNvPr id="7" name="TextBox 6">
            <a:extLst>
              <a:ext uri="{FF2B5EF4-FFF2-40B4-BE49-F238E27FC236}">
                <a16:creationId xmlns:a16="http://schemas.microsoft.com/office/drawing/2014/main" id="{C10FE401-2BA8-475E-94A0-096C8FD075B3}"/>
              </a:ext>
            </a:extLst>
          </p:cNvPr>
          <p:cNvSpPr txBox="1"/>
          <p:nvPr/>
        </p:nvSpPr>
        <p:spPr>
          <a:xfrm>
            <a:off x="1468946" y="4705588"/>
            <a:ext cx="11100365" cy="307777"/>
          </a:xfrm>
          <a:prstGeom prst="rect">
            <a:avLst/>
          </a:prstGeom>
          <a:noFill/>
        </p:spPr>
        <p:txBody>
          <a:bodyPr wrap="square" lIns="91440" tIns="45720" rIns="91440" bIns="45720" rtlCol="0" anchor="t">
            <a:spAutoFit/>
          </a:bodyPr>
          <a:lstStyle/>
          <a:p>
            <a:pPr defTabSz="1219140" eaLnBrk="1" fontAlgn="auto" hangingPunct="1">
              <a:spcBef>
                <a:spcPts val="0"/>
              </a:spcBef>
              <a:spcAft>
                <a:spcPts val="0"/>
              </a:spcAft>
              <a:defRPr/>
            </a:pPr>
            <a:r>
              <a:rPr kumimoji="0" lang="en-US" sz="1400" b="1" i="0" strike="noStrike" kern="1200" cap="none" spc="0" normalizeH="0" baseline="0" noProof="0" dirty="0">
                <a:ln>
                  <a:noFill/>
                </a:ln>
                <a:solidFill>
                  <a:srgbClr val="0F56DC"/>
                </a:solidFill>
                <a:effectLst/>
                <a:uLnTx/>
                <a:uFillTx/>
                <a:latin typeface="Calibri"/>
                <a:cs typeface="Calibri"/>
              </a:rPr>
              <a:t>www.cdc.gov/vaccines/covid-19/health-systems-communication-toolkit.html</a:t>
            </a:r>
            <a:r>
              <a:rPr lang="en-US" sz="1400" b="1" dirty="0">
                <a:solidFill>
                  <a:srgbClr val="0F56DC"/>
                </a:solidFill>
                <a:latin typeface="Calibri"/>
                <a:cs typeface="Calibri"/>
              </a:rPr>
              <a:t> </a:t>
            </a:r>
            <a:endParaRPr lang="en-US" b="1" dirty="0"/>
          </a:p>
        </p:txBody>
      </p:sp>
    </p:spTree>
    <p:extLst>
      <p:ext uri="{BB962C8B-B14F-4D97-AF65-F5344CB8AC3E}">
        <p14:creationId xmlns:p14="http://schemas.microsoft.com/office/powerpoint/2010/main" val="2522842554"/>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CBEE3-77E9-4945-9D18-2F18BC2F47D4}"/>
              </a:ext>
            </a:extLst>
          </p:cNvPr>
          <p:cNvSpPr>
            <a:spLocks noGrp="1"/>
          </p:cNvSpPr>
          <p:nvPr>
            <p:ph type="title"/>
          </p:nvPr>
        </p:nvSpPr>
        <p:spPr>
          <a:xfrm>
            <a:off x="457200" y="102561"/>
            <a:ext cx="8229600" cy="689591"/>
          </a:xfrm>
        </p:spPr>
        <p:txBody>
          <a:bodyPr anchor="b"/>
          <a:lstStyle/>
          <a:p>
            <a:pPr>
              <a:spcAft>
                <a:spcPts val="0"/>
              </a:spcAft>
            </a:pPr>
            <a:r>
              <a:rPr lang="en-US" sz="2600" dirty="0"/>
              <a:t>Vaccine Safety Monitoring Systems</a:t>
            </a:r>
          </a:p>
        </p:txBody>
      </p:sp>
      <p:sp>
        <p:nvSpPr>
          <p:cNvPr id="14" name="Text Placeholder 7">
            <a:extLst>
              <a:ext uri="{FF2B5EF4-FFF2-40B4-BE49-F238E27FC236}">
                <a16:creationId xmlns:a16="http://schemas.microsoft.com/office/drawing/2014/main" id="{E5905550-A7A3-4DE9-969E-46279CAFC4DF}"/>
              </a:ext>
            </a:extLst>
          </p:cNvPr>
          <p:cNvSpPr txBox="1">
            <a:spLocks/>
          </p:cNvSpPr>
          <p:nvPr/>
        </p:nvSpPr>
        <p:spPr bwMode="auto">
          <a:xfrm>
            <a:off x="774700" y="901552"/>
            <a:ext cx="7594600" cy="334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30188" indent="-230188" algn="l" rtl="0" eaLnBrk="0" fontAlgn="base" hangingPunct="0">
              <a:spcBef>
                <a:spcPct val="20000"/>
              </a:spcBef>
              <a:spcAft>
                <a:spcPct val="0"/>
              </a:spcAft>
              <a:buClr>
                <a:srgbClr val="005DAA"/>
              </a:buClr>
              <a:buFont typeface="Wingdings" panose="05000000000000000000" pitchFamily="2" charset="2"/>
              <a:buChar char="§"/>
              <a:defRPr sz="2000" kern="1200">
                <a:solidFill>
                  <a:srgbClr val="2D2D2D"/>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Clr>
                <a:srgbClr val="532E63"/>
              </a:buClr>
              <a:buFont typeface="Arial" panose="020B0604020202020204" pitchFamily="34" charset="0"/>
              <a:buChar char="–"/>
              <a:defRPr sz="2000" kern="1200">
                <a:solidFill>
                  <a:srgbClr val="2D2D2D"/>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Clr>
                <a:srgbClr val="9A3B26"/>
              </a:buClr>
              <a:buFont typeface="Arial" panose="020B0604020202020204" pitchFamily="34" charset="0"/>
              <a:buChar char="•"/>
              <a:defRPr sz="2000" kern="1200">
                <a:solidFill>
                  <a:srgbClr val="2D2D2D"/>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9870" indent="-229870"/>
            <a:r>
              <a:rPr lang="en-US" b="1" dirty="0">
                <a:solidFill>
                  <a:srgbClr val="000000"/>
                </a:solidFill>
                <a:latin typeface="Calibri"/>
                <a:cs typeface="Calibri"/>
              </a:rPr>
              <a:t>Existing</a:t>
            </a:r>
            <a:r>
              <a:rPr lang="en-US" dirty="0">
                <a:solidFill>
                  <a:srgbClr val="000000"/>
                </a:solidFill>
                <a:latin typeface="Calibri"/>
                <a:cs typeface="Calibri"/>
              </a:rPr>
              <a:t> systems and data sources are used to monitor safety of vaccines post-authorization and post-licensure, such as: </a:t>
            </a:r>
            <a:endParaRPr lang="en-US" dirty="0"/>
          </a:p>
          <a:p>
            <a:pPr lvl="1"/>
            <a:r>
              <a:rPr lang="en-US" sz="1800" dirty="0">
                <a:solidFill>
                  <a:srgbClr val="000000"/>
                </a:solidFill>
                <a:latin typeface="Calibri"/>
                <a:cs typeface="Calibri"/>
                <a:hlinkClick r:id="rId3"/>
              </a:rPr>
              <a:t>Vaccine Adverse Event Reporting System (VAERS)</a:t>
            </a:r>
            <a:endParaRPr lang="en-US" sz="1800" dirty="0">
              <a:solidFill>
                <a:srgbClr val="000000"/>
              </a:solidFill>
              <a:latin typeface="Calibri"/>
              <a:cs typeface="Calibri"/>
            </a:endParaRPr>
          </a:p>
          <a:p>
            <a:pPr lvl="1"/>
            <a:r>
              <a:rPr lang="en-US" sz="1800" dirty="0">
                <a:solidFill>
                  <a:srgbClr val="000000"/>
                </a:solidFill>
                <a:latin typeface="Calibri"/>
                <a:cs typeface="Calibri"/>
                <a:hlinkClick r:id="rId4"/>
              </a:rPr>
              <a:t>Vaccine Safety Datalink (VSD)</a:t>
            </a:r>
            <a:endParaRPr lang="en-US" sz="1800" dirty="0">
              <a:solidFill>
                <a:srgbClr val="000000"/>
              </a:solidFill>
              <a:latin typeface="Calibri"/>
              <a:cs typeface="Calibri"/>
            </a:endParaRPr>
          </a:p>
          <a:p>
            <a:pPr lvl="1"/>
            <a:r>
              <a:rPr lang="en-US" sz="1800" dirty="0">
                <a:solidFill>
                  <a:srgbClr val="000000"/>
                </a:solidFill>
                <a:latin typeface="Calibri"/>
                <a:cs typeface="Calibri"/>
                <a:hlinkClick r:id="rId5"/>
              </a:rPr>
              <a:t>Clinical Immunization Safety Assessment (CISA)</a:t>
            </a:r>
            <a:endParaRPr lang="en-US" sz="1800" dirty="0">
              <a:solidFill>
                <a:srgbClr val="000000"/>
              </a:solidFill>
              <a:latin typeface="Calibri"/>
              <a:cs typeface="Calibri"/>
            </a:endParaRPr>
          </a:p>
          <a:p>
            <a:pPr lvl="1"/>
            <a:r>
              <a:rPr lang="en-US" sz="1800" u="sng" dirty="0">
                <a:latin typeface="Calibri"/>
                <a:cs typeface="Calibri"/>
                <a:hlinkClick r:id="rId6"/>
              </a:rPr>
              <a:t>Biologics Effectiveness and Safety System (BEST) </a:t>
            </a:r>
            <a:endParaRPr lang="en-US" sz="1800" dirty="0">
              <a:solidFill>
                <a:srgbClr val="000000"/>
              </a:solidFill>
            </a:endParaRPr>
          </a:p>
          <a:p>
            <a:pPr lvl="1"/>
            <a:endParaRPr lang="en-US" sz="600" dirty="0">
              <a:solidFill>
                <a:srgbClr val="000000"/>
              </a:solidFill>
            </a:endParaRPr>
          </a:p>
          <a:p>
            <a:pPr marL="229870" indent="-229870"/>
            <a:r>
              <a:rPr lang="en-US" b="1" dirty="0">
                <a:solidFill>
                  <a:srgbClr val="000000"/>
                </a:solidFill>
                <a:latin typeface="Calibri"/>
                <a:cs typeface="Calibri"/>
              </a:rPr>
              <a:t>New</a:t>
            </a:r>
            <a:r>
              <a:rPr lang="en-US" dirty="0">
                <a:solidFill>
                  <a:srgbClr val="000000"/>
                </a:solidFill>
                <a:latin typeface="Calibri"/>
                <a:cs typeface="Calibri"/>
              </a:rPr>
              <a:t> systems have been developed to monitor COVID-19 </a:t>
            </a:r>
            <a:endParaRPr lang="en-US" dirty="0">
              <a:solidFill>
                <a:srgbClr val="000000"/>
              </a:solidFill>
              <a:cs typeface="Calibri"/>
            </a:endParaRPr>
          </a:p>
          <a:p>
            <a:pPr marL="0" indent="233045">
              <a:spcBef>
                <a:spcPts val="0"/>
              </a:spcBef>
              <a:buNone/>
            </a:pPr>
            <a:r>
              <a:rPr lang="en-US" dirty="0">
                <a:solidFill>
                  <a:srgbClr val="000000"/>
                </a:solidFill>
                <a:latin typeface="Calibri"/>
                <a:cs typeface="Calibri"/>
              </a:rPr>
              <a:t>vaccine safety, such as </a:t>
            </a:r>
            <a:r>
              <a:rPr lang="en-US" b="1" dirty="0">
                <a:solidFill>
                  <a:srgbClr val="000000"/>
                </a:solidFill>
                <a:latin typeface="Calibri"/>
                <a:cs typeface="Calibri"/>
                <a:hlinkClick r:id="rId7"/>
              </a:rPr>
              <a:t>v-safe</a:t>
            </a:r>
            <a:r>
              <a:rPr lang="en-US" b="1" dirty="0">
                <a:solidFill>
                  <a:srgbClr val="000000"/>
                </a:solidFill>
                <a:latin typeface="Calibri"/>
                <a:cs typeface="Calibri"/>
              </a:rPr>
              <a:t>:</a:t>
            </a:r>
            <a:r>
              <a:rPr lang="en-US" dirty="0">
                <a:solidFill>
                  <a:srgbClr val="000000"/>
                </a:solidFill>
                <a:latin typeface="Calibri"/>
                <a:cs typeface="Calibri"/>
              </a:rPr>
              <a:t> </a:t>
            </a:r>
            <a:endParaRPr lang="en-US" dirty="0">
              <a:solidFill>
                <a:srgbClr val="000000"/>
              </a:solidFill>
              <a:cs typeface="Calibri"/>
            </a:endParaRPr>
          </a:p>
          <a:p>
            <a:pPr lvl="1"/>
            <a:r>
              <a:rPr lang="en-US" sz="1800" dirty="0">
                <a:solidFill>
                  <a:srgbClr val="000000"/>
                </a:solidFill>
                <a:latin typeface="Calibri"/>
                <a:cs typeface="Calibri"/>
              </a:rPr>
              <a:t>Active surveillance that uses text messaging to initiate</a:t>
            </a:r>
            <a:br>
              <a:rPr lang="en-US" sz="1800" dirty="0">
                <a:solidFill>
                  <a:srgbClr val="000000"/>
                </a:solidFill>
                <a:latin typeface="Calibri"/>
                <a:cs typeface="Calibri"/>
              </a:rPr>
            </a:br>
            <a:r>
              <a:rPr lang="en-US" sz="1800" dirty="0">
                <a:solidFill>
                  <a:srgbClr val="000000"/>
                </a:solidFill>
                <a:latin typeface="Calibri"/>
                <a:cs typeface="Calibri"/>
              </a:rPr>
              <a:t> web-based survey monitoring.</a:t>
            </a:r>
          </a:p>
          <a:p>
            <a:pPr lvl="1"/>
            <a:r>
              <a:rPr lang="en-US" sz="1800" dirty="0">
                <a:latin typeface="Calibri"/>
                <a:cs typeface="Calibri"/>
              </a:rPr>
              <a:t>Provides telephone follow up to anyone who reports </a:t>
            </a:r>
            <a:br>
              <a:rPr lang="en-US" sz="1800" dirty="0">
                <a:latin typeface="Calibri"/>
                <a:cs typeface="Calibri"/>
              </a:rPr>
            </a:br>
            <a:r>
              <a:rPr lang="en-US" sz="1800" dirty="0">
                <a:latin typeface="Calibri"/>
                <a:cs typeface="Calibri"/>
              </a:rPr>
              <a:t> medically significant adverse events.</a:t>
            </a:r>
            <a:br>
              <a:rPr lang="en-US" dirty="0"/>
            </a:br>
            <a:endParaRPr lang="en-US" dirty="0">
              <a:cs typeface="Calibri"/>
            </a:endParaRPr>
          </a:p>
        </p:txBody>
      </p:sp>
      <p:pic>
        <p:nvPicPr>
          <p:cNvPr id="5" name="Picture 4" descr="A hand holding a cellphone with a v-safe image on the screen">
            <a:extLst>
              <a:ext uri="{FF2B5EF4-FFF2-40B4-BE49-F238E27FC236}">
                <a16:creationId xmlns:a16="http://schemas.microsoft.com/office/drawing/2014/main" id="{D1B0BDF9-DAA1-47C5-BA8F-3F73605E7DE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123197" y="3331029"/>
            <a:ext cx="2020803" cy="1709910"/>
          </a:xfrm>
          <a:prstGeom prst="rect">
            <a:avLst/>
          </a:prstGeom>
        </p:spPr>
      </p:pic>
    </p:spTree>
    <p:extLst>
      <p:ext uri="{BB962C8B-B14F-4D97-AF65-F5344CB8AC3E}">
        <p14:creationId xmlns:p14="http://schemas.microsoft.com/office/powerpoint/2010/main" val="1460483387"/>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64FDE-2D56-4B43-90A9-1DBBD9D9197E}"/>
              </a:ext>
            </a:extLst>
          </p:cNvPr>
          <p:cNvSpPr>
            <a:spLocks noGrp="1"/>
          </p:cNvSpPr>
          <p:nvPr>
            <p:ph type="title"/>
          </p:nvPr>
        </p:nvSpPr>
        <p:spPr/>
        <p:txBody>
          <a:bodyPr/>
          <a:lstStyle/>
          <a:p>
            <a:r>
              <a:rPr lang="en-US" sz="2600" dirty="0"/>
              <a:t>Presentation Overview</a:t>
            </a:r>
          </a:p>
        </p:txBody>
      </p:sp>
      <p:sp>
        <p:nvSpPr>
          <p:cNvPr id="3" name="Text Placeholder 2">
            <a:extLst>
              <a:ext uri="{FF2B5EF4-FFF2-40B4-BE49-F238E27FC236}">
                <a16:creationId xmlns:a16="http://schemas.microsoft.com/office/drawing/2014/main" id="{5BF81919-A678-4579-92B7-192AD84B91D9}"/>
              </a:ext>
            </a:extLst>
          </p:cNvPr>
          <p:cNvSpPr>
            <a:spLocks noGrp="1"/>
          </p:cNvSpPr>
          <p:nvPr>
            <p:ph type="body" sz="quarter" idx="10"/>
          </p:nvPr>
        </p:nvSpPr>
        <p:spPr>
          <a:xfrm>
            <a:off x="457200" y="1158875"/>
            <a:ext cx="5163015" cy="3341688"/>
          </a:xfrm>
        </p:spPr>
        <p:txBody>
          <a:bodyPr/>
          <a:lstStyle/>
          <a:p>
            <a:r>
              <a:rPr lang="en-US" dirty="0"/>
              <a:t>Elements of vaccine confidence</a:t>
            </a:r>
          </a:p>
          <a:p>
            <a:r>
              <a:rPr lang="en-US" dirty="0"/>
              <a:t>Strategies for building vaccine confidence</a:t>
            </a:r>
          </a:p>
          <a:p>
            <a:r>
              <a:rPr lang="en-US" dirty="0"/>
              <a:t>Strategies for talking with patients about COVID-19 vaccine</a:t>
            </a:r>
          </a:p>
          <a:p>
            <a:r>
              <a:rPr lang="en-US" dirty="0"/>
              <a:t>Communication resources</a:t>
            </a:r>
          </a:p>
        </p:txBody>
      </p:sp>
      <p:pic>
        <p:nvPicPr>
          <p:cNvPr id="5" name="Picture 5" descr="Image of a doctor pointing to a white board">
            <a:extLst>
              <a:ext uri="{FF2B5EF4-FFF2-40B4-BE49-F238E27FC236}">
                <a16:creationId xmlns:a16="http://schemas.microsoft.com/office/drawing/2014/main" id="{B899E23B-5B1A-457D-B4A1-C058169E9B06}"/>
              </a:ext>
            </a:extLst>
          </p:cNvPr>
          <p:cNvPicPr>
            <a:picLocks noChangeAspect="1"/>
          </p:cNvPicPr>
          <p:nvPr/>
        </p:nvPicPr>
        <p:blipFill>
          <a:blip r:embed="rId3"/>
          <a:stretch>
            <a:fillRect/>
          </a:stretch>
        </p:blipFill>
        <p:spPr>
          <a:xfrm>
            <a:off x="5583447" y="898225"/>
            <a:ext cx="2743200" cy="2743200"/>
          </a:xfrm>
          <a:prstGeom prst="rect">
            <a:avLst/>
          </a:prstGeom>
        </p:spPr>
      </p:pic>
    </p:spTree>
    <p:extLst>
      <p:ext uri="{BB962C8B-B14F-4D97-AF65-F5344CB8AC3E}">
        <p14:creationId xmlns:p14="http://schemas.microsoft.com/office/powerpoint/2010/main" val="818353608"/>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784685"/>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3CBE5-6DF9-4C52-9021-FAB2179628A3}"/>
              </a:ext>
            </a:extLst>
          </p:cNvPr>
          <p:cNvSpPr>
            <a:spLocks noGrp="1"/>
          </p:cNvSpPr>
          <p:nvPr>
            <p:ph type="title"/>
          </p:nvPr>
        </p:nvSpPr>
        <p:spPr/>
        <p:txBody>
          <a:bodyPr/>
          <a:lstStyle/>
          <a:p>
            <a:r>
              <a:rPr lang="en-US"/>
              <a:t>Elements of Vaccine Confidence</a:t>
            </a:r>
          </a:p>
        </p:txBody>
      </p:sp>
      <p:sp>
        <p:nvSpPr>
          <p:cNvPr id="3" name="Text Placeholder 2">
            <a:extLst>
              <a:ext uri="{FF2B5EF4-FFF2-40B4-BE49-F238E27FC236}">
                <a16:creationId xmlns:a16="http://schemas.microsoft.com/office/drawing/2014/main" id="{AF87643A-B1BE-442D-9B03-E8EE03B8B026}"/>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811178859"/>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23CC5-F875-4AF8-8C55-077451B0FB08}"/>
              </a:ext>
            </a:extLst>
          </p:cNvPr>
          <p:cNvSpPr>
            <a:spLocks noGrp="1"/>
          </p:cNvSpPr>
          <p:nvPr>
            <p:ph type="title"/>
          </p:nvPr>
        </p:nvSpPr>
        <p:spPr/>
        <p:txBody>
          <a:bodyPr/>
          <a:lstStyle/>
          <a:p>
            <a:r>
              <a:rPr lang="en-US" sz="2600"/>
              <a:t>Defining Vaccine Confidence</a:t>
            </a:r>
          </a:p>
        </p:txBody>
      </p:sp>
      <p:sp>
        <p:nvSpPr>
          <p:cNvPr id="3" name="Text Placeholder 2">
            <a:extLst>
              <a:ext uri="{FF2B5EF4-FFF2-40B4-BE49-F238E27FC236}">
                <a16:creationId xmlns:a16="http://schemas.microsoft.com/office/drawing/2014/main" id="{B0EC2649-B2E7-4398-9B5A-441B38CFF3A8}"/>
              </a:ext>
            </a:extLst>
          </p:cNvPr>
          <p:cNvSpPr>
            <a:spLocks noGrp="1"/>
          </p:cNvSpPr>
          <p:nvPr>
            <p:ph type="body" sz="quarter" idx="10"/>
          </p:nvPr>
        </p:nvSpPr>
        <p:spPr>
          <a:xfrm>
            <a:off x="457199" y="1008404"/>
            <a:ext cx="5469039" cy="3341688"/>
          </a:xfrm>
        </p:spPr>
        <p:txBody>
          <a:bodyPr/>
          <a:lstStyle/>
          <a:p>
            <a:r>
              <a:rPr lang="en-US" i="1" dirty="0"/>
              <a:t>Vaccine confidence </a:t>
            </a:r>
            <a:r>
              <a:rPr lang="en-US" dirty="0"/>
              <a:t>is the trust that patients, parents, or healthcare professionals have in:</a:t>
            </a:r>
          </a:p>
          <a:p>
            <a:pPr lvl="1"/>
            <a:r>
              <a:rPr lang="en-US" dirty="0"/>
              <a:t>recommended </a:t>
            </a:r>
            <a:r>
              <a:rPr lang="en-US" b="1" dirty="0"/>
              <a:t>vaccines</a:t>
            </a:r>
            <a:r>
              <a:rPr lang="en-US" dirty="0"/>
              <a:t>;</a:t>
            </a:r>
          </a:p>
          <a:p>
            <a:pPr lvl="1"/>
            <a:r>
              <a:rPr lang="en-US" b="1" dirty="0"/>
              <a:t>professionals</a:t>
            </a:r>
            <a:r>
              <a:rPr lang="en-US" dirty="0"/>
              <a:t> who administer vaccines; and</a:t>
            </a:r>
          </a:p>
          <a:p>
            <a:pPr lvl="1"/>
            <a:r>
              <a:rPr lang="en-US" b="1" dirty="0"/>
              <a:t>processes and policies </a:t>
            </a:r>
            <a:r>
              <a:rPr lang="en-US" dirty="0"/>
              <a:t>that lead to vaccine development, licensure, manufacturing, and recommendations for use.</a:t>
            </a:r>
          </a:p>
        </p:txBody>
      </p:sp>
      <p:pic>
        <p:nvPicPr>
          <p:cNvPr id="5" name="Picture 4" descr="Image of the word TRUST&#10;">
            <a:extLst>
              <a:ext uri="{FF2B5EF4-FFF2-40B4-BE49-F238E27FC236}">
                <a16:creationId xmlns:a16="http://schemas.microsoft.com/office/drawing/2014/main" id="{2B2F132D-760F-43AB-A64D-4DD30FB5576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36786" y="1357783"/>
            <a:ext cx="2550014" cy="1755807"/>
          </a:xfrm>
          <a:prstGeom prst="rect">
            <a:avLst/>
          </a:prstGeom>
        </p:spPr>
      </p:pic>
    </p:spTree>
    <p:extLst>
      <p:ext uri="{BB962C8B-B14F-4D97-AF65-F5344CB8AC3E}">
        <p14:creationId xmlns:p14="http://schemas.microsoft.com/office/powerpoint/2010/main" val="2538061459"/>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4DDE3-41DC-4598-A181-A464512D3AE3}"/>
              </a:ext>
            </a:extLst>
          </p:cNvPr>
          <p:cNvSpPr>
            <a:spLocks noGrp="1"/>
          </p:cNvSpPr>
          <p:nvPr>
            <p:ph type="title"/>
          </p:nvPr>
        </p:nvSpPr>
        <p:spPr/>
        <p:txBody>
          <a:bodyPr/>
          <a:lstStyle/>
          <a:p>
            <a:r>
              <a:rPr lang="en-US" sz="2600"/>
              <a:t>Willingness to Accept a Vaccine Falls on a Continuum</a:t>
            </a:r>
          </a:p>
        </p:txBody>
      </p:sp>
      <p:pic>
        <p:nvPicPr>
          <p:cNvPr id="23" name="Picture 22" descr="Illustration of the vaccine demand continuum. On the left, is a red arrow demonstrating refusal. On the right is a red arrow demonstrating demand. In the middle is a blend of colors demonstrating passive acceptive, where people may have questions or take a wait and see approach. ">
            <a:extLst>
              <a:ext uri="{FF2B5EF4-FFF2-40B4-BE49-F238E27FC236}">
                <a16:creationId xmlns:a16="http://schemas.microsoft.com/office/drawing/2014/main" id="{879C7968-C431-41C7-B39A-B40FFC32C4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283" y="1026267"/>
            <a:ext cx="7669433" cy="3395766"/>
          </a:xfrm>
          <a:prstGeom prst="rect">
            <a:avLst/>
          </a:prstGeom>
        </p:spPr>
      </p:pic>
    </p:spTree>
    <p:extLst>
      <p:ext uri="{BB962C8B-B14F-4D97-AF65-F5344CB8AC3E}">
        <p14:creationId xmlns:p14="http://schemas.microsoft.com/office/powerpoint/2010/main" val="1539315606"/>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477DB-DF3C-4DB5-A40B-66FE23E9D563}"/>
              </a:ext>
            </a:extLst>
          </p:cNvPr>
          <p:cNvSpPr>
            <a:spLocks noGrp="1"/>
          </p:cNvSpPr>
          <p:nvPr>
            <p:ph type="title"/>
          </p:nvPr>
        </p:nvSpPr>
        <p:spPr/>
        <p:txBody>
          <a:bodyPr/>
          <a:lstStyle/>
          <a:p>
            <a:r>
              <a:rPr lang="en-US" dirty="0"/>
              <a:t>Strategies for Building Vaccine Confidence</a:t>
            </a:r>
          </a:p>
        </p:txBody>
      </p:sp>
    </p:spTree>
    <p:extLst>
      <p:ext uri="{BB962C8B-B14F-4D97-AF65-F5344CB8AC3E}">
        <p14:creationId xmlns:p14="http://schemas.microsoft.com/office/powerpoint/2010/main" val="3801424165"/>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Vaccinate with confidence image">
            <a:extLst>
              <a:ext uri="{FF2B5EF4-FFF2-40B4-BE49-F238E27FC236}">
                <a16:creationId xmlns:a16="http://schemas.microsoft.com/office/drawing/2014/main" id="{73228F59-CE5D-4030-ABE4-40C1B33613E2}"/>
              </a:ext>
              <a:ext uri="{C183D7F6-B498-43B3-948B-1728B52AA6E4}">
                <adec:decorative xmlns:adec="http://schemas.microsoft.com/office/drawing/2017/decorative" val="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518469" y="41544"/>
            <a:ext cx="6107062" cy="835298"/>
          </a:xfrm>
          <a:prstGeom prst="rect">
            <a:avLst/>
          </a:prstGeom>
        </p:spPr>
      </p:pic>
      <p:sp>
        <p:nvSpPr>
          <p:cNvPr id="6" name="Title 7" descr="Text: Empower Healthcare Personnel. Objective: Promote confidence among healthcare personnel in their decision to get vaccinated and to recommend vaccination to their parents.">
            <a:extLst>
              <a:ext uri="{FF2B5EF4-FFF2-40B4-BE49-F238E27FC236}">
                <a16:creationId xmlns:a16="http://schemas.microsoft.com/office/drawing/2014/main" id="{80D11D61-09B5-4CAA-8FD2-424F6DD36BDC}"/>
              </a:ext>
              <a:ext uri="{C183D7F6-B498-43B3-948B-1728B52AA6E4}">
                <adec:decorative xmlns:adec="http://schemas.microsoft.com/office/drawing/2017/decorative" val="0"/>
              </a:ext>
            </a:extLst>
          </p:cNvPr>
          <p:cNvSpPr txBox="1">
            <a:spLocks noGrp="1"/>
          </p:cNvSpPr>
          <p:nvPr>
            <p:ph type="title" idx="4294967295"/>
          </p:nvPr>
        </p:nvSpPr>
        <p:spPr>
          <a:xfrm>
            <a:off x="457200" y="511664"/>
            <a:ext cx="8229600" cy="689591"/>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rtl="0" eaLnBrk="0" fontAlgn="base" hangingPunct="0">
              <a:lnSpc>
                <a:spcPts val="3000"/>
              </a:lnSpc>
              <a:spcBef>
                <a:spcPct val="0"/>
              </a:spcBef>
              <a:spcAft>
                <a:spcPct val="0"/>
              </a:spcAft>
              <a:defRPr sz="2800" b="1" kern="1200" baseline="0">
                <a:solidFill>
                  <a:srgbClr val="006A71"/>
                </a:solidFill>
                <a:effectLst/>
                <a:latin typeface="Calibri" pitchFamily="34" charset="0"/>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200" algn="ctr" rtl="0" fontAlgn="base">
              <a:spcBef>
                <a:spcPct val="0"/>
              </a:spcBef>
              <a:spcAft>
                <a:spcPct val="0"/>
              </a:spcAft>
              <a:defRPr sz="4400">
                <a:solidFill>
                  <a:schemeClr val="tx1"/>
                </a:solidFill>
                <a:latin typeface="Myriad Web Pro" panose="020B0503030403020204" pitchFamily="34" charset="0"/>
              </a:defRPr>
            </a:lvl6pPr>
            <a:lvl7pPr marL="914400" algn="ctr" rtl="0" fontAlgn="base">
              <a:spcBef>
                <a:spcPct val="0"/>
              </a:spcBef>
              <a:spcAft>
                <a:spcPct val="0"/>
              </a:spcAft>
              <a:defRPr sz="4400">
                <a:solidFill>
                  <a:schemeClr val="tx1"/>
                </a:solidFill>
                <a:latin typeface="Myriad Web Pro" panose="020B0503030403020204" pitchFamily="34" charset="0"/>
              </a:defRPr>
            </a:lvl7pPr>
            <a:lvl8pPr marL="1371600" algn="ctr" rtl="0" fontAlgn="base">
              <a:spcBef>
                <a:spcPct val="0"/>
              </a:spcBef>
              <a:spcAft>
                <a:spcPct val="0"/>
              </a:spcAft>
              <a:defRPr sz="4400">
                <a:solidFill>
                  <a:schemeClr val="tx1"/>
                </a:solidFill>
                <a:latin typeface="Myriad Web Pro" panose="020B0503030403020204" pitchFamily="34" charset="0"/>
              </a:defRPr>
            </a:lvl8pPr>
            <a:lvl9pPr marL="1828800" algn="ctr" rtl="0" fontAlgn="base">
              <a:spcBef>
                <a:spcPct val="0"/>
              </a:spcBef>
              <a:spcAft>
                <a:spcPct val="0"/>
              </a:spcAft>
              <a:defRPr sz="4400">
                <a:solidFill>
                  <a:schemeClr val="tx1"/>
                </a:solidFill>
                <a:latin typeface="Myriad Web Pro" panose="020B0503030403020204" pitchFamily="34" charset="0"/>
              </a:defRPr>
            </a:lvl9pPr>
          </a:lstStyle>
          <a:p>
            <a:pPr marL="0" marR="0" lvl="0" indent="0" algn="ctr" defTabSz="914354" rtl="0" eaLnBrk="0" fontAlgn="base" latinLnBrk="0" hangingPunct="0">
              <a:lnSpc>
                <a:spcPts val="3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j-ea"/>
                <a:cs typeface="Helvetica" panose="020B0604020202020204" pitchFamily="34" charset="0"/>
              </a:rPr>
              <a:t>A National Strategy to Reinforce Confidence in COVID-19 Vaccines</a:t>
            </a:r>
          </a:p>
        </p:txBody>
      </p:sp>
      <p:pic>
        <p:nvPicPr>
          <p:cNvPr id="4" name="Picture 3" descr="Text: Empower Healthcare Personnel. Objective: Promote confidence among healthcare personnel in their decision to get vaccinated and to recommend vaccination to their parents.">
            <a:extLst>
              <a:ext uri="{FF2B5EF4-FFF2-40B4-BE49-F238E27FC236}">
                <a16:creationId xmlns:a16="http://schemas.microsoft.com/office/drawing/2014/main" id="{D6411501-4E1A-49C2-89D0-D2B0B4A112FE}"/>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460813" y="1194487"/>
            <a:ext cx="8225987" cy="3180715"/>
          </a:xfrm>
          <a:prstGeom prst="rect">
            <a:avLst/>
          </a:prstGeom>
        </p:spPr>
      </p:pic>
      <p:sp>
        <p:nvSpPr>
          <p:cNvPr id="7" name="Rectangle 6" descr="Text: Empower Healthcare Personnel. Objective: Promote confidence among healthcare personnel in their decision to get vaccinated and to recommend vaccination to their parents.">
            <a:extLst>
              <a:ext uri="{FF2B5EF4-FFF2-40B4-BE49-F238E27FC236}">
                <a16:creationId xmlns:a16="http://schemas.microsoft.com/office/drawing/2014/main" id="{02C371E4-1021-4ADB-ABC5-337D2292F647}"/>
              </a:ext>
            </a:extLst>
          </p:cNvPr>
          <p:cNvSpPr/>
          <p:nvPr/>
        </p:nvSpPr>
        <p:spPr>
          <a:xfrm>
            <a:off x="384695" y="2255589"/>
            <a:ext cx="8374607" cy="1058510"/>
          </a:xfrm>
          <a:prstGeom prst="rect">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974A9E8-DBA9-4942-B1D3-76B27021A64B}"/>
              </a:ext>
            </a:extLst>
          </p:cNvPr>
          <p:cNvSpPr txBox="1"/>
          <p:nvPr/>
        </p:nvSpPr>
        <p:spPr>
          <a:xfrm>
            <a:off x="960089" y="4308598"/>
            <a:ext cx="7800054" cy="346249"/>
          </a:xfrm>
          <a:prstGeom prst="rect">
            <a:avLst/>
          </a:prstGeom>
          <a:noFill/>
        </p:spPr>
        <p:txBody>
          <a:bodyPr wrap="square" rtlCol="0">
            <a:spAutoFit/>
          </a:bodyPr>
          <a:lstStyle/>
          <a:p>
            <a:pPr defTabSz="685800" eaLnBrk="1" fontAlgn="auto" hangingPunct="1">
              <a:spcBef>
                <a:spcPts val="0"/>
              </a:spcBef>
              <a:spcAft>
                <a:spcPts val="0"/>
              </a:spcAft>
              <a:defRPr/>
            </a:pPr>
            <a:r>
              <a:rPr lang="en-US" sz="825" dirty="0">
                <a:solidFill>
                  <a:prstClr val="white">
                    <a:lumMod val="50000"/>
                  </a:prstClr>
                </a:solidFill>
                <a:latin typeface="Calibri" panose="020F0502020204030204"/>
              </a:rPr>
              <a:t>*Personnel = All staff working in healthcare settings, including physicians, physician assistants/nurse practitioners, nurses, allied health professionals, pharmacists, support staff, and community health workers</a:t>
            </a:r>
          </a:p>
        </p:txBody>
      </p:sp>
      <p:sp>
        <p:nvSpPr>
          <p:cNvPr id="9" name="Rectangle 8">
            <a:extLst>
              <a:ext uri="{FF2B5EF4-FFF2-40B4-BE49-F238E27FC236}">
                <a16:creationId xmlns:a16="http://schemas.microsoft.com/office/drawing/2014/main" id="{24DE1C55-650F-45AB-BC97-40BC6830AE27}"/>
              </a:ext>
              <a:ext uri="{C183D7F6-B498-43B3-948B-1728B52AA6E4}">
                <adec:decorative xmlns:adec="http://schemas.microsoft.com/office/drawing/2017/decorative" val="0"/>
              </a:ext>
            </a:extLst>
          </p:cNvPr>
          <p:cNvSpPr/>
          <p:nvPr/>
        </p:nvSpPr>
        <p:spPr>
          <a:xfrm>
            <a:off x="1676486" y="4676804"/>
            <a:ext cx="6367260" cy="307777"/>
          </a:xfrm>
          <a:prstGeom prst="rect">
            <a:avLst/>
          </a:prstGeom>
        </p:spPr>
        <p:txBody>
          <a:bodyPr wrap="square">
            <a:spAutoFit/>
          </a:bodyPr>
          <a:lstStyle/>
          <a:p>
            <a:r>
              <a:rPr lang="en-US" sz="1400" b="1" dirty="0">
                <a:latin typeface="Segoe UI" panose="020B0502040204020203" pitchFamily="34" charset="0"/>
              </a:rPr>
              <a:t>https://www.cdc.gov/vaccines/covid-19/vaccinate-with-confidence.html</a:t>
            </a:r>
            <a:endParaRPr lang="en-US" sz="1400" b="1" dirty="0">
              <a:effectLst/>
              <a:latin typeface="Arial" panose="020B0604020202020204" pitchFamily="34" charset="0"/>
            </a:endParaRPr>
          </a:p>
        </p:txBody>
      </p:sp>
    </p:spTree>
    <p:extLst>
      <p:ext uri="{BB962C8B-B14F-4D97-AF65-F5344CB8AC3E}">
        <p14:creationId xmlns:p14="http://schemas.microsoft.com/office/powerpoint/2010/main" val="1886572955"/>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Vaccinate with confidence image">
            <a:extLst>
              <a:ext uri="{FF2B5EF4-FFF2-40B4-BE49-F238E27FC236}">
                <a16:creationId xmlns:a16="http://schemas.microsoft.com/office/drawing/2014/main" id="{E1EA3500-1988-426E-BE20-E4C92A548364}"/>
              </a:ext>
            </a:extLst>
          </p:cNvPr>
          <p:cNvPicPr>
            <a:picLocks noChangeAspect="1"/>
          </p:cNvPicPr>
          <p:nvPr/>
        </p:nvPicPr>
        <p:blipFill rotWithShape="1">
          <a:blip r:embed="rId3"/>
          <a:srcRect b="20541"/>
          <a:stretch/>
        </p:blipFill>
        <p:spPr>
          <a:xfrm>
            <a:off x="1220642" y="73863"/>
            <a:ext cx="6107062" cy="835298"/>
          </a:xfrm>
          <a:prstGeom prst="rect">
            <a:avLst/>
          </a:prstGeom>
        </p:spPr>
      </p:pic>
      <p:sp>
        <p:nvSpPr>
          <p:cNvPr id="12" name="Title 4">
            <a:extLst>
              <a:ext uri="{FF2B5EF4-FFF2-40B4-BE49-F238E27FC236}">
                <a16:creationId xmlns:a16="http://schemas.microsoft.com/office/drawing/2014/main" id="{7FD94CA0-6EAF-4623-8457-AD6A53E85DFA}"/>
              </a:ext>
            </a:extLst>
          </p:cNvPr>
          <p:cNvSpPr>
            <a:spLocks noGrp="1"/>
          </p:cNvSpPr>
          <p:nvPr>
            <p:ph type="title"/>
          </p:nvPr>
        </p:nvSpPr>
        <p:spPr>
          <a:xfrm>
            <a:off x="278273" y="620507"/>
            <a:ext cx="8619083" cy="689591"/>
          </a:xfrm>
        </p:spPr>
        <p:txBody>
          <a:bodyPr/>
          <a:lstStyle/>
          <a:p>
            <a:pPr algn="ctr"/>
            <a:r>
              <a:rPr lang="en-US" sz="1800" dirty="0"/>
              <a:t>A component of the National Strategy to Reinforce Confidence in COVID-19 vaccines</a:t>
            </a:r>
          </a:p>
        </p:txBody>
      </p:sp>
      <p:pic>
        <p:nvPicPr>
          <p:cNvPr id="2" name="Picture 1" descr="Text: Empower Healthcare Personnel. Objective: Promote confidence among healthcare personnel in their decision to get vaccinated and to recommend vaccination to their parents.">
            <a:extLst>
              <a:ext uri="{FF2B5EF4-FFF2-40B4-BE49-F238E27FC236}">
                <a16:creationId xmlns:a16="http://schemas.microsoft.com/office/drawing/2014/main" id="{E10B8F26-8B89-4F2C-B75F-45F24E15ED59}"/>
              </a:ext>
            </a:extLst>
          </p:cNvPr>
          <p:cNvPicPr>
            <a:picLocks noChangeAspect="1"/>
          </p:cNvPicPr>
          <p:nvPr/>
        </p:nvPicPr>
        <p:blipFill>
          <a:blip r:embed="rId4"/>
          <a:stretch>
            <a:fillRect/>
          </a:stretch>
        </p:blipFill>
        <p:spPr>
          <a:xfrm>
            <a:off x="278272" y="1408120"/>
            <a:ext cx="8619083" cy="1104224"/>
          </a:xfrm>
          <a:prstGeom prst="rect">
            <a:avLst/>
          </a:prstGeom>
        </p:spPr>
      </p:pic>
      <p:sp>
        <p:nvSpPr>
          <p:cNvPr id="21" name="TextBox 20">
            <a:extLst>
              <a:ext uri="{FF2B5EF4-FFF2-40B4-BE49-F238E27FC236}">
                <a16:creationId xmlns:a16="http://schemas.microsoft.com/office/drawing/2014/main" id="{C60E3196-E460-44C8-B196-817B8A995C51}"/>
              </a:ext>
            </a:extLst>
          </p:cNvPr>
          <p:cNvSpPr txBox="1"/>
          <p:nvPr/>
        </p:nvSpPr>
        <p:spPr>
          <a:xfrm>
            <a:off x="246645" y="257175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eaLnBrk="1" fontAlgn="auto" hangingPunct="1">
              <a:spcBef>
                <a:spcPts val="0"/>
              </a:spcBef>
              <a:spcAft>
                <a:spcPts val="0"/>
              </a:spcAft>
            </a:pPr>
            <a:r>
              <a:rPr lang="en-US" b="1">
                <a:solidFill>
                  <a:prstClr val="black"/>
                </a:solidFill>
                <a:latin typeface="Calibri" panose="020F0502020204030204"/>
                <a:cs typeface="Calibri"/>
              </a:rPr>
              <a:t>Tactics</a:t>
            </a:r>
          </a:p>
        </p:txBody>
      </p:sp>
      <p:sp>
        <p:nvSpPr>
          <p:cNvPr id="20" name="TextBox 19">
            <a:extLst>
              <a:ext uri="{FF2B5EF4-FFF2-40B4-BE49-F238E27FC236}">
                <a16:creationId xmlns:a16="http://schemas.microsoft.com/office/drawing/2014/main" id="{E6A12D48-3591-47AF-BD5A-8C76260EF0D1}"/>
              </a:ext>
            </a:extLst>
          </p:cNvPr>
          <p:cNvSpPr txBox="1"/>
          <p:nvPr/>
        </p:nvSpPr>
        <p:spPr>
          <a:xfrm>
            <a:off x="535578" y="2610366"/>
            <a:ext cx="8361778"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742950" lvl="1" indent="-285750" defTabSz="1219140">
              <a:buFont typeface="Wingdings" panose="05000000000000000000" pitchFamily="2" charset="2"/>
              <a:buChar char="ü"/>
              <a:defRPr/>
            </a:pPr>
            <a:r>
              <a:rPr lang="en-US" sz="1600" dirty="0">
                <a:solidFill>
                  <a:srgbClr val="000000"/>
                </a:solidFill>
                <a:latin typeface="Calibri" panose="020F0502020204030204" pitchFamily="34" charset="0"/>
                <a:cs typeface="Calibri" panose="020F0502020204030204" pitchFamily="34" charset="0"/>
              </a:rPr>
              <a:t>Engage local and national professional associations, health systems, and healthcare personnel </a:t>
            </a:r>
          </a:p>
          <a:p>
            <a:pPr marL="742950" lvl="1" indent="-285750" defTabSz="1219140">
              <a:buFont typeface="Wingdings" panose="05000000000000000000" pitchFamily="2" charset="2"/>
              <a:buChar char="ü"/>
              <a:defRPr/>
            </a:pPr>
            <a:r>
              <a:rPr lang="en-US" sz="1600" dirty="0">
                <a:solidFill>
                  <a:srgbClr val="000000"/>
                </a:solidFill>
                <a:latin typeface="Calibri" panose="020F0502020204030204" pitchFamily="34" charset="0"/>
                <a:cs typeface="Calibri" panose="020F0502020204030204" pitchFamily="34" charset="0"/>
              </a:rPr>
              <a:t>Ensure healthcare systems and medical practices are equipped to create a culture that builds confidence in COVID-19 vaccination. </a:t>
            </a:r>
          </a:p>
          <a:p>
            <a:pPr marL="742950" lvl="1" indent="-285750" defTabSz="1219140">
              <a:buFont typeface="Wingdings" panose="05000000000000000000" pitchFamily="2" charset="2"/>
              <a:buChar char="ü"/>
              <a:defRPr/>
            </a:pPr>
            <a:r>
              <a:rPr lang="en-US" sz="1600" dirty="0">
                <a:solidFill>
                  <a:srgbClr val="000000"/>
                </a:solidFill>
                <a:latin typeface="Calibri" panose="020F0502020204030204" pitchFamily="34" charset="0"/>
                <a:cs typeface="Calibri" panose="020F0502020204030204" pitchFamily="34" charset="0"/>
              </a:rPr>
              <a:t>Strengthen the capacity of healthcare professionals to have empathetic vaccine conversations using motivational interviewing techniques</a:t>
            </a:r>
            <a:r>
              <a:rPr lang="en-US" sz="1600" dirty="0"/>
              <a:t>.</a:t>
            </a:r>
          </a:p>
        </p:txBody>
      </p:sp>
      <p:pic>
        <p:nvPicPr>
          <p:cNvPr id="11" name="Picture 10" descr="Logos of the U.S. Department of Health and Human Services and Centers for Disease Control and Prevention" title="LOGOS">
            <a:extLst>
              <a:ext uri="{FF2B5EF4-FFF2-40B4-BE49-F238E27FC236}">
                <a16:creationId xmlns:a16="http://schemas.microsoft.com/office/drawing/2014/main" id="{042D9129-E1D4-40D1-A91B-9B96D4235B7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3439" y="4501098"/>
            <a:ext cx="869114" cy="498262"/>
          </a:xfrm>
          <a:prstGeom prst="rect">
            <a:avLst/>
          </a:prstGeom>
        </p:spPr>
      </p:pic>
    </p:spTree>
    <p:extLst>
      <p:ext uri="{BB962C8B-B14F-4D97-AF65-F5344CB8AC3E}">
        <p14:creationId xmlns:p14="http://schemas.microsoft.com/office/powerpoint/2010/main" val="1827929135"/>
      </p:ext>
    </p:extLst>
  </p:cSld>
  <p:clrMapOvr>
    <a:masterClrMapping/>
  </p:clrMapOvr>
  <p:transition>
    <p:fade/>
  </p:transition>
</p:sld>
</file>

<file path=ppt/theme/theme1.xml><?xml version="1.0" encoding="utf-8"?>
<a:theme xmlns:a="http://schemas.openxmlformats.org/drawingml/2006/main" name="Master">
  <a:themeElements>
    <a:clrScheme name="Custom 2">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2.xml><?xml version="1.0" encoding="utf-8"?>
<a:theme xmlns:a="http://schemas.openxmlformats.org/drawingml/2006/main" name="Master">
  <a:themeElements>
    <a:clrScheme name="Custom 2">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FriendlyName xmlns="6494a3be-e040-4f6c-bab4-12d0ef0caeaa">VaccinateWConfidence-Immunization-Coordinators_508.pptx</FriendlyName>
    <WebRequestID xmlns="6494a3be-e040-4f6c-bab4-12d0ef0caeaa">1493</WebRequestID>
    <RequestType xmlns="6494a3be-e040-4f6c-bab4-12d0ef0caeaa">Update</RequestTyp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055FFF414654248BFED7428B63CEAAE" ma:contentTypeVersion="10" ma:contentTypeDescription="Create a new document." ma:contentTypeScope="" ma:versionID="14b30bf678f15720eb089129034fc9f6">
  <xsd:schema xmlns:xsd="http://www.w3.org/2001/XMLSchema" xmlns:xs="http://www.w3.org/2001/XMLSchema" xmlns:p="http://schemas.microsoft.com/office/2006/metadata/properties" xmlns:ns2="c1b87af4-f275-4c5d-8ef7-1cff048bb152" xmlns:ns3="6494a3be-e040-4f6c-bab4-12d0ef0caeaa" xmlns:ns4="6a3a1654-6fd6-4978-b8ca-1b3bf4bd571a" targetNamespace="http://schemas.microsoft.com/office/2006/metadata/properties" ma:root="true" ma:fieldsID="cb09d985cdbc38b20d2677d204637e5f" ns2:_="" ns3:_="" ns4:_="">
    <xsd:import namespace="c1b87af4-f275-4c5d-8ef7-1cff048bb152"/>
    <xsd:import namespace="6494a3be-e040-4f6c-bab4-12d0ef0caeaa"/>
    <xsd:import namespace="6a3a1654-6fd6-4978-b8ca-1b3bf4bd571a"/>
    <xsd:element name="properties">
      <xsd:complexType>
        <xsd:sequence>
          <xsd:element name="documentManagement">
            <xsd:complexType>
              <xsd:all>
                <xsd:element ref="ns2:_dlc_DocId" minOccurs="0"/>
                <xsd:element ref="ns2:_dlc_DocIdUrl" minOccurs="0"/>
                <xsd:element ref="ns2:_dlc_DocIdPersistId" minOccurs="0"/>
                <xsd:element ref="ns3:WebRequestID" minOccurs="0"/>
                <xsd:element ref="ns3:RequestType" minOccurs="0"/>
                <xsd:element ref="ns3:FriendlyName" minOccurs="0"/>
                <xsd:element ref="ns4:MediaServiceMetadata" minOccurs="0"/>
                <xsd:element ref="ns4:MediaServiceFastMetadata" minOccurs="0"/>
                <xsd:element ref="ns4:MediaServiceDateTaken" minOccurs="0"/>
                <xsd:element ref="ns4:MediaServiceAutoTags" minOccurs="0"/>
                <xsd:element ref="ns4:MediaServiceGenerationTime" minOccurs="0"/>
                <xsd:element ref="ns4:MediaServiceEventHashCode" minOccurs="0"/>
                <xsd:element ref="ns4: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b87af4-f275-4c5d-8ef7-1cff048bb152"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6494a3be-e040-4f6c-bab4-12d0ef0caeaa" elementFormDefault="qualified">
    <xsd:import namespace="http://schemas.microsoft.com/office/2006/documentManagement/types"/>
    <xsd:import namespace="http://schemas.microsoft.com/office/infopath/2007/PartnerControls"/>
    <xsd:element name="WebRequestID" ma:index="11" nillable="true" ma:displayName="WebRequestID" ma:internalName="WebRequestID">
      <xsd:simpleType>
        <xsd:restriction base="dms:Number"/>
      </xsd:simpleType>
    </xsd:element>
    <xsd:element name="RequestType" ma:index="12" nillable="true" ma:displayName="RequestType" ma:internalName="RequestType">
      <xsd:simpleType>
        <xsd:restriction base="dms:Text">
          <xsd:maxLength value="255"/>
        </xsd:restriction>
      </xsd:simpleType>
    </xsd:element>
    <xsd:element name="FriendlyName" ma:index="13" nillable="true" ma:displayName="FriendlyName" ma:internalName="FriendlyNam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a3a1654-6fd6-4978-b8ca-1b3bf4bd571a" elementFormDefault="qualified">
    <xsd:import namespace="http://schemas.microsoft.com/office/2006/documentManagement/types"/>
    <xsd:import namespace="http://schemas.microsoft.com/office/infopath/2007/PartnerControls"/>
    <xsd:element name="MediaServiceMetadata" ma:index="14" nillable="true" ma:displayName="MediaServiceMetadata" ma:hidden="true" ma:internalName="MediaServiceMetadata" ma:readOnly="true">
      <xsd:simpleType>
        <xsd:restriction base="dms:Note"/>
      </xsd:simpleType>
    </xsd:element>
    <xsd:element name="MediaServiceFastMetadata" ma:index="15" nillable="true" ma:displayName="MediaServiceFastMetadata" ma:hidden="true" ma:internalName="MediaServiceFastMetadata" ma:readOnly="true">
      <xsd:simpleType>
        <xsd:restriction base="dms:Note"/>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Tags" ma:index="17" nillable="true" ma:displayName="Tags" ma:internalName="MediaServiceAutoTags"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B38154F4-CE23-4517-9737-2C99C8505FA0}">
  <ds:schemaRefs>
    <ds:schemaRef ds:uri="http://purl.org/dc/dcmitype/"/>
    <ds:schemaRef ds:uri="6494a3be-e040-4f6c-bab4-12d0ef0caeaa"/>
    <ds:schemaRef ds:uri="http://schemas.microsoft.com/office/2006/documentManagement/types"/>
    <ds:schemaRef ds:uri="http://schemas.microsoft.com/office/infopath/2007/PartnerControls"/>
    <ds:schemaRef ds:uri="c1b87af4-f275-4c5d-8ef7-1cff048bb152"/>
    <ds:schemaRef ds:uri="http://schemas.microsoft.com/office/2006/metadata/properties"/>
    <ds:schemaRef ds:uri="http://purl.org/dc/terms/"/>
    <ds:schemaRef ds:uri="http://www.w3.org/XML/1998/namespace"/>
    <ds:schemaRef ds:uri="http://schemas.openxmlformats.org/package/2006/metadata/core-properties"/>
    <ds:schemaRef ds:uri="6a3a1654-6fd6-4978-b8ca-1b3bf4bd571a"/>
    <ds:schemaRef ds:uri="http://purl.org/dc/elements/1.1/"/>
  </ds:schemaRefs>
</ds:datastoreItem>
</file>

<file path=customXml/itemProps2.xml><?xml version="1.0" encoding="utf-8"?>
<ds:datastoreItem xmlns:ds="http://schemas.openxmlformats.org/officeDocument/2006/customXml" ds:itemID="{29C7752C-1C2A-4B86-AB81-00E2402B454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1b87af4-f275-4c5d-8ef7-1cff048bb152"/>
    <ds:schemaRef ds:uri="6494a3be-e040-4f6c-bab4-12d0ef0caeaa"/>
    <ds:schemaRef ds:uri="6a3a1654-6fd6-4978-b8ca-1b3bf4bd571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C13BEA4-2BAC-4A31-B11C-4D96A2B342DA}">
  <ds:schemaRefs>
    <ds:schemaRef ds:uri="http://schemas.microsoft.com/sharepoint/v3/contenttype/forms"/>
  </ds:schemaRefs>
</ds:datastoreItem>
</file>

<file path=customXml/itemProps4.xml><?xml version="1.0" encoding="utf-8"?>
<ds:datastoreItem xmlns:ds="http://schemas.openxmlformats.org/officeDocument/2006/customXml" ds:itemID="{0935A002-8F10-4A23-A17F-50B2D1C77DE7}">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
  <TotalTime>150</TotalTime>
  <Words>4167</Words>
  <Application>Microsoft Office PowerPoint</Application>
  <PresentationFormat>On-screen Show (16:9)</PresentationFormat>
  <Paragraphs>308</Paragraphs>
  <Slides>30</Slides>
  <Notes>29</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30</vt:i4>
      </vt:variant>
    </vt:vector>
  </HeadingPairs>
  <TitlesOfParts>
    <vt:vector size="40" baseType="lpstr">
      <vt:lpstr>Myriad Web Pro</vt:lpstr>
      <vt:lpstr>Open Sans</vt:lpstr>
      <vt:lpstr>Calibri</vt:lpstr>
      <vt:lpstr>Segoe UI</vt:lpstr>
      <vt:lpstr>Courier New</vt:lpstr>
      <vt:lpstr>Wingdings</vt:lpstr>
      <vt:lpstr>Arial</vt:lpstr>
      <vt:lpstr>Noto Sans Symbols</vt:lpstr>
      <vt:lpstr>Master</vt:lpstr>
      <vt:lpstr>Master</vt:lpstr>
      <vt:lpstr>PowerPoint Presentation</vt:lpstr>
      <vt:lpstr>Building Confidence in COVID-19 Vaccines  Among Your Patients: Tips for the Healthcare Team</vt:lpstr>
      <vt:lpstr>Presentation Overview</vt:lpstr>
      <vt:lpstr>Elements of Vaccine Confidence</vt:lpstr>
      <vt:lpstr>Defining Vaccine Confidence</vt:lpstr>
      <vt:lpstr>Willingness to Accept a Vaccine Falls on a Continuum</vt:lpstr>
      <vt:lpstr>Strategies for Building Vaccine Confidence</vt:lpstr>
      <vt:lpstr>A National Strategy to Reinforce Confidence in COVID-19 Vaccines</vt:lpstr>
      <vt:lpstr>A component of the National Strategy to Reinforce Confidence in COVID-19 vaccines</vt:lpstr>
      <vt:lpstr>Keys to Building Demand for Vaccines</vt:lpstr>
      <vt:lpstr>Strategies to Build COVID-19 Vaccine Confidence Among Healthcare Professionals</vt:lpstr>
      <vt:lpstr>Talking with Patients about COVID-19 Vaccination</vt:lpstr>
      <vt:lpstr>The Role of Healthcare Professionals</vt:lpstr>
      <vt:lpstr>Lead with Listening</vt:lpstr>
      <vt:lpstr>Use Patient-Centered Communication Techniques</vt:lpstr>
      <vt:lpstr>Respond to Questions and Concerns with Empathy</vt:lpstr>
      <vt:lpstr>Give Your Strong Recommendation</vt:lpstr>
      <vt:lpstr>Give Your Strong Recommendation (cont’d)</vt:lpstr>
      <vt:lpstr>Examples</vt:lpstr>
      <vt:lpstr>Key Messages About COVID-19 Vaccination</vt:lpstr>
      <vt:lpstr>Address Misinformation About COVID-19 Vaccination by Sharing Key Facts</vt:lpstr>
      <vt:lpstr>Help Individuals Find Their Motivation for Getting Vaccinated</vt:lpstr>
      <vt:lpstr>Wrap Up the Conversation</vt:lpstr>
      <vt:lpstr>It Will Take More Than One Conversation to Change Minds</vt:lpstr>
      <vt:lpstr>Resources </vt:lpstr>
      <vt:lpstr>Sample Email or Letter on COVID-19 Vaccination To Send to Your Patients</vt:lpstr>
      <vt:lpstr>Resources for Talking with Patients about COVID-19 Vaccination</vt:lpstr>
      <vt:lpstr>COVID-19 Vaccination Communication Toolkit for Medical Centers, Clinics, and Clinicians</vt:lpstr>
      <vt:lpstr>Vaccine Safety Monitoring Systems</vt:lpstr>
      <vt:lpstr>PowerPoint Presentation</vt:lpstr>
    </vt:vector>
  </TitlesOfParts>
  <Company>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nCoV_template_PPT_GEN_PUB</dc:title>
  <dc:creator>Centers for Disease Control and Prevention</dc:creator>
  <cp:lastModifiedBy>Bauer, Christine (CDC/DDID/NCIRD/OD) (CTR)</cp:lastModifiedBy>
  <cp:revision>18</cp:revision>
  <cp:lastPrinted>2020-07-16T22:16:22Z</cp:lastPrinted>
  <dcterms:created xsi:type="dcterms:W3CDTF">2011-03-17T17:43:16Z</dcterms:created>
  <dcterms:modified xsi:type="dcterms:W3CDTF">2021-12-09T22:06:18Z</dcterms:modified>
  <cp:category>GS Emergency Response</cp:category>
  <cp:contentStatus>CS 315114-A</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MSIP_Label_7b94a7b8-f06c-4dfe-bdcc-9b548fd58c31_Enabled">
    <vt:lpwstr>true</vt:lpwstr>
  </property>
  <property fmtid="{D5CDD505-2E9C-101B-9397-08002B2CF9AE}" pid="4" name="MSIP_Label_7b94a7b8-f06c-4dfe-bdcc-9b548fd58c31_SetDate">
    <vt:lpwstr>2020-10-27T13:09:58Z</vt:lpwstr>
  </property>
  <property fmtid="{D5CDD505-2E9C-101B-9397-08002B2CF9AE}" pid="5" name="MSIP_Label_7b94a7b8-f06c-4dfe-bdcc-9b548fd58c31_Method">
    <vt:lpwstr>Privileged</vt:lpwstr>
  </property>
  <property fmtid="{D5CDD505-2E9C-101B-9397-08002B2CF9AE}" pid="6" name="MSIP_Label_7b94a7b8-f06c-4dfe-bdcc-9b548fd58c31_Name">
    <vt:lpwstr>7b94a7b8-f06c-4dfe-bdcc-9b548fd58c31</vt:lpwstr>
  </property>
  <property fmtid="{D5CDD505-2E9C-101B-9397-08002B2CF9AE}" pid="7" name="MSIP_Label_7b94a7b8-f06c-4dfe-bdcc-9b548fd58c31_SiteId">
    <vt:lpwstr>9ce70869-60db-44fd-abe8-d2767077fc8f</vt:lpwstr>
  </property>
  <property fmtid="{D5CDD505-2E9C-101B-9397-08002B2CF9AE}" pid="8" name="MSIP_Label_7b94a7b8-f06c-4dfe-bdcc-9b548fd58c31_ActionId">
    <vt:lpwstr>21df1e1c-da8c-4410-bfd3-79f2ed80c03a</vt:lpwstr>
  </property>
  <property fmtid="{D5CDD505-2E9C-101B-9397-08002B2CF9AE}" pid="9" name="MSIP_Label_7b94a7b8-f06c-4dfe-bdcc-9b548fd58c31_ContentBits">
    <vt:lpwstr>0</vt:lpwstr>
  </property>
  <property fmtid="{D5CDD505-2E9C-101B-9397-08002B2CF9AE}" pid="10" name="ContentTypeId">
    <vt:lpwstr>0x010100B055FFF414654248BFED7428B63CEAAE</vt:lpwstr>
  </property>
</Properties>
</file>