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5" r:id="rId3"/>
    <p:sldId id="314" r:id="rId4"/>
    <p:sldId id="317" r:id="rId5"/>
    <p:sldId id="318" r:id="rId6"/>
    <p:sldId id="319" r:id="rId7"/>
    <p:sldId id="320" r:id="rId8"/>
    <p:sldId id="308" r:id="rId9"/>
    <p:sldId id="311" r:id="rId10"/>
    <p:sldId id="298" r:id="rId11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yriad Web Pro" panose="020B0604020202020204" charset="0"/>
      <p:regular r:id="rId18"/>
      <p:bold r:id="rId19"/>
      <p: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Hawkins-Cox" initials="DH" lastIdx="3" clrIdx="0">
    <p:extLst>
      <p:ext uri="{19B8F6BF-5375-455C-9EA6-DF929625EA0E}">
        <p15:presenceInfo xmlns:p15="http://schemas.microsoft.com/office/powerpoint/2012/main" userId="S::jzo0@cdc.gov::3a6400b4-50bf-4032-bd60-98266236f368" providerId="AD"/>
      </p:ext>
    </p:extLst>
  </p:cmAuthor>
  <p:cmAuthor id="2" name="Simon, Gia M. (CDC/DDPHSIS/CSTLTS/OD)" initials="SGM(" lastIdx="5" clrIdx="1">
    <p:extLst>
      <p:ext uri="{19B8F6BF-5375-455C-9EA6-DF929625EA0E}">
        <p15:presenceInfo xmlns:p15="http://schemas.microsoft.com/office/powerpoint/2012/main" userId="S::wpc8@cdc.gov::bfb599a5-d34a-448f-8a79-bb279e3021f6" providerId="AD"/>
      </p:ext>
    </p:extLst>
  </p:cmAuthor>
  <p:cmAuthor id="3" name="Andrea Young" initials="acy2" lastIdx="1" clrIdx="2">
    <p:extLst>
      <p:ext uri="{19B8F6BF-5375-455C-9EA6-DF929625EA0E}">
        <p15:presenceInfo xmlns:p15="http://schemas.microsoft.com/office/powerpoint/2012/main" userId="Andrea Young" providerId="None"/>
      </p:ext>
    </p:extLst>
  </p:cmAuthor>
  <p:cmAuthor id="4" name="Moore, Georgia Ann (CDC/DDPHSIS/CSTLTS/OD)" initials="MGA(" lastIdx="8" clrIdx="3">
    <p:extLst>
      <p:ext uri="{19B8F6BF-5375-455C-9EA6-DF929625EA0E}">
        <p15:presenceInfo xmlns:p15="http://schemas.microsoft.com/office/powerpoint/2012/main" userId="S::gbm7@cdc.gov::3d8af32e-2536-40e7-8bd3-fae50345a1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692145"/>
    <a:srgbClr val="003764"/>
    <a:srgbClr val="007297"/>
    <a:srgbClr val="76BD23"/>
    <a:srgbClr val="ECAB00"/>
    <a:srgbClr val="9A6E00"/>
    <a:srgbClr val="DA9C00"/>
    <a:srgbClr val="D09500"/>
    <a:srgbClr val="C0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5" autoAdjust="0"/>
    <p:restoredTop sz="88185" autoAdjust="0"/>
  </p:normalViewPr>
  <p:slideViewPr>
    <p:cSldViewPr snapToGrid="0">
      <p:cViewPr varScale="1">
        <p:scale>
          <a:sx n="115" d="100"/>
          <a:sy n="115" d="100"/>
        </p:scale>
        <p:origin x="96" y="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2943B-F713-48DA-94AB-55D7710221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5BBA-403F-4EE3-9E35-254826F7B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5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5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59D3E-E8F3-44E9-BCDB-F8B3F2DDC3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5416"/>
            <a:ext cx="9144000" cy="901638"/>
            <a:chOff x="0" y="-5416"/>
            <a:chExt cx="9144000" cy="901638"/>
          </a:xfrm>
        </p:grpSpPr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0" y="196141"/>
              <a:ext cx="9144000" cy="700081"/>
            </a:xfrm>
            <a:prstGeom prst="rect">
              <a:avLst/>
            </a:prstGeom>
            <a:solidFill>
              <a:srgbClr val="ECAB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cxnSp>
          <p:nvCxnSpPr>
            <p:cNvPr id="39" name="Straight Connector 38"/>
            <p:cNvCxnSpPr/>
            <p:nvPr userDrawn="1"/>
          </p:nvCxnSpPr>
          <p:spPr>
            <a:xfrm>
              <a:off x="0" y="202088"/>
              <a:ext cx="9141533" cy="0"/>
            </a:xfrm>
            <a:prstGeom prst="line">
              <a:avLst/>
            </a:prstGeom>
            <a:ln w="25400">
              <a:solidFill>
                <a:srgbClr val="FFC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k object 25"/>
            <p:cNvSpPr/>
            <p:nvPr userDrawn="1"/>
          </p:nvSpPr>
          <p:spPr>
            <a:xfrm>
              <a:off x="0" y="-5416"/>
              <a:ext cx="522223" cy="202277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C0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26"/>
            <p:cNvSpPr/>
            <p:nvPr userDrawn="1"/>
          </p:nvSpPr>
          <p:spPr>
            <a:xfrm>
              <a:off x="346332" y="-5416"/>
              <a:ext cx="863302" cy="202277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D09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27"/>
            <p:cNvSpPr/>
            <p:nvPr userDrawn="1"/>
          </p:nvSpPr>
          <p:spPr>
            <a:xfrm>
              <a:off x="878038" y="-5416"/>
              <a:ext cx="1343089" cy="202277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9A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28"/>
            <p:cNvSpPr/>
            <p:nvPr userDrawn="1"/>
          </p:nvSpPr>
          <p:spPr>
            <a:xfrm>
              <a:off x="1654152" y="-5416"/>
              <a:ext cx="1362091" cy="202277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DA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29"/>
            <p:cNvSpPr/>
            <p:nvPr userDrawn="1"/>
          </p:nvSpPr>
          <p:spPr>
            <a:xfrm>
              <a:off x="2304183" y="-5416"/>
              <a:ext cx="937406" cy="202277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9A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30"/>
            <p:cNvSpPr/>
            <p:nvPr userDrawn="1"/>
          </p:nvSpPr>
          <p:spPr>
            <a:xfrm>
              <a:off x="2554120" y="-5416"/>
              <a:ext cx="2483179" cy="202277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C0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31"/>
            <p:cNvSpPr/>
            <p:nvPr userDrawn="1"/>
          </p:nvSpPr>
          <p:spPr>
            <a:xfrm>
              <a:off x="3834810" y="-5416"/>
              <a:ext cx="1914717" cy="202277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D09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32"/>
            <p:cNvSpPr/>
            <p:nvPr userDrawn="1"/>
          </p:nvSpPr>
          <p:spPr>
            <a:xfrm>
              <a:off x="4457665" y="-5416"/>
              <a:ext cx="4683868" cy="202277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7A5700"/>
                </a:gs>
                <a:gs pos="100000">
                  <a:srgbClr val="ECAB00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692145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3D4D6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1127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764"/>
                </a:solidFill>
                <a:latin typeface="Calibri" panose="020F0502020204030204" pitchFamily="34" charset="0"/>
              </a:rPr>
              <a:t>CDC’s Center for State, Tribal, Local, and Territorial Support</a:t>
            </a:r>
          </a:p>
        </p:txBody>
      </p:sp>
      <p:pic>
        <p:nvPicPr>
          <p:cNvPr id="18" name="Picture 17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85079"/>
            <a:ext cx="1254584" cy="719251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 userDrawn="1"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3764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6351374" y="5033963"/>
            <a:ext cx="684916" cy="109537"/>
          </a:xfrm>
          <a:prstGeom prst="rect">
            <a:avLst/>
          </a:prstGeom>
          <a:solidFill>
            <a:srgbClr val="69214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036290" y="5033963"/>
            <a:ext cx="706101" cy="109537"/>
          </a:xfrm>
          <a:prstGeom prst="rect">
            <a:avLst/>
          </a:prstGeom>
          <a:solidFill>
            <a:srgbClr val="76BD2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742391" y="5033963"/>
            <a:ext cx="693629" cy="109537"/>
          </a:xfrm>
          <a:prstGeom prst="rect">
            <a:avLst/>
          </a:prstGeom>
          <a:solidFill>
            <a:srgbClr val="C1541B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8436021" y="5033963"/>
            <a:ext cx="707980" cy="109537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6" name="Rectangle 20"/>
          <p:cNvSpPr>
            <a:spLocks noChangeArrowheads="1"/>
          </p:cNvSpPr>
          <p:nvPr userDrawn="1"/>
        </p:nvSpPr>
        <p:spPr bwMode="auto">
          <a:xfrm>
            <a:off x="0" y="5033963"/>
            <a:ext cx="5652334" cy="109537"/>
          </a:xfrm>
          <a:prstGeom prst="rect">
            <a:avLst/>
          </a:prstGeom>
          <a:solidFill>
            <a:srgbClr val="ECAB0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5652334" y="5033963"/>
            <a:ext cx="699039" cy="109537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764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3764"/>
              </a:buClr>
              <a:buFont typeface="Wingdings" panose="05000000000000000000" pitchFamily="2" charset="2"/>
              <a:buChar char="§"/>
              <a:defRPr sz="2400" b="1">
                <a:solidFill>
                  <a:srgbClr val="3D4D61"/>
                </a:solidFill>
              </a:defRPr>
            </a:lvl1pPr>
            <a:lvl2pPr marL="628650" indent="-284163">
              <a:buClr>
                <a:srgbClr val="C1541B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 marL="855663" indent="-227013">
              <a:buClr>
                <a:srgbClr val="692145"/>
              </a:buClr>
              <a:tabLst>
                <a:tab pos="628650" algn="l"/>
              </a:tabLst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06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rgbClr val="5F5F5F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rgbClr val="5F5F5F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062484"/>
            <a:ext cx="9144000" cy="90540"/>
            <a:chOff x="-7879383" y="4221277"/>
            <a:chExt cx="21946023" cy="363777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5732936" y="4221277"/>
              <a:ext cx="1447427" cy="363777"/>
            </a:xfrm>
            <a:prstGeom prst="rect">
              <a:avLst/>
            </a:prstGeom>
            <a:solidFill>
              <a:srgbClr val="714E64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7176824" y="4221277"/>
              <a:ext cx="1447427" cy="363777"/>
            </a:xfrm>
            <a:prstGeom prst="rect">
              <a:avLst/>
            </a:prstGeom>
            <a:solidFill>
              <a:srgbClr val="64A5A4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8605375" y="4221277"/>
              <a:ext cx="1447427" cy="363777"/>
            </a:xfrm>
            <a:prstGeom prst="rect">
              <a:avLst/>
            </a:prstGeom>
            <a:solidFill>
              <a:srgbClr val="D4A12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10052799" y="4221277"/>
              <a:ext cx="1448606" cy="363777"/>
            </a:xfrm>
            <a:prstGeom prst="rect">
              <a:avLst/>
            </a:prstGeom>
            <a:solidFill>
              <a:srgbClr val="7BA255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11500860" y="4221277"/>
              <a:ext cx="2565780" cy="363777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4" name="Rectangle 20"/>
            <p:cNvSpPr>
              <a:spLocks noChangeArrowheads="1"/>
            </p:cNvSpPr>
            <p:nvPr userDrawn="1"/>
          </p:nvSpPr>
          <p:spPr bwMode="auto">
            <a:xfrm>
              <a:off x="-7879383" y="4221277"/>
              <a:ext cx="13630462" cy="363777"/>
            </a:xfrm>
            <a:prstGeom prst="rect">
              <a:avLst/>
            </a:prstGeom>
            <a:solidFill>
              <a:srgbClr val="00606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CA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rgbClr val="003764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rgbClr val="003764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467" y="4270298"/>
            <a:ext cx="9141533" cy="873201"/>
            <a:chOff x="0" y="-5416"/>
            <a:chExt cx="9141533" cy="202277"/>
          </a:xfrm>
        </p:grpSpPr>
        <p:sp>
          <p:nvSpPr>
            <p:cNvPr id="16" name="bk object 25"/>
            <p:cNvSpPr/>
            <p:nvPr userDrawn="1"/>
          </p:nvSpPr>
          <p:spPr>
            <a:xfrm>
              <a:off x="0" y="-5416"/>
              <a:ext cx="522223" cy="202277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C0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26"/>
            <p:cNvSpPr/>
            <p:nvPr userDrawn="1"/>
          </p:nvSpPr>
          <p:spPr>
            <a:xfrm>
              <a:off x="346332" y="-5416"/>
              <a:ext cx="863302" cy="202277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D09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27"/>
            <p:cNvSpPr/>
            <p:nvPr userDrawn="1"/>
          </p:nvSpPr>
          <p:spPr>
            <a:xfrm>
              <a:off x="878038" y="-5416"/>
              <a:ext cx="1343089" cy="202277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9A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28"/>
            <p:cNvSpPr/>
            <p:nvPr userDrawn="1"/>
          </p:nvSpPr>
          <p:spPr>
            <a:xfrm>
              <a:off x="1654152" y="-5416"/>
              <a:ext cx="1362091" cy="202277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DA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29"/>
            <p:cNvSpPr/>
            <p:nvPr userDrawn="1"/>
          </p:nvSpPr>
          <p:spPr>
            <a:xfrm>
              <a:off x="2304183" y="-5416"/>
              <a:ext cx="937406" cy="202277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9A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30"/>
            <p:cNvSpPr/>
            <p:nvPr userDrawn="1"/>
          </p:nvSpPr>
          <p:spPr>
            <a:xfrm>
              <a:off x="2554120" y="-5416"/>
              <a:ext cx="2483179" cy="202277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C0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31"/>
            <p:cNvSpPr/>
            <p:nvPr userDrawn="1"/>
          </p:nvSpPr>
          <p:spPr>
            <a:xfrm>
              <a:off x="3834810" y="-5416"/>
              <a:ext cx="1914717" cy="202277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D09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32"/>
            <p:cNvSpPr/>
            <p:nvPr userDrawn="1"/>
          </p:nvSpPr>
          <p:spPr>
            <a:xfrm>
              <a:off x="4457665" y="-5416"/>
              <a:ext cx="4683868" cy="202277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7A5700"/>
                </a:gs>
                <a:gs pos="100000">
                  <a:srgbClr val="ECAB00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4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38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0938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849" r:id="rId5"/>
    <p:sldLayoutId id="2147483857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68527" y="1039553"/>
            <a:ext cx="8408977" cy="13127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Fiscal Year 2019 CDC Funding Profile for American Indian and Alaska Native Tribes and Tribal Organizations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8527" y="2970044"/>
            <a:ext cx="6400800" cy="885728"/>
          </a:xfrm>
        </p:spPr>
        <p:txBody>
          <a:bodyPr/>
          <a:lstStyle/>
          <a:p>
            <a:r>
              <a:rPr lang="en-US" b="0" dirty="0"/>
              <a:t>Center for State, Tribal, Local, and Territorial Support</a:t>
            </a:r>
          </a:p>
          <a:p>
            <a:r>
              <a:rPr lang="en-US" b="0" dirty="0"/>
              <a:t>Centers for Disease Control and 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8527" y="3307961"/>
            <a:ext cx="6400800" cy="9715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February 2020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619056-BED7-40F3-A266-1671ACB6F1DC}"/>
              </a:ext>
            </a:extLst>
          </p:cNvPr>
          <p:cNvSpPr txBox="1">
            <a:spLocks/>
          </p:cNvSpPr>
          <p:nvPr/>
        </p:nvSpPr>
        <p:spPr bwMode="auto">
          <a:xfrm>
            <a:off x="0" y="1600200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>
                <a:solidFill>
                  <a:srgbClr val="0039A6"/>
                </a:solidFill>
              </a:rPr>
              <a:t>Thank You!</a:t>
            </a:r>
            <a:endParaRPr lang="en-US" sz="2700" b="1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1A98-BBCC-4B6B-8F53-45DE65DE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9361"/>
          </a:xfrm>
        </p:spPr>
        <p:txBody>
          <a:bodyPr/>
          <a:lstStyle/>
          <a:p>
            <a:r>
              <a:rPr lang="en-US" dirty="0"/>
              <a:t>About the Funding Profile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C803F-A975-4BD9-89A7-CA54C4C53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9074"/>
            <a:ext cx="8229600" cy="2967538"/>
          </a:xfrm>
        </p:spPr>
        <p:txBody>
          <a:bodyPr/>
          <a:lstStyle/>
          <a:p>
            <a:r>
              <a:rPr lang="en-US" dirty="0"/>
              <a:t>Includes funding for the Centers for Disease Control and Prevention (CDC) and the Agency for Toxic Substances and Disease Registry (ATSDR)</a:t>
            </a:r>
          </a:p>
          <a:p>
            <a:pPr lvl="1"/>
            <a:r>
              <a:rPr lang="en-US" dirty="0"/>
              <a:t>Obligated* and provided to tribes and tribal organizations as primary grantees through cooperative agreements and grants in fiscal year (FY) 2019 (October 1, 2018–September 30, 2019)</a:t>
            </a:r>
          </a:p>
          <a:p>
            <a:pPr lvl="1"/>
            <a:r>
              <a:rPr lang="en-US" dirty="0"/>
              <a:t>Awarded to American Indian/Alaska Native (AI/AN) tribes or tribal organizations through contracts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F6FBB-8D59-4A02-BE32-1F4D4B5BE032}"/>
              </a:ext>
            </a:extLst>
          </p:cNvPr>
          <p:cNvSpPr txBox="1"/>
          <p:nvPr/>
        </p:nvSpPr>
        <p:spPr>
          <a:xfrm>
            <a:off x="457201" y="4332753"/>
            <a:ext cx="719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*Obligated refers to new funding only (no funding carried over from a previous FY is included)</a:t>
            </a:r>
          </a:p>
        </p:txBody>
      </p:sp>
    </p:spTree>
    <p:extLst>
      <p:ext uri="{BB962C8B-B14F-4D97-AF65-F5344CB8AC3E}">
        <p14:creationId xmlns:p14="http://schemas.microsoft.com/office/powerpoint/2010/main" val="19689016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7459-45E5-40C5-BB4E-A76EF6EA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Funding Profile Data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023F-63C4-42B6-A12C-177A19C24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Excludes</a:t>
            </a:r>
          </a:p>
          <a:p>
            <a:pPr lvl="1"/>
            <a:r>
              <a:rPr lang="en-US" dirty="0"/>
              <a:t>The value of vaccines purchased by CDC and delivered through the Vaccines for Children program</a:t>
            </a:r>
          </a:p>
          <a:p>
            <a:pPr lvl="1"/>
            <a:r>
              <a:rPr lang="en-US" dirty="0"/>
              <a:t>Any funds transferred to CDC or ATSDR from other federal agencies or entities (i.e., funds that are not part of CDC/ATSDR’s appropriations)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042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006CE9-4B25-4252-86EF-2A0AD107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510713"/>
          </a:xfrm>
        </p:spPr>
        <p:txBody>
          <a:bodyPr/>
          <a:lstStyle/>
          <a:p>
            <a:r>
              <a:rPr lang="en-US" dirty="0"/>
              <a:t>CDC FY 2019 Funding to Tribes and Tribal Organizations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863A8-8619-43CB-B11F-0FEC439B43C1}"/>
              </a:ext>
            </a:extLst>
          </p:cNvPr>
          <p:cNvSpPr txBox="1"/>
          <p:nvPr/>
        </p:nvSpPr>
        <p:spPr>
          <a:xfrm>
            <a:off x="247594" y="4821102"/>
            <a:ext cx="7751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*Notice of Funding Opportunity (NOFO)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05B6F7-880D-4594-AB60-77FF5C1FB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6791"/>
              </p:ext>
            </p:extLst>
          </p:nvPr>
        </p:nvGraphicFramePr>
        <p:xfrm>
          <a:off x="600892" y="849086"/>
          <a:ext cx="7929153" cy="3866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883">
                  <a:extLst>
                    <a:ext uri="{9D8B030D-6E8A-4147-A177-3AD203B41FA5}">
                      <a16:colId xmlns:a16="http://schemas.microsoft.com/office/drawing/2014/main" val="2425403230"/>
                    </a:ext>
                  </a:extLst>
                </a:gridCol>
                <a:gridCol w="1169046">
                  <a:extLst>
                    <a:ext uri="{9D8B030D-6E8A-4147-A177-3AD203B41FA5}">
                      <a16:colId xmlns:a16="http://schemas.microsoft.com/office/drawing/2014/main" val="1104964750"/>
                    </a:ext>
                  </a:extLst>
                </a:gridCol>
                <a:gridCol w="1222751">
                  <a:extLst>
                    <a:ext uri="{9D8B030D-6E8A-4147-A177-3AD203B41FA5}">
                      <a16:colId xmlns:a16="http://schemas.microsoft.com/office/drawing/2014/main" val="271908489"/>
                    </a:ext>
                  </a:extLst>
                </a:gridCol>
                <a:gridCol w="1236491">
                  <a:extLst>
                    <a:ext uri="{9D8B030D-6E8A-4147-A177-3AD203B41FA5}">
                      <a16:colId xmlns:a16="http://schemas.microsoft.com/office/drawing/2014/main" val="3248706152"/>
                    </a:ext>
                  </a:extLst>
                </a:gridCol>
                <a:gridCol w="1236491">
                  <a:extLst>
                    <a:ext uri="{9D8B030D-6E8A-4147-A177-3AD203B41FA5}">
                      <a16:colId xmlns:a16="http://schemas.microsoft.com/office/drawing/2014/main" val="3734584532"/>
                    </a:ext>
                  </a:extLst>
                </a:gridCol>
                <a:gridCol w="1236491">
                  <a:extLst>
                    <a:ext uri="{9D8B030D-6E8A-4147-A177-3AD203B41FA5}">
                      <a16:colId xmlns:a16="http://schemas.microsoft.com/office/drawing/2014/main" val="4109497734"/>
                    </a:ext>
                  </a:extLst>
                </a:gridCol>
              </a:tblGrid>
              <a:tr h="32226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FY 2016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FY 2017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FY 2018 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FY 2019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+/- FY2018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extLst>
                  <a:ext uri="{0D108BD9-81ED-4DB2-BD59-A6C34878D82A}">
                    <a16:rowId xmlns:a16="http://schemas.microsoft.com/office/drawing/2014/main" val="1531103401"/>
                  </a:ext>
                </a:extLst>
              </a:tr>
              <a:tr h="10834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All Funding 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(grants, cooperative agreements, and contracts)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$164,944,184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$179,896,649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$395,341,923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$217,172,412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-$178,169,511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(Mainly decrease in contracts)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extLst>
                  <a:ext uri="{0D108BD9-81ED-4DB2-BD59-A6C34878D82A}">
                    <a16:rowId xmlns:a16="http://schemas.microsoft.com/office/drawing/2014/main" val="1552277880"/>
                  </a:ext>
                </a:extLst>
              </a:tr>
              <a:tr h="6487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2"/>
                          </a:solidFill>
                          <a:effectLst/>
                        </a:rPr>
                        <a:t>Cooperative Agreement and Grant Funding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$34,851,899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$43,923,265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$66,553,180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$66,531,146</a:t>
                      </a:r>
                      <a:endParaRPr lang="en-US" sz="90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-$22,034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extLst>
                  <a:ext uri="{0D108BD9-81ED-4DB2-BD59-A6C34878D82A}">
                    <a16:rowId xmlns:a16="http://schemas.microsoft.com/office/drawing/2014/main" val="3688630037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2"/>
                          </a:solidFill>
                          <a:effectLst/>
                        </a:rPr>
                        <a:t>Contract Funding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$130,092,285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$135,973,384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$328,788,743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$150,641,266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-$178,147,477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extLst>
                  <a:ext uri="{0D108BD9-81ED-4DB2-BD59-A6C34878D82A}">
                    <a16:rowId xmlns:a16="http://schemas.microsoft.com/office/drawing/2014/main" val="2248482721"/>
                  </a:ext>
                </a:extLst>
              </a:tr>
              <a:tr h="6487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Number of Grantees Funded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60</a:t>
                      </a:r>
                      <a:endParaRPr lang="en-US" sz="90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82 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87 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+5 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extLst>
                  <a:ext uri="{0D108BD9-81ED-4DB2-BD59-A6C34878D82A}">
                    <a16:rowId xmlns:a16="http://schemas.microsoft.com/office/drawing/2014/main" val="2040358169"/>
                  </a:ext>
                </a:extLst>
              </a:tr>
              <a:tr h="68962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effectLst/>
                        </a:rPr>
                        <a:t>Funding Mechanisms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 NOFOs*; </a:t>
                      </a:r>
                      <a:endParaRPr lang="en-US" sz="90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 grant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10 NOFOs; </a:t>
                      </a:r>
                      <a:endParaRPr lang="en-US" sz="90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 grant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 NOFOs</a:t>
                      </a:r>
                      <a:endParaRPr lang="en-US" sz="90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 grant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13 NOFOs</a:t>
                      </a:r>
                      <a:endParaRPr lang="en-US" sz="900">
                        <a:effectLst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 grant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+1 NOFO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84" marR="19784" marT="3551" marB="0"/>
                </a:tc>
                <a:extLst>
                  <a:ext uri="{0D108BD9-81ED-4DB2-BD59-A6C34878D82A}">
                    <a16:rowId xmlns:a16="http://schemas.microsoft.com/office/drawing/2014/main" val="197280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572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97AB22-B511-4A54-8EA0-7383375016CD}"/>
              </a:ext>
            </a:extLst>
          </p:cNvPr>
          <p:cNvSpPr txBox="1">
            <a:spLocks/>
          </p:cNvSpPr>
          <p:nvPr/>
        </p:nvSpPr>
        <p:spPr>
          <a:xfrm>
            <a:off x="457200" y="272229"/>
            <a:ext cx="8435130" cy="857250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39A6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dirty="0"/>
              <a:t>CDC FY 2019 Grant and Cooperative Agreement Funding to Tribes and Tribal Organizations by Funding Center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C3A26B-F851-41D9-8896-1E14ED67A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90449"/>
              </p:ext>
            </p:extLst>
          </p:nvPr>
        </p:nvGraphicFramePr>
        <p:xfrm>
          <a:off x="628650" y="1395358"/>
          <a:ext cx="7886700" cy="3211621"/>
        </p:xfrm>
        <a:graphic>
          <a:graphicData uri="http://schemas.openxmlformats.org/drawingml/2006/table">
            <a:tbl>
              <a:tblPr firstRow="1" firstCol="1" bandRow="1"/>
              <a:tblGrid>
                <a:gridCol w="5827193">
                  <a:extLst>
                    <a:ext uri="{9D8B030D-6E8A-4147-A177-3AD203B41FA5}">
                      <a16:colId xmlns:a16="http://schemas.microsoft.com/office/drawing/2014/main" val="936742707"/>
                    </a:ext>
                  </a:extLst>
                </a:gridCol>
                <a:gridCol w="2059507">
                  <a:extLst>
                    <a:ext uri="{9D8B030D-6E8A-4147-A177-3AD203B41FA5}">
                      <a16:colId xmlns:a16="http://schemas.microsoft.com/office/drawing/2014/main" val="3989430974"/>
                    </a:ext>
                  </a:extLst>
                </a:gridCol>
              </a:tblGrid>
              <a:tr h="34466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CDC Center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FY 2019 Funding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50093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Center for State, Tribal, Local, and Territorial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$1,293,914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4690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Chronic Disease Prevention and Health Promotion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$50,547,079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3800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Emerging and Zoonotic Infectious Diseases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$217,822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31977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Environmental Health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$441,000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54343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HIV/AIDS, Viral Hepatitis, STD, and TB Prevention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$1,007,692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28895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Injury Prevention and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$12,863,639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20203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Immunization and Respiratory Diseases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$60,000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23132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Office of the Associate Director for Strategy and Policy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$100,000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39358"/>
                  </a:ext>
                </a:extLst>
              </a:tr>
              <a:tr h="3186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$66,531,146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0" marR="45430" marT="848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4679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B9455B-A1CE-47C9-A709-4C857F4A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72246" cy="847410"/>
          </a:xfrm>
        </p:spPr>
        <p:txBody>
          <a:bodyPr/>
          <a:lstStyle/>
          <a:p>
            <a:r>
              <a:rPr lang="en-US" dirty="0"/>
              <a:t>CDC FY 2019 Funding to Tribal Grantees 		          by Funding Mechanism (1 of 2)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55F246-C681-4732-82B7-1366A5A85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0102"/>
              </p:ext>
            </p:extLst>
          </p:nvPr>
        </p:nvGraphicFramePr>
        <p:xfrm>
          <a:off x="493776" y="1106424"/>
          <a:ext cx="8156448" cy="3878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8856">
                  <a:extLst>
                    <a:ext uri="{9D8B030D-6E8A-4147-A177-3AD203B41FA5}">
                      <a16:colId xmlns:a16="http://schemas.microsoft.com/office/drawing/2014/main" val="3586393837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1917608068"/>
                    </a:ext>
                  </a:extLst>
                </a:gridCol>
              </a:tblGrid>
              <a:tr h="465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Notice of Funding Opportunity or Grant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 Funding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 anchor="ctr"/>
                </a:tc>
                <a:extLst>
                  <a:ext uri="{0D108BD9-81ED-4DB2-BD59-A6C34878D82A}">
                    <a16:rowId xmlns:a16="http://schemas.microsoft.com/office/drawing/2014/main" val="795258638"/>
                  </a:ext>
                </a:extLst>
              </a:tr>
              <a:tr h="5111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DP19-1903 Prevention and Public Health Fund (PPHF) 2014: A Comprehensive Approach to Good Health and Wellness in Indian Country (financed solely by PPHF)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$19,660,060</a:t>
                      </a: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3051257643"/>
                  </a:ext>
                </a:extLst>
              </a:tr>
              <a:tr h="367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DP15-1502: Organized Approaches to Increase Colorectal Cancer Screening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$732,400</a:t>
                      </a: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543588979"/>
                  </a:ext>
                </a:extLst>
              </a:tr>
              <a:tr h="3387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DP18-1813: Racial and Ethnic Approaches to Community Health (REACH) (PPHF)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$792,000</a:t>
                      </a: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2796813304"/>
                  </a:ext>
                </a:extLst>
              </a:tr>
              <a:tr h="489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DP17-1701: Cancer Prevention and Control Programs for State, Territorial, and Tribal Organizations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$12,006,530</a:t>
                      </a: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3332064443"/>
                  </a:ext>
                </a:extLst>
              </a:tr>
              <a:tr h="529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DP17-1704: Building Public Health Infrastructure in Tribal Communities to Accelerate Disease Prevention and Health Promotion in Indian Country (PPHF)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$10,045,002</a:t>
                      </a: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1807223811"/>
                  </a:ext>
                </a:extLst>
              </a:tr>
              <a:tr h="529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DP18-1816: Well Integrated Screening and Evaluation for Women Across the Nation (WISEWOMAN)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$1,710,000</a:t>
                      </a: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303686893"/>
                  </a:ext>
                </a:extLst>
              </a:tr>
              <a:tr h="52966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DP18-1808: Consortium of National Networks to Impact Populations Experiencing Tobacco-Related and Cancer Health Disparities</a:t>
                      </a:r>
                      <a:endParaRPr lang="en-US" sz="1500" b="0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$500,000</a:t>
                      </a:r>
                    </a:p>
                  </a:txBody>
                  <a:tcPr marL="41275" marR="41275" marT="7620" marB="0"/>
                </a:tc>
                <a:extLst>
                  <a:ext uri="{0D108BD9-81ED-4DB2-BD59-A6C34878D82A}">
                    <a16:rowId xmlns:a16="http://schemas.microsoft.com/office/drawing/2014/main" val="187963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2658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956899-6C8F-450F-A95F-88D2E614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2019 Funding to Tribal Grantees 		              by Funding Mechanism (2 of 2)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7DD2E6-9FC2-4D53-8651-EAEB8FF30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91173"/>
              </p:ext>
            </p:extLst>
          </p:nvPr>
        </p:nvGraphicFramePr>
        <p:xfrm>
          <a:off x="611944" y="1202787"/>
          <a:ext cx="7870873" cy="3509889"/>
        </p:xfrm>
        <a:graphic>
          <a:graphicData uri="http://schemas.openxmlformats.org/drawingml/2006/table">
            <a:tbl>
              <a:tblPr firstRow="1" firstCol="1" bandRow="1"/>
              <a:tblGrid>
                <a:gridCol w="6608100">
                  <a:extLst>
                    <a:ext uri="{9D8B030D-6E8A-4147-A177-3AD203B41FA5}">
                      <a16:colId xmlns:a16="http://schemas.microsoft.com/office/drawing/2014/main" val="1179143824"/>
                    </a:ext>
                  </a:extLst>
                </a:gridCol>
                <a:gridCol w="1262773">
                  <a:extLst>
                    <a:ext uri="{9D8B030D-6E8A-4147-A177-3AD203B41FA5}">
                      <a16:colId xmlns:a16="http://schemas.microsoft.com/office/drawing/2014/main" val="1564549851"/>
                    </a:ext>
                  </a:extLst>
                </a:gridCol>
              </a:tblGrid>
              <a:tr h="54547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Notice of Funding Opportunity or Grant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2019 Funding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82736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DP18-1812: Tribal Practices for Wellness in Indian Country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$5,186,089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83860"/>
                  </a:ext>
                </a:extLst>
              </a:tr>
              <a:tr h="34181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PS15-1502: Comprehensive High-Impact HIV Prevention Projects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$695,198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33374"/>
                  </a:ext>
                </a:extLst>
              </a:tr>
              <a:tr h="34181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PS17-1707: Community Approaches to Reducing Sexually Transmitted Diseases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$312,494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53270"/>
                  </a:ext>
                </a:extLst>
              </a:tr>
              <a:tr h="34181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PS18-1807: Promoting Adolescent Health Through School-Based HIV Prevention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50151"/>
                  </a:ext>
                </a:extLst>
              </a:tr>
              <a:tr h="4906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OT18-1802: Strengthening Public Health Systems and Services Through National Partnerships to Improve and Protect the Nation’s Health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$2,005,000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0832"/>
                  </a:ext>
                </a:extLst>
              </a:tr>
              <a:tr h="34181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OT18-1803: Tribal Public Health Capacity Building and Quality Improvement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$12,780,459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5547"/>
                  </a:ext>
                </a:extLst>
              </a:tr>
              <a:tr h="49486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OT19-1902: PPHF 2018: Preventive Health and Health Services Block Grant—financed solely by the 2018 Prevention and Public Health Fund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$93,914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272"/>
                  </a:ext>
                </a:extLst>
              </a:tr>
              <a:tr h="2721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$66,531,146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70" marR="36070" marT="665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7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4243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507383"/>
          </a:xfrm>
        </p:spPr>
        <p:txBody>
          <a:bodyPr/>
          <a:lstStyle/>
          <a:p>
            <a:r>
              <a:rPr lang="en-US" dirty="0"/>
              <a:t>CDC FY 2019 Additional Tribal Projects* (1 of 2)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EEFC97-EF7F-42EE-9AF6-7774DC2FA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03265"/>
              </p:ext>
            </p:extLst>
          </p:nvPr>
        </p:nvGraphicFramePr>
        <p:xfrm>
          <a:off x="239842" y="789517"/>
          <a:ext cx="8559383" cy="3367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567">
                  <a:extLst>
                    <a:ext uri="{9D8B030D-6E8A-4147-A177-3AD203B41FA5}">
                      <a16:colId xmlns:a16="http://schemas.microsoft.com/office/drawing/2014/main" val="1046589419"/>
                    </a:ext>
                  </a:extLst>
                </a:gridCol>
                <a:gridCol w="1936508">
                  <a:extLst>
                    <a:ext uri="{9D8B030D-6E8A-4147-A177-3AD203B41FA5}">
                      <a16:colId xmlns:a16="http://schemas.microsoft.com/office/drawing/2014/main" val="4292362360"/>
                    </a:ext>
                  </a:extLst>
                </a:gridCol>
                <a:gridCol w="2588075">
                  <a:extLst>
                    <a:ext uri="{9D8B030D-6E8A-4147-A177-3AD203B41FA5}">
                      <a16:colId xmlns:a16="http://schemas.microsoft.com/office/drawing/2014/main" val="4154358760"/>
                    </a:ext>
                  </a:extLst>
                </a:gridCol>
                <a:gridCol w="1169233">
                  <a:extLst>
                    <a:ext uri="{9D8B030D-6E8A-4147-A177-3AD203B41FA5}">
                      <a16:colId xmlns:a16="http://schemas.microsoft.com/office/drawing/2014/main" val="4247349849"/>
                    </a:ext>
                  </a:extLst>
                </a:gridCol>
              </a:tblGrid>
              <a:tr h="19025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CDC Center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Grantee**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Amount 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40553"/>
                  </a:ext>
                </a:extLst>
              </a:tr>
              <a:tr h="57108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Center for Environmental Health</a:t>
                      </a:r>
                      <a:endParaRPr lang="en-US" sz="11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American Public Health Association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Tribal Environment Health (TEH) —A Capacity Building Initiative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$138,000         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29155"/>
                  </a:ext>
                </a:extLst>
              </a:tr>
              <a:tr h="76149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Center for Chronic Disease Prevention and Health Promotion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Chronic Disease Directors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Capacity Building Training for Tribal and Territorial Cancer Prevention Programs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$150,000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12438"/>
                  </a:ext>
                </a:extLst>
              </a:tr>
              <a:tr h="76149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Center for Injury Prevention and Control</a:t>
                      </a:r>
                      <a:endParaRPr lang="en-US" sz="11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Network of Public Health Institutes (NNPHI)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Opioid Overdose Prevention in Tribes:  Technical Assistance through Public Health Institutes 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$500,000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42476"/>
                  </a:ext>
                </a:extLst>
              </a:tr>
              <a:tr h="57108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 for State, Tribal, Local, and Territorial Support (CSTLTS)</a:t>
                      </a:r>
                      <a:endParaRPr lang="en-US" sz="11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NNPHI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Tribal Public Health Capacity Recipient Support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$250,000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54423"/>
                  </a:ext>
                </a:extLst>
              </a:tr>
              <a:tr h="38066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CSTLTS</a:t>
                      </a:r>
                      <a:endParaRPr lang="en-US" sz="11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NNPHI</a:t>
                      </a:r>
                      <a:endParaRPr lang="en-US" sz="1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Indigenous Social Determinants of Health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$100,000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7" marR="52417" marT="863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710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7BA02A-FFE2-46E2-B557-EB89F795784A}"/>
              </a:ext>
            </a:extLst>
          </p:cNvPr>
          <p:cNvSpPr txBox="1"/>
          <p:nvPr/>
        </p:nvSpPr>
        <p:spPr>
          <a:xfrm>
            <a:off x="239842" y="4126369"/>
            <a:ext cx="8102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*Tribal-focused projects not included in direct funding to tribes and tribal organizations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**Funding provided through “OT18-1802—Strengthening Public Health Systems and Services Through National Partnerships to Improve and Protect the Nation’s Health”</a:t>
            </a:r>
          </a:p>
        </p:txBody>
      </p:sp>
    </p:spTree>
    <p:extLst>
      <p:ext uri="{BB962C8B-B14F-4D97-AF65-F5344CB8AC3E}">
        <p14:creationId xmlns:p14="http://schemas.microsoft.com/office/powerpoint/2010/main" val="17308389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2019 Additional Tribal Projects (2 of 2)*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33" y="3782073"/>
            <a:ext cx="77511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*Tribal-focused projects not included in direct funding to tribes and tribal organizations</a:t>
            </a:r>
          </a:p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**Funding provided through a CDC Interagency Agreement with the Indian Health Service (includes administrative fees)</a:t>
            </a:r>
          </a:p>
          <a:p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FD815F-F8BF-4552-863F-2CFB942F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08224"/>
              </p:ext>
            </p:extLst>
          </p:nvPr>
        </p:nvGraphicFramePr>
        <p:xfrm>
          <a:off x="643728" y="1253887"/>
          <a:ext cx="7810724" cy="2475231"/>
        </p:xfrm>
        <a:graphic>
          <a:graphicData uri="http://schemas.openxmlformats.org/drawingml/2006/table">
            <a:tbl>
              <a:tblPr firstRow="1" firstCol="1" bandRow="1"/>
              <a:tblGrid>
                <a:gridCol w="2053999">
                  <a:extLst>
                    <a:ext uri="{9D8B030D-6E8A-4147-A177-3AD203B41FA5}">
                      <a16:colId xmlns:a16="http://schemas.microsoft.com/office/drawing/2014/main" val="613630894"/>
                    </a:ext>
                  </a:extLst>
                </a:gridCol>
                <a:gridCol w="2231505">
                  <a:extLst>
                    <a:ext uri="{9D8B030D-6E8A-4147-A177-3AD203B41FA5}">
                      <a16:colId xmlns:a16="http://schemas.microsoft.com/office/drawing/2014/main" val="401231484"/>
                    </a:ext>
                  </a:extLst>
                </a:gridCol>
                <a:gridCol w="2535802">
                  <a:extLst>
                    <a:ext uri="{9D8B030D-6E8A-4147-A177-3AD203B41FA5}">
                      <a16:colId xmlns:a16="http://schemas.microsoft.com/office/drawing/2014/main" val="2449705101"/>
                    </a:ext>
                  </a:extLst>
                </a:gridCol>
                <a:gridCol w="989418">
                  <a:extLst>
                    <a:ext uri="{9D8B030D-6E8A-4147-A177-3AD203B41FA5}">
                      <a16:colId xmlns:a16="http://schemas.microsoft.com/office/drawing/2014/main" val="551924834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571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Grantee**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571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571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0302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Chronic Disease Prevention and Health Promotion (NCCDPHP)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30" marR="7493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Albuquerque Area Indian 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Board’s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Southwest Tribal Epidemiology Center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Colorectal Cancer Screening among Diabetic American Indians and Alaska Natives Project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$150,000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30" marR="7493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83827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NCCDPHP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30" marR="7493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Chairman’s Health Board’s Great Plains Tribal Epidemiology Center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Cancer Survivor Group Leadership Trainings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$93,500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30" marR="7493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84019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30" marR="7493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funding for additional tribal projects: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$1,381,500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30" marR="74930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4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623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980</Words>
  <Application>Microsoft Office PowerPoint</Application>
  <PresentationFormat>On-screen Show (16:9)</PresentationFormat>
  <Paragraphs>176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Myriad Web Pro</vt:lpstr>
      <vt:lpstr>Wingdings</vt:lpstr>
      <vt:lpstr>Calibri</vt:lpstr>
      <vt:lpstr>Courier New</vt:lpstr>
      <vt:lpstr>Arial</vt:lpstr>
      <vt:lpstr>Master</vt:lpstr>
      <vt:lpstr>Fiscal Year 2019 CDC Funding Profile for American Indian and Alaska Native Tribes and Tribal Organizations </vt:lpstr>
      <vt:lpstr>About the Funding Profile Data</vt:lpstr>
      <vt:lpstr>About the Funding Profile Data (cont.)</vt:lpstr>
      <vt:lpstr>CDC FY 2019 Funding to Tribes and Tribal Organizations</vt:lpstr>
      <vt:lpstr>PowerPoint Presentation</vt:lpstr>
      <vt:lpstr>CDC FY 2019 Funding to Tribal Grantees             by Funding Mechanism (1 of 2)</vt:lpstr>
      <vt:lpstr>CDC FY 2019 Funding to Tribal Grantees                 by Funding Mechanism (2 of 2)</vt:lpstr>
      <vt:lpstr>CDC FY 2019 Additional Tribal Projects* (1 of 2)</vt:lpstr>
      <vt:lpstr>CDC FY 2019 Additional Tribal Projects (2 of 2)*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Moore, Georgia Ann (CDC/DDPHSIS/CSTLTS/OD)</cp:lastModifiedBy>
  <cp:revision>252</cp:revision>
  <dcterms:created xsi:type="dcterms:W3CDTF">2011-03-17T17:43:16Z</dcterms:created>
  <dcterms:modified xsi:type="dcterms:W3CDTF">2020-03-04T20:00:34Z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