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808" r:id="rId1"/>
  </p:sldMasterIdLst>
  <p:notesMasterIdLst>
    <p:notesMasterId r:id="rId15"/>
  </p:notesMasterIdLst>
  <p:handoutMasterIdLst>
    <p:handoutMasterId r:id="rId16"/>
  </p:handoutMasterIdLst>
  <p:sldIdLst>
    <p:sldId id="288" r:id="rId2"/>
    <p:sldId id="289" r:id="rId3"/>
    <p:sldId id="290" r:id="rId4"/>
    <p:sldId id="302" r:id="rId5"/>
    <p:sldId id="303" r:id="rId6"/>
    <p:sldId id="304" r:id="rId7"/>
    <p:sldId id="305" r:id="rId8"/>
    <p:sldId id="306" r:id="rId9"/>
    <p:sldId id="307" r:id="rId10"/>
    <p:sldId id="310" r:id="rId11"/>
    <p:sldId id="311" r:id="rId12"/>
    <p:sldId id="309" r:id="rId13"/>
    <p:sldId id="292" r:id="rId14"/>
  </p:sldIdLst>
  <p:sldSz cx="9144000" cy="5143500" type="screen16x9"/>
  <p:notesSz cx="7010400" cy="92964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Myriad Web Pro" panose="020B0604020202020204" charset="0"/>
      <p:regular r:id="rId21"/>
      <p:bold r:id="rId22"/>
      <p:italic r:id="rId23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Olivares, Dagny (CDC/OSTLTS/OD)" initials="Dvp2" lastIdx="8" clrIdx="6">
    <p:extLst>
      <p:ext uri="{19B8F6BF-5375-455C-9EA6-DF929625EA0E}">
        <p15:presenceInfo xmlns:p15="http://schemas.microsoft.com/office/powerpoint/2012/main" userId="Olivares, Dagny (CDC/OSTLTS/OD)" providerId="None"/>
      </p:ext>
    </p:extLst>
  </p:cmAuthor>
  <p:cmAuthor id="1" name="GAM" initials="GAM" lastIdx="1" clrIdx="0">
    <p:extLst>
      <p:ext uri="{19B8F6BF-5375-455C-9EA6-DF929625EA0E}">
        <p15:presenceInfo xmlns:p15="http://schemas.microsoft.com/office/powerpoint/2012/main" userId="GAM" providerId="None"/>
      </p:ext>
    </p:extLst>
  </p:cmAuthor>
  <p:cmAuthor id="2" name="Berry, Jacqueline (Jacqui) (CDC/OSTLTS/OD) (CTR)" initials="BJ(((" lastIdx="19" clrIdx="1">
    <p:extLst>
      <p:ext uri="{19B8F6BF-5375-455C-9EA6-DF929625EA0E}">
        <p15:presenceInfo xmlns:p15="http://schemas.microsoft.com/office/powerpoint/2012/main" userId="S-1-5-21-1207783550-2075000910-922709458-211341" providerId="AD"/>
      </p:ext>
    </p:extLst>
  </p:cmAuthor>
  <p:cmAuthor id="3" name="Gia Simon" initials="GS" lastIdx="1" clrIdx="2">
    <p:extLst>
      <p:ext uri="{19B8F6BF-5375-455C-9EA6-DF929625EA0E}">
        <p15:presenceInfo xmlns:p15="http://schemas.microsoft.com/office/powerpoint/2012/main" userId="Gia Simon" providerId="None"/>
      </p:ext>
    </p:extLst>
  </p:cmAuthor>
  <p:cmAuthor id="4" name="Stephens, Dyron (CDC/OSTLTS/OD) (CTR)" initials="SD((" lastIdx="9" clrIdx="3">
    <p:extLst>
      <p:ext uri="{19B8F6BF-5375-455C-9EA6-DF929625EA0E}">
        <p15:presenceInfo xmlns:p15="http://schemas.microsoft.com/office/powerpoint/2012/main" userId="S-1-5-21-1207783550-2075000910-922709458-564440" providerId="AD"/>
      </p:ext>
    </p:extLst>
  </p:cmAuthor>
  <p:cmAuthor id="5" name="Hart, Kimberly (CDC/OSTLTS/OD)" initials="HK(" lastIdx="5" clrIdx="4">
    <p:extLst>
      <p:ext uri="{19B8F6BF-5375-455C-9EA6-DF929625EA0E}">
        <p15:presenceInfo xmlns:p15="http://schemas.microsoft.com/office/powerpoint/2012/main" userId="S-1-5-21-1207783550-2075000910-922709458-307175" providerId="AD"/>
      </p:ext>
    </p:extLst>
  </p:cmAuthor>
  <p:cmAuthor id="6" name="Moore, Georgia Ann (CDC/OSTLTS/OD)" initials="MGA(" lastIdx="8" clrIdx="5">
    <p:extLst>
      <p:ext uri="{19B8F6BF-5375-455C-9EA6-DF929625EA0E}">
        <p15:presenceInfo xmlns:p15="http://schemas.microsoft.com/office/powerpoint/2012/main" userId="S-1-5-21-1207783550-2075000910-922709458-17352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9EDFC"/>
    <a:srgbClr val="CFD9FA"/>
    <a:srgbClr val="FFFFFF"/>
    <a:srgbClr val="0039A6"/>
    <a:srgbClr val="0E66AF"/>
    <a:srgbClr val="006A71"/>
    <a:srgbClr val="695E4A"/>
    <a:srgbClr val="00853F"/>
    <a:srgbClr val="EC88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402" autoAdjust="0"/>
    <p:restoredTop sz="94189" autoAdjust="0"/>
  </p:normalViewPr>
  <p:slideViewPr>
    <p:cSldViewPr snapToGrid="0">
      <p:cViewPr varScale="1">
        <p:scale>
          <a:sx n="147" d="100"/>
          <a:sy n="147" d="100"/>
        </p:scale>
        <p:origin x="120" y="10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-1795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6725"/>
          </a:xfrm>
          <a:prstGeom prst="rect">
            <a:avLst/>
          </a:prstGeom>
        </p:spPr>
        <p:txBody>
          <a:bodyPr vert="horz" lIns="91435" tIns="45717" rIns="91435" bIns="4571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9" y="0"/>
            <a:ext cx="3038475" cy="466725"/>
          </a:xfrm>
          <a:prstGeom prst="rect">
            <a:avLst/>
          </a:prstGeom>
        </p:spPr>
        <p:txBody>
          <a:bodyPr vert="horz" lIns="91435" tIns="45717" rIns="91435" bIns="45717" rtlCol="0"/>
          <a:lstStyle>
            <a:lvl1pPr algn="r">
              <a:defRPr sz="1200"/>
            </a:lvl1pPr>
          </a:lstStyle>
          <a:p>
            <a:fld id="{FD0ECA92-9DA0-480D-8269-4BE921E873DB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6"/>
            <a:ext cx="3038475" cy="466725"/>
          </a:xfrm>
          <a:prstGeom prst="rect">
            <a:avLst/>
          </a:prstGeom>
        </p:spPr>
        <p:txBody>
          <a:bodyPr vert="horz" lIns="91435" tIns="45717" rIns="91435" bIns="4571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9" y="8829676"/>
            <a:ext cx="3038475" cy="466725"/>
          </a:xfrm>
          <a:prstGeom prst="rect">
            <a:avLst/>
          </a:prstGeom>
        </p:spPr>
        <p:txBody>
          <a:bodyPr vert="horz" lIns="91435" tIns="45717" rIns="91435" bIns="45717" rtlCol="0" anchor="b"/>
          <a:lstStyle>
            <a:lvl1pPr algn="r">
              <a:defRPr sz="1200"/>
            </a:lvl1pPr>
          </a:lstStyle>
          <a:p>
            <a:fld id="{6C9150C5-532E-42B0-9ABE-16E3BEAFB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2717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3038145" cy="464205"/>
          </a:xfrm>
          <a:prstGeom prst="rect">
            <a:avLst/>
          </a:prstGeom>
        </p:spPr>
        <p:txBody>
          <a:bodyPr vert="horz" lIns="88134" tIns="44068" rIns="88134" bIns="44068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734" y="3"/>
            <a:ext cx="3038145" cy="464205"/>
          </a:xfrm>
          <a:prstGeom prst="rect">
            <a:avLst/>
          </a:prstGeom>
        </p:spPr>
        <p:txBody>
          <a:bodyPr vert="horz" lIns="88134" tIns="44068" rIns="88134" bIns="44068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3C03299-4BB1-4AD2-828F-715F084383AD}" type="datetimeFigureOut">
              <a:rPr lang="en-US"/>
              <a:pPr>
                <a:defRPr/>
              </a:pPr>
              <a:t>1/28/2019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8500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134" tIns="44068" rIns="88134" bIns="44068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46" y="4416099"/>
            <a:ext cx="5607711" cy="4182457"/>
          </a:xfrm>
          <a:prstGeom prst="rect">
            <a:avLst/>
          </a:prstGeom>
        </p:spPr>
        <p:txBody>
          <a:bodyPr vert="horz" lIns="88134" tIns="44068" rIns="88134" bIns="44068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30660"/>
            <a:ext cx="3038145" cy="464205"/>
          </a:xfrm>
          <a:prstGeom prst="rect">
            <a:avLst/>
          </a:prstGeom>
        </p:spPr>
        <p:txBody>
          <a:bodyPr vert="horz" lIns="88134" tIns="44068" rIns="88134" bIns="44068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734" y="8830660"/>
            <a:ext cx="3038145" cy="464205"/>
          </a:xfrm>
          <a:prstGeom prst="rect">
            <a:avLst/>
          </a:prstGeom>
        </p:spPr>
        <p:txBody>
          <a:bodyPr vert="horz" lIns="88134" tIns="44068" rIns="88134" bIns="44068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B38CAEC-4554-485B-9189-C45C7447A4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5838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2054C-5FFB-4925-88B8-34BFE44764D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2744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602EB1-53D9-4DFE-8424-3D64C9FE56AF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065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mailto:OSTLTSfeedback@cdc.gov" TargetMode="Externa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cdc.gov/stltpublichealth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2824"/>
          <a:stretch/>
        </p:blipFill>
        <p:spPr>
          <a:xfrm>
            <a:off x="1" y="0"/>
            <a:ext cx="9157648" cy="94052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956741"/>
            <a:ext cx="8229600" cy="866834"/>
          </a:xfrm>
          <a:prstGeom prst="rect">
            <a:avLst/>
          </a:prstGeom>
        </p:spPr>
        <p:txBody>
          <a:bodyPr/>
          <a:lstStyle>
            <a:lvl1pPr algn="l">
              <a:lnSpc>
                <a:spcPts val="3000"/>
              </a:lnSpc>
              <a:defRPr sz="2800" b="1" baseline="0">
                <a:solidFill>
                  <a:srgbClr val="0039A6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457200" y="2061700"/>
            <a:ext cx="6400800" cy="3429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baseline="0">
                <a:solidFill>
                  <a:srgbClr val="0039A6"/>
                </a:solidFill>
                <a:effectLst/>
                <a:latin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2876702"/>
            <a:ext cx="6400800" cy="97155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000"/>
              </a:lnSpc>
              <a:buNone/>
              <a:defRPr sz="1800" baseline="0">
                <a:solidFill>
                  <a:srgbClr val="0039A6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457200" y="90152"/>
            <a:ext cx="6903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95000"/>
                  </a:schemeClr>
                </a:solidFill>
                <a:latin typeface="Calibri" panose="020F0502020204030204" pitchFamily="34" charset="0"/>
              </a:rPr>
              <a:t>Centers for Disease Control and Prevention</a:t>
            </a:r>
          </a:p>
        </p:txBody>
      </p:sp>
    </p:spTree>
    <p:extLst>
      <p:ext uri="{BB962C8B-B14F-4D97-AF65-F5344CB8AC3E}">
        <p14:creationId xmlns:p14="http://schemas.microsoft.com/office/powerpoint/2010/main" val="32981304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LIDE_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3000"/>
              </a:lnSpc>
              <a:defRPr sz="2800" b="1" baseline="0">
                <a:solidFill>
                  <a:srgbClr val="0039A6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 smtClean="0"/>
              <a:t>Bottom band: OD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742" b="-5052"/>
          <a:stretch/>
        </p:blipFill>
        <p:spPr>
          <a:xfrm>
            <a:off x="6438" y="5018218"/>
            <a:ext cx="9144001" cy="186744"/>
          </a:xfrm>
          <a:prstGeom prst="rect">
            <a:avLst/>
          </a:prstGeom>
        </p:spPr>
      </p:pic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57200" y="1158875"/>
            <a:ext cx="8229600" cy="3341688"/>
          </a:xfrm>
        </p:spPr>
        <p:txBody>
          <a:bodyPr/>
          <a:lstStyle>
            <a:lvl1pPr marL="342900" indent="-342900">
              <a:buClr>
                <a:srgbClr val="005DAA"/>
              </a:buClr>
              <a:buFont typeface="Wingdings" panose="05000000000000000000" pitchFamily="2" charset="2"/>
              <a:buChar char="§"/>
              <a:defRPr sz="2000">
                <a:solidFill>
                  <a:schemeClr val="accent4">
                    <a:lumMod val="75000"/>
                  </a:schemeClr>
                </a:solidFill>
              </a:defRPr>
            </a:lvl1pPr>
            <a:lvl2pPr>
              <a:buClr>
                <a:srgbClr val="532E63"/>
              </a:buClr>
              <a:defRPr sz="20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>
                <a:srgbClr val="9A3B26"/>
              </a:buClr>
              <a:defRPr sz="20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 sz="2000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 sz="2000"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285274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LIDE 2 column_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3000"/>
              </a:lnSpc>
              <a:defRPr sz="2800" b="1" baseline="0">
                <a:solidFill>
                  <a:srgbClr val="0039A6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3879669" cy="314325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24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18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2"/>
            <a:endParaRPr lang="en-US" dirty="0" smtClean="0"/>
          </a:p>
          <a:p>
            <a:pPr lvl="0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 userDrawn="1">
            <p:ph idx="10"/>
          </p:nvPr>
        </p:nvSpPr>
        <p:spPr>
          <a:xfrm>
            <a:off x="4807131" y="1200151"/>
            <a:ext cx="3879669" cy="314325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24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18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2"/>
            <a:endParaRPr lang="en-US" dirty="0" smtClean="0"/>
          </a:p>
          <a:p>
            <a:pPr lvl="0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544"/>
          <a:stretch/>
        </p:blipFill>
        <p:spPr>
          <a:xfrm>
            <a:off x="0" y="5039853"/>
            <a:ext cx="9144000" cy="112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5510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r_background">
    <p:bg>
      <p:bgPr>
        <a:solidFill>
          <a:srgbClr val="0E66AF">
            <a:alpha val="7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350323"/>
            <a:ext cx="8294913" cy="871538"/>
          </a:xfrm>
          <a:prstGeom prst="rect">
            <a:avLst/>
          </a:prstGeom>
        </p:spPr>
        <p:txBody>
          <a:bodyPr anchor="b"/>
          <a:lstStyle>
            <a:lvl1pPr algn="l">
              <a:defRPr sz="3600" b="1" baseline="0">
                <a:solidFill>
                  <a:schemeClr val="bg2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457201" y="4425696"/>
            <a:ext cx="7772400" cy="426244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ts val="2200"/>
              </a:lnSpc>
              <a:buNone/>
              <a:defRPr sz="2000" baseline="0">
                <a:solidFill>
                  <a:schemeClr val="bg2"/>
                </a:solidFill>
                <a:latin typeface="Calibri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82096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_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40"/>
          <a:stretch/>
        </p:blipFill>
        <p:spPr>
          <a:xfrm>
            <a:off x="1956" y="4251554"/>
            <a:ext cx="9144000" cy="883169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127218" y="2746824"/>
            <a:ext cx="66393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695E4A"/>
                </a:solidFill>
                <a:latin typeface="Calibri" panose="020F0502020204030204" pitchFamily="34" charset="0"/>
              </a:rPr>
              <a:t>For more information, contact CDC</a:t>
            </a:r>
            <a:br>
              <a:rPr lang="en-US" sz="1200" dirty="0" smtClean="0">
                <a:solidFill>
                  <a:srgbClr val="695E4A"/>
                </a:solidFill>
                <a:latin typeface="Calibri" panose="020F0502020204030204" pitchFamily="34" charset="0"/>
              </a:rPr>
            </a:br>
            <a:r>
              <a:rPr lang="en-US" sz="1200" dirty="0" smtClean="0">
                <a:solidFill>
                  <a:srgbClr val="695E4A"/>
                </a:solidFill>
                <a:latin typeface="Calibri" panose="020F0502020204030204" pitchFamily="34" charset="0"/>
              </a:rPr>
              <a:t>1-800-CDC-INFO (232-4636)</a:t>
            </a:r>
            <a:br>
              <a:rPr lang="en-US" sz="1200" dirty="0" smtClean="0">
                <a:solidFill>
                  <a:srgbClr val="695E4A"/>
                </a:solidFill>
                <a:latin typeface="Calibri" panose="020F0502020204030204" pitchFamily="34" charset="0"/>
              </a:rPr>
            </a:br>
            <a:r>
              <a:rPr lang="en-US" sz="1200" dirty="0" smtClean="0">
                <a:solidFill>
                  <a:srgbClr val="695E4A"/>
                </a:solidFill>
                <a:latin typeface="Calibri" panose="020F0502020204030204" pitchFamily="34" charset="0"/>
              </a:rPr>
              <a:t>TTY:  1-888-232-6348    www.cdc.gov</a:t>
            </a:r>
            <a:br>
              <a:rPr lang="en-US" sz="1200" dirty="0" smtClean="0">
                <a:solidFill>
                  <a:srgbClr val="695E4A"/>
                </a:solidFill>
                <a:latin typeface="Calibri" panose="020F0502020204030204" pitchFamily="34" charset="0"/>
              </a:rPr>
            </a:br>
            <a:r>
              <a:rPr lang="en-US" sz="1200" dirty="0" smtClean="0">
                <a:solidFill>
                  <a:srgbClr val="695E4A"/>
                </a:solidFill>
                <a:latin typeface="Calibri" panose="020F0502020204030204" pitchFamily="34" charset="0"/>
              </a:rPr>
              <a:t/>
            </a:r>
            <a:br>
              <a:rPr lang="en-US" sz="1200" dirty="0" smtClean="0">
                <a:solidFill>
                  <a:srgbClr val="695E4A"/>
                </a:solidFill>
                <a:latin typeface="Calibri" panose="020F0502020204030204" pitchFamily="34" charset="0"/>
              </a:rPr>
            </a:br>
            <a:r>
              <a:rPr lang="en-US" sz="1200" dirty="0" smtClean="0">
                <a:solidFill>
                  <a:srgbClr val="695E4A"/>
                </a:solidFill>
                <a:latin typeface="Calibri" panose="020F0502020204030204" pitchFamily="34" charset="0"/>
              </a:rPr>
              <a:t/>
            </a:r>
            <a:br>
              <a:rPr lang="en-US" sz="1200" dirty="0" smtClean="0">
                <a:solidFill>
                  <a:srgbClr val="695E4A"/>
                </a:solidFill>
                <a:latin typeface="Calibri" panose="020F0502020204030204" pitchFamily="34" charset="0"/>
              </a:rPr>
            </a:br>
            <a:r>
              <a:rPr lang="en-US" sz="1200" dirty="0" smtClean="0">
                <a:solidFill>
                  <a:srgbClr val="695E4A"/>
                </a:solidFill>
                <a:latin typeface="Calibri" panose="020F0502020204030204" pitchFamily="34" charset="0"/>
              </a:rPr>
              <a:t>The findings and conclusions in this report are those of the authors and do not necessarily represent the official position of the Centers for Disease Control and Prevention.</a:t>
            </a:r>
          </a:p>
        </p:txBody>
      </p:sp>
    </p:spTree>
    <p:extLst>
      <p:ext uri="{BB962C8B-B14F-4D97-AF65-F5344CB8AC3E}">
        <p14:creationId xmlns:p14="http://schemas.microsoft.com/office/powerpoint/2010/main" val="14608429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ata Slide (for content heavy tables and charts)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2250"/>
              </a:lnSpc>
              <a:defRPr sz="2100" b="1" baseline="0">
                <a:solidFill>
                  <a:schemeClr val="bg1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143250"/>
          </a:xfrm>
          <a:prstGeom prst="rect">
            <a:avLst/>
          </a:prstGeom>
        </p:spPr>
        <p:txBody>
          <a:bodyPr/>
          <a:lstStyle>
            <a:lvl1pPr marL="257175" indent="-257175">
              <a:buClr>
                <a:schemeClr val="bg1"/>
              </a:buClr>
              <a:buSzPct val="70000"/>
              <a:buFont typeface="Arial" pitchFamily="34" charset="0"/>
              <a:buChar char="•"/>
              <a:defRPr sz="1800" b="1" baseline="0">
                <a:solidFill>
                  <a:schemeClr val="bg2"/>
                </a:solidFill>
                <a:latin typeface="Calibri" pitchFamily="34" charset="0"/>
              </a:defRPr>
            </a:lvl1pPr>
            <a:lvl2pPr>
              <a:buClr>
                <a:schemeClr val="bg1"/>
              </a:buClr>
              <a:buSzPct val="100000"/>
              <a:buFont typeface="Wingdings" pitchFamily="2" charset="2"/>
              <a:buChar char="§"/>
              <a:defRPr sz="1500"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buSzPct val="100000"/>
              <a:buFont typeface="Arial" pitchFamily="34" charset="0"/>
              <a:buChar char="•"/>
              <a:defRPr sz="1350"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35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350">
                <a:solidFill>
                  <a:schemeClr val="bg2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4343400"/>
            <a:ext cx="8229600" cy="4572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825"/>
              </a:lnSpc>
              <a:buNone/>
              <a:defRPr sz="825" baseline="0">
                <a:solidFill>
                  <a:schemeClr val="tx2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*Citations and references – Myriad Pro, 11pt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894874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485900"/>
            <a:ext cx="8229600" cy="1257300"/>
          </a:xfrm>
          <a:prstGeom prst="rect">
            <a:avLst/>
          </a:prstGeom>
        </p:spPr>
        <p:txBody>
          <a:bodyPr/>
          <a:lstStyle>
            <a:lvl1pPr>
              <a:lnSpc>
                <a:spcPts val="2250"/>
              </a:lnSpc>
              <a:defRPr sz="2100" b="1" baseline="0">
                <a:solidFill>
                  <a:schemeClr val="bg1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3429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 b="1" baseline="0">
                <a:solidFill>
                  <a:schemeClr val="bg2"/>
                </a:solidFill>
                <a:effectLst/>
                <a:latin typeface="Calibri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371600" y="3200400"/>
            <a:ext cx="6400800" cy="971550"/>
          </a:xfrm>
          <a:prstGeom prst="rect">
            <a:avLst/>
          </a:prstGeom>
        </p:spPr>
        <p:txBody>
          <a:bodyPr/>
          <a:lstStyle>
            <a:lvl1pPr algn="ctr">
              <a:lnSpc>
                <a:spcPts val="1500"/>
              </a:lnSpc>
              <a:buNone/>
              <a:defRPr sz="1350" baseline="0">
                <a:solidFill>
                  <a:schemeClr val="tx2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269940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1543050"/>
            <a:ext cx="6400800" cy="1257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100" b="1" baseline="0">
                <a:solidFill>
                  <a:schemeClr val="bg2"/>
                </a:solidFill>
                <a:effectLst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Closing Myriad Pro, Bold, 28pt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828800" y="4697730"/>
            <a:ext cx="5105400" cy="137160"/>
          </a:xfrm>
          <a:prstGeom prst="rect">
            <a:avLst/>
          </a:prstGeom>
        </p:spPr>
        <p:txBody>
          <a:bodyPr/>
          <a:lstStyle>
            <a:lvl1pPr>
              <a:buNone/>
              <a:defRPr sz="75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Office of the Director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28800" y="4848606"/>
            <a:ext cx="5105400" cy="171450"/>
          </a:xfrm>
          <a:prstGeom prst="rect">
            <a:avLst/>
          </a:prstGeom>
        </p:spPr>
        <p:txBody>
          <a:bodyPr/>
          <a:lstStyle>
            <a:lvl1pPr>
              <a:buNone/>
              <a:defRPr sz="75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Place Office Title Here</a:t>
            </a:r>
            <a:endParaRPr lang="en-US" dirty="0"/>
          </a:p>
        </p:txBody>
      </p:sp>
      <p:sp>
        <p:nvSpPr>
          <p:cNvPr id="8" name="Subtitle 4"/>
          <p:cNvSpPr txBox="1">
            <a:spLocks/>
          </p:cNvSpPr>
          <p:nvPr userDrawn="1"/>
        </p:nvSpPr>
        <p:spPr>
          <a:xfrm>
            <a:off x="1371600" y="2857500"/>
            <a:ext cx="6400800" cy="14859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450"/>
              </a:spcAft>
              <a:buFont typeface="Arial" pitchFamily="34" charset="0"/>
              <a:buNone/>
            </a:pPr>
            <a:r>
              <a:rPr lang="en-US" sz="900" dirty="0" smtClean="0">
                <a:solidFill>
                  <a:srgbClr val="FFFFFF"/>
                </a:solidFill>
              </a:rPr>
              <a:t>For more information, please contact CDC’s Office for State, Tribal, Local and Territorial Support</a:t>
            </a:r>
          </a:p>
          <a:p>
            <a:pPr marL="171450" indent="0">
              <a:buFont typeface="Arial" pitchFamily="34" charset="0"/>
              <a:buNone/>
            </a:pPr>
            <a:r>
              <a:rPr lang="en-US" sz="900" dirty="0" smtClean="0">
                <a:solidFill>
                  <a:srgbClr val="FFFFFF"/>
                </a:solidFill>
              </a:rPr>
              <a:t>4770 Buford Highway NE, Mailstop E-70, Atlanta,  GA  30341</a:t>
            </a:r>
          </a:p>
          <a:p>
            <a:pPr marL="171450" indent="0">
              <a:buFont typeface="Arial" pitchFamily="34" charset="0"/>
              <a:buNone/>
            </a:pPr>
            <a:r>
              <a:rPr lang="en-US" sz="900" dirty="0" smtClean="0">
                <a:solidFill>
                  <a:srgbClr val="FFFFFF"/>
                </a:solidFill>
              </a:rPr>
              <a:t>Telephone: 1-800-CDC-INFO (232-4636)/TTY: 1-888-232-6348</a:t>
            </a:r>
          </a:p>
          <a:p>
            <a:pPr marL="171450" indent="0">
              <a:buFont typeface="Arial" pitchFamily="34" charset="0"/>
              <a:buNone/>
            </a:pPr>
            <a:r>
              <a:rPr lang="en-US" sz="900" dirty="0" smtClean="0">
                <a:solidFill>
                  <a:srgbClr val="FFFFFF"/>
                </a:solidFill>
              </a:rPr>
              <a:t>E-mail:  </a:t>
            </a:r>
            <a:r>
              <a:rPr lang="en-US" sz="900" dirty="0" smtClean="0">
                <a:solidFill>
                  <a:srgbClr val="FFFFFF"/>
                </a:solidFill>
                <a:hlinkClick r:id="rId3"/>
              </a:rPr>
              <a:t>OSTLTSfeedback@cdc.gov</a:t>
            </a:r>
            <a:r>
              <a:rPr lang="en-US" sz="900" dirty="0" smtClean="0">
                <a:solidFill>
                  <a:srgbClr val="FFFFFF"/>
                </a:solidFill>
              </a:rPr>
              <a:t>	Web:  </a:t>
            </a:r>
            <a:r>
              <a:rPr lang="en-US" sz="900" dirty="0" smtClean="0">
                <a:solidFill>
                  <a:srgbClr val="FFFFFF"/>
                </a:solidFill>
                <a:hlinkClick r:id="rId4"/>
              </a:rPr>
              <a:t>http://www.cdc.gov/stltpublichealth</a:t>
            </a:r>
            <a:endParaRPr lang="en-US" sz="900" dirty="0" smtClean="0">
              <a:solidFill>
                <a:srgbClr val="FFFFFF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en-US" sz="900" dirty="0" smtClean="0">
              <a:solidFill>
                <a:srgbClr val="FFFFFF"/>
              </a:solidFill>
            </a:endParaRPr>
          </a:p>
          <a:p>
            <a:pPr marL="0" indent="0">
              <a:buFont typeface="Arial" pitchFamily="34" charset="0"/>
              <a:buNone/>
            </a:pPr>
            <a:r>
              <a:rPr lang="en-US" sz="675" dirty="0" smtClean="0">
                <a:solidFill>
                  <a:srgbClr val="FFFFFF"/>
                </a:solidFill>
              </a:rPr>
              <a:t>The findings and conclusions in this presentation are those of the authors and do not necessarily represent the official position of the Centers for Disease Control and Prevention.</a:t>
            </a:r>
          </a:p>
        </p:txBody>
      </p:sp>
    </p:spTree>
    <p:extLst>
      <p:ext uri="{BB962C8B-B14F-4D97-AF65-F5344CB8AC3E}">
        <p14:creationId xmlns:p14="http://schemas.microsoft.com/office/powerpoint/2010/main" val="3689410022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69961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5" r:id="rId3"/>
    <p:sldLayoutId id="2147483823" r:id="rId4"/>
    <p:sldLayoutId id="2147483822" r:id="rId5"/>
    <p:sldLayoutId id="2147483824" r:id="rId6"/>
    <p:sldLayoutId id="2147483825" r:id="rId7"/>
    <p:sldLayoutId id="2147483826" r:id="rId8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956740"/>
            <a:ext cx="8229600" cy="119586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550" dirty="0" smtClean="0"/>
              <a:t>CDC Fiscal Year 2018: </a:t>
            </a:r>
            <a:br>
              <a:rPr lang="en-US" sz="2550" dirty="0" smtClean="0"/>
            </a:br>
            <a:r>
              <a:rPr lang="en-US" sz="2550" dirty="0" smtClean="0"/>
              <a:t>Funding Profile for American Indian and Alaska Native Tribes and Tribal Organizations</a:t>
            </a:r>
            <a:r>
              <a:rPr lang="en-US" sz="2700" dirty="0" smtClean="0">
                <a:solidFill>
                  <a:srgbClr val="FFC000"/>
                </a:solidFill>
              </a:rPr>
              <a:t/>
            </a:r>
            <a:br>
              <a:rPr lang="en-US" sz="2700" dirty="0" smtClean="0">
                <a:solidFill>
                  <a:srgbClr val="FFC000"/>
                </a:solidFill>
              </a:rPr>
            </a:br>
            <a:endParaRPr lang="en-US" sz="2400" dirty="0">
              <a:solidFill>
                <a:srgbClr val="FFC000"/>
              </a:solidFill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57200" y="3958263"/>
            <a:ext cx="6400800" cy="39978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1800" b="0" smtClean="0"/>
              <a:t>February 2019</a:t>
            </a:r>
            <a:endParaRPr lang="en-US" sz="1800" b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2750996"/>
            <a:ext cx="6400800" cy="97155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Center</a:t>
            </a:r>
            <a:r>
              <a:rPr lang="en-US" dirty="0" smtClean="0">
                <a:latin typeface="Calibri" pitchFamily="34" charset="0"/>
              </a:rPr>
              <a:t> for State, Tribal, Local, and Territorial Support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Centers for Disease Control and Prevention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0" name="Text Placeholder 5"/>
          <p:cNvSpPr txBox="1">
            <a:spLocks/>
          </p:cNvSpPr>
          <p:nvPr/>
        </p:nvSpPr>
        <p:spPr>
          <a:xfrm>
            <a:off x="3036094" y="4691672"/>
            <a:ext cx="2393156" cy="19465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 baseline="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50" dirty="0">
                <a:solidFill>
                  <a:schemeClr val="bg2"/>
                </a:solidFill>
              </a:rPr>
              <a:t>Centers for Disease Control and Prevention</a:t>
            </a:r>
          </a:p>
        </p:txBody>
      </p:sp>
      <p:sp>
        <p:nvSpPr>
          <p:cNvPr id="11" name="Text Placeholder 6"/>
          <p:cNvSpPr txBox="1">
            <a:spLocks/>
          </p:cNvSpPr>
          <p:nvPr/>
        </p:nvSpPr>
        <p:spPr>
          <a:xfrm>
            <a:off x="3036094" y="4829480"/>
            <a:ext cx="2543175" cy="17145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 baseline="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50" dirty="0">
                <a:solidFill>
                  <a:schemeClr val="bg2"/>
                </a:solidFill>
              </a:rPr>
              <a:t>Office of the Chief Financial Officer</a:t>
            </a:r>
          </a:p>
        </p:txBody>
      </p:sp>
    </p:spTree>
    <p:extLst>
      <p:ext uri="{BB962C8B-B14F-4D97-AF65-F5344CB8AC3E}">
        <p14:creationId xmlns:p14="http://schemas.microsoft.com/office/powerpoint/2010/main" val="20247501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3352191"/>
              </p:ext>
            </p:extLst>
          </p:nvPr>
        </p:nvGraphicFramePr>
        <p:xfrm>
          <a:off x="338993" y="1236240"/>
          <a:ext cx="8466023" cy="3568050"/>
        </p:xfrm>
        <a:graphic>
          <a:graphicData uri="http://schemas.openxmlformats.org/drawingml/2006/table">
            <a:tbl>
              <a:tblPr firstRow="1" firstCol="1" bandRow="1"/>
              <a:tblGrid>
                <a:gridCol w="1396938">
                  <a:extLst>
                    <a:ext uri="{9D8B030D-6E8A-4147-A177-3AD203B41FA5}">
                      <a16:colId xmlns:a16="http://schemas.microsoft.com/office/drawing/2014/main" val="1768755976"/>
                    </a:ext>
                  </a:extLst>
                </a:gridCol>
                <a:gridCol w="941955">
                  <a:extLst>
                    <a:ext uri="{9D8B030D-6E8A-4147-A177-3AD203B41FA5}">
                      <a16:colId xmlns:a16="http://schemas.microsoft.com/office/drawing/2014/main" val="4041465330"/>
                    </a:ext>
                  </a:extLst>
                </a:gridCol>
                <a:gridCol w="1687285">
                  <a:extLst>
                    <a:ext uri="{9D8B030D-6E8A-4147-A177-3AD203B41FA5}">
                      <a16:colId xmlns:a16="http://schemas.microsoft.com/office/drawing/2014/main" val="65484935"/>
                    </a:ext>
                  </a:extLst>
                </a:gridCol>
                <a:gridCol w="3537858">
                  <a:extLst>
                    <a:ext uri="{9D8B030D-6E8A-4147-A177-3AD203B41FA5}">
                      <a16:colId xmlns:a16="http://schemas.microsoft.com/office/drawing/2014/main" val="817508021"/>
                    </a:ext>
                  </a:extLst>
                </a:gridCol>
                <a:gridCol w="901987">
                  <a:extLst>
                    <a:ext uri="{9D8B030D-6E8A-4147-A177-3AD203B41FA5}">
                      <a16:colId xmlns:a16="http://schemas.microsoft.com/office/drawing/2014/main" val="2024381704"/>
                    </a:ext>
                  </a:extLst>
                </a:gridCol>
              </a:tblGrid>
              <a:tr h="36680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Funding</a:t>
                      </a:r>
                      <a:r>
                        <a:rPr lang="en-US" sz="1600" b="1" kern="1200" baseline="0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Mechanism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0980" marR="30980" marT="5776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83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Funding</a:t>
                      </a:r>
                      <a:r>
                        <a:rPr lang="en-US" sz="1600" b="1" baseline="0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Center</a:t>
                      </a:r>
                      <a:endParaRPr lang="en-US" sz="1600" b="1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0980" marR="30980" marT="5776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83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Grantee</a:t>
                      </a:r>
                      <a:endParaRPr lang="en-US" sz="16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0980" marR="30980" marT="5776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83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Project</a:t>
                      </a:r>
                      <a:endParaRPr lang="en-US" sz="16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876" marR="7876" marT="7876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83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Amount</a:t>
                      </a:r>
                      <a:endParaRPr lang="en-US" sz="16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0980" marR="30980" marT="5776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8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4235478"/>
                  </a:ext>
                </a:extLst>
              </a:tr>
              <a:tr h="472266">
                <a:tc rowSpan="6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OT18-1802 - Strengthening Public Health Systems and Services Through National Partnerships to Improve and Protect the Nation’s Health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80" marR="30980" marT="5776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NCEH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984" marR="74984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American Public Health 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Association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984" marR="74984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Tribal Environment Health (TEH) – A 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Capacity 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uilding 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nitiative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984" marR="74984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$138,000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984" marR="74984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5451381"/>
                  </a:ext>
                </a:extLst>
              </a:tr>
              <a:tr h="538928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80" marR="30980" marT="5776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CSTLTS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984" marR="74984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Changelab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Solutions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984" marR="74984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Tribal Legal Preparedness: Building Upon the Existing On-Line Course to Develop a Train the Trainer 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Program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984" marR="74984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$85,000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984" marR="74984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2938582"/>
                  </a:ext>
                </a:extLst>
              </a:tr>
              <a:tr h="538928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80" marR="30980" marT="5776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NCCDPHP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984" marR="74984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National Association of Chronic Disease 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Directors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984" marR="74984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Capacity Building Training for Tribal and Territorial Cancer Prevention Programs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984" marR="74984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$350,000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984" marR="74984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472088"/>
                  </a:ext>
                </a:extLst>
              </a:tr>
              <a:tr h="533887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80" marR="30980" marT="5776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NCIPC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984" marR="74984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National Network of Public Health Institutes (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NNPHI)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984" marR="74984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Opioid Overdose Prevention in Tribes:  Technical Assistance through Public Health Institutes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984" marR="74984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$500,000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984" marR="74984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5080909"/>
                  </a:ext>
                </a:extLst>
              </a:tr>
              <a:tr h="290291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80" marR="30980" marT="5776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CSTLTS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984" marR="74984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NNPHI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984" marR="74984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Tribal Public Health Capacity Recipient Support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984" marR="74984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$250,000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984" marR="74984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7006003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80" marR="30980" marT="5776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CSTLTS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984" marR="74984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NNPHI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984" marR="74984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Indigenous Social Determinants of Health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984" marR="74984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$100,000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984" marR="74984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8901713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435130" cy="857250"/>
          </a:xfrm>
        </p:spPr>
        <p:txBody>
          <a:bodyPr/>
          <a:lstStyle/>
          <a:p>
            <a:r>
              <a:rPr lang="en-US" dirty="0"/>
              <a:t>CDC FY 2018 Additional Tribal Projects* (1 of 2)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7594" y="4793909"/>
            <a:ext cx="775119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000000"/>
                </a:solidFill>
                <a:latin typeface="Calibri" panose="020F0502020204030204" pitchFamily="34" charset="0"/>
              </a:rPr>
              <a:t>*Tribal-focused </a:t>
            </a:r>
            <a:r>
              <a:rPr lang="en-US" sz="1050" dirty="0">
                <a:solidFill>
                  <a:srgbClr val="000000"/>
                </a:solidFill>
                <a:latin typeface="Calibri" panose="020F0502020204030204" pitchFamily="34" charset="0"/>
              </a:rPr>
              <a:t>projects not included in direct funding to tribes and tribal organizations</a:t>
            </a:r>
          </a:p>
        </p:txBody>
      </p:sp>
    </p:spTree>
    <p:extLst>
      <p:ext uri="{BB962C8B-B14F-4D97-AF65-F5344CB8AC3E}">
        <p14:creationId xmlns:p14="http://schemas.microsoft.com/office/powerpoint/2010/main" val="18442196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8214599"/>
              </p:ext>
            </p:extLst>
          </p:nvPr>
        </p:nvGraphicFramePr>
        <p:xfrm>
          <a:off x="338993" y="1236240"/>
          <a:ext cx="8466023" cy="3116137"/>
        </p:xfrm>
        <a:graphic>
          <a:graphicData uri="http://schemas.openxmlformats.org/drawingml/2006/table">
            <a:tbl>
              <a:tblPr firstRow="1" firstCol="1" bandRow="1"/>
              <a:tblGrid>
                <a:gridCol w="1396938">
                  <a:extLst>
                    <a:ext uri="{9D8B030D-6E8A-4147-A177-3AD203B41FA5}">
                      <a16:colId xmlns:a16="http://schemas.microsoft.com/office/drawing/2014/main" val="1768755976"/>
                    </a:ext>
                  </a:extLst>
                </a:gridCol>
                <a:gridCol w="941955">
                  <a:extLst>
                    <a:ext uri="{9D8B030D-6E8A-4147-A177-3AD203B41FA5}">
                      <a16:colId xmlns:a16="http://schemas.microsoft.com/office/drawing/2014/main" val="4041465330"/>
                    </a:ext>
                  </a:extLst>
                </a:gridCol>
                <a:gridCol w="1687285">
                  <a:extLst>
                    <a:ext uri="{9D8B030D-6E8A-4147-A177-3AD203B41FA5}">
                      <a16:colId xmlns:a16="http://schemas.microsoft.com/office/drawing/2014/main" val="65484935"/>
                    </a:ext>
                  </a:extLst>
                </a:gridCol>
                <a:gridCol w="3458029">
                  <a:extLst>
                    <a:ext uri="{9D8B030D-6E8A-4147-A177-3AD203B41FA5}">
                      <a16:colId xmlns:a16="http://schemas.microsoft.com/office/drawing/2014/main" val="817508021"/>
                    </a:ext>
                  </a:extLst>
                </a:gridCol>
                <a:gridCol w="981816">
                  <a:extLst>
                    <a:ext uri="{9D8B030D-6E8A-4147-A177-3AD203B41FA5}">
                      <a16:colId xmlns:a16="http://schemas.microsoft.com/office/drawing/2014/main" val="2024381704"/>
                    </a:ext>
                  </a:extLst>
                </a:gridCol>
              </a:tblGrid>
              <a:tr h="36680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Funding</a:t>
                      </a:r>
                      <a:r>
                        <a:rPr lang="en-US" sz="1600" b="1" kern="1200" baseline="0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Mechanism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0980" marR="30980" marT="5776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83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Funding</a:t>
                      </a:r>
                      <a:r>
                        <a:rPr lang="en-US" sz="1600" b="1" baseline="0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Center</a:t>
                      </a:r>
                      <a:endParaRPr lang="en-US" sz="1600" b="1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0980" marR="30980" marT="5776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83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Grantee</a:t>
                      </a:r>
                      <a:endParaRPr lang="en-US" sz="16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0980" marR="30980" marT="5776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83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Project</a:t>
                      </a:r>
                      <a:endParaRPr lang="en-US" sz="16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876" marR="7876" marT="7876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83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Amount</a:t>
                      </a:r>
                      <a:endParaRPr lang="en-US" sz="16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0980" marR="30980" marT="5776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8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4235478"/>
                  </a:ext>
                </a:extLst>
              </a:tr>
              <a:tr h="472266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Through Interagency Agreement (IAA) with Indian Health Service (includes administrative fees)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80" marR="30980" marT="5776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NCCDPHP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984" marR="74984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Albuquerque Area Indian Health Board's Southwest Tribal Epidemiology Center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440" marR="81440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Colorectal Cancer Screening among Diabetic American Indians and Alaska Natives Project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440" marR="81440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$150,000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984" marR="74984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5451381"/>
                  </a:ext>
                </a:extLst>
              </a:tr>
              <a:tr h="538928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80" marR="30980" marT="5776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NCCDPHP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984" marR="74984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Tribal Chairman’s Health Board’s Great Plains Tribal Epidemiology Center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440" marR="81440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Cancer Survivor Group Leadership Trainings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440" marR="81440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$93,500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984" marR="74984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2938582"/>
                  </a:ext>
                </a:extLst>
              </a:tr>
              <a:tr h="538928">
                <a:tc gridSpan="4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Grand Total</a:t>
                      </a:r>
                    </a:p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80" marR="30980" marT="5776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9F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984" marR="74984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9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$1,666.500</a:t>
                      </a:r>
                    </a:p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984" marR="74984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5253776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435130" cy="857250"/>
          </a:xfrm>
        </p:spPr>
        <p:txBody>
          <a:bodyPr/>
          <a:lstStyle/>
          <a:p>
            <a:r>
              <a:rPr lang="en-US" dirty="0"/>
              <a:t>CDC FY 2018 Additional Tribal Projects* </a:t>
            </a:r>
            <a:r>
              <a:rPr lang="en-US" dirty="0" smtClean="0"/>
              <a:t>(2 </a:t>
            </a:r>
            <a:r>
              <a:rPr lang="en-US" dirty="0"/>
              <a:t>of 2)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7594" y="4793909"/>
            <a:ext cx="775119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000000"/>
                </a:solidFill>
                <a:latin typeface="Calibri" panose="020F0502020204030204" pitchFamily="34" charset="0"/>
              </a:rPr>
              <a:t>*Tribal-focused </a:t>
            </a:r>
            <a:r>
              <a:rPr lang="en-US" sz="1050" dirty="0">
                <a:solidFill>
                  <a:srgbClr val="000000"/>
                </a:solidFill>
                <a:latin typeface="Calibri" panose="020F0502020204030204" pitchFamily="34" charset="0"/>
              </a:rPr>
              <a:t>projects not included in direct funding to tribes and tribal organizations</a:t>
            </a:r>
          </a:p>
        </p:txBody>
      </p:sp>
    </p:spTree>
    <p:extLst>
      <p:ext uri="{BB962C8B-B14F-4D97-AF65-F5344CB8AC3E}">
        <p14:creationId xmlns:p14="http://schemas.microsoft.com/office/powerpoint/2010/main" val="14588623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435130" cy="507383"/>
          </a:xfrm>
        </p:spPr>
        <p:txBody>
          <a:bodyPr/>
          <a:lstStyle/>
          <a:p>
            <a:r>
              <a:rPr lang="en-US" dirty="0"/>
              <a:t>CDC FY 2018 </a:t>
            </a:r>
            <a:r>
              <a:rPr lang="en-US" dirty="0" smtClean="0"/>
              <a:t>Additional Tribal Projects* (2 of 2)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50266" y="4770768"/>
            <a:ext cx="775119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000000"/>
                </a:solidFill>
                <a:latin typeface="Calibri" panose="020F0502020204030204" pitchFamily="34" charset="0"/>
              </a:rPr>
              <a:t>*</a:t>
            </a:r>
            <a:r>
              <a:rPr lang="en-US" sz="1050" dirty="0">
                <a:solidFill>
                  <a:srgbClr val="000000"/>
                </a:solidFill>
                <a:latin typeface="Calibri" panose="020F0502020204030204" pitchFamily="34" charset="0"/>
              </a:rPr>
              <a:t>T</a:t>
            </a:r>
            <a:r>
              <a:rPr lang="en-US" sz="1050" dirty="0" smtClean="0">
                <a:solidFill>
                  <a:srgbClr val="000000"/>
                </a:solidFill>
                <a:latin typeface="Calibri" panose="020F0502020204030204" pitchFamily="34" charset="0"/>
              </a:rPr>
              <a:t>ribal-focused </a:t>
            </a:r>
            <a:r>
              <a:rPr lang="en-US" sz="1050" dirty="0">
                <a:solidFill>
                  <a:srgbClr val="000000"/>
                </a:solidFill>
                <a:latin typeface="Calibri" panose="020F0502020204030204" pitchFamily="34" charset="0"/>
              </a:rPr>
              <a:t>projects not included in direct funding to tribes and tribal organizations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5963531"/>
              </p:ext>
            </p:extLst>
          </p:nvPr>
        </p:nvGraphicFramePr>
        <p:xfrm>
          <a:off x="514756" y="1250989"/>
          <a:ext cx="7886700" cy="2152777"/>
        </p:xfrm>
        <a:graphic>
          <a:graphicData uri="http://schemas.openxmlformats.org/drawingml/2006/table">
            <a:tbl>
              <a:tblPr firstRow="1" firstCol="1" bandRow="1"/>
              <a:tblGrid>
                <a:gridCol w="1575078">
                  <a:extLst>
                    <a:ext uri="{9D8B030D-6E8A-4147-A177-3AD203B41FA5}">
                      <a16:colId xmlns:a16="http://schemas.microsoft.com/office/drawing/2014/main" val="2482307306"/>
                    </a:ext>
                  </a:extLst>
                </a:gridCol>
                <a:gridCol w="902064">
                  <a:extLst>
                    <a:ext uri="{9D8B030D-6E8A-4147-A177-3AD203B41FA5}">
                      <a16:colId xmlns:a16="http://schemas.microsoft.com/office/drawing/2014/main" val="381641223"/>
                    </a:ext>
                  </a:extLst>
                </a:gridCol>
                <a:gridCol w="1855029">
                  <a:extLst>
                    <a:ext uri="{9D8B030D-6E8A-4147-A177-3AD203B41FA5}">
                      <a16:colId xmlns:a16="http://schemas.microsoft.com/office/drawing/2014/main" val="1987073312"/>
                    </a:ext>
                  </a:extLst>
                </a:gridCol>
                <a:gridCol w="2455303">
                  <a:extLst>
                    <a:ext uri="{9D8B030D-6E8A-4147-A177-3AD203B41FA5}">
                      <a16:colId xmlns:a16="http://schemas.microsoft.com/office/drawing/2014/main" val="2455102875"/>
                    </a:ext>
                  </a:extLst>
                </a:gridCol>
                <a:gridCol w="1099226">
                  <a:extLst>
                    <a:ext uri="{9D8B030D-6E8A-4147-A177-3AD203B41FA5}">
                      <a16:colId xmlns:a16="http://schemas.microsoft.com/office/drawing/2014/main" val="2273691066"/>
                    </a:ext>
                  </a:extLst>
                </a:gridCol>
              </a:tblGrid>
              <a:tr h="3195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Funding Mechanism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80" marR="610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Funding CDC Center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80" marR="610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Grantee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80" marR="610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Project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80" marR="610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Amount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80" marR="610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8121042"/>
                  </a:ext>
                </a:extLst>
              </a:tr>
              <a:tr h="84833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Through Interagency Agreement (IAA) with Indian Health Service (includes administrative fees)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80" marR="610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NCCDPHP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80" marR="610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Albuquerque Area Indian Health Board's Southwest Tribal Epidemiology Center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80" marR="610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Colorectal Cancer Screening among Diabetic American Indians and Alaska Natives Project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80" marR="610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$          150,000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80" marR="610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154494"/>
                  </a:ext>
                </a:extLst>
              </a:tr>
              <a:tr h="50900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80" marR="610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NCCDPHP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80" marR="610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Tribal Chairman’s Health Board’s Great Plains Tribal Epidemiology Center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80" marR="610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Cancer Survivor Group Leadership Trainings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80" marR="610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$            93,500 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80" marR="610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2776746"/>
                  </a:ext>
                </a:extLst>
              </a:tr>
              <a:tr h="16966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80" marR="610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80" marR="610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80" marR="610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Grand Total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80" marR="610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$      1,666,500 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80" marR="610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13682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36241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2171700" y="1600200"/>
            <a:ext cx="4800600" cy="1200150"/>
          </a:xfrm>
        </p:spPr>
        <p:txBody>
          <a:bodyPr/>
          <a:lstStyle/>
          <a:p>
            <a:pPr marL="0" indent="0" algn="ctr">
              <a:buNone/>
            </a:pPr>
            <a:r>
              <a:rPr lang="en-US" sz="2700" b="1" dirty="0">
                <a:solidFill>
                  <a:srgbClr val="0039A6"/>
                </a:solidFill>
              </a:rPr>
              <a:t>Thank You!</a:t>
            </a:r>
          </a:p>
        </p:txBody>
      </p:sp>
      <p:pic>
        <p:nvPicPr>
          <p:cNvPr id="8" name="Picture 7" descr="Logos of the United States Department of Health and Human Services and Centers for Disease Control and Prevention&#10;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7300" y="4886325"/>
            <a:ext cx="142875" cy="14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3735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the Funding Profile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/>
              <a:t>Includes funding for the Centers for Disease Control and Prevention (CDC) and the Agency for Toxic Substances and Disease Registry (ATSDR)</a:t>
            </a:r>
          </a:p>
          <a:p>
            <a:pPr lvl="1"/>
            <a:r>
              <a:rPr lang="en-US" smtClean="0"/>
              <a:t>Obligated* and provided to tribes and tribal organizations as primary grantees through cooperative agreements and grants in fiscal year (FY) 2018 (October 1, 2017–September 30, 2018)</a:t>
            </a:r>
          </a:p>
          <a:p>
            <a:pPr lvl="1"/>
            <a:r>
              <a:rPr lang="en-US" smtClean="0"/>
              <a:t>Awarded to American Indian/Alaska Native (AI/AN) tribes or tribal organizations through contracts</a:t>
            </a:r>
          </a:p>
          <a:p>
            <a:r>
              <a:rPr lang="en-US" smtClean="0"/>
              <a:t>*Obligated refers to new funding only (no funding carried over from a previous FY is included)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82703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the Funding Profile Data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/>
              <a:t>Excludes</a:t>
            </a:r>
          </a:p>
          <a:p>
            <a:pPr lvl="1"/>
            <a:r>
              <a:rPr lang="en-US" smtClean="0"/>
              <a:t>The value of vaccines purchased by CDC and delivered through the Vaccines for Children program</a:t>
            </a:r>
          </a:p>
          <a:p>
            <a:pPr lvl="1"/>
            <a:r>
              <a:rPr lang="en-US" smtClean="0"/>
              <a:t>Any funds transferred to CDC or ATSDR from other federal agencies or entities (i.e., funds that are not part of CDC/ATSDR’s appropriations)</a:t>
            </a:r>
          </a:p>
          <a:p>
            <a:pPr lvl="1"/>
            <a:endParaRPr lang="en-US" smtClean="0"/>
          </a:p>
          <a:p>
            <a:endParaRPr lang="en-US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9973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9540118"/>
              </p:ext>
            </p:extLst>
          </p:nvPr>
        </p:nvGraphicFramePr>
        <p:xfrm>
          <a:off x="338993" y="1236240"/>
          <a:ext cx="8466015" cy="3565911"/>
        </p:xfrm>
        <a:graphic>
          <a:graphicData uri="http://schemas.openxmlformats.org/drawingml/2006/table">
            <a:tbl>
              <a:tblPr firstRow="1" firstCol="1" bandRow="1"/>
              <a:tblGrid>
                <a:gridCol w="2587054">
                  <a:extLst>
                    <a:ext uri="{9D8B030D-6E8A-4147-A177-3AD203B41FA5}">
                      <a16:colId xmlns:a16="http://schemas.microsoft.com/office/drawing/2014/main" val="1768755976"/>
                    </a:ext>
                  </a:extLst>
                </a:gridCol>
                <a:gridCol w="1580832">
                  <a:extLst>
                    <a:ext uri="{9D8B030D-6E8A-4147-A177-3AD203B41FA5}">
                      <a16:colId xmlns:a16="http://schemas.microsoft.com/office/drawing/2014/main" val="4041465330"/>
                    </a:ext>
                  </a:extLst>
                </a:gridCol>
                <a:gridCol w="1408341">
                  <a:extLst>
                    <a:ext uri="{9D8B030D-6E8A-4147-A177-3AD203B41FA5}">
                      <a16:colId xmlns:a16="http://schemas.microsoft.com/office/drawing/2014/main" val="65484935"/>
                    </a:ext>
                  </a:extLst>
                </a:gridCol>
                <a:gridCol w="1373069">
                  <a:extLst>
                    <a:ext uri="{9D8B030D-6E8A-4147-A177-3AD203B41FA5}">
                      <a16:colId xmlns:a16="http://schemas.microsoft.com/office/drawing/2014/main" val="817508021"/>
                    </a:ext>
                  </a:extLst>
                </a:gridCol>
                <a:gridCol w="1516719">
                  <a:extLst>
                    <a:ext uri="{9D8B030D-6E8A-4147-A177-3AD203B41FA5}">
                      <a16:colId xmlns:a16="http://schemas.microsoft.com/office/drawing/2014/main" val="2024381704"/>
                    </a:ext>
                  </a:extLst>
                </a:gridCol>
              </a:tblGrid>
              <a:tr h="366802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1200" dirty="0" smtClean="0">
                          <a:solidFill>
                            <a:srgbClr val="FFFFFF"/>
                          </a:solidFill>
                          <a:effectLst/>
                          <a:latin typeface="Myriad Web Pro" panose="020B060402020202020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80" marR="30980" marT="5776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83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FY 2016</a:t>
                      </a:r>
                      <a:endParaRPr lang="en-US" sz="15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80" marR="30980" marT="5776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83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FY 2017</a:t>
                      </a:r>
                      <a:endParaRPr lang="en-US" sz="15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80" marR="30980" marT="5776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83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FY 2018</a:t>
                      </a:r>
                      <a:endParaRPr lang="en-US" sz="15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76" marR="7876" marT="7876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83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+/- FY2017</a:t>
                      </a:r>
                      <a:endParaRPr lang="en-US" sz="15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80" marR="30980" marT="5776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8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4235478"/>
                  </a:ext>
                </a:extLst>
              </a:tr>
              <a:tr h="802871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1200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All Funding </a:t>
                      </a:r>
                    </a:p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1200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(grants, cooperative agreements, &amp; contracts)</a:t>
                      </a:r>
                      <a:endParaRPr lang="en-US" sz="15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80" marR="30980" marT="5776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83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$164,944,184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80" marR="30980" marT="5776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$179,896,649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80" marR="30980" marT="5776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$395,341,923</a:t>
                      </a:r>
                      <a:r>
                        <a:rPr lang="en-US" sz="15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76" marR="7876" marT="7876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+215,445,274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80" marR="30980" marT="5776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5451381"/>
                  </a:ext>
                </a:extLst>
              </a:tr>
              <a:tr h="538928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120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Cooperative Agreement and Grant Funding</a:t>
                      </a:r>
                      <a:endParaRPr lang="en-US" sz="15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80" marR="30980" marT="5776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83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$34,851,899 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80" marR="30980" marT="5776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$43,923,265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80" marR="30980" marT="5776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</a:t>
                      </a:r>
                      <a:r>
                        <a:rPr lang="en-US" sz="15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66,553,180</a:t>
                      </a:r>
                      <a:r>
                        <a:rPr lang="en-US" sz="15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76" marR="7876" marT="7876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+22,629,915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80" marR="30980" marT="5776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2938582"/>
                  </a:ext>
                </a:extLst>
              </a:tr>
              <a:tr h="538928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1200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Contract Funding</a:t>
                      </a:r>
                      <a:endParaRPr lang="en-US" sz="15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80" marR="30980" marT="5776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83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$130,092,285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80" marR="30980" marT="5776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$135,973,384 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80" marR="30980" marT="5776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$328,788,743 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76" marR="7876" marT="7876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+292,815,359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80" marR="30980" marT="5776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472088"/>
                  </a:ext>
                </a:extLst>
              </a:tr>
              <a:tr h="533887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120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Number of Grantees Funded</a:t>
                      </a:r>
                      <a:endParaRPr lang="en-US" sz="15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80" marR="30980" marT="5776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83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56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80" marR="30980" marT="5776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60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80" marR="30980" marT="5776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82</a:t>
                      </a:r>
                      <a:r>
                        <a:rPr lang="en-US" sz="15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76" marR="7876" marT="7876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</a:t>
                      </a:r>
                      <a:r>
                        <a:rPr lang="en-US" sz="15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22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80" marR="30980" marT="5776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5080909"/>
                  </a:ext>
                </a:extLst>
              </a:tr>
              <a:tr h="784495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1200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Funding Mechanisms</a:t>
                      </a:r>
                      <a:endParaRPr lang="en-US" sz="15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80" marR="30980" marT="5776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83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 </a:t>
                      </a:r>
                      <a:r>
                        <a:rPr lang="en-US" sz="15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NOFOs*; 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 grant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80" marR="30980" marT="5776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 NOFOs; 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 grant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80" marR="30980" marT="5776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 NOFOs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 grant 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76" marR="7876" marT="7876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</a:t>
                      </a:r>
                      <a:r>
                        <a:rPr lang="en-US" sz="15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 NOFOs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80" marR="30980" marT="5776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7006003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435130" cy="857250"/>
          </a:xfrm>
        </p:spPr>
        <p:txBody>
          <a:bodyPr/>
          <a:lstStyle/>
          <a:p>
            <a:r>
              <a:rPr lang="en-US" dirty="0"/>
              <a:t>CDC FY 2018 Funding to Tribes and Tribal </a:t>
            </a:r>
            <a:r>
              <a:rPr lang="en-US" dirty="0" smtClean="0"/>
              <a:t>Organizations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47594" y="4821102"/>
            <a:ext cx="775119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000000"/>
                </a:solidFill>
                <a:latin typeface="Calibri" panose="020F0502020204030204" pitchFamily="34" charset="0"/>
              </a:rPr>
              <a:t>*Notice of Funding Opportunity (NOFO)</a:t>
            </a:r>
            <a:endParaRPr lang="en-US" sz="105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9365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435130" cy="857250"/>
          </a:xfrm>
        </p:spPr>
        <p:txBody>
          <a:bodyPr/>
          <a:lstStyle/>
          <a:p>
            <a:r>
              <a:rPr lang="en-US" dirty="0"/>
              <a:t>CDC FY 18 Grant and Cooperative Agreement Funding to Tribes and Tribal Organizations by Funding Center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4506949"/>
              </p:ext>
            </p:extLst>
          </p:nvPr>
        </p:nvGraphicFramePr>
        <p:xfrm>
          <a:off x="518403" y="1279692"/>
          <a:ext cx="7886700" cy="3183549"/>
        </p:xfrm>
        <a:graphic>
          <a:graphicData uri="http://schemas.openxmlformats.org/drawingml/2006/table">
            <a:tbl>
              <a:tblPr firstRow="1" firstCol="1" bandRow="1"/>
              <a:tblGrid>
                <a:gridCol w="5835175">
                  <a:extLst>
                    <a:ext uri="{9D8B030D-6E8A-4147-A177-3AD203B41FA5}">
                      <a16:colId xmlns:a16="http://schemas.microsoft.com/office/drawing/2014/main" val="973532634"/>
                    </a:ext>
                  </a:extLst>
                </a:gridCol>
                <a:gridCol w="2051525">
                  <a:extLst>
                    <a:ext uri="{9D8B030D-6E8A-4147-A177-3AD203B41FA5}">
                      <a16:colId xmlns:a16="http://schemas.microsoft.com/office/drawing/2014/main" val="2470870231"/>
                    </a:ext>
                  </a:extLst>
                </a:gridCol>
              </a:tblGrid>
              <a:tr h="348882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Funding CDC Center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10" marR="47910" marT="8599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83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Total FY 18 Funding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10" marR="47910" marT="8599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8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4073746"/>
                  </a:ext>
                </a:extLst>
              </a:tr>
              <a:tr h="321856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National Center for Chronic Disease Prevention and Health Promotion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10" marR="47910" marT="8599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83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$50,666,738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10" marR="47910" marT="8599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5171364"/>
                  </a:ext>
                </a:extLst>
              </a:tr>
              <a:tr h="321856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National Center for Emerging and Zoonotic Infectious Diseases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10" marR="47910" marT="8599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83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$116,027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10" marR="47910" marT="8599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2206365"/>
                  </a:ext>
                </a:extLst>
              </a:tr>
              <a:tr h="321856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National Center for Environmental Health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10" marR="47910" marT="8599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83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$975,000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10" marR="47910" marT="8599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2884729"/>
                  </a:ext>
                </a:extLst>
              </a:tr>
              <a:tr h="321856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National Center for HIV/AIDS, Viral Hepatitis, STD, and TB Prevention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10" marR="47910" marT="8599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83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$707,198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10" marR="47910" marT="8599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6366639"/>
                  </a:ext>
                </a:extLst>
              </a:tr>
              <a:tr h="321856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National Center for Injury Prevention and Control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10" marR="47910" marT="8599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83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</a:t>
                      </a:r>
                      <a:r>
                        <a:rPr lang="en-US" sz="15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12,686,643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10" marR="47910" marT="8599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7094362"/>
                  </a:ext>
                </a:extLst>
              </a:tr>
              <a:tr h="321856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Office of the Associate Director for Policy and Strategy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10" marR="47910" marT="8599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83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$50,000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10" marR="47910" marT="8599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586446"/>
                  </a:ext>
                </a:extLst>
              </a:tr>
              <a:tr h="321856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Center for Preparedness and Response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10" marR="47910" marT="8599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83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$50,000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10" marR="47910" marT="8599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5270089"/>
                  </a:ext>
                </a:extLst>
              </a:tr>
              <a:tr h="321856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Center for State, Tribal, Local, and Territorial  Support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10" marR="47910" marT="8599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83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$1,301,574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10" marR="47910" marT="8599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731653"/>
                  </a:ext>
                </a:extLst>
              </a:tr>
              <a:tr h="259819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Grand Total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10" marR="47910" marT="8599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83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</a:t>
                      </a:r>
                      <a:r>
                        <a:rPr lang="en-US" sz="1500" b="1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66,553,180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10" marR="47910" marT="8599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41220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44361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435130" cy="857250"/>
          </a:xfrm>
        </p:spPr>
        <p:txBody>
          <a:bodyPr/>
          <a:lstStyle/>
          <a:p>
            <a:r>
              <a:rPr lang="en-US" dirty="0"/>
              <a:t>CDC FY 2018 Funding to Tribal Grantees </a:t>
            </a:r>
            <a:r>
              <a:rPr lang="en-US" dirty="0" smtClean="0"/>
              <a:t>		              by </a:t>
            </a:r>
            <a:r>
              <a:rPr lang="en-US" dirty="0"/>
              <a:t>Funding </a:t>
            </a:r>
            <a:r>
              <a:rPr lang="en-US" dirty="0" smtClean="0"/>
              <a:t>Mechanism (1 of 2)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516878"/>
              </p:ext>
            </p:extLst>
          </p:nvPr>
        </p:nvGraphicFramePr>
        <p:xfrm>
          <a:off x="493776" y="1106424"/>
          <a:ext cx="8156448" cy="39002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848856">
                  <a:extLst>
                    <a:ext uri="{9D8B030D-6E8A-4147-A177-3AD203B41FA5}">
                      <a16:colId xmlns:a16="http://schemas.microsoft.com/office/drawing/2014/main" val="3586393837"/>
                    </a:ext>
                  </a:extLst>
                </a:gridCol>
                <a:gridCol w="1307592">
                  <a:extLst>
                    <a:ext uri="{9D8B030D-6E8A-4147-A177-3AD203B41FA5}">
                      <a16:colId xmlns:a16="http://schemas.microsoft.com/office/drawing/2014/main" val="1917608068"/>
                    </a:ext>
                  </a:extLst>
                </a:gridCol>
              </a:tblGrid>
              <a:tr h="46581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Notice of Funding Opportunity or Grant</a:t>
                      </a:r>
                      <a:endParaRPr lang="en-US" sz="18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104" marR="48104" marT="8908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FY 2018 Funding</a:t>
                      </a:r>
                      <a:endParaRPr lang="en-US" sz="18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104" marR="48104" marT="8908" marB="0" anchor="ctr"/>
                </a:tc>
                <a:extLst>
                  <a:ext uri="{0D108BD9-81ED-4DB2-BD59-A6C34878D82A}">
                    <a16:rowId xmlns:a16="http://schemas.microsoft.com/office/drawing/2014/main" val="795258638"/>
                  </a:ext>
                </a:extLst>
              </a:tr>
              <a:tr h="51111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DP14-1421 Prevention and Public Health Fund (PPHF) 2014: A Comprehensive Approach to Good Health and Wellness in Indian Country (financed solely by PPHF</a:t>
                      </a:r>
                      <a:r>
                        <a:rPr lang="en-US" sz="1500" b="0" kern="1200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US" sz="1500" b="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104" marR="48104" marT="8908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kern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$13,194,966</a:t>
                      </a:r>
                      <a:endParaRPr lang="en-US" sz="15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104" marR="48104" marT="8908" marB="0"/>
                </a:tc>
                <a:extLst>
                  <a:ext uri="{0D108BD9-81ED-4DB2-BD59-A6C34878D82A}">
                    <a16:rowId xmlns:a16="http://schemas.microsoft.com/office/drawing/2014/main" val="3051257643"/>
                  </a:ext>
                </a:extLst>
              </a:tr>
              <a:tr h="36732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DP15-1502: Organized Approaches to Increase Colorectal Cancer Screening</a:t>
                      </a:r>
                      <a:endParaRPr lang="en-US" sz="1500" b="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104" marR="48104" marT="8908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kern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$732,400</a:t>
                      </a:r>
                      <a:endParaRPr lang="en-US" sz="15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104" marR="48104" marT="8908" marB="0"/>
                </a:tc>
                <a:extLst>
                  <a:ext uri="{0D108BD9-81ED-4DB2-BD59-A6C34878D82A}">
                    <a16:rowId xmlns:a16="http://schemas.microsoft.com/office/drawing/2014/main" val="543588979"/>
                  </a:ext>
                </a:extLst>
              </a:tr>
              <a:tr h="33877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DP18-1813: Racial and Ethnic Approaches to Community Health (REACH</a:t>
                      </a:r>
                      <a:r>
                        <a:rPr lang="en-US" sz="1500" b="0" kern="1200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 - PPHF</a:t>
                      </a:r>
                      <a:endParaRPr lang="en-US" sz="1500" b="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104" marR="48104" marT="8908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kern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$792,000</a:t>
                      </a:r>
                      <a:endParaRPr lang="en-US" sz="15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104" marR="48104" marT="8908" marB="0"/>
                </a:tc>
                <a:extLst>
                  <a:ext uri="{0D108BD9-81ED-4DB2-BD59-A6C34878D82A}">
                    <a16:rowId xmlns:a16="http://schemas.microsoft.com/office/drawing/2014/main" val="2796813304"/>
                  </a:ext>
                </a:extLst>
              </a:tr>
              <a:tr h="48965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DP17-1701: Cancer Prevention and Control Programs for State, Territorial, and Tribal Organizations</a:t>
                      </a:r>
                      <a:endParaRPr lang="en-US" sz="1500" b="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104" marR="48104" marT="8908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kern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$12,893,512</a:t>
                      </a:r>
                      <a:endParaRPr lang="en-US" sz="15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104" marR="48104" marT="8908" marB="0"/>
                </a:tc>
                <a:extLst>
                  <a:ext uri="{0D108BD9-81ED-4DB2-BD59-A6C34878D82A}">
                    <a16:rowId xmlns:a16="http://schemas.microsoft.com/office/drawing/2014/main" val="3332064443"/>
                  </a:ext>
                </a:extLst>
              </a:tr>
              <a:tr h="52966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DP17-1704: Building Public Health Infrastructure in Tribal Communities to Accelerate Disease Prevention and Health Promotion in Indian Country (PPHF)</a:t>
                      </a:r>
                      <a:endParaRPr lang="en-US" sz="1500" b="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104" marR="48104" marT="8908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kern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$12,923,995</a:t>
                      </a:r>
                      <a:endParaRPr lang="en-US" sz="15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104" marR="48104" marT="8908" marB="0"/>
                </a:tc>
                <a:extLst>
                  <a:ext uri="{0D108BD9-81ED-4DB2-BD59-A6C34878D82A}">
                    <a16:rowId xmlns:a16="http://schemas.microsoft.com/office/drawing/2014/main" val="1807223811"/>
                  </a:ext>
                </a:extLst>
              </a:tr>
              <a:tr h="52966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DP18-1816: Well Integrated Screening and Evaluation for Women Across the Nation (WISEWOMAN)</a:t>
                      </a:r>
                      <a:endParaRPr lang="en-US" sz="1500" b="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104" marR="48104" marT="8908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kern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$1,650,000</a:t>
                      </a:r>
                      <a:endParaRPr lang="en-US" sz="15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104" marR="48104" marT="8908" marB="0"/>
                </a:tc>
                <a:extLst>
                  <a:ext uri="{0D108BD9-81ED-4DB2-BD59-A6C34878D82A}">
                    <a16:rowId xmlns:a16="http://schemas.microsoft.com/office/drawing/2014/main" val="303686893"/>
                  </a:ext>
                </a:extLst>
              </a:tr>
              <a:tr h="529669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DP18-1808: Consortium of National Networks to Impact Populations Experiencing Tobacco-Related and Cancer Health Disparities</a:t>
                      </a:r>
                      <a:endParaRPr lang="en-US" sz="1600" b="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1275" marR="41275" marT="762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200" dirty="0">
                          <a:solidFill>
                            <a:srgbClr val="0F56DC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$500,000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1275" marR="41275" marT="7620" marB="0"/>
                </a:tc>
                <a:extLst>
                  <a:ext uri="{0D108BD9-81ED-4DB2-BD59-A6C34878D82A}">
                    <a16:rowId xmlns:a16="http://schemas.microsoft.com/office/drawing/2014/main" val="18796369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51248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435130" cy="857250"/>
          </a:xfrm>
        </p:spPr>
        <p:txBody>
          <a:bodyPr/>
          <a:lstStyle/>
          <a:p>
            <a:r>
              <a:rPr lang="en-US" dirty="0"/>
              <a:t>CDC FY 2018 Funding to Tribal Grantees </a:t>
            </a:r>
            <a:r>
              <a:rPr lang="en-US" dirty="0" smtClean="0"/>
              <a:t>		              by </a:t>
            </a:r>
            <a:r>
              <a:rPr lang="en-US" dirty="0"/>
              <a:t>Funding </a:t>
            </a:r>
            <a:r>
              <a:rPr lang="en-US" dirty="0" smtClean="0"/>
              <a:t>Mechanism (2 of 2)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3417941"/>
              </p:ext>
            </p:extLst>
          </p:nvPr>
        </p:nvGraphicFramePr>
        <p:xfrm>
          <a:off x="496027" y="1108495"/>
          <a:ext cx="8151946" cy="3381253"/>
        </p:xfrm>
        <a:graphic>
          <a:graphicData uri="http://schemas.openxmlformats.org/drawingml/2006/table">
            <a:tbl>
              <a:tblPr firstRow="1" firstCol="1" bandRow="1"/>
              <a:tblGrid>
                <a:gridCol w="6848856">
                  <a:extLst>
                    <a:ext uri="{9D8B030D-6E8A-4147-A177-3AD203B41FA5}">
                      <a16:colId xmlns:a16="http://schemas.microsoft.com/office/drawing/2014/main" val="3240098728"/>
                    </a:ext>
                  </a:extLst>
                </a:gridCol>
                <a:gridCol w="1303090">
                  <a:extLst>
                    <a:ext uri="{9D8B030D-6E8A-4147-A177-3AD203B41FA5}">
                      <a16:colId xmlns:a16="http://schemas.microsoft.com/office/drawing/2014/main" val="2271001698"/>
                    </a:ext>
                  </a:extLst>
                </a:gridCol>
              </a:tblGrid>
              <a:tr h="401257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Notice of Funding Opportunity or Grant</a:t>
                      </a:r>
                      <a:endParaRPr lang="en-US" sz="1800" b="1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1275" marR="41275" marT="762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83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FY 2018 Funding</a:t>
                      </a:r>
                      <a:endParaRPr lang="en-US" sz="1800" b="1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1275" marR="41275" marT="762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8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296033"/>
                  </a:ext>
                </a:extLst>
              </a:tr>
              <a:tr h="361860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DP18-1812: Tribal Practices for Wellness in Indian Country</a:t>
                      </a:r>
                      <a:endParaRPr lang="en-US" sz="1600" b="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1275" marR="41275" marT="762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83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200" dirty="0">
                          <a:solidFill>
                            <a:srgbClr val="0F56DC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$5,186,089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1275" marR="41275" marT="762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4381841"/>
                  </a:ext>
                </a:extLst>
              </a:tr>
              <a:tr h="364779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PS15-1502: Comprehensive High-Impact HIV Prevention Projects</a:t>
                      </a:r>
                      <a:endParaRPr lang="en-US" sz="1600" b="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1275" marR="41275" marT="762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83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200" dirty="0">
                          <a:solidFill>
                            <a:srgbClr val="0F56DC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$695,198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1275" marR="41275" marT="762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0958232"/>
                  </a:ext>
                </a:extLst>
              </a:tr>
              <a:tr h="364779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PS18-1807: Promoting Adolescent Health Through School-Based HIV Prevention</a:t>
                      </a:r>
                      <a:endParaRPr lang="en-US" sz="1600" b="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1275" marR="41275" marT="762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83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200" dirty="0">
                          <a:solidFill>
                            <a:srgbClr val="0F56DC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$12,000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1275" marR="41275" marT="762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0047514"/>
                  </a:ext>
                </a:extLst>
              </a:tr>
              <a:tr h="523530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OT18-1802: Strengthening Public Health Systems and Services Through National Partnerships to Improve and Protect the Nation’s Health</a:t>
                      </a:r>
                      <a:endParaRPr lang="en-US" sz="1600" b="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1275" marR="41275" marT="762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83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200" dirty="0">
                          <a:solidFill>
                            <a:srgbClr val="0F56DC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$1,890,000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1275" marR="41275" marT="762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6043601"/>
                  </a:ext>
                </a:extLst>
              </a:tr>
              <a:tr h="364779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OT18-1803: Tribal Public Health Capacity Building and Quality Improvement</a:t>
                      </a:r>
                      <a:endParaRPr lang="en-US" sz="1600" b="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1275" marR="41275" marT="762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83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200" dirty="0">
                          <a:solidFill>
                            <a:srgbClr val="0F56DC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</a:t>
                      </a:r>
                      <a:r>
                        <a:rPr lang="en-US" sz="1600" b="0" kern="1200" dirty="0" smtClean="0">
                          <a:solidFill>
                            <a:srgbClr val="0F56DC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15,981,446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1275" marR="41275" marT="762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0455518"/>
                  </a:ext>
                </a:extLst>
              </a:tr>
              <a:tr h="527470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200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OT18-1805: PPHF 2018: Preventive Health and Health Services Block Grant - financed solely by 2018 Prevention and Public Health Fund</a:t>
                      </a:r>
                      <a:endParaRPr lang="en-US" sz="1600" b="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1275" marR="41275" marT="762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83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200" dirty="0">
                          <a:solidFill>
                            <a:srgbClr val="0F56DC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$101,574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1275" marR="41275" marT="762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3371826"/>
                  </a:ext>
                </a:extLst>
              </a:tr>
              <a:tr h="29036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Grand Total</a:t>
                      </a:r>
                      <a:endParaRPr lang="en-US" sz="16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1275" marR="41275" marT="762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83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solidFill>
                            <a:srgbClr val="0F56DC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$66,553,180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1275" marR="41275" marT="762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11484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63682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435130" cy="857250"/>
          </a:xfrm>
        </p:spPr>
        <p:txBody>
          <a:bodyPr/>
          <a:lstStyle/>
          <a:p>
            <a:r>
              <a:rPr lang="en-US" dirty="0"/>
              <a:t>CDC FY 2018 Funding to Tribal Recipients </a:t>
            </a:r>
            <a:r>
              <a:rPr lang="en-US" dirty="0" smtClean="0"/>
              <a:t>		             by Public </a:t>
            </a:r>
            <a:r>
              <a:rPr lang="en-US" dirty="0"/>
              <a:t>Health </a:t>
            </a:r>
            <a:r>
              <a:rPr lang="en-US" dirty="0" smtClean="0"/>
              <a:t>Focus (1 of 2)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3509808"/>
              </p:ext>
            </p:extLst>
          </p:nvPr>
        </p:nvGraphicFramePr>
        <p:xfrm>
          <a:off x="742545" y="1106424"/>
          <a:ext cx="7658911" cy="3405535"/>
        </p:xfrm>
        <a:graphic>
          <a:graphicData uri="http://schemas.openxmlformats.org/drawingml/2006/table">
            <a:tbl>
              <a:tblPr firstRow="1" firstCol="1" bandRow="1"/>
              <a:tblGrid>
                <a:gridCol w="5869022">
                  <a:extLst>
                    <a:ext uri="{9D8B030D-6E8A-4147-A177-3AD203B41FA5}">
                      <a16:colId xmlns:a16="http://schemas.microsoft.com/office/drawing/2014/main" val="1044679018"/>
                    </a:ext>
                  </a:extLst>
                </a:gridCol>
                <a:gridCol w="1789889">
                  <a:extLst>
                    <a:ext uri="{9D8B030D-6E8A-4147-A177-3AD203B41FA5}">
                      <a16:colId xmlns:a16="http://schemas.microsoft.com/office/drawing/2014/main" val="3674254516"/>
                    </a:ext>
                  </a:extLst>
                </a:gridCol>
              </a:tblGrid>
              <a:tr h="41925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Public Health </a:t>
                      </a:r>
                      <a:r>
                        <a:rPr lang="en-US" sz="1600" b="1" kern="1200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Focus*</a:t>
                      </a:r>
                      <a:endParaRPr lang="en-US" sz="16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35" marR="26035" marT="381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83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FY 2018 Funding</a:t>
                      </a:r>
                      <a:endParaRPr lang="en-US" sz="16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35" marR="26035" marT="381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8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6499105"/>
                  </a:ext>
                </a:extLst>
              </a:tr>
              <a:tr h="21512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Chronic Disease Prevention and Health Promotion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35" marR="26035" marT="381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$50,666,738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35" marR="26035" marT="381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4801027"/>
                  </a:ext>
                </a:extLst>
              </a:tr>
              <a:tr h="215129">
                <a:tc>
                  <a:txBody>
                    <a:bodyPr/>
                    <a:lstStyle/>
                    <a:p>
                      <a:pPr marL="4572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Cancer - </a:t>
                      </a:r>
                      <a:r>
                        <a:rPr lang="en-US" sz="1400" b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$13,393,512</a:t>
                      </a:r>
                      <a:endParaRPr lang="en-US" sz="14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35" marR="26035" marT="381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35" marR="26035" marT="381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095735"/>
                  </a:ext>
                </a:extLst>
              </a:tr>
              <a:tr h="367203">
                <a:tc>
                  <a:txBody>
                    <a:bodyPr/>
                    <a:lstStyle/>
                    <a:p>
                      <a:pPr marL="4572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Good Health and Wellness in Indian Country (GHWIC) (e.g., diabetes, obesity, and tobacco use) - $13,194,966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35" marR="26035" marT="381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35" marR="26035" marT="381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2409126"/>
                  </a:ext>
                </a:extLst>
              </a:tr>
              <a:tr h="215129">
                <a:tc>
                  <a:txBody>
                    <a:bodyPr/>
                    <a:lstStyle/>
                    <a:p>
                      <a:pPr marL="4572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Racial &amp; Ethnic Approaches to Community Health (REACH</a:t>
                      </a:r>
                      <a:r>
                        <a:rPr lang="en-US" sz="1400" b="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)** </a:t>
                      </a:r>
                      <a:r>
                        <a:rPr lang="en-US" sz="1400" b="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 $792,000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35" marR="26035" marT="381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35" marR="26035" marT="381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3167728"/>
                  </a:ext>
                </a:extLst>
              </a:tr>
              <a:tr h="215129">
                <a:tc>
                  <a:txBody>
                    <a:bodyPr/>
                    <a:lstStyle/>
                    <a:p>
                      <a:pPr marL="4572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Tribal Wellness Practices - $5,186,089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35" marR="26035" marT="381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35" marR="26035" marT="381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283091"/>
                  </a:ext>
                </a:extLst>
              </a:tr>
              <a:tr h="215129">
                <a:tc>
                  <a:txBody>
                    <a:bodyPr/>
                    <a:lstStyle/>
                    <a:p>
                      <a:pPr marL="4572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Public Health Infrastructure/Capacity Building - </a:t>
                      </a:r>
                      <a:r>
                        <a:rPr lang="en-US" sz="1400" b="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$16,450,171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35" marR="26035" marT="381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35" marR="26035" marT="381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9241180"/>
                  </a:ext>
                </a:extLst>
              </a:tr>
              <a:tr h="215129">
                <a:tc>
                  <a:txBody>
                    <a:bodyPr/>
                    <a:lstStyle/>
                    <a:p>
                      <a:pPr marL="4572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WISEWOMAN - $1,650,000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35" marR="26035" marT="381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35" marR="26035" marT="381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8192441"/>
                  </a:ext>
                </a:extLst>
              </a:tr>
              <a:tr h="21512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Injury Prevention and Control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35" marR="26035" marT="381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</a:t>
                      </a:r>
                      <a:r>
                        <a:rPr lang="en-US" sz="1400" b="1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12,686,643</a:t>
                      </a:r>
                      <a:r>
                        <a:rPr lang="en-US" sz="14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35" marR="26035" marT="381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7510575"/>
                  </a:ext>
                </a:extLst>
              </a:tr>
              <a:tr h="215129">
                <a:tc>
                  <a:txBody>
                    <a:bodyPr/>
                    <a:lstStyle/>
                    <a:p>
                      <a:pPr marL="4572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Opioid Overdose Prevention and Surveillance - $</a:t>
                      </a:r>
                      <a:r>
                        <a:rPr lang="en-US" sz="1400" b="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12,221,643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35" marR="26035" marT="381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35" marR="26035" marT="381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8367086"/>
                  </a:ext>
                </a:extLst>
              </a:tr>
              <a:tr h="215129">
                <a:tc>
                  <a:txBody>
                    <a:bodyPr/>
                    <a:lstStyle/>
                    <a:p>
                      <a:pPr marL="4572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National Violent Death Reporting System - $35,000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35" marR="26035" marT="381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35" marR="26035" marT="381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8895519"/>
                  </a:ext>
                </a:extLst>
              </a:tr>
              <a:tr h="215129">
                <a:tc>
                  <a:txBody>
                    <a:bodyPr/>
                    <a:lstStyle/>
                    <a:p>
                      <a:pPr marL="4572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Other Injury Prevention and Control Activities - $430,000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35" marR="26035" marT="381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35" marR="26035" marT="381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583873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50266" y="4493931"/>
            <a:ext cx="775119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000000"/>
                </a:solidFill>
                <a:latin typeface="Calibri" panose="020F0502020204030204" pitchFamily="34" charset="0"/>
              </a:rPr>
              <a:t>*Focus areas can include funding from multiple cooperative agreements and programs. </a:t>
            </a:r>
          </a:p>
          <a:p>
            <a:r>
              <a:rPr lang="en-US" sz="1050" dirty="0" smtClean="0">
                <a:solidFill>
                  <a:srgbClr val="000000"/>
                </a:solidFill>
                <a:latin typeface="Calibri" panose="020F0502020204030204" pitchFamily="34" charset="0"/>
              </a:rPr>
              <a:t>**Amount </a:t>
            </a:r>
            <a:r>
              <a:rPr lang="en-US" sz="1050" dirty="0">
                <a:solidFill>
                  <a:srgbClr val="000000"/>
                </a:solidFill>
                <a:latin typeface="Calibri" panose="020F0502020204030204" pitchFamily="34" charset="0"/>
              </a:rPr>
              <a:t>provided through the REACH cooperative agreement. The majority of REACH budget </a:t>
            </a:r>
            <a:r>
              <a:rPr lang="en-US" sz="1050" dirty="0" smtClean="0">
                <a:solidFill>
                  <a:srgbClr val="000000"/>
                </a:solidFill>
                <a:latin typeface="Calibri" panose="020F0502020204030204" pitchFamily="34" charset="0"/>
              </a:rPr>
              <a:t>line funds </a:t>
            </a:r>
            <a:r>
              <a:rPr lang="en-US" sz="1050" dirty="0">
                <a:solidFill>
                  <a:srgbClr val="000000"/>
                </a:solidFill>
                <a:latin typeface="Calibri" panose="020F0502020204030204" pitchFamily="34" charset="0"/>
              </a:rPr>
              <a:t>provided to tribes were provided through </a:t>
            </a:r>
            <a:r>
              <a:rPr lang="en-US" sz="1050" dirty="0" smtClean="0">
                <a:solidFill>
                  <a:srgbClr val="000000"/>
                </a:solidFill>
                <a:latin typeface="Calibri" panose="020F0502020204030204" pitchFamily="34" charset="0"/>
              </a:rPr>
              <a:t>other </a:t>
            </a:r>
            <a:r>
              <a:rPr lang="en-US" sz="1050" dirty="0">
                <a:solidFill>
                  <a:srgbClr val="000000"/>
                </a:solidFill>
                <a:latin typeface="Calibri" panose="020F0502020204030204" pitchFamily="34" charset="0"/>
              </a:rPr>
              <a:t>cooperative agreements, such as GHWIC. </a:t>
            </a:r>
          </a:p>
        </p:txBody>
      </p:sp>
    </p:spTree>
    <p:extLst>
      <p:ext uri="{BB962C8B-B14F-4D97-AF65-F5344CB8AC3E}">
        <p14:creationId xmlns:p14="http://schemas.microsoft.com/office/powerpoint/2010/main" val="28810835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435130" cy="857250"/>
          </a:xfrm>
        </p:spPr>
        <p:txBody>
          <a:bodyPr/>
          <a:lstStyle/>
          <a:p>
            <a:r>
              <a:rPr lang="en-US" dirty="0"/>
              <a:t>CDC FY 2018 Funding to Tribal Recipients </a:t>
            </a:r>
            <a:r>
              <a:rPr lang="en-US" dirty="0" smtClean="0"/>
              <a:t>		             by Public </a:t>
            </a:r>
            <a:r>
              <a:rPr lang="en-US" dirty="0"/>
              <a:t>Health </a:t>
            </a:r>
            <a:r>
              <a:rPr lang="en-US" dirty="0" smtClean="0"/>
              <a:t>Focus (2 of 2)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50266" y="4770768"/>
            <a:ext cx="775119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000000"/>
                </a:solidFill>
                <a:latin typeface="Calibri" panose="020F0502020204030204" pitchFamily="34" charset="0"/>
              </a:rPr>
              <a:t>*Focus areas can include funding from multiple cooperative agreements and programs. 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7099437"/>
              </p:ext>
            </p:extLst>
          </p:nvPr>
        </p:nvGraphicFramePr>
        <p:xfrm>
          <a:off x="740664" y="1102209"/>
          <a:ext cx="7662672" cy="3527901"/>
        </p:xfrm>
        <a:graphic>
          <a:graphicData uri="http://schemas.openxmlformats.org/drawingml/2006/table">
            <a:tbl>
              <a:tblPr firstRow="1" firstCol="1" bandRow="1"/>
              <a:tblGrid>
                <a:gridCol w="5870448">
                  <a:extLst>
                    <a:ext uri="{9D8B030D-6E8A-4147-A177-3AD203B41FA5}">
                      <a16:colId xmlns:a16="http://schemas.microsoft.com/office/drawing/2014/main" val="3269659282"/>
                    </a:ext>
                  </a:extLst>
                </a:gridCol>
                <a:gridCol w="1792224">
                  <a:extLst>
                    <a:ext uri="{9D8B030D-6E8A-4147-A177-3AD203B41FA5}">
                      <a16:colId xmlns:a16="http://schemas.microsoft.com/office/drawing/2014/main" val="3119756755"/>
                    </a:ext>
                  </a:extLst>
                </a:gridCol>
              </a:tblGrid>
              <a:tr h="39286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Public Health </a:t>
                      </a:r>
                      <a:r>
                        <a:rPr lang="en-US" sz="1600" b="1" kern="1200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Focus*</a:t>
                      </a:r>
                      <a:endParaRPr lang="en-US" sz="16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35" marR="26035" marT="381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83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FY 2018 Funding</a:t>
                      </a:r>
                      <a:endParaRPr lang="en-US" sz="16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35" marR="26035" marT="381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8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945893"/>
                  </a:ext>
                </a:extLst>
              </a:tr>
              <a:tr h="3928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Emergency Preparedness and Response (excluding opioid response)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35" marR="26035" marT="381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$50,000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35" marR="26035" marT="381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8414561"/>
                  </a:ext>
                </a:extLst>
              </a:tr>
              <a:tr h="38502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Environmental Health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35" marR="26035" marT="381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$975,000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35" marR="26035" marT="381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3648496"/>
                  </a:ext>
                </a:extLst>
              </a:tr>
              <a:tr h="3928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HIV/AIDS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35" marR="26035" marT="381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$707,198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35" marR="26035" marT="381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5448520"/>
                  </a:ext>
                </a:extLst>
              </a:tr>
              <a:tr h="3928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6|18</a:t>
                      </a:r>
                      <a:r>
                        <a:rPr lang="en-US" sz="1400" b="1" kern="12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Initiative – Accelerating Evidence into Action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35" marR="26035" marT="381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$50,000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35" marR="26035" marT="381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3952691"/>
                  </a:ext>
                </a:extLst>
              </a:tr>
              <a:tr h="3928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Public Health Capacity Building </a:t>
                      </a:r>
                      <a:r>
                        <a:rPr lang="en-US" sz="1400" b="1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– General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35" marR="26035" marT="381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$1,200,000</a:t>
                      </a:r>
                      <a:r>
                        <a:rPr lang="en-US" sz="14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35" marR="26035" marT="381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482237"/>
                  </a:ext>
                </a:extLst>
              </a:tr>
              <a:tr h="3928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Preventive Health and Health Services Block Grant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35" marR="26035" marT="381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$101,574 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35" marR="26035" marT="381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9558506"/>
                  </a:ext>
                </a:extLst>
              </a:tr>
              <a:tr h="3928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Vector-borne Diseases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35" marR="26035" marT="381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$116,027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35" marR="26035" marT="381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5114"/>
                  </a:ext>
                </a:extLst>
              </a:tr>
              <a:tr h="39286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Grand Total</a:t>
                      </a:r>
                      <a:endParaRPr lang="en-US" sz="1400" b="1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35" marR="26035" marT="381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83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</a:t>
                      </a:r>
                      <a:r>
                        <a:rPr lang="en-US" sz="1400" b="1" kern="1200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66,553,180</a:t>
                      </a:r>
                      <a:endParaRPr lang="en-US" sz="14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35" marR="26035" marT="381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8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4340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79946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CEH_ATSDR_combined">
  <a:themeElements>
    <a:clrScheme name="Custom 2">
      <a:dk1>
        <a:srgbClr val="0F56DC"/>
      </a:dk1>
      <a:lt1>
        <a:srgbClr val="FFC000"/>
      </a:lt1>
      <a:dk2>
        <a:srgbClr val="FFFFFF"/>
      </a:dk2>
      <a:lt2>
        <a:srgbClr val="FFFFFF"/>
      </a:lt2>
      <a:accent1>
        <a:srgbClr val="4983F2"/>
      </a:accent1>
      <a:accent2>
        <a:srgbClr val="007D57"/>
      </a:accent2>
      <a:accent3>
        <a:srgbClr val="9A3B26"/>
      </a:accent3>
      <a:accent4>
        <a:srgbClr val="7F7F7F"/>
      </a:accent4>
      <a:accent5>
        <a:srgbClr val="0F56DC"/>
      </a:accent5>
      <a:accent6>
        <a:srgbClr val="002060"/>
      </a:accent6>
      <a:hlink>
        <a:srgbClr val="0F56DC"/>
      </a:hlink>
      <a:folHlink>
        <a:srgbClr val="3077FF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solidFill>
              <a:srgbClr val="000000"/>
            </a:solidFill>
            <a:latin typeface="Calibri" panose="020F050202020403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7751</TotalTime>
  <Words>1219</Words>
  <Application>Microsoft Office PowerPoint</Application>
  <PresentationFormat>On-screen Show (16:9)</PresentationFormat>
  <Paragraphs>230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Courier New</vt:lpstr>
      <vt:lpstr>Calibri</vt:lpstr>
      <vt:lpstr>Wingdings</vt:lpstr>
      <vt:lpstr>Arial</vt:lpstr>
      <vt:lpstr>Times New Roman</vt:lpstr>
      <vt:lpstr>Myriad Web Pro</vt:lpstr>
      <vt:lpstr>NCEH_ATSDR_combined</vt:lpstr>
      <vt:lpstr>CDC Fiscal Year 2018:  Funding Profile for American Indian and Alaska Native Tribes and Tribal Organizations </vt:lpstr>
      <vt:lpstr>About the Funding Profile Data</vt:lpstr>
      <vt:lpstr>About the Funding Profile Data (cont.)</vt:lpstr>
      <vt:lpstr>CDC FY 2018 Funding to Tribes and Tribal Organizations</vt:lpstr>
      <vt:lpstr>CDC FY 18 Grant and Cooperative Agreement Funding to Tribes and Tribal Organizations by Funding Center</vt:lpstr>
      <vt:lpstr>CDC FY 2018 Funding to Tribal Grantees                 by Funding Mechanism (1 of 2)</vt:lpstr>
      <vt:lpstr>CDC FY 2018 Funding to Tribal Grantees                 by Funding Mechanism (2 of 2)</vt:lpstr>
      <vt:lpstr>CDC FY 2018 Funding to Tribal Recipients                by Public Health Focus (1 of 2)</vt:lpstr>
      <vt:lpstr>CDC FY 2018 Funding to Tribal Recipients                by Public Health Focus (2 of 2)</vt:lpstr>
      <vt:lpstr>CDC FY 2018 Additional Tribal Projects* (1 of 2)</vt:lpstr>
      <vt:lpstr>CDC FY 2018 Additional Tribal Projects* (2 of 2)</vt:lpstr>
      <vt:lpstr>CDC FY 2018 Additional Tribal Projects* (2 of 2)</vt:lpstr>
      <vt:lpstr>PowerPoint Presentation</vt:lpstr>
    </vt:vector>
  </TitlesOfParts>
  <Company>CDC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CDC Presentation</dc:title>
  <dc:creator>Centers for Disease Control and Prevention</dc:creator>
  <cp:lastModifiedBy>Moore, Georgia Ann (CDC/DDPHSIS/CSTLTS)</cp:lastModifiedBy>
  <cp:revision>631</cp:revision>
  <cp:lastPrinted>2019-01-22T18:13:54Z</cp:lastPrinted>
  <dcterms:created xsi:type="dcterms:W3CDTF">2011-03-17T17:43:16Z</dcterms:created>
  <dcterms:modified xsi:type="dcterms:W3CDTF">2019-01-28T18:48:40Z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English</vt:lpwstr>
  </property>
</Properties>
</file>