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3"/>
  </p:notesMasterIdLst>
  <p:handoutMasterIdLst>
    <p:handoutMasterId r:id="rId14"/>
  </p:handoutMasterIdLst>
  <p:sldIdLst>
    <p:sldId id="288" r:id="rId2"/>
    <p:sldId id="289" r:id="rId3"/>
    <p:sldId id="290" r:id="rId4"/>
    <p:sldId id="287" r:id="rId5"/>
    <p:sldId id="285" r:id="rId6"/>
    <p:sldId id="293" r:id="rId7"/>
    <p:sldId id="284" r:id="rId8"/>
    <p:sldId id="299" r:id="rId9"/>
    <p:sldId id="297" r:id="rId10"/>
    <p:sldId id="300" r:id="rId11"/>
    <p:sldId id="292" r:id="rId12"/>
  </p:sldIdLst>
  <p:sldSz cx="9144000" cy="5143500" type="screen16x9"/>
  <p:notesSz cx="7010400" cy="9296400"/>
  <p:embeddedFontLst>
    <p:embeddedFont>
      <p:font typeface="Myriad Web Pro" panose="020B0604020202020204" charset="0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M" initials="GAM" lastIdx="1" clrIdx="0">
    <p:extLst>
      <p:ext uri="{19B8F6BF-5375-455C-9EA6-DF929625EA0E}">
        <p15:presenceInfo xmlns:p15="http://schemas.microsoft.com/office/powerpoint/2012/main" userId="GAM" providerId="None"/>
      </p:ext>
    </p:extLst>
  </p:cmAuthor>
  <p:cmAuthor id="2" name="Berry, Jacqueline (Jacqui) (CDC/OSTLTS/OD) (CTR)" initials="BJ(((" lastIdx="9" clrIdx="1">
    <p:extLst>
      <p:ext uri="{19B8F6BF-5375-455C-9EA6-DF929625EA0E}">
        <p15:presenceInfo xmlns:p15="http://schemas.microsoft.com/office/powerpoint/2012/main" userId="S-1-5-21-1207783550-2075000910-922709458-211341" providerId="AD"/>
      </p:ext>
    </p:extLst>
  </p:cmAuthor>
  <p:cmAuthor id="3" name="Gia Simon" initials="GS" lastIdx="1" clrIdx="2">
    <p:extLst>
      <p:ext uri="{19B8F6BF-5375-455C-9EA6-DF929625EA0E}">
        <p15:presenceInfo xmlns:p15="http://schemas.microsoft.com/office/powerpoint/2012/main" userId="Gia Simon" providerId="None"/>
      </p:ext>
    </p:extLst>
  </p:cmAuthor>
  <p:cmAuthor id="4" name="Stephens, Dyron (CDC/OSTLTS/OD) (CTR)" initials="SD((" lastIdx="9" clrIdx="3">
    <p:extLst>
      <p:ext uri="{19B8F6BF-5375-455C-9EA6-DF929625EA0E}">
        <p15:presenceInfo xmlns:p15="http://schemas.microsoft.com/office/powerpoint/2012/main" userId="S-1-5-21-1207783550-2075000910-922709458-564440" providerId="AD"/>
      </p:ext>
    </p:extLst>
  </p:cmAuthor>
  <p:cmAuthor id="5" name="Hart, Kimberly (CDC/OSTLTS/OD)" initials="HK(" lastIdx="5" clrIdx="4">
    <p:extLst>
      <p:ext uri="{19B8F6BF-5375-455C-9EA6-DF929625EA0E}">
        <p15:presenceInfo xmlns:p15="http://schemas.microsoft.com/office/powerpoint/2012/main" userId="S-1-5-21-1207783550-2075000910-922709458-307175" providerId="AD"/>
      </p:ext>
    </p:extLst>
  </p:cmAuthor>
  <p:cmAuthor id="6" name="Moore, Georgia Ann (CDC/OSTLTS/OD)" initials="MGA(" lastIdx="2" clrIdx="5">
    <p:extLst>
      <p:ext uri="{19B8F6BF-5375-455C-9EA6-DF929625EA0E}">
        <p15:presenceInfo xmlns:p15="http://schemas.microsoft.com/office/powerpoint/2012/main" userId="S-1-5-21-1207783550-2075000910-922709458-1735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9A6"/>
    <a:srgbClr val="0E66AF"/>
    <a:srgbClr val="006A71"/>
    <a:srgbClr val="695E4A"/>
    <a:srgbClr val="00853F"/>
    <a:srgbClr val="EC881D"/>
    <a:srgbClr val="781D7E"/>
    <a:srgbClr val="008BB0"/>
    <a:srgbClr val="006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4189" autoAdjust="0"/>
  </p:normalViewPr>
  <p:slideViewPr>
    <p:cSldViewPr snapToGrid="0">
      <p:cViewPr varScale="1">
        <p:scale>
          <a:sx n="147" d="100"/>
          <a:sy n="147" d="100"/>
        </p:scale>
        <p:origin x="12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7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FD0ECA92-9DA0-480D-8269-4BE921E873D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6C9150C5-532E-42B0-9ABE-16E3BEAFB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145" cy="464205"/>
          </a:xfrm>
          <a:prstGeom prst="rect">
            <a:avLst/>
          </a:prstGeom>
        </p:spPr>
        <p:txBody>
          <a:bodyPr vert="horz" lIns="88134" tIns="44068" rIns="88134" bIns="440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3"/>
            <a:ext cx="3038145" cy="464205"/>
          </a:xfrm>
          <a:prstGeom prst="rect">
            <a:avLst/>
          </a:prstGeom>
        </p:spPr>
        <p:txBody>
          <a:bodyPr vert="horz" lIns="88134" tIns="44068" rIns="88134" bIns="440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4" tIns="44068" rIns="88134" bIns="440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099"/>
            <a:ext cx="5607711" cy="4182457"/>
          </a:xfrm>
          <a:prstGeom prst="rect">
            <a:avLst/>
          </a:prstGeom>
        </p:spPr>
        <p:txBody>
          <a:bodyPr vert="horz" lIns="88134" tIns="44068" rIns="88134" bIns="440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4" tIns="44068" rIns="88134" bIns="440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34" tIns="44068" rIns="88134" bIns="440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7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2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1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0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4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4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02EB1-53D9-4DFE-8424-3D64C9FE56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mailto:OSTLTSfeedback@cdc.gov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dc.gov/stltpublichealth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1" y="0"/>
            <a:ext cx="9157648" cy="94052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6741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06170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876702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329813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OD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6438" y="5018218"/>
            <a:ext cx="9144001" cy="186744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8527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5039853"/>
            <a:ext cx="9144000" cy="1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1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209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460842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bg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948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699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43050"/>
            <a:ext cx="64008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 Myriad Pro, Bold, 28pt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4697730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 userDrawn="1"/>
        </p:nvSpPr>
        <p:spPr>
          <a:xfrm>
            <a:off x="1371600" y="2857500"/>
            <a:ext cx="6400800" cy="1485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For more information, please contact CDC’s Office for State, Tribal, Local and Territorial Support</a:t>
            </a:r>
          </a:p>
          <a:p>
            <a:pPr marL="171450" indent="0"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4770 Buford Highway NE, Mailstop E-70, Atlanta,  GA  30341</a:t>
            </a:r>
          </a:p>
          <a:p>
            <a:pPr marL="171450" indent="0"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Telephone: 1-800-CDC-INFO (232-4636)/TTY: 1-888-232-6348</a:t>
            </a:r>
          </a:p>
          <a:p>
            <a:pPr marL="171450" indent="0"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E-mail:  </a:t>
            </a:r>
            <a:r>
              <a:rPr lang="en-US" sz="900" dirty="0" smtClean="0">
                <a:solidFill>
                  <a:srgbClr val="FFFFFF"/>
                </a:solidFill>
                <a:hlinkClick r:id="rId3"/>
              </a:rPr>
              <a:t>OSTLTSfeedback@cdc.gov</a:t>
            </a:r>
            <a:r>
              <a:rPr lang="en-US" sz="900" dirty="0" smtClean="0">
                <a:solidFill>
                  <a:srgbClr val="FFFFFF"/>
                </a:solidFill>
              </a:rPr>
              <a:t>	Web:  </a:t>
            </a:r>
            <a:r>
              <a:rPr lang="en-US" sz="900" dirty="0" smtClean="0">
                <a:solidFill>
                  <a:srgbClr val="FFFFFF"/>
                </a:solidFill>
                <a:hlinkClick r:id="rId4"/>
              </a:rPr>
              <a:t>http://www.cdc.gov/stltpublichealth</a:t>
            </a:r>
            <a:endParaRPr lang="en-US" sz="900" dirty="0" smtClean="0">
              <a:solidFill>
                <a:srgbClr val="FFFFFF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900" dirty="0" smtClean="0">
              <a:solidFill>
                <a:srgbClr val="FFFFFF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675" dirty="0" smtClean="0">
                <a:solidFill>
                  <a:srgbClr val="FFFFFF"/>
                </a:solidFill>
              </a:rPr>
              <a:t>The findings and conclusions in this presentation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6894100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5" r:id="rId3"/>
    <p:sldLayoutId id="2147483823" r:id="rId4"/>
    <p:sldLayoutId id="2147483822" r:id="rId5"/>
    <p:sldLayoutId id="2147483824" r:id="rId6"/>
    <p:sldLayoutId id="2147483825" r:id="rId7"/>
    <p:sldLayoutId id="2147483826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56740"/>
            <a:ext cx="8229600" cy="11958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550" dirty="0"/>
              <a:t>CDC Fiscal Year </a:t>
            </a:r>
            <a:r>
              <a:rPr lang="en-US" sz="2550" dirty="0" smtClean="0"/>
              <a:t>2017 </a:t>
            </a:r>
            <a:r>
              <a:rPr lang="en-US" sz="2550" dirty="0"/>
              <a:t>Funding Profile for</a:t>
            </a:r>
            <a:br>
              <a:rPr lang="en-US" sz="2550" dirty="0"/>
            </a:br>
            <a:r>
              <a:rPr lang="en-US" sz="2550" dirty="0" smtClean="0"/>
              <a:t>American </a:t>
            </a:r>
            <a:r>
              <a:rPr lang="en-US" sz="2550" dirty="0"/>
              <a:t>Indian and Alaska Native Tribes </a:t>
            </a:r>
            <a:r>
              <a:rPr lang="en-US" sz="2550" dirty="0" smtClean="0"/>
              <a:t/>
            </a:r>
            <a:br>
              <a:rPr lang="en-US" sz="2550" dirty="0" smtClean="0"/>
            </a:br>
            <a:r>
              <a:rPr lang="en-US" sz="2550" dirty="0" smtClean="0"/>
              <a:t>and </a:t>
            </a:r>
            <a:r>
              <a:rPr lang="en-US" sz="2550" dirty="0"/>
              <a:t>Tribal </a:t>
            </a:r>
            <a:r>
              <a:rPr lang="en-US" sz="2550" dirty="0" smtClean="0"/>
              <a:t>Organizations</a:t>
            </a:r>
            <a:r>
              <a:rPr lang="en-US" sz="2700" dirty="0">
                <a:solidFill>
                  <a:srgbClr val="FFC000"/>
                </a:solidFill>
              </a:rPr>
              <a:t/>
            </a:r>
            <a:br>
              <a:rPr lang="en-US" sz="2700" dirty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1090" y="3958263"/>
            <a:ext cx="6400800" cy="39978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0" dirty="0" smtClean="0"/>
              <a:t>July 2018</a:t>
            </a:r>
            <a:endParaRPr lang="en-US" sz="1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750996"/>
            <a:ext cx="6400800" cy="9715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Center</a:t>
            </a:r>
            <a:r>
              <a:rPr lang="en-US" dirty="0" smtClean="0">
                <a:latin typeface="Calibri" pitchFamily="34" charset="0"/>
              </a:rPr>
              <a:t> for State, Tribal, Local, and Territorial Support (proposed)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Centers for Disease Control and Prevention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036094" y="4691672"/>
            <a:ext cx="2393156" cy="1946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chemeClr val="bg2"/>
                </a:solidFill>
              </a:rPr>
              <a:t>Centers for Disease Control and Prevention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3036094" y="4829480"/>
            <a:ext cx="2543175" cy="171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chemeClr val="bg2"/>
                </a:solidFill>
              </a:rPr>
              <a:t>Office of the Chief Financial Officer</a:t>
            </a:r>
          </a:p>
        </p:txBody>
      </p:sp>
    </p:spTree>
    <p:extLst>
      <p:ext uri="{BB962C8B-B14F-4D97-AF65-F5344CB8AC3E}">
        <p14:creationId xmlns:p14="http://schemas.microsoft.com/office/powerpoint/2010/main" val="2024750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2" y="195384"/>
            <a:ext cx="8229600" cy="577674"/>
          </a:xfrm>
        </p:spPr>
        <p:txBody>
          <a:bodyPr/>
          <a:lstStyle/>
          <a:p>
            <a:r>
              <a:rPr lang="en-US" sz="2400" dirty="0"/>
              <a:t>CDC </a:t>
            </a:r>
            <a:r>
              <a:rPr lang="en-US" sz="2400" dirty="0" smtClean="0"/>
              <a:t>FY 2017 Funding to Tribal Organizations through Contracts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8603"/>
              </p:ext>
            </p:extLst>
          </p:nvPr>
        </p:nvGraphicFramePr>
        <p:xfrm>
          <a:off x="488462" y="773058"/>
          <a:ext cx="7831016" cy="402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508">
                  <a:extLst>
                    <a:ext uri="{9D8B030D-6E8A-4147-A177-3AD203B41FA5}">
                      <a16:colId xmlns:a16="http://schemas.microsoft.com/office/drawing/2014/main" val="1369269306"/>
                    </a:ext>
                  </a:extLst>
                </a:gridCol>
                <a:gridCol w="3915508">
                  <a:extLst>
                    <a:ext uri="{9D8B030D-6E8A-4147-A177-3AD203B41FA5}">
                      <a16:colId xmlns:a16="http://schemas.microsoft.com/office/drawing/2014/main" val="1255600204"/>
                    </a:ext>
                  </a:extLst>
                </a:gridCol>
              </a:tblGrid>
              <a:tr h="40255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ADVANCED SYSTEMS DESIGN, INC. - $969,702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AFFIGENT, LLC - $78,924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AKIMA SUPPORT OPERATIONS, LLC - $328,742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ALEUT INFORMATION TECHNOLOGY, LLC - $273,079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ALEUT O&amp;M SERVICES, LLC - $44,489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ALUTIIQ PROFESSIONAL TRAINING, LLC - $1,963,963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ALUTIIQ TECHNICAL SERVICES LLC - $852,864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CHENEGA FACILITIES MANAGEMENT, LLC - $1,515,389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CHENEGA GOVERNMENT CONSULTING, LLC - $1,010,961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CHENEGA PROFESSIONAL &amp; TECHNICAL SERVICES, LLC - $2,252,144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CHENEGA TOTAL ASSET PROTECTION, LLC - $22,507,355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CHEROKEE NATION ASSURANCE, L.L.C. - $10,074,687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CHICKASAW HEALTH CONSULTING, LLC - $3,938,808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CHICKASAW MANAGEMENT SERVICES, LLC - $3,058,442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CNI ADVANTAGE, LLC - $25,246,609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CNI TECHNICAL SERVICES, LLC - $4,627,244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EAGLE GLOBAL SCIENTIFIC LLC - $2,128,466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EAGLE MEDICAL SERVICES, LLC - $19,006,185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FACILITY SUPPORT SERVICES, LLC - $2,655,623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HERITAGE GLOBAL SOLUTIONS INC - $3,087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KAPILI SERVICES, LLC - $380,659 </a:t>
                      </a:r>
                      <a:endParaRPr lang="en-US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KAUFFMAN &amp; ASSOCIATES, INC.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-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$767,348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LAULIMA GOVERNMENT SOLUTIONS, LLC - $3,814,677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MESO SCALE DIAGNOSTICS, LLC - $170,090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MTNT CONSTRUCTION, LLC - $4,016,159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MTNT PROPERTIES, INC. - $887,260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NAVAJO NATION TRIBAL GOVERNMENT - $7,560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NEVER ENDING TECHNOLOGY, INC. - $299,995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SCIENTIFIC SALES, INC. - $9,607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TACG, LLC - $3,068,536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TANAQ GOVERNMENT SERVICES LLC - $2,016,464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SOLUTIONS, LLC - $11,878,598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TUNDRA FEDERAL, LLC - $66,788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TUVA, LLC - $25,716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WOLVERINE SERVICES, LLC - $5,567,454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ZEE TECHNOLOGIES, INC. - $5,719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&amp; K GLOBAL SOLUTIONS, LLC - $453,990</a:t>
                      </a:r>
                    </a:p>
                    <a:p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 total: $135,973,384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7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636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600200"/>
            <a:ext cx="4800600" cy="1200150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>
                <a:solidFill>
                  <a:srgbClr val="0039A6"/>
                </a:solidFill>
              </a:rPr>
              <a:t>Thank You!</a:t>
            </a:r>
          </a:p>
        </p:txBody>
      </p:sp>
      <p:pic>
        <p:nvPicPr>
          <p:cNvPr id="8" name="Picture 7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300" y="4886325"/>
            <a:ext cx="1428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3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606029"/>
          </a:xfrm>
        </p:spPr>
        <p:txBody>
          <a:bodyPr/>
          <a:lstStyle/>
          <a:p>
            <a:r>
              <a:rPr lang="en-US" dirty="0" smtClean="0"/>
              <a:t>About the Funding Profile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24435"/>
            <a:ext cx="8229600" cy="412109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800" dirty="0" smtClean="0"/>
              <a:t>Includes funding the Centers for Disease Control and Prevention/Agency for Toxic Substances and Disease Registry </a:t>
            </a:r>
          </a:p>
          <a:p>
            <a:pPr lvl="1">
              <a:spcBef>
                <a:spcPts val="1800"/>
              </a:spcBef>
            </a:pPr>
            <a:r>
              <a:rPr lang="en-US" sz="1800" dirty="0" smtClean="0"/>
              <a:t>Obligated and provided to tribes and tribal organizations as primary grantees through cooperative agreements and grants in fiscal year (FY) 2017 (October 1, 2016–September 30, 2017)*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P</a:t>
            </a:r>
            <a:r>
              <a:rPr lang="en-US" sz="1800" dirty="0" smtClean="0"/>
              <a:t>rovided to Tribal </a:t>
            </a:r>
            <a:r>
              <a:rPr lang="en-US" sz="1800" dirty="0"/>
              <a:t>E</a:t>
            </a:r>
            <a:r>
              <a:rPr lang="en-US" sz="1800" dirty="0" smtClean="0"/>
              <a:t>pidemiology </a:t>
            </a:r>
            <a:r>
              <a:rPr lang="en-US" sz="1800" dirty="0"/>
              <a:t>C</a:t>
            </a:r>
            <a:r>
              <a:rPr lang="en-US" sz="1800" dirty="0" smtClean="0"/>
              <a:t>enters directly and indirectly</a:t>
            </a:r>
          </a:p>
          <a:p>
            <a:pPr lvl="1">
              <a:spcBef>
                <a:spcPts val="1800"/>
              </a:spcBef>
            </a:pPr>
            <a:r>
              <a:rPr lang="en-US" sz="1800" dirty="0" smtClean="0"/>
              <a:t>Awarded to American Indian/Alaska Native (AI/AN) tribes or tribal organizations through contracts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600" dirty="0" smtClean="0"/>
              <a:t>* “Obligated” refers to new funding only (any funding carried over from a previous fiscal year is not included)</a:t>
            </a:r>
          </a:p>
        </p:txBody>
      </p:sp>
    </p:spTree>
    <p:extLst>
      <p:ext uri="{BB962C8B-B14F-4D97-AF65-F5344CB8AC3E}">
        <p14:creationId xmlns:p14="http://schemas.microsoft.com/office/powerpoint/2010/main" val="258270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Funding Profile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Excludes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The value of vaccines purchased by CDC and delivered through the Vaccines for Children program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</a:t>
            </a:r>
            <a:r>
              <a:rPr lang="en-US" dirty="0" smtClean="0"/>
              <a:t>ny funds transferred to CDC/ATSDR from other federal agencies or entities (i.e., funds that are not part of CDC/ATSDR’s appropriations)</a:t>
            </a:r>
          </a:p>
          <a:p>
            <a:pPr lvl="1"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 lvl="1"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97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CDC </a:t>
            </a:r>
            <a:r>
              <a:rPr lang="en-US" sz="2400" dirty="0" smtClean="0"/>
              <a:t>FY 2017 Funding </a:t>
            </a:r>
            <a:r>
              <a:rPr lang="en-US" sz="2400" dirty="0"/>
              <a:t>to </a:t>
            </a:r>
            <a:r>
              <a:rPr lang="en-US" sz="2400" dirty="0" smtClean="0"/>
              <a:t>Tribes and Tribal-Serving Organizations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34175147"/>
              </p:ext>
            </p:extLst>
          </p:nvPr>
        </p:nvGraphicFramePr>
        <p:xfrm>
          <a:off x="457200" y="708809"/>
          <a:ext cx="7915071" cy="4148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467">
                  <a:extLst>
                    <a:ext uri="{9D8B030D-6E8A-4147-A177-3AD203B41FA5}">
                      <a16:colId xmlns:a16="http://schemas.microsoft.com/office/drawing/2014/main" val="2174022672"/>
                    </a:ext>
                  </a:extLst>
                </a:gridCol>
              </a:tblGrid>
              <a:tr h="522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 FY2016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Funding (grants/cooperative agreements/contracts)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$140,765,200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$164,944,184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$179,896,649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+$14,952,465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1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Cooperative Agreement and Grant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(includes tribal epidemiology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center [TEC]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$35,578,395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$34,851,899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$43,923,265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+$9,071,366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Funding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$105,186,805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$130,092,285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$135,973,384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+$5,881,099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Grantees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Funded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(cooperative agreements and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grants, includes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TECs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21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Mechanisms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11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notices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funding opportunity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(NOFOs);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grant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NOFOs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grant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</a:rPr>
                        <a:t>10 NOFOs; </a:t>
                      </a:r>
                    </a:p>
                    <a:p>
                      <a:pPr marL="0" marR="0" lvl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</a:rPr>
                        <a:t>1 grant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400" b="1" baseline="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072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359"/>
            <a:ext cx="8229600" cy="987341"/>
          </a:xfrm>
        </p:spPr>
        <p:txBody>
          <a:bodyPr/>
          <a:lstStyle/>
          <a:p>
            <a:r>
              <a:rPr lang="en-US" sz="2400" dirty="0"/>
              <a:t>CDC </a:t>
            </a:r>
            <a:r>
              <a:rPr lang="en-US" sz="2400" dirty="0" smtClean="0"/>
              <a:t>FY 17 </a:t>
            </a:r>
            <a:r>
              <a:rPr lang="en-US" sz="2400" dirty="0"/>
              <a:t>Grant and Cooperative Agreement Funding to Tribes and </a:t>
            </a:r>
            <a:r>
              <a:rPr lang="en-US" sz="2400" dirty="0" smtClean="0"/>
              <a:t>Tribal-Serving Organizations by </a:t>
            </a:r>
            <a:r>
              <a:rPr lang="en-US" sz="2400" dirty="0"/>
              <a:t>Funding Center or Office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3481134"/>
              </p:ext>
            </p:extLst>
          </p:nvPr>
        </p:nvGraphicFramePr>
        <p:xfrm>
          <a:off x="457200" y="1500910"/>
          <a:ext cx="8229600" cy="2573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CDC Center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Office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17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Center for Chronic Disease Prevention and Health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$40,217,140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Center for Environmental Health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1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Center for HIV/AIDS, Viral Hepatitis, STD,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 Prevention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$826,720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Center for Injury Prevention and Control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$381,743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for Public Health Preparedness and Response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for State, Tribal, Local and Territorial  Support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$1,647,662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73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$43,923,265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217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154"/>
            <a:ext cx="8229600" cy="517424"/>
          </a:xfrm>
        </p:spPr>
        <p:txBody>
          <a:bodyPr/>
          <a:lstStyle/>
          <a:p>
            <a:r>
              <a:rPr lang="en-US" sz="2400" dirty="0"/>
              <a:t>C</a:t>
            </a:r>
            <a:r>
              <a:rPr lang="en-US" sz="2400" dirty="0" smtClean="0"/>
              <a:t>DC FY 17 Funding to Tribal Epidemiology Centers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2986572"/>
              </p:ext>
            </p:extLst>
          </p:nvPr>
        </p:nvGraphicFramePr>
        <p:xfrm>
          <a:off x="613508" y="1091852"/>
          <a:ext cx="7264400" cy="3168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Tribal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Epidemiology Center (TEC)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17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Funding* 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Alaska Native Epidemiology Center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$1,496,875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Albuquerque Area Southwest TEC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$830,725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California TEC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$924,475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 Lakes Inter-Tribal Epidemiology Center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$779,272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Intertribal Council</a:t>
                      </a:r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Arizona TEC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$830,725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Northwest TEC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$894,525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</a:t>
                      </a:r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Plains TEC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$779,272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Rocky Mountain TEC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$715,472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Oklahoma</a:t>
                      </a:r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Area TEC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$830,725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South and Eastern</a:t>
                      </a:r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$830,725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 Indian Health</a:t>
                      </a:r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Institute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$1,303,125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Navajo TEC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$423,884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8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Total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$10,639,600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99" marR="4929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423864"/>
            <a:ext cx="748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9A6"/>
                </a:solidFill>
              </a:rPr>
              <a:t>*TECs </a:t>
            </a:r>
            <a:r>
              <a:rPr lang="en-US" sz="1400" dirty="0">
                <a:solidFill>
                  <a:srgbClr val="0039A6"/>
                </a:solidFill>
              </a:rPr>
              <a:t>funded to support the Good Health and Wellness in Indian Country program, and through the Building Public Health Infrastructure in Tribal Communities Program</a:t>
            </a:r>
          </a:p>
          <a:p>
            <a:endParaRPr lang="en-US" sz="1400" dirty="0" smtClean="0">
              <a:solidFill>
                <a:srgbClr val="0039A6"/>
              </a:solidFill>
            </a:endParaRPr>
          </a:p>
          <a:p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61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269"/>
            <a:ext cx="8229600" cy="522209"/>
          </a:xfrm>
        </p:spPr>
        <p:txBody>
          <a:bodyPr/>
          <a:lstStyle/>
          <a:p>
            <a:r>
              <a:rPr lang="en-US" sz="2400" dirty="0"/>
              <a:t>CDC </a:t>
            </a:r>
            <a:r>
              <a:rPr lang="en-US" sz="2400" dirty="0" smtClean="0"/>
              <a:t>FY 2017 </a:t>
            </a:r>
            <a:r>
              <a:rPr lang="en-US" sz="2400" dirty="0"/>
              <a:t>Funding to </a:t>
            </a:r>
            <a:r>
              <a:rPr lang="en-US" sz="2400" dirty="0" smtClean="0"/>
              <a:t>Tribal Grantees by Funding Mechanism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8870296"/>
              </p:ext>
            </p:extLst>
          </p:nvPr>
        </p:nvGraphicFramePr>
        <p:xfrm>
          <a:off x="356190" y="880915"/>
          <a:ext cx="8431619" cy="3192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Notice of Funding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Opportunity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2017 Funding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DP14-1421 Prevention and Public Health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Fund 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PPHF) 2014: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Comprehensive Approach to Good Health and Wellness in Indian Country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(financed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solely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PPHF) (includes indirect funding to Tribal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Epidemiology Centers)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$15,389,766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DP14-1419: Racial and Ethnic Approaches to Community Health (REACH)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(financed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part by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PPHF)*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$2,212,169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DP17-1701: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Cancer Prevention and Control Programs for State,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Territorial,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Tribal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</a:rPr>
                        <a:t>$11,655,599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DP17-1704: Building Public Health Infrastructure in Tribal Communities to Accelerate Disease Prevention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Health Promotion in Indian Country (PPHF)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$8,500,000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DP13-1302: Well Integrated Screening and Evaluation for Women Across the Nation (WISEWOMAN)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$1,242,206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293298"/>
            <a:ext cx="83306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*The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FY17 appropriation created a new tribal funding line to build upon current NCCDPHP funding to Tribes and Tribal Organizations through Good Health and Wellness in Indian Country, DP14-1421. This new line reduced funding to the REACH program and will fund two programs: Building Public Health Infrastructure in Tribal Communities - DP17-1704 and Tribal Practices for Wellness in Indian Country - DP18-1812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26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2" y="195384"/>
            <a:ext cx="8229600" cy="577674"/>
          </a:xfrm>
        </p:spPr>
        <p:txBody>
          <a:bodyPr/>
          <a:lstStyle/>
          <a:p>
            <a:r>
              <a:rPr lang="en-US" sz="2400" dirty="0"/>
              <a:t>CDC </a:t>
            </a:r>
            <a:r>
              <a:rPr lang="en-US" sz="2400" dirty="0" smtClean="0"/>
              <a:t>FY 2017 </a:t>
            </a:r>
            <a:r>
              <a:rPr lang="en-US" sz="2400" dirty="0"/>
              <a:t>Funding to </a:t>
            </a:r>
            <a:r>
              <a:rPr lang="en-US" sz="2400" dirty="0" smtClean="0"/>
              <a:t>Tribal Grantees by Funding Mechanism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26787"/>
              </p:ext>
            </p:extLst>
          </p:nvPr>
        </p:nvGraphicFramePr>
        <p:xfrm>
          <a:off x="601784" y="1088855"/>
          <a:ext cx="7518400" cy="3158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4672">
                  <a:extLst>
                    <a:ext uri="{9D8B030D-6E8A-4147-A177-3AD203B41FA5}">
                      <a16:colId xmlns:a16="http://schemas.microsoft.com/office/drawing/2014/main" val="3574830022"/>
                    </a:ext>
                  </a:extLst>
                </a:gridCol>
                <a:gridCol w="1423728">
                  <a:extLst>
                    <a:ext uri="{9D8B030D-6E8A-4147-A177-3AD203B41FA5}">
                      <a16:colId xmlns:a16="http://schemas.microsoft.com/office/drawing/2014/main" val="1395779132"/>
                    </a:ext>
                  </a:extLst>
                </a:gridCol>
              </a:tblGrid>
              <a:tr h="3491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Notice of Funding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Opportunity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2017 Funding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/>
                </a:tc>
                <a:extLst>
                  <a:ext uri="{0D108BD9-81ED-4DB2-BD59-A6C34878D82A}">
                    <a16:rowId xmlns:a16="http://schemas.microsoft.com/office/drawing/2014/main" val="4261336540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DP15-1502: Organized Approaches to Increase Colorectal Cancer Screening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$732,400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 anchor="b"/>
                </a:tc>
                <a:extLst>
                  <a:ext uri="{0D108BD9-81ED-4DB2-BD59-A6C34878D82A}">
                    <a16:rowId xmlns:a16="http://schemas.microsoft.com/office/drawing/2014/main" val="915798522"/>
                  </a:ext>
                </a:extLst>
              </a:tr>
              <a:tr h="31726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PS15-1502.NU65: Comprehensive High-Impact HIV Prevention Projects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$695,198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 anchor="b"/>
                </a:tc>
                <a:extLst>
                  <a:ext uri="{0D108BD9-81ED-4DB2-BD59-A6C34878D82A}">
                    <a16:rowId xmlns:a16="http://schemas.microsoft.com/office/drawing/2014/main" val="1934693640"/>
                  </a:ext>
                </a:extLst>
              </a:tr>
              <a:tr h="45901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Preventive Health Services: PPHF 2016 Preventive Health and Health Services Block Grant (financed solely by PPHF)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$93,766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 anchor="b"/>
                </a:tc>
                <a:extLst>
                  <a:ext uri="{0D108BD9-81ED-4DB2-BD59-A6C34878D82A}">
                    <a16:rowId xmlns:a16="http://schemas.microsoft.com/office/drawing/2014/main" val="1199015392"/>
                  </a:ext>
                </a:extLst>
              </a:tr>
              <a:tr h="68472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OT13-1302.NU38: Building Capacity of the Public Health System to Improve Population Health through National, Non-Profit Organizations (financed in part by PPHF)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$2,720,643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 anchor="b"/>
                </a:tc>
                <a:extLst>
                  <a:ext uri="{0D108BD9-81ED-4DB2-BD59-A6C34878D82A}">
                    <a16:rowId xmlns:a16="http://schemas.microsoft.com/office/drawing/2014/main" val="3244202057"/>
                  </a:ext>
                </a:extLst>
              </a:tr>
              <a:tr h="317893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OT13-1303: Tribal Public Health Capacity Building and Quality Improvement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$549,996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 anchor="b"/>
                </a:tc>
                <a:extLst>
                  <a:ext uri="{0D108BD9-81ED-4DB2-BD59-A6C34878D82A}">
                    <a16:rowId xmlns:a16="http://schemas.microsoft.com/office/drawing/2014/main" val="1202420152"/>
                  </a:ext>
                </a:extLst>
              </a:tr>
              <a:tr h="45901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PS13-001: Natural History and Prevention of Viral Hepatitis Among Alaska Natives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$131,522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 anchor="b"/>
                </a:tc>
                <a:extLst>
                  <a:ext uri="{0D108BD9-81ED-4DB2-BD59-A6C34878D82A}">
                    <a16:rowId xmlns:a16="http://schemas.microsoft.com/office/drawing/2014/main" val="908960859"/>
                  </a:ext>
                </a:extLst>
              </a:tr>
              <a:tr h="252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 Total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$43,923,265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88" marR="41288" marT="7606" marB="0" anchor="b"/>
                </a:tc>
                <a:extLst>
                  <a:ext uri="{0D108BD9-81ED-4DB2-BD59-A6C34878D82A}">
                    <a16:rowId xmlns:a16="http://schemas.microsoft.com/office/drawing/2014/main" val="396044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338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84"/>
            <a:ext cx="8229600" cy="779694"/>
          </a:xfrm>
        </p:spPr>
        <p:txBody>
          <a:bodyPr/>
          <a:lstStyle/>
          <a:p>
            <a:r>
              <a:rPr lang="en-US" sz="2400" dirty="0"/>
              <a:t>CDC </a:t>
            </a:r>
            <a:r>
              <a:rPr lang="en-US" sz="2400" dirty="0" smtClean="0"/>
              <a:t>FY 2017 </a:t>
            </a:r>
            <a:r>
              <a:rPr lang="en-US" sz="2400" dirty="0"/>
              <a:t>Funding to Tribal </a:t>
            </a:r>
            <a:r>
              <a:rPr lang="en-US" sz="2400" dirty="0" smtClean="0"/>
              <a:t>Recipients by                             Public </a:t>
            </a:r>
            <a:r>
              <a:rPr lang="en-US" sz="2400" dirty="0"/>
              <a:t>Health </a:t>
            </a:r>
            <a:r>
              <a:rPr lang="en-US" sz="2400" dirty="0" smtClean="0"/>
              <a:t>Focus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898" y="4678370"/>
            <a:ext cx="6599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39A6"/>
                </a:solidFill>
              </a:rPr>
              <a:t>*Funding from </a:t>
            </a:r>
            <a:r>
              <a:rPr lang="en-US" sz="1100" dirty="0" smtClean="0">
                <a:solidFill>
                  <a:srgbClr val="0039A6"/>
                </a:solidFill>
              </a:rPr>
              <a:t>grants and cooperative agreements to all tribal grantees and </a:t>
            </a:r>
            <a:r>
              <a:rPr lang="en-US" sz="1100" dirty="0">
                <a:solidFill>
                  <a:srgbClr val="0039A6"/>
                </a:solidFill>
              </a:rPr>
              <a:t>funding to TECs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91959"/>
              </p:ext>
            </p:extLst>
          </p:nvPr>
        </p:nvGraphicFramePr>
        <p:xfrm>
          <a:off x="793899" y="922219"/>
          <a:ext cx="6771204" cy="3706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0003">
                  <a:extLst>
                    <a:ext uri="{9D8B030D-6E8A-4147-A177-3AD203B41FA5}">
                      <a16:colId xmlns:a16="http://schemas.microsoft.com/office/drawing/2014/main" val="345746184"/>
                    </a:ext>
                  </a:extLst>
                </a:gridCol>
                <a:gridCol w="1651201">
                  <a:extLst>
                    <a:ext uri="{9D8B030D-6E8A-4147-A177-3AD203B41FA5}">
                      <a16:colId xmlns:a16="http://schemas.microsoft.com/office/drawing/2014/main" val="1159341723"/>
                    </a:ext>
                  </a:extLst>
                </a:gridCol>
              </a:tblGrid>
              <a:tr h="24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Public Health Focus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FY 2017 Funding*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2477060454"/>
                  </a:ext>
                </a:extLst>
              </a:tr>
              <a:tr h="24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Cancer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$12,872,999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4082554029"/>
                  </a:ext>
                </a:extLst>
              </a:tr>
              <a:tr h="244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Environmental Health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$350,000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579142298"/>
                  </a:ext>
                </a:extLst>
              </a:tr>
              <a:tr h="482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Good Health and Wellness in Indian Country (e.g., diabetes, obesity, and tobacco use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$</a:t>
                      </a:r>
                      <a:r>
                        <a:rPr lang="en-US" sz="1200" kern="1200" dirty="0" smtClean="0">
                          <a:effectLst/>
                        </a:rPr>
                        <a:t>15,389,766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3111717267"/>
                  </a:ext>
                </a:extLst>
              </a:tr>
              <a:tr h="24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Hepatitis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$131,522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1877178444"/>
                  </a:ext>
                </a:extLst>
              </a:tr>
              <a:tr h="24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HIV/AIDS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$695,198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1503775569"/>
                  </a:ext>
                </a:extLst>
              </a:tr>
              <a:tr h="24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Injury Prevention and Control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$381,743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2268985174"/>
                  </a:ext>
                </a:extLst>
              </a:tr>
              <a:tr h="24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Public Health Capacity Building - General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$1,553,896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2948421171"/>
                  </a:ext>
                </a:extLst>
              </a:tr>
              <a:tr h="24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Public Health Capacity Building – Chronic disease focused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$8,500,000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1392695942"/>
                  </a:ext>
                </a:extLst>
              </a:tr>
              <a:tr h="24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Preventive Health and Health Services Block Grant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$93,766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1298590859"/>
                  </a:ext>
                </a:extLst>
              </a:tr>
              <a:tr h="24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Racial &amp; Ethnic Approaches to Community Health (REACH)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 $2,212,169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1557549816"/>
                  </a:ext>
                </a:extLst>
              </a:tr>
              <a:tr h="249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WISEWOMAN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$1,242,206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1972870765"/>
                  </a:ext>
                </a:extLst>
              </a:tr>
              <a:tr h="235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Zika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$500,000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319771847"/>
                  </a:ext>
                </a:extLst>
              </a:tr>
              <a:tr h="2494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</a:rPr>
                        <a:t>Grand Total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tc>
                  <a:txBody>
                    <a:bodyPr/>
                    <a:lstStyle/>
                    <a:p>
                      <a:pPr marL="45720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$43,923,265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8" marR="29988" marT="4526" marB="0"/>
                </a:tc>
                <a:extLst>
                  <a:ext uri="{0D108BD9-81ED-4DB2-BD59-A6C34878D82A}">
                    <a16:rowId xmlns:a16="http://schemas.microsoft.com/office/drawing/2014/main" val="3139445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166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H_ATSDR_combined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5299</TotalTime>
  <Words>1481</Words>
  <Application>Microsoft Office PowerPoint</Application>
  <PresentationFormat>On-screen Show (16:9)</PresentationFormat>
  <Paragraphs>218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Wingdings</vt:lpstr>
      <vt:lpstr>Arial</vt:lpstr>
      <vt:lpstr>Times New Roman</vt:lpstr>
      <vt:lpstr>Myriad Web Pro</vt:lpstr>
      <vt:lpstr>Courier New</vt:lpstr>
      <vt:lpstr>Calibri</vt:lpstr>
      <vt:lpstr>NCEH_ATSDR_combined</vt:lpstr>
      <vt:lpstr>CDC Fiscal Year 2017 Funding Profile for American Indian and Alaska Native Tribes  and Tribal Organizations </vt:lpstr>
      <vt:lpstr>About the Funding Profile Data</vt:lpstr>
      <vt:lpstr>About the Funding Profile Data</vt:lpstr>
      <vt:lpstr>CDC FY 2017 Funding to Tribes and Tribal-Serving Organizations </vt:lpstr>
      <vt:lpstr>CDC FY 17 Grant and Cooperative Agreement Funding to Tribes and Tribal-Serving Organizations by Funding Center or Office</vt:lpstr>
      <vt:lpstr>CDC FY 17 Funding to Tribal Epidemiology Centers</vt:lpstr>
      <vt:lpstr>CDC FY 2017 Funding to Tribal Grantees by Funding Mechanism</vt:lpstr>
      <vt:lpstr>CDC FY 2017 Funding to Tribal Grantees by Funding Mechanism</vt:lpstr>
      <vt:lpstr>CDC FY 2017 Funding to Tribal Recipients by                             Public Health Focus</vt:lpstr>
      <vt:lpstr>CDC FY 2017 Funding to Tribal Organizations through Contracts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Georgia Moore</cp:lastModifiedBy>
  <cp:revision>499</cp:revision>
  <cp:lastPrinted>2017-12-01T19:29:00Z</cp:lastPrinted>
  <dcterms:created xsi:type="dcterms:W3CDTF">2011-03-17T17:43:16Z</dcterms:created>
  <dcterms:modified xsi:type="dcterms:W3CDTF">2018-08-23T16:20:36Z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