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3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0" r:id="rId3"/>
    <p:sldId id="349" r:id="rId4"/>
    <p:sldId id="354" r:id="rId5"/>
    <p:sldId id="350" r:id="rId6"/>
    <p:sldId id="355" r:id="rId7"/>
    <p:sldId id="356" r:id="rId8"/>
    <p:sldId id="358" r:id="rId9"/>
    <p:sldId id="363" r:id="rId10"/>
    <p:sldId id="359" r:id="rId11"/>
    <p:sldId id="360" r:id="rId12"/>
    <p:sldId id="361" r:id="rId13"/>
    <p:sldId id="362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yriad Web Pro" panose="020B0604020202020204" charset="0"/>
      <p:regular r:id="rId38"/>
      <p:bold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ftis, Tyler M" initials="TL" lastIdx="10" clrIdx="0"/>
  <p:cmAuthor id="1" name="P. Flynn" initials="Paige" lastIdx="1" clrIdx="1"/>
  <p:cmAuthor id="2" name="Shepard, Beverly (CDC/ONDIEH/NCCDPHP) (CTR)" initials="SB((" lastIdx="23" clrIdx="2">
    <p:extLst>
      <p:ext uri="{19B8F6BF-5375-455C-9EA6-DF929625EA0E}">
        <p15:presenceInfo xmlns:p15="http://schemas.microsoft.com/office/powerpoint/2012/main" userId="S-1-5-21-1207783550-2075000910-922709458-491742" providerId="AD"/>
      </p:ext>
    </p:extLst>
  </p:cmAuthor>
  <p:cmAuthor id="3" name="Olivares, Dagny (CDC/OSTLTS/OD)" initials="OD(" lastIdx="1" clrIdx="3">
    <p:extLst>
      <p:ext uri="{19B8F6BF-5375-455C-9EA6-DF929625EA0E}">
        <p15:presenceInfo xmlns:p15="http://schemas.microsoft.com/office/powerpoint/2012/main" userId="S-1-5-21-1207783550-2075000910-922709458-167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B111"/>
    <a:srgbClr val="003192"/>
    <a:srgbClr val="0037A4"/>
    <a:srgbClr val="BE8C0E"/>
    <a:srgbClr val="B0B579"/>
    <a:srgbClr val="541900"/>
    <a:srgbClr val="005984"/>
    <a:srgbClr val="76AE9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7792" autoAdjust="0"/>
  </p:normalViewPr>
  <p:slideViewPr>
    <p:cSldViewPr snapToGrid="0">
      <p:cViewPr varScale="1">
        <p:scale>
          <a:sx n="62" d="100"/>
          <a:sy n="62" d="100"/>
        </p:scale>
        <p:origin x="9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36"/>
    </p:cViewPr>
  </p:sorterViewPr>
  <p:notesViewPr>
    <p:cSldViewPr snapToGrid="0">
      <p:cViewPr varScale="1">
        <p:scale>
          <a:sx n="65" d="100"/>
          <a:sy n="65" d="100"/>
        </p:scale>
        <p:origin x="-2549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41A09FD-4CFD-44FB-93CE-4C8256E5A1A4}" type="datetimeFigureOut">
              <a:rPr lang="en-US" smtClean="0"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C27C7AA-3A54-4424-997B-FB52861520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5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9D8F3C2-1545-407C-9696-9FBD8A87D061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4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4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83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9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78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8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84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2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17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65237" indent="-165237"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11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5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96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02EB1-53D9-4DFE-8424-3D64C9FE56A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7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80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02EB1-53D9-4DFE-8424-3D64C9FE56A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71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1" indent="-17143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01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19" indent="-165219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38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19" indent="-165219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02EB1-53D9-4DFE-8424-3D64C9FE56A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6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9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1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7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image is a pie chart showing the percentage of FY15 cooperative agreement and grant funding CDC awarded to tribes and tribal organizations by public health focus area.</a:t>
            </a:r>
          </a:p>
          <a:p>
            <a:endParaRPr lang="en-US" dirty="0" smtClean="0"/>
          </a:p>
          <a:p>
            <a:r>
              <a:rPr lang="en-US" dirty="0" smtClean="0"/>
              <a:t>The percentage of funding by focus areas is as follows: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32.4% for the Good Health and Wellness in Indian Country program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26.3% for cancer prevention and control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11.8% for the Partnerships to Improve Community Health program</a:t>
            </a:r>
          </a:p>
          <a:p>
            <a:endParaRPr lang="en-US" dirty="0" smtClean="0"/>
          </a:p>
          <a:p>
            <a:r>
              <a:rPr lang="en-US" dirty="0" smtClean="0"/>
              <a:t>6.8% for Tobacco control</a:t>
            </a:r>
          </a:p>
          <a:p>
            <a:endParaRPr lang="en-US" dirty="0" smtClean="0"/>
          </a:p>
          <a:p>
            <a:r>
              <a:rPr lang="en-US" dirty="0" smtClean="0"/>
              <a:t>6.1% for the Racial</a:t>
            </a:r>
            <a:r>
              <a:rPr lang="en-US" baseline="0" dirty="0" smtClean="0"/>
              <a:t> and Ethnic Approaches to Community Health or REACH program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6.0% for Tribal Epidemiology Centers</a:t>
            </a:r>
          </a:p>
          <a:p>
            <a:endParaRPr lang="en-US" dirty="0" smtClean="0"/>
          </a:p>
          <a:p>
            <a:r>
              <a:rPr lang="en-US" dirty="0" smtClean="0"/>
              <a:t>5.2% for tribal</a:t>
            </a:r>
            <a:r>
              <a:rPr lang="en-US" baseline="0" dirty="0" smtClean="0"/>
              <a:t> public health infrastructure and capacity building programs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2.8% for the WISEWOMAN program</a:t>
            </a:r>
          </a:p>
          <a:p>
            <a:endParaRPr lang="en-US" dirty="0" smtClean="0"/>
          </a:p>
          <a:p>
            <a:r>
              <a:rPr lang="en-US" dirty="0" smtClean="0"/>
              <a:t>1.0% for HIV/AIDS</a:t>
            </a:r>
          </a:p>
          <a:p>
            <a:endParaRPr lang="en-US" dirty="0" smtClean="0"/>
          </a:p>
          <a:p>
            <a:r>
              <a:rPr lang="en-US" dirty="0" smtClean="0"/>
              <a:t>0.8% for the National Leadership Academy for the Public's Health program</a:t>
            </a:r>
          </a:p>
          <a:p>
            <a:endParaRPr lang="en-US" dirty="0" smtClean="0"/>
          </a:p>
          <a:p>
            <a:r>
              <a:rPr lang="en-US" dirty="0" smtClean="0"/>
              <a:t>0.5% for hepatitis prevention and control,</a:t>
            </a:r>
            <a:r>
              <a:rPr lang="en-US" baseline="0" dirty="0" smtClean="0"/>
              <a:t> and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0.3% for the Preventive Health</a:t>
            </a:r>
            <a:r>
              <a:rPr lang="en-US" baseline="0" dirty="0" smtClean="0"/>
              <a:t> and Health Services Block Grant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1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0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9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5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OSTLTSfeedback@cdc.gov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dc.gov/stltpublichealth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/>
          <a:lstStyle/>
          <a:p>
            <a:fld id="{E7E72D5E-2C73-4E3A-81CC-DD49804FE4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0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605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167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 Myriad Pro, Bold, 28pt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  <p:sp>
        <p:nvSpPr>
          <p:cNvPr id="8" name="Subtitle 4"/>
          <p:cNvSpPr txBox="1">
            <a:spLocks/>
          </p:cNvSpPr>
          <p:nvPr userDrawn="1"/>
        </p:nvSpPr>
        <p:spPr>
          <a:xfrm>
            <a:off x="1371600" y="3810000"/>
            <a:ext cx="6400800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For more information, please contact CDC’s Office for State, Tribal, Local and Territorial Support</a:t>
            </a:r>
          </a:p>
          <a:p>
            <a:pPr marL="228600" indent="0">
              <a:buFont typeface="Arial" pitchFamily="34" charset="0"/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4770 Buford Highway NE, Mailstop E-70, Atlanta,  GA  30341</a:t>
            </a:r>
          </a:p>
          <a:p>
            <a:pPr marL="228600" indent="0">
              <a:buFont typeface="Arial" pitchFamily="34" charset="0"/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Telephone: 1-800-CDC-INFO (232-4636)/TTY: 1-888-232-6348</a:t>
            </a:r>
          </a:p>
          <a:p>
            <a:pPr marL="228600" indent="0">
              <a:buFont typeface="Arial" pitchFamily="34" charset="0"/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E-mail:  </a:t>
            </a:r>
            <a:r>
              <a:rPr lang="en-US" sz="1200" dirty="0" smtClean="0">
                <a:solidFill>
                  <a:srgbClr val="FFFFFF"/>
                </a:solidFill>
                <a:hlinkClick r:id="rId3"/>
              </a:rPr>
              <a:t>OSTLTSfeedback@cdc.gov</a:t>
            </a:r>
            <a:r>
              <a:rPr lang="en-US" sz="1200" dirty="0" smtClean="0">
                <a:solidFill>
                  <a:srgbClr val="FFFFFF"/>
                </a:solidFill>
              </a:rPr>
              <a:t>	Web:  </a:t>
            </a:r>
            <a:r>
              <a:rPr lang="en-US" sz="1200" dirty="0" smtClean="0">
                <a:solidFill>
                  <a:srgbClr val="FFFFFF"/>
                </a:solidFill>
                <a:hlinkClick r:id="rId4"/>
              </a:rPr>
              <a:t>http://www.cdc.gov/stltpublichealth</a:t>
            </a:r>
            <a:endParaRPr lang="en-US" sz="1200" dirty="0" smtClean="0">
              <a:solidFill>
                <a:srgbClr val="FFFFFF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200" dirty="0" smtClean="0">
              <a:solidFill>
                <a:srgbClr val="FFFFFF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The findings and conclusions in this presentation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9222045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bg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bg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7317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43200"/>
            <a:ext cx="7772400" cy="5683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Photo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4" r:id="rId9"/>
    <p:sldLayoutId id="2147483726" r:id="rId10"/>
    <p:sldLayoutId id="2147483729" r:id="rId11"/>
    <p:sldLayoutId id="2147483730" r:id="rId12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Budg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dc.gov/budget/documents/fy2016/fy-2016-overview-and-detail-table.pdf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ther/emailupd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about/advisory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federal-register/the-federal-registe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fundin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po.gov/fdsys/browse/collection.action?collectionCode=BUDGET" TargetMode="External"/><Relationship Id="rId3" Type="http://schemas.openxmlformats.org/officeDocument/2006/relationships/hyperlink" Target="http://www.cdc.gov/budget/index.html" TargetMode="External"/><Relationship Id="rId7" Type="http://schemas.openxmlformats.org/officeDocument/2006/relationships/hyperlink" Target="http://www.whitehouse.gov/omb/budge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grants.gov/" TargetMode="External"/><Relationship Id="rId5" Type="http://schemas.openxmlformats.org/officeDocument/2006/relationships/hyperlink" Target="http://www.cdc.gov/stltpublichealth/GrantsFunding/index.html" TargetMode="External"/><Relationship Id="rId4" Type="http://schemas.openxmlformats.org/officeDocument/2006/relationships/hyperlink" Target="http://wwwn.cdc.gov/FundingProfiles/FundingProfilesRIA/" TargetMode="External"/><Relationship Id="rId9" Type="http://schemas.openxmlformats.org/officeDocument/2006/relationships/hyperlink" Target="http://www.rules.senate.gov/public/index.cfm?p=BudgetProces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spending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taggs.hhs.gov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408" y="1090038"/>
            <a:ext cx="8229600" cy="2438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400" dirty="0" smtClean="0">
                <a:solidFill>
                  <a:srgbClr val="FFC000"/>
                </a:solidFill>
              </a:rPr>
              <a:t>CDC Fiscal Year 2015 Funding Profile for</a:t>
            </a:r>
            <a:br>
              <a:rPr lang="en-US" sz="3400" dirty="0" smtClean="0">
                <a:solidFill>
                  <a:srgbClr val="FFC000"/>
                </a:solidFill>
              </a:rPr>
            </a:br>
            <a:r>
              <a:rPr lang="en-US" sz="3400" dirty="0" smtClean="0">
                <a:solidFill>
                  <a:srgbClr val="FFC000"/>
                </a:solidFill>
              </a:rPr>
              <a:t> American Indian and Alaska Native Tribes and Tribal Organizations</a:t>
            </a:r>
            <a:r>
              <a:rPr lang="en-US" sz="3600" dirty="0" smtClean="0">
                <a:solidFill>
                  <a:srgbClr val="FFC000"/>
                </a:solidFill>
              </a:rPr>
              <a:t/>
            </a:r>
            <a:br>
              <a:rPr lang="en-US" sz="3600" dirty="0" smtClean="0">
                <a:solidFill>
                  <a:srgbClr val="FFC000"/>
                </a:solidFill>
              </a:rPr>
            </a:b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5741" y="3591661"/>
            <a:ext cx="6400800" cy="9736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0" dirty="0" smtClean="0"/>
              <a:t>CDC/ATSDR Tribal Advisory Committee Meeting</a:t>
            </a:r>
          </a:p>
          <a:p>
            <a:pPr>
              <a:spcBef>
                <a:spcPts val="0"/>
              </a:spcBef>
            </a:pPr>
            <a:r>
              <a:rPr lang="en-US" sz="2400" b="0" dirty="0" smtClean="0"/>
              <a:t>February 10,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62808" y="4718136"/>
            <a:ext cx="6400800" cy="10401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Georgia Moore, 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Associate Director for Policy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CDC’s Office for State, Tribal, Local and Territorial Support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2524124" y="6255562"/>
            <a:ext cx="3190875" cy="2595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Centers for Disease Control and Prevention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2524125" y="6439307"/>
            <a:ext cx="339090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Office of the Chief Financial Officer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9155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Fiscal Year Budget Activities Overlap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91381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 smtClean="0"/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Always: Conducting </a:t>
            </a:r>
            <a:r>
              <a:rPr lang="en-US" dirty="0" smtClean="0">
                <a:latin typeface="Calibri" panose="020F0502020204030204" pitchFamily="34" charset="0"/>
              </a:rPr>
              <a:t>activities for three fiscal years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Currently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FY16: Implementing FY16 budget activities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FY17 </a:t>
            </a:r>
            <a:endParaRPr lang="en-US" dirty="0" smtClean="0">
              <a:latin typeface="Calibri" panose="020F0502020204030204" pitchFamily="34" charset="0"/>
            </a:endParaRPr>
          </a:p>
          <a:p>
            <a:pPr lvl="2">
              <a:buFont typeface="Calibri" panose="020F0502020204030204" pitchFamily="34" charset="0"/>
              <a:buChar char="—"/>
            </a:pPr>
            <a:r>
              <a:rPr lang="en-US" dirty="0" smtClean="0">
                <a:latin typeface="Calibri" panose="020F0502020204030204" pitchFamily="34" charset="0"/>
              </a:rPr>
              <a:t>President’s FY17 budget released on 2/9/16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en-US" dirty="0" smtClean="0">
                <a:latin typeface="Calibri" panose="020F0502020204030204" pitchFamily="34" charset="0"/>
              </a:rPr>
              <a:t>CDC’s FY17 budget materials posted </a:t>
            </a:r>
            <a:r>
              <a:rPr lang="en-US" dirty="0">
                <a:latin typeface="Calibri" panose="020F0502020204030204" pitchFamily="34" charset="0"/>
              </a:rPr>
              <a:t>at </a:t>
            </a:r>
            <a:r>
              <a:rPr lang="en-US" dirty="0" smtClean="0">
                <a:latin typeface="Calibri" panose="020F0502020204030204" pitchFamily="34" charset="0"/>
                <a:hlinkClick r:id="rId3"/>
              </a:rPr>
              <a:t>www.cdc.gov/Budget/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pPr lvl="2">
              <a:buFont typeface="Calibri" panose="020F0502020204030204" pitchFamily="34" charset="0"/>
              <a:buChar char="—"/>
            </a:pPr>
            <a:r>
              <a:rPr lang="en-US" dirty="0" smtClean="0">
                <a:latin typeface="Calibri" panose="020F0502020204030204" pitchFamily="34" charset="0"/>
              </a:rPr>
              <a:t>CDC will begin responding to related budget inquiries and requests, and continue planning for FY17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FY18: Will soon start planning for FY18 budget request</a:t>
            </a: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When to provide input/feedback and engage CDC in program and resource planning?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Always – NOW!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5719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Examples of Factors CDC Considers in </a:t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</a:rPr>
              <a:t>Budget and Program Planning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17725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 smtClean="0"/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Congressional </a:t>
            </a:r>
            <a:r>
              <a:rPr lang="en-US" sz="2600" b="0" dirty="0" smtClean="0">
                <a:latin typeface="Calibri" panose="020F0502020204030204" pitchFamily="34" charset="0"/>
              </a:rPr>
              <a:t>legislation, </a:t>
            </a:r>
            <a:r>
              <a:rPr lang="en-US" sz="2600" b="0" dirty="0" smtClean="0">
                <a:latin typeface="Calibri" panose="020F0502020204030204" pitchFamily="34" charset="0"/>
              </a:rPr>
              <a:t>appropriations, </a:t>
            </a:r>
            <a:r>
              <a:rPr lang="en-US" sz="2600" b="0" dirty="0" smtClean="0">
                <a:latin typeface="Calibri" panose="020F0502020204030204" pitchFamily="34" charset="0"/>
              </a:rPr>
              <a:t>directives, </a:t>
            </a:r>
            <a:r>
              <a:rPr lang="en-US" sz="2600" b="0" dirty="0" smtClean="0">
                <a:latin typeface="Calibri" panose="020F0502020204030204" pitchFamily="34" charset="0"/>
              </a:rPr>
              <a:t>and priorities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endParaRPr lang="en-US" sz="2600" b="0" dirty="0" smtClean="0">
              <a:latin typeface="Calibri" panose="020F0502020204030204" pitchFamily="34" charset="0"/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Guidance and </a:t>
            </a:r>
            <a:r>
              <a:rPr lang="en-US" sz="2600" b="0" dirty="0" smtClean="0">
                <a:latin typeface="Calibri" panose="020F0502020204030204" pitchFamily="34" charset="0"/>
              </a:rPr>
              <a:t>directives—including </a:t>
            </a:r>
            <a:r>
              <a:rPr lang="en-US" sz="2600" b="0" dirty="0" smtClean="0">
                <a:latin typeface="Calibri" panose="020F0502020204030204" pitchFamily="34" charset="0"/>
              </a:rPr>
              <a:t>priorities and funding </a:t>
            </a:r>
            <a:r>
              <a:rPr lang="en-US" sz="2600" b="0" dirty="0">
                <a:latin typeface="Calibri" panose="020F0502020204030204" pitchFamily="34" charset="0"/>
              </a:rPr>
              <a:t>levels—from </a:t>
            </a:r>
            <a:r>
              <a:rPr lang="en-US" sz="2600" b="0" dirty="0" smtClean="0">
                <a:latin typeface="Calibri" panose="020F0502020204030204" pitchFamily="34" charset="0"/>
              </a:rPr>
              <a:t>White House (through OMB), HHS, and CDC </a:t>
            </a:r>
            <a:r>
              <a:rPr lang="en-US" sz="2600" b="0" dirty="0" smtClean="0">
                <a:latin typeface="Calibri" panose="020F0502020204030204" pitchFamily="34" charset="0"/>
              </a:rPr>
              <a:t>director </a:t>
            </a:r>
            <a:r>
              <a:rPr lang="en-US" sz="2600" b="0" dirty="0" smtClean="0">
                <a:latin typeface="Calibri" panose="020F0502020204030204" pitchFamily="34" charset="0"/>
              </a:rPr>
              <a:t>and other CDC </a:t>
            </a:r>
            <a:r>
              <a:rPr lang="en-US" sz="2600" b="0" dirty="0" smtClean="0">
                <a:latin typeface="Calibri" panose="020F0502020204030204" pitchFamily="34" charset="0"/>
              </a:rPr>
              <a:t>leaders</a:t>
            </a:r>
            <a:endParaRPr lang="en-US" sz="2600" b="0" dirty="0" smtClean="0">
              <a:latin typeface="Calibri" panose="020F0502020204030204" pitchFamily="34" charset="0"/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endParaRPr lang="en-US" sz="2600" b="0" dirty="0" smtClean="0">
              <a:latin typeface="Calibri" panose="020F0502020204030204" pitchFamily="34" charset="0"/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Evidence </a:t>
            </a:r>
            <a:r>
              <a:rPr lang="en-US" sz="2600" b="0" dirty="0" smtClean="0">
                <a:latin typeface="Calibri" panose="020F0502020204030204" pitchFamily="34" charset="0"/>
              </a:rPr>
              <a:t>base—</a:t>
            </a:r>
            <a:r>
              <a:rPr lang="en-US" sz="2600" b="0" dirty="0" smtClean="0">
                <a:latin typeface="Calibri" panose="020F0502020204030204" pitchFamily="34" charset="0"/>
              </a:rPr>
              <a:t>health </a:t>
            </a:r>
            <a:r>
              <a:rPr lang="en-US" sz="2600" b="0" dirty="0" smtClean="0">
                <a:latin typeface="Calibri" panose="020F0502020204030204" pitchFamily="34" charset="0"/>
              </a:rPr>
              <a:t>statistics; research and program results; known best practices and practice-based evidence; and results of ASTHO, NACCHO, and other surveys of public health system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1480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z="3400" dirty="0" smtClean="0">
                <a:latin typeface="Calibri" panose="020F0502020204030204" pitchFamily="34" charset="0"/>
              </a:rPr>
              <a:t>Examples of Factors CDC Considers in </a:t>
            </a:r>
            <a:br>
              <a:rPr lang="en-US" sz="3400" dirty="0" smtClean="0">
                <a:latin typeface="Calibri" panose="020F0502020204030204" pitchFamily="34" charset="0"/>
              </a:rPr>
            </a:br>
            <a:r>
              <a:rPr lang="en-US" sz="3400" dirty="0" smtClean="0">
                <a:latin typeface="Calibri" panose="020F0502020204030204" pitchFamily="34" charset="0"/>
              </a:rPr>
              <a:t>Budget and Program </a:t>
            </a:r>
            <a:r>
              <a:rPr lang="en-US" sz="3400" dirty="0" smtClean="0">
                <a:latin typeface="Calibri" panose="020F0502020204030204" pitchFamily="34" charset="0"/>
              </a:rPr>
              <a:t>Planning (cont.)</a:t>
            </a:r>
            <a:endParaRPr lang="en-US" sz="34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00746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National </a:t>
            </a:r>
            <a:r>
              <a:rPr lang="en-US" sz="2600" b="0" dirty="0">
                <a:latin typeface="Calibri" panose="020F0502020204030204" pitchFamily="34" charset="0"/>
              </a:rPr>
              <a:t>strategies and action </a:t>
            </a:r>
            <a:r>
              <a:rPr lang="en-US" sz="2600" b="0" dirty="0" smtClean="0">
                <a:latin typeface="Calibri" panose="020F0502020204030204" pitchFamily="34" charset="0"/>
              </a:rPr>
              <a:t>plans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endParaRPr lang="en-US" sz="2600" b="0" dirty="0" smtClean="0">
              <a:latin typeface="Calibri" panose="020F0502020204030204" pitchFamily="34" charset="0"/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Input from stakeholders (e.g., health departments, grantees, national organizations)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endParaRPr lang="en-US" sz="2600" b="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600" b="0" dirty="0">
                <a:latin typeface="Calibri" panose="020F0502020204030204" pitchFamily="34" charset="0"/>
              </a:rPr>
              <a:t>In </a:t>
            </a:r>
            <a:r>
              <a:rPr lang="en-US" sz="2600" b="0" dirty="0" smtClean="0">
                <a:latin typeface="Calibri" panose="020F0502020204030204" pitchFamily="34" charset="0"/>
              </a:rPr>
              <a:t>FY15 CDC-wide </a:t>
            </a:r>
            <a:r>
              <a:rPr lang="en-US" sz="2600" b="0" dirty="0">
                <a:latin typeface="Calibri" panose="020F0502020204030204" pitchFamily="34" charset="0"/>
              </a:rPr>
              <a:t>bill language: “$10,000,000 shall be available until September 30, 2018, </a:t>
            </a:r>
            <a:r>
              <a:rPr lang="en-US" sz="2600" b="0" dirty="0" smtClean="0">
                <a:latin typeface="Calibri" panose="020F0502020204030204" pitchFamily="34" charset="0"/>
              </a:rPr>
              <a:t>for acquisition </a:t>
            </a:r>
            <a:r>
              <a:rPr lang="en-US" sz="2600" b="0" dirty="0">
                <a:latin typeface="Calibri" panose="020F0502020204030204" pitchFamily="34" charset="0"/>
              </a:rPr>
              <a:t>of real property, equipment, </a:t>
            </a:r>
            <a:r>
              <a:rPr lang="en-US" sz="2600" b="0" dirty="0" smtClean="0">
                <a:latin typeface="Calibri" panose="020F0502020204030204" pitchFamily="34" charset="0"/>
              </a:rPr>
              <a:t>construction, </a:t>
            </a:r>
            <a:r>
              <a:rPr lang="en-US" sz="2600" b="0" dirty="0">
                <a:latin typeface="Calibri" panose="020F0502020204030204" pitchFamily="34" charset="0"/>
              </a:rPr>
              <a:t>and renovation of facilities”</a:t>
            </a:r>
            <a:endParaRPr lang="en-US" sz="2600" b="0" dirty="0" smtClean="0">
              <a:latin typeface="Calibri" panose="020F0502020204030204" pitchFamily="34" charset="0"/>
            </a:endParaRPr>
          </a:p>
          <a:p>
            <a:pPr lvl="0"/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512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3429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903514" y="4789714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Is a request; not necessarily what finally receive from Congress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Statement of funding priorities and strategies for upcoming year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CDC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budget materials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n-US" sz="2000" dirty="0" smtClean="0">
                <a:latin typeface="Calibri" panose="020F0502020204030204" pitchFamily="34" charset="0"/>
                <a:hlinkClick r:id="rId2"/>
              </a:rPr>
              <a:t>www.cdc.gov/budget/documents/fy2016/fy-2016-overview-and-detail-table.pdf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8" name="Picture 7" descr="This image is a screen shot of the opening page of the CDC document &quot;Overview of the Budget Request&quot; for fiscal year 2016. "/>
          <p:cNvPicPr/>
          <p:nvPr/>
        </p:nvPicPr>
        <p:blipFill>
          <a:blip r:embed="rId3"/>
          <a:stretch>
            <a:fillRect/>
          </a:stretch>
        </p:blipFill>
        <p:spPr>
          <a:xfrm>
            <a:off x="1046147" y="637577"/>
            <a:ext cx="6901442" cy="41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08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Communicate with CDC (and Others) </a:t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</a:rPr>
              <a:t>Early and Often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2999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Community and health department status, needs, barriers, ideas, and success stories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600" b="0" dirty="0" smtClean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How federal (and even state and local) priorities, proposals, bills/legislation/regulation, and resource decisions will affect, or are affecting, your health department and the public’s health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600" b="0" dirty="0" smtClean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How CDC can improve its public health programs, activities, services, processes, and resourcing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995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Some Key Points in Time to Pay Attention</a:t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(“Which Way </a:t>
            </a:r>
            <a:r>
              <a:rPr lang="en-US" dirty="0" smtClean="0">
                <a:latin typeface="Calibri" panose="020F0502020204030204" pitchFamily="34" charset="0"/>
              </a:rPr>
              <a:t>Is </a:t>
            </a:r>
            <a:r>
              <a:rPr lang="en-US" dirty="0" smtClean="0">
                <a:latin typeface="Calibri" panose="020F0502020204030204" pitchFamily="34" charset="0"/>
              </a:rPr>
              <a:t>the Wind Blowing?” Moments)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952999"/>
          </a:xfrm>
          <a:prstGeom prst="rect">
            <a:avLst/>
          </a:prstGeom>
        </p:spPr>
        <p:txBody>
          <a:bodyPr/>
          <a:lstStyle/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Release of </a:t>
            </a:r>
            <a:r>
              <a:rPr lang="en-US" sz="2800" b="0" dirty="0" smtClean="0">
                <a:latin typeface="Calibri" panose="020F0502020204030204" pitchFamily="34" charset="0"/>
              </a:rPr>
              <a:t>president’s </a:t>
            </a:r>
            <a:r>
              <a:rPr lang="en-US" sz="2800" b="0" dirty="0" smtClean="0">
                <a:latin typeface="Calibri" panose="020F0502020204030204" pitchFamily="34" charset="0"/>
              </a:rPr>
              <a:t>budget and federal agency budget materials (usually 1st Monday in Feb)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Release of House and Senate budget resolutions (statements of priorities and intent)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Release and markups of House and Senate bills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Congressional press conferences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Congressional appropriations hearings (usually webcast from House and Senate websites)</a:t>
            </a:r>
          </a:p>
        </p:txBody>
      </p:sp>
    </p:spTree>
    <p:extLst>
      <p:ext uri="{BB962C8B-B14F-4D97-AF65-F5344CB8AC3E}">
        <p14:creationId xmlns:p14="http://schemas.microsoft.com/office/powerpoint/2010/main" val="4274566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</a:rPr>
              <a:t>Some Key Points in Time to Pay Attention</a:t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(“Which Way Is the Wind Blowing?” Moments</a:t>
            </a:r>
            <a:r>
              <a:rPr lang="en-US" dirty="0" smtClean="0">
                <a:latin typeface="Calibri" panose="020F0502020204030204" pitchFamily="34" charset="0"/>
              </a:rPr>
              <a:t>)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  <a:prstGeom prst="rect">
            <a:avLst/>
          </a:prstGeom>
        </p:spPr>
        <p:txBody>
          <a:bodyPr/>
          <a:lstStyle/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Passage and content of final appropriations, including committee reports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Release of funding opportunity announcements (FOAs) from federal agencies that put the appropriations into action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Technical assistance webinars for potential applicants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Initiation of accountability activities and release of those results</a:t>
            </a:r>
          </a:p>
        </p:txBody>
      </p:sp>
    </p:spTree>
    <p:extLst>
      <p:ext uri="{BB962C8B-B14F-4D97-AF65-F5344CB8AC3E}">
        <p14:creationId xmlns:p14="http://schemas.microsoft.com/office/powerpoint/2010/main" val="395957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3216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Communication and Collaboration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2999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b="0" dirty="0">
                <a:latin typeface="Calibri" panose="020F0502020204030204" pitchFamily="34" charset="0"/>
              </a:rPr>
              <a:t>Subscribe to CDC’s email subscription </a:t>
            </a:r>
            <a:r>
              <a:rPr lang="en-US" sz="2600" b="0" dirty="0" smtClean="0">
                <a:latin typeface="Calibri" panose="020F0502020204030204" pitchFamily="34" charset="0"/>
              </a:rPr>
              <a:t>service for news and updates </a:t>
            </a:r>
            <a:r>
              <a:rPr lang="en-US" sz="2600" b="0" dirty="0" smtClean="0">
                <a:latin typeface="Calibri" panose="020F0502020204030204" pitchFamily="34" charset="0"/>
              </a:rPr>
              <a:t>(</a:t>
            </a:r>
            <a:r>
              <a:rPr lang="en-US" sz="2600" b="0" dirty="0" smtClean="0">
                <a:latin typeface="Calibri" panose="020F0502020204030204" pitchFamily="34" charset="0"/>
                <a:hlinkClick r:id="rId3"/>
              </a:rPr>
              <a:t>www.cdc.gov/Other/emailupdates</a:t>
            </a:r>
            <a:r>
              <a:rPr lang="en-US" sz="2600" b="0" dirty="0" smtClean="0">
                <a:latin typeface="Calibri" panose="020F0502020204030204" pitchFamily="34" charset="0"/>
                <a:hlinkClick r:id="rId3"/>
              </a:rPr>
              <a:t>/</a:t>
            </a:r>
            <a:r>
              <a:rPr lang="en-US" sz="2600" b="0" dirty="0" smtClean="0">
                <a:latin typeface="Calibri" panose="020F0502020204030204" pitchFamily="34" charset="0"/>
              </a:rPr>
              <a:t>), Facebook page or Twitter feed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What sources of tribal information would you recommend CDC staff subscribe to?</a:t>
            </a:r>
          </a:p>
          <a:p>
            <a:pPr marL="0" indent="0">
              <a:buNone/>
            </a:pPr>
            <a:endParaRPr lang="en-US" b="0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Subscribe to Grants.gov alerts for grant and cooperative agreement funding opportunities and FedBizOpps.gov for contract opportunities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3216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Communication and </a:t>
            </a:r>
            <a:r>
              <a:rPr lang="en-US" sz="3600" dirty="0" smtClean="0">
                <a:latin typeface="Calibri" panose="020F0502020204030204" pitchFamily="34" charset="0"/>
              </a:rPr>
              <a:t>Collaboration (cont</a:t>
            </a:r>
            <a:r>
              <a:rPr lang="en-US" sz="3600" dirty="0" smtClean="0">
                <a:latin typeface="Calibri" panose="020F0502020204030204" pitchFamily="34" charset="0"/>
              </a:rPr>
              <a:t>.)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2999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Serve on and/or attend meetings of CDC’s advisory committees; provide input to committee members representing you; provide written statement or testimony, when applicable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CDC </a:t>
            </a:r>
            <a:r>
              <a:rPr lang="en-US" sz="2200" dirty="0">
                <a:latin typeface="Calibri" panose="020F0502020204030204" pitchFamily="34" charset="0"/>
              </a:rPr>
              <a:t>federal advisory committees— 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	</a:t>
            </a:r>
            <a:r>
              <a:rPr lang="en-US" sz="2200" dirty="0" smtClean="0">
                <a:latin typeface="Calibri" panose="020F0502020204030204" pitchFamily="34" charset="0"/>
                <a:hlinkClick r:id="rId3"/>
              </a:rPr>
              <a:t>www.cdc.gov/about/advisory.htm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endParaRPr lang="en-US" sz="2200" dirty="0">
              <a:latin typeface="Calibri" panose="020F0502020204030204" pitchFamily="34" charset="0"/>
            </a:endParaRP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CDC/ATSDR Tribal Advisory Committee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State, Tribal, Local and Territorial Subcommittee to the Advisory Committee to the Director</a:t>
            </a: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Participate in the twice-yearly CDC/ATSDR Tribal Consultation and/or request a specific tribal consultation</a:t>
            </a:r>
            <a:endParaRPr lang="en-US" sz="26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08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8714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Communication and </a:t>
            </a:r>
            <a:r>
              <a:rPr lang="en-US" sz="3600" dirty="0" smtClean="0">
                <a:latin typeface="Calibri" panose="020F0502020204030204" pitchFamily="34" charset="0"/>
              </a:rPr>
              <a:t>Collaboration (cont.)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2999"/>
          </a:xfrm>
          <a:prstGeom prst="rect">
            <a:avLst/>
          </a:prstGeom>
        </p:spPr>
        <p:txBody>
          <a:bodyPr/>
          <a:lstStyle/>
          <a:p>
            <a:r>
              <a:rPr lang="en-US" sz="2600" b="0" dirty="0" smtClean="0">
                <a:latin typeface="Calibri" panose="020F0502020204030204" pitchFamily="34" charset="0"/>
              </a:rPr>
              <a:t>Communicate challenges and needs at anytime to CDC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The Office for State, Tribal, Local and Territorial </a:t>
            </a:r>
            <a:r>
              <a:rPr lang="en-US" sz="2200" dirty="0" smtClean="0">
                <a:latin typeface="Calibri" panose="020F0502020204030204" pitchFamily="34" charset="0"/>
              </a:rPr>
              <a:t>Support or its Tribal </a:t>
            </a:r>
            <a:r>
              <a:rPr lang="en-US" sz="2200" dirty="0" smtClean="0">
                <a:latin typeface="Calibri" panose="020F0502020204030204" pitchFamily="34" charset="0"/>
              </a:rPr>
              <a:t>Support Unit can connect you to the right person or source at CDC to help address your issue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If you are a current grantee, let your project officer know about any specific </a:t>
            </a:r>
            <a:r>
              <a:rPr lang="en-US" sz="2200" dirty="0" smtClean="0">
                <a:latin typeface="Calibri" panose="020F0502020204030204" pitchFamily="34" charset="0"/>
              </a:rPr>
              <a:t>challenges or issues </a:t>
            </a:r>
            <a:r>
              <a:rPr lang="en-US" sz="2200" dirty="0" smtClean="0">
                <a:latin typeface="Calibri" panose="020F0502020204030204" pitchFamily="34" charset="0"/>
              </a:rPr>
              <a:t>that might be improved in the current or next grant cycle</a:t>
            </a: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r>
              <a:rPr lang="en-US" sz="2600" b="0" dirty="0" smtClean="0">
                <a:latin typeface="Calibri" panose="020F0502020204030204" pitchFamily="34" charset="0"/>
              </a:rPr>
              <a:t>Share lessons learned with CDC and the field</a:t>
            </a:r>
          </a:p>
        </p:txBody>
      </p:sp>
    </p:spTree>
    <p:extLst>
      <p:ext uri="{BB962C8B-B14F-4D97-AF65-F5344CB8AC3E}">
        <p14:creationId xmlns:p14="http://schemas.microsoft.com/office/powerpoint/2010/main" val="186894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825"/>
          </a:xfrm>
        </p:spPr>
        <p:txBody>
          <a:bodyPr/>
          <a:lstStyle/>
          <a:p>
            <a:r>
              <a:rPr lang="en-US" sz="3600" dirty="0" smtClean="0"/>
              <a:t>About the Funding Profile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74"/>
            <a:ext cx="8229600" cy="555488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Includes funding CDC/ATSDR 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O</a:t>
            </a:r>
            <a:r>
              <a:rPr lang="en-US" dirty="0" smtClean="0"/>
              <a:t>bligated and provided to tribes and tribal organizations as primary grantees through cooperative agreements and grants in fiscal year (FY) 2015 (October 1, 2014 – September 30, 2015)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P</a:t>
            </a:r>
            <a:r>
              <a:rPr lang="en-US" dirty="0" smtClean="0"/>
              <a:t>rovided to Tribal Epidemiology Centers through an Interagency Agreement with the Indian Health Service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Awarded to American Indian/Alaska Native (AI/AN) tribes or tribal organizations through contracts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“Obligated” refers to new funding (any funding carried over from a previous year or years is not included)</a:t>
            </a:r>
          </a:p>
          <a:p>
            <a:pPr lvl="1"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83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5082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Federal Register</a:t>
            </a:r>
            <a:endParaRPr lang="en-US" sz="36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2229"/>
            <a:ext cx="8229600" cy="4952999"/>
          </a:xfrm>
          <a:prstGeom prst="rect">
            <a:avLst/>
          </a:prstGeo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Official publication of the </a:t>
            </a:r>
            <a:r>
              <a:rPr lang="en-US" sz="2600" b="0" dirty="0" smtClean="0">
                <a:latin typeface="Calibri" panose="020F0502020204030204" pitchFamily="34" charset="0"/>
              </a:rPr>
              <a:t>US </a:t>
            </a:r>
            <a:r>
              <a:rPr lang="en-US" sz="2600" b="0" dirty="0" smtClean="0">
                <a:latin typeface="Calibri" panose="020F0502020204030204" pitchFamily="34" charset="0"/>
              </a:rPr>
              <a:t>government that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Informs </a:t>
            </a:r>
            <a:r>
              <a:rPr lang="en-US" sz="2200" dirty="0">
                <a:latin typeface="Calibri" panose="020F0502020204030204" pitchFamily="34" charset="0"/>
              </a:rPr>
              <a:t>citizens of their rights and </a:t>
            </a:r>
            <a:r>
              <a:rPr lang="en-US" sz="2200" dirty="0" smtClean="0">
                <a:latin typeface="Calibri" panose="020F0502020204030204" pitchFamily="34" charset="0"/>
              </a:rPr>
              <a:t>obligations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Documents federal agencies’ </a:t>
            </a:r>
            <a:endParaRPr lang="en-US" sz="2200" dirty="0" smtClean="0">
              <a:latin typeface="Calibri" panose="020F0502020204030204" pitchFamily="34" charset="0"/>
            </a:endParaRP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Provides </a:t>
            </a:r>
            <a:r>
              <a:rPr lang="en-US" sz="2200" dirty="0">
                <a:latin typeface="Calibri" panose="020F0502020204030204" pitchFamily="34" charset="0"/>
              </a:rPr>
              <a:t>a forum for public participation in the democratic </a:t>
            </a:r>
            <a:r>
              <a:rPr lang="en-US" sz="2200" dirty="0" smtClean="0">
                <a:latin typeface="Calibri" panose="020F0502020204030204" pitchFamily="34" charset="0"/>
              </a:rPr>
              <a:t>process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Publishes daily </a:t>
            </a:r>
            <a:r>
              <a:rPr lang="en-US" sz="2200" dirty="0" smtClean="0">
                <a:latin typeface="Calibri" panose="020F0502020204030204" pitchFamily="34" charset="0"/>
              </a:rPr>
              <a:t>Monday–Friday</a:t>
            </a:r>
            <a:r>
              <a:rPr lang="en-US" sz="2200" dirty="0" smtClean="0">
                <a:latin typeface="Calibri" panose="020F0502020204030204" pitchFamily="34" charset="0"/>
              </a:rPr>
              <a:t>, except federal holidays</a:t>
            </a: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Federal agencies legally required to publish certain items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b="0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Official site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hlinkClick r:id="rId3"/>
              </a:rPr>
              <a:t>www.archives.gov/federal-register/the-federal-register</a:t>
            </a:r>
            <a:r>
              <a:rPr lang="en-US" dirty="0" smtClean="0">
                <a:latin typeface="Calibri" panose="020F0502020204030204" pitchFamily="34" charset="0"/>
                <a:hlinkClick r:id="rId3"/>
              </a:rPr>
              <a:t>/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03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Federal 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Register (cont.)</a:t>
            </a:r>
            <a:endParaRPr lang="en-US" sz="36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  <a:prstGeom prst="rect">
            <a:avLst/>
          </a:prstGeom>
        </p:spPr>
        <p:txBody>
          <a:bodyPr/>
          <a:lstStyle/>
          <a:p>
            <a:pPr marL="51435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Four </a:t>
            </a:r>
            <a:r>
              <a:rPr lang="en-US" sz="2800" b="0" dirty="0">
                <a:latin typeface="Calibri" panose="020F0502020204030204" pitchFamily="34" charset="0"/>
              </a:rPr>
              <a:t>types of </a:t>
            </a:r>
            <a:r>
              <a:rPr lang="en-US" sz="2800" b="0" dirty="0" smtClean="0">
                <a:latin typeface="Calibri" panose="020F0502020204030204" pitchFamily="34" charset="0"/>
              </a:rPr>
              <a:t>entries</a:t>
            </a:r>
            <a:endParaRPr lang="en-US" sz="2800" b="0" dirty="0">
              <a:latin typeface="Calibri" panose="020F0502020204030204" pitchFamily="34" charset="0"/>
            </a:endParaRPr>
          </a:p>
          <a:p>
            <a:pPr marL="800100" lvl="1"/>
            <a:r>
              <a:rPr lang="en-US" sz="2200" dirty="0" smtClean="0">
                <a:latin typeface="Calibri" panose="020F0502020204030204" pitchFamily="34" charset="0"/>
              </a:rPr>
              <a:t>Presidential documents (e.g., executive </a:t>
            </a:r>
            <a:r>
              <a:rPr lang="en-US" sz="2200" dirty="0">
                <a:latin typeface="Calibri" panose="020F0502020204030204" pitchFamily="34" charset="0"/>
              </a:rPr>
              <a:t>orders and </a:t>
            </a:r>
            <a:r>
              <a:rPr lang="en-US" sz="2200" dirty="0" smtClean="0">
                <a:latin typeface="Calibri" panose="020F0502020204030204" pitchFamily="34" charset="0"/>
              </a:rPr>
              <a:t>proclamations)</a:t>
            </a:r>
            <a:endParaRPr lang="en-US" sz="2200" dirty="0">
              <a:latin typeface="Calibri" panose="020F0502020204030204" pitchFamily="34" charset="0"/>
            </a:endParaRPr>
          </a:p>
          <a:p>
            <a:pPr marL="800100" lvl="1"/>
            <a:r>
              <a:rPr lang="en-US" sz="2200" dirty="0" smtClean="0">
                <a:latin typeface="Calibri" panose="020F0502020204030204" pitchFamily="34" charset="0"/>
              </a:rPr>
              <a:t>Rules </a:t>
            </a:r>
            <a:r>
              <a:rPr lang="en-US" sz="2200" dirty="0">
                <a:latin typeface="Calibri" panose="020F0502020204030204" pitchFamily="34" charset="0"/>
              </a:rPr>
              <a:t>and r</a:t>
            </a:r>
            <a:r>
              <a:rPr lang="en-US" sz="2200" dirty="0" smtClean="0">
                <a:latin typeface="Calibri" panose="020F0502020204030204" pitchFamily="34" charset="0"/>
              </a:rPr>
              <a:t>egulations (e.g., policy </a:t>
            </a:r>
            <a:r>
              <a:rPr lang="en-US" sz="2200" dirty="0">
                <a:latin typeface="Calibri" panose="020F0502020204030204" pitchFamily="34" charset="0"/>
              </a:rPr>
              <a:t>statements and interpretations of </a:t>
            </a:r>
            <a:r>
              <a:rPr lang="en-US" sz="2200" dirty="0" smtClean="0">
                <a:latin typeface="Calibri" panose="020F0502020204030204" pitchFamily="34" charset="0"/>
              </a:rPr>
              <a:t>rules)</a:t>
            </a:r>
            <a:endParaRPr lang="en-US" sz="2200" dirty="0">
              <a:latin typeface="Calibri" panose="020F0502020204030204" pitchFamily="34" charset="0"/>
            </a:endParaRPr>
          </a:p>
          <a:p>
            <a:pPr marL="800100" lvl="1"/>
            <a:r>
              <a:rPr lang="en-US" sz="2200" dirty="0" smtClean="0">
                <a:latin typeface="Calibri" panose="020F0502020204030204" pitchFamily="34" charset="0"/>
              </a:rPr>
              <a:t>Proposed </a:t>
            </a:r>
            <a:r>
              <a:rPr lang="en-US" sz="2200" dirty="0">
                <a:latin typeface="Calibri" panose="020F0502020204030204" pitchFamily="34" charset="0"/>
              </a:rPr>
              <a:t>r</a:t>
            </a:r>
            <a:r>
              <a:rPr lang="en-US" sz="2200" dirty="0" smtClean="0">
                <a:latin typeface="Calibri" panose="020F0502020204030204" pitchFamily="34" charset="0"/>
              </a:rPr>
              <a:t>ules (e.g., petitions </a:t>
            </a:r>
            <a:r>
              <a:rPr lang="en-US" sz="2200" dirty="0">
                <a:latin typeface="Calibri" panose="020F0502020204030204" pitchFamily="34" charset="0"/>
              </a:rPr>
              <a:t>for rulemaking </a:t>
            </a:r>
            <a:r>
              <a:rPr lang="en-US" sz="2200" dirty="0" smtClean="0">
                <a:latin typeface="Calibri" panose="020F0502020204030204" pitchFamily="34" charset="0"/>
              </a:rPr>
              <a:t>and other </a:t>
            </a:r>
            <a:r>
              <a:rPr lang="en-US" sz="2200" dirty="0">
                <a:latin typeface="Calibri" panose="020F0502020204030204" pitchFamily="34" charset="0"/>
              </a:rPr>
              <a:t>advance </a:t>
            </a:r>
            <a:r>
              <a:rPr lang="en-US" sz="2200" dirty="0" smtClean="0">
                <a:latin typeface="Calibri" panose="020F0502020204030204" pitchFamily="34" charset="0"/>
              </a:rPr>
              <a:t>proposals)</a:t>
            </a:r>
            <a:endParaRPr lang="en-US" sz="2200" dirty="0">
              <a:latin typeface="Calibri" panose="020F0502020204030204" pitchFamily="34" charset="0"/>
            </a:endParaRPr>
          </a:p>
          <a:p>
            <a:pPr marL="800100" lvl="1"/>
            <a:r>
              <a:rPr lang="en-US" sz="2200" dirty="0" smtClean="0">
                <a:latin typeface="Calibri" panose="020F0502020204030204" pitchFamily="34" charset="0"/>
              </a:rPr>
              <a:t>Notices (e.g., scheduled </a:t>
            </a:r>
            <a:r>
              <a:rPr lang="en-US" sz="2200" dirty="0">
                <a:latin typeface="Calibri" panose="020F0502020204030204" pitchFamily="34" charset="0"/>
              </a:rPr>
              <a:t>hearings and meetings open to the public, grant applications, administrative orders, and other announcements of government </a:t>
            </a:r>
            <a:r>
              <a:rPr lang="en-US" sz="2200" dirty="0" smtClean="0">
                <a:latin typeface="Calibri" panose="020F0502020204030204" pitchFamily="34" charset="0"/>
              </a:rPr>
              <a:t>actions)</a:t>
            </a:r>
          </a:p>
          <a:p>
            <a:pPr marL="800100" lvl="1"/>
            <a:endParaRPr lang="en-US" dirty="0">
              <a:latin typeface="Calibri" panose="020F0502020204030204" pitchFamily="34" charset="0"/>
            </a:endParaRPr>
          </a:p>
          <a:p>
            <a:pPr marL="800100" lvl="1"/>
            <a:endParaRPr lang="en-US" dirty="0">
              <a:latin typeface="Calibri" panose="020F0502020204030204" pitchFamily="34" charset="0"/>
            </a:endParaRPr>
          </a:p>
          <a:p>
            <a:endParaRPr lang="en-US" b="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73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Federal </a:t>
            </a:r>
            <a:r>
              <a:rPr lang="en-US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Register (cont.)</a:t>
            </a:r>
            <a:endParaRPr lang="en-US" sz="36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6442"/>
            <a:ext cx="8229600" cy="5105400"/>
          </a:xfrm>
          <a:prstGeom prst="rect">
            <a:avLst/>
          </a:prstGeom>
        </p:spPr>
        <p:txBody>
          <a:bodyPr/>
          <a:lstStyle/>
          <a:p>
            <a:pPr marL="40005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Consider how information </a:t>
            </a:r>
            <a:r>
              <a:rPr lang="en-US" sz="2800" b="0" dirty="0" smtClean="0">
                <a:latin typeface="Calibri" panose="020F0502020204030204" pitchFamily="34" charset="0"/>
              </a:rPr>
              <a:t>affects </a:t>
            </a:r>
            <a:r>
              <a:rPr lang="en-US" sz="2800" b="0" dirty="0" smtClean="0">
                <a:latin typeface="Calibri" panose="020F0502020204030204" pitchFamily="34" charset="0"/>
              </a:rPr>
              <a:t>your </a:t>
            </a:r>
            <a:r>
              <a:rPr lang="en-US" sz="2800" b="0" dirty="0" smtClean="0">
                <a:latin typeface="Calibri" panose="020F0502020204030204" pitchFamily="34" charset="0"/>
              </a:rPr>
              <a:t>program </a:t>
            </a:r>
            <a:r>
              <a:rPr lang="en-US" sz="2800" b="0" dirty="0" smtClean="0">
                <a:latin typeface="Calibri" panose="020F0502020204030204" pitchFamily="34" charset="0"/>
              </a:rPr>
              <a:t>and </a:t>
            </a:r>
            <a:r>
              <a:rPr lang="en-US" sz="2800" b="0" dirty="0" smtClean="0">
                <a:latin typeface="Calibri" panose="020F0502020204030204" pitchFamily="34" charset="0"/>
              </a:rPr>
              <a:t>stakeholders</a:t>
            </a:r>
            <a:endParaRPr lang="en-US" sz="2800" b="0" dirty="0" smtClean="0">
              <a:latin typeface="Calibri" panose="020F0502020204030204" pitchFamily="34" charset="0"/>
            </a:endParaRPr>
          </a:p>
          <a:p>
            <a:pPr marL="400050">
              <a:buSzPct val="100000"/>
              <a:buFont typeface="Arial" panose="020B0604020202020204" pitchFamily="34" charset="0"/>
              <a:buChar char="•"/>
            </a:pPr>
            <a:endParaRPr lang="en-US" sz="2800" b="0" dirty="0" smtClean="0">
              <a:latin typeface="Calibri" panose="020F0502020204030204" pitchFamily="34" charset="0"/>
            </a:endParaRPr>
          </a:p>
          <a:p>
            <a:pPr marL="40005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>
                <a:latin typeface="Calibri" panose="020F0502020204030204" pitchFamily="34" charset="0"/>
              </a:rPr>
              <a:t>Provide input and </a:t>
            </a:r>
            <a:r>
              <a:rPr lang="en-US" sz="2800" b="0" dirty="0" smtClean="0">
                <a:latin typeface="Calibri" panose="020F0502020204030204" pitchFamily="34" charset="0"/>
              </a:rPr>
              <a:t>comments</a:t>
            </a:r>
          </a:p>
          <a:p>
            <a:pPr marL="400050">
              <a:buSzPct val="100000"/>
              <a:buFont typeface="Arial" panose="020B0604020202020204" pitchFamily="34" charset="0"/>
              <a:buChar char="•"/>
            </a:pPr>
            <a:endParaRPr lang="en-US" sz="2800" b="0" dirty="0">
              <a:latin typeface="Calibri" panose="020F0502020204030204" pitchFamily="34" charset="0"/>
            </a:endParaRPr>
          </a:p>
          <a:p>
            <a:pPr marL="400050"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</a:rPr>
              <a:t>Make stakeholders aware of opportunities to provide input and </a:t>
            </a:r>
            <a:r>
              <a:rPr lang="en-US" sz="2800" b="0" dirty="0" smtClean="0">
                <a:latin typeface="Calibri" panose="020F0502020204030204" pitchFamily="34" charset="0"/>
              </a:rPr>
              <a:t>of </a:t>
            </a:r>
            <a:r>
              <a:rPr lang="en-US" sz="2800" b="0" dirty="0" smtClean="0">
                <a:latin typeface="Calibri" panose="020F0502020204030204" pitchFamily="34" charset="0"/>
              </a:rPr>
              <a:t>items that </a:t>
            </a:r>
            <a:r>
              <a:rPr lang="en-US" sz="2800" b="0" dirty="0" smtClean="0">
                <a:latin typeface="Calibri" panose="020F0502020204030204" pitchFamily="34" charset="0"/>
              </a:rPr>
              <a:t>affect </a:t>
            </a:r>
            <a:r>
              <a:rPr lang="en-US" sz="2800" b="0" dirty="0" smtClean="0">
                <a:latin typeface="Calibri" panose="020F0502020204030204" pitchFamily="34" charset="0"/>
              </a:rPr>
              <a:t>them</a:t>
            </a:r>
            <a:endParaRPr lang="en-US" sz="28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23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Participate </a:t>
            </a:r>
            <a:r>
              <a:rPr lang="en-US" b="0" dirty="0" smtClean="0">
                <a:latin typeface="Calibri" panose="020F0502020204030204" pitchFamily="34" charset="0"/>
              </a:rPr>
              <a:t>today</a:t>
            </a:r>
            <a:r>
              <a:rPr lang="en-US" b="0" dirty="0" smtClean="0">
                <a:latin typeface="Calibri" panose="020F0502020204030204" pitchFamily="34" charset="0"/>
              </a:rPr>
              <a:t>!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b="0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Submit your comments on proposed regulations and related documents published by the </a:t>
            </a:r>
            <a:r>
              <a:rPr lang="en-US" b="0" dirty="0" smtClean="0">
                <a:latin typeface="Calibri" panose="020F0502020204030204" pitchFamily="34" charset="0"/>
              </a:rPr>
              <a:t>US federal </a:t>
            </a:r>
            <a:r>
              <a:rPr lang="en-US" b="0" dirty="0" smtClean="0">
                <a:latin typeface="Calibri" panose="020F0502020204030204" pitchFamily="34" charset="0"/>
              </a:rPr>
              <a:t>government</a:t>
            </a:r>
            <a:endParaRPr lang="en-US" b="0" dirty="0" smtClean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b="0" dirty="0" smtClean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S</a:t>
            </a:r>
            <a:r>
              <a:rPr lang="en-US" b="0" dirty="0" smtClean="0">
                <a:latin typeface="Calibri" panose="020F0502020204030204" pitchFamily="34" charset="0"/>
              </a:rPr>
              <a:t>earch </a:t>
            </a:r>
            <a:r>
              <a:rPr lang="en-US" b="0" dirty="0">
                <a:latin typeface="Calibri" panose="020F0502020204030204" pitchFamily="34" charset="0"/>
              </a:rPr>
              <a:t>and review original regulatory </a:t>
            </a:r>
            <a:r>
              <a:rPr lang="en-US" b="0" dirty="0" smtClean="0">
                <a:latin typeface="Calibri" panose="020F0502020204030204" pitchFamily="34" charset="0"/>
              </a:rPr>
              <a:t>documents, </a:t>
            </a:r>
            <a:r>
              <a:rPr lang="en-US" b="0" dirty="0">
                <a:latin typeface="Calibri" panose="020F0502020204030204" pitchFamily="34" charset="0"/>
              </a:rPr>
              <a:t>as well as comments submitted by </a:t>
            </a:r>
            <a:r>
              <a:rPr lang="en-US" b="0" dirty="0" smtClean="0">
                <a:latin typeface="Calibri" panose="020F0502020204030204" pitchFamily="34" charset="0"/>
              </a:rPr>
              <a:t>others</a:t>
            </a:r>
            <a:endParaRPr lang="en-US" b="0" dirty="0" smtClean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b="0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Help improve </a:t>
            </a:r>
            <a:r>
              <a:rPr lang="en-US" b="0" dirty="0" smtClean="0">
                <a:latin typeface="Calibri" panose="020F0502020204030204" pitchFamily="34" charset="0"/>
              </a:rPr>
              <a:t>federal </a:t>
            </a:r>
            <a:r>
              <a:rPr lang="en-US" b="0" dirty="0">
                <a:latin typeface="Calibri" panose="020F0502020204030204" pitchFamily="34" charset="0"/>
              </a:rPr>
              <a:t>regulations by submitting your </a:t>
            </a:r>
            <a:r>
              <a:rPr lang="en-US" b="0" dirty="0" smtClean="0">
                <a:latin typeface="Calibri" panose="020F0502020204030204" pitchFamily="34" charset="0"/>
              </a:rPr>
              <a:t>comments</a:t>
            </a:r>
            <a:endParaRPr lang="en-US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This image is the logo from the home page of regulations.gov. It contains the  following text:  regulations.gov, your voice in federal decision-makin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5119575" cy="123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71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7742"/>
            <a:ext cx="7772400" cy="1362075"/>
          </a:xfrm>
        </p:spPr>
        <p:txBody>
          <a:bodyPr/>
          <a:lstStyle/>
          <a:p>
            <a:r>
              <a:rPr lang="en-US" sz="4000" cap="none" dirty="0" smtClean="0"/>
              <a:t>Budget </a:t>
            </a:r>
            <a:r>
              <a:rPr lang="en-US" sz="4000" cap="none" dirty="0" smtClean="0"/>
              <a:t>Information </a:t>
            </a:r>
            <a:r>
              <a:rPr lang="en-US" sz="4000" cap="none" dirty="0" smtClean="0"/>
              <a:t>Resources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3713578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2999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90600" y="5944312"/>
            <a:ext cx="7782370" cy="30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C000"/>
              </a:buClr>
              <a:buNone/>
            </a:pPr>
            <a:r>
              <a:rPr lang="en-US" sz="2200" dirty="0" smtClean="0">
                <a:solidFill>
                  <a:srgbClr val="FFFFFF"/>
                </a:solidFill>
                <a:latin typeface="Calibri" panose="020F0502020204030204" pitchFamily="34" charset="0"/>
                <a:hlinkClick r:id="rId3"/>
              </a:rPr>
              <a:t>www.cdc.gov/funding/</a:t>
            </a:r>
            <a:r>
              <a:rPr lang="en-US" sz="2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en-US" sz="2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This image is a screen shot of the CDC Office of the Chief Financial Officer's  &quot;Funding&quot; homepage. This site contains information on CDC grants, contracts, finance, and budget. "/>
          <p:cNvPicPr/>
          <p:nvPr/>
        </p:nvPicPr>
        <p:blipFill>
          <a:blip r:embed="rId4"/>
          <a:stretch>
            <a:fillRect/>
          </a:stretch>
        </p:blipFill>
        <p:spPr>
          <a:xfrm>
            <a:off x="990600" y="586306"/>
            <a:ext cx="7162800" cy="528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20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34" y="5926508"/>
            <a:ext cx="8229600" cy="304801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www.cdc.gov/stltpublichealth/GrantsFunding/index.html</a:t>
            </a:r>
          </a:p>
        </p:txBody>
      </p:sp>
      <p:pic>
        <p:nvPicPr>
          <p:cNvPr id="7" name="Picture 6" descr="This image is a screen shot of the &quot;Budget, Grants and Funding&quot; homepage on CDC's State, Tribal, Local and Territorial Health Professionals Gateway. The site provides information on CDC's budget; on grants and funding for public health programs, including grant writing tips; and on public health system financing in general. "/>
          <p:cNvPicPr/>
          <p:nvPr/>
        </p:nvPicPr>
        <p:blipFill>
          <a:blip r:embed="rId3"/>
          <a:stretch>
            <a:fillRect/>
          </a:stretch>
        </p:blipFill>
        <p:spPr>
          <a:xfrm>
            <a:off x="869534" y="572569"/>
            <a:ext cx="7404931" cy="51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33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mage is a screen shot of Congress.gov. Site users can search current and past legislation and obtain information on legislative activities and the legislative proces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41" y="365760"/>
            <a:ext cx="6726319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82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Resources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5097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alibri" panose="020F0502020204030204" pitchFamily="34" charset="0"/>
              </a:rPr>
              <a:t>CDC</a:t>
            </a:r>
          </a:p>
          <a:p>
            <a:pPr lvl="1"/>
            <a:r>
              <a:rPr lang="en-US" sz="3100" dirty="0" smtClean="0">
                <a:latin typeface="Calibri" panose="020F0502020204030204" pitchFamily="34" charset="0"/>
              </a:rPr>
              <a:t>Budget (CJ and related resources)</a:t>
            </a:r>
          </a:p>
          <a:p>
            <a:pPr marL="857250" lvl="2" indent="0">
              <a:buNone/>
            </a:pPr>
            <a:r>
              <a:rPr lang="en-US" sz="3100" dirty="0" smtClean="0">
                <a:latin typeface="Calibri" panose="020F0502020204030204" pitchFamily="34" charset="0"/>
                <a:hlinkClick r:id="rId3"/>
              </a:rPr>
              <a:t>www.cdc.gov/budget/</a:t>
            </a:r>
            <a:r>
              <a:rPr lang="en-US" sz="3100" dirty="0" smtClean="0">
                <a:latin typeface="Calibri" panose="020F0502020204030204" pitchFamily="34" charset="0"/>
              </a:rPr>
              <a:t> </a:t>
            </a:r>
            <a:endParaRPr lang="en-US" sz="3100" dirty="0">
              <a:latin typeface="Calibri" panose="020F0502020204030204" pitchFamily="34" charset="0"/>
            </a:endParaRPr>
          </a:p>
          <a:p>
            <a:pPr lvl="1"/>
            <a:r>
              <a:rPr lang="en-US" sz="3100" dirty="0" smtClean="0">
                <a:latin typeface="Calibri" panose="020F0502020204030204" pitchFamily="34" charset="0"/>
              </a:rPr>
              <a:t>Grant Funding Profiles Tool    </a:t>
            </a:r>
          </a:p>
          <a:p>
            <a:pPr marL="857250" lvl="2" indent="0">
              <a:buNone/>
            </a:pPr>
            <a:r>
              <a:rPr lang="en-US" sz="3100" dirty="0">
                <a:latin typeface="Calibri" panose="020F0502020204030204" pitchFamily="34" charset="0"/>
              </a:rPr>
              <a:t> </a:t>
            </a:r>
            <a:r>
              <a:rPr lang="en-US" sz="3100" dirty="0">
                <a:latin typeface="Calibri" panose="020F0502020204030204" pitchFamily="34" charset="0"/>
                <a:hlinkClick r:id="rId4"/>
              </a:rPr>
              <a:t>http://wwwn.cdc.gov/FundingProfiles/FundingProfilesRIA/</a:t>
            </a:r>
            <a:r>
              <a:rPr lang="en-US" sz="3100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3100" dirty="0" smtClean="0">
                <a:latin typeface="Calibri" panose="020F0502020204030204" pitchFamily="34" charset="0"/>
              </a:rPr>
              <a:t>Public Health System Financing</a:t>
            </a:r>
          </a:p>
          <a:p>
            <a:pPr marL="857250" lvl="2" indent="0">
              <a:buNone/>
            </a:pPr>
            <a:r>
              <a:rPr lang="en-US" sz="3100" dirty="0" smtClean="0">
                <a:latin typeface="Calibri" panose="020F0502020204030204" pitchFamily="34" charset="0"/>
                <a:hlinkClick r:id="rId5"/>
              </a:rPr>
              <a:t>www.cdc.gov/stltpublichealth/GrantsFunding/index.html</a:t>
            </a:r>
            <a:r>
              <a:rPr lang="en-US" sz="3100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3100" dirty="0" smtClean="0">
                <a:latin typeface="Calibri" panose="020F0502020204030204" pitchFamily="34" charset="0"/>
              </a:rPr>
              <a:t>Funding Opportunity Announcements</a:t>
            </a:r>
          </a:p>
          <a:p>
            <a:pPr marL="457200" lvl="1" indent="0">
              <a:buNone/>
            </a:pPr>
            <a:r>
              <a:rPr lang="en-US" sz="3100" dirty="0">
                <a:latin typeface="Calibri" panose="020F0502020204030204" pitchFamily="34" charset="0"/>
              </a:rPr>
              <a:t>	</a:t>
            </a:r>
            <a:r>
              <a:rPr lang="en-US" sz="3100" dirty="0" smtClean="0">
                <a:latin typeface="Calibri" panose="020F0502020204030204" pitchFamily="34" charset="0"/>
                <a:hlinkClick r:id="rId6"/>
              </a:rPr>
              <a:t>www.grants.gov</a:t>
            </a:r>
            <a:r>
              <a:rPr lang="en-US" sz="3100" dirty="0" smtClean="0">
                <a:latin typeface="Calibri" panose="020F0502020204030204" pitchFamily="34" charset="0"/>
              </a:rPr>
              <a:t> </a:t>
            </a:r>
            <a:endParaRPr lang="en-US" sz="3100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alibri" panose="020F0502020204030204" pitchFamily="34" charset="0"/>
              </a:rPr>
              <a:t>President’s </a:t>
            </a:r>
            <a:r>
              <a:rPr lang="en-US" sz="3800" dirty="0" smtClean="0">
                <a:latin typeface="Calibri" panose="020F0502020204030204" pitchFamily="34" charset="0"/>
              </a:rPr>
              <a:t>budget</a:t>
            </a:r>
            <a:endParaRPr lang="en-US" sz="3800" dirty="0" smtClean="0">
              <a:latin typeface="Calibri" panose="020F0502020204030204" pitchFamily="34" charset="0"/>
            </a:endParaRPr>
          </a:p>
          <a:p>
            <a:pPr marL="852488" lvl="2" indent="-449263">
              <a:buFont typeface="Wingdings" panose="05000000000000000000" pitchFamily="2" charset="2"/>
              <a:buChar char="§"/>
            </a:pPr>
            <a:r>
              <a:rPr lang="en-US" sz="3100" dirty="0">
                <a:latin typeface="Calibri" panose="020F0502020204030204" pitchFamily="34" charset="0"/>
                <a:hlinkClick r:id="rId7"/>
              </a:rPr>
              <a:t>www.whitehouse.gov/omb/budget</a:t>
            </a:r>
            <a:endParaRPr lang="en-US" sz="3100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Calibri" panose="020F0502020204030204" pitchFamily="34" charset="0"/>
              </a:rPr>
              <a:t>US </a:t>
            </a:r>
            <a:r>
              <a:rPr lang="en-US" sz="3800" dirty="0" smtClean="0">
                <a:latin typeface="Calibri" panose="020F0502020204030204" pitchFamily="34" charset="0"/>
              </a:rPr>
              <a:t>budget</a:t>
            </a:r>
            <a:endParaRPr lang="en-US" sz="3800" dirty="0" smtClean="0">
              <a:latin typeface="Calibri" panose="020F0502020204030204" pitchFamily="34" charset="0"/>
            </a:endParaRPr>
          </a:p>
          <a:p>
            <a:pPr lvl="1"/>
            <a:r>
              <a:rPr lang="en-US" sz="3100" dirty="0" smtClean="0">
                <a:latin typeface="Calibri" panose="020F0502020204030204" pitchFamily="34" charset="0"/>
              </a:rPr>
              <a:t>Copies (GPO)</a:t>
            </a:r>
          </a:p>
          <a:p>
            <a:pPr marL="857250" lvl="2" indent="0">
              <a:buNone/>
            </a:pPr>
            <a:r>
              <a:rPr lang="en-US" sz="3100" dirty="0">
                <a:latin typeface="Calibri" panose="020F0502020204030204" pitchFamily="34" charset="0"/>
                <a:hlinkClick r:id="rId8"/>
              </a:rPr>
              <a:t>www.gpo.gov/fdsys/browse/collection.action?collectionCode=BUDGET</a:t>
            </a:r>
            <a:r>
              <a:rPr lang="en-US" sz="3100" dirty="0" smtClean="0">
                <a:latin typeface="Calibri" panose="020F0502020204030204" pitchFamily="34" charset="0"/>
              </a:rPr>
              <a:t> </a:t>
            </a:r>
            <a:endParaRPr lang="en-US" sz="3100" dirty="0">
              <a:latin typeface="Calibri" panose="020F0502020204030204" pitchFamily="34" charset="0"/>
            </a:endParaRPr>
          </a:p>
          <a:p>
            <a:pPr lvl="1"/>
            <a:r>
              <a:rPr lang="en-US" sz="3100" dirty="0" smtClean="0">
                <a:latin typeface="Calibri" panose="020F0502020204030204" pitchFamily="34" charset="0"/>
              </a:rPr>
              <a:t>How Congress Works: The Budget Process</a:t>
            </a:r>
          </a:p>
          <a:p>
            <a:pPr marL="857250" lvl="2" indent="0">
              <a:buNone/>
            </a:pPr>
            <a:r>
              <a:rPr lang="en-US" sz="3100" dirty="0" smtClean="0">
                <a:latin typeface="Calibri" panose="020F0502020204030204" pitchFamily="34" charset="0"/>
                <a:hlinkClick r:id="rId9"/>
              </a:rPr>
              <a:t>www.rules.senate.gov/public/index.cfm?p=BudgetProcess</a:t>
            </a:r>
            <a:endParaRPr lang="en-US" sz="3100" dirty="0" smtClean="0">
              <a:latin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16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Resources (cont.)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1022" y="685800"/>
            <a:ext cx="8229600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4200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USASpending.gov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Information </a:t>
            </a:r>
            <a:r>
              <a:rPr lang="en-US" sz="2200" dirty="0" smtClean="0">
                <a:latin typeface="Calibri" panose="020F0502020204030204" pitchFamily="34" charset="0"/>
              </a:rPr>
              <a:t>on each </a:t>
            </a:r>
            <a:r>
              <a:rPr lang="en-US" sz="2200" dirty="0">
                <a:latin typeface="Calibri" panose="020F0502020204030204" pitchFamily="34" charset="0"/>
              </a:rPr>
              <a:t>f</a:t>
            </a:r>
            <a:r>
              <a:rPr lang="en-US" sz="2200" dirty="0" smtClean="0">
                <a:latin typeface="Calibri" panose="020F0502020204030204" pitchFamily="34" charset="0"/>
              </a:rPr>
              <a:t>ederal award (e.g., name of entity </a:t>
            </a:r>
            <a:r>
              <a:rPr lang="en-US" sz="2200" dirty="0">
                <a:latin typeface="Calibri" panose="020F0502020204030204" pitchFamily="34" charset="0"/>
              </a:rPr>
              <a:t>receiving the </a:t>
            </a:r>
            <a:r>
              <a:rPr lang="en-US" sz="2200" dirty="0" smtClean="0">
                <a:latin typeface="Calibri" panose="020F0502020204030204" pitchFamily="34" charset="0"/>
              </a:rPr>
              <a:t>award, </a:t>
            </a:r>
            <a:r>
              <a:rPr lang="en-US" sz="2200" dirty="0" smtClean="0">
                <a:latin typeface="Calibri" panose="020F0502020204030204" pitchFamily="34" charset="0"/>
              </a:rPr>
              <a:t>amount </a:t>
            </a:r>
            <a:r>
              <a:rPr lang="en-US" sz="2200" dirty="0">
                <a:latin typeface="Calibri" panose="020F0502020204030204" pitchFamily="34" charset="0"/>
              </a:rPr>
              <a:t>of </a:t>
            </a:r>
            <a:r>
              <a:rPr lang="en-US" sz="2200" dirty="0" smtClean="0">
                <a:latin typeface="Calibri" panose="020F0502020204030204" pitchFamily="34" charset="0"/>
              </a:rPr>
              <a:t>award, funding agency, award type) 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hlinkClick r:id="rId3"/>
              </a:rPr>
              <a:t>www.usaspending.gov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endParaRPr lang="en-US" sz="4200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Calibri" panose="020F0502020204030204" pitchFamily="34" charset="0"/>
              </a:rPr>
              <a:t>Tracking Accountability in Government </a:t>
            </a:r>
            <a:r>
              <a:rPr lang="en-US" sz="2600" b="0" dirty="0">
                <a:latin typeface="Calibri" panose="020F0502020204030204" pitchFamily="34" charset="0"/>
              </a:rPr>
              <a:t>Grants </a:t>
            </a:r>
            <a:r>
              <a:rPr lang="en-US" sz="2600" b="0" dirty="0" smtClean="0">
                <a:latin typeface="Calibri" panose="020F0502020204030204" pitchFamily="34" charset="0"/>
              </a:rPr>
              <a:t>System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C</a:t>
            </a:r>
            <a:r>
              <a:rPr lang="en-US" sz="2200" dirty="0" smtClean="0">
                <a:latin typeface="Calibri" panose="020F0502020204030204" pitchFamily="34" charset="0"/>
              </a:rPr>
              <a:t>entral </a:t>
            </a:r>
            <a:r>
              <a:rPr lang="en-US" sz="2200" dirty="0">
                <a:latin typeface="Calibri" panose="020F0502020204030204" pitchFamily="34" charset="0"/>
              </a:rPr>
              <a:t>repository for grants awarded by the </a:t>
            </a:r>
            <a:r>
              <a:rPr lang="en-US" sz="2200" dirty="0" smtClean="0">
                <a:latin typeface="Calibri" panose="020F0502020204030204" pitchFamily="34" charset="0"/>
              </a:rPr>
              <a:t>11 </a:t>
            </a:r>
            <a:r>
              <a:rPr lang="en-US" sz="2200" dirty="0">
                <a:latin typeface="Calibri" panose="020F0502020204030204" pitchFamily="34" charset="0"/>
              </a:rPr>
              <a:t>HHS Operating </a:t>
            </a:r>
            <a:r>
              <a:rPr lang="en-US" sz="2200" dirty="0" smtClean="0">
                <a:latin typeface="Calibri" panose="020F0502020204030204" pitchFamily="34" charset="0"/>
              </a:rPr>
              <a:t>Divisions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4"/>
              </a:rPr>
              <a:t>://taggs.hhs.gov</a:t>
            </a:r>
            <a:r>
              <a:rPr lang="en-US" sz="220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endParaRPr lang="en-US" sz="2200" dirty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18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825"/>
          </a:xfrm>
        </p:spPr>
        <p:txBody>
          <a:bodyPr/>
          <a:lstStyle/>
          <a:p>
            <a:r>
              <a:rPr lang="en-US" sz="3600" dirty="0" smtClean="0"/>
              <a:t>About the Funding Profile </a:t>
            </a:r>
            <a:r>
              <a:rPr lang="en-US" sz="3600" dirty="0" smtClean="0"/>
              <a:t>Data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111"/>
            <a:ext cx="8229600" cy="5554889"/>
          </a:xfrm>
        </p:spPr>
        <p:txBody>
          <a:bodyPr/>
          <a:lstStyle/>
          <a:p>
            <a:pPr>
              <a:spcBef>
                <a:spcPts val="2400"/>
              </a:spcBef>
              <a:buSzPct val="100000"/>
            </a:pPr>
            <a:r>
              <a:rPr lang="en-US" sz="2600" b="0" dirty="0" smtClean="0"/>
              <a:t>Excludes</a:t>
            </a:r>
          </a:p>
          <a:p>
            <a:pPr lvl="1">
              <a:spcBef>
                <a:spcPts val="2400"/>
              </a:spcBef>
            </a:pPr>
            <a:r>
              <a:rPr lang="en-US" sz="2200" dirty="0" smtClean="0">
                <a:latin typeface="Calibri" panose="020F0502020204030204" pitchFamily="34" charset="0"/>
              </a:rPr>
              <a:t>The value of vaccines purchased by CDC and delivered through the Vaccines for Children program</a:t>
            </a:r>
          </a:p>
          <a:p>
            <a:pPr lvl="1">
              <a:spcBef>
                <a:spcPts val="2400"/>
              </a:spcBef>
            </a:pPr>
            <a:r>
              <a:rPr lang="en-US" sz="2200" dirty="0">
                <a:latin typeface="Calibri" panose="020F0502020204030204" pitchFamily="34" charset="0"/>
              </a:rPr>
              <a:t>A</a:t>
            </a:r>
            <a:r>
              <a:rPr lang="en-US" sz="2200" dirty="0" smtClean="0">
                <a:latin typeface="Calibri" panose="020F0502020204030204" pitchFamily="34" charset="0"/>
              </a:rPr>
              <a:t>ny funds transferred to CDC/ATSDR from other federal agencies or entities (i.e., funds that are not part of CDC/ATSDR’s appropriations)</a:t>
            </a:r>
          </a:p>
          <a:p>
            <a:pPr lvl="1"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64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6002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Thank 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Centers for Disease Control and Prevention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Office for State, Tribal, Local and Territorial Support</a:t>
            </a:r>
            <a:endParaRPr lang="en-US" dirty="0"/>
          </a:p>
        </p:txBody>
      </p:sp>
      <p:pic>
        <p:nvPicPr>
          <p:cNvPr id="8" name="Picture 7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10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043"/>
          </a:xfrm>
        </p:spPr>
        <p:txBody>
          <a:bodyPr/>
          <a:lstStyle/>
          <a:p>
            <a:r>
              <a:rPr lang="en-US" sz="2600" dirty="0" smtClean="0"/>
              <a:t>CDC Funding to AI/AN Tribes and Tribal Organizations:</a:t>
            </a:r>
            <a:br>
              <a:rPr lang="en-US" sz="2600" dirty="0" smtClean="0"/>
            </a:br>
            <a:r>
              <a:rPr lang="en-US" sz="2600" dirty="0" smtClean="0"/>
              <a:t>FY15 Overview and Comparison to FY14</a:t>
            </a:r>
            <a:endParaRPr lang="en-US" sz="2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653039"/>
              </p:ext>
            </p:extLst>
          </p:nvPr>
        </p:nvGraphicFramePr>
        <p:xfrm>
          <a:off x="939113" y="1161537"/>
          <a:ext cx="7286366" cy="5220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970"/>
                <a:gridCol w="1598468"/>
                <a:gridCol w="1561220"/>
                <a:gridCol w="1634708"/>
              </a:tblGrid>
              <a:tr h="699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FY14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FY15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Comparison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FY15 +/- FY14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6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 Funding (grants/cooperative agreements/contracts)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$96,740,061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$140,715,200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+$44,025,139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52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Cooperative Agreement and Grant Funding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$36,317,246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$35,578,385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-$738,851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6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Contract Funding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$60,422,815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$</a:t>
                      </a:r>
                      <a:r>
                        <a:rPr lang="en-US" sz="1600" dirty="0">
                          <a:effectLst/>
                        </a:rPr>
                        <a:t>105,186,805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+$44,763,990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2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Grantees  Funded (cooperative agreements and grants)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+11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99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Funding Mechanisms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 funding opportunity announcements (FOAs</a:t>
                      </a:r>
                      <a:r>
                        <a:rPr lang="en-US" sz="1600" dirty="0" smtClean="0">
                          <a:effectLst/>
                        </a:rPr>
                        <a:t>);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 </a:t>
                      </a:r>
                      <a:r>
                        <a:rPr lang="en-US" sz="1600" dirty="0">
                          <a:effectLst/>
                        </a:rPr>
                        <a:t>grant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 </a:t>
                      </a:r>
                      <a:r>
                        <a:rPr lang="en-US" sz="1600" dirty="0" smtClean="0">
                          <a:effectLst/>
                        </a:rPr>
                        <a:t>FOAs;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 </a:t>
                      </a:r>
                      <a:r>
                        <a:rPr lang="en-US" sz="1600" dirty="0">
                          <a:effectLst/>
                        </a:rPr>
                        <a:t>grant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change in </a:t>
                      </a:r>
                      <a:r>
                        <a:rPr lang="en-US" sz="1600" dirty="0" smtClean="0">
                          <a:effectLst/>
                        </a:rPr>
                        <a:t>total</a:t>
                      </a:r>
                      <a:r>
                        <a:rPr lang="en-US" sz="1600" baseline="0" dirty="0" smtClean="0">
                          <a:effectLst/>
                        </a:rPr>
                        <a:t> mechanisms</a:t>
                      </a:r>
                      <a:r>
                        <a:rPr lang="en-US" sz="1600" dirty="0" smtClean="0">
                          <a:effectLst/>
                        </a:rPr>
                        <a:t>; </a:t>
                      </a:r>
                      <a:r>
                        <a:rPr lang="en-US" sz="1600" dirty="0">
                          <a:effectLst/>
                        </a:rPr>
                        <a:t>some variation in funding FOAs and amounts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529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3503"/>
          </a:xfrm>
        </p:spPr>
        <p:txBody>
          <a:bodyPr/>
          <a:lstStyle/>
          <a:p>
            <a:r>
              <a:rPr lang="en-US" dirty="0"/>
              <a:t>CDC FY15 Grant and Cooperative Agreement Funding to Tribes and Tribal Organizations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Funding Center or Office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916495"/>
              </p:ext>
            </p:extLst>
          </p:nvPr>
        </p:nvGraphicFramePr>
        <p:xfrm>
          <a:off x="864973" y="1812324"/>
          <a:ext cx="741405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3517"/>
                <a:gridCol w="1830537"/>
              </a:tblGrid>
              <a:tr h="598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Funding Center or Office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Total FY15 Funding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7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National Center for Chronic Disease Prevention and Health Promotion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$33,095,944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8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National Center for HIV/AIDS, Viral Hepatitis, STD,  and TB Prevention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$731,911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8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National Center for Immunization and Respiratory Diseases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8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Office for State, Tribal, Local and Territorial  Support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$1,650,530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30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$35,578,385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33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51655"/>
          </a:xfrm>
        </p:spPr>
        <p:txBody>
          <a:bodyPr/>
          <a:lstStyle/>
          <a:p>
            <a:r>
              <a:rPr lang="en-US" dirty="0"/>
              <a:t>CDC FY15 Grant and Cooperative </a:t>
            </a:r>
            <a:r>
              <a:rPr lang="en-US" dirty="0" smtClean="0"/>
              <a:t>Agreement Funding by American Indian </a:t>
            </a:r>
            <a:r>
              <a:rPr lang="en-US" dirty="0"/>
              <a:t>and Alaska Native </a:t>
            </a:r>
            <a:r>
              <a:rPr lang="en-US" dirty="0" smtClean="0"/>
              <a:t>Tribe Funded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30741"/>
              </p:ext>
            </p:extLst>
          </p:nvPr>
        </p:nvGraphicFramePr>
        <p:xfrm>
          <a:off x="988540" y="1342768"/>
          <a:ext cx="5881817" cy="4916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9262"/>
                <a:gridCol w="2002555"/>
              </a:tblGrid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Tribe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Total FY15 Funding*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 anchor="ctr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Bad River Band of Lake Superior Chippewa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$100,000                     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Catawba Indian Nation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  $199,804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Cherokee Nation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$1,004,300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Cheyenne River Sioux Tribe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$535,101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Fond du Lac Reservation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  $255,644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Hopi Tribe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$482,694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Kalispel Tribe of Indians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  $97,067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KAW Nation of Oklahoma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 $384,877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Kickapoo Tribe in Kansas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 $240,490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Lower Brule Sioux Tribe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                             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$200,000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Navajo Nation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$1,211,985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Nez Perce Tribe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$200,000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Pascua Yaqui Tribe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                             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Pawnee Nation of Oklahoma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   $267,346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Pueblo of Santa Ana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 $120,651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Red Cliff Band of Lake Superior Chippewa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  $200,000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San Carlos Apache Tribe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   $186,936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Santee Sioux Tribe of Nebraska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 $45,615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Sault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Ste.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Marie Tribe of Chippewa Indians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$1,959,823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Tohono O'odham Nation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   $143,534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Winnebago Tribe of Nebraska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   $178,393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  <a:tr h="213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 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                       $8,114,260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32" marR="65732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92779" y="2026508"/>
            <a:ext cx="14663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21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tribes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f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unded</a:t>
            </a:r>
            <a:endParaRPr lang="en-US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*Funding totals may include funding from more than one CDC program and FOA/grant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47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24" y="222422"/>
            <a:ext cx="8559114" cy="840260"/>
          </a:xfrm>
        </p:spPr>
        <p:txBody>
          <a:bodyPr/>
          <a:lstStyle/>
          <a:p>
            <a:r>
              <a:rPr lang="en-US" sz="2100" dirty="0"/>
              <a:t>CDC FY15 </a:t>
            </a:r>
            <a:r>
              <a:rPr lang="en-US" sz="2100" dirty="0" smtClean="0"/>
              <a:t>Funding to AI/AN Tribes and Tribal Organizations by FOA or Grant</a:t>
            </a:r>
            <a:endParaRPr lang="en-US" sz="2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341539"/>
              </p:ext>
            </p:extLst>
          </p:nvPr>
        </p:nvGraphicFramePr>
        <p:xfrm>
          <a:off x="576798" y="1202725"/>
          <a:ext cx="7982165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4154"/>
                <a:gridCol w="1178011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Funding Opportunity Announcement or Grant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FY15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Funding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DP14-1421: A Comprehensive Approach to Good Health and Wellness in Indian Country (Financed solely by Prevention and Public Health Fund)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$13,319,266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DP14-1417: Partnerships to Improve Community Health (PICH)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$4,201,137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DP14-1419: Racial and Ethnic Approaches to Community Health (REACH) (Financed in part by the Prevention and Public Health Fund)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$2,165,957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DP12-1205: Cancer Prevention and Control Programs for State, Territorial and Tribal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Organizations (Breast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and cervical cancer - $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6,802,102; Comprehensive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cancer control - $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</a:rPr>
                        <a:t>1,811,146)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$8,613,248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DP15-1502: Integrating Colorectal Cancer Screening within Chronic Disease Programs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$732,400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DP13-1302: Well Integrated Screening and Evaluation for Women Across the Nation (WISEWOMAN)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$1,001,600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DP13-1314: Consortium of National Networks to Impact Populations Experiencing Tobacco-Related and Cancer Health Disparities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$622,536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PS13-001: Natural History and Prevention of Viral Hepatitis among Alaska Natives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$181,911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PS15-1502:  Comprehensive High Impact HIV Prevention Projects for Community-Based Organizations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$350,000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OT13-1302: OSTLTS Partnerships Building Capacity of the Public Health System to Improve Population Health through National, Non-Profit Organizations (Financed in part by 2013 Prevention and Public Health Fund)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$1,612,233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OT13-1303: Tribal Public Health Capacity Building and Quality Improvement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$547,067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Preventive Health and Health Services Block Grant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$91,230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648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23" y="429258"/>
            <a:ext cx="6512996" cy="57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5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870202"/>
            <a:ext cx="7772400" cy="1577975"/>
          </a:xfrm>
        </p:spPr>
        <p:txBody>
          <a:bodyPr/>
          <a:lstStyle/>
          <a:p>
            <a:r>
              <a:rPr lang="en-US" sz="4000" cap="none" dirty="0" smtClean="0"/>
              <a:t>Getting </a:t>
            </a:r>
            <a:r>
              <a:rPr lang="en-US" sz="4000" cap="none" dirty="0" smtClean="0"/>
              <a:t>Engaged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43290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11160</TotalTime>
  <Words>1968</Words>
  <Application>Microsoft Office PowerPoint</Application>
  <PresentationFormat>On-screen Show (4:3)</PresentationFormat>
  <Paragraphs>351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Wingdings</vt:lpstr>
      <vt:lpstr>Courier New</vt:lpstr>
      <vt:lpstr>Calibri</vt:lpstr>
      <vt:lpstr>Myriad Web Pro</vt:lpstr>
      <vt:lpstr>Times New Roman</vt:lpstr>
      <vt:lpstr>Theme1</vt:lpstr>
      <vt:lpstr>CDC Fiscal Year 2015 Funding Profile for  American Indian and Alaska Native Tribes and Tribal Organizations </vt:lpstr>
      <vt:lpstr>About the Funding Profile Data</vt:lpstr>
      <vt:lpstr>About the Funding Profile Data (cont.)</vt:lpstr>
      <vt:lpstr>CDC Funding to AI/AN Tribes and Tribal Organizations: FY15 Overview and Comparison to FY14</vt:lpstr>
      <vt:lpstr>CDC FY15 Grant and Cooperative Agreement Funding to Tribes and Tribal Organizations  by Funding Center or Office</vt:lpstr>
      <vt:lpstr>CDC FY15 Grant and Cooperative Agreement Funding by American Indian and Alaska Native Tribe Funded</vt:lpstr>
      <vt:lpstr>CDC FY15 Funding to AI/AN Tribes and Tribal Organizations by FOA or Grant</vt:lpstr>
      <vt:lpstr>PowerPoint Presentation</vt:lpstr>
      <vt:lpstr>Getting Engaged</vt:lpstr>
      <vt:lpstr>Fiscal Year Budget Activities Overlap</vt:lpstr>
      <vt:lpstr>Examples of Factors CDC Considers in  Budget and Program Planning</vt:lpstr>
      <vt:lpstr>Examples of Factors CDC Considers in  Budget and Program Planning (cont.)</vt:lpstr>
      <vt:lpstr>  </vt:lpstr>
      <vt:lpstr>Communicate with CDC (and Others)  Early and Often</vt:lpstr>
      <vt:lpstr>Some Key Points in Time to Pay Attention (“Which Way Is the Wind Blowing?” Moments)</vt:lpstr>
      <vt:lpstr>Some Key Points in Time to Pay Attention (“Which Way Is the Wind Blowing?” Moments) (cont.)</vt:lpstr>
      <vt:lpstr>Communication and Collaboration</vt:lpstr>
      <vt:lpstr>Communication and Collaboration (cont.)</vt:lpstr>
      <vt:lpstr>Communication and Collaboration (cont.)</vt:lpstr>
      <vt:lpstr>Federal Register</vt:lpstr>
      <vt:lpstr>Federal Register (cont.)</vt:lpstr>
      <vt:lpstr>Federal Register (cont.)</vt:lpstr>
      <vt:lpstr>PowerPoint Presentation</vt:lpstr>
      <vt:lpstr>Budget Information Resources</vt:lpstr>
      <vt:lpstr>PowerPoint Presentation</vt:lpstr>
      <vt:lpstr>PowerPoint Presentation</vt:lpstr>
      <vt:lpstr>PowerPoint Presentation</vt:lpstr>
      <vt:lpstr>Resources</vt:lpstr>
      <vt:lpstr>Resources (cont.)</vt:lpstr>
      <vt:lpstr>PowerPoint Presentation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Simon, Gia M. (CDC/OSTLTS/OD)</cp:lastModifiedBy>
  <cp:revision>366</cp:revision>
  <cp:lastPrinted>2016-02-08T13:39:43Z</cp:lastPrinted>
  <dcterms:created xsi:type="dcterms:W3CDTF">2011-03-17T17:43:16Z</dcterms:created>
  <dcterms:modified xsi:type="dcterms:W3CDTF">2016-06-08T17:37:00Z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