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3" r:id="rId1"/>
  </p:sldMasterIdLst>
  <p:notesMasterIdLst>
    <p:notesMasterId r:id="rId16"/>
  </p:notesMasterIdLst>
  <p:handoutMasterIdLst>
    <p:handoutMasterId r:id="rId17"/>
  </p:handoutMasterIdLst>
  <p:sldIdLst>
    <p:sldId id="256" r:id="rId2"/>
    <p:sldId id="330" r:id="rId3"/>
    <p:sldId id="349" r:id="rId4"/>
    <p:sldId id="350" r:id="rId5"/>
    <p:sldId id="333" r:id="rId6"/>
    <p:sldId id="351" r:id="rId7"/>
    <p:sldId id="352" r:id="rId8"/>
    <p:sldId id="353" r:id="rId9"/>
    <p:sldId id="342" r:id="rId10"/>
    <p:sldId id="343" r:id="rId11"/>
    <p:sldId id="346" r:id="rId12"/>
    <p:sldId id="347" r:id="rId13"/>
    <p:sldId id="348" r:id="rId14"/>
    <p:sldId id="344" r:id="rId15"/>
  </p:sldIdLst>
  <p:sldSz cx="9144000" cy="6858000" type="screen4x3"/>
  <p:notesSz cx="7010400" cy="9296400"/>
  <p:embeddedFontLst>
    <p:embeddedFont>
      <p:font typeface="Myriad Web Pro" panose="020B0604020202020204" charset="0"/>
      <p:regular r:id="rId18"/>
      <p:bold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ftis, Tyler M" initials="TL" lastIdx="10" clrIdx="0"/>
  <p:cmAuthor id="1" name="P. Flynn" initials="Paige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EB111"/>
    <a:srgbClr val="003192"/>
    <a:srgbClr val="0037A4"/>
    <a:srgbClr val="BE8C0E"/>
    <a:srgbClr val="B0B579"/>
    <a:srgbClr val="541900"/>
    <a:srgbClr val="005984"/>
    <a:srgbClr val="76AE99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59" autoAdjust="0"/>
    <p:restoredTop sz="86404" autoAdjust="0"/>
  </p:normalViewPr>
  <p:slideViewPr>
    <p:cSldViewPr snapToGrid="0">
      <p:cViewPr varScale="1">
        <p:scale>
          <a:sx n="61" d="100"/>
          <a:sy n="61" d="100"/>
        </p:scale>
        <p:origin x="20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13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-2549" y="-6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841A09FD-4CFD-44FB-93CE-4C8256E5A1A4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3C27C7AA-3A54-4424-997B-FB5286152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58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89D8F3C2-1545-407C-9696-9FBD8A87D061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88139" tIns="44070" rIns="88139" bIns="4407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7E82054C-5FFB-4925-88B8-34BFE4476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8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17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 note: Even under the new data parameters, which better target only funding provided directly to tribes and tribal </a:t>
            </a:r>
            <a:r>
              <a:rPr lang="en-US" dirty="0" smtClean="0"/>
              <a:t>organizations, an increase was observed from FY 2013 to FY 2014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94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 note: Even under the new data parameters, which better target only funding provided directly to tribes and tribal </a:t>
            </a:r>
            <a:r>
              <a:rPr lang="en-US" dirty="0" smtClean="0"/>
              <a:t>organizations, an increase was observed from FY 2013 to FY 2014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94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 note: Even under the new data parameters, which better target only funding provided directly to tribes and tribal </a:t>
            </a:r>
            <a:r>
              <a:rPr lang="en-US" dirty="0" smtClean="0"/>
              <a:t>organizations, an increase was observed from FY 2013 to FY 2014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94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207" indent="-165207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446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207" indent="-165207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446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30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85" indent="-174685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446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85" indent="-174685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446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mailto:OSTLTSfeedback@cdc.gov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cdc.gov/stltpublichealth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/>
          <a:lstStyle/>
          <a:p>
            <a:fld id="{E7E72D5E-2C73-4E3A-81CC-DD49804FE44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08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76051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57400"/>
            <a:ext cx="6400800" cy="167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 Myriad Pro, Bold, 28pt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6263640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Office of the Director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Office Title Here</a:t>
            </a:r>
            <a:endParaRPr lang="en-US" dirty="0"/>
          </a:p>
        </p:txBody>
      </p:sp>
      <p:sp>
        <p:nvSpPr>
          <p:cNvPr id="8" name="Subtitle 4"/>
          <p:cNvSpPr txBox="1">
            <a:spLocks/>
          </p:cNvSpPr>
          <p:nvPr userDrawn="1"/>
        </p:nvSpPr>
        <p:spPr>
          <a:xfrm>
            <a:off x="1371600" y="3810000"/>
            <a:ext cx="6400800" cy="1981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 smtClean="0">
                <a:solidFill>
                  <a:srgbClr val="FFFFFF"/>
                </a:solidFill>
              </a:rPr>
              <a:t>For more information, please contact CDC’s Office for State, Tribal, Local and Territorial Support</a:t>
            </a:r>
          </a:p>
          <a:p>
            <a:pPr marL="228600" indent="0">
              <a:buFont typeface="Arial" pitchFamily="34" charset="0"/>
              <a:buNone/>
            </a:pPr>
            <a:r>
              <a:rPr lang="en-US" sz="1200" dirty="0" smtClean="0">
                <a:solidFill>
                  <a:srgbClr val="FFFFFF"/>
                </a:solidFill>
              </a:rPr>
              <a:t>4770 Buford Highway NE, Mailstop E-70, Atlanta,  GA  30341</a:t>
            </a:r>
          </a:p>
          <a:p>
            <a:pPr marL="228600" indent="0">
              <a:buFont typeface="Arial" pitchFamily="34" charset="0"/>
              <a:buNone/>
            </a:pPr>
            <a:r>
              <a:rPr lang="en-US" sz="1200" dirty="0" smtClean="0">
                <a:solidFill>
                  <a:srgbClr val="FFFFFF"/>
                </a:solidFill>
              </a:rPr>
              <a:t>Telephone: 1-800-CDC-INFO (232-4636)/TTY: 1-888-232-6348</a:t>
            </a:r>
          </a:p>
          <a:p>
            <a:pPr marL="228600" indent="0">
              <a:buFont typeface="Arial" pitchFamily="34" charset="0"/>
              <a:buNone/>
            </a:pPr>
            <a:r>
              <a:rPr lang="en-US" sz="1200" dirty="0" smtClean="0">
                <a:solidFill>
                  <a:srgbClr val="FFFFFF"/>
                </a:solidFill>
              </a:rPr>
              <a:t>E-mail:  </a:t>
            </a:r>
            <a:r>
              <a:rPr lang="en-US" sz="1200" dirty="0" smtClean="0">
                <a:solidFill>
                  <a:srgbClr val="FFFFFF"/>
                </a:solidFill>
                <a:hlinkClick r:id="rId3"/>
              </a:rPr>
              <a:t>OSTLTSfeedback@cdc.gov</a:t>
            </a:r>
            <a:r>
              <a:rPr lang="en-US" sz="1200" dirty="0" smtClean="0">
                <a:solidFill>
                  <a:srgbClr val="FFFFFF"/>
                </a:solidFill>
              </a:rPr>
              <a:t>	Web:  </a:t>
            </a:r>
            <a:r>
              <a:rPr lang="en-US" sz="1200" dirty="0" smtClean="0">
                <a:solidFill>
                  <a:srgbClr val="FFFFFF"/>
                </a:solidFill>
                <a:hlinkClick r:id="rId4"/>
              </a:rPr>
              <a:t>http://www.cdc.gov/stltpublichealth</a:t>
            </a:r>
            <a:endParaRPr lang="en-US" sz="1200" dirty="0" smtClean="0">
              <a:solidFill>
                <a:srgbClr val="FFFFFF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1200" dirty="0" smtClean="0">
              <a:solidFill>
                <a:srgbClr val="FFFFFF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900" dirty="0" smtClean="0">
                <a:solidFill>
                  <a:srgbClr val="FFFFFF"/>
                </a:solidFill>
              </a:rPr>
              <a:t>The findings and conclusions in this presentation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92220455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bg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bg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3"/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27317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743200"/>
            <a:ext cx="7772400" cy="5683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Clr>
                <a:schemeClr val="bg1"/>
              </a:buClr>
              <a:buSzPct val="70000"/>
              <a:buFont typeface="Wingdings" pitchFamily="2" charset="2"/>
              <a:buChar char="§"/>
              <a:defRPr sz="2400" b="1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Photo 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6263640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Office of the Director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Place Office Title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Clr>
                <a:schemeClr val="bg1"/>
              </a:buClr>
              <a:buSzPct val="70000"/>
              <a:buFont typeface="Arial" pitchFamily="34" charset="0"/>
              <a:buChar char="•"/>
              <a:defRPr sz="2400" b="1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4" r:id="rId9"/>
    <p:sldLayoutId id="2147483726" r:id="rId10"/>
    <p:sldLayoutId id="2147483729" r:id="rId11"/>
    <p:sldLayoutId id="2147483730" r:id="rId12"/>
  </p:sldLayoutIdLst>
  <p:transition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n.cdc.gov/FundingProfiles/FundingProfilesRI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taggs.hhs.gov/" TargetMode="External"/><Relationship Id="rId4" Type="http://schemas.openxmlformats.org/officeDocument/2006/relationships/hyperlink" Target="http://www.usaspending.gov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n.cdc.gov/pubs/CDCInfoOnDemand.asp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tools.cdc.gov/syndication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ules.senate.gov/public/index.cfm?p=BudgetProcess" TargetMode="External"/><Relationship Id="rId3" Type="http://schemas.openxmlformats.org/officeDocument/2006/relationships/hyperlink" Target="http://www.cdc.gov/fmo/topic/Budget%20Information/index.html" TargetMode="External"/><Relationship Id="rId7" Type="http://schemas.openxmlformats.org/officeDocument/2006/relationships/hyperlink" Target="http://www.gpo.gov/fdsys/browse/collection.action?collectionCode=BUDGE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whitehouse.gov/omb/budget" TargetMode="External"/><Relationship Id="rId5" Type="http://schemas.openxmlformats.org/officeDocument/2006/relationships/hyperlink" Target="http://www.cdc.gov/stltpublichealth/GrantsFunding/index.html" TargetMode="External"/><Relationship Id="rId4" Type="http://schemas.openxmlformats.org/officeDocument/2006/relationships/hyperlink" Target="http://wwwn.cdc.gov/FundingProfiles/FundingProfilesRI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408" y="1090038"/>
            <a:ext cx="8229600" cy="2438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400" dirty="0" smtClean="0">
                <a:solidFill>
                  <a:srgbClr val="FFC000"/>
                </a:solidFill>
              </a:rPr>
              <a:t>CDC/ATSDR Fiscal Year 2014 Grant Funding Profile for American Indian and Alaska Native Tribes and Tribal Organizations</a:t>
            </a:r>
            <a:r>
              <a:rPr lang="en-US" sz="3600" dirty="0" smtClean="0">
                <a:solidFill>
                  <a:srgbClr val="FFC000"/>
                </a:solidFill>
              </a:rPr>
              <a:t/>
            </a:r>
            <a:br>
              <a:rPr lang="en-US" sz="3600" dirty="0" smtClean="0">
                <a:solidFill>
                  <a:srgbClr val="FFC000"/>
                </a:solidFill>
              </a:rPr>
            </a:b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479800"/>
            <a:ext cx="6400800" cy="97366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b="0" dirty="0" smtClean="0"/>
              <a:t>February 2015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71600" y="4970927"/>
            <a:ext cx="6400800" cy="61239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Calibri" pitchFamily="34" charset="0"/>
              </a:rPr>
              <a:t>Prepared by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Calibri" pitchFamily="34" charset="0"/>
              </a:rPr>
              <a:t>CDC’s Office for State, Tribal, Local and Territorial Support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2524124" y="6255562"/>
            <a:ext cx="3190875" cy="2595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2"/>
                </a:solidFill>
              </a:rPr>
              <a:t>Centers for Disease Control and Prevention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2524125" y="6439307"/>
            <a:ext cx="3390900" cy="22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2"/>
                </a:solidFill>
              </a:rPr>
              <a:t>Office of the Chief Financial Officer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</a:rPr>
              <a:t>Budget </a:t>
            </a:r>
            <a:r>
              <a:rPr lang="en-US" sz="3600" dirty="0" smtClean="0">
                <a:latin typeface="Calibri" panose="020F0502020204030204" pitchFamily="34" charset="0"/>
              </a:rPr>
              <a:t>Information (cont.)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912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lvl="1"/>
            <a:endParaRPr lang="en-US" dirty="0" smtClean="0">
              <a:latin typeface="Calibri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8800" dirty="0" smtClean="0">
                <a:latin typeface="Calibri" panose="020F0502020204030204" pitchFamily="34" charset="0"/>
              </a:rPr>
              <a:t>CDC Grant </a:t>
            </a:r>
            <a:r>
              <a:rPr lang="en-US" sz="8800" dirty="0">
                <a:latin typeface="Calibri" panose="020F0502020204030204" pitchFamily="34" charset="0"/>
              </a:rPr>
              <a:t>Funding Profiles </a:t>
            </a:r>
            <a:r>
              <a:rPr lang="en-US" sz="8800" dirty="0" smtClean="0">
                <a:latin typeface="Calibri" panose="020F0502020204030204" pitchFamily="34" charset="0"/>
              </a:rPr>
              <a:t>tool</a:t>
            </a:r>
          </a:p>
          <a:p>
            <a:pPr lvl="1"/>
            <a:r>
              <a:rPr lang="en-US" sz="8000" dirty="0">
                <a:latin typeface="Calibri" panose="020F0502020204030204" pitchFamily="34" charset="0"/>
              </a:rPr>
              <a:t>I</a:t>
            </a:r>
            <a:r>
              <a:rPr lang="en-US" sz="8000" dirty="0" smtClean="0">
                <a:latin typeface="Calibri" panose="020F0502020204030204" pitchFamily="34" charset="0"/>
              </a:rPr>
              <a:t>nformation </a:t>
            </a:r>
            <a:r>
              <a:rPr lang="en-US" sz="8000" dirty="0">
                <a:latin typeface="Calibri" panose="020F0502020204030204" pitchFamily="34" charset="0"/>
              </a:rPr>
              <a:t>on CDC funding provided to recipients in states, the District of Columbia, and territories </a:t>
            </a:r>
            <a:endParaRPr lang="en-US" sz="8000" dirty="0" smtClean="0">
              <a:latin typeface="Calibri" panose="020F0502020204030204" pitchFamily="34" charset="0"/>
            </a:endParaRPr>
          </a:p>
          <a:p>
            <a:pPr lvl="1"/>
            <a:r>
              <a:rPr lang="en-US" sz="8000" dirty="0" smtClean="0">
                <a:latin typeface="Calibri" panose="020F0502020204030204" pitchFamily="34" charset="0"/>
              </a:rPr>
              <a:t>Recipients include state </a:t>
            </a:r>
            <a:r>
              <a:rPr lang="en-US" sz="8000" dirty="0">
                <a:latin typeface="Calibri" panose="020F0502020204030204" pitchFamily="34" charset="0"/>
              </a:rPr>
              <a:t>and local health departments, universities, and other public and private </a:t>
            </a:r>
            <a:r>
              <a:rPr lang="en-US" sz="8000" dirty="0" smtClean="0">
                <a:latin typeface="Calibri" panose="020F0502020204030204" pitchFamily="34" charset="0"/>
              </a:rPr>
              <a:t>agencies </a:t>
            </a:r>
            <a:endParaRPr lang="en-US" sz="8000" dirty="0">
              <a:latin typeface="Calibri" panose="020F0502020204030204" pitchFamily="34" charset="0"/>
            </a:endParaRPr>
          </a:p>
          <a:p>
            <a:pPr lvl="1"/>
            <a:r>
              <a:rPr lang="en-US" sz="8000" dirty="0" smtClean="0">
                <a:latin typeface="Calibri" panose="020F0502020204030204" pitchFamily="34" charset="0"/>
              </a:rPr>
              <a:t> </a:t>
            </a:r>
            <a:r>
              <a:rPr lang="en-US" sz="8000" dirty="0" smtClean="0">
                <a:latin typeface="Calibri" panose="020F0502020204030204" pitchFamily="34" charset="0"/>
                <a:hlinkClick r:id="rId3"/>
              </a:rPr>
              <a:t>http</a:t>
            </a:r>
            <a:r>
              <a:rPr lang="en-US" sz="8000" dirty="0">
                <a:latin typeface="Calibri" panose="020F0502020204030204" pitchFamily="34" charset="0"/>
                <a:hlinkClick r:id="rId3"/>
              </a:rPr>
              <a:t>://wwwn.cdc.gov/FundingProfiles/FundingProfilesRIA</a:t>
            </a:r>
            <a:r>
              <a:rPr lang="en-US" sz="8000" dirty="0" smtClean="0">
                <a:latin typeface="Calibri" panose="020F0502020204030204" pitchFamily="34" charset="0"/>
                <a:hlinkClick r:id="rId3"/>
              </a:rPr>
              <a:t>/</a:t>
            </a:r>
            <a:r>
              <a:rPr lang="en-US" sz="8000" dirty="0" smtClean="0">
                <a:latin typeface="Calibri" panose="020F0502020204030204" pitchFamily="34" charset="0"/>
              </a:rPr>
              <a:t> </a:t>
            </a:r>
          </a:p>
          <a:p>
            <a:pPr marL="457200" lvl="1" indent="0">
              <a:buNone/>
            </a:pPr>
            <a:endParaRPr lang="en-US" sz="4200" dirty="0">
              <a:latin typeface="Calibri" panose="020F0502020204030204" pitchFamily="34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8800" dirty="0" smtClean="0">
                <a:latin typeface="Calibri" panose="020F0502020204030204" pitchFamily="34" charset="0"/>
              </a:rPr>
              <a:t>USASpending.gov</a:t>
            </a:r>
          </a:p>
          <a:p>
            <a:pPr lvl="1"/>
            <a:r>
              <a:rPr lang="en-US" sz="8000" dirty="0">
                <a:latin typeface="Calibri" panose="020F0502020204030204" pitchFamily="34" charset="0"/>
              </a:rPr>
              <a:t>I</a:t>
            </a:r>
            <a:r>
              <a:rPr lang="en-US" sz="8000" dirty="0" smtClean="0">
                <a:latin typeface="Calibri" panose="020F0502020204030204" pitchFamily="34" charset="0"/>
              </a:rPr>
              <a:t>nformation on each </a:t>
            </a:r>
            <a:r>
              <a:rPr lang="en-US" sz="8000" dirty="0">
                <a:latin typeface="Calibri" panose="020F0502020204030204" pitchFamily="34" charset="0"/>
              </a:rPr>
              <a:t>Federal </a:t>
            </a:r>
            <a:r>
              <a:rPr lang="en-US" sz="8000" dirty="0" smtClean="0">
                <a:latin typeface="Calibri" panose="020F0502020204030204" pitchFamily="34" charset="0"/>
              </a:rPr>
              <a:t>award (e.g., name of entity </a:t>
            </a:r>
            <a:r>
              <a:rPr lang="en-US" sz="8000" dirty="0">
                <a:latin typeface="Calibri" panose="020F0502020204030204" pitchFamily="34" charset="0"/>
              </a:rPr>
              <a:t>receiving the award</a:t>
            </a:r>
            <a:r>
              <a:rPr lang="en-US" sz="8000" dirty="0" smtClean="0">
                <a:latin typeface="Calibri" panose="020F0502020204030204" pitchFamily="34" charset="0"/>
              </a:rPr>
              <a:t>; amount </a:t>
            </a:r>
            <a:r>
              <a:rPr lang="en-US" sz="8000" dirty="0">
                <a:latin typeface="Calibri" panose="020F0502020204030204" pitchFamily="34" charset="0"/>
              </a:rPr>
              <a:t>of </a:t>
            </a:r>
            <a:r>
              <a:rPr lang="en-US" sz="8000" dirty="0" smtClean="0">
                <a:latin typeface="Calibri" panose="020F0502020204030204" pitchFamily="34" charset="0"/>
              </a:rPr>
              <a:t>award, funding agency, award type) </a:t>
            </a:r>
          </a:p>
          <a:p>
            <a:pPr lvl="1"/>
            <a:r>
              <a:rPr lang="en-US" sz="8000" dirty="0" smtClean="0">
                <a:latin typeface="Calibri" panose="020F0502020204030204" pitchFamily="34" charset="0"/>
                <a:hlinkClick r:id="rId4"/>
              </a:rPr>
              <a:t>http://www.usaspending.gov</a:t>
            </a:r>
            <a:r>
              <a:rPr lang="en-US" sz="8000" dirty="0" smtClean="0">
                <a:latin typeface="Calibri" panose="020F0502020204030204" pitchFamily="34" charset="0"/>
              </a:rPr>
              <a:t> </a:t>
            </a:r>
          </a:p>
          <a:p>
            <a:pPr marL="457200" lvl="1" indent="0">
              <a:buNone/>
            </a:pPr>
            <a:endParaRPr lang="en-US" sz="4200" dirty="0">
              <a:latin typeface="Calibri" panose="020F0502020204030204" pitchFamily="34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8800" dirty="0" smtClean="0">
                <a:latin typeface="Calibri" panose="020F0502020204030204" pitchFamily="34" charset="0"/>
              </a:rPr>
              <a:t>Tracking Accountability in Government </a:t>
            </a:r>
            <a:r>
              <a:rPr lang="en-US" sz="8800" dirty="0">
                <a:latin typeface="Calibri" panose="020F0502020204030204" pitchFamily="34" charset="0"/>
              </a:rPr>
              <a:t>Grants </a:t>
            </a:r>
            <a:r>
              <a:rPr lang="en-US" sz="8800" dirty="0" smtClean="0">
                <a:latin typeface="Calibri" panose="020F0502020204030204" pitchFamily="34" charset="0"/>
              </a:rPr>
              <a:t>System</a:t>
            </a:r>
          </a:p>
          <a:p>
            <a:pPr lvl="1"/>
            <a:r>
              <a:rPr lang="en-US" sz="8000" dirty="0">
                <a:latin typeface="Calibri" panose="020F0502020204030204" pitchFamily="34" charset="0"/>
              </a:rPr>
              <a:t>C</a:t>
            </a:r>
            <a:r>
              <a:rPr lang="en-US" sz="8000" dirty="0" smtClean="0">
                <a:latin typeface="Calibri" panose="020F0502020204030204" pitchFamily="34" charset="0"/>
              </a:rPr>
              <a:t>entral </a:t>
            </a:r>
            <a:r>
              <a:rPr lang="en-US" sz="8000" dirty="0">
                <a:latin typeface="Calibri" panose="020F0502020204030204" pitchFamily="34" charset="0"/>
              </a:rPr>
              <a:t>repository for grants awarded by the </a:t>
            </a:r>
            <a:r>
              <a:rPr lang="en-US" sz="8000" dirty="0" smtClean="0">
                <a:latin typeface="Calibri" panose="020F0502020204030204" pitchFamily="34" charset="0"/>
              </a:rPr>
              <a:t>11 </a:t>
            </a:r>
            <a:r>
              <a:rPr lang="en-US" sz="8000" dirty="0">
                <a:latin typeface="Calibri" panose="020F0502020204030204" pitchFamily="34" charset="0"/>
              </a:rPr>
              <a:t>HHS Operating </a:t>
            </a:r>
            <a:r>
              <a:rPr lang="en-US" sz="8000" dirty="0" smtClean="0">
                <a:latin typeface="Calibri" panose="020F0502020204030204" pitchFamily="34" charset="0"/>
              </a:rPr>
              <a:t>Divisions</a:t>
            </a:r>
          </a:p>
          <a:p>
            <a:pPr lvl="1"/>
            <a:r>
              <a:rPr lang="en-US" sz="8000" dirty="0" smtClean="0">
                <a:latin typeface="Calibri" panose="020F0502020204030204" pitchFamily="34" charset="0"/>
                <a:hlinkClick r:id="rId5"/>
              </a:rPr>
              <a:t>http</a:t>
            </a:r>
            <a:r>
              <a:rPr lang="en-US" sz="8000" dirty="0">
                <a:latin typeface="Calibri" panose="020F0502020204030204" pitchFamily="34" charset="0"/>
                <a:hlinkClick r:id="rId5"/>
              </a:rPr>
              <a:t>://taggs.hhs.gov</a:t>
            </a:r>
            <a:r>
              <a:rPr lang="en-US" sz="8000" dirty="0" smtClean="0">
                <a:latin typeface="Calibri" panose="020F0502020204030204" pitchFamily="34" charset="0"/>
                <a:hlinkClick r:id="rId5"/>
              </a:rPr>
              <a:t>/</a:t>
            </a:r>
            <a:r>
              <a:rPr lang="en-US" sz="8000" dirty="0" smtClean="0">
                <a:latin typeface="Calibri" panose="020F0502020204030204" pitchFamily="34" charset="0"/>
              </a:rPr>
              <a:t> </a:t>
            </a:r>
            <a:endParaRPr lang="en-US" sz="8000" dirty="0">
              <a:latin typeface="Calibri" panose="020F0502020204030204" pitchFamily="34" charset="0"/>
            </a:endParaRPr>
          </a:p>
          <a:p>
            <a:pPr lvl="1"/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292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1501775"/>
            <a:ext cx="7772400" cy="1362075"/>
          </a:xfrm>
        </p:spPr>
        <p:txBody>
          <a:bodyPr/>
          <a:lstStyle/>
          <a:p>
            <a:r>
              <a:rPr lang="en-US" cap="none" dirty="0" smtClean="0"/>
              <a:t>Other </a:t>
            </a:r>
            <a:r>
              <a:rPr lang="en-US" cap="none" dirty="0" smtClean="0"/>
              <a:t>CDC </a:t>
            </a:r>
            <a:r>
              <a:rPr lang="en-US" cap="none" dirty="0" smtClean="0"/>
              <a:t>Resources </a:t>
            </a:r>
            <a:r>
              <a:rPr lang="en-US" cap="none" dirty="0" smtClean="0"/>
              <a:t>Available to </a:t>
            </a:r>
            <a:r>
              <a:rPr lang="en-US" cap="none" dirty="0" smtClean="0"/>
              <a:t>Tribes </a:t>
            </a:r>
            <a:r>
              <a:rPr lang="en-US" cap="none" dirty="0" smtClean="0"/>
              <a:t>and Tribal </a:t>
            </a:r>
            <a:r>
              <a:rPr lang="en-US" cap="none" dirty="0" smtClean="0"/>
              <a:t>Organizations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116410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</a:rPr>
              <a:t>Other CDC Resources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2999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endParaRPr lang="en-US" dirty="0"/>
          </a:p>
          <a:p>
            <a:pPr lvl="0">
              <a:buSzPct val="100000"/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</a:rPr>
              <a:t>CDC fellowships and direct placement of CDC staff supports the public </a:t>
            </a:r>
            <a:r>
              <a:rPr lang="en-US" b="0" dirty="0">
                <a:latin typeface="Calibri" panose="020F0502020204030204" pitchFamily="34" charset="0"/>
              </a:rPr>
              <a:t>health workforce at </a:t>
            </a:r>
            <a:r>
              <a:rPr lang="en-US" b="0" dirty="0" smtClean="0">
                <a:latin typeface="Calibri" panose="020F0502020204030204" pitchFamily="34" charset="0"/>
              </a:rPr>
              <a:t>all levels</a:t>
            </a:r>
          </a:p>
          <a:p>
            <a:pPr lvl="0">
              <a:buSzPct val="100000"/>
              <a:buFont typeface="Arial" panose="020B0604020202020204" pitchFamily="34" charset="0"/>
              <a:buChar char="•"/>
            </a:pPr>
            <a:endParaRPr lang="en-US" b="0" dirty="0" smtClean="0">
              <a:latin typeface="Calibri" panose="020F0502020204030204" pitchFamily="34" charset="0"/>
            </a:endParaRPr>
          </a:p>
          <a:p>
            <a:pPr lvl="0">
              <a:buSzPct val="100000"/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</a:rPr>
              <a:t>CDC guidelines, trainings, toolkits, technical assistance, etc., for the field extend the reach of </a:t>
            </a:r>
            <a:r>
              <a:rPr lang="en-US" b="0" dirty="0" smtClean="0">
                <a:latin typeface="Calibri" panose="020F0502020204030204" pitchFamily="34" charset="0"/>
              </a:rPr>
              <a:t>in-house </a:t>
            </a:r>
            <a:r>
              <a:rPr lang="en-US" b="0" dirty="0" smtClean="0">
                <a:latin typeface="Calibri" panose="020F0502020204030204" pitchFamily="34" charset="0"/>
              </a:rPr>
              <a:t>CDC/ATSDR resources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</a:rPr>
              <a:t>P</a:t>
            </a:r>
            <a:r>
              <a:rPr lang="en-US" sz="2200" dirty="0" smtClean="0">
                <a:latin typeface="Calibri" panose="020F0502020204030204" pitchFamily="34" charset="0"/>
              </a:rPr>
              <a:t>ublic </a:t>
            </a:r>
            <a:r>
              <a:rPr lang="en-US" sz="2200" dirty="0">
                <a:latin typeface="Calibri" panose="020F0502020204030204" pitchFamily="34" charset="0"/>
              </a:rPr>
              <a:t>health </a:t>
            </a:r>
            <a:r>
              <a:rPr lang="en-US" sz="2200" dirty="0" smtClean="0">
                <a:latin typeface="Calibri" panose="020F0502020204030204" pitchFamily="34" charset="0"/>
              </a:rPr>
              <a:t>law technical assistance, trainings, health </a:t>
            </a:r>
            <a:r>
              <a:rPr lang="en-US" sz="2200" dirty="0">
                <a:latin typeface="Calibri" panose="020F0502020204030204" pitchFamily="34" charset="0"/>
              </a:rPr>
              <a:t>IT, </a:t>
            </a:r>
            <a:r>
              <a:rPr lang="en-US" sz="2200" dirty="0" smtClean="0">
                <a:latin typeface="Calibri" panose="020F0502020204030204" pitchFamily="34" charset="0"/>
              </a:rPr>
              <a:t>Epi-Aids</a:t>
            </a:r>
            <a:r>
              <a:rPr lang="en-US" sz="2200" dirty="0">
                <a:latin typeface="Calibri" panose="020F0502020204030204" pitchFamily="34" charset="0"/>
              </a:rPr>
              <a:t>, outbreak investigation and response, etc</a:t>
            </a:r>
            <a:r>
              <a:rPr lang="en-US" sz="2200" dirty="0" smtClean="0">
                <a:latin typeface="Calibri" panose="020F0502020204030204" pitchFamily="34" charset="0"/>
              </a:rPr>
              <a:t>.</a:t>
            </a:r>
          </a:p>
          <a:p>
            <a:pPr marL="457200" lvl="1" indent="0">
              <a:buNone/>
            </a:pPr>
            <a:endParaRPr lang="en-US" sz="2200" dirty="0">
              <a:latin typeface="Calibri" panose="020F0502020204030204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8599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</a:rPr>
              <a:t>Other CDC </a:t>
            </a:r>
            <a:r>
              <a:rPr lang="en-US" sz="3600" dirty="0" smtClean="0">
                <a:latin typeface="Calibri" panose="020F0502020204030204" pitchFamily="34" charset="0"/>
              </a:rPr>
              <a:t>Resources (cont.)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2999"/>
          </a:xfrm>
          <a:prstGeom prst="rect">
            <a:avLst/>
          </a:prstGeo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600" dirty="0" smtClean="0">
                <a:latin typeface="Calibri" panose="020F0502020204030204" pitchFamily="34" charset="0"/>
              </a:rPr>
              <a:t>CDC-INFO </a:t>
            </a:r>
            <a:r>
              <a:rPr lang="en-US" sz="2600" dirty="0">
                <a:latin typeface="Calibri" panose="020F0502020204030204" pitchFamily="34" charset="0"/>
              </a:rPr>
              <a:t>on </a:t>
            </a:r>
            <a:r>
              <a:rPr lang="en-US" sz="2600" dirty="0" smtClean="0">
                <a:latin typeface="Calibri" panose="020F0502020204030204" pitchFamily="34" charset="0"/>
              </a:rPr>
              <a:t>demand </a:t>
            </a:r>
            <a:r>
              <a:rPr lang="en-US" sz="2400" u="sng" dirty="0" smtClean="0">
                <a:latin typeface="Calibri" panose="020F0502020204030204" pitchFamily="34" charset="0"/>
                <a:hlinkClick r:id="rId3"/>
              </a:rPr>
              <a:t>http://wwn.cdc.gov/pubs/CDCInfoOnDemand.aspx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libri" panose="020F0502020204030204" pitchFamily="34" charset="0"/>
              </a:rPr>
              <a:t>Order </a:t>
            </a:r>
            <a:r>
              <a:rPr lang="en-US" sz="2200" dirty="0">
                <a:latin typeface="Calibri" panose="020F0502020204030204" pitchFamily="34" charset="0"/>
              </a:rPr>
              <a:t>or download books, fact sheets, pamphlets, and educational </a:t>
            </a:r>
            <a:r>
              <a:rPr lang="en-US" sz="2200" dirty="0" smtClean="0">
                <a:latin typeface="Calibri" panose="020F0502020204030204" pitchFamily="34" charset="0"/>
              </a:rPr>
              <a:t>materials</a:t>
            </a:r>
          </a:p>
          <a:p>
            <a:pPr marL="914400" lvl="2" indent="0"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600" dirty="0" smtClean="0">
                <a:latin typeface="Calibri" panose="020F0502020204030204" pitchFamily="34" charset="0"/>
              </a:rPr>
              <a:t>CDC </a:t>
            </a:r>
            <a:r>
              <a:rPr lang="en-US" sz="2600" dirty="0">
                <a:latin typeface="Calibri" panose="020F0502020204030204" pitchFamily="34" charset="0"/>
              </a:rPr>
              <a:t>c</a:t>
            </a:r>
            <a:r>
              <a:rPr lang="en-US" sz="2600" dirty="0" smtClean="0">
                <a:latin typeface="Calibri" panose="020F0502020204030204" pitchFamily="34" charset="0"/>
              </a:rPr>
              <a:t>ontent syndication </a:t>
            </a:r>
            <a:r>
              <a:rPr lang="en-US" sz="2400" u="sng" dirty="0" smtClean="0">
                <a:latin typeface="Calibri" panose="020F0502020204030204" pitchFamily="34" charset="0"/>
                <a:hlinkClick r:id="rId4"/>
              </a:rPr>
              <a:t>https</a:t>
            </a:r>
            <a:r>
              <a:rPr lang="en-US" sz="2400" u="sng" dirty="0">
                <a:latin typeface="Calibri" panose="020F0502020204030204" pitchFamily="34" charset="0"/>
                <a:hlinkClick r:id="rId4"/>
              </a:rPr>
              <a:t>://tools.cdc.gov/syndication</a:t>
            </a:r>
            <a:r>
              <a:rPr lang="en-US" sz="2400" u="sng" dirty="0" smtClean="0">
                <a:latin typeface="Calibri" panose="020F0502020204030204" pitchFamily="34" charset="0"/>
                <a:hlinkClick r:id="rId4"/>
              </a:rPr>
              <a:t>/</a:t>
            </a:r>
            <a:endParaRPr lang="en-US" sz="2400" dirty="0">
              <a:latin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</a:rPr>
              <a:t>This site allows users to import content from CDC websites directly into their own websites or applications free of </a:t>
            </a:r>
            <a:r>
              <a:rPr lang="en-US" sz="2200" dirty="0" smtClean="0">
                <a:latin typeface="Calibri" panose="020F0502020204030204" pitchFamily="34" charset="0"/>
              </a:rPr>
              <a:t>charge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libri" panose="020F0502020204030204" pitchFamily="34" charset="0"/>
              </a:rPr>
              <a:t>When CDC updates content, it is automatically updated on your site</a:t>
            </a:r>
            <a:endParaRPr lang="en-US" sz="2200" dirty="0">
              <a:latin typeface="Calibri" panose="020F0502020204030204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6727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16002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Thank You!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Centers for Disease Control and Prevention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Office for State, Tribal, Local and Territorial Support</a:t>
            </a:r>
            <a:endParaRPr lang="en-US" dirty="0"/>
          </a:p>
        </p:txBody>
      </p:sp>
      <p:pic>
        <p:nvPicPr>
          <p:cNvPr id="8" name="Picture 7" descr="Logos of the United States Department of Health and Human Services and Centers for Disease Control and Prevention&#10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515100"/>
            <a:ext cx="1905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83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3825"/>
          </a:xfrm>
        </p:spPr>
        <p:txBody>
          <a:bodyPr/>
          <a:lstStyle/>
          <a:p>
            <a:r>
              <a:rPr lang="en-US" sz="3600" dirty="0" smtClean="0"/>
              <a:t>About the Funding Profile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3835"/>
            <a:ext cx="8229600" cy="5554889"/>
          </a:xfrm>
        </p:spPr>
        <p:txBody>
          <a:bodyPr/>
          <a:lstStyle/>
          <a:p>
            <a:pPr>
              <a:spcBef>
                <a:spcPts val="2400"/>
              </a:spcBef>
            </a:pPr>
            <a:endParaRPr lang="en-US" dirty="0" smtClean="0"/>
          </a:p>
          <a:p>
            <a:pPr>
              <a:spcBef>
                <a:spcPts val="2400"/>
              </a:spcBef>
              <a:buSzPct val="100000"/>
            </a:pPr>
            <a:r>
              <a:rPr lang="en-US" b="0" dirty="0" smtClean="0"/>
              <a:t>Includes funding CDC/ATSDR obligated and provided </a:t>
            </a:r>
            <a:r>
              <a:rPr lang="en-US" b="0" u="sng" dirty="0" smtClean="0"/>
              <a:t>directly</a:t>
            </a:r>
            <a:r>
              <a:rPr lang="en-US" b="0" dirty="0" smtClean="0"/>
              <a:t> to tribes and tribal organizations through cooperative agreements and grants in fiscal year (FY) 2014 (October 1, </a:t>
            </a:r>
            <a:r>
              <a:rPr lang="en-US" b="0" dirty="0" smtClean="0"/>
              <a:t>2013–September </a:t>
            </a:r>
            <a:r>
              <a:rPr lang="en-US" b="0" dirty="0" smtClean="0"/>
              <a:t>30, 2014)</a:t>
            </a:r>
          </a:p>
          <a:p>
            <a:pPr>
              <a:spcBef>
                <a:spcPts val="2400"/>
              </a:spcBef>
              <a:buSzPct val="100000"/>
            </a:pPr>
            <a:r>
              <a:rPr lang="en-US" b="0" dirty="0" smtClean="0"/>
              <a:t>“Obligated” refers to new funding (any funding carried over from a previous year or years is not included)</a:t>
            </a:r>
          </a:p>
          <a:p>
            <a:pPr lvl="1">
              <a:spcBef>
                <a:spcPts val="2400"/>
              </a:spcBef>
            </a:pPr>
            <a:endParaRPr lang="en-US" dirty="0"/>
          </a:p>
          <a:p>
            <a:pPr>
              <a:spcBef>
                <a:spcPts val="2400"/>
              </a:spcBef>
            </a:pPr>
            <a:endParaRPr lang="en-US" dirty="0" smtClean="0"/>
          </a:p>
          <a:p>
            <a:pPr lvl="1">
              <a:spcBef>
                <a:spcPts val="24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783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3825"/>
          </a:xfrm>
        </p:spPr>
        <p:txBody>
          <a:bodyPr/>
          <a:lstStyle/>
          <a:p>
            <a:r>
              <a:rPr lang="en-US" sz="3600" dirty="0" smtClean="0"/>
              <a:t>About the Funding Profile </a:t>
            </a:r>
            <a:r>
              <a:rPr lang="en-US" sz="3600" dirty="0" smtClean="0"/>
              <a:t>Data (cont</a:t>
            </a:r>
            <a:r>
              <a:rPr lang="en-US" sz="3600" dirty="0" smtClean="0"/>
              <a:t>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408" y="1171226"/>
            <a:ext cx="8229600" cy="5554889"/>
          </a:xfrm>
        </p:spPr>
        <p:txBody>
          <a:bodyPr/>
          <a:lstStyle/>
          <a:p>
            <a:pPr>
              <a:spcBef>
                <a:spcPts val="2400"/>
              </a:spcBef>
              <a:buSzPct val="100000"/>
            </a:pPr>
            <a:r>
              <a:rPr lang="en-US" sz="2600" b="0" dirty="0" smtClean="0"/>
              <a:t>Excludes</a:t>
            </a:r>
          </a:p>
          <a:p>
            <a:pPr lvl="1">
              <a:spcBef>
                <a:spcPts val="2400"/>
              </a:spcBef>
            </a:pPr>
            <a:r>
              <a:rPr lang="en-US" dirty="0"/>
              <a:t>F</a:t>
            </a:r>
            <a:r>
              <a:rPr lang="en-US" dirty="0" smtClean="0"/>
              <a:t>unding provided through contracts, which by definition are to the benefit of the federal government (a change in methodology from FY 2013)</a:t>
            </a:r>
          </a:p>
          <a:p>
            <a:pPr lvl="1">
              <a:spcBef>
                <a:spcPts val="2400"/>
              </a:spcBef>
            </a:pPr>
            <a:r>
              <a:rPr lang="en-US" dirty="0"/>
              <a:t>T</a:t>
            </a:r>
            <a:r>
              <a:rPr lang="en-US" dirty="0" smtClean="0"/>
              <a:t>he value of vaccines purchased by CDC and delivered through the Vaccines for Children program (a change in methodology from FY 2013)</a:t>
            </a:r>
          </a:p>
          <a:p>
            <a:pPr lvl="1">
              <a:spcBef>
                <a:spcPts val="2400"/>
              </a:spcBef>
            </a:pPr>
            <a:r>
              <a:rPr lang="en-US" dirty="0"/>
              <a:t>A</a:t>
            </a:r>
            <a:r>
              <a:rPr lang="en-US" dirty="0" smtClean="0"/>
              <a:t>ny funds transferred to CDC/ATSDR from other federal agencies or entities (i.e., funds that are not part of CDC/ATSDR’s appropriations)</a:t>
            </a:r>
          </a:p>
          <a:p>
            <a:pPr lvl="1">
              <a:spcBef>
                <a:spcPts val="2400"/>
              </a:spcBef>
            </a:pPr>
            <a:endParaRPr lang="en-US" dirty="0"/>
          </a:p>
          <a:p>
            <a:pPr>
              <a:spcBef>
                <a:spcPts val="2400"/>
              </a:spcBef>
            </a:pPr>
            <a:endParaRPr lang="en-US" dirty="0" smtClean="0"/>
          </a:p>
          <a:p>
            <a:pPr lvl="1">
              <a:spcBef>
                <a:spcPts val="24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064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3825"/>
          </a:xfrm>
        </p:spPr>
        <p:txBody>
          <a:bodyPr/>
          <a:lstStyle/>
          <a:p>
            <a:r>
              <a:rPr lang="en-US" sz="3400" dirty="0" smtClean="0"/>
              <a:t>FY 2014 Tribal Funding Profile Summary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992" y="1136058"/>
            <a:ext cx="8229600" cy="5238365"/>
          </a:xfrm>
        </p:spPr>
        <p:txBody>
          <a:bodyPr/>
          <a:lstStyle/>
          <a:p>
            <a:pPr>
              <a:spcBef>
                <a:spcPts val="2400"/>
              </a:spcBef>
              <a:buSzPct val="100000"/>
            </a:pPr>
            <a:r>
              <a:rPr lang="en-US" b="0" dirty="0" smtClean="0"/>
              <a:t>Total </a:t>
            </a:r>
            <a:r>
              <a:rPr lang="en-US" b="0" u="sng" dirty="0" smtClean="0"/>
              <a:t>direct grant funding </a:t>
            </a:r>
            <a:r>
              <a:rPr lang="en-US" b="0" dirty="0" smtClean="0"/>
              <a:t>provided: $34.6M</a:t>
            </a:r>
          </a:p>
          <a:p>
            <a:pPr>
              <a:spcBef>
                <a:spcPts val="2400"/>
              </a:spcBef>
              <a:buSzPct val="100000"/>
            </a:pPr>
            <a:r>
              <a:rPr lang="en-US" b="0" dirty="0" smtClean="0"/>
              <a:t>An increase of $6.1M compared to FY 2013 ($28.5M)</a:t>
            </a:r>
          </a:p>
          <a:p>
            <a:pPr>
              <a:spcBef>
                <a:spcPts val="2400"/>
              </a:spcBef>
              <a:buSzPct val="100000"/>
            </a:pPr>
            <a:r>
              <a:rPr lang="en-US" b="0" dirty="0" smtClean="0"/>
              <a:t>51 tribes and tribal organizations received funding</a:t>
            </a:r>
          </a:p>
          <a:p>
            <a:pPr>
              <a:spcBef>
                <a:spcPts val="2400"/>
              </a:spcBef>
              <a:buSzPct val="100000"/>
            </a:pPr>
            <a:r>
              <a:rPr lang="en-US" b="0" dirty="0" smtClean="0"/>
              <a:t>Highest levels of funding provided in the following program areas: </a:t>
            </a:r>
          </a:p>
          <a:p>
            <a:pPr lvl="1">
              <a:spcBef>
                <a:spcPts val="2400"/>
              </a:spcBef>
            </a:pPr>
            <a:r>
              <a:rPr lang="en-US" dirty="0" smtClean="0">
                <a:latin typeface="Calibri" panose="020F0502020204030204" pitchFamily="34" charset="0"/>
              </a:rPr>
              <a:t>National Center for Chronic Disease Prevention and Health Promotion: $32.8M</a:t>
            </a:r>
          </a:p>
          <a:p>
            <a:pPr lvl="1">
              <a:spcBef>
                <a:spcPts val="2400"/>
              </a:spcBef>
            </a:pPr>
            <a:r>
              <a:rPr lang="en-US" dirty="0" smtClean="0">
                <a:latin typeface="Calibri" panose="020F0502020204030204" pitchFamily="34" charset="0"/>
              </a:rPr>
              <a:t>Office for State, Tribal, Local and Territorial Support: $1.4M</a:t>
            </a:r>
          </a:p>
        </p:txBody>
      </p:sp>
    </p:spTree>
    <p:extLst>
      <p:ext uri="{BB962C8B-B14F-4D97-AF65-F5344CB8AC3E}">
        <p14:creationId xmlns:p14="http://schemas.microsoft.com/office/powerpoint/2010/main" val="2929533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483326"/>
            <a:ext cx="8229600" cy="938463"/>
          </a:xfrm>
        </p:spPr>
        <p:txBody>
          <a:bodyPr/>
          <a:lstStyle/>
          <a:p>
            <a:r>
              <a:rPr lang="en-US" sz="3000" dirty="0"/>
              <a:t>Chronic Disease Prevention and Health Promotion </a:t>
            </a:r>
            <a:br>
              <a:rPr lang="en-US" sz="3000" dirty="0"/>
            </a:br>
            <a:r>
              <a:rPr lang="en-US" sz="3000" dirty="0"/>
              <a:t>FY 2014 Tribal Grant </a:t>
            </a:r>
            <a:r>
              <a:rPr lang="en-US" sz="3000" dirty="0" smtClean="0"/>
              <a:t>Funding by Program Area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435896"/>
              </p:ext>
            </p:extLst>
          </p:nvPr>
        </p:nvGraphicFramePr>
        <p:xfrm>
          <a:off x="862146" y="1593852"/>
          <a:ext cx="7563395" cy="4268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5853"/>
                <a:gridCol w="1567542"/>
              </a:tblGrid>
              <a:tr h="271314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baseline="0" dirty="0" smtClean="0">
                          <a:solidFill>
                            <a:srgbClr val="000000"/>
                          </a:solidFill>
                          <a:effectLst/>
                        </a:rPr>
                        <a:t>Pro</a:t>
                      </a: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</a:rPr>
                        <a:t>gram 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</a:rPr>
                        <a:t>Area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7" marR="7097" marT="7097" marB="0" anchor="b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</a:rPr>
                        <a:t>FY14  Funding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7" marR="7097" marT="7097" marB="0" anchor="b"/>
                </a:tc>
              </a:tr>
              <a:tr h="247907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Cancer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7" marR="7097" marT="7097" marB="0" anchor="b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7" marR="7097" marT="7097" marB="0" anchor="b"/>
                </a:tc>
              </a:tr>
              <a:tr h="247907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</a:rPr>
                        <a:t>Breast and Cervical Cancer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7" marR="7097" marT="7097" marB="0" anchor="b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</a:rPr>
                        <a:t>$            6,060,183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7" marR="7097" marT="7097" marB="0" anchor="b"/>
                </a:tc>
              </a:tr>
              <a:tr h="247907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</a:rPr>
                        <a:t>Comprehensive Cancer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7" marR="7097" marT="7097" marB="0" anchor="b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</a:rPr>
                        <a:t>$            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</a:rPr>
                        <a:t>1,827,347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7" marR="7097" marT="7097" marB="0" anchor="b"/>
                </a:tc>
              </a:tr>
              <a:tr h="365994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</a:rPr>
                        <a:t>Demonstrating the Capacity of Comprehensive Cancer Control Programs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7" marR="7097" marT="7097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</a:rPr>
                        <a:t>$            </a:t>
                      </a: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</a:rPr>
                        <a:t>    138,096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7" marR="7097" marT="7097" marB="0" anchor="b"/>
                </a:tc>
              </a:tr>
              <a:tr h="365994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</a:rPr>
                        <a:t>Integrating Colorectal Cancer Screening within Chronic Disease Programs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7" marR="7097" marT="7097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</a:rPr>
                        <a:t>$            1,891,109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7" marR="7097" marT="7097" marB="0" anchor="b"/>
                </a:tc>
              </a:tr>
              <a:tr h="247907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</a:rPr>
                        <a:t>Diabetes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7" marR="7097" marT="7097" marB="0" anchor="b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7" marR="7097" marT="7097" marB="0" anchor="b"/>
                </a:tc>
              </a:tr>
              <a:tr h="545507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</a:rPr>
                        <a:t>National Program to Eliminate Diabetes-Related Disparities in Vulnerable Populations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7" marR="7097" marT="7097" marB="0" anchor="b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</a:rPr>
                        <a:t>$            </a:t>
                      </a: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</a:rPr>
                        <a:t>    466,667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7" marR="7097" marT="7097" marB="0" anchor="b"/>
                </a:tc>
              </a:tr>
              <a:tr h="247907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</a:rPr>
                        <a:t>Tobacco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7" marR="7097" marT="7097" marB="0" anchor="b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7" marR="7097" marT="7097" marB="0" anchor="b"/>
                </a:tc>
              </a:tr>
              <a:tr h="725020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</a:rPr>
                        <a:t>Consortium of National Networks to Impact Populations Experiencing Tobacco-Related and Cancer Health Disparities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7" marR="7097" marT="7097" marB="0" anchor="b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</a:rPr>
                        <a:t>$            2,138,633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7" marR="7097" marT="7097" marB="0" anchor="b"/>
                </a:tc>
              </a:tr>
              <a:tr h="365994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</a:rPr>
                        <a:t>Tribes and Tribal Organizations for Tobacco Prevention and Control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7" marR="7097" marT="7097" marB="0" anchor="b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</a:rPr>
                        <a:t>$            1,665,842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7" marR="7097" marT="7097" marB="0" anchor="b"/>
                </a:tc>
              </a:tr>
              <a:tr h="365994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</a:rPr>
                        <a:t>Racial &amp; Ethnic Approaches to Community Health (REACH)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7" marR="7097" marT="7097" marB="0" anchor="b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</a:rPr>
                        <a:t>$            2,165,957 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7" marR="7097" marT="709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7454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89" y="391887"/>
            <a:ext cx="8229600" cy="1016840"/>
          </a:xfrm>
        </p:spPr>
        <p:txBody>
          <a:bodyPr/>
          <a:lstStyle/>
          <a:p>
            <a:r>
              <a:rPr lang="en-US" dirty="0"/>
              <a:t>Chronic Disease Prevention and Health Promotion </a:t>
            </a:r>
            <a:br>
              <a:rPr lang="en-US" dirty="0"/>
            </a:br>
            <a:r>
              <a:rPr lang="en-US" dirty="0"/>
              <a:t>FY 2014 Tribal Grant </a:t>
            </a:r>
            <a:r>
              <a:rPr lang="en-US" dirty="0" smtClean="0"/>
              <a:t>Funding by Program Area </a:t>
            </a:r>
            <a:r>
              <a:rPr lang="en-US" dirty="0" smtClean="0"/>
              <a:t>(cont.)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072783"/>
              </p:ext>
            </p:extLst>
          </p:nvPr>
        </p:nvGraphicFramePr>
        <p:xfrm>
          <a:off x="822958" y="1724481"/>
          <a:ext cx="7563395" cy="1508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5853"/>
                <a:gridCol w="1567542"/>
              </a:tblGrid>
              <a:tr h="271314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baseline="0" dirty="0" smtClean="0">
                          <a:solidFill>
                            <a:srgbClr val="000000"/>
                          </a:solidFill>
                          <a:effectLst/>
                        </a:rPr>
                        <a:t>Pro</a:t>
                      </a: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</a:rPr>
                        <a:t>gram 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</a:rPr>
                        <a:t>Area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7" marR="7097" marT="7097" marB="0" anchor="b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</a:rPr>
                        <a:t>FY14 Funding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7" marR="7097" marT="7097" marB="0" anchor="b"/>
                </a:tc>
              </a:tr>
              <a:tr h="247907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</a:rPr>
                        <a:t>Other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7" marR="7097" marT="7097" marB="0" anchor="b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7" marR="7097" marT="7097" marB="0" anchor="b"/>
                </a:tc>
              </a:tr>
              <a:tr h="365994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</a:rPr>
                        <a:t>A Comprehensive Approach to Good Health and Wellness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7" marR="7097" marT="7097" marB="0" anchor="b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</a:rPr>
                        <a:t>$            13,447,522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7" marR="7097" marT="7097" marB="0" anchor="b"/>
                </a:tc>
              </a:tr>
              <a:tr h="365994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</a:rPr>
                        <a:t>Partnerships to Improve Community Health (PICH)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7" marR="7097" marT="7097" marB="0" anchor="b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</a:rPr>
                        <a:t>$              4,201,137 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7" marR="7097" marT="7097" marB="0" anchor="b"/>
                </a:tc>
              </a:tr>
              <a:tr h="247907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WISEWOMAN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7" marR="7097" marT="7097" marB="0" anchor="b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$            1,001,600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97" marR="7097" marT="709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03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3825"/>
          </a:xfrm>
        </p:spPr>
        <p:txBody>
          <a:bodyPr/>
          <a:lstStyle/>
          <a:p>
            <a:r>
              <a:rPr lang="en-US" sz="3600" dirty="0" smtClean="0"/>
              <a:t>Data Interpretation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993" y="1549296"/>
            <a:ext cx="8229600" cy="4016235"/>
          </a:xfrm>
        </p:spPr>
        <p:txBody>
          <a:bodyPr/>
          <a:lstStyle/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The data provide a useful high-level snapshot of funding to tribes and tribal organizations that can inform more in-depth conversations and engagement</a:t>
            </a:r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Various factors make analysis of funding data across fiscal years and jurisdictions difficult </a:t>
            </a:r>
            <a:r>
              <a:rPr lang="en-US" sz="2400" dirty="0">
                <a:latin typeface="Calibri" panose="020F0502020204030204" pitchFamily="34" charset="0"/>
              </a:rPr>
              <a:t>to interpret and may lead to inaccurate conclusions in the absence of more in-depth </a:t>
            </a:r>
            <a:r>
              <a:rPr lang="en-US" sz="2400" dirty="0" smtClean="0">
                <a:latin typeface="Calibri" panose="020F0502020204030204" pitchFamily="34" charset="0"/>
              </a:rPr>
              <a:t>study</a:t>
            </a:r>
          </a:p>
        </p:txBody>
      </p:sp>
    </p:spTree>
    <p:extLst>
      <p:ext uri="{BB962C8B-B14F-4D97-AF65-F5344CB8AC3E}">
        <p14:creationId xmlns:p14="http://schemas.microsoft.com/office/powerpoint/2010/main" val="37843905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3825"/>
          </a:xfrm>
        </p:spPr>
        <p:txBody>
          <a:bodyPr/>
          <a:lstStyle/>
          <a:p>
            <a:r>
              <a:rPr lang="en-US" sz="3600" dirty="0" smtClean="0"/>
              <a:t>Data </a:t>
            </a:r>
            <a:r>
              <a:rPr lang="en-US" sz="3600" dirty="0" smtClean="0"/>
              <a:t>Interpretation (cont.)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823" y="1320696"/>
            <a:ext cx="8229600" cy="5405420"/>
          </a:xfrm>
        </p:spPr>
        <p:txBody>
          <a:bodyPr/>
          <a:lstStyle/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Factors influencing variation in funding profiles across fiscal years include but are not limited to</a:t>
            </a:r>
          </a:p>
          <a:p>
            <a:pPr lvl="2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</a:rPr>
              <a:t>Changes driven by Congressional authorizations, appropriations, and appropriations committee directions (e.g., decreases or increases in funding for existing programs,  establishment or defunding of specified programs or activities and/or grant funding eligibility requirements) </a:t>
            </a:r>
          </a:p>
          <a:p>
            <a:pPr lvl="2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</a:rPr>
              <a:t>Changes in public health and funding strategies based on new information, the latest data, and urgent or emerging health issues/needs</a:t>
            </a:r>
          </a:p>
          <a:p>
            <a:pPr lvl="2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</a:rPr>
              <a:t>Updates in methodology for collecting and presenting the funding data, if applicable</a:t>
            </a:r>
          </a:p>
          <a:p>
            <a:pPr lvl="1">
              <a:spcBef>
                <a:spcPts val="24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9280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</a:rPr>
              <a:t>Budget Information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2565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CDC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Budget (CJ and related resources)</a:t>
            </a:r>
          </a:p>
          <a:p>
            <a:pPr marL="857250" lvl="2" indent="0">
              <a:buNone/>
            </a:pPr>
            <a:r>
              <a:rPr lang="en-US" dirty="0" smtClean="0">
                <a:latin typeface="Calibri" panose="020F0502020204030204" pitchFamily="34" charset="0"/>
                <a:hlinkClick r:id="rId3"/>
              </a:rPr>
              <a:t>www.cdc.gov/fmo/topic/Budget%20Information/index.html</a:t>
            </a:r>
            <a:endParaRPr lang="en-US" dirty="0" smtClean="0">
              <a:latin typeface="Calibri" panose="020F0502020204030204" pitchFamily="34" charset="0"/>
            </a:endParaRPr>
          </a:p>
          <a:p>
            <a:pPr marL="857250" lvl="2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Grant Funding Profiles Tool    </a:t>
            </a:r>
            <a:r>
              <a:rPr lang="en-US" dirty="0">
                <a:latin typeface="Calibri" panose="020F0502020204030204" pitchFamily="34" charset="0"/>
                <a:hlinkClick r:id="rId4"/>
              </a:rPr>
              <a:t>wwwn.cdc.gov/FundingProfiles/FundingProfilesRIA/</a:t>
            </a:r>
            <a:endParaRPr lang="en-US" dirty="0">
              <a:latin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Public </a:t>
            </a:r>
            <a:r>
              <a:rPr lang="en-US" dirty="0" smtClean="0">
                <a:latin typeface="Calibri" panose="020F0502020204030204" pitchFamily="34" charset="0"/>
              </a:rPr>
              <a:t>health system financing</a:t>
            </a:r>
            <a:endParaRPr lang="en-US" dirty="0" smtClean="0">
              <a:latin typeface="Calibri" panose="020F0502020204030204" pitchFamily="34" charset="0"/>
            </a:endParaRPr>
          </a:p>
          <a:p>
            <a:pPr marL="857250" lvl="2" indent="0">
              <a:buNone/>
            </a:pPr>
            <a:r>
              <a:rPr lang="en-US" dirty="0" smtClean="0">
                <a:latin typeface="Calibri" panose="020F0502020204030204" pitchFamily="34" charset="0"/>
                <a:hlinkClick r:id="rId5"/>
              </a:rPr>
              <a:t>www.cdc.gov/stltpublichealth/GrantsFunding/index.html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President’s </a:t>
            </a:r>
            <a:r>
              <a:rPr lang="en-US" dirty="0" smtClean="0">
                <a:latin typeface="Calibri" panose="020F0502020204030204" pitchFamily="34" charset="0"/>
              </a:rPr>
              <a:t>budget</a:t>
            </a:r>
            <a:endParaRPr lang="en-US" dirty="0" smtClean="0">
              <a:latin typeface="Calibri" panose="020F0502020204030204" pitchFamily="34" charset="0"/>
            </a:endParaRPr>
          </a:p>
          <a:p>
            <a:pPr marL="857250" lvl="2" indent="0">
              <a:buNone/>
            </a:pPr>
            <a:r>
              <a:rPr lang="en-US" dirty="0">
                <a:latin typeface="Calibri" panose="020F0502020204030204" pitchFamily="34" charset="0"/>
                <a:hlinkClick r:id="rId6"/>
              </a:rPr>
              <a:t>www.whitehouse.gov/omb/budget</a:t>
            </a:r>
            <a:endParaRPr lang="en-US" dirty="0">
              <a:latin typeface="Calibri" panose="020F0502020204030204" pitchFamily="34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US </a:t>
            </a:r>
            <a:r>
              <a:rPr lang="en-US" dirty="0" smtClean="0">
                <a:latin typeface="Calibri" panose="020F0502020204030204" pitchFamily="34" charset="0"/>
              </a:rPr>
              <a:t>budget</a:t>
            </a:r>
            <a:endParaRPr lang="en-US" dirty="0" smtClean="0">
              <a:latin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Copies (GPO)</a:t>
            </a:r>
          </a:p>
          <a:p>
            <a:pPr marL="857250" lvl="2" indent="0">
              <a:buNone/>
            </a:pPr>
            <a:r>
              <a:rPr lang="en-US" dirty="0">
                <a:latin typeface="Calibri" panose="020F0502020204030204" pitchFamily="34" charset="0"/>
                <a:hlinkClick r:id="rId7"/>
              </a:rPr>
              <a:t>www.gpo.gov/fdsys/browse/collection.action?collectionCode=BUDGET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Process (US Senate)</a:t>
            </a:r>
          </a:p>
          <a:p>
            <a:pPr marL="857250" lvl="2" indent="0">
              <a:buNone/>
            </a:pPr>
            <a:r>
              <a:rPr lang="en-US" dirty="0" smtClean="0">
                <a:latin typeface="Calibri" panose="020F0502020204030204" pitchFamily="34" charset="0"/>
                <a:hlinkClick r:id="rId8"/>
              </a:rPr>
              <a:t>www.rules.senate.gov/public/index.cfm?p=BudgetProcess</a:t>
            </a:r>
            <a:endParaRPr lang="en-US" dirty="0" smtClean="0">
              <a:latin typeface="Calibri" panose="020F0502020204030204" pitchFamily="34" charset="0"/>
            </a:endParaRPr>
          </a:p>
          <a:p>
            <a:pPr lvl="1"/>
            <a:endParaRPr lang="en-US" dirty="0"/>
          </a:p>
          <a:p>
            <a:pPr marL="0" indent="0">
              <a:buNone/>
            </a:pP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58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DC OD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10526</TotalTime>
  <Words>927</Words>
  <Application>Microsoft Office PowerPoint</Application>
  <PresentationFormat>On-screen Show (4:3)</PresentationFormat>
  <Paragraphs>126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Wingdings</vt:lpstr>
      <vt:lpstr>Courier New</vt:lpstr>
      <vt:lpstr>Myriad Web Pro</vt:lpstr>
      <vt:lpstr>Calibri</vt:lpstr>
      <vt:lpstr>Times New Roman</vt:lpstr>
      <vt:lpstr>Theme1</vt:lpstr>
      <vt:lpstr>CDC/ATSDR Fiscal Year 2014 Grant Funding Profile for American Indian and Alaska Native Tribes and Tribal Organizations </vt:lpstr>
      <vt:lpstr>About the Funding Profile Data</vt:lpstr>
      <vt:lpstr>About the Funding Profile Data (cont.)</vt:lpstr>
      <vt:lpstr>FY 2014 Tribal Funding Profile Summary</vt:lpstr>
      <vt:lpstr>Chronic Disease Prevention and Health Promotion  FY 2014 Tribal Grant Funding by Program Area</vt:lpstr>
      <vt:lpstr>Chronic Disease Prevention and Health Promotion  FY 2014 Tribal Grant Funding by Program Area (cont.)</vt:lpstr>
      <vt:lpstr>Data Interpretation</vt:lpstr>
      <vt:lpstr>Data Interpretation (cont.)</vt:lpstr>
      <vt:lpstr>Budget Information</vt:lpstr>
      <vt:lpstr>Budget Information (cont.)</vt:lpstr>
      <vt:lpstr>Other CDC Resources Available to Tribes and Tribal Organizations</vt:lpstr>
      <vt:lpstr>Other CDC Resources</vt:lpstr>
      <vt:lpstr>Other CDC Resources (cont.)</vt:lpstr>
      <vt:lpstr>PowerPoint Presentation</vt:lpstr>
    </vt:vector>
  </TitlesOfParts>
  <Company>CDC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Simon, Gia M. (CDC/OSTLTS/OD)</cp:lastModifiedBy>
  <cp:revision>274</cp:revision>
  <cp:lastPrinted>2014-02-07T13:55:21Z</cp:lastPrinted>
  <dcterms:created xsi:type="dcterms:W3CDTF">2011-03-17T17:43:16Z</dcterms:created>
  <dcterms:modified xsi:type="dcterms:W3CDTF">2016-06-08T16:50:00Z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