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8.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 id="2147483805" r:id="rId2"/>
    <p:sldMasterId id="2147483825" r:id="rId3"/>
    <p:sldMasterId id="2147483843" r:id="rId4"/>
    <p:sldMasterId id="2147483862" r:id="rId5"/>
    <p:sldMasterId id="2147483881" r:id="rId6"/>
    <p:sldMasterId id="2147483900" r:id="rId7"/>
    <p:sldMasterId id="2147483922" r:id="rId8"/>
    <p:sldMasterId id="2147483941" r:id="rId9"/>
  </p:sldMasterIdLst>
  <p:notesMasterIdLst>
    <p:notesMasterId r:id="rId68"/>
  </p:notesMasterIdLst>
  <p:handoutMasterIdLst>
    <p:handoutMasterId r:id="rId69"/>
  </p:handoutMasterIdLst>
  <p:sldIdLst>
    <p:sldId id="498" r:id="rId10"/>
    <p:sldId id="442" r:id="rId11"/>
    <p:sldId id="528" r:id="rId12"/>
    <p:sldId id="502" r:id="rId13"/>
    <p:sldId id="547" r:id="rId14"/>
    <p:sldId id="486" r:id="rId15"/>
    <p:sldId id="446" r:id="rId16"/>
    <p:sldId id="382" r:id="rId17"/>
    <p:sldId id="473" r:id="rId18"/>
    <p:sldId id="529" r:id="rId19"/>
    <p:sldId id="491" r:id="rId20"/>
    <p:sldId id="492" r:id="rId21"/>
    <p:sldId id="467" r:id="rId22"/>
    <p:sldId id="386" r:id="rId23"/>
    <p:sldId id="506" r:id="rId24"/>
    <p:sldId id="413" r:id="rId25"/>
    <p:sldId id="503" r:id="rId26"/>
    <p:sldId id="468" r:id="rId27"/>
    <p:sldId id="459" r:id="rId28"/>
    <p:sldId id="388" r:id="rId29"/>
    <p:sldId id="494" r:id="rId30"/>
    <p:sldId id="504" r:id="rId31"/>
    <p:sldId id="470" r:id="rId32"/>
    <p:sldId id="435" r:id="rId33"/>
    <p:sldId id="500" r:id="rId34"/>
    <p:sldId id="541" r:id="rId35"/>
    <p:sldId id="542" r:id="rId36"/>
    <p:sldId id="495" r:id="rId37"/>
    <p:sldId id="532" r:id="rId38"/>
    <p:sldId id="321" r:id="rId39"/>
    <p:sldId id="538" r:id="rId40"/>
    <p:sldId id="324" r:id="rId41"/>
    <p:sldId id="507" r:id="rId42"/>
    <p:sldId id="338" r:id="rId43"/>
    <p:sldId id="426" r:id="rId44"/>
    <p:sldId id="342" r:id="rId45"/>
    <p:sldId id="543" r:id="rId46"/>
    <p:sldId id="345" r:id="rId47"/>
    <p:sldId id="524" r:id="rId48"/>
    <p:sldId id="351" r:id="rId49"/>
    <p:sldId id="352" r:id="rId50"/>
    <p:sldId id="354" r:id="rId51"/>
    <p:sldId id="546" r:id="rId52"/>
    <p:sldId id="523" r:id="rId53"/>
    <p:sldId id="553" r:id="rId54"/>
    <p:sldId id="552" r:id="rId55"/>
    <p:sldId id="476" r:id="rId56"/>
    <p:sldId id="544" r:id="rId57"/>
    <p:sldId id="533" r:id="rId58"/>
    <p:sldId id="535" r:id="rId59"/>
    <p:sldId id="394" r:id="rId60"/>
    <p:sldId id="489" r:id="rId61"/>
    <p:sldId id="509" r:id="rId62"/>
    <p:sldId id="516" r:id="rId63"/>
    <p:sldId id="539" r:id="rId64"/>
    <p:sldId id="540" r:id="rId65"/>
    <p:sldId id="548" r:id="rId66"/>
    <p:sldId id="545" r:id="rId67"/>
  </p:sldIdLst>
  <p:sldSz cx="9144000" cy="6858000" type="screen4x3"/>
  <p:notesSz cx="70104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521415D9-36F7-43E2-AB2F-B90AF26B5E84}">
      <p14:sectionLst xmlns:p14="http://schemas.microsoft.com/office/powerpoint/2010/main">
        <p14:section name="Default Section" id="{B88CB9F6-0822-49C9-8AAA-80BFFF30F3D0}">
          <p14:sldIdLst>
            <p14:sldId id="498"/>
            <p14:sldId id="442"/>
            <p14:sldId id="528"/>
            <p14:sldId id="502"/>
            <p14:sldId id="547"/>
            <p14:sldId id="486"/>
            <p14:sldId id="446"/>
            <p14:sldId id="382"/>
            <p14:sldId id="473"/>
            <p14:sldId id="529"/>
            <p14:sldId id="491"/>
            <p14:sldId id="492"/>
            <p14:sldId id="467"/>
            <p14:sldId id="386"/>
            <p14:sldId id="506"/>
            <p14:sldId id="413"/>
            <p14:sldId id="503"/>
            <p14:sldId id="468"/>
            <p14:sldId id="459"/>
            <p14:sldId id="388"/>
            <p14:sldId id="494"/>
            <p14:sldId id="504"/>
            <p14:sldId id="470"/>
            <p14:sldId id="435"/>
            <p14:sldId id="500"/>
            <p14:sldId id="541"/>
            <p14:sldId id="542"/>
            <p14:sldId id="495"/>
            <p14:sldId id="532"/>
            <p14:sldId id="321"/>
            <p14:sldId id="538"/>
            <p14:sldId id="324"/>
            <p14:sldId id="507"/>
            <p14:sldId id="338"/>
            <p14:sldId id="426"/>
            <p14:sldId id="342"/>
            <p14:sldId id="543"/>
            <p14:sldId id="345"/>
            <p14:sldId id="524"/>
            <p14:sldId id="351"/>
            <p14:sldId id="352"/>
            <p14:sldId id="354"/>
            <p14:sldId id="546"/>
            <p14:sldId id="523"/>
            <p14:sldId id="553"/>
            <p14:sldId id="552"/>
            <p14:sldId id="476"/>
            <p14:sldId id="544"/>
            <p14:sldId id="533"/>
            <p14:sldId id="535"/>
            <p14:sldId id="394"/>
            <p14:sldId id="489"/>
            <p14:sldId id="509"/>
            <p14:sldId id="516"/>
            <p14:sldId id="539"/>
            <p14:sldId id="540"/>
            <p14:sldId id="548"/>
            <p14:sldId id="5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Beth H. Stover" initials="BHS" lastIdx="9" clrIdx="7"/>
  <p:cmAuthor id="1" name="Enright, Courtney E. (CDC/OSTLTS/DPHCD) (CTR)" initials="ECE((" lastIdx="4" clrIdx="1"/>
  <p:cmAuthor id="8" name="Lisa C. Oliver" initials="ldco" lastIdx="0" clrIdx="8"/>
  <p:cmAuthor id="2" name="CDC User" initials="CU" lastIdx="31" clrIdx="2"/>
  <p:cmAuthor id="9" name="Lisa C. Oliver" initials="LCO" lastIdx="0" clrIdx="9"/>
  <p:cmAuthor id="3" name="Schwartz, Melissa (CDC/OSELS/SEPDPO) (CTR)" initials="SM((" lastIdx="31" clrIdx="3"/>
  <p:cmAuthor id="4" name="Schwartz, Melissa K" initials="MS" lastIdx="11" clrIdx="4"/>
  <p:cmAuthor id="5" name="jlisco" initials="j" lastIdx="1" clrIdx="5"/>
  <p:cmAuthor id="6" name="C. Kay Smith" initials="crs5" lastIdx="3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0000"/>
    <a:srgbClr val="0036A6"/>
    <a:srgbClr val="00439B"/>
    <a:srgbClr val="0538A6"/>
    <a:srgbClr val="003399"/>
    <a:srgbClr val="0536C6"/>
    <a:srgbClr val="0099FF"/>
    <a:srgbClr val="CC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74083" autoAdjust="0"/>
  </p:normalViewPr>
  <p:slideViewPr>
    <p:cSldViewPr snapToGrid="0">
      <p:cViewPr varScale="1">
        <p:scale>
          <a:sx n="90" d="100"/>
          <a:sy n="90" d="100"/>
        </p:scale>
        <p:origin x="20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820"/>
    </p:cViewPr>
  </p:sorterViewPr>
  <p:notesViewPr>
    <p:cSldViewPr snapToGrid="0">
      <p:cViewPr>
        <p:scale>
          <a:sx n="120" d="100"/>
          <a:sy n="120" d="100"/>
        </p:scale>
        <p:origin x="-1542" y="3096"/>
      </p:cViewPr>
      <p:guideLst>
        <p:guide orient="horz" pos="2928"/>
        <p:guide pos="2208"/>
        <p:guide orient="horz"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itz, Bruno (CDC/PHIC/OD) (CTR)" userId="2ef00d5a-e9eb-4dc5-beb1-2548b33cb7f9" providerId="ADAL" clId="{4CB2FBB8-3E6B-4066-A787-492B0024216E}"/>
    <pc:docChg chg="modSld">
      <pc:chgData name="Opitz, Bruno (CDC/PHIC/OD) (CTR)" userId="2ef00d5a-e9eb-4dc5-beb1-2548b33cb7f9" providerId="ADAL" clId="{4CB2FBB8-3E6B-4066-A787-492B0024216E}" dt="2025-09-08T12:28:42.744" v="0" actId="20577"/>
      <pc:docMkLst>
        <pc:docMk/>
      </pc:docMkLst>
      <pc:sldChg chg="modSp mod">
        <pc:chgData name="Opitz, Bruno (CDC/PHIC/OD) (CTR)" userId="2ef00d5a-e9eb-4dc5-beb1-2548b33cb7f9" providerId="ADAL" clId="{4CB2FBB8-3E6B-4066-A787-492B0024216E}" dt="2025-09-08T12:28:42.744" v="0" actId="20577"/>
        <pc:sldMkLst>
          <pc:docMk/>
          <pc:sldMk cId="612737449" sldId="545"/>
        </pc:sldMkLst>
        <pc:spChg chg="mod">
          <ac:chgData name="Opitz, Bruno (CDC/PHIC/OD) (CTR)" userId="2ef00d5a-e9eb-4dc5-beb1-2548b33cb7f9" providerId="ADAL" clId="{4CB2FBB8-3E6B-4066-A787-492B0024216E}" dt="2025-09-08T12:28:42.744" v="0" actId="20577"/>
          <ac:spMkLst>
            <pc:docMk/>
            <pc:sldMk cId="612737449" sldId="545"/>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970939"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970939"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939"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041" y="4387136"/>
            <a:ext cx="560832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663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939"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1425267"/>
          </a:xfrm>
        </p:spPr>
        <p:txBody>
          <a:bodyPr/>
          <a:lstStyle/>
          <a:p>
            <a:r>
              <a:rPr lang="en-US" dirty="0">
                <a:latin typeface="Arial" pitchFamily="34" charset="0"/>
                <a:cs typeface="Arial" pitchFamily="34" charset="0"/>
              </a:rPr>
              <a:t>&lt;</a:t>
            </a:r>
            <a:r>
              <a:rPr lang="en-US" b="1" dirty="0">
                <a:latin typeface="Arial" pitchFamily="34" charset="0"/>
                <a:cs typeface="Arial" pitchFamily="34" charset="0"/>
              </a:rPr>
              <a:t>WELCOME</a:t>
            </a:r>
            <a:r>
              <a:rPr lang="en-US" dirty="0">
                <a:latin typeface="Arial" pitchFamily="34" charset="0"/>
                <a:cs typeface="Arial" pitchFamily="34" charset="0"/>
              </a:rPr>
              <a:t> participants to the Introduction to Public</a:t>
            </a:r>
            <a:r>
              <a:rPr lang="en-US" baseline="0" dirty="0">
                <a:latin typeface="Arial" pitchFamily="34" charset="0"/>
                <a:cs typeface="Arial" pitchFamily="34" charset="0"/>
              </a:rPr>
              <a:t> Health Surveillance</a:t>
            </a:r>
            <a:r>
              <a:rPr lang="en-US" dirty="0">
                <a:latin typeface="Arial" pitchFamily="34" charset="0"/>
                <a:cs typeface="Arial" pitchFamily="34" charset="0"/>
              </a:rPr>
              <a:t> course and provide your background.&gt;</a:t>
            </a:r>
          </a:p>
          <a:p>
            <a:endParaRPr lang="en-US" b="1" dirty="0"/>
          </a:p>
          <a:p>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GO</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to next slide.</a:t>
            </a:r>
            <a:endParaRPr lang="en-US" dirty="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2387375"/>
          </a:xfrm>
        </p:spPr>
        <p:txBody>
          <a:bodyPr/>
          <a:lstStyle/>
          <a:p>
            <a:r>
              <a:rPr lang="en-US" b="1" dirty="0"/>
              <a:t>SAY:</a:t>
            </a:r>
          </a:p>
          <a:p>
            <a:br>
              <a:rPr lang="en-US" dirty="0"/>
            </a:br>
            <a:r>
              <a:rPr lang="en-US" dirty="0"/>
              <a:t>What is the goal of public health surveillance?</a:t>
            </a:r>
          </a:p>
          <a:p>
            <a:endParaRPr lang="en-US" dirty="0"/>
          </a:p>
          <a:p>
            <a:r>
              <a:rPr lang="en-US" b="0" dirty="0"/>
              <a:t>&lt;</a:t>
            </a:r>
            <a:r>
              <a:rPr lang="en-US" b="1" dirty="0"/>
              <a:t>READ </a:t>
            </a:r>
            <a:r>
              <a:rPr lang="en-US" b="0" dirty="0"/>
              <a:t>the </a:t>
            </a:r>
            <a:r>
              <a:rPr lang="en-US" b="0" baseline="0" dirty="0"/>
              <a:t>slide.</a:t>
            </a:r>
            <a:r>
              <a:rPr lang="en-US" b="0" dirty="0"/>
              <a:t>&gt;</a:t>
            </a:r>
            <a:r>
              <a:rPr lang="en-US" b="0" baseline="0" dirty="0"/>
              <a:t> </a:t>
            </a:r>
          </a:p>
          <a:p>
            <a:endParaRPr lang="en-US" baseline="0" dirty="0"/>
          </a:p>
          <a:p>
            <a:pPr marL="0" marR="0" indent="0" algn="l" defTabSz="914400" rtl="0" eaLnBrk="0" fontAlgn="base" latinLnBrk="0" hangingPunct="0">
              <a:spcBef>
                <a:spcPct val="30000"/>
              </a:spcBef>
              <a:spcAft>
                <a:spcPct val="0"/>
              </a:spcAft>
              <a:buClrTx/>
              <a:buSzTx/>
              <a:buFontTx/>
              <a:buNone/>
              <a:tabLst/>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286406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7"/>
            <a:ext cx="5608320" cy="6116536"/>
          </a:xfrm>
        </p:spPr>
        <p:txBody>
          <a:bodyPr/>
          <a:lstStyle/>
          <a:p>
            <a:pPr>
              <a:spcBef>
                <a:spcPts val="0"/>
              </a:spcBef>
              <a:spcAft>
                <a:spcPts val="600"/>
              </a:spcAft>
            </a:pPr>
            <a:r>
              <a:rPr lang="en-US" b="1" dirty="0"/>
              <a:t>SAY:</a:t>
            </a:r>
            <a:br>
              <a:rPr lang="en-US" b="1" dirty="0"/>
            </a:br>
            <a:endParaRPr lang="en-US" b="1" dirty="0"/>
          </a:p>
          <a:p>
            <a:pPr>
              <a:spcBef>
                <a:spcPts val="0"/>
              </a:spcBef>
              <a:spcAft>
                <a:spcPts val="600"/>
              </a:spcAft>
            </a:pPr>
            <a:r>
              <a:rPr lang="en-US" b="0" dirty="0"/>
              <a:t>Let’s do</a:t>
            </a:r>
            <a:r>
              <a:rPr lang="en-US" b="0" baseline="0" dirty="0"/>
              <a:t> a quick knowledge check. </a:t>
            </a:r>
          </a:p>
          <a:p>
            <a:pPr>
              <a:spcBef>
                <a:spcPts val="0"/>
              </a:spcBef>
              <a:spcAft>
                <a:spcPts val="600"/>
              </a:spcAft>
            </a:pPr>
            <a:endParaRPr lang="en-US" b="0" baseline="0" dirty="0"/>
          </a:p>
          <a:p>
            <a:pPr>
              <a:spcBef>
                <a:spcPts val="0"/>
              </a:spcBef>
              <a:spcAft>
                <a:spcPts val="600"/>
              </a:spcAft>
            </a:pPr>
            <a:r>
              <a:rPr lang="en-US" b="1" baseline="0" dirty="0"/>
              <a:t>ASK:</a:t>
            </a:r>
          </a:p>
          <a:p>
            <a:pPr>
              <a:spcBef>
                <a:spcPts val="0"/>
              </a:spcBef>
              <a:spcAft>
                <a:spcPts val="600"/>
              </a:spcAft>
            </a:pPr>
            <a:endParaRPr lang="en-US" b="0" baseline="0" dirty="0"/>
          </a:p>
          <a:p>
            <a:pPr>
              <a:spcBef>
                <a:spcPts val="0"/>
              </a:spcBef>
              <a:spcAft>
                <a:spcPts val="600"/>
              </a:spcAft>
            </a:pPr>
            <a:r>
              <a:rPr lang="en-US" b="0" baseline="0" dirty="0"/>
              <a:t>What is public health surveillance?</a:t>
            </a:r>
          </a:p>
          <a:p>
            <a:pPr>
              <a:spcBef>
                <a:spcPts val="0"/>
              </a:spcBef>
              <a:spcAft>
                <a:spcPts val="600"/>
              </a:spcAft>
            </a:pPr>
            <a:endParaRPr lang="en-US" b="0" baseline="0" dirty="0"/>
          </a:p>
          <a:p>
            <a:pPr>
              <a:spcBef>
                <a:spcPts val="0"/>
              </a:spcBef>
              <a:spcAft>
                <a:spcPts val="600"/>
              </a:spcAft>
            </a:pPr>
            <a:r>
              <a:rPr lang="en-US" b="0" baseline="0" dirty="0"/>
              <a:t>&lt;</a:t>
            </a:r>
            <a:r>
              <a:rPr lang="en-US" b="1" baseline="0" dirty="0"/>
              <a:t>ELICIT</a:t>
            </a:r>
            <a:r>
              <a:rPr lang="en-US" b="0" baseline="0" dirty="0"/>
              <a:t> answers from the participants.&gt;</a:t>
            </a:r>
          </a:p>
          <a:p>
            <a:pPr>
              <a:spcBef>
                <a:spcPts val="0"/>
              </a:spcBef>
              <a:spcAft>
                <a:spcPts val="600"/>
              </a:spcAft>
            </a:pPr>
            <a:endParaRPr lang="en-US" b="0" baseline="0" dirty="0"/>
          </a:p>
          <a:p>
            <a:pPr>
              <a:spcBef>
                <a:spcPts val="0"/>
              </a:spcBef>
              <a:spcAft>
                <a:spcPts val="600"/>
              </a:spcAft>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CLICK </a:t>
            </a:r>
            <a:r>
              <a:rPr lang="en-US" b="0" baseline="0" dirty="0">
                <a:solidFill>
                  <a:srgbClr val="000000"/>
                </a:solidFill>
                <a:latin typeface="Arial" pitchFamily="34" charset="0"/>
                <a:cs typeface="Arial" pitchFamily="34" charset="0"/>
              </a:rPr>
              <a:t>for correct answer to appear.&gt;</a:t>
            </a:r>
          </a:p>
          <a:p>
            <a:pPr>
              <a:spcBef>
                <a:spcPts val="0"/>
              </a:spcBef>
              <a:spcAft>
                <a:spcPts val="600"/>
              </a:spcAft>
            </a:pPr>
            <a:endParaRPr lang="en-US" b="0" baseline="0" dirty="0">
              <a:solidFill>
                <a:srgbClr val="000000"/>
              </a:solidFill>
              <a:latin typeface="Arial" pitchFamily="34" charset="0"/>
              <a:cs typeface="Arial" pitchFamily="34" charset="0"/>
            </a:endParaRPr>
          </a:p>
          <a:p>
            <a:pPr>
              <a:spcBef>
                <a:spcPts val="0"/>
              </a:spcBef>
              <a:spcAft>
                <a:spcPts val="600"/>
              </a:spcAft>
            </a:pPr>
            <a:r>
              <a:rPr lang="en-US" b="1" dirty="0"/>
              <a:t>SAY:</a:t>
            </a:r>
            <a:endParaRPr lang="en-US" b="0" baseline="0" dirty="0">
              <a:solidFill>
                <a:srgbClr val="000000"/>
              </a:solidFill>
              <a:latin typeface="Arial" pitchFamily="34" charset="0"/>
              <a:cs typeface="Arial" pitchFamily="34" charset="0"/>
            </a:endParaRPr>
          </a:p>
          <a:p>
            <a:pPr>
              <a:spcBef>
                <a:spcPts val="0"/>
              </a:spcBef>
              <a:spcAft>
                <a:spcPts val="600"/>
              </a:spcAft>
            </a:pPr>
            <a:endParaRPr lang="en-US" b="0" baseline="0" dirty="0">
              <a:solidFill>
                <a:srgbClr val="000000"/>
              </a:solidFill>
              <a:latin typeface="Arial" pitchFamily="34" charset="0"/>
              <a:cs typeface="Arial" pitchFamily="34" charset="0"/>
            </a:endParaRPr>
          </a:p>
          <a:p>
            <a:pPr>
              <a:spcBef>
                <a:spcPts val="0"/>
              </a:spcBef>
              <a:spcAft>
                <a:spcPts val="600"/>
              </a:spcAft>
            </a:pPr>
            <a:r>
              <a:rPr lang="en-US" b="0" baseline="0" dirty="0">
                <a:solidFill>
                  <a:srgbClr val="000000"/>
                </a:solidFill>
                <a:latin typeface="Arial" pitchFamily="34" charset="0"/>
                <a:cs typeface="Arial" pitchFamily="34" charset="0"/>
              </a:rPr>
              <a:t>The correct answer is C, t</a:t>
            </a:r>
            <a:r>
              <a:rPr lang="en-US" sz="1200" dirty="0">
                <a:effectLst/>
              </a:rPr>
              <a:t>he</a:t>
            </a:r>
            <a:r>
              <a:rPr lang="en-US" sz="1200" i="0" baseline="0" dirty="0">
                <a:effectLst/>
              </a:rPr>
              <a:t> </a:t>
            </a:r>
            <a:r>
              <a:rPr lang="en-US" sz="1200" i="0" dirty="0">
                <a:effectLst/>
                <a:latin typeface="Arial" panose="020B0604020202020204" pitchFamily="34" charset="0"/>
                <a:cs typeface="Arial" panose="020B0604020202020204" pitchFamily="34" charset="0"/>
              </a:rPr>
              <a:t>ongoing, systematic </a:t>
            </a:r>
            <a:r>
              <a:rPr lang="en-US" sz="1200" dirty="0">
                <a:effectLst/>
              </a:rPr>
              <a:t>collection, analysis, and interpretation of health-related data.</a:t>
            </a:r>
          </a:p>
          <a:p>
            <a:pPr marL="0" indent="0" fontAlgn="auto">
              <a:spcBef>
                <a:spcPct val="0"/>
              </a:spcBef>
              <a:spcAft>
                <a:spcPts val="0"/>
              </a:spcAft>
              <a:buClr>
                <a:srgbClr val="008080"/>
              </a:buClr>
              <a:buFontTx/>
              <a:buNone/>
            </a:pPr>
            <a:endParaRPr lang="en-US" b="0" baseline="0" dirty="0"/>
          </a:p>
          <a:p>
            <a:pPr>
              <a:spcBef>
                <a:spcPts val="0"/>
              </a:spcBef>
              <a:spcAft>
                <a:spcPts val="600"/>
              </a:spcAft>
            </a:pPr>
            <a:r>
              <a:rPr lang="en-US" b="1" dirty="0"/>
              <a:t>GO</a:t>
            </a:r>
            <a:r>
              <a:rPr lang="en-US" b="0" dirty="0"/>
              <a:t> t</a:t>
            </a:r>
            <a:r>
              <a:rPr lang="en-US" baseline="0" dirty="0"/>
              <a:t>o next slide.</a:t>
            </a:r>
            <a:endParaRPr lang="en-US" b="1"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35445"/>
          </a:xfrm>
        </p:spPr>
        <p:txBody>
          <a:bodyPr/>
          <a:lstStyle/>
          <a:p>
            <a:pPr>
              <a:spcAft>
                <a:spcPts val="596"/>
              </a:spcAft>
            </a:pPr>
            <a:r>
              <a:rPr lang="en-US" b="0" baseline="0" dirty="0"/>
              <a:t>&lt;</a:t>
            </a:r>
            <a:r>
              <a:rPr lang="en-US" b="1" baseline="0" dirty="0"/>
              <a:t>READ</a:t>
            </a:r>
            <a:r>
              <a:rPr lang="en-US" b="0" baseline="0" dirty="0"/>
              <a:t> the question.&gt;</a:t>
            </a:r>
          </a:p>
          <a:p>
            <a:pPr>
              <a:spcAft>
                <a:spcPts val="596"/>
              </a:spcAft>
            </a:pPr>
            <a:endParaRPr lang="en-US" b="0" baseline="0" dirty="0"/>
          </a:p>
          <a:p>
            <a:pPr marL="0" marR="0" indent="0" algn="l" defTabSz="914400" rtl="0" eaLnBrk="0" fontAlgn="base" latinLnBrk="0" hangingPunct="0">
              <a:spcBef>
                <a:spcPct val="30000"/>
              </a:spcBef>
              <a:spcAft>
                <a:spcPts val="596"/>
              </a:spcAft>
              <a:buClrTx/>
              <a:buSzTx/>
              <a:buFontTx/>
              <a:buNone/>
              <a:tabLst/>
              <a:defRPr/>
            </a:pPr>
            <a:r>
              <a:rPr lang="en-US" b="0" baseline="0" dirty="0"/>
              <a:t>&lt;</a:t>
            </a:r>
            <a:r>
              <a:rPr lang="en-US" b="1" baseline="0" dirty="0"/>
              <a:t>ELICIT </a:t>
            </a:r>
            <a:r>
              <a:rPr lang="en-US" b="0" baseline="0" dirty="0"/>
              <a:t>answers from the participants.&gt; </a:t>
            </a:r>
          </a:p>
          <a:p>
            <a:pPr>
              <a:spcAft>
                <a:spcPts val="596"/>
              </a:spcAft>
            </a:pPr>
            <a:endParaRPr lang="en-US" b="0" baseline="0" dirty="0"/>
          </a:p>
          <a:p>
            <a:pPr>
              <a:spcAft>
                <a:spcPts val="596"/>
              </a:spcAft>
            </a:pPr>
            <a:r>
              <a:rPr lang="en-US" b="0" baseline="0" dirty="0"/>
              <a:t>&lt;</a:t>
            </a:r>
            <a:r>
              <a:rPr lang="en-US" b="1" baseline="0" dirty="0"/>
              <a:t>CLICK</a:t>
            </a:r>
            <a:r>
              <a:rPr lang="en-US" b="0" baseline="0" dirty="0"/>
              <a:t> for correct answer to appear.&gt;</a:t>
            </a:r>
          </a:p>
          <a:p>
            <a:pPr>
              <a:spcAft>
                <a:spcPts val="596"/>
              </a:spcAft>
            </a:pPr>
            <a:endParaRPr lang="en-US" b="0" baseline="0" dirty="0"/>
          </a:p>
          <a:p>
            <a:pPr>
              <a:spcBef>
                <a:spcPts val="0"/>
              </a:spcBef>
              <a:spcAft>
                <a:spcPts val="600"/>
              </a:spcAft>
            </a:pPr>
            <a:r>
              <a:rPr lang="en-US" b="1" dirty="0"/>
              <a:t>SAY:</a:t>
            </a:r>
            <a:endParaRPr lang="en-US" dirty="0">
              <a:effectLst/>
            </a:endParaRPr>
          </a:p>
          <a:p>
            <a:pPr>
              <a:spcBef>
                <a:spcPts val="0"/>
              </a:spcBef>
              <a:spcAft>
                <a:spcPts val="600"/>
              </a:spcAft>
            </a:pPr>
            <a:endParaRPr lang="en-US" dirty="0">
              <a:effectLst/>
            </a:endParaRPr>
          </a:p>
          <a:p>
            <a:pPr>
              <a:spcBef>
                <a:spcPts val="0"/>
              </a:spcBef>
              <a:spcAft>
                <a:spcPts val="600"/>
              </a:spcAft>
            </a:pPr>
            <a:r>
              <a:rPr lang="en-US" dirty="0">
                <a:effectLst/>
              </a:rPr>
              <a:t>The</a:t>
            </a:r>
            <a:r>
              <a:rPr lang="en-US" baseline="0" dirty="0">
                <a:effectLst/>
              </a:rPr>
              <a:t> correct answer is B, to provide information to be used for public health action.</a:t>
            </a:r>
            <a:br>
              <a:rPr lang="en-US" baseline="0" dirty="0">
                <a:effectLst/>
              </a:rPr>
            </a:br>
            <a:endParaRPr lang="en-US" baseline="0" dirty="0">
              <a:effectLst/>
            </a:endParaRPr>
          </a:p>
          <a:p>
            <a:pPr marL="0" marR="0" indent="0" algn="l" defTabSz="914400" rtl="0" eaLnBrk="0" fontAlgn="base" latinLnBrk="0" hangingPunct="0">
              <a:spcBef>
                <a:spcPts val="0"/>
              </a:spcBef>
              <a:spcAft>
                <a:spcPts val="600"/>
              </a:spcAft>
              <a:buClrTx/>
              <a:buSzTx/>
              <a:buFontTx/>
              <a:buNone/>
              <a:tabLst/>
              <a:defRPr/>
            </a:pPr>
            <a:r>
              <a:rPr lang="en-US" b="1" dirty="0"/>
              <a:t>GO</a:t>
            </a:r>
            <a:r>
              <a:rPr lang="en-US" b="0" dirty="0"/>
              <a:t> t</a:t>
            </a:r>
            <a:r>
              <a:rPr lang="en-US" baseline="0" dirty="0"/>
              <a:t>o next slide.</a:t>
            </a:r>
            <a:endParaRPr lang="en-US" dirty="0">
              <a:effectLst/>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47257"/>
          </a:xfrm>
        </p:spPr>
        <p:txBody>
          <a:bodyPr/>
          <a:lstStyle/>
          <a:p>
            <a:pPr defTabSz="914349">
              <a:lnSpc>
                <a:spcPct val="150000"/>
              </a:lnSpc>
              <a:defRPr/>
            </a:pPr>
            <a:r>
              <a:rPr lang="en-US" b="1" dirty="0"/>
              <a:t>GO</a:t>
            </a:r>
            <a:r>
              <a:rPr lang="en-US" b="0" dirty="0"/>
              <a:t> t</a:t>
            </a:r>
            <a:r>
              <a:rPr lang="en-US" baseline="0" dirty="0"/>
              <a:t>o next slide.</a:t>
            </a:r>
            <a:endParaRPr lang="en-US" b="0"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t>13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4"/>
            <a:ext cx="5608320" cy="3521832"/>
          </a:xfrm>
        </p:spPr>
        <p:txBody>
          <a:bodyPr/>
          <a:lstStyle/>
          <a:p>
            <a:pPr>
              <a:spcBef>
                <a:spcPts val="0"/>
              </a:spcBef>
              <a:spcAft>
                <a:spcPts val="600"/>
              </a:spcAft>
            </a:pPr>
            <a:r>
              <a:rPr lang="en-US" b="1" dirty="0"/>
              <a:t>SAY</a:t>
            </a:r>
            <a:r>
              <a:rPr lang="en-US" b="1" baseline="0" dirty="0"/>
              <a:t>:</a:t>
            </a:r>
          </a:p>
          <a:p>
            <a:pPr marL="0" marR="0" indent="0" algn="l" defTabSz="914400" rtl="0" eaLnBrk="0" fontAlgn="base" latinLnBrk="0" hangingPunct="0">
              <a:spcBef>
                <a:spcPts val="0"/>
              </a:spcBef>
              <a:spcAft>
                <a:spcPts val="600"/>
              </a:spcAft>
              <a:buClrTx/>
              <a:buSzTx/>
              <a:buFontTx/>
              <a:buNone/>
              <a:tabLst/>
              <a:defRPr/>
            </a:pPr>
            <a:endParaRPr lang="en-US" b="0" baseline="0" dirty="0"/>
          </a:p>
          <a:p>
            <a:pPr marL="0" marR="0" indent="0" algn="l" defTabSz="914400" rtl="0" eaLnBrk="0" fontAlgn="base" latinLnBrk="0" hangingPunct="0">
              <a:spcBef>
                <a:spcPts val="0"/>
              </a:spcBef>
              <a:spcAft>
                <a:spcPts val="600"/>
              </a:spcAft>
              <a:buClrTx/>
              <a:buSzTx/>
              <a:buFontTx/>
              <a:buNone/>
              <a:tabLst/>
              <a:defRPr/>
            </a:pPr>
            <a:r>
              <a:rPr lang="en-US" b="0" baseline="0" dirty="0"/>
              <a:t>Now that we’ve defined public health surveillance, let’s discuss its role and uses in public health.</a:t>
            </a:r>
          </a:p>
          <a:p>
            <a:pPr marL="0" marR="0" indent="0" algn="l" defTabSz="914400" rtl="0" eaLnBrk="0" fontAlgn="base" latinLnBrk="0" hangingPunct="0">
              <a:spcBef>
                <a:spcPts val="0"/>
              </a:spcBef>
              <a:spcAft>
                <a:spcPts val="600"/>
              </a:spcAft>
              <a:buClrTx/>
              <a:buSzTx/>
              <a:buFontTx/>
              <a:buNone/>
              <a:tabLst/>
              <a:defRPr/>
            </a:pPr>
            <a:endParaRPr lang="en-US" b="0" baseline="0" dirty="0"/>
          </a:p>
          <a:p>
            <a:pPr>
              <a:spcBef>
                <a:spcPts val="0"/>
              </a:spcBef>
              <a:spcAft>
                <a:spcPts val="600"/>
              </a:spcAft>
            </a:pPr>
            <a:r>
              <a:rPr lang="en-US" baseline="0" dirty="0"/>
              <a:t>Here are some specific ways public health surveillance can be used.</a:t>
            </a:r>
          </a:p>
          <a:p>
            <a:pPr>
              <a:spcBef>
                <a:spcPts val="0"/>
              </a:spcBef>
              <a:spcAft>
                <a:spcPts val="600"/>
              </a:spcAft>
            </a:pPr>
            <a:endParaRPr lang="en-US" baseline="0" dirty="0"/>
          </a:p>
          <a:p>
            <a:pPr>
              <a:spcBef>
                <a:spcPts val="0"/>
              </a:spcBef>
              <a:spcAft>
                <a:spcPts val="600"/>
              </a:spcAft>
            </a:pPr>
            <a:r>
              <a:rPr lang="en-US" baseline="0" dirty="0"/>
              <a:t>&lt;</a:t>
            </a:r>
            <a:r>
              <a:rPr lang="en-US" b="1" baseline="0" dirty="0"/>
              <a:t>READ </a:t>
            </a:r>
            <a:r>
              <a:rPr lang="en-US" b="0" baseline="0" dirty="0"/>
              <a:t>t</a:t>
            </a:r>
            <a:r>
              <a:rPr lang="en-US" baseline="0" dirty="0"/>
              <a:t>he bullets on the slide.</a:t>
            </a:r>
            <a:r>
              <a:rPr lang="en-US" b="0" baseline="0" dirty="0"/>
              <a:t>&gt;</a:t>
            </a:r>
            <a:br>
              <a:rPr lang="en-US" baseline="0" dirty="0"/>
            </a:br>
            <a:endParaRPr lang="en-US" dirty="0"/>
          </a:p>
          <a:p>
            <a:pPr defTabSz="924916">
              <a:spcBef>
                <a:spcPts val="0"/>
              </a:spcBef>
              <a:spcAft>
                <a:spcPts val="600"/>
              </a:spcAft>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593616"/>
          </a:xfrm>
        </p:spPr>
        <p:txBody>
          <a:bodyPr/>
          <a:lstStyle/>
          <a:p>
            <a:pPr>
              <a:spcBef>
                <a:spcPts val="0"/>
              </a:spcBef>
              <a:spcAft>
                <a:spcPts val="600"/>
              </a:spcAft>
            </a:pPr>
            <a:r>
              <a:rPr lang="en-US" b="1" dirty="0"/>
              <a:t>SAY:</a:t>
            </a:r>
            <a:br>
              <a:rPr lang="en-US" b="1" dirty="0"/>
            </a:br>
            <a:endParaRPr lang="en-US" b="1" dirty="0"/>
          </a:p>
          <a:p>
            <a:pPr>
              <a:spcBef>
                <a:spcPts val="0"/>
              </a:spcBef>
              <a:spcAft>
                <a:spcPts val="600"/>
              </a:spcAft>
            </a:pPr>
            <a:r>
              <a:rPr lang="en-US" dirty="0"/>
              <a:t>Let’s take a look at</a:t>
            </a:r>
            <a:r>
              <a:rPr lang="en-US" baseline="0" dirty="0"/>
              <a:t> a few newsworthy headlines that highlight epidemics that have occurred in the past.</a:t>
            </a:r>
          </a:p>
          <a:p>
            <a:pPr>
              <a:spcBef>
                <a:spcPts val="0"/>
              </a:spcBef>
              <a:spcAft>
                <a:spcPts val="600"/>
              </a:spcAft>
            </a:pPr>
            <a:endParaRPr lang="en-US" baseline="0" dirty="0"/>
          </a:p>
          <a:p>
            <a:pPr>
              <a:spcBef>
                <a:spcPts val="0"/>
              </a:spcBef>
              <a:spcAft>
                <a:spcPts val="600"/>
              </a:spcAft>
            </a:pPr>
            <a:r>
              <a:rPr lang="en-US" b="0" baseline="0" dirty="0"/>
              <a:t>&lt;</a:t>
            </a:r>
            <a:r>
              <a:rPr lang="en-US" b="1" baseline="0" dirty="0"/>
              <a:t>CHOOSE </a:t>
            </a:r>
            <a:r>
              <a:rPr lang="en-US" b="0" baseline="0" dirty="0"/>
              <a:t>a participant to read the headlines.&gt;</a:t>
            </a:r>
          </a:p>
          <a:p>
            <a:pPr>
              <a:spcBef>
                <a:spcPts val="0"/>
              </a:spcBef>
              <a:spcAft>
                <a:spcPts val="600"/>
              </a:spcAft>
            </a:pPr>
            <a:endParaRPr lang="en-US" baseline="0" dirty="0"/>
          </a:p>
          <a:p>
            <a:pPr>
              <a:spcBef>
                <a:spcPts val="0"/>
              </a:spcBef>
              <a:spcAft>
                <a:spcPts val="600"/>
              </a:spcAft>
            </a:pPr>
            <a:r>
              <a:rPr lang="en-US" b="1" dirty="0"/>
              <a:t>SAY:</a:t>
            </a:r>
            <a:br>
              <a:rPr lang="en-US" b="1" dirty="0"/>
            </a:br>
            <a:endParaRPr lang="en-US" b="1" dirty="0"/>
          </a:p>
          <a:p>
            <a:pPr>
              <a:spcBef>
                <a:spcPts val="0"/>
              </a:spcBef>
              <a:spcAft>
                <a:spcPts val="600"/>
              </a:spcAft>
            </a:pPr>
            <a:r>
              <a:rPr lang="en-US" b="0" dirty="0"/>
              <a:t>How</a:t>
            </a:r>
            <a:r>
              <a:rPr lang="en-US" b="0" baseline="0" dirty="0"/>
              <a:t> do we know an epidemic is occurring? How do we know the percentage of New Yorkers lighting up is decreasing or that obesity rates might be increasing or holding steady?</a:t>
            </a:r>
          </a:p>
          <a:p>
            <a:pPr>
              <a:spcBef>
                <a:spcPts val="0"/>
              </a:spcBef>
              <a:spcAft>
                <a:spcPts val="600"/>
              </a:spcAft>
            </a:pPr>
            <a:r>
              <a:rPr lang="en-US" b="0" baseline="0" dirty="0"/>
              <a:t> </a:t>
            </a:r>
          </a:p>
          <a:p>
            <a:pPr>
              <a:spcBef>
                <a:spcPts val="0"/>
              </a:spcBef>
              <a:spcAft>
                <a:spcPts val="600"/>
              </a:spcAft>
            </a:pPr>
            <a:r>
              <a:rPr lang="en-US" b="0" baseline="0" dirty="0"/>
              <a:t>&lt;</a:t>
            </a:r>
            <a:r>
              <a:rPr lang="en-US" b="1" baseline="0" dirty="0"/>
              <a:t>ELICIT</a:t>
            </a:r>
            <a:r>
              <a:rPr lang="en-US" b="0" baseline="0" dirty="0"/>
              <a:t> answers from the participants.&gt;</a:t>
            </a:r>
          </a:p>
          <a:p>
            <a:pPr>
              <a:spcBef>
                <a:spcPts val="0"/>
              </a:spcBef>
              <a:spcAft>
                <a:spcPts val="600"/>
              </a:spcAft>
            </a:pPr>
            <a:endParaRPr lang="en-US" baseline="0" dirty="0"/>
          </a:p>
          <a:p>
            <a:pPr>
              <a:spcBef>
                <a:spcPts val="0"/>
              </a:spcBef>
              <a:spcAft>
                <a:spcPts val="600"/>
              </a:spcAft>
            </a:pPr>
            <a:r>
              <a:rPr lang="en-US" b="1" baseline="0" dirty="0"/>
              <a:t>SAY:</a:t>
            </a:r>
          </a:p>
          <a:p>
            <a:pPr>
              <a:spcBef>
                <a:spcPts val="0"/>
              </a:spcBef>
              <a:spcAft>
                <a:spcPts val="600"/>
              </a:spcAft>
            </a:pPr>
            <a:br>
              <a:rPr lang="en-US" b="1" baseline="0" dirty="0"/>
            </a:br>
            <a:r>
              <a:rPr lang="en-US" baseline="0" dirty="0"/>
              <a:t>Public health surveillance provides the answers to questions such as these.</a:t>
            </a:r>
          </a:p>
          <a:p>
            <a:pPr>
              <a:spcBef>
                <a:spcPts val="0"/>
              </a:spcBef>
              <a:spcAft>
                <a:spcPts val="600"/>
              </a:spcAft>
            </a:pPr>
            <a:endParaRPr lang="en-US" baseline="0" dirty="0"/>
          </a:p>
          <a:p>
            <a:pPr>
              <a:spcBef>
                <a:spcPts val="0"/>
              </a:spcBef>
              <a:spcAft>
                <a:spcPts val="600"/>
              </a:spcAft>
            </a:pPr>
            <a:r>
              <a:rPr lang="en-US" b="1" dirty="0"/>
              <a:t>GO</a:t>
            </a:r>
            <a:r>
              <a:rPr lang="en-US" b="0" dirty="0"/>
              <a:t> t</a:t>
            </a:r>
            <a:r>
              <a:rPr lang="en-US" baseline="0" dirty="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86672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4"/>
            <a:ext cx="5608320" cy="7405063"/>
          </a:xfrm>
        </p:spPr>
        <p:txBody>
          <a:bodyPr/>
          <a:lstStyle/>
          <a:p>
            <a:pPr>
              <a:spcBef>
                <a:spcPts val="0"/>
              </a:spcBef>
              <a:spcAft>
                <a:spcPts val="600"/>
              </a:spcAft>
            </a:pPr>
            <a:r>
              <a:rPr lang="en-US" b="1" dirty="0"/>
              <a:t>SAY:</a:t>
            </a:r>
            <a:br>
              <a:rPr lang="en-US" b="1" dirty="0"/>
            </a:br>
            <a:endParaRPr lang="en-US" b="1" dirty="0"/>
          </a:p>
          <a:p>
            <a:pPr>
              <a:spcBef>
                <a:spcPts val="0"/>
              </a:spcBef>
              <a:spcAft>
                <a:spcPts val="600"/>
              </a:spcAft>
            </a:pPr>
            <a:r>
              <a:rPr lang="en-US" baseline="0" dirty="0"/>
              <a:t>Now, let’s examine part of the article, </a:t>
            </a:r>
            <a:r>
              <a:rPr lang="en-US" dirty="0"/>
              <a:t>“</a:t>
            </a:r>
            <a:r>
              <a:rPr lang="en-US" baseline="0" dirty="0"/>
              <a:t>N</a:t>
            </a:r>
            <a:r>
              <a:rPr lang="en-US" dirty="0"/>
              <a:t>umber</a:t>
            </a:r>
            <a:r>
              <a:rPr lang="en-US" baseline="0" dirty="0"/>
              <a:t> of rare </a:t>
            </a:r>
            <a:r>
              <a:rPr lang="en-US" i="1" baseline="0" dirty="0"/>
              <a:t>E. coli</a:t>
            </a:r>
            <a:r>
              <a:rPr lang="en-US" baseline="0" dirty="0"/>
              <a:t> cases in U.S. rose last year.”</a:t>
            </a:r>
          </a:p>
          <a:p>
            <a:pPr>
              <a:spcBef>
                <a:spcPts val="0"/>
              </a:spcBef>
              <a:spcAft>
                <a:spcPts val="600"/>
              </a:spcAft>
            </a:pPr>
            <a:r>
              <a:rPr lang="en-US" baseline="0" dirty="0"/>
              <a:t> </a:t>
            </a:r>
          </a:p>
          <a:p>
            <a:pPr defTabSz="924916">
              <a:spcBef>
                <a:spcPts val="0"/>
              </a:spcBef>
              <a:spcAft>
                <a:spcPts val="600"/>
              </a:spcAft>
              <a:defRPr/>
            </a:pPr>
            <a:r>
              <a:rPr lang="en-US" b="0" baseline="0" dirty="0"/>
              <a:t>Notice that t</a:t>
            </a:r>
            <a:r>
              <a:rPr lang="en-US" dirty="0"/>
              <a:t>hese results came</a:t>
            </a:r>
            <a:r>
              <a:rPr lang="en-US" baseline="0" dirty="0"/>
              <a:t> </a:t>
            </a:r>
            <a:r>
              <a:rPr lang="en-US" b="0" baseline="0" dirty="0"/>
              <a:t>from a national monitoring system for foodborne illness.</a:t>
            </a:r>
          </a:p>
          <a:p>
            <a:pPr defTabSz="924916">
              <a:spcBef>
                <a:spcPts val="0"/>
              </a:spcBef>
              <a:spcAft>
                <a:spcPts val="600"/>
              </a:spcAft>
              <a:defRPr/>
            </a:pPr>
            <a:endParaRPr lang="en-US" b="0" baseline="0" dirty="0"/>
          </a:p>
          <a:p>
            <a:pPr defTabSz="924916">
              <a:spcBef>
                <a:spcPts val="0"/>
              </a:spcBef>
              <a:spcAft>
                <a:spcPts val="600"/>
              </a:spcAft>
              <a:defRPr/>
            </a:pPr>
            <a:r>
              <a:rPr lang="en-US" b="1" baseline="0" dirty="0"/>
              <a:t>ASK:</a:t>
            </a:r>
            <a:br>
              <a:rPr lang="en-US" b="1" baseline="0" dirty="0"/>
            </a:br>
            <a:endParaRPr lang="en-US" b="1" baseline="0" dirty="0"/>
          </a:p>
          <a:p>
            <a:pPr defTabSz="924916">
              <a:spcBef>
                <a:spcPts val="0"/>
              </a:spcBef>
              <a:spcAft>
                <a:spcPts val="600"/>
              </a:spcAft>
              <a:defRPr/>
            </a:pPr>
            <a:r>
              <a:rPr lang="en-US" b="0" baseline="0" dirty="0"/>
              <a:t>W</a:t>
            </a:r>
            <a:r>
              <a:rPr lang="en-US" baseline="0" dirty="0"/>
              <a:t>hich surveillance uses can you link to this article?</a:t>
            </a:r>
          </a:p>
          <a:p>
            <a:pPr defTabSz="924916">
              <a:spcBef>
                <a:spcPts val="0"/>
              </a:spcBef>
              <a:spcAft>
                <a:spcPts val="600"/>
              </a:spcAft>
              <a:defRPr/>
            </a:pPr>
            <a:endParaRPr lang="en-US" baseline="0" dirty="0"/>
          </a:p>
          <a:p>
            <a:pPr marL="0" marR="0" indent="0" algn="l" defTabSz="924916" rtl="0" eaLnBrk="0" fontAlgn="base" latinLnBrk="0" hangingPunct="0">
              <a:spcBef>
                <a:spcPts val="0"/>
              </a:spcBef>
              <a:spcAft>
                <a:spcPts val="600"/>
              </a:spcAft>
              <a:buClrTx/>
              <a:buSzTx/>
              <a:buFontTx/>
              <a:buNone/>
              <a:tabLst/>
              <a:defRPr/>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ELICIT </a:t>
            </a:r>
            <a:r>
              <a:rPr lang="en-US" b="0" baseline="0" dirty="0">
                <a:solidFill>
                  <a:srgbClr val="000000"/>
                </a:solidFill>
                <a:latin typeface="Arial" pitchFamily="34" charset="0"/>
                <a:cs typeface="Arial" pitchFamily="34" charset="0"/>
              </a:rPr>
              <a:t>answers from the participants.&gt; </a:t>
            </a:r>
          </a:p>
          <a:p>
            <a:pPr defTabSz="924916">
              <a:spcBef>
                <a:spcPts val="0"/>
              </a:spcBef>
              <a:spcAft>
                <a:spcPts val="600"/>
              </a:spcAft>
              <a:defRPr/>
            </a:pPr>
            <a:endParaRPr lang="en-US" baseline="0" dirty="0"/>
          </a:p>
          <a:p>
            <a:pPr defTabSz="924916">
              <a:spcBef>
                <a:spcPts val="0"/>
              </a:spcBef>
              <a:spcAft>
                <a:spcPts val="600"/>
              </a:spcAft>
              <a:defRPr/>
            </a:pPr>
            <a:r>
              <a:rPr lang="en-US" b="1" dirty="0"/>
              <a:t>Possible Answer</a:t>
            </a:r>
          </a:p>
          <a:p>
            <a:pPr marL="171450" lvl="1" indent="-171450" eaLnBrk="1" hangingPunct="1">
              <a:spcBef>
                <a:spcPts val="0"/>
              </a:spcBef>
              <a:spcAft>
                <a:spcPts val="600"/>
              </a:spcAft>
              <a:buFont typeface="Arial" pitchFamily="34" charset="0"/>
              <a:buChar char="•"/>
            </a:pPr>
            <a:endParaRPr lang="en-US" dirty="0"/>
          </a:p>
          <a:p>
            <a:pPr marL="0" lvl="1" indent="0" eaLnBrk="1" hangingPunct="1">
              <a:spcBef>
                <a:spcPts val="0"/>
              </a:spcBef>
              <a:spcAft>
                <a:spcPts val="600"/>
              </a:spcAft>
              <a:buFont typeface="Arial" pitchFamily="34" charset="0"/>
              <a:buNone/>
            </a:pPr>
            <a:r>
              <a:rPr lang="en-US" dirty="0"/>
              <a:t>Measure trends in a particular disease.</a:t>
            </a:r>
          </a:p>
          <a:p>
            <a:pPr marL="0" lvl="1" indent="0" eaLnBrk="1" hangingPunct="1">
              <a:spcBef>
                <a:spcPts val="0"/>
              </a:spcBef>
              <a:spcAft>
                <a:spcPts val="600"/>
              </a:spcAft>
              <a:buFont typeface="Arial" pitchFamily="34" charset="0"/>
              <a:buNone/>
            </a:pPr>
            <a:r>
              <a:rPr lang="en-US" dirty="0"/>
              <a:t> </a:t>
            </a:r>
          </a:p>
          <a:p>
            <a:r>
              <a:rPr lang="en-US" sz="1200" b="0" kern="1200" dirty="0">
                <a:solidFill>
                  <a:schemeClr val="tx1"/>
                </a:solidFill>
                <a:effectLst/>
                <a:latin typeface="Arial" pitchFamily="34" charset="0"/>
                <a:ea typeface="+mn-ea"/>
                <a:cs typeface="Arial" pitchFamily="34" charset="0"/>
              </a:rPr>
              <a:t>&lt;</a:t>
            </a:r>
            <a:r>
              <a:rPr lang="en-US" sz="1200" b="1" kern="1200" dirty="0">
                <a:solidFill>
                  <a:schemeClr val="tx1"/>
                </a:solidFill>
                <a:effectLst/>
                <a:latin typeface="Arial" pitchFamily="34" charset="0"/>
                <a:ea typeface="+mn-ea"/>
                <a:cs typeface="Arial" pitchFamily="34" charset="0"/>
              </a:rPr>
              <a:t>Instructor Note: </a:t>
            </a:r>
            <a:r>
              <a:rPr lang="en-US" sz="1200" kern="1200" dirty="0">
                <a:solidFill>
                  <a:schemeClr val="tx1"/>
                </a:solidFill>
                <a:effectLst/>
                <a:latin typeface="Arial" pitchFamily="34" charset="0"/>
                <a:ea typeface="+mn-ea"/>
                <a:cs typeface="Arial" pitchFamily="34" charset="0"/>
              </a:rPr>
              <a:t>Give additional explanatory notes for each of these answers as was done in the previous slide, if time permits.&gt;</a:t>
            </a:r>
          </a:p>
          <a:p>
            <a:r>
              <a:rPr lang="en-US" sz="1200" kern="1200" dirty="0">
                <a:solidFill>
                  <a:schemeClr val="tx1"/>
                </a:solidFill>
                <a:effectLst/>
                <a:latin typeface="Arial" pitchFamily="34" charset="0"/>
                <a:ea typeface="+mn-ea"/>
                <a:cs typeface="Arial" pitchFamily="34" charset="0"/>
              </a:rPr>
              <a:t> </a:t>
            </a:r>
          </a:p>
          <a:p>
            <a:pPr marL="0" indent="0" defTabSz="924916">
              <a:spcBef>
                <a:spcPts val="0"/>
              </a:spcBef>
              <a:spcAft>
                <a:spcPts val="600"/>
              </a:spcAft>
              <a:buFont typeface="Arial" pitchFamily="34" charset="0"/>
              <a:buNone/>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3589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4335445"/>
          </a:xfrm>
        </p:spPr>
        <p:txBody>
          <a:bodyPr/>
          <a:lstStyle/>
          <a:p>
            <a:pPr>
              <a:spcAft>
                <a:spcPts val="596"/>
              </a:spcAft>
            </a:pPr>
            <a:r>
              <a:rPr lang="en-US" b="0" baseline="0" dirty="0">
                <a:latin typeface="Arial" pitchFamily="34" charset="0"/>
                <a:cs typeface="Arial" pitchFamily="34" charset="0"/>
              </a:rPr>
              <a:t>&lt;</a:t>
            </a:r>
            <a:r>
              <a:rPr lang="en-US" b="1" baseline="0" dirty="0">
                <a:latin typeface="Arial" pitchFamily="34" charset="0"/>
                <a:cs typeface="Arial" pitchFamily="34" charset="0"/>
              </a:rPr>
              <a:t>READ </a:t>
            </a:r>
            <a:r>
              <a:rPr lang="en-US" b="0" baseline="0" dirty="0">
                <a:latin typeface="Arial" pitchFamily="34" charset="0"/>
                <a:cs typeface="Arial" pitchFamily="34" charset="0"/>
              </a:rPr>
              <a:t>the question.&gt;</a:t>
            </a:r>
          </a:p>
          <a:p>
            <a:pPr>
              <a:spcAft>
                <a:spcPts val="596"/>
              </a:spcAft>
            </a:pPr>
            <a:endParaRPr lang="en-US" b="0" baseline="0" dirty="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itchFamily="34" charset="0"/>
                <a:cs typeface="Arial" pitchFamily="34" charset="0"/>
              </a:rPr>
              <a:t>&lt;</a:t>
            </a:r>
            <a:r>
              <a:rPr lang="en-US" b="1" baseline="0" dirty="0">
                <a:latin typeface="Arial" panose="020B0604020202020204" pitchFamily="34" charset="0"/>
                <a:cs typeface="Arial" panose="020B0604020202020204" pitchFamily="34" charset="0"/>
              </a:rPr>
              <a:t>ELICIT </a:t>
            </a:r>
            <a:r>
              <a:rPr lang="en-US" b="0" baseline="0" dirty="0">
                <a:latin typeface="Arial" panose="020B0604020202020204" pitchFamily="34" charset="0"/>
                <a:cs typeface="Arial" panose="020B0604020202020204" pitchFamily="34" charset="0"/>
              </a:rPr>
              <a:t>answers from the participants.&gt;</a:t>
            </a:r>
          </a:p>
          <a:p>
            <a:pPr>
              <a:spcAft>
                <a:spcPts val="596"/>
              </a:spcAft>
            </a:pPr>
            <a:endParaRPr lang="en-US" b="0" baseline="0" dirty="0">
              <a:latin typeface="Arial" panose="020B0604020202020204" pitchFamily="34" charset="0"/>
              <a:cs typeface="Arial" panose="020B0604020202020204" pitchFamily="34" charset="0"/>
            </a:endParaRPr>
          </a:p>
          <a:p>
            <a:pPr>
              <a:spcAft>
                <a:spcPts val="596"/>
              </a:spcAft>
            </a:pPr>
            <a:r>
              <a:rPr lang="en-US" b="0" baseline="0" dirty="0">
                <a:latin typeface="Arial" panose="020B0604020202020204" pitchFamily="34" charset="0"/>
                <a:cs typeface="Arial" panose="020B0604020202020204" pitchFamily="34" charset="0"/>
              </a:rPr>
              <a:t>&lt;</a:t>
            </a:r>
            <a:r>
              <a:rPr lang="en-US" b="1" baseline="0" dirty="0">
                <a:latin typeface="Arial" pitchFamily="34" charset="0"/>
                <a:cs typeface="Arial" pitchFamily="34" charset="0"/>
              </a:rPr>
              <a:t>CLICK </a:t>
            </a:r>
            <a:r>
              <a:rPr lang="en-US" b="0" baseline="0" dirty="0">
                <a:latin typeface="Arial" pitchFamily="34" charset="0"/>
                <a:cs typeface="Arial" pitchFamily="34" charset="0"/>
              </a:rPr>
              <a:t>for correct answer to appear.&gt; </a:t>
            </a:r>
          </a:p>
          <a:p>
            <a:pPr>
              <a:spcAft>
                <a:spcPts val="596"/>
              </a:spcAft>
            </a:pPr>
            <a:endParaRPr lang="en-US" b="0" baseline="0" dirty="0">
              <a:latin typeface="Arial" pitchFamily="34" charset="0"/>
              <a:cs typeface="Arial" pitchFamily="34" charset="0"/>
            </a:endParaRPr>
          </a:p>
          <a:p>
            <a:pPr>
              <a:spcAft>
                <a:spcPts val="596"/>
              </a:spcAft>
            </a:pPr>
            <a:r>
              <a:rPr lang="en-US" b="1" baseline="0" dirty="0">
                <a:latin typeface="Arial" pitchFamily="34" charset="0"/>
                <a:cs typeface="Arial" pitchFamily="34" charset="0"/>
              </a:rPr>
              <a:t>SAY:</a:t>
            </a:r>
          </a:p>
          <a:p>
            <a:pPr>
              <a:spcBef>
                <a:spcPts val="0"/>
              </a:spcBef>
              <a:spcAft>
                <a:spcPts val="600"/>
              </a:spcAft>
            </a:pPr>
            <a:endParaRPr lang="en-US" sz="1200" dirty="0">
              <a:effectLst/>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E, all of the above.</a:t>
            </a:r>
            <a:endParaRPr lang="en-US" sz="120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17</a:t>
            </a:fld>
            <a:endParaRPr lang="en-US" dirty="0"/>
          </a:p>
        </p:txBody>
      </p:sp>
    </p:spTree>
    <p:extLst>
      <p:ext uri="{BB962C8B-B14F-4D97-AF65-F5344CB8AC3E}">
        <p14:creationId xmlns:p14="http://schemas.microsoft.com/office/powerpoint/2010/main" val="417408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63160"/>
          </a:xfrm>
        </p:spPr>
        <p:txBody>
          <a:bodyPr/>
          <a:lstStyle/>
          <a:p>
            <a:pPr marL="0" marR="0" indent="0" algn="l" defTabSz="914400" rtl="0" eaLnBrk="0" fontAlgn="base" latinLnBrk="0" hangingPunct="0">
              <a:lnSpc>
                <a:spcPct val="150000"/>
              </a:lnSpc>
              <a:spcBef>
                <a:spcPct val="30000"/>
              </a:spcBef>
              <a:spcAft>
                <a:spcPct val="0"/>
              </a:spcAft>
              <a:buClrTx/>
              <a:buSzTx/>
              <a:buFont typeface="Arial" pitchFamily="34" charset="0"/>
              <a:buNone/>
              <a:tabLst/>
              <a:defRPr/>
            </a:pPr>
            <a:r>
              <a:rPr lang="en-US" b="1" baseline="0" dirty="0"/>
              <a:t>GO</a:t>
            </a:r>
            <a:r>
              <a:rPr lang="en-US" baseline="0" dirty="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18</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736740"/>
          </a:xfrm>
        </p:spPr>
        <p:txBody>
          <a:bodyPr/>
          <a:lstStyle/>
          <a:p>
            <a:pPr marL="0" marR="0" indent="0" algn="l" defTabSz="914400" rtl="0" eaLnBrk="0" fontAlgn="base" latinLnBrk="0" hangingPunct="0">
              <a:spcBef>
                <a:spcPct val="30000"/>
              </a:spcBef>
              <a:spcAft>
                <a:spcPct val="0"/>
              </a:spcAft>
              <a:buClrTx/>
              <a:buSzTx/>
              <a:buFont typeface="Arial" pitchFamily="34" charset="0"/>
              <a:buNone/>
              <a:tabLst/>
              <a:defRPr/>
            </a:pPr>
            <a:r>
              <a:rPr lang="en-US" b="1" baseline="0" dirty="0"/>
              <a:t>SAY: </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We’ve learned about the role and use of surveillance. Now, let’s take a look at its legal basis.</a:t>
            </a:r>
          </a:p>
          <a:p>
            <a:r>
              <a:rPr lang="en-US" sz="1200" b="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In the previous </a:t>
            </a:r>
            <a:r>
              <a:rPr lang="en-US" sz="1200" i="1" kern="1200" dirty="0">
                <a:solidFill>
                  <a:schemeClr val="tx1"/>
                </a:solidFill>
                <a:effectLst/>
                <a:latin typeface="Arial" pitchFamily="34" charset="0"/>
                <a:ea typeface="+mn-ea"/>
                <a:cs typeface="Arial" pitchFamily="34" charset="0"/>
              </a:rPr>
              <a:t>New York Times</a:t>
            </a:r>
            <a:r>
              <a:rPr lang="en-US" sz="1200" kern="1200" dirty="0">
                <a:solidFill>
                  <a:schemeClr val="tx1"/>
                </a:solidFill>
                <a:effectLst/>
                <a:latin typeface="Arial" pitchFamily="34" charset="0"/>
                <a:ea typeface="+mn-ea"/>
                <a:cs typeface="Arial" pitchFamily="34" charset="0"/>
              </a:rPr>
              <a:t> article, data related to a person’s illness or behaviors were collected as part of surveillance efforts. You might have asked yourself, “How can public health officials conduct surveillance without a person’s permission?” or “How do public health authorities decide if they have the right to conduct surveillance in a particular circumstance?”</a:t>
            </a: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Legal authority for states to conduct public health surveillance is based on the </a:t>
            </a:r>
            <a:r>
              <a:rPr lang="en-US" sz="1200" i="1" kern="1200" dirty="0">
                <a:solidFill>
                  <a:schemeClr val="tx1"/>
                </a:solidFill>
                <a:effectLst/>
                <a:latin typeface="Arial" pitchFamily="34" charset="0"/>
                <a:ea typeface="+mn-ea"/>
                <a:cs typeface="Arial" pitchFamily="34" charset="0"/>
              </a:rPr>
              <a:t>U.S. Constitution</a:t>
            </a:r>
            <a:r>
              <a:rPr lang="en-US" sz="1200" kern="1200" dirty="0">
                <a:solidFill>
                  <a:schemeClr val="tx1"/>
                </a:solidFill>
                <a:effectLst/>
                <a:latin typeface="Arial" pitchFamily="34" charset="0"/>
                <a:ea typeface="+mn-ea"/>
                <a:cs typeface="Arial" pitchFamily="34" charset="0"/>
              </a:rPr>
              <a:t> in two specific clauses — general welfare and interstate commerce.</a:t>
            </a: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The federal government is charged with promoting the general welfare of the people, and it has authority over interstate commerce. CDC can respond when a disease has interstate implications because of the commerce clause. Otherwise, CDC typically must be invited by a state to conduct surveillance or investigations within its borders.</a:t>
            </a:r>
          </a:p>
          <a:p>
            <a:endParaRPr lang="en-US" sz="1200" kern="1200" dirty="0">
              <a:solidFill>
                <a:schemeClr val="tx1"/>
              </a:solidFill>
              <a:effectLst/>
              <a:latin typeface="Arial" pitchFamily="34" charset="0"/>
              <a:ea typeface="+mn-ea"/>
              <a:cs typeface="Arial" pitchFamily="34" charset="0"/>
            </a:endParaRPr>
          </a:p>
          <a:p>
            <a:r>
              <a:rPr lang="en-US" sz="1200" b="1" kern="1200" dirty="0">
                <a:solidFill>
                  <a:schemeClr val="tx1"/>
                </a:solidFill>
                <a:effectLst/>
                <a:latin typeface="Arial" pitchFamily="34" charset="0"/>
                <a:ea typeface="+mn-ea"/>
                <a:cs typeface="Arial" pitchFamily="34" charset="0"/>
              </a:rPr>
              <a:t>GO</a:t>
            </a:r>
            <a:r>
              <a:rPr lang="en-US" sz="1200" kern="1200" dirty="0">
                <a:solidFill>
                  <a:schemeClr val="tx1"/>
                </a:solidFill>
                <a:effectLst/>
                <a:latin typeface="Arial" pitchFamily="34" charset="0"/>
                <a:ea typeface="+mn-ea"/>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408772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2920113"/>
          </a:xfrm>
        </p:spPr>
        <p:txBody>
          <a:bodyPr/>
          <a:lstStyle/>
          <a:p>
            <a:pPr defTabSz="907633" eaLnBrk="1" fontAlgn="auto" hangingPunct="1">
              <a:spcBef>
                <a:spcPts val="0"/>
              </a:spcBef>
              <a:spcAft>
                <a:spcPts val="600"/>
              </a:spcAft>
              <a:defRPr/>
            </a:pPr>
            <a:r>
              <a:rPr lang="en-US" b="1" dirty="0"/>
              <a:t>SAY:</a:t>
            </a:r>
            <a:br>
              <a:rPr lang="en-US" b="1" dirty="0"/>
            </a:br>
            <a:endParaRPr lang="en-US" b="1" dirty="0"/>
          </a:p>
          <a:p>
            <a:pPr defTabSz="907633" eaLnBrk="1" fontAlgn="auto" hangingPunct="1">
              <a:spcBef>
                <a:spcPts val="0"/>
              </a:spcBef>
              <a:spcAft>
                <a:spcPts val="600"/>
              </a:spcAft>
              <a:defRPr/>
            </a:pPr>
            <a:r>
              <a:rPr lang="en-US" baseline="0" dirty="0"/>
              <a:t>Today we will discuss the basics of surveillance and its role and use in public health. We will review the legal basis, types, attributes, and the process for conducting surveillance. Finally, we will apply what we have learned by examining some cases where surveillance was used to resolve a public health problem.</a:t>
            </a:r>
          </a:p>
          <a:p>
            <a:pPr defTabSz="907633" eaLnBrk="1" fontAlgn="auto" hangingPunct="1">
              <a:spcBef>
                <a:spcPts val="0"/>
              </a:spcBef>
              <a:spcAft>
                <a:spcPts val="600"/>
              </a:spcAft>
              <a:defRPr/>
            </a:pPr>
            <a:endParaRPr lang="en-US" baseline="0" dirty="0"/>
          </a:p>
          <a:p>
            <a:pPr marL="0" marR="0" indent="0" algn="l" defTabSz="914400" rtl="0" eaLnBrk="0" fontAlgn="base" latinLnBrk="0" hangingPunct="0">
              <a:spcBef>
                <a:spcPct val="30000"/>
              </a:spcBef>
              <a:spcAft>
                <a:spcPts val="600"/>
              </a:spcAft>
              <a:buClrTx/>
              <a:buSzTx/>
              <a:buFontTx/>
              <a:buNone/>
              <a:tabLst/>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4CB6CD26-11CB-426D-A92E-25C151539CF4}" type="slidenum">
              <a:rPr lang="en-US" sz="1200">
                <a:latin typeface="Arial" charset="0"/>
                <a:cs typeface="Arial" charset="0"/>
              </a:rPr>
              <a:pPr eaLnBrk="1" hangingPunct="1"/>
              <a:t>20</a:t>
            </a:fld>
            <a:endParaRPr lang="en-US" sz="1200" dirty="0">
              <a:latin typeface="Arial" charset="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701041" y="4387135"/>
            <a:ext cx="5608320" cy="6275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r>
              <a:rPr lang="en-US" b="1" dirty="0"/>
              <a:t>SAY:</a:t>
            </a:r>
            <a:br>
              <a:rPr lang="en-US" b="1" dirty="0"/>
            </a:br>
            <a:endParaRPr lang="en-US" b="1" dirty="0"/>
          </a:p>
          <a:p>
            <a:pPr eaLnBrk="1" hangingPunct="1">
              <a:spcBef>
                <a:spcPts val="0"/>
              </a:spcBef>
              <a:spcAft>
                <a:spcPts val="600"/>
              </a:spcAft>
            </a:pPr>
            <a:r>
              <a:rPr lang="en-US" dirty="0"/>
              <a:t>State</a:t>
            </a:r>
            <a:r>
              <a:rPr lang="en-US" baseline="0" dirty="0"/>
              <a:t>-based notifiable disease surveillance systems, also called reportable disease systems, are mandated by law or regulation and</a:t>
            </a:r>
            <a:r>
              <a:rPr lang="en-US" baseline="0" dirty="0">
                <a:solidFill>
                  <a:srgbClr val="000000"/>
                </a:solidFill>
              </a:rPr>
              <a:t> specify </a:t>
            </a:r>
            <a:r>
              <a:rPr lang="en-US" dirty="0"/>
              <a:t>not only who must report, but also the list of diseases to report, how to report, and when. </a:t>
            </a:r>
          </a:p>
          <a:p>
            <a:pPr eaLnBrk="1" hangingPunct="1">
              <a:spcBef>
                <a:spcPts val="0"/>
              </a:spcBef>
              <a:spcAft>
                <a:spcPts val="600"/>
              </a:spcAft>
            </a:pPr>
            <a:endParaRPr lang="en-US" dirty="0"/>
          </a:p>
          <a:p>
            <a:pPr eaLnBrk="1" hangingPunct="1">
              <a:spcBef>
                <a:spcPts val="0"/>
              </a:spcBef>
              <a:spcAft>
                <a:spcPts val="600"/>
              </a:spcAft>
            </a:pPr>
            <a:r>
              <a:rPr lang="en-US" dirty="0"/>
              <a:t>In certain states, laws or regulations</a:t>
            </a:r>
            <a:r>
              <a:rPr lang="en-US" baseline="0" dirty="0"/>
              <a:t> also allow the state health officer to mandate reporting of specific diseases or conditions.</a:t>
            </a:r>
          </a:p>
          <a:p>
            <a:pPr eaLnBrk="1" hangingPunct="1">
              <a:spcBef>
                <a:spcPts val="0"/>
              </a:spcBef>
              <a:spcAft>
                <a:spcPts val="600"/>
              </a:spcAft>
            </a:pPr>
            <a:endParaRPr lang="en-US" dirty="0"/>
          </a:p>
          <a:p>
            <a:pPr eaLnBrk="1" hangingPunct="1">
              <a:spcBef>
                <a:spcPts val="0"/>
              </a:spcBef>
              <a:spcAft>
                <a:spcPts val="600"/>
              </a:spcAft>
            </a:pPr>
            <a:r>
              <a:rPr lang="en-US" dirty="0"/>
              <a:t>Most</a:t>
            </a:r>
            <a:r>
              <a:rPr lang="en-US" baseline="0" dirty="0"/>
              <a:t> commonly</a:t>
            </a:r>
            <a:r>
              <a:rPr lang="en-US" dirty="0"/>
              <a:t>, physicians, laboratories, hospitals, clinics, and</a:t>
            </a:r>
            <a:r>
              <a:rPr lang="en-US" baseline="0" dirty="0"/>
              <a:t> in certain instances, s</a:t>
            </a:r>
            <a:r>
              <a:rPr lang="en-US" dirty="0"/>
              <a:t>chool nurses and public</a:t>
            </a:r>
            <a:r>
              <a:rPr lang="en-US" baseline="0" dirty="0"/>
              <a:t> health professionals are required to report cases to the local health department. The local health department is usually responsible for the case investigation and any</a:t>
            </a:r>
            <a:r>
              <a:rPr lang="en-US" dirty="0"/>
              <a:t> resulting </a:t>
            </a:r>
            <a:r>
              <a:rPr lang="en-US" baseline="0" dirty="0"/>
              <a:t>actions.</a:t>
            </a:r>
          </a:p>
          <a:p>
            <a:pPr eaLnBrk="1" hangingPunct="1">
              <a:spcBef>
                <a:spcPts val="0"/>
              </a:spcBef>
              <a:spcAft>
                <a:spcPts val="600"/>
              </a:spcAft>
            </a:pPr>
            <a:endParaRPr lang="en-US" baseline="0" dirty="0"/>
          </a:p>
          <a:p>
            <a:pPr eaLnBrk="1" hangingPunct="1">
              <a:spcBef>
                <a:spcPts val="0"/>
              </a:spcBef>
              <a:spcAft>
                <a:spcPts val="600"/>
              </a:spcAft>
            </a:pPr>
            <a:r>
              <a:rPr lang="en-US" dirty="0"/>
              <a:t>After</a:t>
            </a:r>
            <a:r>
              <a:rPr lang="en-US" baseline="0" dirty="0"/>
              <a:t> the local health department receives </a:t>
            </a:r>
            <a:r>
              <a:rPr lang="en-US" dirty="0"/>
              <a:t>a </a:t>
            </a:r>
            <a:r>
              <a:rPr lang="en-US" baseline="0" dirty="0"/>
              <a:t>report and, in many cases, verifies that it meets the case definition, they then send the report to the state health department. The state health department can also assist the local health department as needed.</a:t>
            </a:r>
          </a:p>
          <a:p>
            <a:pPr eaLnBrk="1" hangingPunct="1">
              <a:spcBef>
                <a:spcPts val="0"/>
              </a:spcBef>
              <a:spcAft>
                <a:spcPts val="600"/>
              </a:spcAft>
            </a:pPr>
            <a:endParaRPr lang="en-US" baseline="0" dirty="0"/>
          </a:p>
          <a:p>
            <a:pPr eaLnBrk="1" hangingPunct="1">
              <a:spcBef>
                <a:spcPts val="0"/>
              </a:spcBef>
              <a:spcAft>
                <a:spcPts val="600"/>
              </a:spcAft>
            </a:pPr>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114073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112808"/>
          </a:xfrm>
        </p:spPr>
        <p:txBody>
          <a:bodyPr/>
          <a:lstStyle/>
          <a:p>
            <a:pPr>
              <a:spcAft>
                <a:spcPts val="596"/>
              </a:spcAft>
            </a:pPr>
            <a:r>
              <a:rPr lang="en-US" b="0" baseline="0" dirty="0">
                <a:latin typeface="Arial" pitchFamily="34" charset="0"/>
                <a:cs typeface="Arial" pitchFamily="34" charset="0"/>
              </a:rPr>
              <a:t>&lt;</a:t>
            </a:r>
            <a:r>
              <a:rPr lang="en-US" b="1" baseline="0" dirty="0">
                <a:latin typeface="Arial" pitchFamily="34" charset="0"/>
                <a:cs typeface="Arial" pitchFamily="34" charset="0"/>
              </a:rPr>
              <a:t>READ </a:t>
            </a:r>
            <a:r>
              <a:rPr lang="en-US" b="0" baseline="0" dirty="0">
                <a:latin typeface="Arial" panose="020B0604020202020204" pitchFamily="34" charset="0"/>
                <a:cs typeface="Arial" panose="020B0604020202020204" pitchFamily="34" charset="0"/>
              </a:rPr>
              <a:t>the question.&gt; </a:t>
            </a:r>
            <a:br>
              <a:rPr lang="en-US" b="0" baseline="0" dirty="0">
                <a:latin typeface="Arial" panose="020B0604020202020204" pitchFamily="34" charset="0"/>
                <a:cs typeface="Arial" panose="020B0604020202020204" pitchFamily="34" charset="0"/>
              </a:rPr>
            </a:br>
            <a:endParaRPr lang="en-US" b="0" baseline="0" dirty="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anose="020B0604020202020204" pitchFamily="34" charset="0"/>
                <a:cs typeface="Arial" panose="020B0604020202020204" pitchFamily="34" charset="0"/>
              </a:rPr>
              <a:t>&lt;</a:t>
            </a:r>
            <a:r>
              <a:rPr lang="en-US" b="1" baseline="0" dirty="0">
                <a:latin typeface="Arial" panose="020B0604020202020204" pitchFamily="34" charset="0"/>
                <a:cs typeface="Arial" panose="020B0604020202020204" pitchFamily="34" charset="0"/>
              </a:rPr>
              <a:t>ELICIT </a:t>
            </a:r>
            <a:r>
              <a:rPr lang="en-US" b="0" baseline="0" dirty="0">
                <a:latin typeface="Arial" panose="020B0604020202020204" pitchFamily="34" charset="0"/>
                <a:cs typeface="Arial" panose="020B0604020202020204" pitchFamily="34" charset="0"/>
              </a:rPr>
              <a:t>answers from the participants.&gt;</a:t>
            </a:r>
          </a:p>
          <a:p>
            <a:pPr>
              <a:spcAft>
                <a:spcPts val="596"/>
              </a:spcAft>
            </a:pPr>
            <a:endParaRPr lang="en-US" b="0" baseline="0" dirty="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anose="020B0604020202020204" pitchFamily="34" charset="0"/>
                <a:cs typeface="Arial" panose="020B0604020202020204" pitchFamily="34" charset="0"/>
              </a:rPr>
              <a:t>&lt;</a:t>
            </a:r>
            <a:r>
              <a:rPr lang="en-US" b="1" baseline="0" dirty="0">
                <a:latin typeface="Arial" pitchFamily="34" charset="0"/>
                <a:cs typeface="Arial" pitchFamily="34" charset="0"/>
              </a:rPr>
              <a:t>CLICK </a:t>
            </a:r>
            <a:r>
              <a:rPr lang="en-US" b="0" baseline="0" dirty="0">
                <a:latin typeface="Arial" panose="020B0604020202020204" pitchFamily="34" charset="0"/>
                <a:cs typeface="Arial" panose="020B0604020202020204" pitchFamily="34" charset="0"/>
              </a:rPr>
              <a:t>for correct answer to appear.&gt;</a:t>
            </a:r>
          </a:p>
          <a:p>
            <a:pPr>
              <a:spcAft>
                <a:spcPts val="596"/>
              </a:spcAft>
            </a:pPr>
            <a:endParaRPr lang="en-US" b="0" baseline="0" dirty="0">
              <a:latin typeface="Arial" panose="020B0604020202020204" pitchFamily="34" charset="0"/>
              <a:cs typeface="Arial" panose="020B0604020202020204" pitchFamily="34" charset="0"/>
            </a:endParaRPr>
          </a:p>
          <a:p>
            <a:pPr>
              <a:spcAft>
                <a:spcPts val="596"/>
              </a:spcAft>
            </a:pPr>
            <a:r>
              <a:rPr lang="en-US" b="1" baseline="0" dirty="0">
                <a:latin typeface="Arial" pitchFamily="34" charset="0"/>
                <a:cs typeface="Arial" pitchFamily="34" charset="0"/>
              </a:rPr>
              <a:t>SAY:</a:t>
            </a:r>
          </a:p>
          <a:p>
            <a:pPr>
              <a:spcBef>
                <a:spcPts val="0"/>
              </a:spcBef>
              <a:spcAft>
                <a:spcPts val="600"/>
              </a:spcAft>
            </a:pPr>
            <a:endParaRPr lang="en-US" sz="1200" dirty="0">
              <a:effectLst/>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C, the </a:t>
            </a:r>
            <a:r>
              <a:rPr lang="en-US" sz="1200" i="1" baseline="0" dirty="0">
                <a:effectLst/>
                <a:latin typeface="Arial" panose="020B0604020202020204" pitchFamily="34" charset="0"/>
                <a:cs typeface="Arial" panose="020B0604020202020204" pitchFamily="34" charset="0"/>
              </a:rPr>
              <a:t>U.S. Constitution.</a:t>
            </a:r>
          </a:p>
          <a:p>
            <a:pPr>
              <a:spcBef>
                <a:spcPts val="0"/>
              </a:spcBef>
              <a:spcAft>
                <a:spcPts val="600"/>
              </a:spcAft>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sz="1200"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3532363"/>
          </a:xfrm>
        </p:spPr>
        <p:txBody>
          <a:bodyPr/>
          <a:lstStyle/>
          <a:p>
            <a:pPr>
              <a:spcAft>
                <a:spcPts val="596"/>
              </a:spcAft>
            </a:pPr>
            <a:r>
              <a:rPr lang="en-US" b="0" baseline="0" dirty="0">
                <a:latin typeface="Arial" pitchFamily="34" charset="0"/>
                <a:cs typeface="Arial" pitchFamily="34" charset="0"/>
              </a:rPr>
              <a:t>&lt;</a:t>
            </a:r>
            <a:r>
              <a:rPr lang="en-US" b="1" baseline="0" dirty="0">
                <a:latin typeface="Arial" pitchFamily="34" charset="0"/>
                <a:cs typeface="Arial" pitchFamily="34" charset="0"/>
              </a:rPr>
              <a:t>READ </a:t>
            </a:r>
            <a:r>
              <a:rPr lang="en-US" b="0" baseline="0" dirty="0">
                <a:latin typeface="Arial" pitchFamily="34" charset="0"/>
                <a:cs typeface="Arial" pitchFamily="34" charset="0"/>
              </a:rPr>
              <a:t>the question.&gt;</a:t>
            </a:r>
          </a:p>
          <a:p>
            <a:pPr>
              <a:spcAft>
                <a:spcPts val="596"/>
              </a:spcAft>
            </a:pPr>
            <a:endParaRPr lang="en-US" b="0" baseline="0" dirty="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itchFamily="34" charset="0"/>
                <a:cs typeface="Arial" pitchFamily="34" charset="0"/>
              </a:rPr>
              <a:t>&lt;</a:t>
            </a:r>
            <a:r>
              <a:rPr lang="en-US" b="1" baseline="0" dirty="0">
                <a:latin typeface="Arial" panose="020B0604020202020204" pitchFamily="34" charset="0"/>
                <a:cs typeface="Arial" panose="020B0604020202020204" pitchFamily="34" charset="0"/>
              </a:rPr>
              <a:t>ELICIT </a:t>
            </a:r>
            <a:r>
              <a:rPr lang="en-US" b="0" baseline="0" dirty="0">
                <a:latin typeface="Arial" panose="020B0604020202020204" pitchFamily="34" charset="0"/>
                <a:cs typeface="Arial" panose="020B0604020202020204" pitchFamily="34" charset="0"/>
              </a:rPr>
              <a:t>answers from the participants.&gt;</a:t>
            </a:r>
          </a:p>
          <a:p>
            <a:pPr>
              <a:spcAft>
                <a:spcPts val="596"/>
              </a:spcAft>
            </a:pPr>
            <a:endParaRPr lang="en-US" b="0" baseline="0" dirty="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anose="020B0604020202020204" pitchFamily="34" charset="0"/>
                <a:cs typeface="Arial" panose="020B0604020202020204" pitchFamily="34" charset="0"/>
              </a:rPr>
              <a:t>&lt;</a:t>
            </a:r>
            <a:r>
              <a:rPr lang="en-US" b="1" baseline="0" dirty="0">
                <a:latin typeface="Arial" pitchFamily="34" charset="0"/>
                <a:cs typeface="Arial" pitchFamily="34" charset="0"/>
              </a:rPr>
              <a:t>CLICK </a:t>
            </a:r>
            <a:r>
              <a:rPr lang="en-US" b="0" baseline="0" dirty="0">
                <a:latin typeface="Arial" panose="020B0604020202020204" pitchFamily="34" charset="0"/>
                <a:cs typeface="Arial" panose="020B0604020202020204" pitchFamily="34" charset="0"/>
              </a:rPr>
              <a:t>for correct answer to appear.&gt;</a:t>
            </a:r>
          </a:p>
          <a:p>
            <a:pPr>
              <a:spcAft>
                <a:spcPts val="596"/>
              </a:spcAft>
            </a:pPr>
            <a:endParaRPr lang="en-US" b="0" baseline="0" dirty="0">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A, true.</a:t>
            </a:r>
          </a:p>
          <a:p>
            <a:pPr>
              <a:spcBef>
                <a:spcPts val="0"/>
              </a:spcBef>
              <a:spcAft>
                <a:spcPts val="600"/>
              </a:spcAft>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b="1"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1354"/>
          </a:xfrm>
        </p:spPr>
        <p:txBody>
          <a:bodyPr/>
          <a:lstStyle/>
          <a:p>
            <a:pPr marL="0" marR="0" indent="0" algn="l" defTabSz="914400" rtl="0" eaLnBrk="0" fontAlgn="base" latinLnBrk="0" hangingPunct="0">
              <a:lnSpc>
                <a:spcPct val="150000"/>
              </a:lnSpc>
              <a:spcBef>
                <a:spcPts val="0"/>
              </a:spcBef>
              <a:spcAft>
                <a:spcPts val="600"/>
              </a:spcAft>
              <a:buClrTx/>
              <a:buSzTx/>
              <a:buFontTx/>
              <a:buNone/>
              <a:tabLst/>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23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481AC029-884C-4AFF-B6E3-E21A070DF759}" type="slidenum">
              <a:rPr lang="en-US" sz="1200">
                <a:latin typeface="Arial" charset="0"/>
                <a:cs typeface="Arial" charset="0"/>
              </a:rPr>
              <a:pPr eaLnBrk="1" hangingPunct="1"/>
              <a:t>24</a:t>
            </a:fld>
            <a:endParaRPr lang="en-US" sz="1200" dirty="0">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01041" y="4387135"/>
            <a:ext cx="5608320" cy="6689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49">
              <a:spcBef>
                <a:spcPts val="0"/>
              </a:spcBef>
              <a:spcAft>
                <a:spcPts val="600"/>
              </a:spcAft>
              <a:defRPr/>
            </a:pPr>
            <a:r>
              <a:rPr lang="en-US" b="1" dirty="0"/>
              <a:t>SAY:</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Let’s look at the two primary types of public health surveillance, passive</a:t>
            </a:r>
            <a:r>
              <a:rPr lang="en-US" sz="1200" kern="1200" baseline="0" dirty="0">
                <a:solidFill>
                  <a:schemeClr val="tx1"/>
                </a:solidFill>
                <a:effectLst/>
                <a:latin typeface="Arial" pitchFamily="34" charset="0"/>
                <a:ea typeface="+mn-ea"/>
                <a:cs typeface="Arial" pitchFamily="34" charset="0"/>
              </a:rPr>
              <a:t> and active</a:t>
            </a:r>
            <a:r>
              <a:rPr lang="en-US" sz="1200" kern="1200" dirty="0">
                <a:solidFill>
                  <a:schemeClr val="tx1"/>
                </a:solidFill>
                <a:effectLst/>
                <a:latin typeface="Arial" pitchFamily="34" charset="0"/>
                <a:ea typeface="+mn-ea"/>
                <a:cs typeface="Arial" pitchFamily="34" charset="0"/>
              </a:rPr>
              <a:t>.</a:t>
            </a: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Most routine notifiable disease surveillance relies on passive reporting. In p</a:t>
            </a:r>
            <a:r>
              <a:rPr lang="en-US" sz="1200" i="0" kern="1200" dirty="0">
                <a:solidFill>
                  <a:schemeClr val="tx1"/>
                </a:solidFill>
                <a:effectLst/>
                <a:latin typeface="Arial" pitchFamily="34" charset="0"/>
                <a:ea typeface="+mn-ea"/>
                <a:cs typeface="Arial" pitchFamily="34" charset="0"/>
              </a:rPr>
              <a:t>assive surveillance, </a:t>
            </a:r>
            <a:r>
              <a:rPr lang="en-US" sz="1200" kern="1200" dirty="0">
                <a:solidFill>
                  <a:schemeClr val="tx1"/>
                </a:solidFill>
                <a:effectLst/>
                <a:latin typeface="Arial" pitchFamily="34" charset="0"/>
                <a:ea typeface="+mn-ea"/>
                <a:cs typeface="Arial" pitchFamily="34" charset="0"/>
              </a:rPr>
              <a:t>the physician, laboratory, or other health care provider (i.e., the reporter) takes the initiative in submitting the report by following the list of reportable diseases in that state; the health department or health agency waits for reports to be submitted by others. This is the most common type of surveillance; it is simple and inexpensive, but it is also limited by variability of quality and incompleteness in reporting.</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Active systems involve regular outreach to potential reporters to stimulate the reporting of specific diseases or injuries. Active surveillance can validate the representativeness of passive reports, ensure more complete reporting of conditions, or be used in conjunction with specific epidemiologic investigations. Active systems are often used for brief periods for discrete purposes, such as during outbreak investigations, or special time-limited events, or for diseases of special interest (e.g., SARS).</a:t>
            </a:r>
          </a:p>
          <a:p>
            <a:r>
              <a:rPr lang="en-US" sz="1200" kern="1200" dirty="0">
                <a:solidFill>
                  <a:schemeClr val="tx1"/>
                </a:solidFill>
                <a:effectLst/>
                <a:latin typeface="Arial" pitchFamily="34" charset="0"/>
                <a:ea typeface="+mn-ea"/>
                <a:cs typeface="Arial" pitchFamily="34" charset="0"/>
              </a:rPr>
              <a:t> </a:t>
            </a:r>
          </a:p>
          <a:p>
            <a:r>
              <a:rPr lang="en-US" sz="1200" b="1" kern="1200" dirty="0">
                <a:solidFill>
                  <a:schemeClr val="tx1"/>
                </a:solidFill>
                <a:effectLst/>
                <a:latin typeface="Arial" pitchFamily="34" charset="0"/>
                <a:ea typeface="+mn-ea"/>
                <a:cs typeface="Arial" pitchFamily="34" charset="0"/>
              </a:rPr>
              <a:t>GO</a:t>
            </a:r>
            <a:r>
              <a:rPr lang="en-US" sz="1200" kern="1200" dirty="0">
                <a:solidFill>
                  <a:schemeClr val="tx1"/>
                </a:solidFill>
                <a:effectLst/>
                <a:latin typeface="Arial" pitchFamily="34" charset="0"/>
                <a:ea typeface="+mn-ea"/>
                <a:cs typeface="Arial" pitchFamily="34" charset="0"/>
              </a:rPr>
              <a:t> to next slide.</a:t>
            </a:r>
            <a:endParaRPr lang="en-US" dirty="0"/>
          </a:p>
        </p:txBody>
      </p:sp>
    </p:spTree>
    <p:extLst>
      <p:ext uri="{BB962C8B-B14F-4D97-AF65-F5344CB8AC3E}">
        <p14:creationId xmlns:p14="http://schemas.microsoft.com/office/powerpoint/2010/main" val="406692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095AF32-1AD6-41F1-A68F-631C2218AC61}" type="slidenum">
              <a:rPr lang="en-US" sz="1200">
                <a:latin typeface="Arial" charset="0"/>
                <a:cs typeface="Arial" charset="0"/>
              </a:rPr>
              <a:pPr eaLnBrk="1" hangingPunct="1"/>
              <a:t>25</a:t>
            </a:fld>
            <a:endParaRPr lang="en-US" sz="1200" dirty="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1041" y="4387138"/>
            <a:ext cx="5608320" cy="6832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916" eaLnBrk="1" hangingPunct="1">
              <a:spcBef>
                <a:spcPts val="0"/>
              </a:spcBef>
              <a:spcAft>
                <a:spcPts val="600"/>
              </a:spcAft>
              <a:defRPr/>
            </a:pPr>
            <a:r>
              <a:rPr lang="en-US" b="1" dirty="0"/>
              <a:t>SAY: </a:t>
            </a:r>
          </a:p>
          <a:p>
            <a:pPr defTabSz="924916" eaLnBrk="1" hangingPunct="1">
              <a:spcBef>
                <a:spcPts val="0"/>
              </a:spcBef>
              <a:spcAft>
                <a:spcPts val="600"/>
              </a:spcAft>
              <a:defRPr/>
            </a:pPr>
            <a:br>
              <a:rPr lang="en-US" b="1" dirty="0"/>
            </a:br>
            <a:r>
              <a:rPr lang="en-US" dirty="0"/>
              <a:t>Another type of surveillance is sentinel surveillance.</a:t>
            </a:r>
          </a:p>
          <a:p>
            <a:pPr defTabSz="924916" eaLnBrk="1" hangingPunct="1">
              <a:spcBef>
                <a:spcPts val="0"/>
              </a:spcBef>
              <a:spcAft>
                <a:spcPts val="600"/>
              </a:spcAft>
              <a:defRPr/>
            </a:pPr>
            <a:endParaRPr lang="en-US" sz="1200" b="0" i="0" u="none" strike="noStrike" kern="1200" baseline="0" dirty="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r>
              <a:rPr lang="en-US" sz="1200" b="0" i="0" u="none" strike="noStrike" kern="1200" baseline="0" dirty="0">
                <a:solidFill>
                  <a:schemeClr val="tx1"/>
                </a:solidFill>
                <a:latin typeface="Arial" charset="0"/>
                <a:ea typeface="+mn-ea"/>
                <a:cs typeface="Arial" charset="0"/>
              </a:rPr>
              <a:t>&lt;</a:t>
            </a:r>
            <a:r>
              <a:rPr lang="en-US" sz="1200" b="1" i="0" u="none" strike="noStrike" kern="1200" baseline="0" dirty="0">
                <a:solidFill>
                  <a:schemeClr val="tx1"/>
                </a:solidFill>
                <a:latin typeface="Arial" charset="0"/>
                <a:ea typeface="+mn-ea"/>
                <a:cs typeface="Arial" charset="0"/>
              </a:rPr>
              <a:t>READ</a:t>
            </a:r>
            <a:r>
              <a:rPr lang="en-US" sz="1200" b="0" i="0" u="none" strike="noStrike" kern="1200" baseline="0" dirty="0">
                <a:solidFill>
                  <a:schemeClr val="tx1"/>
                </a:solidFill>
                <a:latin typeface="Arial" charset="0"/>
                <a:ea typeface="+mn-ea"/>
                <a:cs typeface="Arial" charset="0"/>
              </a:rPr>
              <a:t> the definition of Sentinel Surveillance.&gt;</a:t>
            </a:r>
            <a:endParaRPr lang="en-US" sz="1200" b="1" i="0" u="none" strike="noStrike" kern="1200" baseline="0" dirty="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endParaRPr lang="en-US" sz="1200" b="0" i="0" u="none" strike="noStrike" kern="1200" baseline="0" dirty="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r>
              <a:rPr lang="en-US" b="1" dirty="0"/>
              <a:t>SAY: </a:t>
            </a:r>
            <a:endParaRPr lang="en-US" sz="1200" b="0" i="0" u="none" strike="noStrike" kern="1200" baseline="0" dirty="0">
              <a:solidFill>
                <a:schemeClr val="tx1"/>
              </a:solidFill>
              <a:latin typeface="Arial" charset="0"/>
              <a:ea typeface="+mn-ea"/>
              <a:cs typeface="Arial" charset="0"/>
            </a:endParaRPr>
          </a:p>
          <a:p>
            <a:pPr defTabSz="924916" eaLnBrk="1" hangingPunct="1">
              <a:spcBef>
                <a:spcPts val="0"/>
              </a:spcBef>
              <a:spcAft>
                <a:spcPts val="600"/>
              </a:spcAft>
              <a:defRPr/>
            </a:pPr>
            <a:r>
              <a:rPr lang="en-US" dirty="0"/>
              <a:t>Syndromic</a:t>
            </a:r>
            <a:r>
              <a:rPr lang="en-US" baseline="0" dirty="0"/>
              <a:t> surveillance focuses on the </a:t>
            </a:r>
            <a:r>
              <a:rPr lang="en-US" dirty="0"/>
              <a:t>signs</a:t>
            </a:r>
            <a:r>
              <a:rPr lang="en-US" baseline="0" dirty="0"/>
              <a:t> and symptoms of an illness </a:t>
            </a:r>
            <a:r>
              <a:rPr lang="en-US" dirty="0"/>
              <a:t>rather than physician-diagnosed or laboratory-confirmed illnesses. The case definition for a syndrome is never as specific as for a disease.</a:t>
            </a:r>
            <a:r>
              <a:rPr lang="en-US" baseline="0" dirty="0"/>
              <a:t> T</a:t>
            </a:r>
            <a:r>
              <a:rPr lang="en-US" dirty="0"/>
              <a:t>herefore, follow-up is always necessary to verify if an outbreak is actually occurring. Syndromic</a:t>
            </a:r>
            <a:r>
              <a:rPr lang="en-US" baseline="0" dirty="0"/>
              <a:t> surveillance is </a:t>
            </a:r>
            <a:r>
              <a:rPr lang="en-US" dirty="0"/>
              <a:t>the preferred method for bioterrorism. An advantage of this method is that reporting does not need to wait for a</a:t>
            </a:r>
            <a:r>
              <a:rPr lang="en-US" baseline="0" dirty="0"/>
              <a:t> diagnosis to be made, which can</a:t>
            </a:r>
            <a:r>
              <a:rPr lang="en-US" dirty="0"/>
              <a:t> </a:t>
            </a:r>
            <a:r>
              <a:rPr lang="en-US" baseline="0" dirty="0"/>
              <a:t>add time and delay the reporting process.</a:t>
            </a:r>
            <a:r>
              <a:rPr lang="en-US" dirty="0"/>
              <a:t> Because of this time-saving aspect, syndromic surveillance has been used as a method of early detection to improve situational awareness, especially in the context of bioterrorism. The term syndromic surveillance has also been loosely applied to surveillance of school and work absenteeism, calls to 9-1-1, and over-the-counter medications,</a:t>
            </a:r>
            <a:r>
              <a:rPr lang="en-US" baseline="0" dirty="0"/>
              <a:t> where for example, </a:t>
            </a:r>
            <a:r>
              <a:rPr lang="en-US" dirty="0"/>
              <a:t>a sharp increase in sales of antidiarrheal medications in a community can indicate an outbreak of gastroenteritis.</a:t>
            </a:r>
          </a:p>
          <a:p>
            <a:pPr defTabSz="924916" eaLnBrk="1" hangingPunct="1">
              <a:spcBef>
                <a:spcPts val="0"/>
              </a:spcBef>
              <a:spcAft>
                <a:spcPts val="600"/>
              </a:spcAft>
              <a:defRPr/>
            </a:pPr>
            <a:endParaRPr lang="en-US" dirty="0"/>
          </a:p>
          <a:p>
            <a:pPr defTabSz="924916" eaLnBrk="1" hangingPunct="1">
              <a:spcBef>
                <a:spcPts val="0"/>
              </a:spcBef>
              <a:spcAft>
                <a:spcPts val="600"/>
              </a:spcAft>
              <a:defRPr/>
            </a:pPr>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39921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26</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701041" y="4387136"/>
            <a:ext cx="5608320" cy="77942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Arial" pitchFamily="34" charset="0"/>
              </a:rPr>
              <a:t>SAY:</a:t>
            </a:r>
            <a:br>
              <a:rPr lang="en-US" sz="1200" b="1" kern="1200" dirty="0">
                <a:solidFill>
                  <a:schemeClr val="tx1"/>
                </a:solidFill>
                <a:effectLst/>
                <a:latin typeface="Arial" pitchFamily="34" charset="0"/>
                <a:ea typeface="+mn-ea"/>
                <a:cs typeface="Arial" pitchFamily="34" charset="0"/>
              </a:rPr>
            </a:br>
            <a:endParaRPr lang="en-US" sz="1200" b="1"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Ten key attributes should be considered when determining if a surveillance system will be effective. This slide</a:t>
            </a:r>
            <a:r>
              <a:rPr lang="en-US" sz="1200" kern="1200" baseline="0" dirty="0">
                <a:solidFill>
                  <a:schemeClr val="tx1"/>
                </a:solidFill>
                <a:effectLst/>
                <a:latin typeface="Arial" pitchFamily="34" charset="0"/>
                <a:ea typeface="+mn-ea"/>
                <a:cs typeface="Arial" pitchFamily="34" charset="0"/>
              </a:rPr>
              <a:t> depicts </a:t>
            </a:r>
            <a:r>
              <a:rPr lang="en-US" sz="1200" kern="1200" dirty="0">
                <a:solidFill>
                  <a:schemeClr val="tx1"/>
                </a:solidFill>
                <a:effectLst/>
                <a:latin typeface="Arial" pitchFamily="34" charset="0"/>
                <a:ea typeface="+mn-ea"/>
                <a:cs typeface="Arial" pitchFamily="34" charset="0"/>
              </a:rPr>
              <a:t>the first five attributes of an effective surveillance system.</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The first attribute to consider is usefulness. How useful is the system in accomplishing its objectives?</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Data quality examines how reliable the data are. How complete and accurate are the data fields in the reports received by the system?</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The next attribute is timeliness. How quickly are reports received? Timeliness might be important for certain conditions, but less important for others. You might need to report one disease immediately to implement contact-avoidance and prevention measures. With other conditions, such as obesity, a longer delay in reporting is acceptable.</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Flexibility considers how quickly the system can adapt to changes.</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And</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Simplicity considers whether the system is easy to operate. </a:t>
            </a:r>
          </a:p>
          <a:p>
            <a:pPr marL="0" lvl="1" indent="0" defTabSz="924916" eaLnBrk="1" hangingPunct="1">
              <a:spcBef>
                <a:spcPts val="0"/>
              </a:spcBef>
              <a:spcAft>
                <a:spcPts val="600"/>
              </a:spcAft>
              <a:buFont typeface="Arial" pitchFamily="34" charset="0"/>
              <a:buNone/>
              <a:defRPr/>
            </a:pPr>
            <a:endParaRPr lang="en-US" dirty="0"/>
          </a:p>
          <a:p>
            <a:pPr marL="0" indent="0" eaLnBrk="1" hangingPunct="1">
              <a:spcBef>
                <a:spcPct val="0"/>
              </a:spcBef>
              <a:spcAft>
                <a:spcPts val="600"/>
              </a:spcAft>
              <a:buFont typeface="Arial" pitchFamily="34" charset="0"/>
              <a:buNone/>
            </a:pPr>
            <a:r>
              <a:rPr lang="en-US" b="1" dirty="0"/>
              <a:t>GO</a:t>
            </a:r>
            <a:r>
              <a:rPr lang="en-US" b="0" dirty="0"/>
              <a:t> t</a:t>
            </a:r>
            <a:r>
              <a:rPr lang="en-US" baseline="0" dirty="0"/>
              <a:t>o next slide.</a:t>
            </a:r>
            <a:endParaRPr lang="en-US" sz="1000" dirty="0"/>
          </a:p>
        </p:txBody>
      </p:sp>
    </p:spTree>
    <p:extLst>
      <p:ext uri="{BB962C8B-B14F-4D97-AF65-F5344CB8AC3E}">
        <p14:creationId xmlns:p14="http://schemas.microsoft.com/office/powerpoint/2010/main" val="215313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27</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xfrm>
            <a:off x="1157288" y="303213"/>
            <a:ext cx="4619625" cy="3463925"/>
          </a:xfrm>
          <a:ln/>
        </p:spPr>
      </p:sp>
      <p:sp>
        <p:nvSpPr>
          <p:cNvPr id="113668" name="Rectangle 3"/>
          <p:cNvSpPr>
            <a:spLocks noGrp="1" noChangeArrowheads="1"/>
          </p:cNvSpPr>
          <p:nvPr>
            <p:ph type="body" idx="1"/>
          </p:nvPr>
        </p:nvSpPr>
        <p:spPr>
          <a:xfrm>
            <a:off x="724896" y="3936350"/>
            <a:ext cx="5852159" cy="8507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sz="1200" b="1" kern="1200" dirty="0">
                <a:solidFill>
                  <a:schemeClr val="tx1"/>
                </a:solidFill>
                <a:effectLst/>
                <a:latin typeface="Arial" pitchFamily="34" charset="0"/>
                <a:ea typeface="+mn-ea"/>
                <a:cs typeface="Arial" pitchFamily="34" charset="0"/>
              </a:rPr>
              <a:t>SAY:</a:t>
            </a:r>
            <a:endParaRPr lang="en-US" sz="1100" b="1" kern="1200" dirty="0">
              <a:solidFill>
                <a:schemeClr val="tx1"/>
              </a:solidFill>
              <a:effectLst/>
              <a:latin typeface="Arial" pitchFamily="34" charset="0"/>
              <a:ea typeface="+mn-ea"/>
              <a:cs typeface="Arial" pitchFamily="34" charset="0"/>
            </a:endParaRPr>
          </a:p>
          <a:p>
            <a:pPr>
              <a:lnSpc>
                <a:spcPct val="150000"/>
              </a:lnSpc>
            </a:pPr>
            <a:endParaRPr lang="en-US" sz="12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Stability is the next attribute. Does the surveillance system work well, or does it break down often?</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 </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Sensitivity considers how well the system captures the intended cases. Does it capture 60% of the cases or 80%? If you have a system that only captures 60% but 80% is needed, it might not be effective enough for that condition or situation.</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 </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The next attribute is predictive value positive. How many of the reported cases are true cases that meet the criteria for what we are calling a case — that is, how many reported cases actually meet the case definition?</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 </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Representativeness considers how well the system represents the population under consideration. Does it identify events only among certain groups, or does it accurately capture events across the whole target population?</a:t>
            </a:r>
            <a:endParaRPr lang="en-US" sz="1100" b="0" kern="1200" dirty="0">
              <a:solidFill>
                <a:schemeClr val="tx1"/>
              </a:solidFill>
              <a:effectLst/>
              <a:latin typeface="Arial" pitchFamily="34" charset="0"/>
              <a:ea typeface="+mn-ea"/>
              <a:cs typeface="Arial" pitchFamily="34" charset="0"/>
            </a:endParaRPr>
          </a:p>
          <a:p>
            <a:pPr>
              <a:lnSpc>
                <a:spcPct val="150000"/>
              </a:lnSpc>
            </a:pP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The final attribute is acceptability. How willing are the system users to actively participate in the surveillance efforts and to report their data?</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 </a:t>
            </a:r>
            <a:endParaRPr lang="en-US" sz="1100" b="0" kern="1200" dirty="0">
              <a:solidFill>
                <a:schemeClr val="tx1"/>
              </a:solidFill>
              <a:effectLst/>
              <a:latin typeface="Arial" pitchFamily="34" charset="0"/>
              <a:ea typeface="+mn-ea"/>
              <a:cs typeface="Arial" pitchFamily="34" charset="0"/>
            </a:endParaRPr>
          </a:p>
          <a:p>
            <a:pPr>
              <a:lnSpc>
                <a:spcPct val="150000"/>
              </a:lnSpc>
            </a:pPr>
            <a:r>
              <a:rPr lang="en-US" sz="1200" b="0" kern="1200" dirty="0">
                <a:solidFill>
                  <a:schemeClr val="tx1"/>
                </a:solidFill>
                <a:effectLst/>
                <a:latin typeface="Arial" pitchFamily="34" charset="0"/>
                <a:ea typeface="+mn-ea"/>
                <a:cs typeface="Arial" pitchFamily="34" charset="0"/>
              </a:rPr>
              <a:t>Under real-world conditions, we need to balance the attributes of the surveillance system to accomplish the objectives. For example, sensitivity and predictive value positive typically have an inverse association. The more sensitive the system, the lower your predictive value positive. Therefore, you might have to decide whether you rather have a more sensitive system or a higher predictive value positive to accomplish your goal. </a:t>
            </a:r>
            <a:endParaRPr lang="en-US" sz="1100" b="0" kern="1200" dirty="0">
              <a:solidFill>
                <a:schemeClr val="tx1"/>
              </a:solidFill>
              <a:effectLst/>
              <a:latin typeface="Arial" pitchFamily="34" charset="0"/>
              <a:ea typeface="+mn-ea"/>
              <a:cs typeface="Arial" pitchFamily="34" charset="0"/>
            </a:endParaRPr>
          </a:p>
          <a:p>
            <a:pPr marL="0" lvl="1" indent="0" defTabSz="924916" eaLnBrk="1" hangingPunct="1">
              <a:lnSpc>
                <a:spcPct val="150000"/>
              </a:lnSpc>
              <a:spcBef>
                <a:spcPts val="0"/>
              </a:spcBef>
              <a:spcAft>
                <a:spcPts val="600"/>
              </a:spcAft>
              <a:buFont typeface="Arial" pitchFamily="34" charset="0"/>
              <a:buNone/>
              <a:defRPr/>
            </a:pPr>
            <a:endParaRPr lang="en-US" dirty="0"/>
          </a:p>
          <a:p>
            <a:pPr marL="0" indent="0" eaLnBrk="1" hangingPunct="1">
              <a:lnSpc>
                <a:spcPct val="150000"/>
              </a:lnSpc>
              <a:spcBef>
                <a:spcPct val="0"/>
              </a:spcBef>
              <a:spcAft>
                <a:spcPts val="600"/>
              </a:spcAft>
              <a:buFont typeface="Arial" pitchFamily="34" charset="0"/>
              <a:buNone/>
            </a:pPr>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3506634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073052"/>
          </a:xfrm>
        </p:spPr>
        <p:txBody>
          <a:bodyPr/>
          <a:lstStyle/>
          <a:p>
            <a:pPr>
              <a:spcAft>
                <a:spcPts val="596"/>
              </a:spcAft>
            </a:pPr>
            <a:r>
              <a:rPr lang="en-US" b="0" baseline="0" dirty="0">
                <a:latin typeface="Arial" pitchFamily="34" charset="0"/>
                <a:cs typeface="Arial" pitchFamily="34" charset="0"/>
              </a:rPr>
              <a:t>&lt;</a:t>
            </a:r>
            <a:r>
              <a:rPr lang="en-US" b="1" baseline="0" dirty="0">
                <a:latin typeface="Arial" pitchFamily="34" charset="0"/>
                <a:cs typeface="Arial" pitchFamily="34" charset="0"/>
              </a:rPr>
              <a:t>READ</a:t>
            </a:r>
            <a:r>
              <a:rPr lang="en-US" b="0" baseline="0" dirty="0">
                <a:latin typeface="Arial" pitchFamily="34" charset="0"/>
                <a:cs typeface="Arial" pitchFamily="34" charset="0"/>
              </a:rPr>
              <a:t> the question.&gt;</a:t>
            </a:r>
          </a:p>
          <a:p>
            <a:pPr>
              <a:spcAft>
                <a:spcPts val="596"/>
              </a:spcAft>
            </a:pPr>
            <a:endParaRPr lang="en-US" b="0" baseline="0" dirty="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itchFamily="34" charset="0"/>
                <a:cs typeface="Arial" pitchFamily="34" charset="0"/>
              </a:rPr>
              <a:t>&lt;</a:t>
            </a:r>
            <a:r>
              <a:rPr lang="en-US" b="1" baseline="0" dirty="0">
                <a:latin typeface="Arial" panose="020B0604020202020204" pitchFamily="34" charset="0"/>
                <a:cs typeface="Arial" panose="020B0604020202020204" pitchFamily="34" charset="0"/>
              </a:rPr>
              <a:t>ELICIT </a:t>
            </a:r>
            <a:r>
              <a:rPr lang="en-US" b="0" baseline="0" dirty="0">
                <a:latin typeface="Arial" panose="020B0604020202020204" pitchFamily="34" charset="0"/>
                <a:cs typeface="Arial" panose="020B0604020202020204" pitchFamily="34" charset="0"/>
              </a:rPr>
              <a:t>answers from the participants.&gt;</a:t>
            </a:r>
          </a:p>
          <a:p>
            <a:pPr>
              <a:spcAft>
                <a:spcPts val="596"/>
              </a:spcAft>
            </a:pPr>
            <a:endParaRPr lang="en-US" b="0" baseline="0" dirty="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a:latin typeface="Arial" panose="020B0604020202020204" pitchFamily="34" charset="0"/>
                <a:cs typeface="Arial" panose="020B0604020202020204" pitchFamily="34" charset="0"/>
              </a:rPr>
              <a:t>&lt;</a:t>
            </a:r>
            <a:r>
              <a:rPr lang="en-US" b="1" baseline="0" dirty="0">
                <a:latin typeface="Arial" pitchFamily="34" charset="0"/>
                <a:cs typeface="Arial" pitchFamily="34" charset="0"/>
              </a:rPr>
              <a:t>CLICK</a:t>
            </a:r>
            <a:r>
              <a:rPr lang="en-US" b="0" baseline="0" dirty="0">
                <a:latin typeface="Arial" panose="020B0604020202020204" pitchFamily="34" charset="0"/>
                <a:cs typeface="Arial" panose="020B0604020202020204" pitchFamily="34" charset="0"/>
              </a:rPr>
              <a:t> for correct answer to appear.&gt;</a:t>
            </a:r>
          </a:p>
          <a:p>
            <a:pPr>
              <a:spcAft>
                <a:spcPts val="596"/>
              </a:spcAft>
            </a:pPr>
            <a:br>
              <a:rPr lang="en-US" b="0" baseline="0"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SAY:</a:t>
            </a:r>
            <a:endParaRPr lang="en-US" b="0" baseline="0" dirty="0">
              <a:latin typeface="Arial" pitchFamily="34" charset="0"/>
              <a:cs typeface="Arial" pitchFamily="34" charset="0"/>
            </a:endParaRPr>
          </a:p>
          <a:p>
            <a:pPr>
              <a:spcBef>
                <a:spcPts val="0"/>
              </a:spcBef>
              <a:spcAft>
                <a:spcPts val="600"/>
              </a:spcAft>
            </a:pPr>
            <a:endParaRPr lang="en-US" sz="1200" dirty="0">
              <a:effectLst/>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B, active.</a:t>
            </a:r>
          </a:p>
          <a:p>
            <a:pPr>
              <a:spcBef>
                <a:spcPts val="0"/>
              </a:spcBef>
              <a:spcAft>
                <a:spcPts val="600"/>
              </a:spcAft>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3182506"/>
          </a:xfrm>
        </p:spPr>
        <p:txBody>
          <a:bodyPr/>
          <a:lstStyle/>
          <a:p>
            <a:pPr defTabSz="914349">
              <a:spcBef>
                <a:spcPts val="0"/>
              </a:spcBef>
              <a:spcAft>
                <a:spcPts val="600"/>
              </a:spcAft>
              <a:defRPr/>
            </a:pPr>
            <a:r>
              <a:rPr lang="en-US" b="1" dirty="0"/>
              <a:t>SAY:</a:t>
            </a:r>
          </a:p>
          <a:p>
            <a:pPr fontAlgn="base"/>
            <a:endParaRPr lang="en-US" sz="1200" kern="1200" dirty="0">
              <a:solidFill>
                <a:schemeClr val="tx1"/>
              </a:solidFill>
              <a:effectLst/>
              <a:latin typeface="Arial" pitchFamily="34" charset="0"/>
              <a:ea typeface="+mn-ea"/>
              <a:cs typeface="Arial" pitchFamily="34" charset="0"/>
            </a:endParaRPr>
          </a:p>
          <a:p>
            <a:pPr fontAlgn="base"/>
            <a:r>
              <a:rPr lang="en-US" sz="1200" kern="1200" dirty="0">
                <a:solidFill>
                  <a:schemeClr val="tx1"/>
                </a:solidFill>
                <a:effectLst/>
                <a:latin typeface="Arial" pitchFamily="34" charset="0"/>
                <a:ea typeface="+mn-ea"/>
                <a:cs typeface="Arial" pitchFamily="34" charset="0"/>
              </a:rPr>
              <a:t>Many other</a:t>
            </a:r>
            <a:r>
              <a:rPr lang="en-US" sz="1200" kern="1200" baseline="0" dirty="0">
                <a:solidFill>
                  <a:schemeClr val="tx1"/>
                </a:solidFill>
                <a:effectLst/>
                <a:latin typeface="Arial" pitchFamily="34" charset="0"/>
                <a:ea typeface="+mn-ea"/>
                <a:cs typeface="Arial" pitchFamily="34" charset="0"/>
              </a:rPr>
              <a:t> </a:t>
            </a:r>
            <a:r>
              <a:rPr lang="en-US" sz="1200" kern="1200" dirty="0">
                <a:solidFill>
                  <a:schemeClr val="tx1"/>
                </a:solidFill>
                <a:effectLst/>
                <a:latin typeface="Arial" pitchFamily="34" charset="0"/>
                <a:ea typeface="+mn-ea"/>
                <a:cs typeface="Arial" pitchFamily="34" charset="0"/>
              </a:rPr>
              <a:t>decisions have to be made after you decide to place an illness</a:t>
            </a:r>
            <a:r>
              <a:rPr lang="en-US" sz="1200" kern="1200" baseline="0" dirty="0">
                <a:solidFill>
                  <a:schemeClr val="tx1"/>
                </a:solidFill>
                <a:effectLst/>
                <a:latin typeface="Arial" pitchFamily="34" charset="0"/>
                <a:ea typeface="+mn-ea"/>
                <a:cs typeface="Arial" pitchFamily="34" charset="0"/>
              </a:rPr>
              <a:t> or injury</a:t>
            </a:r>
            <a:r>
              <a:rPr lang="en-US" sz="1200" kern="1200" dirty="0">
                <a:solidFill>
                  <a:schemeClr val="tx1"/>
                </a:solidFill>
                <a:effectLst/>
                <a:latin typeface="Arial" pitchFamily="34" charset="0"/>
                <a:ea typeface="+mn-ea"/>
                <a:cs typeface="Arial" pitchFamily="34" charset="0"/>
              </a:rPr>
              <a:t> under public health surveillance, including decisions about collection, analysis, interpretation, dissemination, and action, all of which require</a:t>
            </a:r>
            <a:r>
              <a:rPr lang="en-US" sz="1200" kern="1200" baseline="0" dirty="0">
                <a:solidFill>
                  <a:schemeClr val="tx1"/>
                </a:solidFill>
                <a:effectLst/>
                <a:latin typeface="Arial" pitchFamily="34" charset="0"/>
                <a:ea typeface="+mn-ea"/>
                <a:cs typeface="Arial" pitchFamily="34" charset="0"/>
              </a:rPr>
              <a:t> long-term planning</a:t>
            </a:r>
            <a:r>
              <a:rPr lang="en-US" sz="1200" kern="1200" dirty="0">
                <a:solidFill>
                  <a:schemeClr val="tx1"/>
                </a:solidFill>
                <a:effectLst/>
                <a:latin typeface="Arial" pitchFamily="34" charset="0"/>
                <a:ea typeface="+mn-ea"/>
                <a:cs typeface="Arial" pitchFamily="34" charset="0"/>
              </a:rPr>
              <a:t>.</a:t>
            </a:r>
            <a:br>
              <a:rPr lang="en-US" sz="1200" kern="1200" dirty="0">
                <a:solidFill>
                  <a:schemeClr val="tx1"/>
                </a:solidFill>
                <a:effectLst/>
                <a:latin typeface="Arial" pitchFamily="34" charset="0"/>
                <a:ea typeface="+mn-ea"/>
                <a:cs typeface="Arial" pitchFamily="34" charset="0"/>
              </a:rPr>
            </a:br>
            <a:endParaRPr lang="en-US" sz="1200" kern="1200" dirty="0">
              <a:solidFill>
                <a:schemeClr val="tx1"/>
              </a:solidFill>
              <a:effectLst/>
              <a:latin typeface="Arial" pitchFamily="34" charset="0"/>
              <a:ea typeface="+mn-ea"/>
              <a:cs typeface="Arial" pitchFamily="34" charset="0"/>
            </a:endParaRPr>
          </a:p>
          <a:p>
            <a:pPr fontAlgn="base"/>
            <a:r>
              <a:rPr lang="en-US" sz="1200" kern="1200" dirty="0">
                <a:solidFill>
                  <a:schemeClr val="tx1"/>
                </a:solidFill>
                <a:effectLst/>
                <a:latin typeface="Arial" pitchFamily="34" charset="0"/>
                <a:ea typeface="+mn-ea"/>
                <a:cs typeface="Arial" pitchFamily="34" charset="0"/>
              </a:rPr>
              <a:t>Next, we will discuss each one.</a:t>
            </a:r>
          </a:p>
          <a:p>
            <a:pPr defTabSz="914349">
              <a:spcBef>
                <a:spcPts val="0"/>
              </a:spcBef>
              <a:spcAft>
                <a:spcPts val="600"/>
              </a:spcAft>
              <a:defRPr/>
            </a:pPr>
            <a:endParaRPr lang="en-US" dirty="0"/>
          </a:p>
          <a:p>
            <a:pPr marL="0" marR="0" indent="0" algn="l" defTabSz="914349" rtl="0" eaLnBrk="0" fontAlgn="base" latinLnBrk="0" hangingPunct="0">
              <a:spcBef>
                <a:spcPts val="0"/>
              </a:spcBef>
              <a:spcAft>
                <a:spcPts val="600"/>
              </a:spcAft>
              <a:buClrTx/>
              <a:buSzTx/>
              <a:buFontTx/>
              <a:buNone/>
              <a:tabLst/>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29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2355570"/>
          </a:xfrm>
        </p:spPr>
        <p:txBody>
          <a:bodyPr/>
          <a:lstStyle/>
          <a:p>
            <a:r>
              <a:rPr lang="en-US" b="1" dirty="0"/>
              <a:t>SAY:</a:t>
            </a:r>
            <a:br>
              <a:rPr lang="en-US" b="1" dirty="0"/>
            </a:br>
            <a:endParaRPr lang="en-US" b="1" dirty="0"/>
          </a:p>
          <a:p>
            <a:r>
              <a:rPr lang="en-US" dirty="0">
                <a:latin typeface="Arial" pitchFamily="34" charset="0"/>
                <a:cs typeface="Arial" pitchFamily="34" charset="0"/>
              </a:rPr>
              <a:t>After completing this course, </a:t>
            </a:r>
            <a:r>
              <a:rPr lang="en-US" b="0" baseline="0" dirty="0">
                <a:solidFill>
                  <a:srgbClr val="000000"/>
                </a:solidFill>
                <a:latin typeface="Arial" pitchFamily="34" charset="0"/>
                <a:cs typeface="Arial" pitchFamily="34" charset="0"/>
              </a:rPr>
              <a:t>you will be able to</a:t>
            </a:r>
          </a:p>
          <a:p>
            <a:pPr>
              <a:spcBef>
                <a:spcPts val="0"/>
              </a:spcBef>
              <a:spcAft>
                <a:spcPts val="600"/>
              </a:spcAft>
            </a:pPr>
            <a:r>
              <a:rPr lang="en-US" dirty="0"/>
              <a:t> </a:t>
            </a:r>
          </a:p>
          <a:p>
            <a:pPr>
              <a:spcBef>
                <a:spcPts val="0"/>
              </a:spcBef>
              <a:spcAft>
                <a:spcPts val="600"/>
              </a:spcAft>
            </a:pPr>
            <a:r>
              <a:rPr lang="en-US" dirty="0"/>
              <a:t>&lt;</a:t>
            </a:r>
            <a:r>
              <a:rPr lang="en-US" b="1" dirty="0"/>
              <a:t>READ</a:t>
            </a:r>
            <a:r>
              <a:rPr lang="en-US" b="1" baseline="0" dirty="0"/>
              <a:t> </a:t>
            </a:r>
            <a:r>
              <a:rPr lang="en-US" b="0" baseline="0" dirty="0"/>
              <a:t>the</a:t>
            </a:r>
            <a:r>
              <a:rPr lang="en-US" dirty="0"/>
              <a:t> objectives from the slide.&gt;</a:t>
            </a:r>
          </a:p>
          <a:p>
            <a:pPr>
              <a:spcBef>
                <a:spcPts val="0"/>
              </a:spcBef>
              <a:spcAft>
                <a:spcPts val="600"/>
              </a:spcAft>
            </a:pPr>
            <a:endParaRPr lang="en-US" dirty="0"/>
          </a:p>
          <a:p>
            <a:pPr>
              <a:spcBef>
                <a:spcPts val="0"/>
              </a:spcBef>
              <a:spcAft>
                <a:spcPts val="600"/>
              </a:spcAft>
            </a:pPr>
            <a:r>
              <a:rPr lang="en-US" b="1" dirty="0"/>
              <a:t>GO</a:t>
            </a:r>
            <a:r>
              <a:rPr lang="en-US" b="0" dirty="0"/>
              <a:t> t</a:t>
            </a:r>
            <a:r>
              <a:rPr lang="en-US" baseline="0" dirty="0"/>
              <a:t>o next slide.</a:t>
            </a:r>
            <a:endParaRPr lang="en-US" u="sng" baseline="0" dirty="0"/>
          </a:p>
        </p:txBody>
      </p:sp>
      <p:sp>
        <p:nvSpPr>
          <p:cNvPr id="4" name="Slide Number Placeholder 3"/>
          <p:cNvSpPr>
            <a:spLocks noGrp="1"/>
          </p:cNvSpPr>
          <p:nvPr>
            <p:ph type="sldNum" sz="quarter" idx="10"/>
          </p:nvPr>
        </p:nvSpPr>
        <p:spPr/>
        <p:txBody>
          <a:bodyPr/>
          <a:lstStyle/>
          <a:p>
            <a:fld id="{850F07B1-5FA4-47F5-B5CE-432150AFD756}" type="slidenum">
              <a:rPr lang="en-US" smtClean="0"/>
              <a:t>3</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6D3E3026-06C1-448C-BA05-DFC6A00F98B9}" type="slidenum">
              <a:rPr lang="en-US" sz="1200">
                <a:latin typeface="Arial" charset="0"/>
                <a:cs typeface="Arial" charset="0"/>
              </a:rPr>
              <a:pPr eaLnBrk="1" hangingPunct="1"/>
              <a:t>30</a:t>
            </a:fld>
            <a:endParaRPr lang="en-US" sz="1200" dirty="0">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01041" y="4387135"/>
            <a:ext cx="5608320" cy="7690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Arial" pitchFamily="34" charset="0"/>
              </a:rPr>
              <a:t>SAY:</a:t>
            </a:r>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Five steps must be completed during</a:t>
            </a:r>
            <a:r>
              <a:rPr lang="en-US" sz="1200" kern="1200" baseline="0" dirty="0">
                <a:solidFill>
                  <a:schemeClr val="tx1"/>
                </a:solidFill>
                <a:effectLst/>
                <a:latin typeface="Arial" pitchFamily="34" charset="0"/>
                <a:ea typeface="+mn-ea"/>
                <a:cs typeface="Arial" pitchFamily="34" charset="0"/>
              </a:rPr>
              <a:t> the decision-making process, including data </a:t>
            </a:r>
            <a:r>
              <a:rPr lang="en-US" sz="1200" kern="1200" dirty="0">
                <a:solidFill>
                  <a:schemeClr val="tx1"/>
                </a:solidFill>
                <a:effectLst/>
                <a:latin typeface="Arial" pitchFamily="34" charset="0"/>
                <a:ea typeface="+mn-ea"/>
                <a:cs typeface="Arial" pitchFamily="34" charset="0"/>
              </a:rPr>
              <a:t>collection, analysis, interpretation, dissemination, and follow-up action.</a:t>
            </a: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Let’s begin by looking at data collection. Before collecting data, you must decide what the overarching goal of the system is and what specific objectives might be required for meeting that goal.</a:t>
            </a:r>
            <a:br>
              <a:rPr lang="en-US" sz="1200" b="1" kern="1200" dirty="0">
                <a:solidFill>
                  <a:schemeClr val="tx1"/>
                </a:solidFill>
                <a:effectLst/>
                <a:latin typeface="Arial" pitchFamily="34" charset="0"/>
                <a:ea typeface="+mn-ea"/>
                <a:cs typeface="Arial" pitchFamily="34" charset="0"/>
              </a:rPr>
            </a:b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Possible questions to ask might include,</a:t>
            </a:r>
          </a:p>
          <a:p>
            <a:r>
              <a:rPr lang="en-US" sz="1200" kern="1200" dirty="0">
                <a:solidFill>
                  <a:schemeClr val="tx1"/>
                </a:solidFill>
                <a:effectLst/>
                <a:latin typeface="Arial" pitchFamily="34" charset="0"/>
                <a:ea typeface="+mn-ea"/>
                <a:cs typeface="Arial" pitchFamily="34" charset="0"/>
              </a:rPr>
              <a:t> </a:t>
            </a:r>
          </a:p>
          <a:p>
            <a:pPr lvl="0"/>
            <a:r>
              <a:rPr lang="en-US" sz="1200" kern="1200" dirty="0">
                <a:solidFill>
                  <a:schemeClr val="tx1"/>
                </a:solidFill>
                <a:effectLst/>
                <a:latin typeface="Arial" pitchFamily="34" charset="0"/>
                <a:ea typeface="+mn-ea"/>
                <a:cs typeface="Arial" pitchFamily="34" charset="0"/>
              </a:rPr>
              <a:t>What will we monitor?</a:t>
            </a:r>
          </a:p>
          <a:p>
            <a:r>
              <a:rPr lang="en-US" sz="1200" kern="1200" dirty="0">
                <a:solidFill>
                  <a:schemeClr val="tx1"/>
                </a:solidFill>
                <a:effectLst/>
                <a:latin typeface="Arial" pitchFamily="34" charset="0"/>
                <a:ea typeface="+mn-ea"/>
                <a:cs typeface="Arial" pitchFamily="34" charset="0"/>
              </a:rPr>
              <a:t> </a:t>
            </a:r>
          </a:p>
          <a:p>
            <a:pPr lvl="0"/>
            <a:r>
              <a:rPr lang="en-US" sz="1200" kern="1200" dirty="0">
                <a:solidFill>
                  <a:schemeClr val="tx1"/>
                </a:solidFill>
                <a:effectLst/>
                <a:latin typeface="Arial" pitchFamily="34" charset="0"/>
                <a:ea typeface="+mn-ea"/>
                <a:cs typeface="Arial" pitchFamily="34" charset="0"/>
              </a:rPr>
              <a:t>Who will collect the data, and how will</a:t>
            </a:r>
            <a:r>
              <a:rPr lang="en-US" sz="1200" kern="1200" baseline="0" dirty="0">
                <a:solidFill>
                  <a:schemeClr val="tx1"/>
                </a:solidFill>
                <a:effectLst/>
                <a:latin typeface="Arial" pitchFamily="34" charset="0"/>
                <a:ea typeface="+mn-ea"/>
                <a:cs typeface="Arial" pitchFamily="34" charset="0"/>
              </a:rPr>
              <a:t> </a:t>
            </a:r>
            <a:r>
              <a:rPr lang="en-US" sz="1200" kern="1200" dirty="0">
                <a:solidFill>
                  <a:schemeClr val="tx1"/>
                </a:solidFill>
                <a:effectLst/>
                <a:latin typeface="Arial" pitchFamily="34" charset="0"/>
                <a:ea typeface="+mn-ea"/>
                <a:cs typeface="Arial" pitchFamily="34" charset="0"/>
              </a:rPr>
              <a:t>it be collected?</a:t>
            </a:r>
          </a:p>
          <a:p>
            <a:r>
              <a:rPr lang="en-US" sz="1200" kern="1200" dirty="0">
                <a:solidFill>
                  <a:schemeClr val="tx1"/>
                </a:solidFill>
                <a:effectLst/>
                <a:latin typeface="Arial" pitchFamily="34" charset="0"/>
                <a:ea typeface="+mn-ea"/>
                <a:cs typeface="Arial" pitchFamily="34" charset="0"/>
              </a:rPr>
              <a:t> </a:t>
            </a:r>
          </a:p>
          <a:p>
            <a:pPr lvl="0"/>
            <a:r>
              <a:rPr lang="en-US" sz="1200" kern="1200" dirty="0">
                <a:solidFill>
                  <a:schemeClr val="tx1"/>
                </a:solidFill>
                <a:effectLst/>
                <a:latin typeface="Arial" pitchFamily="34" charset="0"/>
                <a:ea typeface="+mn-ea"/>
                <a:cs typeface="Arial" pitchFamily="34" charset="0"/>
              </a:rPr>
              <a:t>Who is the target population?</a:t>
            </a:r>
          </a:p>
          <a:p>
            <a:r>
              <a:rPr lang="en-US" sz="1200" kern="1200" dirty="0">
                <a:solidFill>
                  <a:schemeClr val="tx1"/>
                </a:solidFill>
                <a:effectLst/>
                <a:latin typeface="Arial" pitchFamily="34" charset="0"/>
                <a:ea typeface="+mn-ea"/>
                <a:cs typeface="Arial" pitchFamily="34" charset="0"/>
              </a:rPr>
              <a:t> </a:t>
            </a:r>
          </a:p>
          <a:p>
            <a:pPr lvl="0"/>
            <a:r>
              <a:rPr lang="en-US" sz="1200" kern="1200" dirty="0">
                <a:solidFill>
                  <a:schemeClr val="tx1"/>
                </a:solidFill>
                <a:effectLst/>
                <a:latin typeface="Arial" pitchFamily="34" charset="0"/>
                <a:ea typeface="+mn-ea"/>
                <a:cs typeface="Arial" pitchFamily="34" charset="0"/>
              </a:rPr>
              <a:t>Where do we implement the system?</a:t>
            </a:r>
          </a:p>
          <a:p>
            <a:r>
              <a:rPr lang="en-US" sz="1200" kern="1200" dirty="0">
                <a:solidFill>
                  <a:schemeClr val="tx1"/>
                </a:solidFill>
                <a:effectLst/>
                <a:latin typeface="Arial" pitchFamily="34" charset="0"/>
                <a:ea typeface="+mn-ea"/>
                <a:cs typeface="Arial" pitchFamily="34" charset="0"/>
              </a:rPr>
              <a:t> </a:t>
            </a:r>
          </a:p>
          <a:p>
            <a:pPr lvl="0"/>
            <a:r>
              <a:rPr lang="en-US" sz="1200" kern="1200" dirty="0">
                <a:solidFill>
                  <a:schemeClr val="tx1"/>
                </a:solidFill>
                <a:effectLst/>
                <a:latin typeface="Arial" pitchFamily="34" charset="0"/>
                <a:ea typeface="+mn-ea"/>
                <a:cs typeface="Arial" pitchFamily="34" charset="0"/>
              </a:rPr>
              <a:t>Will the system be active or passive? </a:t>
            </a:r>
          </a:p>
          <a:p>
            <a:r>
              <a:rPr lang="en-US" sz="1200" kern="1200" dirty="0">
                <a:solidFill>
                  <a:schemeClr val="tx1"/>
                </a:solidFill>
                <a:effectLst/>
                <a:latin typeface="Arial" pitchFamily="34" charset="0"/>
                <a:ea typeface="+mn-ea"/>
                <a:cs typeface="Arial" pitchFamily="34" charset="0"/>
              </a:rPr>
              <a:t> </a:t>
            </a:r>
          </a:p>
          <a:p>
            <a:pPr lvl="0"/>
            <a:r>
              <a:rPr lang="en-US" sz="1200" kern="1200" dirty="0">
                <a:solidFill>
                  <a:schemeClr val="tx1"/>
                </a:solidFill>
                <a:effectLst/>
                <a:latin typeface="Arial" pitchFamily="34" charset="0"/>
                <a:ea typeface="+mn-ea"/>
                <a:cs typeface="Arial" pitchFamily="34" charset="0"/>
              </a:rPr>
              <a:t>How will the data be transmitted to the person performing the analysis?</a:t>
            </a:r>
          </a:p>
          <a:p>
            <a:r>
              <a:rPr lang="en-US" sz="1200" kern="1200" dirty="0">
                <a:solidFill>
                  <a:schemeClr val="tx1"/>
                </a:solidFill>
                <a:effectLst/>
                <a:latin typeface="Arial" pitchFamily="34" charset="0"/>
                <a:ea typeface="+mn-ea"/>
                <a:cs typeface="Arial" pitchFamily="34" charset="0"/>
              </a:rPr>
              <a:t> </a:t>
            </a:r>
          </a:p>
          <a:p>
            <a:pPr defTabSz="924916" eaLnBrk="1" hangingPunct="1">
              <a:spcBef>
                <a:spcPts val="0"/>
              </a:spcBef>
              <a:spcAft>
                <a:spcPts val="600"/>
              </a:spcAft>
              <a:defRPr/>
            </a:pPr>
            <a:r>
              <a:rPr lang="en-US" b="1" dirty="0"/>
              <a:t>GO</a:t>
            </a:r>
            <a:r>
              <a:rPr lang="en-US" b="0" dirty="0"/>
              <a:t> t</a:t>
            </a:r>
            <a:r>
              <a:rPr lang="en-US" baseline="0" dirty="0"/>
              <a:t>o next slide.</a:t>
            </a:r>
          </a:p>
        </p:txBody>
      </p:sp>
    </p:spTree>
    <p:extLst>
      <p:ext uri="{BB962C8B-B14F-4D97-AF65-F5344CB8AC3E}">
        <p14:creationId xmlns:p14="http://schemas.microsoft.com/office/powerpoint/2010/main" val="2303314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77938" y="330200"/>
            <a:ext cx="4616450" cy="3462338"/>
          </a:xfrm>
          <a:ln/>
        </p:spPr>
      </p:sp>
      <p:sp>
        <p:nvSpPr>
          <p:cNvPr id="84995" name="Rectangle 3"/>
          <p:cNvSpPr>
            <a:spLocks noGrp="1" noChangeArrowheads="1"/>
          </p:cNvSpPr>
          <p:nvPr>
            <p:ph type="body" idx="1"/>
          </p:nvPr>
        </p:nvSpPr>
        <p:spPr>
          <a:xfrm>
            <a:off x="701041" y="3860985"/>
            <a:ext cx="5608320" cy="52591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Arial" pitchFamily="34" charset="0"/>
              </a:rPr>
              <a:t>SAY:</a:t>
            </a:r>
            <a:br>
              <a:rPr lang="en-US" sz="1200" b="1" kern="1200" dirty="0">
                <a:solidFill>
                  <a:schemeClr val="tx1"/>
                </a:solidFill>
                <a:effectLst/>
                <a:latin typeface="Arial" pitchFamily="34" charset="0"/>
                <a:ea typeface="+mn-ea"/>
                <a:cs typeface="Arial" pitchFamily="34" charset="0"/>
              </a:rPr>
            </a:br>
            <a:endParaRPr lang="en-US" sz="1200" b="1"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Surveillance relies on a variety of data sources to monitor different conditions and situations. You might already be familiar with some of the data sources listed on the slide. What are some other data sources used in</a:t>
            </a:r>
            <a:r>
              <a:rPr lang="en-US" sz="1200" kern="1200" baseline="0" dirty="0">
                <a:solidFill>
                  <a:schemeClr val="tx1"/>
                </a:solidFill>
                <a:effectLst/>
                <a:latin typeface="Arial" pitchFamily="34" charset="0"/>
                <a:ea typeface="+mn-ea"/>
                <a:cs typeface="Arial" pitchFamily="34" charset="0"/>
              </a:rPr>
              <a:t> public health surveillance?</a:t>
            </a:r>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 </a:t>
            </a:r>
          </a:p>
          <a:p>
            <a:pPr eaLnBrk="1" hangingPunct="1">
              <a:spcBef>
                <a:spcPct val="0"/>
              </a:spcBef>
              <a:spcAft>
                <a:spcPts val="800"/>
              </a:spcAft>
            </a:pPr>
            <a:r>
              <a:rPr lang="en-US" b="1" dirty="0"/>
              <a:t>Possible Answers</a:t>
            </a:r>
            <a:br>
              <a:rPr lang="en-US" dirty="0"/>
            </a:br>
            <a:endParaRPr lang="en-US" dirty="0"/>
          </a:p>
          <a:p>
            <a:pPr marL="171450" indent="-171450" eaLnBrk="1" hangingPunct="1">
              <a:spcBef>
                <a:spcPct val="0"/>
              </a:spcBef>
              <a:spcAft>
                <a:spcPts val="800"/>
              </a:spcAft>
              <a:buFont typeface="Arial" panose="020B0604020202020204" pitchFamily="34" charset="0"/>
              <a:buChar char="•"/>
            </a:pPr>
            <a:r>
              <a:rPr lang="en-US" dirty="0"/>
              <a:t>Administrative data systems </a:t>
            </a:r>
            <a:r>
              <a:rPr lang="en-US" sz="1200" b="0" dirty="0"/>
              <a:t>(e.g., billing records)</a:t>
            </a:r>
          </a:p>
          <a:p>
            <a:pPr marL="171450" indent="-171450" eaLnBrk="1" hangingPunct="1">
              <a:spcBef>
                <a:spcPct val="0"/>
              </a:spcBef>
              <a:spcAft>
                <a:spcPts val="800"/>
              </a:spcAft>
              <a:buFont typeface="Arial" panose="020B0604020202020204" pitchFamily="34" charset="0"/>
              <a:buChar char="•"/>
            </a:pPr>
            <a:r>
              <a:rPr lang="en-US" dirty="0"/>
              <a:t>Laboratory surveillance </a:t>
            </a:r>
            <a:r>
              <a:rPr lang="en-US" sz="1200" b="0" dirty="0"/>
              <a:t>(e.g., PulseNet)</a:t>
            </a:r>
          </a:p>
          <a:p>
            <a:pPr marL="171450" indent="-171450" eaLnBrk="1" hangingPunct="1">
              <a:spcBef>
                <a:spcPct val="0"/>
              </a:spcBef>
              <a:spcAft>
                <a:spcPts val="800"/>
              </a:spcAft>
              <a:buFont typeface="Arial" panose="020B0604020202020204" pitchFamily="34" charset="0"/>
              <a:buChar char="•"/>
            </a:pPr>
            <a:r>
              <a:rPr lang="en-US" dirty="0"/>
              <a:t>Environmental, vector, or animal surveillance </a:t>
            </a:r>
            <a:r>
              <a:rPr lang="en-US" sz="1200" b="0" dirty="0"/>
              <a:t>(e.g., mosquito trapping for West Nile virus)</a:t>
            </a:r>
          </a:p>
          <a:p>
            <a:pPr marL="171450" indent="-171450" eaLnBrk="1" hangingPunct="1">
              <a:spcBef>
                <a:spcPct val="0"/>
              </a:spcBef>
              <a:spcAft>
                <a:spcPts val="800"/>
              </a:spcAft>
              <a:buFont typeface="Arial" panose="020B0604020202020204" pitchFamily="34" charset="0"/>
              <a:buChar char="•"/>
            </a:pPr>
            <a:r>
              <a:rPr lang="en-US" dirty="0"/>
              <a:t>Other </a:t>
            </a:r>
            <a:r>
              <a:rPr lang="en-US" sz="1200" b="0" dirty="0"/>
              <a:t>(e.g., pharmacy, laws and policies, or 9-1-1 calls)</a:t>
            </a:r>
          </a:p>
          <a:p>
            <a:pPr eaLnBrk="1" hangingPunct="1">
              <a:spcBef>
                <a:spcPts val="0"/>
              </a:spcBef>
              <a:spcAft>
                <a:spcPts val="600"/>
              </a:spcAft>
            </a:pPr>
            <a:endParaRPr lang="en-US" baseline="0" dirty="0"/>
          </a:p>
          <a:p>
            <a:pPr eaLnBrk="1" hangingPunct="1">
              <a:spcBef>
                <a:spcPts val="0"/>
              </a:spcBef>
              <a:spcAft>
                <a:spcPts val="600"/>
              </a:spcAft>
            </a:pPr>
            <a:r>
              <a:rPr lang="en-US" b="1" dirty="0"/>
              <a:t>GO</a:t>
            </a:r>
            <a:r>
              <a:rPr lang="en-US" b="0" dirty="0"/>
              <a:t> t</a:t>
            </a:r>
            <a:r>
              <a:rPr lang="en-US" baseline="0" dirty="0"/>
              <a:t>o next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75862D5A-924F-44D4-9C10-A0946C9A4339}" type="slidenum">
              <a:rPr lang="en-US" sz="1200">
                <a:latin typeface="Arial" charset="0"/>
                <a:cs typeface="Arial" charset="0"/>
              </a:rPr>
              <a:pPr eaLnBrk="1" hangingPunct="1"/>
              <a:t>32</a:t>
            </a:fld>
            <a:endParaRPr lang="en-US" sz="1200" dirty="0">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01041" y="4387132"/>
            <a:ext cx="5608320" cy="15093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sz="1200" b="1" kern="1200" dirty="0">
                <a:solidFill>
                  <a:schemeClr val="tx1"/>
                </a:solidFill>
                <a:effectLst/>
                <a:latin typeface="Arial" pitchFamily="34" charset="0"/>
                <a:ea typeface="+mn-ea"/>
                <a:cs typeface="Arial" pitchFamily="34" charset="0"/>
              </a:rPr>
              <a:t>SAY:</a:t>
            </a:r>
            <a:br>
              <a:rPr lang="en-US" sz="1200" b="1" kern="1200" dirty="0">
                <a:solidFill>
                  <a:schemeClr val="tx1"/>
                </a:solidFill>
                <a:effectLst/>
                <a:latin typeface="Arial" pitchFamily="34" charset="0"/>
                <a:ea typeface="+mn-ea"/>
                <a:cs typeface="Arial" pitchFamily="34" charset="0"/>
              </a:rPr>
            </a:br>
            <a:endParaRPr lang="en-US" sz="1200" b="1" kern="1200" dirty="0">
              <a:solidFill>
                <a:schemeClr val="tx1"/>
              </a:solidFill>
              <a:effectLst/>
              <a:latin typeface="Arial" pitchFamily="34" charset="0"/>
              <a:ea typeface="+mn-ea"/>
              <a:cs typeface="Arial" pitchFamily="34" charset="0"/>
            </a:endParaRPr>
          </a:p>
          <a:p>
            <a:pPr>
              <a:lnSpc>
                <a:spcPct val="150000"/>
              </a:lnSpc>
            </a:pPr>
            <a:r>
              <a:rPr lang="en-US" sz="1200" kern="1200" dirty="0">
                <a:solidFill>
                  <a:schemeClr val="tx1"/>
                </a:solidFill>
                <a:effectLst/>
                <a:latin typeface="Arial" pitchFamily="34" charset="0"/>
                <a:ea typeface="+mn-ea"/>
                <a:cs typeface="Arial" pitchFamily="34" charset="0"/>
              </a:rPr>
              <a:t>The nationally notifiable disease surveillance system is a collaboration between CDC and the Council of State and Territorial Epidemiologists, or CSTE. Many of the diseases on a state list are also nationally notifiable, but the reporting by</a:t>
            </a:r>
            <a:r>
              <a:rPr lang="en-US" sz="1200" kern="1200" baseline="0" dirty="0">
                <a:solidFill>
                  <a:schemeClr val="tx1"/>
                </a:solidFill>
                <a:effectLst/>
                <a:latin typeface="Arial" pitchFamily="34" charset="0"/>
                <a:ea typeface="+mn-ea"/>
                <a:cs typeface="Arial" pitchFamily="34" charset="0"/>
              </a:rPr>
              <a:t> the state is voluntary</a:t>
            </a: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Each state determines which diseases and conditions are reportable in their jurisdiction, and they decide</a:t>
            </a:r>
            <a:r>
              <a:rPr lang="en-US" sz="1200" kern="1200" baseline="0" dirty="0">
                <a:solidFill>
                  <a:schemeClr val="tx1"/>
                </a:solidFill>
                <a:effectLst/>
                <a:latin typeface="Arial" pitchFamily="34" charset="0"/>
                <a:ea typeface="+mn-ea"/>
                <a:cs typeface="Arial" pitchFamily="34" charset="0"/>
              </a:rPr>
              <a:t> which ones from t</a:t>
            </a:r>
            <a:r>
              <a:rPr lang="en-US" sz="1200" kern="1200" dirty="0">
                <a:solidFill>
                  <a:schemeClr val="tx1"/>
                </a:solidFill>
                <a:effectLst/>
                <a:latin typeface="Arial" pitchFamily="34" charset="0"/>
                <a:ea typeface="+mn-ea"/>
                <a:cs typeface="Arial" pitchFamily="34" charset="0"/>
              </a:rPr>
              <a:t>he list of nationally notifiable diseases or conditions they will report for their state. CDC and CSTE collaborate</a:t>
            </a:r>
            <a:r>
              <a:rPr lang="en-US" sz="1200" kern="1200" baseline="0" dirty="0">
                <a:solidFill>
                  <a:schemeClr val="tx1"/>
                </a:solidFill>
                <a:effectLst/>
                <a:latin typeface="Arial" pitchFamily="34" charset="0"/>
                <a:ea typeface="+mn-ea"/>
                <a:cs typeface="Arial" pitchFamily="34" charset="0"/>
              </a:rPr>
              <a:t> closely on the national list. It is revised yearly and therefore varies somewhat from year to year. States typically fully cooperate with national disease reporting because CDC publishes the provisional data weekly in the </a:t>
            </a:r>
            <a:r>
              <a:rPr lang="en-US" sz="1200" i="1" kern="1200" baseline="0" dirty="0">
                <a:solidFill>
                  <a:schemeClr val="tx1"/>
                </a:solidFill>
                <a:effectLst/>
                <a:latin typeface="Arial" pitchFamily="34" charset="0"/>
                <a:ea typeface="+mn-ea"/>
                <a:cs typeface="Arial" pitchFamily="34" charset="0"/>
              </a:rPr>
              <a:t>Morbidity and Mortality Weekly Report</a:t>
            </a:r>
            <a:r>
              <a:rPr lang="en-US" sz="1200" kern="1200" baseline="0" dirty="0">
                <a:solidFill>
                  <a:schemeClr val="tx1"/>
                </a:solidFill>
                <a:effectLst/>
                <a:latin typeface="Arial" pitchFamily="34" charset="0"/>
                <a:ea typeface="+mn-ea"/>
                <a:cs typeface="Arial" pitchFamily="34" charset="0"/>
              </a:rPr>
              <a:t>, or </a:t>
            </a:r>
            <a:r>
              <a:rPr lang="en-US" sz="1200" i="1" kern="1200" baseline="0" dirty="0">
                <a:solidFill>
                  <a:schemeClr val="tx1"/>
                </a:solidFill>
                <a:effectLst/>
                <a:latin typeface="Arial" pitchFamily="34" charset="0"/>
                <a:ea typeface="+mn-ea"/>
                <a:cs typeface="Arial" pitchFamily="34" charset="0"/>
              </a:rPr>
              <a:t>MMWR</a:t>
            </a:r>
            <a:r>
              <a:rPr lang="en-US" sz="1200" kern="1200" baseline="0" dirty="0">
                <a:solidFill>
                  <a:schemeClr val="tx1"/>
                </a:solidFill>
                <a:effectLst/>
                <a:latin typeface="Arial" pitchFamily="34" charset="0"/>
                <a:ea typeface="+mn-ea"/>
                <a:cs typeface="Arial" pitchFamily="34" charset="0"/>
              </a:rPr>
              <a:t>, and the final data annually in the </a:t>
            </a:r>
            <a:r>
              <a:rPr lang="en-US" sz="1200" i="1" kern="1200" baseline="0" dirty="0">
                <a:solidFill>
                  <a:schemeClr val="tx1"/>
                </a:solidFill>
                <a:effectLst/>
                <a:latin typeface="Arial" pitchFamily="34" charset="0"/>
                <a:ea typeface="+mn-ea"/>
                <a:cs typeface="Arial" pitchFamily="34" charset="0"/>
              </a:rPr>
              <a:t>MMWR Annual Summary of Notifiable Diseases</a:t>
            </a:r>
            <a:r>
              <a:rPr lang="en-US" sz="1200" kern="1200" baseline="0" dirty="0">
                <a:solidFill>
                  <a:schemeClr val="tx1"/>
                </a:solidFill>
                <a:effectLst/>
                <a:latin typeface="Arial" pitchFamily="34" charset="0"/>
                <a:ea typeface="+mn-ea"/>
                <a:cs typeface="Arial" pitchFamily="34" charset="0"/>
              </a:rPr>
              <a:t>. </a:t>
            </a:r>
            <a:r>
              <a:rPr lang="en-US" sz="1200" i="1" kern="1200" baseline="0" dirty="0">
                <a:solidFill>
                  <a:schemeClr val="tx1"/>
                </a:solidFill>
                <a:effectLst/>
                <a:latin typeface="Arial" pitchFamily="34" charset="0"/>
                <a:ea typeface="+mn-ea"/>
                <a:cs typeface="Arial" pitchFamily="34" charset="0"/>
              </a:rPr>
              <a:t>MMWR</a:t>
            </a:r>
            <a:r>
              <a:rPr lang="en-US" sz="1200" kern="1200" baseline="0" dirty="0">
                <a:solidFill>
                  <a:schemeClr val="tx1"/>
                </a:solidFill>
                <a:effectLst/>
                <a:latin typeface="Arial" pitchFamily="34" charset="0"/>
                <a:ea typeface="+mn-ea"/>
                <a:cs typeface="Arial" pitchFamily="34" charset="0"/>
              </a:rPr>
              <a:t> displays the data in complex tables and in maps, such as the one displayed on this slide. This allows each state to know how their population’s health compares with other states.</a:t>
            </a:r>
            <a:endParaRPr lang="en-US" sz="1200" kern="1200" dirty="0">
              <a:solidFill>
                <a:schemeClr val="tx1"/>
              </a:solidFill>
              <a:effectLst/>
              <a:latin typeface="Arial" pitchFamily="34" charset="0"/>
              <a:ea typeface="+mn-ea"/>
              <a:cs typeface="Arial" pitchFamily="34" charset="0"/>
            </a:endParaRPr>
          </a:p>
          <a:p>
            <a:pPr>
              <a:lnSpc>
                <a:spcPct val="150000"/>
              </a:lnSpc>
            </a:pPr>
            <a:endParaRPr lang="en-US" sz="1200" kern="1200" dirty="0">
              <a:solidFill>
                <a:schemeClr val="tx1"/>
              </a:solidFill>
              <a:effectLst/>
              <a:latin typeface="Arial" pitchFamily="34" charset="0"/>
              <a:ea typeface="+mn-ea"/>
              <a:cs typeface="Arial" pitchFamily="34" charset="0"/>
            </a:endParaRPr>
          </a:p>
          <a:p>
            <a:pPr>
              <a:lnSpc>
                <a:spcPct val="150000"/>
              </a:lnSpc>
            </a:pPr>
            <a:r>
              <a:rPr lang="en-US" sz="1200" kern="1200" dirty="0">
                <a:solidFill>
                  <a:schemeClr val="tx1"/>
                </a:solidFill>
                <a:effectLst/>
                <a:latin typeface="Arial" pitchFamily="34" charset="0"/>
                <a:ea typeface="+mn-ea"/>
                <a:cs typeface="Arial" pitchFamily="34" charset="0"/>
              </a:rPr>
              <a:t> &lt;</a:t>
            </a:r>
            <a:r>
              <a:rPr lang="en-US" sz="1200" b="1" kern="1200" dirty="0">
                <a:solidFill>
                  <a:schemeClr val="tx1"/>
                </a:solidFill>
                <a:effectLst/>
                <a:latin typeface="Arial" pitchFamily="34" charset="0"/>
                <a:ea typeface="+mn-ea"/>
                <a:cs typeface="Arial" pitchFamily="34" charset="0"/>
              </a:rPr>
              <a:t>DISTRIBUTE </a:t>
            </a:r>
            <a:r>
              <a:rPr lang="en-US" sz="1200" kern="1200" dirty="0">
                <a:solidFill>
                  <a:schemeClr val="tx1"/>
                </a:solidFill>
                <a:effectLst/>
                <a:latin typeface="Arial" pitchFamily="34" charset="0"/>
                <a:ea typeface="+mn-ea"/>
                <a:cs typeface="Arial" pitchFamily="34" charset="0"/>
              </a:rPr>
              <a:t>Georgia’s notifiable disease reporting list.&gt;</a:t>
            </a:r>
          </a:p>
          <a:p>
            <a:pPr>
              <a:lnSpc>
                <a:spcPct val="150000"/>
              </a:lnSpc>
            </a:pPr>
            <a:br>
              <a:rPr lang="en-US" sz="1200" b="1" kern="1200" dirty="0">
                <a:solidFill>
                  <a:schemeClr val="tx1"/>
                </a:solidFill>
                <a:effectLst/>
                <a:latin typeface="Arial" pitchFamily="34" charset="0"/>
                <a:ea typeface="+mn-ea"/>
                <a:cs typeface="Arial" pitchFamily="34" charset="0"/>
              </a:rPr>
            </a:br>
            <a:r>
              <a:rPr lang="en-US" sz="1200" b="1" kern="1200" dirty="0">
                <a:solidFill>
                  <a:schemeClr val="tx1"/>
                </a:solidFill>
                <a:effectLst/>
                <a:latin typeface="Arial" pitchFamily="34" charset="0"/>
                <a:ea typeface="+mn-ea"/>
                <a:cs typeface="Arial" pitchFamily="34" charset="0"/>
              </a:rPr>
              <a:t>ASK: </a:t>
            </a:r>
            <a:br>
              <a:rPr lang="en-US" sz="1200" kern="1200" dirty="0">
                <a:solidFill>
                  <a:schemeClr val="tx1"/>
                </a:solidFill>
                <a:effectLst/>
                <a:latin typeface="Arial" pitchFamily="34" charset="0"/>
                <a:ea typeface="+mn-ea"/>
                <a:cs typeface="Arial" pitchFamily="34" charset="0"/>
              </a:rPr>
            </a:br>
            <a:endParaRPr lang="en-US" sz="1200" kern="1200" dirty="0">
              <a:solidFill>
                <a:schemeClr val="tx1"/>
              </a:solidFill>
              <a:effectLst/>
              <a:latin typeface="Arial" pitchFamily="34" charset="0"/>
              <a:ea typeface="+mn-ea"/>
              <a:cs typeface="Arial" pitchFamily="34" charset="0"/>
            </a:endParaRPr>
          </a:p>
          <a:p>
            <a:pPr>
              <a:lnSpc>
                <a:spcPct val="150000"/>
              </a:lnSpc>
            </a:pPr>
            <a:r>
              <a:rPr lang="en-US" sz="1200" kern="1200" dirty="0">
                <a:solidFill>
                  <a:schemeClr val="tx1"/>
                </a:solidFill>
                <a:effectLst/>
                <a:latin typeface="Arial" pitchFamily="34" charset="0"/>
                <a:ea typeface="+mn-ea"/>
                <a:cs typeface="Arial" pitchFamily="34" charset="0"/>
              </a:rPr>
              <a:t>What do you notice on this form?</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&lt;</a:t>
            </a:r>
            <a:r>
              <a:rPr lang="en-US" sz="1200" b="1" kern="1200" dirty="0">
                <a:solidFill>
                  <a:schemeClr val="tx1"/>
                </a:solidFill>
                <a:effectLst/>
                <a:latin typeface="Arial" pitchFamily="34" charset="0"/>
                <a:ea typeface="+mn-ea"/>
                <a:cs typeface="Arial" pitchFamily="34" charset="0"/>
              </a:rPr>
              <a:t>ELICIT </a:t>
            </a:r>
            <a:r>
              <a:rPr lang="en-US" sz="1200" kern="1200" dirty="0">
                <a:solidFill>
                  <a:schemeClr val="tx1"/>
                </a:solidFill>
                <a:effectLst/>
                <a:latin typeface="Arial" pitchFamily="34" charset="0"/>
                <a:ea typeface="+mn-ea"/>
                <a:cs typeface="Arial" pitchFamily="34" charset="0"/>
              </a:rPr>
              <a:t>answers from the participants.&gt;</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b="1" kern="1200" dirty="0">
                <a:solidFill>
                  <a:schemeClr val="tx1"/>
                </a:solidFill>
                <a:effectLst/>
                <a:latin typeface="Arial" pitchFamily="34" charset="0"/>
                <a:ea typeface="+mn-ea"/>
                <a:cs typeface="Arial" pitchFamily="34" charset="0"/>
              </a:rPr>
              <a:t>SAY: </a:t>
            </a:r>
            <a:br>
              <a:rPr lang="en-US" sz="1200" b="1" kern="1200" dirty="0">
                <a:solidFill>
                  <a:schemeClr val="tx1"/>
                </a:solidFill>
                <a:effectLst/>
                <a:latin typeface="Arial" pitchFamily="34" charset="0"/>
                <a:ea typeface="+mn-ea"/>
                <a:cs typeface="Arial" pitchFamily="34" charset="0"/>
              </a:rPr>
            </a:br>
            <a:endParaRPr lang="en-US" sz="1200" b="1" kern="1200" dirty="0">
              <a:solidFill>
                <a:schemeClr val="tx1"/>
              </a:solidFill>
              <a:effectLst/>
              <a:latin typeface="Arial" pitchFamily="34" charset="0"/>
              <a:ea typeface="+mn-ea"/>
              <a:cs typeface="Arial" pitchFamily="34" charset="0"/>
            </a:endParaRPr>
          </a:p>
          <a:p>
            <a:pPr>
              <a:lnSpc>
                <a:spcPct val="150000"/>
              </a:lnSpc>
            </a:pPr>
            <a:r>
              <a:rPr lang="en-US" sz="1200" kern="1200" dirty="0">
                <a:solidFill>
                  <a:schemeClr val="tx1"/>
                </a:solidFill>
                <a:effectLst/>
                <a:latin typeface="Arial" pitchFamily="34" charset="0"/>
                <a:ea typeface="+mn-ea"/>
                <a:cs typeface="Arial" pitchFamily="34" charset="0"/>
              </a:rPr>
              <a:t>You might have noted four items on this form.</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1. Most of the conditions are infectious conditions. These are diseases that are passed from person to person or from animal or insect to person.</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2. Georgia has four different reporting timeframes: immediately, 7 days, 1 month, and 6 months.</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&lt;</a:t>
            </a:r>
            <a:r>
              <a:rPr lang="en-US" sz="1200" b="1" kern="1200" dirty="0">
                <a:solidFill>
                  <a:schemeClr val="tx1"/>
                </a:solidFill>
                <a:effectLst/>
                <a:latin typeface="Arial" pitchFamily="34" charset="0"/>
                <a:ea typeface="+mn-ea"/>
                <a:cs typeface="Arial" pitchFamily="34" charset="0"/>
              </a:rPr>
              <a:t>CITE</a:t>
            </a:r>
            <a:r>
              <a:rPr lang="en-US" sz="1200" b="1" kern="1200" baseline="0" dirty="0">
                <a:solidFill>
                  <a:schemeClr val="tx1"/>
                </a:solidFill>
                <a:effectLst/>
                <a:latin typeface="Arial" pitchFamily="34" charset="0"/>
                <a:ea typeface="+mn-ea"/>
                <a:cs typeface="Arial" pitchFamily="34" charset="0"/>
              </a:rPr>
              <a:t> </a:t>
            </a:r>
            <a:r>
              <a:rPr lang="en-US" sz="1200" kern="1200" dirty="0">
                <a:solidFill>
                  <a:schemeClr val="tx1"/>
                </a:solidFill>
                <a:effectLst/>
                <a:latin typeface="Arial" pitchFamily="34" charset="0"/>
                <a:ea typeface="+mn-ea"/>
                <a:cs typeface="Arial" pitchFamily="34" charset="0"/>
              </a:rPr>
              <a:t>two examples from each timeframe.&gt;</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3. Who is required to report is specified. This is in the top block &lt;</a:t>
            </a:r>
            <a:r>
              <a:rPr lang="en-US" sz="1200" b="1" kern="1200" dirty="0">
                <a:solidFill>
                  <a:schemeClr val="tx1"/>
                </a:solidFill>
                <a:effectLst/>
                <a:latin typeface="Arial" pitchFamily="34" charset="0"/>
                <a:ea typeface="+mn-ea"/>
                <a:cs typeface="Arial" pitchFamily="34" charset="0"/>
              </a:rPr>
              <a:t>INDICATE</a:t>
            </a:r>
            <a:r>
              <a:rPr lang="en-US" sz="1200" kern="1200" dirty="0">
                <a:solidFill>
                  <a:schemeClr val="tx1"/>
                </a:solidFill>
                <a:effectLst/>
                <a:latin typeface="Arial" pitchFamily="34" charset="0"/>
                <a:ea typeface="+mn-ea"/>
                <a:cs typeface="Arial" pitchFamily="34" charset="0"/>
              </a:rPr>
              <a:t>&gt; and includes physicians, laboratories, or other health care providers.</a:t>
            </a:r>
          </a:p>
          <a:p>
            <a:pPr>
              <a:lnSpc>
                <a:spcPct val="150000"/>
              </a:lnSpc>
            </a:pPr>
            <a:r>
              <a:rPr lang="en-US" sz="1200" kern="1200" dirty="0">
                <a:solidFill>
                  <a:schemeClr val="tx1"/>
                </a:solidFill>
                <a:effectLst/>
                <a:latin typeface="Arial" pitchFamily="34" charset="0"/>
                <a:ea typeface="+mn-ea"/>
                <a:cs typeface="Arial" pitchFamily="34" charset="0"/>
              </a:rPr>
              <a:t> </a:t>
            </a:r>
          </a:p>
          <a:p>
            <a:pPr>
              <a:lnSpc>
                <a:spcPct val="150000"/>
              </a:lnSpc>
            </a:pPr>
            <a:r>
              <a:rPr lang="en-US" sz="1200" kern="1200" dirty="0">
                <a:solidFill>
                  <a:schemeClr val="tx1"/>
                </a:solidFill>
                <a:effectLst/>
                <a:latin typeface="Arial" pitchFamily="34" charset="0"/>
                <a:ea typeface="+mn-ea"/>
                <a:cs typeface="Arial" pitchFamily="34" charset="0"/>
              </a:rPr>
              <a:t>4. The fourth and final item you might have noticed is that the form states that any “cluster of illnesses” is to be reported. In Georgia, the state health department then determines if that cluster is unusual. Health departments want to know about disease clusters. For example, before 1999, West Nile virus had not occurred in the U.S. Therefore, in 1998, West Nile virus was not on Georgia’s list. Health departments have been able to capture new or reemerging diseases when clusters are reported, as was the case with West Nile virus.</a:t>
            </a:r>
          </a:p>
          <a:p>
            <a:pPr>
              <a:lnSpc>
                <a:spcPct val="150000"/>
              </a:lnSpc>
            </a:pPr>
            <a:endParaRPr lang="en-US" sz="1200" b="1" kern="1200" dirty="0">
              <a:solidFill>
                <a:schemeClr val="tx1"/>
              </a:solidFill>
              <a:effectLst/>
              <a:latin typeface="Arial" pitchFamily="34" charset="0"/>
              <a:ea typeface="+mn-ea"/>
              <a:cs typeface="Arial" pitchFamily="34" charset="0"/>
            </a:endParaRPr>
          </a:p>
          <a:p>
            <a:pPr eaLnBrk="1" hangingPunct="1">
              <a:lnSpc>
                <a:spcPct val="150000"/>
              </a:lnSpc>
              <a:spcBef>
                <a:spcPts val="0"/>
              </a:spcBef>
              <a:spcAft>
                <a:spcPts val="600"/>
              </a:spcAft>
            </a:pPr>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3930829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03DF0EB-5628-4B06-B10D-9A16D18BCBBB}" type="slidenum">
              <a:rPr lang="en-US" sz="1200">
                <a:latin typeface="Arial" charset="0"/>
                <a:cs typeface="Arial" charset="0"/>
              </a:rPr>
              <a:pPr eaLnBrk="1" hangingPunct="1"/>
              <a:t>33</a:t>
            </a:fld>
            <a:endParaRPr lang="en-US" sz="1200" dirty="0">
              <a:latin typeface="Arial" charset="0"/>
              <a:cs typeface="Arial" charset="0"/>
            </a:endParaRPr>
          </a:p>
        </p:txBody>
      </p:sp>
      <p:sp>
        <p:nvSpPr>
          <p:cNvPr id="73731" name="Rectangle 2"/>
          <p:cNvSpPr>
            <a:spLocks noGrp="1" noRot="1" noChangeAspect="1" noChangeArrowheads="1" noTextEdit="1"/>
          </p:cNvSpPr>
          <p:nvPr>
            <p:ph type="sldImg"/>
          </p:nvPr>
        </p:nvSpPr>
        <p:spPr>
          <a:xfrm>
            <a:off x="1233488" y="303213"/>
            <a:ext cx="4619625" cy="3463925"/>
          </a:xfrm>
          <a:ln/>
        </p:spPr>
      </p:sp>
      <p:sp>
        <p:nvSpPr>
          <p:cNvPr id="73732" name="Rectangle 3"/>
          <p:cNvSpPr>
            <a:spLocks noGrp="1" noChangeArrowheads="1"/>
          </p:cNvSpPr>
          <p:nvPr>
            <p:ph type="body" idx="1"/>
          </p:nvPr>
        </p:nvSpPr>
        <p:spPr>
          <a:xfrm>
            <a:off x="701041" y="4012396"/>
            <a:ext cx="5608320" cy="4463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Arial" pitchFamily="34" charset="0"/>
              </a:rPr>
              <a:t>SAY:</a:t>
            </a:r>
            <a:br>
              <a:rPr lang="en-US" sz="1200" b="1" kern="1200" dirty="0">
                <a:solidFill>
                  <a:schemeClr val="tx1"/>
                </a:solidFill>
                <a:effectLst/>
                <a:latin typeface="Arial" pitchFamily="34" charset="0"/>
                <a:ea typeface="+mn-ea"/>
                <a:cs typeface="Arial" pitchFamily="34" charset="0"/>
              </a:rPr>
            </a:br>
            <a:br>
              <a:rPr lang="en-US" sz="1200" b="1" kern="1200" dirty="0">
                <a:solidFill>
                  <a:schemeClr val="tx1"/>
                </a:solidFill>
                <a:effectLst/>
                <a:latin typeface="Arial" pitchFamily="34" charset="0"/>
                <a:ea typeface="+mn-ea"/>
                <a:cs typeface="Arial" pitchFamily="34" charset="0"/>
              </a:rPr>
            </a:br>
            <a:r>
              <a:rPr lang="en-US" sz="1200" kern="1200" dirty="0">
                <a:solidFill>
                  <a:schemeClr val="tx1"/>
                </a:solidFill>
                <a:effectLst/>
                <a:latin typeface="Arial" pitchFamily="34" charset="0"/>
                <a:ea typeface="+mn-ea"/>
                <a:cs typeface="Arial" pitchFamily="34" charset="0"/>
              </a:rPr>
              <a:t>The World Health Organization, or W-H-O, is a United Nations agency that coordinates international health activities and helps governments improve health services.</a:t>
            </a: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Reporting to WHO is required for</a:t>
            </a:r>
          </a:p>
          <a:p>
            <a:r>
              <a:rPr lang="en-US" sz="1200" kern="1200" dirty="0">
                <a:solidFill>
                  <a:schemeClr val="tx1"/>
                </a:solidFill>
                <a:effectLst/>
                <a:latin typeface="Arial" pitchFamily="34" charset="0"/>
                <a:ea typeface="+mn-ea"/>
                <a:cs typeface="Arial"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smallpox,</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poliomyelitis, or polio, (wild type)</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human influenza (flu) caused by any new subtype, and</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severe acute respiratory syndrome, or SARS.</a:t>
            </a:r>
          </a:p>
          <a:p>
            <a:r>
              <a:rPr lang="en-US" sz="1200" kern="1200" dirty="0">
                <a:solidFill>
                  <a:schemeClr val="tx1"/>
                </a:solidFill>
                <a:effectLst/>
                <a:latin typeface="Arial" pitchFamily="34" charset="0"/>
                <a:ea typeface="+mn-ea"/>
                <a:cs typeface="Arial" pitchFamily="34" charset="0"/>
              </a:rPr>
              <a:t> </a:t>
            </a:r>
          </a:p>
          <a:p>
            <a:r>
              <a:rPr lang="en-US" sz="1200" b="1" kern="1200" dirty="0">
                <a:solidFill>
                  <a:schemeClr val="tx1"/>
                </a:solidFill>
                <a:effectLst/>
                <a:latin typeface="Arial" pitchFamily="34" charset="0"/>
                <a:ea typeface="+mn-ea"/>
                <a:cs typeface="Arial" pitchFamily="34" charset="0"/>
              </a:rPr>
              <a:t>GO</a:t>
            </a:r>
            <a:r>
              <a:rPr lang="en-US" sz="1200" kern="1200" dirty="0">
                <a:solidFill>
                  <a:schemeClr val="tx1"/>
                </a:solidFill>
                <a:effectLst/>
                <a:latin typeface="Arial" pitchFamily="34" charset="0"/>
                <a:ea typeface="+mn-ea"/>
                <a:cs typeface="Arial" pitchFamily="34" charset="0"/>
              </a:rPr>
              <a:t> to next slide.</a:t>
            </a:r>
          </a:p>
        </p:txBody>
      </p:sp>
    </p:spTree>
    <p:extLst>
      <p:ext uri="{BB962C8B-B14F-4D97-AF65-F5344CB8AC3E}">
        <p14:creationId xmlns:p14="http://schemas.microsoft.com/office/powerpoint/2010/main" val="445489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330AE6B-DB62-4FC3-AF5E-0D17BE876073}" type="slidenum">
              <a:rPr lang="en-US" sz="1200">
                <a:latin typeface="Arial" charset="0"/>
                <a:cs typeface="Arial" charset="0"/>
              </a:rPr>
              <a:pPr eaLnBrk="1" hangingPunct="1"/>
              <a:t>34</a:t>
            </a:fld>
            <a:endParaRPr lang="en-US" sz="1200" dirty="0">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1041" y="4387135"/>
            <a:ext cx="5608320" cy="7007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ct val="30000"/>
              </a:spcBef>
              <a:spcAft>
                <a:spcPct val="0"/>
              </a:spcAft>
              <a:buClrTx/>
              <a:buSzTx/>
              <a:buFontTx/>
              <a:buNone/>
              <a:tabLst/>
              <a:defRPr/>
            </a:pPr>
            <a:r>
              <a:rPr lang="en-US" b="1" dirty="0"/>
              <a:t>SAY:</a:t>
            </a:r>
            <a:br>
              <a:rPr lang="en-US" b="1" dirty="0"/>
            </a:br>
            <a:endParaRPr lang="en-US" b="1" dirty="0"/>
          </a:p>
          <a:p>
            <a:pPr marL="0" marR="0" indent="0" algn="l" defTabSz="914400" rtl="0" eaLnBrk="1" fontAlgn="base" latinLnBrk="0" hangingPunct="1">
              <a:spcBef>
                <a:spcPct val="30000"/>
              </a:spcBef>
              <a:spcAft>
                <a:spcPct val="0"/>
              </a:spcAft>
              <a:buClrTx/>
              <a:buSzTx/>
              <a:buFontTx/>
              <a:buNone/>
              <a:tabLst/>
              <a:defRPr/>
            </a:pPr>
            <a:r>
              <a:rPr lang="en-US" baseline="0" dirty="0"/>
              <a:t>Next we will look at the data analysis step.</a:t>
            </a:r>
          </a:p>
          <a:p>
            <a:pPr eaLnBrk="1" hangingPunct="1"/>
            <a:endParaRPr lang="en-US" b="0" baseline="0" dirty="0"/>
          </a:p>
          <a:p>
            <a:pPr eaLnBrk="1" hangingPunct="1"/>
            <a:r>
              <a:rPr lang="en-US" baseline="0" dirty="0"/>
              <a:t>During this step, we must determine</a:t>
            </a:r>
          </a:p>
          <a:p>
            <a:pPr eaLnBrk="1" hangingPunct="1"/>
            <a:endParaRPr lang="en-US" baseline="0" dirty="0"/>
          </a:p>
          <a:p>
            <a:pPr marL="171450" lvl="1" indent="-171450" eaLnBrk="1" hangingPunct="1">
              <a:spcBef>
                <a:spcPts val="0"/>
              </a:spcBef>
              <a:spcAft>
                <a:spcPts val="600"/>
              </a:spcAft>
              <a:buFont typeface="Arial" pitchFamily="34" charset="0"/>
              <a:buChar char="•"/>
            </a:pPr>
            <a:r>
              <a:rPr lang="en-US" dirty="0"/>
              <a:t>Who will analyze the data?</a:t>
            </a:r>
          </a:p>
          <a:p>
            <a:pPr marL="171450" lvl="1" indent="-171450" eaLnBrk="1" hangingPunct="1">
              <a:spcBef>
                <a:spcPts val="0"/>
              </a:spcBef>
              <a:spcAft>
                <a:spcPts val="600"/>
              </a:spcAft>
              <a:buFont typeface="Arial" pitchFamily="34" charset="0"/>
              <a:buChar char="•"/>
            </a:pPr>
            <a:endParaRPr lang="en-US" dirty="0"/>
          </a:p>
          <a:p>
            <a:pPr marL="171450" lvl="1" indent="-171450" eaLnBrk="1" hangingPunct="1">
              <a:spcBef>
                <a:spcPts val="0"/>
              </a:spcBef>
              <a:spcAft>
                <a:spcPts val="600"/>
              </a:spcAft>
              <a:buFont typeface="Arial" pitchFamily="34" charset="0"/>
              <a:buChar char="•"/>
            </a:pPr>
            <a:r>
              <a:rPr lang="en-US" dirty="0"/>
              <a:t>What methodology will they use?</a:t>
            </a:r>
          </a:p>
          <a:p>
            <a:pPr marL="0" lvl="1" indent="0" eaLnBrk="1" hangingPunct="1">
              <a:spcBef>
                <a:spcPts val="0"/>
              </a:spcBef>
              <a:spcAft>
                <a:spcPts val="600"/>
              </a:spcAft>
              <a:buFont typeface="Arial" pitchFamily="34" charset="0"/>
              <a:buNone/>
            </a:pPr>
            <a:endParaRPr lang="en-US" dirty="0"/>
          </a:p>
          <a:p>
            <a:pPr marL="0" lvl="1" indent="0" eaLnBrk="1" hangingPunct="1">
              <a:spcBef>
                <a:spcPts val="0"/>
              </a:spcBef>
              <a:spcAft>
                <a:spcPts val="600"/>
              </a:spcAft>
              <a:buFont typeface="Arial" pitchFamily="34" charset="0"/>
              <a:buNone/>
            </a:pPr>
            <a:r>
              <a:rPr lang="en-US" dirty="0"/>
              <a:t>and</a:t>
            </a:r>
          </a:p>
          <a:p>
            <a:pPr marL="0" lvl="1" indent="0" eaLnBrk="1" hangingPunct="1">
              <a:spcBef>
                <a:spcPts val="0"/>
              </a:spcBef>
              <a:spcAft>
                <a:spcPts val="600"/>
              </a:spcAft>
              <a:buFont typeface="Arial" pitchFamily="34" charset="0"/>
              <a:buNone/>
            </a:pPr>
            <a:endParaRPr lang="en-US" dirty="0"/>
          </a:p>
          <a:p>
            <a:pPr marL="171450" lvl="1" indent="-171450" eaLnBrk="1" hangingPunct="1">
              <a:spcBef>
                <a:spcPts val="0"/>
              </a:spcBef>
              <a:spcAft>
                <a:spcPts val="600"/>
              </a:spcAft>
              <a:buFont typeface="Arial" pitchFamily="34" charset="0"/>
              <a:buChar char="•"/>
            </a:pPr>
            <a:r>
              <a:rPr lang="en-US" dirty="0"/>
              <a:t>How often will the data be analyzed? Daily, weekly, monthly, or some other timeframe?</a:t>
            </a:r>
          </a:p>
          <a:p>
            <a:pPr marL="0" marR="0" indent="0" algn="l" defTabSz="914400" rtl="0" eaLnBrk="1" fontAlgn="base" latinLnBrk="0" hangingPunct="1">
              <a:spcBef>
                <a:spcPct val="30000"/>
              </a:spcBef>
              <a:spcAft>
                <a:spcPct val="0"/>
              </a:spcAft>
              <a:buClrTx/>
              <a:buSzTx/>
              <a:buFontTx/>
              <a:buNone/>
              <a:tabLst/>
              <a:defRPr/>
            </a:pPr>
            <a:endParaRPr lang="en-US" baseline="0" dirty="0"/>
          </a:p>
          <a:p>
            <a:pPr eaLnBrk="1" hangingPunct="1"/>
            <a:r>
              <a:rPr lang="en-US" dirty="0"/>
              <a:t>Surveillance data analysis</a:t>
            </a:r>
            <a:r>
              <a:rPr lang="en-US" baseline="0" dirty="0"/>
              <a:t> usually includes descriptive information consisting of time, place, and person. However, other analytic methods are often used.</a:t>
            </a:r>
          </a:p>
          <a:p>
            <a:pPr eaLnBrk="1" hangingPunct="1"/>
            <a:endParaRPr lang="en-US" baseline="0" dirty="0"/>
          </a:p>
          <a:p>
            <a:pPr marL="5257" lvl="0" indent="0" eaLnBrk="1" hangingPunct="1">
              <a:buFont typeface="Arial" pitchFamily="34" charset="0"/>
              <a:buNone/>
            </a:pPr>
            <a:r>
              <a:rPr lang="en-US" dirty="0"/>
              <a:t>Let’s look at</a:t>
            </a:r>
            <a:r>
              <a:rPr lang="en-US" baseline="0" dirty="0"/>
              <a:t> a few examples.</a:t>
            </a:r>
          </a:p>
          <a:p>
            <a:pPr marL="5257" lvl="0" indent="0" eaLnBrk="1" hangingPunct="1">
              <a:buFont typeface="Arial" pitchFamily="34" charset="0"/>
              <a:buNone/>
            </a:pPr>
            <a:endParaRPr lang="en-US" baseline="0" dirty="0"/>
          </a:p>
          <a:p>
            <a:pPr marL="5257" lvl="0" indent="0" eaLnBrk="1" hangingPunct="1">
              <a:buFont typeface="Arial" pitchFamily="34" charset="0"/>
              <a:buNone/>
            </a:pPr>
            <a:r>
              <a:rPr lang="en-US" b="1" dirty="0"/>
              <a:t>GO</a:t>
            </a:r>
            <a:r>
              <a:rPr lang="en-US" b="0" dirty="0"/>
              <a:t> t</a:t>
            </a:r>
            <a:r>
              <a:rPr lang="en-US" baseline="0" dirty="0"/>
              <a:t>o next slide.</a:t>
            </a:r>
            <a:endParaRPr lang="en-US" b="0" baseline="0" dirty="0"/>
          </a:p>
        </p:txBody>
      </p:sp>
    </p:spTree>
    <p:extLst>
      <p:ext uri="{BB962C8B-B14F-4D97-AF65-F5344CB8AC3E}">
        <p14:creationId xmlns:p14="http://schemas.microsoft.com/office/powerpoint/2010/main" val="1287391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10611400"/>
          </a:xfrm>
        </p:spPr>
        <p:txBody>
          <a:bodyPr/>
          <a:lstStyle/>
          <a:p>
            <a:pPr defTabSz="924916">
              <a:spcBef>
                <a:spcPts val="0"/>
              </a:spcBef>
              <a:spcAft>
                <a:spcPts val="600"/>
              </a:spcAft>
              <a:defRPr/>
            </a:pPr>
            <a:r>
              <a:rPr lang="en-US" b="1" dirty="0"/>
              <a:t>SAY:</a:t>
            </a:r>
            <a:br>
              <a:rPr lang="en-US" b="1" dirty="0"/>
            </a:br>
            <a:endParaRPr lang="en-US" b="1" dirty="0"/>
          </a:p>
          <a:p>
            <a:pPr defTabSz="924916">
              <a:spcBef>
                <a:spcPts val="0"/>
              </a:spcBef>
              <a:spcAft>
                <a:spcPts val="600"/>
              </a:spcAft>
              <a:defRPr/>
            </a:pPr>
            <a:r>
              <a:rPr lang="en-US" b="0" dirty="0"/>
              <a:t>Analysis by time can</a:t>
            </a:r>
            <a:r>
              <a:rPr lang="en-US" b="0" baseline="0" dirty="0"/>
              <a:t> be by the minute, days, months, years, or other specific ranges of time. </a:t>
            </a:r>
            <a:r>
              <a:rPr lang="en-US" dirty="0"/>
              <a:t>This</a:t>
            </a:r>
            <a:r>
              <a:rPr lang="en-US" baseline="0" dirty="0"/>
              <a:t> graph demonstrates an </a:t>
            </a:r>
            <a:r>
              <a:rPr lang="en-US" dirty="0"/>
              <a:t>example of data analysis</a:t>
            </a:r>
            <a:r>
              <a:rPr lang="en-US" baseline="0" dirty="0"/>
              <a:t> by week for West Nile virus infection in New York State and New York City.</a:t>
            </a:r>
          </a:p>
          <a:p>
            <a:pPr defTabSz="924916">
              <a:spcBef>
                <a:spcPts val="0"/>
              </a:spcBef>
              <a:spcAft>
                <a:spcPts val="600"/>
              </a:spcAft>
              <a:defRPr/>
            </a:pPr>
            <a:endParaRPr lang="en-US" baseline="0" dirty="0"/>
          </a:p>
          <a:p>
            <a:pPr defTabSz="924916">
              <a:spcBef>
                <a:spcPts val="0"/>
              </a:spcBef>
              <a:spcAft>
                <a:spcPts val="600"/>
              </a:spcAft>
              <a:defRPr/>
            </a:pPr>
            <a:r>
              <a:rPr lang="en-US" b="1" baseline="0" dirty="0"/>
              <a:t>ASK:</a:t>
            </a:r>
          </a:p>
          <a:p>
            <a:pPr defTabSz="924916">
              <a:spcBef>
                <a:spcPts val="0"/>
              </a:spcBef>
              <a:spcAft>
                <a:spcPts val="600"/>
              </a:spcAft>
              <a:defRPr/>
            </a:pPr>
            <a:br>
              <a:rPr lang="en-US" b="1" baseline="0" dirty="0"/>
            </a:br>
            <a:r>
              <a:rPr lang="en-US" baseline="0" dirty="0"/>
              <a:t>When was the peak? </a:t>
            </a:r>
          </a:p>
          <a:p>
            <a:pPr defTabSz="924916">
              <a:spcBef>
                <a:spcPts val="0"/>
              </a:spcBef>
              <a:spcAft>
                <a:spcPts val="600"/>
              </a:spcAft>
              <a:defRPr/>
            </a:pPr>
            <a:endParaRPr lang="en-US" baseline="0" dirty="0"/>
          </a:p>
          <a:p>
            <a:pPr defTabSz="924916">
              <a:spcBef>
                <a:spcPts val="0"/>
              </a:spcBef>
              <a:spcAft>
                <a:spcPts val="600"/>
              </a:spcAft>
              <a:defRPr/>
            </a:pPr>
            <a:r>
              <a:rPr lang="en-US" baseline="0" dirty="0"/>
              <a:t>Where were the majority of cases occurring, the state or the city?</a:t>
            </a:r>
          </a:p>
          <a:p>
            <a:pPr defTabSz="924916">
              <a:spcBef>
                <a:spcPts val="0"/>
              </a:spcBef>
              <a:spcAft>
                <a:spcPts val="600"/>
              </a:spcAft>
              <a:defRPr/>
            </a:pPr>
            <a:endParaRPr lang="en-US" baseline="0" dirty="0"/>
          </a:p>
          <a:p>
            <a:pPr defTabSz="924916">
              <a:spcBef>
                <a:spcPts val="0"/>
              </a:spcBef>
              <a:spcAft>
                <a:spcPts val="600"/>
              </a:spcAft>
              <a:defRPr/>
            </a:pPr>
            <a:r>
              <a:rPr lang="en-US" b="0" baseline="0" dirty="0"/>
              <a:t>&lt;</a:t>
            </a:r>
            <a:r>
              <a:rPr lang="en-US" b="1" baseline="0" dirty="0"/>
              <a:t>ELICIT </a:t>
            </a:r>
            <a:r>
              <a:rPr lang="en-US" b="0" baseline="0" dirty="0"/>
              <a:t>a</a:t>
            </a:r>
            <a:r>
              <a:rPr lang="en-US" baseline="0" dirty="0"/>
              <a:t>nswers from the participants.&gt;</a:t>
            </a:r>
          </a:p>
          <a:p>
            <a:pPr defTabSz="924916">
              <a:spcBef>
                <a:spcPts val="0"/>
              </a:spcBef>
              <a:spcAft>
                <a:spcPts val="600"/>
              </a:spcAft>
              <a:defRPr/>
            </a:pPr>
            <a:endParaRPr lang="en-US" baseline="0" dirty="0"/>
          </a:p>
          <a:p>
            <a:pPr defTabSz="924916">
              <a:spcBef>
                <a:spcPts val="0"/>
              </a:spcBef>
              <a:spcAft>
                <a:spcPts val="600"/>
              </a:spcAft>
              <a:defRPr/>
            </a:pPr>
            <a:r>
              <a:rPr lang="en-US" b="1" baseline="0" dirty="0"/>
              <a:t>SAY:</a:t>
            </a:r>
            <a:endParaRPr lang="en-US" baseline="0" dirty="0"/>
          </a:p>
          <a:p>
            <a:pPr marL="171450" lvl="1" indent="-171450" defTabSz="924916" eaLnBrk="1" hangingPunct="1">
              <a:spcBef>
                <a:spcPts val="0"/>
              </a:spcBef>
              <a:spcAft>
                <a:spcPts val="600"/>
              </a:spcAft>
              <a:buFont typeface="Arial" pitchFamily="34" charset="0"/>
              <a:buChar char="•"/>
              <a:defRPr/>
            </a:pPr>
            <a:endParaRPr lang="en-US" dirty="0"/>
          </a:p>
          <a:p>
            <a:pPr marL="171450" lvl="1" indent="-171450" defTabSz="924916" eaLnBrk="1" hangingPunct="1">
              <a:spcBef>
                <a:spcPts val="0"/>
              </a:spcBef>
              <a:spcAft>
                <a:spcPts val="600"/>
              </a:spcAft>
              <a:buFont typeface="Arial" pitchFamily="34" charset="0"/>
              <a:buChar char="•"/>
              <a:defRPr/>
            </a:pPr>
            <a:r>
              <a:rPr lang="en-US" dirty="0"/>
              <a:t>Hospitalizations peaked during August 22–28.</a:t>
            </a:r>
          </a:p>
          <a:p>
            <a:pPr marL="171450" lvl="1" indent="-171450" defTabSz="924916" eaLnBrk="1" hangingPunct="1">
              <a:spcBef>
                <a:spcPts val="0"/>
              </a:spcBef>
              <a:spcAft>
                <a:spcPts val="600"/>
              </a:spcAft>
              <a:buFont typeface="Arial" pitchFamily="34" charset="0"/>
              <a:buChar char="•"/>
              <a:defRPr/>
            </a:pPr>
            <a:endParaRPr lang="en-US" dirty="0"/>
          </a:p>
          <a:p>
            <a:pPr marL="0" lvl="1" indent="0" defTabSz="924916" eaLnBrk="1" hangingPunct="1">
              <a:spcBef>
                <a:spcPts val="0"/>
              </a:spcBef>
              <a:spcAft>
                <a:spcPts val="600"/>
              </a:spcAft>
              <a:buFont typeface="Arial" pitchFamily="34" charset="0"/>
              <a:buNone/>
              <a:defRPr/>
            </a:pPr>
            <a:r>
              <a:rPr lang="en-US" b="0" dirty="0"/>
              <a:t>&lt;</a:t>
            </a:r>
            <a:r>
              <a:rPr lang="en-US" b="1" dirty="0"/>
              <a:t>CLICK</a:t>
            </a:r>
            <a:r>
              <a:rPr lang="en-US" b="0" baseline="0" dirty="0"/>
              <a:t> to </a:t>
            </a:r>
            <a:r>
              <a:rPr lang="en-US" baseline="0" dirty="0"/>
              <a:t>advance animation. Yellow bar for week of August 22–28 will appear.&gt;</a:t>
            </a:r>
            <a:endParaRPr lang="en-US" dirty="0"/>
          </a:p>
          <a:p>
            <a:pPr marL="0" lvl="1" indent="0" defTabSz="924916" eaLnBrk="1" hangingPunct="1">
              <a:spcBef>
                <a:spcPts val="0"/>
              </a:spcBef>
              <a:spcAft>
                <a:spcPts val="600"/>
              </a:spcAft>
              <a:buFont typeface="Arial" pitchFamily="34" charset="0"/>
              <a:buNone/>
              <a:defRPr/>
            </a:pPr>
            <a:endParaRPr lang="en-US" dirty="0"/>
          </a:p>
          <a:p>
            <a:pPr marL="171450" lvl="1" indent="-171450" defTabSz="924916" eaLnBrk="1" hangingPunct="1">
              <a:spcBef>
                <a:spcPts val="0"/>
              </a:spcBef>
              <a:spcAft>
                <a:spcPts val="600"/>
              </a:spcAft>
              <a:buFont typeface="Arial" pitchFamily="34" charset="0"/>
              <a:buChar char="•"/>
              <a:defRPr/>
            </a:pPr>
            <a:r>
              <a:rPr lang="en-US" dirty="0"/>
              <a:t>The numbers held steady for the next 2 weeks, then began to decline in New York City but remained steady in New York State, as indicated by the striped</a:t>
            </a:r>
            <a:r>
              <a:rPr lang="en-US" baseline="0" dirty="0"/>
              <a:t> blocks</a:t>
            </a:r>
            <a:r>
              <a:rPr lang="en-US" dirty="0"/>
              <a:t>.</a:t>
            </a:r>
          </a:p>
          <a:p>
            <a:pPr marL="0" lvl="1" indent="0" defTabSz="924916" eaLnBrk="1" hangingPunct="1">
              <a:spcBef>
                <a:spcPts val="0"/>
              </a:spcBef>
              <a:spcAft>
                <a:spcPts val="600"/>
              </a:spcAft>
              <a:buFont typeface="Arial" pitchFamily="34" charset="0"/>
              <a:buNone/>
              <a:defRPr/>
            </a:pPr>
            <a:endParaRPr lang="en-US" dirty="0"/>
          </a:p>
          <a:p>
            <a:pPr marL="0" lvl="1" indent="0" defTabSz="924916" eaLnBrk="1" hangingPunct="1">
              <a:spcBef>
                <a:spcPts val="0"/>
              </a:spcBef>
              <a:spcAft>
                <a:spcPts val="600"/>
              </a:spcAft>
              <a:buFont typeface="Arial" pitchFamily="34" charset="0"/>
              <a:buNone/>
              <a:defRPr/>
            </a:pPr>
            <a:r>
              <a:rPr lang="en-US" b="0" dirty="0"/>
              <a:t>&lt;</a:t>
            </a:r>
            <a:r>
              <a:rPr lang="en-US" b="1" dirty="0"/>
              <a:t>CLICK</a:t>
            </a:r>
            <a:r>
              <a:rPr lang="en-US" b="0" dirty="0"/>
              <a:t> to </a:t>
            </a:r>
            <a:r>
              <a:rPr lang="en-US" baseline="0" dirty="0"/>
              <a:t>advance animation. Yellow bar will appear on the 2-week data for New York State.&gt;</a:t>
            </a:r>
            <a:endParaRPr lang="en-US" dirty="0"/>
          </a:p>
          <a:p>
            <a:pPr marL="171450" lvl="1" indent="-171450" defTabSz="924916" eaLnBrk="1" hangingPunct="1">
              <a:spcBef>
                <a:spcPts val="0"/>
              </a:spcBef>
              <a:spcAft>
                <a:spcPts val="600"/>
              </a:spcAft>
              <a:buFont typeface="Arial" pitchFamily="34" charset="0"/>
              <a:buChar char="•"/>
              <a:defRPr/>
            </a:pPr>
            <a:endParaRPr lang="en-US" dirty="0"/>
          </a:p>
          <a:p>
            <a:pPr marL="171450" lvl="1" indent="-171450" defTabSz="924916" eaLnBrk="1" hangingPunct="1">
              <a:spcBef>
                <a:spcPts val="0"/>
              </a:spcBef>
              <a:spcAft>
                <a:spcPts val="600"/>
              </a:spcAft>
              <a:buFont typeface="Arial" pitchFamily="34" charset="0"/>
              <a:buChar char="•"/>
              <a:defRPr/>
            </a:pPr>
            <a:r>
              <a:rPr lang="en-US" dirty="0"/>
              <a:t>The majority of the cases overall are occurring in New York City, as indicated by the solid</a:t>
            </a:r>
            <a:r>
              <a:rPr lang="en-US" baseline="0" dirty="0"/>
              <a:t> blocks</a:t>
            </a:r>
            <a:r>
              <a:rPr lang="en-US" dirty="0"/>
              <a:t>.</a:t>
            </a:r>
          </a:p>
          <a:p>
            <a:pPr marL="0" lvl="1" indent="0" defTabSz="924916" eaLnBrk="1" hangingPunct="1">
              <a:spcBef>
                <a:spcPts val="0"/>
              </a:spcBef>
              <a:spcAft>
                <a:spcPts val="600"/>
              </a:spcAft>
              <a:buFont typeface="Arial" pitchFamily="34" charset="0"/>
              <a:buNone/>
              <a:defRPr/>
            </a:pPr>
            <a:endParaRPr lang="en-US" dirty="0"/>
          </a:p>
          <a:p>
            <a:pPr>
              <a:spcBef>
                <a:spcPts val="0"/>
              </a:spcBef>
              <a:spcAft>
                <a:spcPts val="600"/>
              </a:spcAft>
            </a:pPr>
            <a:r>
              <a:rPr lang="en-US" b="1" dirty="0"/>
              <a:t>GO</a:t>
            </a:r>
            <a:r>
              <a:rPr lang="en-US" b="0" dirty="0"/>
              <a:t> t</a:t>
            </a:r>
            <a:r>
              <a:rPr lang="en-US" baseline="0" dirty="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1529476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1FDD711-A61D-4CDF-A67F-E2147C18CBA6}" type="slidenum">
              <a:rPr lang="en-US" sz="1200">
                <a:latin typeface="Arial" charset="0"/>
                <a:cs typeface="Arial" charset="0"/>
              </a:rPr>
              <a:pPr eaLnBrk="1" hangingPunct="1"/>
              <a:t>36</a:t>
            </a:fld>
            <a:endParaRPr lang="en-US" sz="1200" dirty="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36272" y="4387135"/>
            <a:ext cx="5498275" cy="7420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ts val="0"/>
              </a:spcBef>
              <a:spcAft>
                <a:spcPts val="600"/>
              </a:spcAft>
              <a:buClrTx/>
              <a:buSzTx/>
              <a:buFontTx/>
              <a:buNone/>
              <a:tabLst/>
              <a:defRPr/>
            </a:pPr>
            <a:r>
              <a:rPr lang="en-US" b="1" dirty="0"/>
              <a:t>SAY: </a:t>
            </a:r>
            <a:br>
              <a:rPr lang="en-US" b="1" dirty="0"/>
            </a:br>
            <a:endParaRPr lang="en-US" b="1" dirty="0"/>
          </a:p>
          <a:p>
            <a:pPr marL="0" marR="0" indent="0" algn="l" defTabSz="914400" rtl="0" eaLnBrk="1" fontAlgn="base" latinLnBrk="0" hangingPunct="1">
              <a:spcBef>
                <a:spcPts val="0"/>
              </a:spcBef>
              <a:spcAft>
                <a:spcPts val="600"/>
              </a:spcAft>
              <a:buClrTx/>
              <a:buSzTx/>
              <a:buFontTx/>
              <a:buNone/>
              <a:tabLst/>
              <a:defRPr/>
            </a:pPr>
            <a:r>
              <a:rPr lang="en-US" dirty="0"/>
              <a:t>Data analysis by place is the usual method</a:t>
            </a:r>
            <a:r>
              <a:rPr lang="en-US" baseline="0" dirty="0"/>
              <a:t> used to </a:t>
            </a:r>
            <a:r>
              <a:rPr lang="en-US" dirty="0"/>
              <a:t>examine reports either</a:t>
            </a:r>
            <a:r>
              <a:rPr lang="en-US" baseline="0" dirty="0"/>
              <a:t> by where the case was reported or, ideally, by where the illnesses occurred. Data analysis by location allows prevention resources to be directed to where the exposure occurred.</a:t>
            </a:r>
          </a:p>
          <a:p>
            <a:pPr eaLnBrk="1" hangingPunct="1">
              <a:spcBef>
                <a:spcPts val="0"/>
              </a:spcBef>
              <a:spcAft>
                <a:spcPts val="600"/>
              </a:spcAft>
            </a:pPr>
            <a:endParaRPr lang="en-US" b="1" dirty="0"/>
          </a:p>
          <a:p>
            <a:pPr eaLnBrk="1" hangingPunct="1">
              <a:spcBef>
                <a:spcPts val="0"/>
              </a:spcBef>
              <a:spcAft>
                <a:spcPts val="600"/>
              </a:spcAft>
            </a:pPr>
            <a:r>
              <a:rPr lang="en-US" dirty="0"/>
              <a:t>This map</a:t>
            </a:r>
            <a:r>
              <a:rPr lang="en-US" baseline="0" dirty="0"/>
              <a:t> is an example of laboratory-confirmed West Nile virus cases among humans for August and September 1999, w</a:t>
            </a:r>
            <a:r>
              <a:rPr lang="en-US" dirty="0"/>
              <a:t>hen the virus first emerged in the New York</a:t>
            </a:r>
            <a:r>
              <a:rPr lang="en-US" baseline="0" dirty="0"/>
              <a:t> City </a:t>
            </a:r>
            <a:r>
              <a:rPr lang="en-US" dirty="0"/>
              <a:t>area. Each red dot represents a human case.</a:t>
            </a:r>
          </a:p>
          <a:p>
            <a:pPr eaLnBrk="1" hangingPunct="1">
              <a:spcBef>
                <a:spcPts val="0"/>
              </a:spcBef>
              <a:spcAft>
                <a:spcPts val="600"/>
              </a:spcAft>
            </a:pPr>
            <a:endParaRPr lang="en-US" dirty="0"/>
          </a:p>
          <a:p>
            <a:pPr eaLnBrk="1" hangingPunct="1">
              <a:spcBef>
                <a:spcPts val="0"/>
              </a:spcBef>
              <a:spcAft>
                <a:spcPts val="600"/>
              </a:spcAft>
            </a:pPr>
            <a:r>
              <a:rPr lang="en-US" b="1" dirty="0"/>
              <a:t>ASK:</a:t>
            </a:r>
            <a:br>
              <a:rPr lang="en-US" b="1" baseline="0" dirty="0"/>
            </a:br>
            <a:endParaRPr lang="en-US" b="1" baseline="0" dirty="0"/>
          </a:p>
          <a:p>
            <a:pPr eaLnBrk="1" hangingPunct="1">
              <a:spcBef>
                <a:spcPts val="0"/>
              </a:spcBef>
              <a:spcAft>
                <a:spcPts val="600"/>
              </a:spcAft>
            </a:pPr>
            <a:r>
              <a:rPr lang="en-US" b="0" baseline="0" dirty="0"/>
              <a:t>W</a:t>
            </a:r>
            <a:r>
              <a:rPr lang="en-US" dirty="0"/>
              <a:t>hat</a:t>
            </a:r>
            <a:r>
              <a:rPr lang="en-US" baseline="0" dirty="0"/>
              <a:t> patterns can you see on this chart?</a:t>
            </a:r>
          </a:p>
          <a:p>
            <a:pPr eaLnBrk="1" hangingPunct="1">
              <a:spcBef>
                <a:spcPts val="0"/>
              </a:spcBef>
              <a:spcAft>
                <a:spcPts val="600"/>
              </a:spcAft>
            </a:pPr>
            <a:endParaRPr lang="en-US" dirty="0"/>
          </a:p>
          <a:p>
            <a:pPr marR="0" algn="l" defTabSz="914400" rtl="0" eaLnBrk="1" fontAlgn="base" latinLnBrk="0" hangingPunct="1">
              <a:spcBef>
                <a:spcPts val="0"/>
              </a:spcBef>
              <a:spcAft>
                <a:spcPts val="600"/>
              </a:spcAft>
              <a:buClrTx/>
              <a:buSzTx/>
              <a:buFontTx/>
              <a:buNone/>
              <a:tabLst/>
              <a:defRPr/>
            </a:pPr>
            <a:r>
              <a:rPr lang="en-US" b="0" baseline="0" dirty="0"/>
              <a:t>&lt;</a:t>
            </a:r>
            <a:r>
              <a:rPr lang="en-US" b="1" baseline="0" dirty="0"/>
              <a:t>ELICIT</a:t>
            </a:r>
            <a:r>
              <a:rPr lang="en-US" b="0" baseline="0" dirty="0"/>
              <a:t> a</a:t>
            </a:r>
            <a:r>
              <a:rPr lang="en-US" baseline="0" dirty="0"/>
              <a:t>nswers from the participants.&gt;</a:t>
            </a:r>
          </a:p>
          <a:p>
            <a:pPr marR="0" algn="l" defTabSz="914400" rtl="0" eaLnBrk="1" fontAlgn="base" latinLnBrk="0" hangingPunct="1">
              <a:spcBef>
                <a:spcPts val="0"/>
              </a:spcBef>
              <a:spcAft>
                <a:spcPts val="600"/>
              </a:spcAft>
              <a:buClrTx/>
              <a:buSzTx/>
              <a:buFontTx/>
              <a:buNone/>
              <a:tabLst/>
              <a:defRPr/>
            </a:pPr>
            <a:endParaRPr lang="en-US" baseline="0" dirty="0"/>
          </a:p>
          <a:p>
            <a:pPr eaLnBrk="1" hangingPunct="1">
              <a:spcBef>
                <a:spcPts val="0"/>
              </a:spcBef>
              <a:spcAft>
                <a:spcPts val="600"/>
              </a:spcAft>
            </a:pPr>
            <a:r>
              <a:rPr lang="en-US" b="1" dirty="0"/>
              <a:t>SAY</a:t>
            </a:r>
            <a:r>
              <a:rPr lang="en-US" dirty="0"/>
              <a:t>:</a:t>
            </a:r>
            <a:br>
              <a:rPr lang="en-US" dirty="0"/>
            </a:br>
            <a:endParaRPr lang="en-US" dirty="0"/>
          </a:p>
          <a:p>
            <a:pPr eaLnBrk="1" hangingPunct="1">
              <a:spcBef>
                <a:spcPts val="0"/>
              </a:spcBef>
              <a:spcAft>
                <a:spcPts val="600"/>
              </a:spcAft>
            </a:pPr>
            <a:r>
              <a:rPr lang="en-US" dirty="0"/>
              <a:t>Cases</a:t>
            </a:r>
            <a:r>
              <a:rPr lang="en-US" baseline="0" dirty="0"/>
              <a:t> are scattered throughout the area, but a cluster of cases is located in the North Queens area, as indicated by the arrow.</a:t>
            </a:r>
          </a:p>
          <a:p>
            <a:pPr eaLnBrk="1" hangingPunct="1">
              <a:spcBef>
                <a:spcPts val="0"/>
              </a:spcBef>
              <a:spcAft>
                <a:spcPts val="600"/>
              </a:spcAft>
            </a:pPr>
            <a:endParaRPr lang="en-US" baseline="0" dirty="0"/>
          </a:p>
          <a:p>
            <a:pPr eaLnBrk="1" hangingPunct="1">
              <a:spcBef>
                <a:spcPts val="0"/>
              </a:spcBef>
              <a:spcAft>
                <a:spcPts val="600"/>
              </a:spcAft>
            </a:pPr>
            <a:r>
              <a:rPr lang="en-US" b="1" dirty="0"/>
              <a:t>GO</a:t>
            </a:r>
            <a:r>
              <a:rPr lang="en-US" b="0" dirty="0"/>
              <a:t> t</a:t>
            </a:r>
            <a:r>
              <a:rPr lang="en-US" baseline="0" dirty="0"/>
              <a:t>o next slide.</a:t>
            </a:r>
          </a:p>
        </p:txBody>
      </p:sp>
    </p:spTree>
    <p:extLst>
      <p:ext uri="{BB962C8B-B14F-4D97-AF65-F5344CB8AC3E}">
        <p14:creationId xmlns:p14="http://schemas.microsoft.com/office/powerpoint/2010/main" val="1773116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71" indent="-289027" eaLnBrk="0" hangingPunct="0">
              <a:defRPr sz="2800">
                <a:solidFill>
                  <a:schemeClr val="tx1"/>
                </a:solidFill>
                <a:latin typeface="Times New Roman" pitchFamily="18" charset="0"/>
                <a:cs typeface="Times New Roman" pitchFamily="18" charset="0"/>
              </a:defRPr>
            </a:lvl2pPr>
            <a:lvl3pPr marL="1156109" indent="-231222" eaLnBrk="0" hangingPunct="0">
              <a:defRPr sz="2800">
                <a:solidFill>
                  <a:schemeClr val="tx1"/>
                </a:solidFill>
                <a:latin typeface="Times New Roman" pitchFamily="18" charset="0"/>
                <a:cs typeface="Times New Roman" pitchFamily="18" charset="0"/>
              </a:defRPr>
            </a:lvl3pPr>
            <a:lvl4pPr marL="1618552" indent="-231222" eaLnBrk="0" hangingPunct="0">
              <a:defRPr sz="2800">
                <a:solidFill>
                  <a:schemeClr val="tx1"/>
                </a:solidFill>
                <a:latin typeface="Times New Roman" pitchFamily="18" charset="0"/>
                <a:cs typeface="Times New Roman" pitchFamily="18" charset="0"/>
              </a:defRPr>
            </a:lvl4pPr>
            <a:lvl5pPr marL="2080995" indent="-231222" eaLnBrk="0" hangingPunct="0">
              <a:defRPr sz="2800">
                <a:solidFill>
                  <a:schemeClr val="tx1"/>
                </a:solidFill>
                <a:latin typeface="Times New Roman" pitchFamily="18" charset="0"/>
                <a:cs typeface="Times New Roman" pitchFamily="18" charset="0"/>
              </a:defRPr>
            </a:lvl5pPr>
            <a:lvl6pPr marL="2543439"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83"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326"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769"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solidFill>
                  <a:prstClr val="black"/>
                </a:solidFill>
                <a:latin typeface="Arial" charset="0"/>
                <a:cs typeface="Arial" charset="0"/>
              </a:rPr>
              <a:pPr eaLnBrk="1" hangingPunct="1"/>
              <a:t>37</a:t>
            </a:fld>
            <a:endParaRPr lang="en-US" sz="1200" dirty="0">
              <a:solidFill>
                <a:prstClr val="black"/>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041" y="4387135"/>
            <a:ext cx="5608320" cy="92652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35553" rtl="0" eaLnBrk="0" fontAlgn="base" latinLnBrk="0" hangingPunct="0">
              <a:spcBef>
                <a:spcPts val="0"/>
              </a:spcBef>
              <a:spcAft>
                <a:spcPts val="600"/>
              </a:spcAft>
              <a:buClrTx/>
              <a:buSzTx/>
              <a:buFontTx/>
              <a:buNone/>
              <a:tabLst/>
              <a:defRPr/>
            </a:pPr>
            <a:r>
              <a:rPr lang="en-US" b="1" dirty="0"/>
              <a:t>&lt;Instructor Note:</a:t>
            </a:r>
            <a:r>
              <a:rPr lang="en-US" b="0" dirty="0"/>
              <a:t> Walk the participants through</a:t>
            </a:r>
            <a:r>
              <a:rPr lang="en-US" b="0" baseline="0" dirty="0"/>
              <a:t> the table columns and rows to</a:t>
            </a:r>
            <a:r>
              <a:rPr lang="en-US" b="0" dirty="0"/>
              <a:t> orient</a:t>
            </a:r>
            <a:r>
              <a:rPr lang="en-US" b="0" baseline="0" dirty="0"/>
              <a:t> them to the data.&gt;</a:t>
            </a:r>
            <a:endParaRPr lang="en-US" b="1" dirty="0"/>
          </a:p>
          <a:p>
            <a:pPr marL="0" marR="0" indent="0" algn="l" defTabSz="935553" rtl="0" eaLnBrk="0" fontAlgn="base" latinLnBrk="0" hangingPunct="0">
              <a:spcBef>
                <a:spcPts val="0"/>
              </a:spcBef>
              <a:spcAft>
                <a:spcPts val="600"/>
              </a:spcAft>
              <a:buClrTx/>
              <a:buSzTx/>
              <a:buFontTx/>
              <a:buNone/>
              <a:tabLst/>
              <a:defRPr/>
            </a:pPr>
            <a:endParaRPr lang="en-US" b="1" dirty="0"/>
          </a:p>
          <a:p>
            <a:pPr marL="0" marR="0" indent="0" algn="l" defTabSz="935553" rtl="0" eaLnBrk="0" fontAlgn="base" latinLnBrk="0" hangingPunct="0">
              <a:spcBef>
                <a:spcPts val="0"/>
              </a:spcBef>
              <a:spcAft>
                <a:spcPts val="600"/>
              </a:spcAft>
              <a:buClrTx/>
              <a:buSzTx/>
              <a:buFontTx/>
              <a:buNone/>
              <a:tabLst/>
              <a:defRPr/>
            </a:pPr>
            <a:r>
              <a:rPr lang="en-US" b="1" dirty="0"/>
              <a:t>SAY:</a:t>
            </a:r>
            <a:br>
              <a:rPr lang="en-US" b="1" dirty="0"/>
            </a:br>
            <a:br>
              <a:rPr lang="en-US" b="1" dirty="0"/>
            </a:br>
            <a:r>
              <a:rPr lang="en-US" dirty="0"/>
              <a:t>Here is an</a:t>
            </a:r>
            <a:r>
              <a:rPr lang="en-US" baseline="0" dirty="0"/>
              <a:t> example of data analysis by person. This table displays the </a:t>
            </a:r>
            <a:r>
              <a:rPr lang="en-US" sz="1200" b="0" kern="1200" baseline="0" dirty="0">
                <a:solidFill>
                  <a:srgbClr val="000000"/>
                </a:solidFill>
                <a:effectLst/>
                <a:latin typeface="Arial" charset="0"/>
                <a:ea typeface="+mn-ea"/>
                <a:cs typeface="Arial" charset="0"/>
              </a:rPr>
              <a:t>d</a:t>
            </a:r>
            <a:r>
              <a:rPr lang="en-US" sz="1200" b="0" kern="1200" dirty="0">
                <a:solidFill>
                  <a:srgbClr val="000000"/>
                </a:solidFill>
                <a:effectLst/>
                <a:latin typeface="Arial" charset="0"/>
                <a:ea typeface="+mn-ea"/>
                <a:cs typeface="Arial" charset="0"/>
              </a:rPr>
              <a:t>emographics for persons hospitalized for West Nile virus and the population rates of infection</a:t>
            </a:r>
            <a:r>
              <a:rPr lang="en-US" sz="1200" b="0" kern="1200" baseline="0" dirty="0">
                <a:solidFill>
                  <a:srgbClr val="000000"/>
                </a:solidFill>
                <a:effectLst/>
                <a:latin typeface="Arial" charset="0"/>
                <a:ea typeface="+mn-ea"/>
                <a:cs typeface="Arial" charset="0"/>
              </a:rPr>
              <a:t> </a:t>
            </a:r>
            <a:r>
              <a:rPr lang="en-US" baseline="0" dirty="0"/>
              <a:t>for a selected period.</a:t>
            </a:r>
          </a:p>
          <a:p>
            <a:pPr marL="0" marR="0" indent="0" algn="l" defTabSz="935553" rtl="0" eaLnBrk="0" fontAlgn="base" latinLnBrk="0" hangingPunct="0">
              <a:spcBef>
                <a:spcPts val="0"/>
              </a:spcBef>
              <a:spcAft>
                <a:spcPts val="600"/>
              </a:spcAft>
              <a:buClrTx/>
              <a:buSzTx/>
              <a:buFontTx/>
              <a:buNone/>
              <a:tabLst/>
              <a:defRPr/>
            </a:pPr>
            <a:r>
              <a:rPr lang="en-US" baseline="0" dirty="0"/>
              <a:t> </a:t>
            </a:r>
          </a:p>
          <a:p>
            <a:pPr defTabSz="935553">
              <a:spcBef>
                <a:spcPts val="0"/>
              </a:spcBef>
              <a:spcAft>
                <a:spcPts val="600"/>
              </a:spcAft>
              <a:defRPr/>
            </a:pPr>
            <a:r>
              <a:rPr lang="en-US" b="1" baseline="0" dirty="0"/>
              <a:t>ASK: </a:t>
            </a:r>
            <a:br>
              <a:rPr lang="en-US" b="1" baseline="0" dirty="0"/>
            </a:br>
            <a:br>
              <a:rPr lang="en-US" b="1" baseline="0" dirty="0"/>
            </a:br>
            <a:r>
              <a:rPr lang="en-US" b="0" baseline="0" dirty="0"/>
              <a:t>W</a:t>
            </a:r>
            <a:r>
              <a:rPr lang="en-US" baseline="0" dirty="0"/>
              <a:t>hat patterns within the rates, if any, do you notice?</a:t>
            </a:r>
          </a:p>
          <a:p>
            <a:pPr defTabSz="935553">
              <a:spcBef>
                <a:spcPts val="0"/>
              </a:spcBef>
              <a:spcAft>
                <a:spcPts val="600"/>
              </a:spcAft>
              <a:defRPr/>
            </a:pPr>
            <a:endParaRPr lang="en-US" baseline="0" dirty="0"/>
          </a:p>
          <a:p>
            <a:pPr marL="0" marR="0" indent="0" algn="l" defTabSz="935553" rtl="0" eaLnBrk="0" fontAlgn="base" latinLnBrk="0" hangingPunct="0">
              <a:spcBef>
                <a:spcPts val="0"/>
              </a:spcBef>
              <a:spcAft>
                <a:spcPts val="600"/>
              </a:spcAft>
              <a:buClrTx/>
              <a:buSzTx/>
              <a:buFontTx/>
              <a:buNone/>
              <a:tabLst/>
              <a:defRPr/>
            </a:pPr>
            <a:r>
              <a:rPr lang="en-US" baseline="0" dirty="0"/>
              <a:t>&lt;</a:t>
            </a:r>
            <a:r>
              <a:rPr lang="en-US" b="1" baseline="0" dirty="0"/>
              <a:t>ELICIT</a:t>
            </a:r>
            <a:r>
              <a:rPr lang="en-US" baseline="0" dirty="0"/>
              <a:t> responses from the participants.&gt;</a:t>
            </a:r>
          </a:p>
          <a:p>
            <a:pPr defTabSz="935553">
              <a:spcBef>
                <a:spcPts val="0"/>
              </a:spcBef>
              <a:spcAft>
                <a:spcPts val="600"/>
              </a:spcAft>
              <a:defRPr/>
            </a:pPr>
            <a:endParaRPr lang="en-US" baseline="0" dirty="0"/>
          </a:p>
          <a:p>
            <a:pPr defTabSz="935553">
              <a:spcBef>
                <a:spcPts val="0"/>
              </a:spcBef>
              <a:spcAft>
                <a:spcPts val="600"/>
              </a:spcAft>
              <a:defRPr/>
            </a:pPr>
            <a:r>
              <a:rPr lang="en-US" baseline="0" dirty="0"/>
              <a:t>&lt;</a:t>
            </a:r>
            <a:r>
              <a:rPr lang="en-US" b="1" baseline="0" dirty="0"/>
              <a:t>CLICK</a:t>
            </a:r>
            <a:r>
              <a:rPr lang="en-US" baseline="0" dirty="0"/>
              <a:t> to advance animation.&gt;</a:t>
            </a:r>
          </a:p>
          <a:p>
            <a:pPr defTabSz="935553">
              <a:spcBef>
                <a:spcPts val="0"/>
              </a:spcBef>
              <a:spcAft>
                <a:spcPts val="600"/>
              </a:spcAft>
              <a:defRPr/>
            </a:pPr>
            <a:endParaRPr lang="en-US" baseline="0" dirty="0"/>
          </a:p>
          <a:p>
            <a:pPr defTabSz="935553">
              <a:spcBef>
                <a:spcPts val="0"/>
              </a:spcBef>
              <a:spcAft>
                <a:spcPts val="600"/>
              </a:spcAft>
              <a:defRPr/>
            </a:pPr>
            <a:r>
              <a:rPr lang="en-US" b="1" baseline="0" dirty="0"/>
              <a:t>SAY:</a:t>
            </a:r>
            <a:br>
              <a:rPr lang="en-US" b="1" baseline="0" dirty="0"/>
            </a:br>
            <a:br>
              <a:rPr lang="en-US" b="0" baseline="0" dirty="0"/>
            </a:br>
            <a:r>
              <a:rPr lang="en-US" baseline="0" dirty="0"/>
              <a:t>You can see that those persons aged 70 years and older have the highest rates of infection.</a:t>
            </a:r>
          </a:p>
          <a:p>
            <a:pPr defTabSz="935553">
              <a:spcBef>
                <a:spcPts val="0"/>
              </a:spcBef>
              <a:spcAft>
                <a:spcPts val="600"/>
              </a:spcAft>
              <a:defRPr/>
            </a:pPr>
            <a:endParaRPr lang="en-US" baseline="0" dirty="0"/>
          </a:p>
          <a:p>
            <a:pPr defTabSz="935553" eaLnBrk="1" fontAlgn="auto" hangingPunct="1">
              <a:spcBef>
                <a:spcPts val="0"/>
              </a:spcBef>
              <a:spcAft>
                <a:spcPts val="600"/>
              </a:spcAft>
              <a:defRPr/>
            </a:pPr>
            <a:r>
              <a:rPr lang="en-US" baseline="0" dirty="0"/>
              <a:t>&lt;</a:t>
            </a:r>
            <a:r>
              <a:rPr lang="en-US" b="1" baseline="0" dirty="0"/>
              <a:t>CLICK</a:t>
            </a:r>
            <a:r>
              <a:rPr lang="en-US" baseline="0" dirty="0"/>
              <a:t> to advance animation.&gt;</a:t>
            </a:r>
          </a:p>
          <a:p>
            <a:pPr defTabSz="935553" eaLnBrk="1" fontAlgn="auto" hangingPunct="1">
              <a:spcBef>
                <a:spcPts val="0"/>
              </a:spcBef>
              <a:spcAft>
                <a:spcPts val="600"/>
              </a:spcAft>
              <a:defRPr/>
            </a:pPr>
            <a:endParaRPr lang="en-US" baseline="0" dirty="0"/>
          </a:p>
          <a:p>
            <a:pPr>
              <a:spcBef>
                <a:spcPts val="0"/>
              </a:spcBef>
              <a:spcAft>
                <a:spcPts val="600"/>
              </a:spcAft>
            </a:pPr>
            <a:r>
              <a:rPr lang="en-US" b="0" dirty="0"/>
              <a:t>You</a:t>
            </a:r>
            <a:r>
              <a:rPr lang="en-US" b="0" baseline="0" dirty="0"/>
              <a:t> can also see that the cases among males and females were approximately equal,</a:t>
            </a:r>
            <a:r>
              <a:rPr lang="en-US" b="0" dirty="0"/>
              <a:t> </a:t>
            </a:r>
            <a:r>
              <a:rPr lang="en-US" b="0" baseline="0" dirty="0"/>
              <a:t>31 versus 28. However, the rate of infection is slightly higher among males than among females,</a:t>
            </a:r>
            <a:r>
              <a:rPr lang="en-US" b="0" dirty="0"/>
              <a:t> </a:t>
            </a:r>
            <a:r>
              <a:rPr lang="en-US" b="0" baseline="0" dirty="0"/>
              <a:t>7.2 per million versus 5.8 per million.</a:t>
            </a:r>
          </a:p>
          <a:p>
            <a:pPr>
              <a:spcBef>
                <a:spcPts val="0"/>
              </a:spcBef>
              <a:spcAft>
                <a:spcPts val="600"/>
              </a:spcAft>
            </a:pPr>
            <a:endParaRPr lang="en-US" b="1" dirty="0"/>
          </a:p>
          <a:p>
            <a:pPr>
              <a:spcBef>
                <a:spcPts val="0"/>
              </a:spcBef>
              <a:spcAft>
                <a:spcPts val="600"/>
              </a:spcAft>
            </a:pPr>
            <a:r>
              <a:rPr lang="en-US" b="1" dirty="0"/>
              <a:t>GO</a:t>
            </a:r>
            <a:r>
              <a:rPr lang="en-US" b="0" dirty="0"/>
              <a:t> t</a:t>
            </a:r>
            <a:r>
              <a:rPr lang="en-US" baseline="0" dirty="0"/>
              <a:t>o next slide.</a:t>
            </a:r>
            <a:endParaRPr lang="en-US" b="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latin typeface="Arial" charset="0"/>
                <a:cs typeface="Arial" charset="0"/>
              </a:rPr>
              <a:pPr eaLnBrk="1" hangingPunct="1"/>
              <a:t>38</a:t>
            </a:fld>
            <a:endParaRPr lang="en-US" sz="1200" dirty="0">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041" y="4387136"/>
            <a:ext cx="5608320" cy="2244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Arial" pitchFamily="34" charset="0"/>
              </a:rPr>
              <a:t>SAY:</a:t>
            </a:r>
            <a:br>
              <a:rPr lang="en-US" sz="1200" b="1" kern="1200" dirty="0">
                <a:solidFill>
                  <a:schemeClr val="tx1"/>
                </a:solidFill>
                <a:effectLst/>
                <a:latin typeface="Arial" pitchFamily="34" charset="0"/>
                <a:ea typeface="+mn-ea"/>
                <a:cs typeface="Arial" pitchFamily="34" charset="0"/>
              </a:rPr>
            </a:br>
            <a:endParaRPr lang="en-US" sz="1200" b="1"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The next step in the surveillance process is data interpretation, which is closely coupled with data analysis. By identifying the person, place, and time, you can more easily determine how and why the health event happened.</a:t>
            </a:r>
          </a:p>
          <a:p>
            <a:r>
              <a:rPr lang="en-US" sz="1200" kern="1200" dirty="0">
                <a:solidFill>
                  <a:schemeClr val="tx1"/>
                </a:solidFill>
                <a:effectLst/>
                <a:latin typeface="Arial" pitchFamily="34" charset="0"/>
                <a:ea typeface="+mn-ea"/>
                <a:cs typeface="Arial" pitchFamily="34" charset="0"/>
              </a:rPr>
              <a:t> </a:t>
            </a:r>
          </a:p>
          <a:p>
            <a:r>
              <a:rPr lang="en-US" sz="1200" b="1" kern="1200" dirty="0">
                <a:solidFill>
                  <a:schemeClr val="tx1"/>
                </a:solidFill>
                <a:effectLst/>
                <a:latin typeface="Arial" pitchFamily="34" charset="0"/>
                <a:ea typeface="+mn-ea"/>
                <a:cs typeface="Arial" pitchFamily="34" charset="0"/>
              </a:rPr>
              <a:t>GO</a:t>
            </a:r>
            <a:r>
              <a:rPr lang="en-US" sz="1200" kern="1200" dirty="0">
                <a:solidFill>
                  <a:schemeClr val="tx1"/>
                </a:solidFill>
                <a:effectLst/>
                <a:latin typeface="Arial" pitchFamily="34" charset="0"/>
                <a:ea typeface="+mn-ea"/>
                <a:cs typeface="Arial" pitchFamily="34" charset="0"/>
              </a:rPr>
              <a:t> to next slide.</a:t>
            </a:r>
          </a:p>
        </p:txBody>
      </p:sp>
    </p:spTree>
    <p:extLst>
      <p:ext uri="{BB962C8B-B14F-4D97-AF65-F5344CB8AC3E}">
        <p14:creationId xmlns:p14="http://schemas.microsoft.com/office/powerpoint/2010/main" val="4027840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1281A0C1-F3A8-44D1-85EF-8AC720177810}" type="slidenum">
              <a:rPr lang="en-US" sz="1200">
                <a:latin typeface="Arial" charset="0"/>
                <a:cs typeface="Arial" charset="0"/>
              </a:rPr>
              <a:pPr eaLnBrk="1" hangingPunct="1"/>
              <a:t>39</a:t>
            </a:fld>
            <a:endParaRPr lang="en-US" sz="1200" dirty="0">
              <a:latin typeface="Arial" charset="0"/>
              <a:cs typeface="Arial" charset="0"/>
            </a:endParaRPr>
          </a:p>
        </p:txBody>
      </p:sp>
      <p:sp>
        <p:nvSpPr>
          <p:cNvPr id="94211" name="Rectangle 2"/>
          <p:cNvSpPr>
            <a:spLocks noGrp="1" noRot="1" noChangeAspect="1" noChangeArrowheads="1" noTextEdit="1"/>
          </p:cNvSpPr>
          <p:nvPr>
            <p:ph type="sldImg"/>
          </p:nvPr>
        </p:nvSpPr>
        <p:spPr>
          <a:xfrm>
            <a:off x="1157288" y="303213"/>
            <a:ext cx="4618037" cy="3463925"/>
          </a:xfrm>
          <a:ln/>
        </p:spPr>
      </p:sp>
      <p:sp>
        <p:nvSpPr>
          <p:cNvPr id="94212" name="Rectangle 3"/>
          <p:cNvSpPr>
            <a:spLocks noGrp="1" noChangeArrowheads="1"/>
          </p:cNvSpPr>
          <p:nvPr>
            <p:ph type="body" idx="1"/>
          </p:nvPr>
        </p:nvSpPr>
        <p:spPr>
          <a:xfrm>
            <a:off x="701043" y="3860982"/>
            <a:ext cx="5852159" cy="9855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a:t>SAY:</a:t>
            </a:r>
            <a:br>
              <a:rPr lang="en-US" b="1" dirty="0"/>
            </a:br>
            <a:endParaRPr lang="en-US" b="1" dirty="0"/>
          </a:p>
          <a:p>
            <a:pPr>
              <a:spcAft>
                <a:spcPts val="600"/>
              </a:spcAft>
            </a:pPr>
            <a:r>
              <a:rPr lang="en-US" dirty="0"/>
              <a:t>Suppose that your</a:t>
            </a:r>
            <a:r>
              <a:rPr lang="en-US" baseline="0" dirty="0"/>
              <a:t> analysis identifies an apparent increase in reported cases of a disease under surveillance.</a:t>
            </a:r>
            <a:r>
              <a:rPr lang="en-US" dirty="0"/>
              <a:t> </a:t>
            </a:r>
          </a:p>
          <a:p>
            <a:pPr>
              <a:spcAft>
                <a:spcPts val="600"/>
              </a:spcAft>
            </a:pPr>
            <a:endParaRPr lang="en-US" dirty="0"/>
          </a:p>
          <a:p>
            <a:pPr>
              <a:spcAft>
                <a:spcPts val="600"/>
              </a:spcAft>
            </a:pPr>
            <a:r>
              <a:rPr lang="en-US" b="1" baseline="0" dirty="0"/>
              <a:t>ASK: </a:t>
            </a:r>
            <a:br>
              <a:rPr lang="en-US" b="1" baseline="0" dirty="0"/>
            </a:br>
            <a:endParaRPr lang="en-US" b="1" baseline="0" dirty="0"/>
          </a:p>
          <a:p>
            <a:pPr>
              <a:spcAft>
                <a:spcPts val="600"/>
              </a:spcAft>
            </a:pPr>
            <a:r>
              <a:rPr lang="en-US" baseline="0" dirty="0"/>
              <a:t>What can account for an apparent increase in cases of a particular disease or condition?</a:t>
            </a:r>
          </a:p>
          <a:p>
            <a:pPr>
              <a:spcAft>
                <a:spcPts val="600"/>
              </a:spcAft>
            </a:pPr>
            <a:endParaRPr lang="en-US" baseline="0" dirty="0"/>
          </a:p>
          <a:p>
            <a:pPr>
              <a:spcAft>
                <a:spcPts val="600"/>
              </a:spcAft>
            </a:pPr>
            <a:r>
              <a:rPr lang="en-US" b="0" baseline="0" dirty="0"/>
              <a:t>&lt;</a:t>
            </a:r>
            <a:r>
              <a:rPr lang="en-US" b="1" baseline="0" dirty="0"/>
              <a:t>ELICIT</a:t>
            </a:r>
            <a:r>
              <a:rPr lang="en-US" b="0" baseline="0" dirty="0"/>
              <a:t> answers from the participants.&gt;</a:t>
            </a:r>
          </a:p>
          <a:p>
            <a:pPr>
              <a:spcAft>
                <a:spcPts val="600"/>
              </a:spcAft>
            </a:pPr>
            <a:endParaRPr lang="en-US" baseline="0" dirty="0"/>
          </a:p>
          <a:p>
            <a:pPr>
              <a:spcAft>
                <a:spcPts val="600"/>
              </a:spcAft>
            </a:pPr>
            <a:r>
              <a:rPr lang="en-US" b="1" baseline="0" dirty="0"/>
              <a:t>SAY</a:t>
            </a:r>
            <a:r>
              <a:rPr lang="en-US" baseline="0" dirty="0"/>
              <a:t>:</a:t>
            </a:r>
          </a:p>
          <a:p>
            <a:pPr>
              <a:spcAft>
                <a:spcPts val="600"/>
              </a:spcAft>
            </a:pPr>
            <a:endParaRPr lang="en-US" baseline="0" dirty="0"/>
          </a:p>
          <a:p>
            <a:pPr>
              <a:spcAft>
                <a:spcPts val="600"/>
              </a:spcAft>
            </a:pPr>
            <a:r>
              <a:rPr lang="en-US" baseline="0" dirty="0"/>
              <a:t>Possible reasons include</a:t>
            </a:r>
          </a:p>
          <a:p>
            <a:pPr>
              <a:spcAft>
                <a:spcPts val="600"/>
              </a:spcAft>
            </a:pPr>
            <a:endParaRPr lang="en-US" baseline="0" dirty="0"/>
          </a:p>
          <a:p>
            <a:pPr marL="171441" lvl="1" indent="-171441" defTabSz="924865">
              <a:spcAft>
                <a:spcPts val="600"/>
              </a:spcAft>
              <a:buFont typeface="Arial" pitchFamily="34" charset="0"/>
              <a:buChar char="•"/>
              <a:defRPr/>
            </a:pPr>
            <a:r>
              <a:rPr lang="en-US" dirty="0"/>
              <a:t>increased access to health care,</a:t>
            </a:r>
            <a:br>
              <a:rPr lang="en-US" dirty="0"/>
            </a:br>
            <a:endParaRPr lang="en-US" dirty="0"/>
          </a:p>
          <a:p>
            <a:pPr marL="171441" lvl="1" indent="-171441" defTabSz="924865">
              <a:spcAft>
                <a:spcPts val="600"/>
              </a:spcAft>
              <a:buFont typeface="Arial" pitchFamily="34" charset="0"/>
              <a:buChar char="•"/>
              <a:defRPr/>
            </a:pPr>
            <a:r>
              <a:rPr lang="en-US" dirty="0"/>
              <a:t>a change in reporting procedures or surveillance system,</a:t>
            </a:r>
            <a:r>
              <a:rPr lang="en-US" baseline="0" dirty="0"/>
              <a:t> or</a:t>
            </a:r>
            <a:br>
              <a:rPr lang="en-US" baseline="0" dirty="0"/>
            </a:br>
            <a:endParaRPr lang="en-US" dirty="0"/>
          </a:p>
          <a:p>
            <a:pPr marL="171441" lvl="1" indent="-171441" defTabSz="924865">
              <a:spcAft>
                <a:spcPts val="600"/>
              </a:spcAft>
              <a:buFont typeface="Arial" pitchFamily="34" charset="0"/>
              <a:buChar char="•"/>
              <a:defRPr/>
            </a:pPr>
            <a:r>
              <a:rPr lang="en-US" dirty="0"/>
              <a:t>a change in case definition.</a:t>
            </a:r>
          </a:p>
          <a:p>
            <a:pPr marL="0" lvl="1" indent="0" defTabSz="924865">
              <a:spcAft>
                <a:spcPts val="600"/>
              </a:spcAft>
              <a:buFont typeface="Arial" pitchFamily="34" charset="0"/>
              <a:buNone/>
              <a:defRPr/>
            </a:pPr>
            <a:endParaRPr lang="en-US" dirty="0"/>
          </a:p>
          <a:p>
            <a:pPr>
              <a:spcAft>
                <a:spcPts val="600"/>
              </a:spcAft>
            </a:pPr>
            <a:r>
              <a:rPr lang="en-US" dirty="0"/>
              <a:t>But the reason why the</a:t>
            </a:r>
            <a:r>
              <a:rPr lang="en-US" baseline="0" dirty="0"/>
              <a:t> number of sicknesses increased last year from the previous year in this scenario is because more laboratories have begun to test for the presence of </a:t>
            </a:r>
            <a:r>
              <a:rPr lang="en-US" i="1" baseline="0" dirty="0"/>
              <a:t>E. coli</a:t>
            </a:r>
            <a:r>
              <a:rPr lang="en-US" baseline="0" dirty="0"/>
              <a:t>.</a:t>
            </a:r>
          </a:p>
          <a:p>
            <a:pPr>
              <a:spcAft>
                <a:spcPts val="600"/>
              </a:spcAft>
            </a:pPr>
            <a:endParaRPr lang="en-US" dirty="0"/>
          </a:p>
          <a:p>
            <a:pPr>
              <a:spcAft>
                <a:spcPts val="600"/>
              </a:spcAft>
            </a:pPr>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397388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07501"/>
          </a:xfrm>
        </p:spPr>
        <p:txBody>
          <a:bodyPr/>
          <a:lstStyle/>
          <a:p>
            <a:pPr marL="0" marR="0" indent="0" algn="l" defTabSz="914400" rtl="0" eaLnBrk="0" fontAlgn="base" latinLnBrk="0" hangingPunct="0">
              <a:lnSpc>
                <a:spcPct val="150000"/>
              </a:lnSpc>
              <a:spcBef>
                <a:spcPct val="30000"/>
              </a:spcBef>
              <a:spcAft>
                <a:spcPts val="600"/>
              </a:spcAft>
              <a:buClrTx/>
              <a:buSzTx/>
              <a:buFontTx/>
              <a:buNone/>
              <a:tabLst/>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781557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BDE2E8B5-D74E-4EC9-B1FE-B848E640D200}" type="slidenum">
              <a:rPr lang="en-US" sz="1200">
                <a:latin typeface="Arial" charset="0"/>
                <a:cs typeface="Arial" charset="0"/>
              </a:rPr>
              <a:pPr eaLnBrk="1" hangingPunct="1"/>
              <a:t>40</a:t>
            </a:fld>
            <a:endParaRPr lang="en-US" sz="1200" dirty="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1041" y="4387135"/>
            <a:ext cx="5608320" cy="5893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SAY: </a:t>
            </a:r>
            <a:br>
              <a:rPr lang="en-US" b="1" dirty="0"/>
            </a:br>
            <a:endParaRPr lang="en-US" b="1" dirty="0"/>
          </a:p>
          <a:p>
            <a:pPr eaLnBrk="1" hangingPunct="1"/>
            <a:r>
              <a:rPr lang="en-US" baseline="0" dirty="0"/>
              <a:t>Data dissemination describes how to distribute information to those who need to know.</a:t>
            </a:r>
          </a:p>
          <a:p>
            <a:pPr eaLnBrk="1" hangingPunct="1"/>
            <a:endParaRPr lang="en-US" baseline="0" dirty="0"/>
          </a:p>
          <a:p>
            <a:pPr eaLnBrk="1" hangingPunct="1"/>
            <a:r>
              <a:rPr lang="en-US" baseline="0" dirty="0"/>
              <a:t>Methods of distribution include</a:t>
            </a:r>
          </a:p>
          <a:p>
            <a:pPr eaLnBrk="1" hangingPunct="1"/>
            <a:endParaRPr lang="en-US" baseline="0" dirty="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a:t>health agency newsletters, bulletins, or alerts;</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a:t>surveillance summaries and reports;</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a:t>medical and epidemiologic journal articles; and</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a:t>press releases and social media.</a:t>
            </a:r>
          </a:p>
          <a:p>
            <a:pPr marL="0" marR="0" indent="0" algn="l" defTabSz="914400" rtl="0" eaLnBrk="1" fontAlgn="base" latinLnBrk="0" hangingPunct="1">
              <a:spcBef>
                <a:spcPct val="30000"/>
              </a:spcBef>
              <a:spcAft>
                <a:spcPct val="0"/>
              </a:spcAft>
              <a:buClrTx/>
              <a:buSzTx/>
              <a:buFontTx/>
              <a:buNone/>
              <a:tabLst/>
              <a:defRPr/>
            </a:pPr>
            <a:endParaRPr lang="en-US" baseline="0" dirty="0"/>
          </a:p>
          <a:p>
            <a:pPr marL="0" marR="0" indent="0" algn="l" defTabSz="914400" rtl="0" eaLnBrk="1" fontAlgn="base" latinLnBrk="0" hangingPunct="1">
              <a:spcBef>
                <a:spcPct val="30000"/>
              </a:spcBef>
              <a:spcAft>
                <a:spcPct val="0"/>
              </a:spcAft>
              <a:buClrTx/>
              <a:buSzTx/>
              <a:buFontTx/>
              <a:buNone/>
              <a:tabLst/>
              <a:defRPr/>
            </a:pPr>
            <a:r>
              <a:rPr lang="en-US" baseline="0" dirty="0"/>
              <a:t>Let’s look at the target audience for each of these dissemination methods.</a:t>
            </a:r>
          </a:p>
          <a:p>
            <a:pPr eaLnBrk="1" hangingPunct="1"/>
            <a:endParaRPr lang="en-US" baseline="0" dirty="0"/>
          </a:p>
          <a:p>
            <a:pPr eaLnBrk="1" hangingPunct="1"/>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1370022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33B5112-6CB2-48C0-9BF0-7653B74A3D4C}" type="slidenum">
              <a:rPr lang="en-US" sz="1200">
                <a:latin typeface="Arial" charset="0"/>
                <a:cs typeface="Arial" charset="0"/>
              </a:rPr>
              <a:pPr eaLnBrk="1" hangingPunct="1"/>
              <a:t>41</a:t>
            </a:fld>
            <a:endParaRPr lang="en-US" sz="1200" dirty="0">
              <a:latin typeface="Arial" charset="0"/>
              <a:cs typeface="Arial" charset="0"/>
            </a:endParaRPr>
          </a:p>
        </p:txBody>
      </p:sp>
      <p:sp>
        <p:nvSpPr>
          <p:cNvPr id="100355" name="Rectangle 2"/>
          <p:cNvSpPr>
            <a:spLocks noGrp="1" noRot="1" noChangeAspect="1" noChangeArrowheads="1" noTextEdit="1"/>
          </p:cNvSpPr>
          <p:nvPr>
            <p:ph type="sldImg"/>
          </p:nvPr>
        </p:nvSpPr>
        <p:spPr>
          <a:xfrm>
            <a:off x="1233488" y="454025"/>
            <a:ext cx="4619625" cy="3463925"/>
          </a:xfrm>
          <a:ln/>
        </p:spPr>
      </p:sp>
      <p:sp>
        <p:nvSpPr>
          <p:cNvPr id="100356" name="Rectangle 3"/>
          <p:cNvSpPr>
            <a:spLocks noGrp="1" noChangeArrowheads="1"/>
          </p:cNvSpPr>
          <p:nvPr>
            <p:ph type="body" idx="1"/>
          </p:nvPr>
        </p:nvSpPr>
        <p:spPr>
          <a:xfrm>
            <a:off x="685138" y="4071862"/>
            <a:ext cx="5608320" cy="61853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200" b="1" kern="1200" dirty="0">
                <a:solidFill>
                  <a:schemeClr val="tx1"/>
                </a:solidFill>
                <a:effectLst/>
                <a:latin typeface="Arial" pitchFamily="34" charset="0"/>
                <a:ea typeface="+mn-ea"/>
                <a:cs typeface="Arial" pitchFamily="34" charset="0"/>
              </a:rPr>
              <a:t>SAY:</a:t>
            </a:r>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Target audiences can include</a:t>
            </a:r>
          </a:p>
          <a:p>
            <a:r>
              <a:rPr lang="en-US" sz="1200" kern="1200" dirty="0">
                <a:solidFill>
                  <a:schemeClr val="tx1"/>
                </a:solidFill>
                <a:effectLst/>
                <a:latin typeface="Arial" pitchFamily="34" charset="0"/>
                <a:ea typeface="+mn-ea"/>
                <a:cs typeface="Arial"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public health practitioners,</a:t>
            </a:r>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clinicians and other health care providers,</a:t>
            </a:r>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policy and other decision makers,</a:t>
            </a:r>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community organizations, and</a:t>
            </a:r>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the general public.</a:t>
            </a:r>
          </a:p>
          <a:p>
            <a:r>
              <a:rPr lang="en-US" sz="1200" kern="1200" dirty="0">
                <a:solidFill>
                  <a:schemeClr val="tx1"/>
                </a:solidFill>
                <a:effectLst/>
                <a:latin typeface="Arial" pitchFamily="34" charset="0"/>
                <a:ea typeface="+mn-ea"/>
                <a:cs typeface="Arial" pitchFamily="34" charset="0"/>
              </a:rPr>
              <a:t> </a:t>
            </a:r>
          </a:p>
          <a:p>
            <a:r>
              <a:rPr lang="en-US" sz="1200" kern="1200" dirty="0">
                <a:solidFill>
                  <a:schemeClr val="tx1"/>
                </a:solidFill>
                <a:effectLst/>
                <a:latin typeface="Arial" pitchFamily="34" charset="0"/>
                <a:ea typeface="+mn-ea"/>
                <a:cs typeface="Arial" pitchFamily="34" charset="0"/>
              </a:rPr>
              <a:t>Providing feedback to those who report the data is crucial because it improves the acceptability of the surveillance system, and data reporters are more likely to cooperate if they know their efforts are being tabulated, analyzed, and used.</a:t>
            </a:r>
          </a:p>
          <a:p>
            <a:r>
              <a:rPr lang="en-US" sz="1200" kern="1200" dirty="0">
                <a:solidFill>
                  <a:schemeClr val="tx1"/>
                </a:solidFill>
                <a:effectLst/>
                <a:latin typeface="Arial" pitchFamily="34" charset="0"/>
                <a:ea typeface="+mn-ea"/>
                <a:cs typeface="Arial" pitchFamily="34" charset="0"/>
              </a:rPr>
              <a:t> </a:t>
            </a:r>
          </a:p>
          <a:p>
            <a:r>
              <a:rPr lang="en-US" sz="1200" b="1" kern="1200" dirty="0">
                <a:solidFill>
                  <a:schemeClr val="tx1"/>
                </a:solidFill>
                <a:effectLst/>
                <a:latin typeface="Arial" pitchFamily="34" charset="0"/>
                <a:ea typeface="+mn-ea"/>
                <a:cs typeface="Arial" pitchFamily="34" charset="0"/>
              </a:rPr>
              <a:t>GO</a:t>
            </a:r>
            <a:r>
              <a:rPr lang="en-US" sz="1200" kern="1200" dirty="0">
                <a:solidFill>
                  <a:schemeClr val="tx1"/>
                </a:solidFill>
                <a:effectLst/>
                <a:latin typeface="Arial" pitchFamily="34" charset="0"/>
                <a:ea typeface="+mn-ea"/>
                <a:cs typeface="Arial" pitchFamily="34" charset="0"/>
              </a:rPr>
              <a:t> to next slide.</a:t>
            </a:r>
          </a:p>
        </p:txBody>
      </p:sp>
    </p:spTree>
    <p:extLst>
      <p:ext uri="{BB962C8B-B14F-4D97-AF65-F5344CB8AC3E}">
        <p14:creationId xmlns:p14="http://schemas.microsoft.com/office/powerpoint/2010/main" val="2142853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1776ACA-497F-43F0-859C-E77BA2E973CF}" type="slidenum">
              <a:rPr lang="en-US" sz="1200">
                <a:latin typeface="Arial" charset="0"/>
                <a:cs typeface="Arial" charset="0"/>
              </a:rPr>
              <a:pPr eaLnBrk="1" hangingPunct="1"/>
              <a:t>42</a:t>
            </a:fld>
            <a:endParaRPr lang="en-US" sz="1200" dirty="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701041" y="4387136"/>
            <a:ext cx="5608320" cy="2093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baseline="0" dirty="0"/>
              <a:t>SAY:</a:t>
            </a:r>
          </a:p>
          <a:p>
            <a:pPr marL="0" marR="0" indent="0" algn="l" defTabSz="914400" rtl="0" eaLnBrk="1" fontAlgn="base" latinLnBrk="0" hangingPunct="1">
              <a:spcBef>
                <a:spcPct val="30000"/>
              </a:spcBef>
              <a:spcAft>
                <a:spcPct val="0"/>
              </a:spcAft>
              <a:buClrTx/>
              <a:buSzTx/>
              <a:buFontTx/>
              <a:buNone/>
              <a:tabLst/>
              <a:defRPr/>
            </a:pPr>
            <a:endParaRPr lang="en-US" b="0" baseline="0" dirty="0"/>
          </a:p>
          <a:p>
            <a:pPr marL="0" marR="0" indent="0" algn="l" defTabSz="914400" rtl="0" eaLnBrk="1" fontAlgn="base" latinLnBrk="0" hangingPunct="1">
              <a:spcBef>
                <a:spcPct val="30000"/>
              </a:spcBef>
              <a:spcAft>
                <a:spcPct val="0"/>
              </a:spcAft>
              <a:buClrTx/>
              <a:buSzTx/>
              <a:buFontTx/>
              <a:buNone/>
              <a:tabLst/>
              <a:defRPr/>
            </a:pPr>
            <a:r>
              <a:rPr lang="en-US" b="0" baseline="0" dirty="0"/>
              <a:t>Link to action is the final and a required step in the public health surveillance process because, without action, the collected data serve no real purpose.</a:t>
            </a:r>
          </a:p>
          <a:p>
            <a:pPr marL="0" marR="0" indent="0" algn="l" defTabSz="914400" rtl="0" eaLnBrk="1" fontAlgn="base" latinLnBrk="0" hangingPunct="1">
              <a:spcBef>
                <a:spcPct val="30000"/>
              </a:spcBef>
              <a:spcAft>
                <a:spcPct val="0"/>
              </a:spcAft>
              <a:buClrTx/>
              <a:buSzTx/>
              <a:buFontTx/>
              <a:buNone/>
              <a:tabLst/>
              <a:defRPr/>
            </a:pPr>
            <a:endParaRPr lang="en-US" b="0" baseline="0" dirty="0"/>
          </a:p>
          <a:p>
            <a:pPr eaLnBrk="1" hangingPunct="1"/>
            <a:r>
              <a:rPr lang="en-US" b="1" dirty="0"/>
              <a:t>GO</a:t>
            </a:r>
            <a:r>
              <a:rPr lang="en-US" b="0" dirty="0"/>
              <a:t> t</a:t>
            </a:r>
            <a:r>
              <a:rPr lang="en-US" baseline="0" dirty="0"/>
              <a:t>o next slide.</a:t>
            </a:r>
          </a:p>
        </p:txBody>
      </p:sp>
    </p:spTree>
    <p:extLst>
      <p:ext uri="{BB962C8B-B14F-4D97-AF65-F5344CB8AC3E}">
        <p14:creationId xmlns:p14="http://schemas.microsoft.com/office/powerpoint/2010/main" val="756424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B160CA88-BB24-4ED7-AAB4-6E2F1FDDFCAE}" type="slidenum">
              <a:rPr lang="en-US" smtClean="0">
                <a:latin typeface="Arial" charset="0"/>
              </a:rPr>
              <a:pPr/>
              <a:t>43</a:t>
            </a:fld>
            <a:endParaRPr lang="en-US" dirty="0">
              <a:latin typeface="Arial"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701041" y="4387134"/>
            <a:ext cx="5608320" cy="14457457"/>
          </a:xfrm>
          <a:noFill/>
          <a:ln/>
        </p:spPr>
        <p:txBody>
          <a:bodyPr>
            <a:noAutofit/>
          </a:bodyPr>
          <a:lstStyle/>
          <a:p>
            <a:pPr marL="0" marR="0" indent="0" algn="l" defTabSz="914400" rtl="0" eaLnBrk="1" fontAlgn="base" latinLnBrk="0" hangingPunct="1">
              <a:spcBef>
                <a:spcPct val="30000"/>
              </a:spcBef>
              <a:spcAft>
                <a:spcPct val="0"/>
              </a:spcAft>
              <a:buClrTx/>
              <a:buSzTx/>
              <a:buFontTx/>
              <a:buNone/>
              <a:tabLst/>
              <a:defRPr/>
            </a:pPr>
            <a:r>
              <a:rPr lang="en-US" b="1" dirty="0"/>
              <a:t>SAY:</a:t>
            </a:r>
            <a:br>
              <a:rPr lang="en-US" b="1" dirty="0"/>
            </a:br>
            <a:endParaRPr lang="en-US" b="1" dirty="0"/>
          </a:p>
          <a:p>
            <a:pPr marL="0" marR="0" indent="0" algn="l" defTabSz="914400" rtl="0" eaLnBrk="1" fontAlgn="base" latinLnBrk="0" hangingPunct="1">
              <a:spcBef>
                <a:spcPct val="30000"/>
              </a:spcBef>
              <a:spcAft>
                <a:spcPct val="0"/>
              </a:spcAft>
              <a:buClrTx/>
              <a:buSzTx/>
              <a:buFontTx/>
              <a:buNone/>
              <a:tabLst/>
              <a:defRPr/>
            </a:pPr>
            <a:r>
              <a:rPr lang="en-US" dirty="0"/>
              <a:t>This</a:t>
            </a:r>
            <a:r>
              <a:rPr lang="en-US" baseline="0" dirty="0"/>
              <a:t> </a:t>
            </a:r>
            <a:r>
              <a:rPr lang="en-US" dirty="0"/>
              <a:t>graph displays the</a:t>
            </a:r>
            <a:r>
              <a:rPr lang="en-US" baseline="0" dirty="0"/>
              <a:t> number </a:t>
            </a:r>
            <a:r>
              <a:rPr lang="en-US" dirty="0"/>
              <a:t>of cases of pertussis,</a:t>
            </a:r>
            <a:r>
              <a:rPr lang="en-US" baseline="0" dirty="0"/>
              <a:t> or whooping cough, </a:t>
            </a:r>
            <a:r>
              <a:rPr lang="en-US" dirty="0"/>
              <a:t>in the U.S. from 1922</a:t>
            </a:r>
            <a:r>
              <a:rPr lang="en-US" baseline="0" dirty="0"/>
              <a:t> through </a:t>
            </a:r>
            <a:r>
              <a:rPr lang="en-US" dirty="0"/>
              <a:t>2000.</a:t>
            </a:r>
          </a:p>
          <a:p>
            <a:pPr eaLnBrk="1" hangingPunct="1"/>
            <a:endParaRPr lang="en-US" dirty="0"/>
          </a:p>
          <a:p>
            <a:pPr eaLnBrk="1" hangingPunct="1"/>
            <a:r>
              <a:rPr lang="en-US" b="1" dirty="0"/>
              <a:t>ASK:</a:t>
            </a:r>
            <a:br>
              <a:rPr lang="en-US" b="1" dirty="0"/>
            </a:br>
            <a:endParaRPr lang="en-US" b="1" dirty="0"/>
          </a:p>
          <a:p>
            <a:pPr eaLnBrk="1" hangingPunct="1"/>
            <a:r>
              <a:rPr lang="en-US" b="0" dirty="0"/>
              <a:t>W</a:t>
            </a:r>
            <a:r>
              <a:rPr lang="en-US" b="0" baseline="0" dirty="0"/>
              <a:t>hat do you see</a:t>
            </a:r>
            <a:r>
              <a:rPr lang="en-US" dirty="0"/>
              <a:t>?</a:t>
            </a:r>
          </a:p>
          <a:p>
            <a:pPr eaLnBrk="1" hangingPunct="1"/>
            <a:endParaRPr lang="en-US" dirty="0"/>
          </a:p>
          <a:p>
            <a:pPr eaLnBrk="1" hangingPunct="1"/>
            <a:r>
              <a:rPr lang="en-US" b="0" baseline="0" dirty="0"/>
              <a:t>&lt;</a:t>
            </a:r>
            <a:r>
              <a:rPr lang="en-US" b="1" baseline="0" dirty="0"/>
              <a:t>ELICIT</a:t>
            </a:r>
            <a:r>
              <a:rPr lang="en-US" b="0" baseline="0" dirty="0"/>
              <a:t> a</a:t>
            </a:r>
            <a:r>
              <a:rPr lang="en-US" baseline="0" dirty="0"/>
              <a:t>nswers from the participants.&gt;</a:t>
            </a:r>
          </a:p>
          <a:p>
            <a:pPr eaLnBrk="1" hangingPunct="1"/>
            <a:r>
              <a:rPr lang="en-US" baseline="0" dirty="0"/>
              <a:t> </a:t>
            </a:r>
          </a:p>
          <a:p>
            <a:pPr eaLnBrk="1" hangingPunct="1"/>
            <a:r>
              <a:rPr lang="en-US" b="1" dirty="0"/>
              <a:t>SAY:</a:t>
            </a:r>
          </a:p>
          <a:p>
            <a:pPr eaLnBrk="1" hangingPunct="1"/>
            <a:endParaRPr lang="en-US" dirty="0"/>
          </a:p>
          <a:p>
            <a:pPr eaLnBrk="1" hangingPunct="1"/>
            <a:r>
              <a:rPr lang="en-US" dirty="0"/>
              <a:t>The rate has declined substantially over time.</a:t>
            </a:r>
          </a:p>
          <a:p>
            <a:pPr eaLnBrk="1" hangingPunct="1"/>
            <a:endParaRPr lang="en-US" dirty="0"/>
          </a:p>
          <a:p>
            <a:pPr eaLnBrk="1" hangingPunct="1"/>
            <a:r>
              <a:rPr lang="en-US" b="0" dirty="0"/>
              <a:t>Let’s look at the years 1980 through 2000.</a:t>
            </a:r>
          </a:p>
          <a:p>
            <a:pPr eaLnBrk="1" hangingPunct="1"/>
            <a:endParaRPr lang="en-US" b="0" dirty="0"/>
          </a:p>
          <a:p>
            <a:pPr eaLnBrk="1" hangingPunct="1"/>
            <a:r>
              <a:rPr lang="en-US" b="0" dirty="0"/>
              <a:t>&lt;</a:t>
            </a:r>
            <a:r>
              <a:rPr lang="en-US" b="1" dirty="0"/>
              <a:t>CLICK</a:t>
            </a:r>
            <a:r>
              <a:rPr lang="en-US" b="0" dirty="0"/>
              <a:t> for box to highlight years 1980–2000.&gt;</a:t>
            </a:r>
            <a:br>
              <a:rPr lang="en-US" b="0" dirty="0"/>
            </a:br>
            <a:endParaRPr lang="en-US" b="0" dirty="0"/>
          </a:p>
          <a:p>
            <a:pPr eaLnBrk="1" hangingPunct="1"/>
            <a:r>
              <a:rPr lang="en-US" b="0" dirty="0"/>
              <a:t>&lt;</a:t>
            </a:r>
            <a:r>
              <a:rPr lang="en-US" b="1" dirty="0"/>
              <a:t>ELICIT</a:t>
            </a:r>
            <a:r>
              <a:rPr lang="en-US" b="0" dirty="0"/>
              <a:t> answers from the participants.&gt;</a:t>
            </a:r>
          </a:p>
          <a:p>
            <a:pPr eaLnBrk="1" hangingPunct="1"/>
            <a:r>
              <a:rPr lang="en-US" b="0" dirty="0"/>
              <a:t> </a:t>
            </a:r>
          </a:p>
          <a:p>
            <a:pPr eaLnBrk="1" hangingPunct="1"/>
            <a:r>
              <a:rPr lang="en-US" b="1" dirty="0"/>
              <a:t>SAY:</a:t>
            </a:r>
          </a:p>
          <a:p>
            <a:pPr eaLnBrk="1" hangingPunct="1"/>
            <a:endParaRPr lang="en-US" b="0" dirty="0"/>
          </a:p>
          <a:p>
            <a:pPr eaLnBrk="1" hangingPunct="1"/>
            <a:r>
              <a:rPr lang="en-US" b="0" dirty="0"/>
              <a:t>Let’s look closer.</a:t>
            </a:r>
          </a:p>
          <a:p>
            <a:pPr eaLnBrk="1" hangingPunct="1"/>
            <a:endParaRPr lang="en-US" b="0" dirty="0"/>
          </a:p>
          <a:p>
            <a:pPr eaLnBrk="1" hangingPunct="1"/>
            <a:r>
              <a:rPr lang="en-US" b="0" dirty="0"/>
              <a:t>&lt;</a:t>
            </a:r>
            <a:r>
              <a:rPr lang="en-US" b="1" dirty="0"/>
              <a:t>CLICK</a:t>
            </a:r>
            <a:r>
              <a:rPr lang="en-US" b="0" dirty="0"/>
              <a:t> to advance animation; secondary graph will appear.&gt;</a:t>
            </a:r>
          </a:p>
          <a:p>
            <a:pPr eaLnBrk="1" hangingPunct="1"/>
            <a:endParaRPr lang="en-US" b="0" dirty="0"/>
          </a:p>
          <a:p>
            <a:pPr eaLnBrk="1" hangingPunct="1"/>
            <a:r>
              <a:rPr lang="en-US" b="1" dirty="0"/>
              <a:t>SAY:</a:t>
            </a:r>
          </a:p>
          <a:p>
            <a:pPr eaLnBrk="1" hangingPunct="1"/>
            <a:endParaRPr lang="en-US" b="0" dirty="0"/>
          </a:p>
          <a:p>
            <a:pPr eaLnBrk="1" hangingPunct="1"/>
            <a:r>
              <a:rPr lang="en-US" b="0" dirty="0"/>
              <a:t>The inset graph clearly indicates that pertussis is actually on the increase again.</a:t>
            </a:r>
          </a:p>
          <a:p>
            <a:pPr eaLnBrk="1" hangingPunct="1"/>
            <a:endParaRPr lang="en-US" b="0" dirty="0"/>
          </a:p>
          <a:p>
            <a:pPr eaLnBrk="1" hangingPunct="1"/>
            <a:r>
              <a:rPr lang="en-US" b="1" dirty="0"/>
              <a:t>ASK: </a:t>
            </a:r>
            <a:br>
              <a:rPr lang="en-US" b="0" dirty="0"/>
            </a:br>
            <a:endParaRPr lang="en-US" b="0" dirty="0"/>
          </a:p>
          <a:p>
            <a:pPr eaLnBrk="1" hangingPunct="1"/>
            <a:r>
              <a:rPr lang="en-US" b="0" dirty="0"/>
              <a:t>What action would you take on the basis of this information?</a:t>
            </a:r>
          </a:p>
          <a:p>
            <a:pPr eaLnBrk="1" hangingPunct="1"/>
            <a:endParaRPr lang="en-US" b="0" dirty="0"/>
          </a:p>
          <a:p>
            <a:pPr eaLnBrk="1" hangingPunct="1"/>
            <a:r>
              <a:rPr lang="en-US" b="0" dirty="0"/>
              <a:t>&lt;</a:t>
            </a:r>
            <a:r>
              <a:rPr lang="en-US" b="1" dirty="0"/>
              <a:t>ELICIT</a:t>
            </a:r>
            <a:r>
              <a:rPr lang="en-US" b="0" dirty="0"/>
              <a:t> answers from the participants.&gt;</a:t>
            </a:r>
          </a:p>
          <a:p>
            <a:pPr eaLnBrk="1" hangingPunct="1"/>
            <a:r>
              <a:rPr lang="en-US" b="0" dirty="0"/>
              <a:t> </a:t>
            </a:r>
          </a:p>
          <a:p>
            <a:pPr eaLnBrk="1" hangingPunct="1"/>
            <a:r>
              <a:rPr lang="en-US" b="1" dirty="0"/>
              <a:t>SAY:</a:t>
            </a:r>
          </a:p>
          <a:p>
            <a:pPr eaLnBrk="1" hangingPunct="1"/>
            <a:endParaRPr lang="en-US" b="0" dirty="0"/>
          </a:p>
          <a:p>
            <a:pPr eaLnBrk="1" hangingPunct="1"/>
            <a:r>
              <a:rPr lang="en-US" b="0" dirty="0"/>
              <a:t>The investigation revealed that weakening immunity to pertussis after primary vaccination was part of the reason for the increase. Consequently, new vaccination recommendations stated that adults should receive a booster vaccination.</a:t>
            </a:r>
          </a:p>
          <a:p>
            <a:pPr eaLnBrk="1" hangingPunct="1"/>
            <a:endParaRPr lang="en-US" b="0" dirty="0"/>
          </a:p>
          <a:p>
            <a:pPr eaLnBrk="1" hangingPunct="1"/>
            <a:r>
              <a:rPr lang="en-US" b="1" dirty="0"/>
              <a:t>GO</a:t>
            </a:r>
            <a:r>
              <a:rPr lang="en-US" b="0" dirty="0"/>
              <a:t> to next slide.</a:t>
            </a:r>
            <a:endParaRPr lang="en-US" sz="1000" dirty="0"/>
          </a:p>
        </p:txBody>
      </p:sp>
    </p:spTree>
    <p:extLst>
      <p:ext uri="{BB962C8B-B14F-4D97-AF65-F5344CB8AC3E}">
        <p14:creationId xmlns:p14="http://schemas.microsoft.com/office/powerpoint/2010/main" val="4236933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67250"/>
          </a:xfrm>
        </p:spPr>
        <p:txBody>
          <a:bodyPr/>
          <a:lstStyle/>
          <a:p>
            <a:pPr>
              <a:spcAft>
                <a:spcPts val="596"/>
              </a:spcAft>
            </a:pPr>
            <a:r>
              <a:rPr lang="en-US" sz="1200" b="0" baseline="0" dirty="0">
                <a:latin typeface="Arial" pitchFamily="34" charset="0"/>
                <a:cs typeface="Arial" pitchFamily="34" charset="0"/>
              </a:rPr>
              <a:t>&lt;</a:t>
            </a:r>
            <a:r>
              <a:rPr lang="en-US" sz="1200" b="1" baseline="0" dirty="0">
                <a:latin typeface="Arial" pitchFamily="34" charset="0"/>
                <a:cs typeface="Arial" pitchFamily="34" charset="0"/>
              </a:rPr>
              <a:t>READ</a:t>
            </a:r>
            <a:r>
              <a:rPr lang="en-US" sz="1200" b="0" baseline="0" dirty="0">
                <a:latin typeface="Arial" pitchFamily="34" charset="0"/>
                <a:cs typeface="Arial" pitchFamily="34" charset="0"/>
              </a:rPr>
              <a:t> the question.&gt;</a:t>
            </a:r>
          </a:p>
          <a:p>
            <a:pPr>
              <a:spcAft>
                <a:spcPts val="596"/>
              </a:spcAft>
            </a:pPr>
            <a:endParaRPr lang="en-US" sz="1200" b="0" baseline="0" dirty="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a:latin typeface="Arial" pitchFamily="34" charset="0"/>
                <a:cs typeface="Arial" pitchFamily="34" charset="0"/>
              </a:rPr>
              <a:t>&lt;</a:t>
            </a:r>
            <a:r>
              <a:rPr lang="en-US" sz="1200" b="1" baseline="0" dirty="0">
                <a:latin typeface="Arial" panose="020B0604020202020204" pitchFamily="34" charset="0"/>
                <a:cs typeface="Arial" panose="020B0604020202020204" pitchFamily="34" charset="0"/>
              </a:rPr>
              <a:t>ELICIT</a:t>
            </a:r>
            <a:r>
              <a:rPr lang="en-US" sz="1200" b="0" baseline="0" dirty="0">
                <a:latin typeface="Arial" panose="020B0604020202020204" pitchFamily="34" charset="0"/>
                <a:cs typeface="Arial" panose="020B0604020202020204" pitchFamily="34" charset="0"/>
              </a:rPr>
              <a:t> answers from the participants.&gt;</a:t>
            </a:r>
          </a:p>
          <a:p>
            <a:pPr>
              <a:spcAft>
                <a:spcPts val="596"/>
              </a:spcAft>
            </a:pPr>
            <a:endParaRPr lang="en-US" sz="1200" b="0" baseline="0" dirty="0">
              <a:latin typeface="Arial" panose="020B0604020202020204" pitchFamily="34" charset="0"/>
              <a:cs typeface="Arial" panose="020B0604020202020204" pitchFamily="34" charset="0"/>
            </a:endParaRPr>
          </a:p>
          <a:p>
            <a:pPr>
              <a:spcAft>
                <a:spcPts val="596"/>
              </a:spcAft>
            </a:pPr>
            <a:r>
              <a:rPr lang="en-US" sz="1200" b="0" baseline="0" dirty="0">
                <a:latin typeface="Arial" panose="020B0604020202020204" pitchFamily="34" charset="0"/>
                <a:cs typeface="Arial" panose="020B0604020202020204" pitchFamily="34" charset="0"/>
              </a:rPr>
              <a:t>&lt;</a:t>
            </a:r>
            <a:r>
              <a:rPr lang="en-US" sz="1200" b="1" baseline="0" dirty="0">
                <a:latin typeface="Arial" pitchFamily="34" charset="0"/>
                <a:cs typeface="Arial" pitchFamily="34" charset="0"/>
              </a:rPr>
              <a:t>CLICK</a:t>
            </a:r>
            <a:r>
              <a:rPr lang="en-US" sz="1200" b="0" baseline="0" dirty="0">
                <a:latin typeface="Arial" pitchFamily="34" charset="0"/>
                <a:cs typeface="Arial" pitchFamily="34" charset="0"/>
              </a:rPr>
              <a:t> for correct answer to appear.&gt;</a:t>
            </a:r>
          </a:p>
          <a:p>
            <a:pPr>
              <a:spcAft>
                <a:spcPts val="596"/>
              </a:spcAft>
            </a:pPr>
            <a:endParaRPr lang="en-US" sz="1200" b="0" baseline="0" dirty="0">
              <a:latin typeface="Arial" pitchFamily="34" charset="0"/>
              <a:cs typeface="Arial" pitchFamily="34" charset="0"/>
            </a:endParaRPr>
          </a:p>
          <a:p>
            <a:pPr>
              <a:spcAft>
                <a:spcPts val="596"/>
              </a:spcAft>
            </a:pPr>
            <a:r>
              <a:rPr lang="en-US" sz="1200" b="1" baseline="0" dirty="0">
                <a:latin typeface="Arial" pitchFamily="34" charset="0"/>
                <a:cs typeface="Arial" pitchFamily="34" charset="0"/>
              </a:rPr>
              <a:t>SAY:</a:t>
            </a:r>
          </a:p>
          <a:p>
            <a:pPr>
              <a:spcBef>
                <a:spcPts val="0"/>
              </a:spcBef>
              <a:spcAft>
                <a:spcPts val="600"/>
              </a:spcAft>
            </a:pPr>
            <a:endParaRPr lang="en-US" sz="1200" dirty="0">
              <a:effectLst/>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B, data storage.</a:t>
            </a:r>
          </a:p>
          <a:p>
            <a:pPr>
              <a:spcBef>
                <a:spcPts val="0"/>
              </a:spcBef>
              <a:spcAft>
                <a:spcPts val="600"/>
              </a:spcAft>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a:latin typeface="Arial" panose="020B0604020202020204" pitchFamily="34" charset="0"/>
                <a:cs typeface="Arial" panose="020B0604020202020204" pitchFamily="34" charset="0"/>
              </a:rPr>
              <a:t>GO</a:t>
            </a:r>
            <a:r>
              <a:rPr lang="en-US" sz="1200" b="0" dirty="0">
                <a:latin typeface="Arial" panose="020B0604020202020204" pitchFamily="34" charset="0"/>
                <a:cs typeface="Arial" panose="020B0604020202020204" pitchFamily="34" charset="0"/>
              </a:rPr>
              <a:t> t</a:t>
            </a:r>
            <a:r>
              <a:rPr lang="en-US" sz="1200" baseline="0" dirty="0">
                <a:latin typeface="Arial" panose="020B0604020202020204" pitchFamily="34" charset="0"/>
                <a:cs typeface="Arial" panose="020B0604020202020204" pitchFamily="34" charset="0"/>
              </a:rPr>
              <a:t>o next slide.</a:t>
            </a:r>
            <a:endParaRPr lang="en-US" sz="1200" kern="12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322736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271834"/>
          </a:xfrm>
        </p:spPr>
        <p:txBody>
          <a:bodyPr/>
          <a:lstStyle/>
          <a:p>
            <a:pPr>
              <a:spcAft>
                <a:spcPts val="596"/>
              </a:spcAft>
            </a:pPr>
            <a:r>
              <a:rPr lang="en-US" sz="1200" b="0" baseline="0" dirty="0">
                <a:latin typeface="Arial" pitchFamily="34" charset="0"/>
                <a:cs typeface="Arial" pitchFamily="34" charset="0"/>
              </a:rPr>
              <a:t>&lt;</a:t>
            </a:r>
            <a:r>
              <a:rPr lang="en-US" sz="1200" b="1" baseline="0" dirty="0">
                <a:latin typeface="Arial" pitchFamily="34" charset="0"/>
                <a:cs typeface="Arial" pitchFamily="34" charset="0"/>
              </a:rPr>
              <a:t>READ</a:t>
            </a:r>
            <a:r>
              <a:rPr lang="en-US" sz="1200" b="0" baseline="0" dirty="0">
                <a:latin typeface="Arial" pitchFamily="34" charset="0"/>
                <a:cs typeface="Arial" pitchFamily="34" charset="0"/>
              </a:rPr>
              <a:t> the question.&gt;</a:t>
            </a:r>
          </a:p>
          <a:p>
            <a:pPr>
              <a:spcAft>
                <a:spcPts val="596"/>
              </a:spcAft>
            </a:pPr>
            <a:endParaRPr lang="en-US" sz="1200" b="0" baseline="0" dirty="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a:latin typeface="Arial" pitchFamily="34" charset="0"/>
                <a:cs typeface="Arial" pitchFamily="34" charset="0"/>
              </a:rPr>
              <a:t>&lt;</a:t>
            </a:r>
            <a:r>
              <a:rPr lang="en-US" sz="1200" b="1" baseline="0" dirty="0">
                <a:latin typeface="Arial" panose="020B0604020202020204" pitchFamily="34" charset="0"/>
                <a:cs typeface="Arial" panose="020B0604020202020204" pitchFamily="34" charset="0"/>
              </a:rPr>
              <a:t>ELICIT </a:t>
            </a:r>
            <a:r>
              <a:rPr lang="en-US" sz="1200" b="0" baseline="0" dirty="0">
                <a:latin typeface="Arial" panose="020B0604020202020204" pitchFamily="34" charset="0"/>
                <a:cs typeface="Arial" panose="020B0604020202020204" pitchFamily="34" charset="0"/>
              </a:rPr>
              <a:t>answers from the participants.&gt;</a:t>
            </a:r>
          </a:p>
          <a:p>
            <a:pPr>
              <a:spcAft>
                <a:spcPts val="596"/>
              </a:spcAft>
            </a:pPr>
            <a:endParaRPr lang="en-US" sz="1200" b="0" baseline="0" dirty="0">
              <a:latin typeface="Arial" panose="020B0604020202020204" pitchFamily="34" charset="0"/>
              <a:cs typeface="Arial" panose="020B0604020202020204" pitchFamily="34" charset="0"/>
            </a:endParaRPr>
          </a:p>
          <a:p>
            <a:pPr>
              <a:spcAft>
                <a:spcPts val="596"/>
              </a:spcAft>
            </a:pPr>
            <a:r>
              <a:rPr lang="en-US" sz="1200" b="0" baseline="0" dirty="0">
                <a:latin typeface="Arial" panose="020B0604020202020204" pitchFamily="34" charset="0"/>
                <a:cs typeface="Arial" panose="020B0604020202020204" pitchFamily="34" charset="0"/>
              </a:rPr>
              <a:t>&lt;</a:t>
            </a:r>
            <a:r>
              <a:rPr lang="en-US" sz="1200" b="1" baseline="0" dirty="0">
                <a:latin typeface="Arial" pitchFamily="34" charset="0"/>
                <a:cs typeface="Arial" pitchFamily="34" charset="0"/>
              </a:rPr>
              <a:t>CLICK</a:t>
            </a:r>
            <a:r>
              <a:rPr lang="en-US" sz="1200" b="0" baseline="0" dirty="0">
                <a:latin typeface="Arial" pitchFamily="34" charset="0"/>
                <a:cs typeface="Arial" pitchFamily="34" charset="0"/>
              </a:rPr>
              <a:t> for correct answer to appear.&gt;</a:t>
            </a:r>
          </a:p>
          <a:p>
            <a:pPr>
              <a:spcAft>
                <a:spcPts val="596"/>
              </a:spcAft>
            </a:pPr>
            <a:endParaRPr lang="en-US" sz="1200" b="0" baseline="0" dirty="0">
              <a:latin typeface="Arial" pitchFamily="34" charset="0"/>
              <a:cs typeface="Arial" pitchFamily="34" charset="0"/>
            </a:endParaRPr>
          </a:p>
          <a:p>
            <a:pPr>
              <a:spcAft>
                <a:spcPts val="596"/>
              </a:spcAft>
            </a:pPr>
            <a:r>
              <a:rPr lang="en-US" sz="1200" b="1" baseline="0" dirty="0">
                <a:latin typeface="Arial" pitchFamily="34" charset="0"/>
                <a:cs typeface="Arial" pitchFamily="34" charset="0"/>
              </a:rPr>
              <a:t>SAY:</a:t>
            </a:r>
          </a:p>
          <a:p>
            <a:pPr>
              <a:spcBef>
                <a:spcPts val="0"/>
              </a:spcBef>
              <a:spcAft>
                <a:spcPts val="600"/>
              </a:spcAft>
            </a:pPr>
            <a:endParaRPr lang="en-US" sz="1200" dirty="0">
              <a:effectLst/>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C, person, place, time.</a:t>
            </a:r>
          </a:p>
          <a:p>
            <a:pPr>
              <a:spcBef>
                <a:spcPts val="0"/>
              </a:spcBef>
              <a:spcAft>
                <a:spcPts val="600"/>
              </a:spcAft>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a:latin typeface="Arial" panose="020B0604020202020204" pitchFamily="34" charset="0"/>
                <a:cs typeface="Arial" panose="020B0604020202020204" pitchFamily="34" charset="0"/>
              </a:rPr>
              <a:t>GO</a:t>
            </a:r>
            <a:r>
              <a:rPr lang="en-US" sz="1200" b="0" dirty="0">
                <a:latin typeface="Arial" panose="020B0604020202020204" pitchFamily="34" charset="0"/>
                <a:cs typeface="Arial" panose="020B0604020202020204" pitchFamily="34" charset="0"/>
              </a:rPr>
              <a:t> t</a:t>
            </a:r>
            <a:r>
              <a:rPr lang="en-US" sz="1200" baseline="0" dirty="0">
                <a:latin typeface="Arial" panose="020B0604020202020204" pitchFamily="34" charset="0"/>
                <a:cs typeface="Arial" panose="020B0604020202020204" pitchFamily="34" charset="0"/>
              </a:rPr>
              <a:t>o next slide.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295688"/>
          </a:xfrm>
        </p:spPr>
        <p:txBody>
          <a:bodyPr/>
          <a:lstStyle/>
          <a:p>
            <a:pPr>
              <a:spcAft>
                <a:spcPts val="596"/>
              </a:spcAft>
            </a:pPr>
            <a:r>
              <a:rPr lang="en-US" sz="1200" b="0" baseline="0" dirty="0">
                <a:latin typeface="Arial" pitchFamily="34" charset="0"/>
                <a:cs typeface="Arial" pitchFamily="34" charset="0"/>
              </a:rPr>
              <a:t>&lt;</a:t>
            </a:r>
            <a:r>
              <a:rPr lang="en-US" sz="1200" b="1" baseline="0" dirty="0">
                <a:latin typeface="Arial" pitchFamily="34" charset="0"/>
                <a:cs typeface="Arial" pitchFamily="34" charset="0"/>
              </a:rPr>
              <a:t>READ </a:t>
            </a:r>
            <a:r>
              <a:rPr lang="en-US" sz="1200" b="0" baseline="0" dirty="0">
                <a:latin typeface="Arial" pitchFamily="34" charset="0"/>
                <a:cs typeface="Arial" pitchFamily="34" charset="0"/>
              </a:rPr>
              <a:t>the question.&gt;</a:t>
            </a:r>
          </a:p>
          <a:p>
            <a:pPr>
              <a:spcAft>
                <a:spcPts val="596"/>
              </a:spcAft>
            </a:pPr>
            <a:endParaRPr lang="en-US" sz="1200" b="0" baseline="0" dirty="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a:latin typeface="Arial" pitchFamily="34" charset="0"/>
                <a:cs typeface="Arial" pitchFamily="34" charset="0"/>
              </a:rPr>
              <a:t>&lt;</a:t>
            </a:r>
            <a:r>
              <a:rPr lang="en-US" sz="1200" b="1" baseline="0" dirty="0">
                <a:latin typeface="Arial" panose="020B0604020202020204" pitchFamily="34" charset="0"/>
                <a:cs typeface="Arial" panose="020B0604020202020204" pitchFamily="34" charset="0"/>
              </a:rPr>
              <a:t>ELICIT</a:t>
            </a:r>
            <a:r>
              <a:rPr lang="en-US" sz="1200" b="0" baseline="0" dirty="0">
                <a:latin typeface="Arial" panose="020B0604020202020204" pitchFamily="34" charset="0"/>
                <a:cs typeface="Arial" panose="020B0604020202020204" pitchFamily="34" charset="0"/>
              </a:rPr>
              <a:t> answers from the participants.&gt;</a:t>
            </a:r>
          </a:p>
          <a:p>
            <a:pPr>
              <a:spcAft>
                <a:spcPts val="596"/>
              </a:spcAft>
            </a:pPr>
            <a:endParaRPr lang="en-US" sz="1200" b="0" baseline="0" dirty="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a:latin typeface="Arial" panose="020B0604020202020204" pitchFamily="34" charset="0"/>
                <a:cs typeface="Arial" panose="020B0604020202020204" pitchFamily="34" charset="0"/>
              </a:rPr>
              <a:t>&lt;</a:t>
            </a:r>
            <a:r>
              <a:rPr lang="en-US" sz="1200" b="1" baseline="0" dirty="0">
                <a:latin typeface="Arial" pitchFamily="34" charset="0"/>
                <a:cs typeface="Arial" pitchFamily="34" charset="0"/>
              </a:rPr>
              <a:t>CLICK</a:t>
            </a:r>
            <a:r>
              <a:rPr lang="en-US" sz="1200" b="0" baseline="0" dirty="0">
                <a:latin typeface="Arial" pitchFamily="34" charset="0"/>
                <a:cs typeface="Arial" pitchFamily="34" charset="0"/>
              </a:rPr>
              <a:t> for correct answer to appear.&gt;</a:t>
            </a:r>
          </a:p>
          <a:p>
            <a:pPr>
              <a:spcAft>
                <a:spcPts val="596"/>
              </a:spcAft>
            </a:pPr>
            <a:endParaRPr lang="en-US" sz="1200" b="0" baseline="0" dirty="0">
              <a:latin typeface="Arial" pitchFamily="34" charset="0"/>
              <a:cs typeface="Arial" pitchFamily="34" charset="0"/>
            </a:endParaRPr>
          </a:p>
          <a:p>
            <a:pPr>
              <a:spcAft>
                <a:spcPts val="596"/>
              </a:spcAft>
            </a:pPr>
            <a:r>
              <a:rPr lang="en-US" sz="1200" b="1" baseline="0" dirty="0">
                <a:latin typeface="Arial" pitchFamily="34" charset="0"/>
                <a:cs typeface="Arial" pitchFamily="34" charset="0"/>
              </a:rPr>
              <a:t>SAY:</a:t>
            </a:r>
          </a:p>
          <a:p>
            <a:pPr>
              <a:spcBef>
                <a:spcPts val="0"/>
              </a:spcBef>
              <a:spcAft>
                <a:spcPts val="600"/>
              </a:spcAft>
            </a:pPr>
            <a:endParaRPr lang="en-US" sz="1200" dirty="0">
              <a:effectLst/>
              <a:latin typeface="Arial" panose="020B0604020202020204" pitchFamily="34" charset="0"/>
              <a:cs typeface="Arial" panose="020B0604020202020204" pitchFamily="34" charset="0"/>
            </a:endParaRPr>
          </a:p>
          <a:p>
            <a:pPr>
              <a:spcBef>
                <a:spcPts val="0"/>
              </a:spcBef>
              <a:spcAft>
                <a:spcPts val="600"/>
              </a:spcAft>
            </a:pPr>
            <a:r>
              <a:rPr lang="en-US" sz="1200" dirty="0">
                <a:effectLst/>
                <a:latin typeface="Arial" panose="020B0604020202020204" pitchFamily="34" charset="0"/>
                <a:cs typeface="Arial" panose="020B0604020202020204" pitchFamily="34" charset="0"/>
              </a:rPr>
              <a:t>The</a:t>
            </a:r>
            <a:r>
              <a:rPr lang="en-US" sz="1200" baseline="0" dirty="0">
                <a:effectLst/>
                <a:latin typeface="Arial" panose="020B0604020202020204" pitchFamily="34" charset="0"/>
                <a:cs typeface="Arial" panose="020B0604020202020204" pitchFamily="34" charset="0"/>
              </a:rPr>
              <a:t> correct answer is C, newspaper articles.</a:t>
            </a:r>
          </a:p>
          <a:p>
            <a:pPr>
              <a:spcBef>
                <a:spcPts val="0"/>
              </a:spcBef>
              <a:spcAft>
                <a:spcPts val="600"/>
              </a:spcAft>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a:latin typeface="Arial" panose="020B0604020202020204" pitchFamily="34" charset="0"/>
                <a:cs typeface="Arial" panose="020B0604020202020204" pitchFamily="34" charset="0"/>
              </a:rPr>
              <a:t>GO</a:t>
            </a:r>
            <a:r>
              <a:rPr lang="en-US" sz="1200" b="0" dirty="0">
                <a:latin typeface="Arial" panose="020B0604020202020204" pitchFamily="34" charset="0"/>
                <a:cs typeface="Arial" panose="020B0604020202020204" pitchFamily="34" charset="0"/>
              </a:rPr>
              <a:t> t</a:t>
            </a:r>
            <a:r>
              <a:rPr lang="en-US" sz="1200" baseline="0" dirty="0">
                <a:latin typeface="Arial" panose="020B0604020202020204" pitchFamily="34" charset="0"/>
                <a:cs typeface="Arial" panose="020B0604020202020204" pitchFamily="34" charset="0"/>
              </a:rPr>
              <a:t>o next slide.</a:t>
            </a:r>
            <a:endParaRPr lang="en-US" sz="1200" kern="12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46</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A235A986-4A52-4307-B181-EBEFAD0E0B0A}" type="slidenum">
              <a:rPr lang="en-US" sz="1200">
                <a:latin typeface="Arial" charset="0"/>
                <a:cs typeface="Arial" charset="0"/>
              </a:rPr>
              <a:pPr eaLnBrk="1" hangingPunct="1"/>
              <a:t>47</a:t>
            </a:fld>
            <a:endParaRPr lang="en-US" sz="1200" dirty="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01041" y="4387135"/>
            <a:ext cx="5608320" cy="7205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Arial" pitchFamily="34" charset="0"/>
              </a:rPr>
              <a:t>SAY: </a:t>
            </a:r>
            <a:endParaRPr lang="en-US" sz="1200" kern="1200" dirty="0">
              <a:solidFill>
                <a:schemeClr val="tx1"/>
              </a:solidFill>
              <a:effectLst/>
              <a:latin typeface="Arial" pitchFamily="34" charset="0"/>
              <a:ea typeface="+mn-ea"/>
              <a:cs typeface="Arial" pitchFamily="34" charset="0"/>
            </a:endParaRP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Finally, let’s identify the steps of surveillance-based action.</a:t>
            </a:r>
          </a:p>
          <a:p>
            <a:r>
              <a:rPr lang="en-US" sz="1200" b="1" kern="1200" dirty="0">
                <a:solidFill>
                  <a:schemeClr val="tx1"/>
                </a:solidFill>
                <a:effectLst/>
                <a:latin typeface="Arial" pitchFamily="34" charset="0"/>
                <a:ea typeface="+mn-ea"/>
                <a:cs typeface="Arial" pitchFamily="34" charset="0"/>
              </a:rPr>
              <a:t> </a:t>
            </a:r>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Public health surveillance-based action includes</a:t>
            </a:r>
            <a:r>
              <a:rPr lang="en-US" sz="1200" kern="1200" baseline="0" dirty="0">
                <a:solidFill>
                  <a:schemeClr val="tx1"/>
                </a:solidFill>
                <a:effectLst/>
                <a:latin typeface="Arial" pitchFamily="34" charset="0"/>
                <a:ea typeface="+mn-ea"/>
                <a:cs typeface="Arial" pitchFamily="34" charset="0"/>
              </a:rPr>
              <a:t> t</a:t>
            </a:r>
            <a:r>
              <a:rPr lang="en-US" sz="1200" kern="1200" dirty="0">
                <a:solidFill>
                  <a:schemeClr val="tx1"/>
                </a:solidFill>
                <a:effectLst/>
                <a:latin typeface="Arial" pitchFamily="34" charset="0"/>
                <a:ea typeface="+mn-ea"/>
                <a:cs typeface="Arial" pitchFamily="34" charset="0"/>
              </a:rPr>
              <a:t>he following five steps:</a:t>
            </a:r>
          </a:p>
          <a:p>
            <a:endParaRPr lang="en-US" sz="1200" kern="1200" dirty="0">
              <a:solidFill>
                <a:schemeClr val="tx1"/>
              </a:solidFill>
              <a:effectLst/>
              <a:latin typeface="Arial" pitchFamily="34" charset="0"/>
              <a:ea typeface="+mn-ea"/>
              <a:cs typeface="Arial" pitchFamily="34" charset="0"/>
            </a:endParaRPr>
          </a:p>
          <a:p>
            <a:pPr lvl="0"/>
            <a:r>
              <a:rPr lang="en-US" sz="1200" kern="1200" dirty="0">
                <a:solidFill>
                  <a:schemeClr val="tx1"/>
                </a:solidFill>
                <a:effectLst/>
                <a:latin typeface="Arial" pitchFamily="34" charset="0"/>
                <a:ea typeface="+mn-ea"/>
                <a:cs typeface="Arial" pitchFamily="34" charset="0"/>
              </a:rPr>
              <a:t>Describe the burden of or potential for disease;</a:t>
            </a:r>
          </a:p>
          <a:p>
            <a:pPr lvl="0"/>
            <a:endParaRPr lang="en-US" sz="1200" kern="1200" dirty="0">
              <a:solidFill>
                <a:schemeClr val="tx1"/>
              </a:solidFill>
              <a:effectLst/>
              <a:latin typeface="Arial" pitchFamily="34" charset="0"/>
              <a:ea typeface="+mn-ea"/>
              <a:cs typeface="Arial" pitchFamily="34" charset="0"/>
            </a:endParaRPr>
          </a:p>
          <a:p>
            <a:pPr lvl="0"/>
            <a:r>
              <a:rPr lang="en-US" sz="1200" kern="1200" dirty="0">
                <a:solidFill>
                  <a:schemeClr val="tx1"/>
                </a:solidFill>
                <a:effectLst/>
                <a:latin typeface="Arial" pitchFamily="34" charset="0"/>
                <a:ea typeface="+mn-ea"/>
                <a:cs typeface="Arial" pitchFamily="34" charset="0"/>
              </a:rPr>
              <a:t>Monitor trends and patterns in disease, risk factors, and agents;</a:t>
            </a:r>
          </a:p>
          <a:p>
            <a:pPr lvl="0"/>
            <a:endParaRPr lang="en-US" sz="1200" kern="1200" dirty="0">
              <a:solidFill>
                <a:schemeClr val="tx1"/>
              </a:solidFill>
              <a:effectLst/>
              <a:latin typeface="Arial" pitchFamily="34" charset="0"/>
              <a:ea typeface="+mn-ea"/>
              <a:cs typeface="Arial" pitchFamily="34" charset="0"/>
            </a:endParaRPr>
          </a:p>
          <a:p>
            <a:pPr lvl="0"/>
            <a:r>
              <a:rPr lang="en-US" sz="1200" kern="1200" dirty="0">
                <a:solidFill>
                  <a:schemeClr val="tx1"/>
                </a:solidFill>
                <a:effectLst/>
                <a:latin typeface="Arial" pitchFamily="34" charset="0"/>
                <a:ea typeface="+mn-ea"/>
                <a:cs typeface="Arial" pitchFamily="34" charset="0"/>
              </a:rPr>
              <a:t>Detect sudden changes in disease occurrence and distribution;</a:t>
            </a:r>
          </a:p>
          <a:p>
            <a:pPr lvl="0"/>
            <a:endParaRPr lang="en-US" sz="1200" kern="1200" dirty="0">
              <a:solidFill>
                <a:schemeClr val="tx1"/>
              </a:solidFill>
              <a:effectLst/>
              <a:latin typeface="Arial" pitchFamily="34" charset="0"/>
              <a:ea typeface="+mn-ea"/>
              <a:cs typeface="Arial" pitchFamily="34" charset="0"/>
            </a:endParaRPr>
          </a:p>
          <a:p>
            <a:pPr lvl="0"/>
            <a:r>
              <a:rPr lang="en-US" sz="1200" kern="1200" dirty="0">
                <a:solidFill>
                  <a:schemeClr val="tx1"/>
                </a:solidFill>
                <a:effectLst/>
                <a:latin typeface="Arial" pitchFamily="34" charset="0"/>
                <a:ea typeface="+mn-ea"/>
                <a:cs typeface="Arial" pitchFamily="34" charset="0"/>
              </a:rPr>
              <a:t>Provide data for programs, policies, and priorities; and</a:t>
            </a:r>
          </a:p>
          <a:p>
            <a:pPr lvl="0"/>
            <a:endParaRPr lang="en-US" sz="1200" kern="1200" dirty="0">
              <a:solidFill>
                <a:schemeClr val="tx1"/>
              </a:solidFill>
              <a:effectLst/>
              <a:latin typeface="Arial" pitchFamily="34" charset="0"/>
              <a:ea typeface="+mn-ea"/>
              <a:cs typeface="Arial" pitchFamily="34" charset="0"/>
            </a:endParaRPr>
          </a:p>
          <a:p>
            <a:pPr lvl="0"/>
            <a:r>
              <a:rPr lang="en-US" sz="1200" kern="1200" dirty="0">
                <a:solidFill>
                  <a:schemeClr val="tx1"/>
                </a:solidFill>
                <a:effectLst/>
                <a:latin typeface="Arial" pitchFamily="34" charset="0"/>
                <a:ea typeface="+mn-ea"/>
                <a:cs typeface="Arial" pitchFamily="34" charset="0"/>
              </a:rPr>
              <a:t>Evaluate prevention and control efforts.</a:t>
            </a:r>
          </a:p>
          <a:p>
            <a:r>
              <a:rPr lang="en-US" sz="1200" kern="1200" dirty="0">
                <a:solidFill>
                  <a:schemeClr val="tx1"/>
                </a:solidFill>
                <a:effectLst/>
                <a:latin typeface="Arial" pitchFamily="34" charset="0"/>
                <a:ea typeface="+mn-ea"/>
                <a:cs typeface="Arial" pitchFamily="34" charset="0"/>
              </a:rPr>
              <a:t> </a:t>
            </a:r>
          </a:p>
          <a:p>
            <a:r>
              <a:rPr lang="en-US" sz="1200" b="0" kern="1200" dirty="0">
                <a:solidFill>
                  <a:schemeClr val="tx1"/>
                </a:solidFill>
                <a:effectLst/>
                <a:latin typeface="Arial" pitchFamily="34" charset="0"/>
                <a:ea typeface="+mn-ea"/>
                <a:cs typeface="Arial" pitchFamily="34" charset="0"/>
              </a:rPr>
              <a:t>&lt;</a:t>
            </a:r>
            <a:r>
              <a:rPr lang="en-US" sz="1200" b="1" kern="1200" dirty="0">
                <a:solidFill>
                  <a:schemeClr val="tx1"/>
                </a:solidFill>
                <a:effectLst/>
                <a:latin typeface="Arial" pitchFamily="34" charset="0"/>
                <a:ea typeface="+mn-ea"/>
                <a:cs typeface="Arial" pitchFamily="34" charset="0"/>
              </a:rPr>
              <a:t>IF TIME PERMITS</a:t>
            </a:r>
            <a:r>
              <a:rPr lang="en-US" sz="1200" kern="1200" dirty="0">
                <a:solidFill>
                  <a:schemeClr val="tx1"/>
                </a:solidFill>
                <a:effectLst/>
                <a:latin typeface="Arial" pitchFamily="34" charset="0"/>
                <a:ea typeface="+mn-ea"/>
                <a:cs typeface="Arial" pitchFamily="34" charset="0"/>
              </a:rPr>
              <a:t>, bonus slides are available at the end of the module. Ask participants for input as to which example of surveillance-based action they would like to see </a:t>
            </a:r>
            <a:r>
              <a:rPr lang="en-US" sz="1200" b="1" kern="1200" dirty="0">
                <a:solidFill>
                  <a:schemeClr val="tx1"/>
                </a:solidFill>
                <a:effectLst/>
                <a:latin typeface="Arial" pitchFamily="34" charset="0"/>
                <a:ea typeface="+mn-ea"/>
                <a:cs typeface="Arial" pitchFamily="34" charset="0"/>
              </a:rPr>
              <a:t>Describe</a:t>
            </a:r>
            <a:r>
              <a:rPr lang="en-US" sz="1200" kern="1200" dirty="0">
                <a:solidFill>
                  <a:schemeClr val="tx1"/>
                </a:solidFill>
                <a:effectLst/>
                <a:latin typeface="Arial" pitchFamily="34" charset="0"/>
                <a:ea typeface="+mn-ea"/>
                <a:cs typeface="Arial" pitchFamily="34" charset="0"/>
              </a:rPr>
              <a:t>, </a:t>
            </a:r>
            <a:r>
              <a:rPr lang="en-US" sz="1200" b="1" kern="1200" dirty="0">
                <a:solidFill>
                  <a:schemeClr val="tx1"/>
                </a:solidFill>
                <a:effectLst/>
                <a:latin typeface="Arial" pitchFamily="34" charset="0"/>
                <a:ea typeface="+mn-ea"/>
                <a:cs typeface="Arial" pitchFamily="34" charset="0"/>
              </a:rPr>
              <a:t>Monitor, Detect, Provide, or Evaluate, </a:t>
            </a:r>
            <a:r>
              <a:rPr lang="en-US" sz="1200" kern="1200" dirty="0">
                <a:solidFill>
                  <a:schemeClr val="tx1"/>
                </a:solidFill>
                <a:effectLst/>
                <a:latin typeface="Arial" pitchFamily="34" charset="0"/>
                <a:ea typeface="+mn-ea"/>
                <a:cs typeface="Arial" pitchFamily="34" charset="0"/>
              </a:rPr>
              <a:t>then choose the appropriate slide to show as an example</a:t>
            </a:r>
            <a:r>
              <a:rPr lang="en-US" sz="1200" b="0" kern="1200" dirty="0">
                <a:solidFill>
                  <a:schemeClr val="tx1"/>
                </a:solidFill>
                <a:effectLst/>
                <a:latin typeface="Arial" pitchFamily="34" charset="0"/>
                <a:ea typeface="+mn-ea"/>
                <a:cs typeface="Arial" pitchFamily="34" charset="0"/>
              </a:rPr>
              <a:t>.&gt;</a:t>
            </a:r>
          </a:p>
          <a:p>
            <a:pPr marL="0" indent="0" rtl="0">
              <a:buFont typeface="Arial" panose="020B0604020202020204" pitchFamily="34" charset="0"/>
              <a:buNone/>
            </a:pPr>
            <a:endParaRPr lang="en-US" sz="1200" b="0" i="0" u="none" strike="noStrike" kern="1200" baseline="0" dirty="0">
              <a:solidFill>
                <a:schemeClr val="tx1"/>
              </a:solidFill>
              <a:latin typeface="Arial" pitchFamily="34" charset="0"/>
              <a:ea typeface="+mn-ea"/>
              <a:cs typeface="Arial" pitchFamily="34" charset="0"/>
            </a:endParaRPr>
          </a:p>
          <a:p>
            <a:pPr eaLnBrk="1" hangingPunct="1"/>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1518561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65BBE8DF-453D-4A8A-9488-4A6BBEC29346}" type="slidenum">
              <a:rPr lang="en-US" sz="1200">
                <a:latin typeface="Arial" charset="0"/>
                <a:cs typeface="Arial" charset="0"/>
              </a:rPr>
              <a:pPr eaLnBrk="1" hangingPunct="1"/>
              <a:t>48</a:t>
            </a:fld>
            <a:endParaRPr lang="en-US" sz="1200" dirty="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01041" y="4387136"/>
            <a:ext cx="5608320" cy="2745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r>
              <a:rPr lang="en-US" b="1" dirty="0"/>
              <a:t>SAY: </a:t>
            </a:r>
            <a:br>
              <a:rPr lang="en-US" b="1" dirty="0"/>
            </a:br>
            <a:endParaRPr lang="en-US" b="1" dirty="0"/>
          </a:p>
          <a:p>
            <a:pPr eaLnBrk="1" hangingPunct="1">
              <a:spcBef>
                <a:spcPts val="0"/>
              </a:spcBef>
              <a:spcAft>
                <a:spcPts val="600"/>
              </a:spcAft>
            </a:pPr>
            <a:r>
              <a:rPr lang="en-US" dirty="0"/>
              <a:t>In the words of Bill Foege, former CDC Director and a person who played a substantial role in the global smallpox eradication,</a:t>
            </a:r>
          </a:p>
          <a:p>
            <a:pPr eaLnBrk="1" hangingPunct="1">
              <a:spcBef>
                <a:spcPts val="0"/>
              </a:spcBef>
              <a:spcAft>
                <a:spcPts val="600"/>
              </a:spcAft>
            </a:pPr>
            <a:endParaRPr lang="en-US" baseline="0" dirty="0"/>
          </a:p>
          <a:p>
            <a:pPr eaLnBrk="1" hangingPunct="1">
              <a:spcBef>
                <a:spcPts val="0"/>
              </a:spcBef>
              <a:spcAft>
                <a:spcPts val="600"/>
              </a:spcAft>
            </a:pPr>
            <a:r>
              <a:rPr lang="en-US" b="0" dirty="0"/>
              <a:t>&lt;</a:t>
            </a:r>
            <a:r>
              <a:rPr lang="en-US" b="1" dirty="0"/>
              <a:t>READ</a:t>
            </a:r>
            <a:r>
              <a:rPr lang="en-US" b="1" baseline="0" dirty="0"/>
              <a:t> </a:t>
            </a:r>
            <a:r>
              <a:rPr lang="en-US" b="0" baseline="0" dirty="0"/>
              <a:t>t</a:t>
            </a:r>
            <a:r>
              <a:rPr lang="en-US" b="0" dirty="0"/>
              <a:t>he </a:t>
            </a:r>
            <a:r>
              <a:rPr lang="en-US" dirty="0"/>
              <a:t>quotation on the slide.&gt;</a:t>
            </a:r>
          </a:p>
          <a:p>
            <a:pPr eaLnBrk="1" hangingPunct="1">
              <a:spcBef>
                <a:spcPts val="0"/>
              </a:spcBef>
              <a:spcAft>
                <a:spcPts val="600"/>
              </a:spcAft>
            </a:pPr>
            <a:endParaRPr lang="en-US" dirty="0"/>
          </a:p>
          <a:p>
            <a:pPr marL="0" marR="0" indent="0" algn="l" defTabSz="914400" rtl="0" eaLnBrk="1" fontAlgn="base" latinLnBrk="0" hangingPunct="1">
              <a:spcBef>
                <a:spcPts val="0"/>
              </a:spcBef>
              <a:spcAft>
                <a:spcPts val="600"/>
              </a:spcAft>
              <a:buClrTx/>
              <a:buSzTx/>
              <a:buFontTx/>
              <a:buNone/>
              <a:tabLst/>
              <a:defRPr/>
            </a:pPr>
            <a:r>
              <a:rPr lang="en-US" b="1" dirty="0"/>
              <a:t>GO</a:t>
            </a:r>
            <a:r>
              <a:rPr lang="en-US" b="0" dirty="0"/>
              <a:t> t</a:t>
            </a:r>
            <a:r>
              <a:rPr lang="en-US" baseline="0" dirty="0"/>
              <a:t>o next slide.</a:t>
            </a:r>
          </a:p>
        </p:txBody>
      </p:sp>
    </p:spTree>
    <p:extLst>
      <p:ext uri="{BB962C8B-B14F-4D97-AF65-F5344CB8AC3E}">
        <p14:creationId xmlns:p14="http://schemas.microsoft.com/office/powerpoint/2010/main" val="684457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2450986"/>
          </a:xfrm>
        </p:spPr>
        <p:txBody>
          <a:bodyPr/>
          <a:lstStyle/>
          <a:p>
            <a:pPr>
              <a:spcBef>
                <a:spcPts val="0"/>
              </a:spcBef>
              <a:spcAft>
                <a:spcPts val="600"/>
              </a:spcAft>
            </a:pPr>
            <a:r>
              <a:rPr lang="en-US" b="1" dirty="0"/>
              <a:t>SAY:</a:t>
            </a:r>
            <a:br>
              <a:rPr lang="en-US" b="1" dirty="0"/>
            </a:br>
            <a:endParaRPr lang="en-US" b="1" dirty="0"/>
          </a:p>
          <a:p>
            <a:pPr>
              <a:spcBef>
                <a:spcPts val="0"/>
              </a:spcBef>
              <a:spcAft>
                <a:spcPts val="600"/>
              </a:spcAft>
            </a:pPr>
            <a:r>
              <a:rPr lang="en-US" dirty="0"/>
              <a:t>During this session, you learned to</a:t>
            </a:r>
          </a:p>
          <a:p>
            <a:pPr>
              <a:spcBef>
                <a:spcPts val="0"/>
              </a:spcBef>
              <a:spcAft>
                <a:spcPts val="600"/>
              </a:spcAft>
            </a:pPr>
            <a:r>
              <a:rPr lang="en-US" dirty="0"/>
              <a:t> </a:t>
            </a:r>
          </a:p>
          <a:p>
            <a:pPr>
              <a:spcBef>
                <a:spcPts val="0"/>
              </a:spcBef>
              <a:spcAft>
                <a:spcPts val="600"/>
              </a:spcAft>
            </a:pPr>
            <a:r>
              <a:rPr lang="en-US" b="0" dirty="0"/>
              <a:t>&lt;</a:t>
            </a:r>
            <a:r>
              <a:rPr lang="en-US" b="1" dirty="0"/>
              <a:t>READ</a:t>
            </a:r>
            <a:r>
              <a:rPr lang="en-US" b="0" baseline="0" dirty="0"/>
              <a:t> the o</a:t>
            </a:r>
            <a:r>
              <a:rPr lang="en-US" dirty="0"/>
              <a:t>bjectives from the slide.&gt;</a:t>
            </a:r>
          </a:p>
          <a:p>
            <a:pPr>
              <a:spcBef>
                <a:spcPts val="0"/>
              </a:spcBef>
              <a:spcAft>
                <a:spcPts val="600"/>
              </a:spcAft>
            </a:pPr>
            <a:endParaRPr lang="en-US" dirty="0"/>
          </a:p>
          <a:p>
            <a:pPr>
              <a:spcBef>
                <a:spcPts val="0"/>
              </a:spcBef>
              <a:spcAft>
                <a:spcPts val="600"/>
              </a:spcAft>
            </a:pPr>
            <a:r>
              <a:rPr lang="en-US" b="1" dirty="0"/>
              <a:t>GO</a:t>
            </a:r>
            <a:r>
              <a:rPr lang="en-US" b="0" dirty="0"/>
              <a:t> t</a:t>
            </a:r>
            <a:r>
              <a:rPr lang="en-US" baseline="0" dirty="0"/>
              <a:t>o next slide.</a:t>
            </a:r>
            <a:endParaRPr lang="en-US" u="sng" baseline="0" dirty="0"/>
          </a:p>
        </p:txBody>
      </p:sp>
      <p:sp>
        <p:nvSpPr>
          <p:cNvPr id="4" name="Slide Number Placeholder 3"/>
          <p:cNvSpPr>
            <a:spLocks noGrp="1"/>
          </p:cNvSpPr>
          <p:nvPr>
            <p:ph type="sldNum" sz="quarter" idx="10"/>
          </p:nvPr>
        </p:nvSpPr>
        <p:spPr/>
        <p:txBody>
          <a:bodyPr/>
          <a:lstStyle/>
          <a:p>
            <a:fld id="{850F07B1-5FA4-47F5-B5CE-432150AFD756}" type="slidenum">
              <a:rPr lang="en-US" smtClean="0"/>
              <a:t>49</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1" y="4387133"/>
            <a:ext cx="5608320" cy="14067121"/>
          </a:xfrm>
          <a:noFill/>
          <a:ln/>
        </p:spPr>
        <p:txBody>
          <a:bodyPr/>
          <a:lstStyle/>
          <a:p>
            <a:r>
              <a:rPr lang="en-US" b="1" dirty="0">
                <a:latin typeface="Arial" pitchFamily="34" charset="0"/>
                <a:cs typeface="Arial" pitchFamily="34" charset="0"/>
              </a:rPr>
              <a:t>SAY:</a:t>
            </a:r>
          </a:p>
          <a:p>
            <a:endParaRPr lang="en-US" dirty="0"/>
          </a:p>
          <a:p>
            <a:pPr rtl="0">
              <a:lnSpc>
                <a:spcPct val="150000"/>
              </a:lnSpc>
            </a:pPr>
            <a:r>
              <a:rPr lang="en-US" dirty="0"/>
              <a:t>Let’s talk about public health in a broader context. Public health problems are diverse and can include infectious diseases, chronic diseases, emergencies, injuries, environmental health problems, as well as other health threats.</a:t>
            </a:r>
            <a:br>
              <a:rPr lang="en-US" dirty="0"/>
            </a:br>
            <a:endParaRPr lang="en-US" dirty="0"/>
          </a:p>
          <a:p>
            <a:pPr rtl="0"/>
            <a:r>
              <a:rPr lang="en-US" dirty="0"/>
              <a:t>Regardless of the topic, we take the same approach to a public health problem by following four general steps.</a:t>
            </a:r>
          </a:p>
          <a:p>
            <a:pPr rtl="0"/>
            <a:endParaRPr lang="en-US" dirty="0"/>
          </a:p>
          <a:p>
            <a:pPr rtl="0"/>
            <a:r>
              <a:rPr lang="en-US" dirty="0"/>
              <a:t>&lt;</a:t>
            </a:r>
            <a:r>
              <a:rPr lang="en-US" b="1" dirty="0"/>
              <a:t>CLICK</a:t>
            </a:r>
            <a:r>
              <a:rPr lang="en-US" baseline="0" dirty="0"/>
              <a:t> for first arrow to appear.&gt;</a:t>
            </a:r>
            <a:endParaRPr lang="en-US" dirty="0"/>
          </a:p>
          <a:p>
            <a:pPr rtl="0"/>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&lt;</a:t>
            </a:r>
            <a:r>
              <a:rPr lang="en-US" b="1" dirty="0"/>
              <a:t>CLICK</a:t>
            </a:r>
            <a:r>
              <a:rPr lang="en-US" dirty="0"/>
              <a:t> to advance animation; second arrow will disappear, and third arrow will appear above Intervention Evaluation box.&gt;</a:t>
            </a:r>
          </a:p>
          <a:p>
            <a:pPr rtl="0"/>
            <a:endParaRPr lang="en-US" dirty="0"/>
          </a:p>
          <a:p>
            <a:pPr rtl="0"/>
            <a:r>
              <a:rPr lang="en-US" dirty="0"/>
              <a:t>After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br>
              <a:rPr lang="en-US" dirty="0"/>
            </a:br>
            <a:r>
              <a:rPr lang="en-US" dirty="0"/>
              <a:t>&lt;</a:t>
            </a:r>
            <a:r>
              <a:rPr lang="en-US" b="1" dirty="0"/>
              <a:t>CLICK</a:t>
            </a:r>
            <a:r>
              <a:rPr lang="en-US" dirty="0"/>
              <a:t> to advance animation; third arrow will disappear, and fourth arrow will appear above Implementation box.&gt;</a:t>
            </a:r>
          </a:p>
          <a:p>
            <a:pPr rtl="0"/>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79062"/>
          </a:xfrm>
        </p:spPr>
        <p:txBody>
          <a:bodyPr/>
          <a:lstStyle/>
          <a:p>
            <a:pPr marL="0" marR="0" indent="0" algn="l" defTabSz="914400" rtl="0" eaLnBrk="0" fontAlgn="base" latinLnBrk="0" hangingPunct="0">
              <a:spcBef>
                <a:spcPts val="0"/>
              </a:spcBef>
              <a:spcAft>
                <a:spcPts val="600"/>
              </a:spcAft>
              <a:buClrTx/>
              <a:buSzTx/>
              <a:buFontTx/>
              <a:buNone/>
              <a:tabLst/>
              <a:defRPr/>
            </a:pPr>
            <a:r>
              <a:rPr lang="en-US" sz="1200" b="1" dirty="0"/>
              <a:t>GO</a:t>
            </a:r>
            <a:r>
              <a:rPr lang="en-US" sz="1200" b="0" dirty="0"/>
              <a:t> t</a:t>
            </a:r>
            <a:r>
              <a:rPr lang="en-US" sz="1200" baseline="0" dirty="0"/>
              <a:t>o next slide.</a:t>
            </a:r>
            <a:endParaRPr lang="en-US" sz="120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50</a:t>
            </a:fld>
            <a:endParaRPr lang="en-US" dirty="0"/>
          </a:p>
        </p:txBody>
      </p:sp>
    </p:spTree>
    <p:extLst>
      <p:ext uri="{BB962C8B-B14F-4D97-AF65-F5344CB8AC3E}">
        <p14:creationId xmlns:p14="http://schemas.microsoft.com/office/powerpoint/2010/main" val="1377735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9CBEB1A-47FA-486B-BFF2-7994D004D9C4}" type="slidenum">
              <a:rPr lang="en-US" sz="1200">
                <a:latin typeface="Arial" charset="0"/>
                <a:cs typeface="Arial" charset="0"/>
              </a:rPr>
              <a:pPr eaLnBrk="1" hangingPunct="1"/>
              <a:t>51</a:t>
            </a:fld>
            <a:endParaRPr lang="en-US" sz="1200" dirty="0">
              <a:latin typeface="Arial" charset="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1041" y="4387136"/>
            <a:ext cx="5608320" cy="2029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SAY:</a:t>
            </a:r>
            <a:br>
              <a:rPr lang="en-US" b="1" dirty="0"/>
            </a:br>
            <a:endParaRPr lang="en-US" b="1" dirty="0"/>
          </a:p>
          <a:p>
            <a:pPr eaLnBrk="1" hangingPunct="1"/>
            <a:r>
              <a:rPr lang="en-US" b="0" dirty="0"/>
              <a:t>T</a:t>
            </a:r>
            <a:r>
              <a:rPr lang="en-US" dirty="0"/>
              <a:t>he information from</a:t>
            </a:r>
            <a:r>
              <a:rPr lang="en-US" baseline="0" dirty="0"/>
              <a:t> today’s class is based on these resources; I encourage you to take a look at them.</a:t>
            </a:r>
          </a:p>
          <a:p>
            <a:pPr eaLnBrk="1" hangingPunct="1"/>
            <a:endParaRPr lang="en-US" baseline="0" dirty="0"/>
          </a:p>
          <a:p>
            <a:pPr eaLnBrk="1" hangingPunct="1"/>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1064629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9CBEB1A-47FA-486B-BFF2-7994D004D9C4}" type="slidenum">
              <a:rPr lang="en-US" sz="1200">
                <a:latin typeface="Arial" charset="0"/>
                <a:cs typeface="Arial" charset="0"/>
              </a:rPr>
              <a:pPr eaLnBrk="1" hangingPunct="1"/>
              <a:t>52</a:t>
            </a:fld>
            <a:endParaRPr lang="en-US" sz="1200" dirty="0">
              <a:latin typeface="Arial" charset="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1041" y="4387136"/>
            <a:ext cx="5608320" cy="4472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1724088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A235A986-4A52-4307-B181-EBEFAD0E0B0A}" type="slidenum">
              <a:rPr lang="en-US" sz="1200">
                <a:latin typeface="Arial" charset="0"/>
                <a:cs typeface="Arial" charset="0"/>
              </a:rPr>
              <a:pPr eaLnBrk="1" hangingPunct="1"/>
              <a:t>53</a:t>
            </a:fld>
            <a:endParaRPr lang="en-US" sz="1200" dirty="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01041" y="4387136"/>
            <a:ext cx="5608320" cy="30393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spcBef>
                <a:spcPts val="0"/>
              </a:spcBef>
              <a:spcAft>
                <a:spcPts val="600"/>
              </a:spcAft>
              <a:buClrTx/>
              <a:buSzTx/>
              <a:buFontTx/>
              <a:buNone/>
              <a:tabLst/>
              <a:defRPr/>
            </a:pPr>
            <a:r>
              <a:rPr lang="en-US" sz="1200" b="0" dirty="0"/>
              <a:t>&lt;</a:t>
            </a:r>
            <a:r>
              <a:rPr lang="en-US" sz="1200" b="1" dirty="0"/>
              <a:t>Instructor</a:t>
            </a:r>
            <a:r>
              <a:rPr lang="en-US" sz="1200" b="1" baseline="0" dirty="0"/>
              <a:t> Note</a:t>
            </a:r>
            <a:r>
              <a:rPr lang="en-US" sz="1200" b="0" baseline="0" dirty="0"/>
              <a:t>&gt; </a:t>
            </a:r>
          </a:p>
          <a:p>
            <a:pPr marL="0" marR="0" indent="0" algn="l" defTabSz="914400" rtl="0" eaLnBrk="0" fontAlgn="base" latinLnBrk="0" hangingPunct="0">
              <a:spcBef>
                <a:spcPts val="0"/>
              </a:spcBef>
              <a:spcAft>
                <a:spcPts val="600"/>
              </a:spcAft>
              <a:buClrTx/>
              <a:buSzTx/>
              <a:buFontTx/>
              <a:buNone/>
              <a:tabLst/>
              <a:defRPr/>
            </a:pPr>
            <a:endParaRPr lang="en-US" sz="1200" b="0" dirty="0"/>
          </a:p>
          <a:p>
            <a:r>
              <a:rPr lang="en-US" sz="1200" dirty="0">
                <a:effectLst/>
                <a:latin typeface="Century Gothic" panose="020B0502020202020204" pitchFamily="34" charset="0"/>
              </a:rPr>
              <a:t>The following are bonus slides. You should solicit class input as to which example of surveillance-based action they want to see (</a:t>
            </a:r>
            <a:r>
              <a:rPr lang="en-US" sz="1200" b="1" dirty="0">
                <a:effectLst/>
                <a:latin typeface="Century Gothic" panose="020B0502020202020204" pitchFamily="34" charset="0"/>
              </a:rPr>
              <a:t>Describe, Detect, Provide, or Evaluate).</a:t>
            </a:r>
            <a:endParaRPr lang="en-US" sz="1200" dirty="0">
              <a:effectLst/>
              <a:latin typeface="Century Gothic" panose="020B0502020202020204" pitchFamily="34" charset="0"/>
            </a:endParaRPr>
          </a:p>
          <a:p>
            <a:endParaRPr lang="en-US" sz="1200" dirty="0">
              <a:effectLst/>
              <a:latin typeface="Century Gothic" panose="020B0502020202020204" pitchFamily="34" charset="0"/>
            </a:endParaRPr>
          </a:p>
          <a:p>
            <a:r>
              <a:rPr lang="en-US" sz="1200" dirty="0">
                <a:effectLst/>
                <a:latin typeface="Century Gothic" panose="020B0502020202020204" pitchFamily="34" charset="0"/>
              </a:rPr>
              <a:t>Choose the appropriate slide to show as an example.</a:t>
            </a:r>
          </a:p>
          <a:p>
            <a:pPr marL="0" marR="0" indent="0" algn="l" defTabSz="914400" rtl="0" eaLnBrk="0" fontAlgn="base" latinLnBrk="0" hangingPunct="0">
              <a:spcBef>
                <a:spcPts val="0"/>
              </a:spcBef>
              <a:spcAft>
                <a:spcPts val="600"/>
              </a:spcAft>
              <a:buClrTx/>
              <a:buSzTx/>
              <a:buFontTx/>
              <a:buNone/>
              <a:tabLst/>
              <a:defRPr/>
            </a:pPr>
            <a:endParaRPr lang="en-US" sz="1200" b="1" dirty="0"/>
          </a:p>
          <a:p>
            <a:pPr marL="0" marR="0" indent="0" algn="l" defTabSz="914400" rtl="0" eaLnBrk="0" fontAlgn="base" latinLnBrk="0" hangingPunct="0">
              <a:spcBef>
                <a:spcPts val="0"/>
              </a:spcBef>
              <a:spcAft>
                <a:spcPts val="600"/>
              </a:spcAft>
              <a:buClrTx/>
              <a:buSzTx/>
              <a:buFontTx/>
              <a:buNone/>
              <a:tabLst/>
              <a:defRPr/>
            </a:pPr>
            <a:r>
              <a:rPr lang="en-US" sz="1200" b="1" dirty="0"/>
              <a:t>GO</a:t>
            </a:r>
            <a:r>
              <a:rPr lang="en-US" sz="1200" b="0" dirty="0"/>
              <a:t> t</a:t>
            </a:r>
            <a:r>
              <a:rPr lang="en-US" sz="1200" baseline="0" dirty="0"/>
              <a:t>o next slide.</a:t>
            </a:r>
            <a:endParaRPr lang="en-US" sz="1200" dirty="0"/>
          </a:p>
        </p:txBody>
      </p:sp>
    </p:spTree>
    <p:extLst>
      <p:ext uri="{BB962C8B-B14F-4D97-AF65-F5344CB8AC3E}">
        <p14:creationId xmlns:p14="http://schemas.microsoft.com/office/powerpoint/2010/main" val="1610846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454025"/>
            <a:ext cx="4619625" cy="3463925"/>
          </a:xfrm>
        </p:spPr>
      </p:sp>
      <p:sp>
        <p:nvSpPr>
          <p:cNvPr id="3" name="Notes Placeholder 2"/>
          <p:cNvSpPr>
            <a:spLocks noGrp="1"/>
          </p:cNvSpPr>
          <p:nvPr>
            <p:ph type="body" idx="1"/>
          </p:nvPr>
        </p:nvSpPr>
        <p:spPr>
          <a:xfrm>
            <a:off x="701041" y="4239511"/>
            <a:ext cx="5608320" cy="11345045"/>
          </a:xfrm>
        </p:spPr>
        <p:txBody>
          <a:bodyPr/>
          <a:lstStyle/>
          <a:p>
            <a:r>
              <a:rPr lang="en-US" b="1" dirty="0"/>
              <a:t>SAY:</a:t>
            </a:r>
          </a:p>
          <a:p>
            <a:endParaRPr lang="en-US" dirty="0"/>
          </a:p>
          <a:p>
            <a:r>
              <a:rPr lang="en-US" dirty="0"/>
              <a:t>This </a:t>
            </a:r>
            <a:r>
              <a:rPr lang="en-US" baseline="0" dirty="0"/>
              <a:t>graph depicts adults with self-reported diabetes in New York City from 1994 through 2004.</a:t>
            </a:r>
          </a:p>
          <a:p>
            <a:endParaRPr lang="en-US" baseline="0" dirty="0"/>
          </a:p>
          <a:p>
            <a:r>
              <a:rPr lang="en-US" b="1" dirty="0"/>
              <a:t>ASK: </a:t>
            </a:r>
          </a:p>
          <a:p>
            <a:endParaRPr lang="en-US" dirty="0"/>
          </a:p>
          <a:p>
            <a:r>
              <a:rPr lang="en-US" dirty="0"/>
              <a:t>What can you infer</a:t>
            </a:r>
            <a:r>
              <a:rPr lang="en-US" baseline="0" dirty="0"/>
              <a:t> about diabetes </a:t>
            </a:r>
            <a:r>
              <a:rPr lang="en-US" dirty="0"/>
              <a:t>from this graph?</a:t>
            </a:r>
          </a:p>
          <a:p>
            <a:endParaRPr lang="en-US" baseline="0" dirty="0"/>
          </a:p>
          <a:p>
            <a:r>
              <a:rPr lang="en-US" b="0" baseline="0" dirty="0"/>
              <a:t>&lt;</a:t>
            </a:r>
            <a:r>
              <a:rPr lang="en-US" b="1" baseline="0" dirty="0"/>
              <a:t>ELICIT </a:t>
            </a:r>
            <a:r>
              <a:rPr lang="en-US" b="0" baseline="0" dirty="0"/>
              <a:t>a</a:t>
            </a:r>
            <a:r>
              <a:rPr lang="en-US" baseline="0" dirty="0"/>
              <a:t>nswers from the participants.&gt;</a:t>
            </a:r>
          </a:p>
          <a:p>
            <a:r>
              <a:rPr lang="en-US" baseline="0" dirty="0"/>
              <a:t> </a:t>
            </a:r>
          </a:p>
          <a:p>
            <a:r>
              <a:rPr lang="en-US" b="1" dirty="0"/>
              <a:t>SAY:</a:t>
            </a:r>
          </a:p>
          <a:p>
            <a:endParaRPr lang="en-US" dirty="0"/>
          </a:p>
          <a:p>
            <a:r>
              <a:rPr lang="en-US" dirty="0"/>
              <a:t>Diabetes has been increasing steadily. In fact, prevalence — the percentage</a:t>
            </a:r>
            <a:r>
              <a:rPr lang="en-US" baseline="0" dirty="0"/>
              <a:t> of adults reporting diabetes </a:t>
            </a:r>
            <a:r>
              <a:rPr lang="en-US" dirty="0"/>
              <a:t>— increased more than 250% from 1994</a:t>
            </a:r>
            <a:r>
              <a:rPr lang="en-US" baseline="0" dirty="0"/>
              <a:t> through </a:t>
            </a:r>
            <a:r>
              <a:rPr lang="en-US" dirty="0"/>
              <a:t>2004.</a:t>
            </a:r>
          </a:p>
          <a:p>
            <a:endParaRPr lang="en-US" dirty="0"/>
          </a:p>
          <a:p>
            <a:r>
              <a:rPr lang="en-US" dirty="0"/>
              <a:t>The link to action was as</a:t>
            </a:r>
            <a:r>
              <a:rPr lang="en-US" baseline="0" dirty="0"/>
              <a:t> follows:</a:t>
            </a:r>
            <a:endParaRPr lang="en-US" dirty="0"/>
          </a:p>
          <a:p>
            <a:endParaRPr lang="en-US" dirty="0"/>
          </a:p>
          <a:p>
            <a:pPr marL="171450" lvl="1" indent="-171450" defTabSz="924916" eaLnBrk="1" hangingPunct="1">
              <a:spcBef>
                <a:spcPts val="0"/>
              </a:spcBef>
              <a:spcAft>
                <a:spcPts val="600"/>
              </a:spcAft>
              <a:buFont typeface="Arial" pitchFamily="34" charset="0"/>
              <a:buChar char="•"/>
              <a:defRPr/>
            </a:pPr>
            <a:r>
              <a:rPr lang="en-US" dirty="0"/>
              <a:t>In 2005, the New York City Department of Health Commissioner proposed that all clinical laboratories be required to submit electronic reports, with identifiers of the patient and doctor and specific blood test values to the city health department. In other words, they added diabetes to the New York City Department of Health notifiable disease list required of laboratories. The health department then used this information to monitor patterns and trends, direct diabetes control resources, and provide feedback to physicians about their patients.</a:t>
            </a:r>
          </a:p>
          <a:p>
            <a:pPr marL="171450" lvl="1" indent="-171450" defTabSz="924916" eaLnBrk="1" hangingPunct="1">
              <a:spcBef>
                <a:spcPts val="0"/>
              </a:spcBef>
              <a:spcAft>
                <a:spcPts val="600"/>
              </a:spcAft>
              <a:buFont typeface="Arial" pitchFamily="34" charset="0"/>
              <a:buChar char="•"/>
              <a:defRPr/>
            </a:pPr>
            <a:endParaRPr lang="en-US" dirty="0"/>
          </a:p>
          <a:p>
            <a:pPr marL="171450" lvl="1" indent="-171450" defTabSz="924916" eaLnBrk="1" hangingPunct="1">
              <a:spcBef>
                <a:spcPts val="0"/>
              </a:spcBef>
              <a:spcAft>
                <a:spcPts val="600"/>
              </a:spcAft>
              <a:buFont typeface="Arial" pitchFamily="34" charset="0"/>
              <a:buChar char="•"/>
              <a:defRPr/>
            </a:pPr>
            <a:r>
              <a:rPr lang="en-US" dirty="0"/>
              <a:t>The New York City Board of Health adopted the requirement, creating the first population-based registry of diabetes in the nation.</a:t>
            </a:r>
          </a:p>
          <a:p>
            <a:pPr marL="0" lvl="1" indent="0" defTabSz="924916" eaLnBrk="1" hangingPunct="1">
              <a:spcBef>
                <a:spcPts val="0"/>
              </a:spcBef>
              <a:spcAft>
                <a:spcPts val="600"/>
              </a:spcAft>
              <a:buFont typeface="Arial" pitchFamily="34" charset="0"/>
              <a:buNone/>
              <a:defRPr/>
            </a:pPr>
            <a:endParaRPr lang="en-US" dirty="0"/>
          </a:p>
          <a:p>
            <a:pPr marL="171450" lvl="1" indent="-171450" defTabSz="924916" eaLnBrk="1" hangingPunct="1">
              <a:spcBef>
                <a:spcPts val="0"/>
              </a:spcBef>
              <a:spcAft>
                <a:spcPts val="600"/>
              </a:spcAft>
              <a:buFont typeface="Arial" pitchFamily="34" charset="0"/>
              <a:buChar char="•"/>
              <a:defRPr/>
            </a:pPr>
            <a:r>
              <a:rPr lang="en-US" dirty="0"/>
              <a:t>In June 2012, on the basis of surveillance data documenting continued increases in obesity and diabetes among city residents, the mayor proposed a ban on supersized sodas and sugary drinks, which are major</a:t>
            </a:r>
            <a:r>
              <a:rPr lang="en-US" baseline="0" dirty="0"/>
              <a:t> contributors to obesity and diabetes</a:t>
            </a:r>
            <a:r>
              <a:rPr lang="en-US" dirty="0"/>
              <a:t>.</a:t>
            </a:r>
          </a:p>
          <a:p>
            <a:pPr marL="0" lvl="1" indent="0" defTabSz="924916" eaLnBrk="1" hangingPunct="1">
              <a:spcBef>
                <a:spcPts val="0"/>
              </a:spcBef>
              <a:spcAft>
                <a:spcPts val="600"/>
              </a:spcAft>
              <a:buFont typeface="Arial" pitchFamily="34" charset="0"/>
              <a:buNone/>
              <a:defRPr/>
            </a:pPr>
            <a:endParaRPr lang="en-US" dirty="0"/>
          </a:p>
          <a:p>
            <a:r>
              <a:rPr lang="en-US" b="1" dirty="0"/>
              <a:t>GO</a:t>
            </a:r>
            <a:r>
              <a:rPr lang="en-US" b="0" dirty="0"/>
              <a:t> t</a:t>
            </a:r>
            <a:r>
              <a:rPr lang="en-US" baseline="0" dirty="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54</a:t>
            </a:fld>
            <a:endParaRPr lang="en-US" dirty="0"/>
          </a:p>
        </p:txBody>
      </p:sp>
    </p:spTree>
    <p:extLst>
      <p:ext uri="{BB962C8B-B14F-4D97-AF65-F5344CB8AC3E}">
        <p14:creationId xmlns:p14="http://schemas.microsoft.com/office/powerpoint/2010/main" val="3193161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3526D5C-9BDE-4E4C-89A7-F65C50E3567C}" type="slidenum">
              <a:rPr lang="en-US" sz="1200">
                <a:latin typeface="Arial" charset="0"/>
                <a:cs typeface="Arial" charset="0"/>
              </a:rPr>
              <a:pPr eaLnBrk="1" hangingPunct="1"/>
              <a:t>55</a:t>
            </a:fld>
            <a:endParaRPr lang="en-US" sz="1200" dirty="0">
              <a:latin typeface="Arial" charset="0"/>
              <a:cs typeface="Arial" charset="0"/>
            </a:endParaRPr>
          </a:p>
        </p:txBody>
      </p:sp>
      <p:sp>
        <p:nvSpPr>
          <p:cNvPr id="109571" name="Rectangle 2"/>
          <p:cNvSpPr>
            <a:spLocks noGrp="1" noRot="1" noChangeAspect="1" noChangeArrowheads="1" noTextEdit="1"/>
          </p:cNvSpPr>
          <p:nvPr>
            <p:ph type="sldImg"/>
          </p:nvPr>
        </p:nvSpPr>
        <p:spPr>
          <a:xfrm>
            <a:off x="1196975" y="692150"/>
            <a:ext cx="4619625" cy="3463925"/>
          </a:xfrm>
          <a:ln/>
        </p:spPr>
      </p:sp>
      <p:sp>
        <p:nvSpPr>
          <p:cNvPr id="109572" name="Rectangle 3"/>
          <p:cNvSpPr>
            <a:spLocks noGrp="1" noChangeArrowheads="1"/>
          </p:cNvSpPr>
          <p:nvPr>
            <p:ph type="body" idx="1"/>
          </p:nvPr>
        </p:nvSpPr>
        <p:spPr>
          <a:xfrm>
            <a:off x="724395" y="4387136"/>
            <a:ext cx="5510150" cy="52577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9" tIns="45374" rIns="90749" bIns="45374"/>
          <a:lstStyle/>
          <a:p>
            <a:pPr>
              <a:spcAft>
                <a:spcPts val="600"/>
              </a:spcAft>
            </a:pPr>
            <a:r>
              <a:rPr lang="en-US" b="1" dirty="0"/>
              <a:t>SAY:</a:t>
            </a:r>
          </a:p>
          <a:p>
            <a:pPr>
              <a:spcAft>
                <a:spcPts val="600"/>
              </a:spcAft>
            </a:pPr>
            <a:endParaRPr lang="en-US" i="0" dirty="0"/>
          </a:p>
          <a:p>
            <a:pPr>
              <a:spcAft>
                <a:spcPts val="600"/>
              </a:spcAft>
            </a:pPr>
            <a:r>
              <a:rPr lang="en-US" i="0" dirty="0"/>
              <a:t>This</a:t>
            </a:r>
            <a:r>
              <a:rPr lang="en-US" i="0" baseline="0" dirty="0"/>
              <a:t> is an epidemic curve of diarrheal illness in Missouri. An outbreak occurred just before November 15, after the water system was flushed during the first week of November. The action in this outbreak was a boil-water order issued by the health department on December 18.</a:t>
            </a:r>
          </a:p>
          <a:p>
            <a:pPr>
              <a:spcAft>
                <a:spcPts val="600"/>
              </a:spcAft>
            </a:pPr>
            <a:endParaRPr lang="en-US" i="0" baseline="0" dirty="0"/>
          </a:p>
          <a:p>
            <a:pPr>
              <a:spcAft>
                <a:spcPts val="600"/>
              </a:spcAft>
            </a:pPr>
            <a:r>
              <a:rPr lang="en-US" i="0" baseline="0" dirty="0"/>
              <a:t>Continued surveillance was required to determine if the intervention was effective. However, cases continued despite the boil-water order. </a:t>
            </a:r>
            <a:r>
              <a:rPr lang="en-US" dirty="0"/>
              <a:t>The health department further</a:t>
            </a:r>
            <a:r>
              <a:rPr lang="en-US" baseline="0" dirty="0"/>
              <a:t> investigated </a:t>
            </a:r>
            <a:r>
              <a:rPr lang="en-US" dirty="0"/>
              <a:t>and determined that residents were forgetting to</a:t>
            </a:r>
            <a:r>
              <a:rPr lang="en-US" baseline="0" dirty="0"/>
              <a:t> boil their water. They either did not believe that the water needed to be boiled, nor did they realize that ice should be made using boiled water. </a:t>
            </a:r>
            <a:r>
              <a:rPr lang="en-US" dirty="0"/>
              <a:t>Consequently,</a:t>
            </a:r>
            <a:r>
              <a:rPr lang="en-US" baseline="0" dirty="0"/>
              <a:t> the public health officials concluded that the boil-water order was not enough to stop the outbreak.</a:t>
            </a:r>
          </a:p>
          <a:p>
            <a:pPr>
              <a:spcAft>
                <a:spcPts val="600"/>
              </a:spcAft>
            </a:pPr>
            <a:endParaRPr lang="en-US" dirty="0"/>
          </a:p>
          <a:p>
            <a:pPr>
              <a:spcAft>
                <a:spcPts val="600"/>
              </a:spcAft>
            </a:pPr>
            <a:r>
              <a:rPr lang="en-US" b="1" dirty="0"/>
              <a:t>GO</a:t>
            </a:r>
            <a:r>
              <a:rPr lang="en-US" b="0" dirty="0"/>
              <a:t> t</a:t>
            </a:r>
            <a:r>
              <a:rPr lang="en-US" baseline="0" dirty="0"/>
              <a:t>o next slide.</a:t>
            </a:r>
            <a:endParaRPr lang="en-US" i="0" baseline="0" dirty="0"/>
          </a:p>
        </p:txBody>
      </p:sp>
    </p:spTree>
    <p:extLst>
      <p:ext uri="{BB962C8B-B14F-4D97-AF65-F5344CB8AC3E}">
        <p14:creationId xmlns:p14="http://schemas.microsoft.com/office/powerpoint/2010/main" val="19585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94CD8C68-B0E1-4F90-89E1-D83DC15C9E2C}" type="slidenum">
              <a:rPr lang="en-US" sz="1200">
                <a:latin typeface="Arial" charset="0"/>
                <a:cs typeface="Arial" charset="0"/>
              </a:rPr>
              <a:pPr eaLnBrk="1" hangingPunct="1"/>
              <a:t>56</a:t>
            </a:fld>
            <a:endParaRPr lang="en-US" sz="1200" dirty="0">
              <a:latin typeface="Arial" charset="0"/>
              <a:cs typeface="Arial" charset="0"/>
            </a:endParaRPr>
          </a:p>
        </p:txBody>
      </p:sp>
      <p:sp>
        <p:nvSpPr>
          <p:cNvPr id="111619" name="Rectangle 2"/>
          <p:cNvSpPr>
            <a:spLocks noGrp="1" noRot="1" noChangeAspect="1" noChangeArrowheads="1" noTextEdit="1"/>
          </p:cNvSpPr>
          <p:nvPr>
            <p:ph type="sldImg"/>
          </p:nvPr>
        </p:nvSpPr>
        <p:spPr>
          <a:xfrm>
            <a:off x="1196975" y="692150"/>
            <a:ext cx="4619625" cy="3463925"/>
          </a:xfrm>
          <a:ln/>
        </p:spPr>
      </p:sp>
      <p:sp>
        <p:nvSpPr>
          <p:cNvPr id="111620" name="Rectangle 3"/>
          <p:cNvSpPr>
            <a:spLocks noGrp="1" noChangeArrowheads="1"/>
          </p:cNvSpPr>
          <p:nvPr>
            <p:ph type="body" idx="1"/>
          </p:nvPr>
        </p:nvSpPr>
        <p:spPr>
          <a:xfrm>
            <a:off x="724395" y="4387136"/>
            <a:ext cx="5510150" cy="200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9" tIns="45374" rIns="90749" bIns="45374"/>
          <a:lstStyle/>
          <a:p>
            <a:pPr eaLnBrk="1" hangingPunct="1"/>
            <a:r>
              <a:rPr lang="en-US" b="1" dirty="0"/>
              <a:t>SAY:</a:t>
            </a:r>
          </a:p>
          <a:p>
            <a:pPr eaLnBrk="1" hangingPunct="1"/>
            <a:endParaRPr lang="en-US" dirty="0"/>
          </a:p>
          <a:p>
            <a:pPr eaLnBrk="1" hangingPunct="1"/>
            <a:r>
              <a:rPr lang="en-US" dirty="0"/>
              <a:t>The health officials then started </a:t>
            </a:r>
            <a:r>
              <a:rPr lang="en-US" baseline="0" dirty="0"/>
              <a:t>chlorinating the water supply on December 23. After that, cases declined; ultimately, the outbreak was interrupted.</a:t>
            </a:r>
          </a:p>
          <a:p>
            <a:pPr eaLnBrk="1" hangingPunct="1"/>
            <a:endParaRPr lang="en-US" baseline="0" dirty="0"/>
          </a:p>
          <a:p>
            <a:pPr defTabSz="914350">
              <a:defRPr/>
            </a:pPr>
            <a:r>
              <a:rPr lang="en-US" b="1" dirty="0"/>
              <a:t>GO</a:t>
            </a:r>
            <a:r>
              <a:rPr lang="en-US" b="0" dirty="0"/>
              <a:t> t</a:t>
            </a:r>
            <a:r>
              <a:rPr lang="en-US" baseline="0" dirty="0"/>
              <a:t>o next slide.</a:t>
            </a:r>
          </a:p>
        </p:txBody>
      </p:sp>
    </p:spTree>
    <p:extLst>
      <p:ext uri="{BB962C8B-B14F-4D97-AF65-F5344CB8AC3E}">
        <p14:creationId xmlns:p14="http://schemas.microsoft.com/office/powerpoint/2010/main" val="3911367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82313"/>
          </a:xfrm>
        </p:spPr>
        <p:txBody>
          <a:bodyPr/>
          <a:lstStyle/>
          <a:p>
            <a:pPr marL="0" marR="0" indent="0" algn="l" defTabSz="914400" rtl="0" eaLnBrk="1" fontAlgn="auto" latinLnBrk="0" hangingPunct="1">
              <a:spcBef>
                <a:spcPts val="0"/>
              </a:spcBef>
              <a:spcAft>
                <a:spcPts val="0"/>
              </a:spcAft>
              <a:buClrTx/>
              <a:buSzTx/>
              <a:buFontTx/>
              <a:buNone/>
              <a:tabLst/>
              <a:defRPr/>
            </a:pPr>
            <a:r>
              <a:rPr lang="en-US" b="1" dirty="0"/>
              <a:t> </a:t>
            </a: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2704507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58</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3"/>
            <a:ext cx="5608320" cy="14078997"/>
          </a:xfrm>
        </p:spPr>
        <p:txBody>
          <a:bodyPr/>
          <a:lstStyle/>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cs typeface="Arial" charset="0"/>
              </a:rPr>
              <a:t>SAY:</a:t>
            </a:r>
            <a:r>
              <a:rPr kumimoji="0" lang="en-US" sz="1200" b="0" i="0" u="none" strike="noStrike" kern="1200" cap="none" spc="0" normalizeH="0" baseline="0" noProof="0" dirty="0">
                <a:ln>
                  <a:noFill/>
                </a:ln>
                <a:solidFill>
                  <a:srgbClr val="000000"/>
                </a:solidFill>
                <a:effectLst/>
                <a:uLnTx/>
                <a:uFillTx/>
                <a:latin typeface="Arial" charset="0"/>
                <a:cs typeface="Arial" charset="0"/>
              </a:rPr>
              <a:t> </a:t>
            </a:r>
          </a:p>
          <a:p>
            <a:pPr marL="0" marR="0" lvl="0" indent="0" algn="l" defTabSz="914400" rtl="0" eaLnBrk="0" fontAlgn="base" latinLnBrk="0" hangingPunct="0">
              <a:spcBef>
                <a:spcPct val="30000"/>
              </a:spcBef>
              <a:spcAft>
                <a:spcPct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Arial" charset="0"/>
                <a:cs typeface="Arial" charset="0"/>
              </a:rPr>
            </a:br>
            <a:r>
              <a:rPr kumimoji="0" lang="en-US" sz="1200" b="0" i="0" u="none" strike="noStrike" kern="1200" cap="none" spc="0" normalizeH="0" baseline="0" noProof="0" dirty="0">
                <a:ln>
                  <a:noFill/>
                </a:ln>
                <a:solidFill>
                  <a:srgbClr val="000000"/>
                </a:solidFill>
                <a:effectLst/>
                <a:uLnTx/>
                <a:uFillTx/>
                <a:latin typeface="Arial" charset="0"/>
                <a:cs typeface="Arial" charset="0"/>
              </a:rPr>
              <a:t>To implement the public health approach, practitioners use and apply scientific methods. These methods come from a series of core sciences that provide the foundation.</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cs typeface="Arial" charset="0"/>
              </a:rPr>
              <a:t> </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cs typeface="Arial" charset="0"/>
              </a:rPr>
              <a:t>These sciences include </a:t>
            </a:r>
            <a:r>
              <a:rPr kumimoji="0" lang="en-US" sz="1200" b="1" i="0" u="none" strike="noStrike" kern="1200" cap="none" spc="0" normalizeH="0" baseline="0" noProof="0" dirty="0">
                <a:ln>
                  <a:noFill/>
                </a:ln>
                <a:solidFill>
                  <a:srgbClr val="000000"/>
                </a:solidFill>
                <a:effectLst/>
                <a:uLnTx/>
                <a:uFillTx/>
                <a:latin typeface="Arial" charset="0"/>
                <a:cs typeface="Arial" charset="0"/>
              </a:rPr>
              <a:t>Public Health Surveillance</a:t>
            </a:r>
            <a:r>
              <a:rPr kumimoji="0" lang="en-US" sz="1200" b="0" i="0" u="none" strike="noStrike" kern="1200" cap="none" spc="0" normalizeH="0" baseline="0" noProof="0" dirty="0">
                <a:ln>
                  <a:noFill/>
                </a:ln>
                <a:solidFill>
                  <a:srgbClr val="000000"/>
                </a:solidFill>
                <a:effectLst/>
                <a:uLnTx/>
                <a:uFillTx/>
                <a:latin typeface="Arial" charset="0"/>
                <a:cs typeface="Arial" charset="0"/>
              </a:rPr>
              <a:t>, which we use to monitor a public health situation.</a:t>
            </a:r>
            <a:br>
              <a:rPr kumimoji="0" lang="en-US" sz="1200" b="0" i="0" u="none" strike="noStrike" kern="1200" cap="none" spc="0" normalizeH="0" baseline="0" noProof="0" dirty="0">
                <a:ln>
                  <a:noFill/>
                </a:ln>
                <a:solidFill>
                  <a:srgbClr val="000000"/>
                </a:solidFill>
                <a:effectLst/>
                <a:uLnTx/>
                <a:uFillTx/>
                <a:latin typeface="Arial" charset="0"/>
                <a:cs typeface="Arial" charset="0"/>
              </a:rPr>
            </a:br>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cs typeface="Arial" charset="0"/>
              </a:rPr>
              <a:t>Epidemiology</a:t>
            </a:r>
            <a:r>
              <a:rPr kumimoji="0" lang="en-US" sz="1200" b="0" i="0" u="none" strike="noStrike" kern="1200" cap="none" spc="0" normalizeH="0" baseline="0" noProof="0" dirty="0">
                <a:ln>
                  <a:noFill/>
                </a:ln>
                <a:solidFill>
                  <a:srgbClr val="000000"/>
                </a:solidFill>
                <a:effectLst/>
                <a:uLnTx/>
                <a:uFillTx/>
                <a:latin typeface="Arial" charset="0"/>
                <a:cs typeface="Arial" charset="0"/>
              </a:rPr>
              <a:t> enables us to determine where diseases originate, how or why they move through populations, and how we can prevent them.</a:t>
            </a:r>
          </a:p>
          <a:p>
            <a:pPr marL="0" marR="0" lvl="0" indent="0" algn="l" defTabSz="914400" rtl="0" eaLnBrk="0" fontAlgn="base" latinLnBrk="0" hangingPunct="0">
              <a:spcBef>
                <a:spcPct val="3000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cs typeface="Arial" charset="0"/>
              </a:rPr>
            </a:br>
            <a:r>
              <a:rPr kumimoji="0" lang="en-US" sz="1200" b="1" i="0" u="none" strike="noStrike" kern="1200" cap="none" spc="0" normalizeH="0" baseline="0" noProof="0" dirty="0">
                <a:ln>
                  <a:noFill/>
                </a:ln>
                <a:solidFill>
                  <a:srgbClr val="000000"/>
                </a:solidFill>
                <a:effectLst/>
                <a:uLnTx/>
                <a:uFillTx/>
                <a:latin typeface="Arial" charset="0"/>
                <a:cs typeface="Arial" charset="0"/>
              </a:rPr>
              <a:t>Public Health Laboratories</a:t>
            </a:r>
            <a:r>
              <a:rPr kumimoji="0" lang="en-US" sz="1200" b="0" i="0" u="none" strike="noStrike" kern="1200" cap="none" spc="0" normalizeH="0" baseline="0" noProof="0" dirty="0">
                <a:ln>
                  <a:noFill/>
                </a:ln>
                <a:solidFill>
                  <a:srgbClr val="000000"/>
                </a:solidFill>
                <a:effectLst/>
                <a:uLnTx/>
                <a:uFillTx/>
                <a:latin typeface="Arial" charset="0"/>
                <a:cs typeface="Arial" charset="0"/>
              </a:rPr>
              <a:t> support public health by performing tests to confirm disease diagnoses. Laboratories also support public health by conducting research and training.</a:t>
            </a:r>
          </a:p>
          <a:p>
            <a:pPr marL="0" marR="0" lvl="0" indent="0" algn="l" defTabSz="914400" rtl="0" eaLnBrk="0" fontAlgn="base" latinLnBrk="0" hangingPunct="0">
              <a:spcBef>
                <a:spcPct val="30000"/>
              </a:spcBef>
              <a:spcAft>
                <a:spcPct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Arial" charset="0"/>
                <a:cs typeface="Arial" charset="0"/>
              </a:rPr>
            </a:br>
            <a:r>
              <a:rPr kumimoji="0" lang="en-US" sz="1200" b="0" i="0" u="none" strike="noStrike" kern="1200" cap="none" spc="0" normalizeH="0" baseline="0" noProof="0" dirty="0">
                <a:ln>
                  <a:noFill/>
                </a:ln>
                <a:solidFill>
                  <a:srgbClr val="000000"/>
                </a:solidFill>
                <a:effectLst/>
                <a:uLnTx/>
                <a:uFillTx/>
                <a:latin typeface="Arial" charset="0"/>
                <a:cs typeface="Arial" charset="0"/>
              </a:rPr>
              <a:t>As we continue to move from the use of paper documents to electronic health records, </a:t>
            </a:r>
            <a:r>
              <a:rPr kumimoji="0" lang="en-US" sz="1200" b="1" i="0" u="none" strike="noStrike" kern="1200" cap="none" spc="0" normalizeH="0" baseline="0" noProof="0" dirty="0">
                <a:ln>
                  <a:noFill/>
                </a:ln>
                <a:solidFill>
                  <a:srgbClr val="000000"/>
                </a:solidFill>
                <a:effectLst/>
                <a:uLnTx/>
                <a:uFillTx/>
                <a:latin typeface="Arial" charset="0"/>
                <a:cs typeface="Arial" charset="0"/>
              </a:rPr>
              <a:t>Public Health Informatics</a:t>
            </a:r>
            <a:r>
              <a:rPr kumimoji="0" lang="en-US" sz="1200" b="0" i="0" u="none" strike="noStrike" kern="1200" cap="none" spc="0" normalizeH="0" baseline="0" noProof="0" dirty="0">
                <a:ln>
                  <a:noFill/>
                </a:ln>
                <a:solidFill>
                  <a:srgbClr val="000000"/>
                </a:solidFill>
                <a:effectLst/>
                <a:uLnTx/>
                <a:uFillTx/>
                <a:latin typeface="Arial" charset="0"/>
                <a:cs typeface="Arial" charset="0"/>
              </a:rPr>
              <a:t> continues to increase in importance. Informatics deals with the methods for collecting, compiling, and presenting health information. It enables us to use electronic data effectively when addressing a public health situation.</a:t>
            </a:r>
          </a:p>
          <a:p>
            <a:pPr marL="0" marR="0" lvl="0" indent="0" algn="l" defTabSz="914400" rtl="0" eaLnBrk="0" fontAlgn="base" latinLnBrk="0" hangingPunct="0">
              <a:spcBef>
                <a:spcPct val="30000"/>
              </a:spcBef>
              <a:spcAft>
                <a:spcPct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Arial" charset="0"/>
                <a:cs typeface="Arial" charset="0"/>
              </a:rPr>
            </a:br>
            <a:r>
              <a:rPr kumimoji="0" lang="en-US" sz="1200" b="1" i="0" u="none" strike="noStrike" kern="1200" cap="none" spc="0" normalizeH="0" baseline="0" noProof="0" dirty="0">
                <a:ln>
                  <a:noFill/>
                </a:ln>
                <a:solidFill>
                  <a:srgbClr val="000000"/>
                </a:solidFill>
                <a:effectLst/>
                <a:uLnTx/>
                <a:uFillTx/>
                <a:latin typeface="Arial" charset="0"/>
                <a:cs typeface="Arial" charset="0"/>
              </a:rPr>
              <a:t>Prevention Effectiveness</a:t>
            </a:r>
            <a:r>
              <a:rPr kumimoji="0" lang="en-US" sz="1200" b="0" i="0" u="none" strike="noStrike" kern="1200" cap="none" spc="0" normalizeH="0" baseline="0" noProof="0" dirty="0">
                <a:ln>
                  <a:noFill/>
                </a:ln>
                <a:solidFill>
                  <a:srgbClr val="000000"/>
                </a:solidFill>
                <a:effectLst/>
                <a:uLnTx/>
                <a:uFillTx/>
                <a:latin typeface="Arial" charset="0"/>
                <a:cs typeface="Arial" charset="0"/>
              </a:rPr>
              <a:t> is closely linked to public health policy. Prevention effectiveness studies provide important economic information for decision makers to help them choose the best option available.</a:t>
            </a:r>
          </a:p>
          <a:p>
            <a:pPr marL="0" marR="0" lvl="0" indent="0" algn="l" defTabSz="914400" rtl="0" eaLnBrk="0" fontAlgn="base" latinLnBrk="0" hangingPunct="0">
              <a:spcBef>
                <a:spcPct val="3000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cs typeface="Arial" charset="0"/>
              </a:rPr>
            </a:br>
            <a:r>
              <a:rPr kumimoji="0" lang="en-US" sz="1200" b="0" i="0" u="none" strike="noStrike" kern="1200" cap="none" spc="0" normalizeH="0" baseline="0" noProof="0" dirty="0">
                <a:ln>
                  <a:noFill/>
                </a:ln>
                <a:solidFill>
                  <a:srgbClr val="000000"/>
                </a:solidFill>
                <a:effectLst/>
                <a:uLnTx/>
                <a:uFillTx/>
                <a:latin typeface="Arial" charset="0"/>
                <a:cs typeface="Arial"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marL="0" marR="0" lvl="0" indent="0" algn="l" defTabSz="914400" rtl="0" eaLnBrk="0" fontAlgn="base" latinLnBrk="0" hangingPunct="0">
              <a:spcBef>
                <a:spcPct val="3000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cs typeface="Arial" charset="0"/>
              </a:rPr>
            </a:br>
            <a:r>
              <a:rPr kumimoji="0" lang="en-US" sz="1200" b="1" i="0" u="none" strike="noStrike" kern="1200" cap="none" spc="0" normalizeH="0" baseline="0" noProof="0" dirty="0">
                <a:ln>
                  <a:noFill/>
                </a:ln>
                <a:solidFill>
                  <a:srgbClr val="000000"/>
                </a:solidFill>
                <a:effectLst/>
                <a:uLnTx/>
                <a:uFillTx/>
                <a:latin typeface="Arial" charset="0"/>
                <a:cs typeface="Arial" charset="0"/>
              </a:rPr>
              <a:t>&lt;OPTIONAL, IF TIME PERMITS, SAY&gt;</a:t>
            </a:r>
          </a:p>
          <a:p>
            <a:pPr marL="0" marR="0" lvl="0" indent="0" algn="l" defTabSz="914400" rtl="0" eaLnBrk="0" fontAlgn="base" latinLnBrk="0" hangingPunct="0">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cs typeface="Arial" charset="0"/>
              </a:rPr>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marL="0" marR="0" lvl="0" indent="0" algn="l" defTabSz="914400" rtl="0" eaLnBrk="0" fontAlgn="base" latinLnBrk="0" hangingPunct="0">
              <a:spcBef>
                <a:spcPct val="3000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cs typeface="Arial" charset="0"/>
              </a:rPr>
            </a:br>
            <a:r>
              <a:rPr kumimoji="0" lang="en-US" sz="1200" b="1" i="0" u="none" strike="noStrike" kern="1200" cap="none" spc="0" normalizeH="0" baseline="0" noProof="0" dirty="0">
                <a:ln>
                  <a:noFill/>
                </a:ln>
                <a:solidFill>
                  <a:srgbClr val="000000"/>
                </a:solidFill>
                <a:effectLst/>
                <a:uLnTx/>
                <a:uFillTx/>
                <a:latin typeface="Arial" charset="0"/>
                <a:cs typeface="Arial" charset="0"/>
              </a:rPr>
              <a:t>GO</a:t>
            </a:r>
            <a:r>
              <a:rPr kumimoji="0" lang="en-US" sz="1200" b="0" i="0" u="none" strike="noStrike" kern="1200" cap="none" spc="0" normalizeH="0" baseline="0" noProof="0" dirty="0">
                <a:ln>
                  <a:noFill/>
                </a:ln>
                <a:solidFill>
                  <a:srgbClr val="000000"/>
                </a:solidFill>
                <a:effectLst/>
                <a:uLnTx/>
                <a:uFillTx/>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60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2721331"/>
          </a:xfrm>
        </p:spPr>
        <p:txBody>
          <a:bodyPr/>
          <a:lstStyle/>
          <a:p>
            <a:pPr defTabSz="914349">
              <a:defRPr/>
            </a:pPr>
            <a:r>
              <a:rPr lang="en-US" b="1" dirty="0"/>
              <a:t>ASK: </a:t>
            </a:r>
            <a:br>
              <a:rPr lang="en-US" b="1" dirty="0"/>
            </a:br>
            <a:endParaRPr lang="en-US" b="1" dirty="0"/>
          </a:p>
          <a:p>
            <a:pPr defTabSz="914349">
              <a:defRPr/>
            </a:pPr>
            <a:r>
              <a:rPr lang="en-US" b="0" dirty="0"/>
              <a:t>When you hear the term</a:t>
            </a:r>
            <a:r>
              <a:rPr lang="en-US" b="0" baseline="0" dirty="0"/>
              <a:t> </a:t>
            </a:r>
            <a:r>
              <a:rPr lang="en-US" b="0" i="1" baseline="0" dirty="0"/>
              <a:t>public health surveillance</a:t>
            </a:r>
            <a:r>
              <a:rPr lang="en-US" b="0" baseline="0" dirty="0"/>
              <a:t>, what do you think of? What comes to mind?</a:t>
            </a:r>
            <a:endParaRPr lang="en-US" b="0" dirty="0"/>
          </a:p>
          <a:p>
            <a:pPr defTabSz="914349">
              <a:defRPr/>
            </a:pPr>
            <a:endParaRPr lang="en-US" baseline="0" dirty="0"/>
          </a:p>
          <a:p>
            <a:pPr defTabSz="914349">
              <a:defRPr/>
            </a:pPr>
            <a:r>
              <a:rPr lang="en-US" b="0" baseline="0" dirty="0"/>
              <a:t>&lt;</a:t>
            </a:r>
            <a:r>
              <a:rPr lang="en-US" b="1" baseline="0" dirty="0"/>
              <a:t>ELICIT </a:t>
            </a:r>
            <a:r>
              <a:rPr lang="en-US" b="0" baseline="0" dirty="0"/>
              <a:t>responses from the participants.&gt;</a:t>
            </a:r>
          </a:p>
          <a:p>
            <a:pPr defTabSz="914349">
              <a:defRPr/>
            </a:pPr>
            <a:endParaRPr lang="en-US" baseline="0" dirty="0"/>
          </a:p>
          <a:p>
            <a:pPr defTabSz="914349">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30B7C26-61E9-415C-A235-4EAECE602C66}" type="slidenum">
              <a:rPr lang="en-US" smtClean="0">
                <a:latin typeface="Arial" charset="0"/>
              </a:rPr>
              <a:pPr/>
              <a:t>8</a:t>
            </a:fld>
            <a:endParaRPr lang="en-US" dirty="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1" y="4387136"/>
            <a:ext cx="5608320" cy="2466888"/>
          </a:xfrm>
          <a:noFill/>
          <a:ln/>
        </p:spPr>
        <p:txBody>
          <a:bodyPr/>
          <a:lstStyle/>
          <a:p>
            <a:pPr eaLnBrk="1" hangingPunct="1">
              <a:spcBef>
                <a:spcPts val="0"/>
              </a:spcBef>
              <a:spcAft>
                <a:spcPts val="600"/>
              </a:spcAft>
            </a:pPr>
            <a:r>
              <a:rPr lang="en-US" b="1" dirty="0">
                <a:latin typeface="Arial" charset="0"/>
              </a:rPr>
              <a:t>SAY: </a:t>
            </a:r>
          </a:p>
          <a:p>
            <a:pPr eaLnBrk="1" hangingPunct="1">
              <a:spcBef>
                <a:spcPts val="0"/>
              </a:spcBef>
              <a:spcAft>
                <a:spcPts val="600"/>
              </a:spcAft>
            </a:pPr>
            <a:endParaRPr lang="en-US" b="0" baseline="0" dirty="0">
              <a:latin typeface="Arial" charset="0"/>
            </a:endParaRPr>
          </a:p>
          <a:p>
            <a:pPr eaLnBrk="1" hangingPunct="1">
              <a:spcBef>
                <a:spcPts val="0"/>
              </a:spcBef>
              <a:spcAft>
                <a:spcPts val="600"/>
              </a:spcAft>
            </a:pPr>
            <a:r>
              <a:rPr lang="en-US" b="0" baseline="0" dirty="0">
                <a:latin typeface="Arial" charset="0"/>
              </a:rPr>
              <a:t>The term </a:t>
            </a:r>
            <a:r>
              <a:rPr lang="en-US" i="1" baseline="0" dirty="0">
                <a:latin typeface="Arial" charset="0"/>
              </a:rPr>
              <a:t>surveillance</a:t>
            </a:r>
            <a:r>
              <a:rPr lang="en-US" baseline="0" dirty="0">
                <a:latin typeface="Arial" charset="0"/>
              </a:rPr>
              <a:t> comes from a French word meaning “to watch over.”</a:t>
            </a:r>
          </a:p>
          <a:p>
            <a:pPr marL="0" marR="0" indent="0" algn="l" defTabSz="914400" rtl="0" eaLnBrk="1" fontAlgn="base" latinLnBrk="0" hangingPunct="1">
              <a:spcBef>
                <a:spcPts val="0"/>
              </a:spcBef>
              <a:spcAft>
                <a:spcPts val="600"/>
              </a:spcAft>
              <a:buClrTx/>
              <a:buSzTx/>
              <a:buFontTx/>
              <a:buNone/>
              <a:tabLst/>
              <a:defRPr/>
            </a:pPr>
            <a:endParaRPr lang="en-US" baseline="0" dirty="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aseline="0" dirty="0">
                <a:latin typeface="Arial" charset="0"/>
              </a:rPr>
              <a:t>&lt;</a:t>
            </a:r>
            <a:r>
              <a:rPr lang="en-US" b="1" baseline="0" dirty="0">
                <a:latin typeface="Arial" charset="0"/>
              </a:rPr>
              <a:t>READ</a:t>
            </a:r>
            <a:r>
              <a:rPr lang="en-US" baseline="0" dirty="0">
                <a:latin typeface="Arial" charset="0"/>
              </a:rPr>
              <a:t> the definition on the slide.&gt;</a:t>
            </a:r>
          </a:p>
          <a:p>
            <a:pPr eaLnBrk="1" hangingPunct="1">
              <a:spcBef>
                <a:spcPts val="0"/>
              </a:spcBef>
              <a:spcAft>
                <a:spcPts val="600"/>
              </a:spcAft>
            </a:pPr>
            <a:endParaRPr lang="en-US" baseline="0" dirty="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1" dirty="0"/>
              <a:t>GO</a:t>
            </a:r>
            <a:r>
              <a:rPr lang="en-US" b="0" dirty="0"/>
              <a:t> t</a:t>
            </a:r>
            <a:r>
              <a:rPr lang="en-US" baseline="0" dirty="0"/>
              <a:t>o next slide.</a:t>
            </a:r>
            <a:endParaRPr lang="en-US" baseline="0" dirty="0">
              <a:latin typeface="Arial" charset="0"/>
            </a:endParaRPr>
          </a:p>
        </p:txBody>
      </p:sp>
    </p:spTree>
    <p:extLst>
      <p:ext uri="{BB962C8B-B14F-4D97-AF65-F5344CB8AC3E}">
        <p14:creationId xmlns:p14="http://schemas.microsoft.com/office/powerpoint/2010/main" val="350271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B07D2827-C5F5-4DB0-96F0-8A75536A3879}" type="slidenum">
              <a:rPr lang="en-US" sz="1200">
                <a:latin typeface="Arial" charset="0"/>
                <a:cs typeface="Arial" charset="0"/>
              </a:rPr>
              <a:pPr eaLnBrk="1" hangingPunct="1"/>
              <a:t>9</a:t>
            </a:fld>
            <a:endParaRPr lang="en-US" sz="1200" dirty="0">
              <a:latin typeface="Arial"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01041" y="4387135"/>
            <a:ext cx="5608320" cy="59177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ct val="30000"/>
              </a:spcBef>
              <a:spcAft>
                <a:spcPct val="0"/>
              </a:spcAft>
              <a:buClrTx/>
              <a:buSzTx/>
              <a:buFontTx/>
              <a:buNone/>
              <a:tabLst/>
              <a:defRPr/>
            </a:pPr>
            <a:r>
              <a:rPr lang="en-US" b="1" dirty="0"/>
              <a:t>SAY:</a:t>
            </a:r>
            <a:br>
              <a:rPr lang="en-US" b="1" dirty="0"/>
            </a:br>
            <a:endParaRPr lang="en-US" b="1" dirty="0"/>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Let’s break down the definition and examine the key words. Surveillance is</a:t>
            </a:r>
          </a:p>
          <a:p>
            <a:pPr marL="0" marR="0" indent="0" algn="l" defTabSz="914400" rtl="0" eaLnBrk="1" fontAlgn="base" latinLnBrk="0" hangingPunct="1">
              <a:spcBef>
                <a:spcPct val="30000"/>
              </a:spcBef>
              <a:spcAft>
                <a:spcPct val="0"/>
              </a:spcAft>
              <a:buClrTx/>
              <a:buSzTx/>
              <a:buFontTx/>
              <a:buNone/>
              <a:tabLst/>
              <a:defRPr/>
            </a:pPr>
            <a:endParaRPr lang="en-US" b="0" baseline="0" dirty="0">
              <a:latin typeface="Arial" charset="0"/>
            </a:endParaRP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&lt;</a:t>
            </a:r>
            <a:r>
              <a:rPr lang="en-US" b="1" baseline="0" dirty="0">
                <a:latin typeface="Arial" charset="0"/>
              </a:rPr>
              <a:t>CLICK</a:t>
            </a:r>
            <a:r>
              <a:rPr lang="en-US" b="0" baseline="0" dirty="0">
                <a:latin typeface="Arial" charset="0"/>
              </a:rPr>
              <a:t> for each of the following terms to appear as you say them.&gt;</a:t>
            </a:r>
          </a:p>
          <a:p>
            <a:pPr marL="0" marR="0" indent="0" algn="l" defTabSz="914400" rtl="0" eaLnBrk="1" fontAlgn="base" latinLnBrk="0" hangingPunct="1">
              <a:spcBef>
                <a:spcPct val="30000"/>
              </a:spcBef>
              <a:spcAft>
                <a:spcPct val="0"/>
              </a:spcAft>
              <a:buClrTx/>
              <a:buSzTx/>
              <a:buFontTx/>
              <a:buNone/>
              <a:tabLst/>
              <a:defRPr/>
            </a:pPr>
            <a:endParaRPr lang="en-US" b="0" baseline="0" dirty="0">
              <a:latin typeface="Arial" charset="0"/>
            </a:endParaRP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the systematic,</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ongoing,</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collection,</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analysis,</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interpretation, and</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dissemination of</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health-related data.</a:t>
            </a:r>
          </a:p>
          <a:p>
            <a:pPr marL="0" marR="0" indent="0" algn="l" defTabSz="914400" rtl="0" eaLnBrk="1" fontAlgn="base" latinLnBrk="0" hangingPunct="1">
              <a:spcBef>
                <a:spcPct val="30000"/>
              </a:spcBef>
              <a:spcAft>
                <a:spcPct val="0"/>
              </a:spcAft>
              <a:buClrTx/>
              <a:buSzTx/>
              <a:buFontTx/>
              <a:buNone/>
              <a:tabLst/>
              <a:defRPr/>
            </a:pPr>
            <a:r>
              <a:rPr lang="en-US" b="0" baseline="0" dirty="0">
                <a:latin typeface="Arial" charset="0"/>
              </a:rPr>
              <a:t>It is closely linked to public health practice.</a:t>
            </a:r>
          </a:p>
          <a:p>
            <a:pPr marL="0" marR="0" indent="0" algn="l" defTabSz="914400" rtl="0" eaLnBrk="1" fontAlgn="base" latinLnBrk="0" hangingPunct="1">
              <a:spcBef>
                <a:spcPct val="30000"/>
              </a:spcBef>
              <a:spcAft>
                <a:spcPct val="0"/>
              </a:spcAft>
              <a:buClrTx/>
              <a:buSzTx/>
              <a:buFontTx/>
              <a:buNone/>
              <a:tabLst/>
              <a:defRPr/>
            </a:pPr>
            <a:endParaRPr lang="en-US" b="0" baseline="0" dirty="0">
              <a:latin typeface="Arial" charset="0"/>
            </a:endParaRPr>
          </a:p>
          <a:p>
            <a:pPr eaLnBrk="1" hangingPunct="1">
              <a:defRPr/>
            </a:pPr>
            <a:r>
              <a:rPr lang="en-US" b="0" dirty="0"/>
              <a:t>&lt;If time permits, </a:t>
            </a:r>
            <a:r>
              <a:rPr lang="en-US" b="1" dirty="0"/>
              <a:t>PROVIDE</a:t>
            </a:r>
            <a:r>
              <a:rPr lang="en-US" dirty="0"/>
              <a:t> more detail about what is meant by each term.</a:t>
            </a:r>
            <a:r>
              <a:rPr lang="en-US" b="0" dirty="0"/>
              <a:t>&gt;</a:t>
            </a:r>
            <a:endParaRPr lang="en-US" dirty="0"/>
          </a:p>
          <a:p>
            <a:pPr marL="0" marR="0" indent="0" algn="l" defTabSz="914400" rtl="0" eaLnBrk="1" fontAlgn="base" latinLnBrk="0" hangingPunct="1">
              <a:spcBef>
                <a:spcPct val="30000"/>
              </a:spcBef>
              <a:spcAft>
                <a:spcPct val="0"/>
              </a:spcAft>
              <a:buClrTx/>
              <a:buSzTx/>
              <a:buFontTx/>
              <a:buNone/>
              <a:tabLst/>
              <a:defRPr/>
            </a:pPr>
            <a:endParaRPr lang="en-US" b="1" baseline="0" dirty="0">
              <a:latin typeface="Arial" charset="0"/>
            </a:endParaRPr>
          </a:p>
          <a:p>
            <a:pPr eaLnBrk="1" hangingPunct="1"/>
            <a:r>
              <a:rPr lang="en-US" b="1" dirty="0"/>
              <a:t>GO</a:t>
            </a:r>
            <a:r>
              <a:rPr lang="en-US" b="0" dirty="0"/>
              <a:t> t</a:t>
            </a:r>
            <a:r>
              <a:rPr lang="en-US" baseline="0" dirty="0"/>
              <a:t>o next slide.</a:t>
            </a:r>
          </a:p>
        </p:txBody>
      </p:sp>
    </p:spTree>
    <p:extLst>
      <p:ext uri="{BB962C8B-B14F-4D97-AF65-F5344CB8AC3E}">
        <p14:creationId xmlns:p14="http://schemas.microsoft.com/office/powerpoint/2010/main" val="279576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95742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2250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4901215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5103607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6425675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6728840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799720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1357475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24300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365869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5527099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7055985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267138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6801662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9116358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3870884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9976498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463805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4186640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4612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33391616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29331343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1976485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798900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0398867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5765285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1422746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4396489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a:t>Office of Surveillance, Epidemiology, and Laboratory Services</a:t>
            </a:r>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a:t>Scientific Education and Professional Development Program Office</a:t>
            </a:r>
          </a:p>
        </p:txBody>
      </p:sp>
    </p:spTree>
    <p:extLst>
      <p:ext uri="{BB962C8B-B14F-4D97-AF65-F5344CB8AC3E}">
        <p14:creationId xmlns:p14="http://schemas.microsoft.com/office/powerpoint/2010/main" val="51828091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191516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87080038"/>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942711159"/>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11667815"/>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75989421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66884276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032095777"/>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362733065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374506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105514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80963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374332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72441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85638931"/>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65006565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5658447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69784550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a:t>Office of Surveillance, Epidemiology, and Laboratory Services</a:t>
            </a:r>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a:t>Scientific Education and Professional Development Program Office</a:t>
            </a:r>
          </a:p>
        </p:txBody>
      </p:sp>
    </p:spTree>
    <p:extLst>
      <p:ext uri="{BB962C8B-B14F-4D97-AF65-F5344CB8AC3E}">
        <p14:creationId xmlns:p14="http://schemas.microsoft.com/office/powerpoint/2010/main" val="408288689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5655703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66955550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8275765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118711206"/>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515596884"/>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22pt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8138369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90047221"/>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65948047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487651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432084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72982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6244228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38431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790286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3927962"/>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08208673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29581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7776620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13609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6222522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955379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9256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9144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684241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74653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191642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137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168938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68894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1808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615010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87464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190991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0738231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33744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182535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54897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541708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423525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3789072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884203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720497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50146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7981577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55054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69244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61313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993690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2146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69235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200653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44996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37992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076705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07075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2282430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445174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29798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23445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7285532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643694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6685552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4792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425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3718585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261218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12580365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4083768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65268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058407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19456451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0434454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7842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0829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49331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1807997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749054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141265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57244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jp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1.jp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1.jp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theme" Target="../theme/theme6.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image" Target="../media/image1.jp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theme" Target="../theme/theme7.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image" Target="../media/image1.jp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theme" Target="../theme/theme8.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image" Target="../media/image1.jp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theme" Target="../theme/theme9.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 id="2147483919" r:id="rId19"/>
    <p:sldLayoutId id="2147483921"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557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8515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46113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89270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23278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04917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0.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7.xml"/></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444500" y="145974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444500" y="816114"/>
            <a:ext cx="6025125" cy="553998"/>
          </a:xfrm>
          <a:prstGeom prst="rect">
            <a:avLst/>
          </a:prstGeom>
          <a:noFill/>
          <a:ln w="19050">
            <a:noFill/>
          </a:ln>
        </p:spPr>
        <p:txBody>
          <a:bodyPr wrap="square" rtlCol="0">
            <a:spAutoFit/>
          </a:bodyPr>
          <a:lstStyle/>
          <a:p>
            <a:r>
              <a:rPr lang="en-US" sz="3000" dirty="0">
                <a:effectLst/>
                <a:latin typeface="Century Gothic" panose="020B0502020202020204" pitchFamily="34" charset="0"/>
              </a:rPr>
              <a:t>Public Health 101 Series</a:t>
            </a:r>
          </a:p>
        </p:txBody>
      </p:sp>
      <p:sp>
        <p:nvSpPr>
          <p:cNvPr id="6" name="TextBox 5"/>
          <p:cNvSpPr txBox="1"/>
          <p:nvPr/>
        </p:nvSpPr>
        <p:spPr>
          <a:xfrm>
            <a:off x="3867515" y="2913055"/>
            <a:ext cx="4064000" cy="1200329"/>
          </a:xfrm>
          <a:prstGeom prst="rect">
            <a:avLst/>
          </a:prstGeom>
          <a:noFill/>
        </p:spPr>
        <p:txBody>
          <a:bodyPr wrap="square" rtlCol="0">
            <a:spAutoFit/>
          </a:bodyPr>
          <a:lstStyle/>
          <a:p>
            <a:pPr algn="ctr"/>
            <a:r>
              <a:rPr lang="en-US" sz="2400" dirty="0">
                <a:effectLst/>
                <a:latin typeface="Century Gothic" panose="020B0502020202020204" pitchFamily="34" charset="0"/>
              </a:rPr>
              <a:t>Instructor name</a:t>
            </a:r>
          </a:p>
          <a:p>
            <a:pPr algn="ctr"/>
            <a:r>
              <a:rPr lang="en-US" sz="2400" dirty="0">
                <a:effectLst/>
                <a:latin typeface="Century Gothic" panose="020B0502020202020204" pitchFamily="34" charset="0"/>
              </a:rPr>
              <a:t>Title</a:t>
            </a:r>
          </a:p>
          <a:p>
            <a:pPr algn="ctr"/>
            <a:r>
              <a:rPr lang="en-US" sz="2400" dirty="0">
                <a:effectLst/>
                <a:latin typeface="Century Gothic" panose="020B0502020202020204" pitchFamily="34" charset="0"/>
              </a:rPr>
              <a:t>Organization</a:t>
            </a:r>
          </a:p>
        </p:txBody>
      </p:sp>
      <p:sp>
        <p:nvSpPr>
          <p:cNvPr id="2" name="TextBox 1"/>
          <p:cNvSpPr txBox="1"/>
          <p:nvPr/>
        </p:nvSpPr>
        <p:spPr>
          <a:xfrm>
            <a:off x="3415554" y="1831829"/>
            <a:ext cx="5142755" cy="954107"/>
          </a:xfrm>
          <a:prstGeom prst="rect">
            <a:avLst/>
          </a:prstGeom>
          <a:noFill/>
        </p:spPr>
        <p:txBody>
          <a:bodyPr wrap="none" rtlCol="0">
            <a:spAutoFit/>
          </a:bodyPr>
          <a:lstStyle/>
          <a:p>
            <a:pPr algn="ctr"/>
            <a:r>
              <a:rPr lang="en-US" dirty="0">
                <a:effectLst/>
                <a:latin typeface="Century Gothic" panose="020B0502020202020204" pitchFamily="34" charset="0"/>
              </a:rPr>
              <a:t>Introduction to Public Health</a:t>
            </a:r>
            <a:br>
              <a:rPr lang="en-US" dirty="0">
                <a:effectLst/>
                <a:latin typeface="Century Gothic" panose="020B0502020202020204" pitchFamily="34" charset="0"/>
              </a:rPr>
            </a:br>
            <a:r>
              <a:rPr lang="en-US" dirty="0">
                <a:effectLst/>
                <a:latin typeface="Century Gothic" panose="020B0502020202020204" pitchFamily="34" charset="0"/>
              </a:rPr>
              <a:t>Surveillance</a:t>
            </a:r>
          </a:p>
        </p:txBody>
      </p:sp>
      <p:sp>
        <p:nvSpPr>
          <p:cNvPr id="10" name="Text Placeholder 5"/>
          <p:cNvSpPr txBox="1">
            <a:spLocks/>
          </p:cNvSpPr>
          <p:nvPr/>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effectLst/>
              </a:rPr>
              <a:t>Center for Surveillance, Epidemiology, and Laboratory Services</a:t>
            </a:r>
          </a:p>
        </p:txBody>
      </p:sp>
      <p:sp>
        <p:nvSpPr>
          <p:cNvPr id="11" name="Text Placeholder 6"/>
          <p:cNvSpPr txBox="1">
            <a:spLocks/>
          </p:cNvSpPr>
          <p:nvPr/>
        </p:nvSpPr>
        <p:spPr>
          <a:xfrm>
            <a:off x="2143124" y="6415999"/>
            <a:ext cx="3448783"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effectLst/>
              </a:rPr>
              <a:t>Division of Scientific Education and Professional Development</a:t>
            </a:r>
          </a:p>
        </p:txBody>
      </p:sp>
      <p:sp>
        <p:nvSpPr>
          <p:cNvPr id="13" name="TextBox 12"/>
          <p:cNvSpPr txBox="1"/>
          <p:nvPr/>
        </p:nvSpPr>
        <p:spPr>
          <a:xfrm>
            <a:off x="319015" y="4861211"/>
            <a:ext cx="8534400" cy="1077218"/>
          </a:xfrm>
          <a:prstGeom prst="rect">
            <a:avLst/>
          </a:prstGeom>
          <a:noFill/>
          <a:ln w="12700">
            <a:solidFill>
              <a:srgbClr val="0039A6"/>
            </a:solidFill>
          </a:ln>
        </p:spPr>
        <p:txBody>
          <a:bodyPr wrap="square" rtlCol="0">
            <a:spAutoFit/>
          </a:bodyPr>
          <a:lstStyle/>
          <a:p>
            <a:r>
              <a:rPr lang="en-US" sz="1600" b="1" dirty="0">
                <a:effectLst/>
                <a:latin typeface="Century Gothic" panose="020B0502020202020204" pitchFamily="34" charset="0"/>
              </a:rPr>
              <a:t>Note:</a:t>
            </a:r>
            <a:r>
              <a:rPr lang="en-US" sz="1600" dirty="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p>
        </p:txBody>
      </p:sp>
      <p:pic>
        <p:nvPicPr>
          <p:cNvPr id="5" name="Picture 4" descr="A blue circle containing a globe and a magnifying glass." title="Public Health 101 Surveillanc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8" y="1831829"/>
            <a:ext cx="2971054" cy="2589862"/>
          </a:xfrm>
          <a:prstGeom prst="rect">
            <a:avLst/>
          </a:prstGeom>
        </p:spPr>
      </p:pic>
    </p:spTree>
    <p:extLst>
      <p:ext uri="{BB962C8B-B14F-4D97-AF65-F5344CB8AC3E}">
        <p14:creationId xmlns:p14="http://schemas.microsoft.com/office/powerpoint/2010/main" val="398288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376"/>
            <a:ext cx="8229600" cy="598241"/>
          </a:xfrm>
        </p:spPr>
        <p:txBody>
          <a:bodyPr/>
          <a:lstStyle/>
          <a:p>
            <a:r>
              <a:rPr lang="en-US" sz="3000" b="0" dirty="0">
                <a:solidFill>
                  <a:srgbClr val="0039A6"/>
                </a:solidFill>
                <a:latin typeface="Century Gothic" panose="020B0502020202020204" pitchFamily="34" charset="0"/>
              </a:rPr>
              <a:t>Goal of Public Health Surveillance</a:t>
            </a:r>
          </a:p>
        </p:txBody>
      </p:sp>
      <p:sp>
        <p:nvSpPr>
          <p:cNvPr id="3" name="Content Placeholder 2"/>
          <p:cNvSpPr>
            <a:spLocks noGrp="1"/>
          </p:cNvSpPr>
          <p:nvPr>
            <p:ph idx="1"/>
          </p:nvPr>
        </p:nvSpPr>
        <p:spPr>
          <a:xfrm>
            <a:off x="800846" y="1363381"/>
            <a:ext cx="7301754" cy="3339248"/>
          </a:xfrm>
        </p:spPr>
        <p:txBody>
          <a:bodyPr/>
          <a:lstStyle/>
          <a:p>
            <a:pPr marL="0" indent="0">
              <a:lnSpc>
                <a:spcPct val="200000"/>
              </a:lnSpc>
              <a:buNone/>
            </a:pPr>
            <a:r>
              <a:rPr lang="en-US" b="0" dirty="0">
                <a:solidFill>
                  <a:schemeClr val="tx1"/>
                </a:solidFill>
                <a:latin typeface="Century Gothic" panose="020B0502020202020204" pitchFamily="34" charset="0"/>
              </a:rPr>
              <a:t>Provide information that can be used for health action by public health personnel, government leaders, and the public to guide public health policy and programs</a:t>
            </a:r>
          </a:p>
        </p:txBody>
      </p:sp>
      <p:sp>
        <p:nvSpPr>
          <p:cNvPr id="6" name="Rectangle 5"/>
          <p:cNvSpPr/>
          <p:nvPr/>
        </p:nvSpPr>
        <p:spPr>
          <a:xfrm>
            <a:off x="304800" y="6094863"/>
            <a:ext cx="7797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a:effectLst/>
                <a:latin typeface="+mn-lt"/>
              </a:rPr>
              <a:t>Smith PF, Hadler JL, Stanbury M, et al. Blueprint version 2.0: updating public health surveillance for the 21st century. J Public Health Manag Pract 2013;19:231–9.</a:t>
            </a:r>
          </a:p>
        </p:txBody>
      </p:sp>
      <p:cxnSp>
        <p:nvCxnSpPr>
          <p:cNvPr id="7" name="Straight Connector 6"/>
          <p:cNvCxnSpPr/>
          <p:nvPr/>
        </p:nvCxnSpPr>
        <p:spPr>
          <a:xfrm>
            <a:off x="444500" y="1201617"/>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3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1917" y="4355266"/>
            <a:ext cx="3794916" cy="6260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45790" y="2949545"/>
            <a:ext cx="4256293" cy="2677656"/>
          </a:xfrm>
          <a:prstGeom prst="rect">
            <a:avLst/>
          </a:prstGeom>
          <a:noFill/>
        </p:spPr>
        <p:txBody>
          <a:bodyPr wrap="none" rtlCol="0">
            <a:spAutoFit/>
          </a:bodyPr>
          <a:lstStyle/>
          <a:p>
            <a:pPr marL="342900"/>
            <a:r>
              <a:rPr lang="en-US" sz="2400" dirty="0">
                <a:effectLst/>
                <a:latin typeface="Century Gothic" panose="020B0502020202020204" pitchFamily="34" charset="0"/>
              </a:rPr>
              <a:t>A. 	systemic, short-term </a:t>
            </a:r>
            <a:br>
              <a:rPr lang="en-US" sz="2400" dirty="0">
                <a:effectLst/>
                <a:latin typeface="Century Gothic" panose="020B0502020202020204" pitchFamily="34" charset="0"/>
              </a:rPr>
            </a:br>
            <a:br>
              <a:rPr lang="en-US" sz="2400" dirty="0">
                <a:effectLst/>
                <a:latin typeface="Century Gothic" panose="020B0502020202020204" pitchFamily="34" charset="0"/>
              </a:rPr>
            </a:br>
            <a:r>
              <a:rPr lang="en-US" sz="2400" dirty="0">
                <a:effectLst/>
                <a:latin typeface="Century Gothic" panose="020B0502020202020204" pitchFamily="34" charset="0"/>
              </a:rPr>
              <a:t>B. 	ongoing, systemic </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    C. 	ongoing, systematic </a:t>
            </a:r>
            <a:br>
              <a:rPr lang="en-US" sz="2400" dirty="0">
                <a:effectLst/>
                <a:latin typeface="Century Gothic" panose="020B0502020202020204" pitchFamily="34" charset="0"/>
              </a:rPr>
            </a:br>
            <a:r>
              <a:rPr lang="en-US" sz="2400" dirty="0">
                <a:effectLst/>
                <a:latin typeface="Century Gothic" panose="020B0502020202020204" pitchFamily="34" charset="0"/>
              </a:rPr>
              <a:t> </a:t>
            </a:r>
          </a:p>
          <a:p>
            <a:pPr marL="342900"/>
            <a:r>
              <a:rPr lang="en-US" sz="2400" dirty="0">
                <a:effectLst/>
                <a:latin typeface="Century Gothic" panose="020B0502020202020204" pitchFamily="34" charset="0"/>
              </a:rPr>
              <a:t>D. 	methodical, ongoing</a:t>
            </a:r>
            <a:endParaRPr lang="en-US" sz="2400" dirty="0">
              <a:effectLst/>
              <a:latin typeface="+mn-lt"/>
            </a:endParaRPr>
          </a:p>
        </p:txBody>
      </p:sp>
      <p:pic>
        <p:nvPicPr>
          <p:cNvPr id="8"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9" name="Straight Connector 8"/>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94990" y="1373165"/>
            <a:ext cx="7964810" cy="1200329"/>
          </a:xfrm>
          <a:prstGeom prst="rect">
            <a:avLst/>
          </a:prstGeom>
          <a:noFill/>
        </p:spPr>
        <p:txBody>
          <a:bodyPr wrap="square" rtlCol="0">
            <a:spAutoFit/>
          </a:bodyPr>
          <a:lstStyle/>
          <a:p>
            <a:r>
              <a:rPr lang="en-US" sz="2400" dirty="0">
                <a:effectLst/>
                <a:latin typeface="Century Gothic" panose="020B0502020202020204" pitchFamily="34" charset="0"/>
              </a:rPr>
              <a:t>Public Health Surveillance is the ________, __________ collection, analysis, and interpretation of health-related data.</a:t>
            </a:r>
          </a:p>
        </p:txBody>
      </p:sp>
      <p:sp>
        <p:nvSpPr>
          <p:cNvPr id="3" name="TextBox 2"/>
          <p:cNvSpPr txBox="1"/>
          <p:nvPr/>
        </p:nvSpPr>
        <p:spPr>
          <a:xfrm>
            <a:off x="1316365" y="525214"/>
            <a:ext cx="3658374" cy="553998"/>
          </a:xfrm>
          <a:prstGeom prst="rect">
            <a:avLst/>
          </a:prstGeom>
          <a:noFill/>
        </p:spPr>
        <p:txBody>
          <a:bodyPr wrap="none" rtlCol="0">
            <a:spAutoFit/>
          </a:bodyPr>
          <a:lstStyle/>
          <a:p>
            <a:r>
              <a:rPr lang="en-US" sz="3000" dirty="0">
                <a:effectLst/>
                <a:latin typeface="Century Gothic" panose="020B0502020202020204" pitchFamily="34" charset="0"/>
              </a:rPr>
              <a:t>Knowledge Check</a:t>
            </a: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11</a:t>
            </a:fld>
            <a:endParaRPr lang="en-US" sz="1200" dirty="0">
              <a:latin typeface="Arial" panose="020B0604020202020204" pitchFamily="34" charset="0"/>
              <a:cs typeface="Arial" panose="020B0604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0" y="4451607"/>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5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718" y="3122037"/>
            <a:ext cx="7761823" cy="7753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558800" y="1486454"/>
            <a:ext cx="7433294" cy="532352"/>
          </a:xfrm>
        </p:spPr>
        <p:txBody>
          <a:bodyPr/>
          <a:lstStyle/>
          <a:p>
            <a:pPr marL="0" indent="0">
              <a:buNone/>
            </a:pPr>
            <a:r>
              <a:rPr lang="en-US" b="0" dirty="0">
                <a:solidFill>
                  <a:srgbClr val="003399"/>
                </a:solidFill>
                <a:latin typeface="Century Gothic" panose="020B0502020202020204" pitchFamily="34" charset="0"/>
              </a:rPr>
              <a:t>What is the goal of public health surveillance?</a:t>
            </a:r>
          </a:p>
          <a:p>
            <a:pPr marL="0" indent="0">
              <a:buNone/>
            </a:pPr>
            <a:endParaRPr lang="en-US" b="0" dirty="0">
              <a:solidFill>
                <a:srgbClr val="003399"/>
              </a:solidFill>
              <a:latin typeface="Century Gothic" panose="020B0502020202020204" pitchFamily="34" charset="0"/>
            </a:endParaRPr>
          </a:p>
          <a:p>
            <a:pPr marL="0" indent="0">
              <a:buNone/>
            </a:pPr>
            <a:r>
              <a:rPr lang="en-US" b="0" dirty="0">
                <a:solidFill>
                  <a:srgbClr val="003399"/>
                </a:solidFill>
                <a:latin typeface="Century Gothic" panose="020B0502020202020204" pitchFamily="34" charset="0"/>
              </a:rPr>
              <a:t>     </a:t>
            </a:r>
            <a:endParaRPr lang="en-US" b="0" dirty="0">
              <a:solidFill>
                <a:schemeClr val="tx1"/>
              </a:solidFill>
              <a:latin typeface="Century Gothic" panose="020B0502020202020204" pitchFamily="34" charset="0"/>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2" name="Straight Connector 11"/>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316365" y="525214"/>
            <a:ext cx="3658374" cy="553998"/>
          </a:xfrm>
          <a:prstGeom prst="rect">
            <a:avLst/>
          </a:prstGeom>
          <a:noFill/>
        </p:spPr>
        <p:txBody>
          <a:bodyPr wrap="none" rtlCol="0">
            <a:spAutoFit/>
          </a:bodyPr>
          <a:lstStyle/>
          <a:p>
            <a:r>
              <a:rPr lang="en-US" sz="3000" dirty="0">
                <a:effectLst/>
                <a:latin typeface="Century Gothic" panose="020B0502020202020204" pitchFamily="34" charset="0"/>
              </a:rPr>
              <a:t>Knowledge Check</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12</a:t>
            </a:fld>
            <a:endParaRPr lang="en-US" sz="1200" dirty="0">
              <a:latin typeface="Arial" panose="020B0604020202020204" pitchFamily="34" charset="0"/>
              <a:cs typeface="Arial" panose="020B0604020202020204" pitchFamily="34" charset="0"/>
            </a:endParaRPr>
          </a:p>
        </p:txBody>
      </p:sp>
      <p:pic>
        <p:nvPicPr>
          <p:cNvPr id="4098"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18793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29645" y="2308010"/>
            <a:ext cx="7869970" cy="3348609"/>
          </a:xfrm>
          <a:prstGeom prst="rect">
            <a:avLst/>
          </a:prstGeom>
        </p:spPr>
        <p:txBody>
          <a:bodyPr wrap="square">
            <a:spAutoFit/>
          </a:bodyPr>
          <a:lstStyle/>
          <a:p>
            <a:pPr lvl="0" fontAlgn="auto">
              <a:spcBef>
                <a:spcPct val="20000"/>
              </a:spcBef>
              <a:spcAft>
                <a:spcPts val="0"/>
              </a:spcAft>
              <a:buClr>
                <a:srgbClr val="0039A6"/>
              </a:buClr>
              <a:buSzPct val="70000"/>
            </a:pPr>
            <a:r>
              <a:rPr lang="en-US" sz="2300" dirty="0">
                <a:solidFill>
                  <a:srgbClr val="0039A6"/>
                </a:solidFill>
                <a:effectLst/>
                <a:latin typeface="Century Gothic" panose="020B0502020202020204" pitchFamily="34" charset="0"/>
                <a:cs typeface="+mn-cs"/>
              </a:rPr>
              <a:t>A.  To give public health personnel policies to regulate</a:t>
            </a:r>
          </a:p>
          <a:p>
            <a:pPr lvl="0" fontAlgn="auto">
              <a:spcBef>
                <a:spcPct val="20000"/>
              </a:spcBef>
              <a:spcAft>
                <a:spcPts val="0"/>
              </a:spcAft>
              <a:buClr>
                <a:srgbClr val="0039A6"/>
              </a:buClr>
              <a:buSzPct val="70000"/>
            </a:pPr>
            <a:endParaRPr lang="en-US" sz="2300" dirty="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a:solidFill>
                  <a:srgbClr val="0039A6"/>
                </a:solidFill>
                <a:effectLst/>
                <a:latin typeface="Century Gothic" panose="020B0502020202020204" pitchFamily="34" charset="0"/>
                <a:cs typeface="+mn-cs"/>
              </a:rPr>
              <a:t>B.  To provide information to be used for public</a:t>
            </a:r>
            <a:br>
              <a:rPr lang="en-US" sz="2300" dirty="0">
                <a:solidFill>
                  <a:srgbClr val="0039A6"/>
                </a:solidFill>
                <a:effectLst/>
                <a:latin typeface="Century Gothic" panose="020B0502020202020204" pitchFamily="34" charset="0"/>
                <a:cs typeface="+mn-cs"/>
              </a:rPr>
            </a:br>
            <a:r>
              <a:rPr lang="en-US" sz="2300" dirty="0">
                <a:solidFill>
                  <a:srgbClr val="0039A6"/>
                </a:solidFill>
                <a:effectLst/>
                <a:latin typeface="Century Gothic" panose="020B0502020202020204" pitchFamily="34" charset="0"/>
                <a:cs typeface="+mn-cs"/>
              </a:rPr>
              <a:t>     health action</a:t>
            </a:r>
          </a:p>
          <a:p>
            <a:pPr lvl="0" fontAlgn="auto">
              <a:spcBef>
                <a:spcPct val="20000"/>
              </a:spcBef>
              <a:spcAft>
                <a:spcPts val="0"/>
              </a:spcAft>
              <a:buClr>
                <a:srgbClr val="0039A6"/>
              </a:buClr>
              <a:buSzPct val="70000"/>
            </a:pPr>
            <a:endParaRPr lang="en-US" sz="2300" dirty="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a:solidFill>
                  <a:srgbClr val="0039A6"/>
                </a:solidFill>
                <a:effectLst/>
                <a:latin typeface="Century Gothic" panose="020B0502020202020204" pitchFamily="34" charset="0"/>
                <a:cs typeface="+mn-cs"/>
              </a:rPr>
              <a:t>C.  To guide Congress in enacting public health laws</a:t>
            </a:r>
          </a:p>
          <a:p>
            <a:pPr lvl="0" fontAlgn="auto">
              <a:spcBef>
                <a:spcPct val="20000"/>
              </a:spcBef>
              <a:spcAft>
                <a:spcPts val="0"/>
              </a:spcAft>
              <a:buClr>
                <a:srgbClr val="0039A6"/>
              </a:buClr>
              <a:buSzPct val="70000"/>
            </a:pPr>
            <a:endParaRPr lang="en-US" sz="2300" dirty="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a:solidFill>
                  <a:srgbClr val="0039A6"/>
                </a:solidFill>
                <a:effectLst/>
                <a:latin typeface="Century Gothic" panose="020B0502020202020204" pitchFamily="34" charset="0"/>
                <a:cs typeface="+mn-cs"/>
              </a:rPr>
              <a:t>D.  To keep the public aware of new diseases</a:t>
            </a:r>
          </a:p>
        </p:txBody>
      </p:sp>
    </p:spTree>
    <p:extLst>
      <p:ext uri="{BB962C8B-B14F-4D97-AF65-F5344CB8AC3E}">
        <p14:creationId xmlns:p14="http://schemas.microsoft.com/office/powerpoint/2010/main" val="50307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7154" y="615880"/>
            <a:ext cx="4217941" cy="584775"/>
          </a:xfrm>
          <a:prstGeom prst="rect">
            <a:avLst/>
          </a:prstGeom>
          <a:noFill/>
          <a:ln w="19050">
            <a:noFill/>
          </a:ln>
        </p:spPr>
        <p:txBody>
          <a:bodyPr wrap="square" rtlCol="0">
            <a:spAutoFit/>
          </a:bodyPr>
          <a:lstStyle/>
          <a:p>
            <a:pPr algn="ctr"/>
            <a:r>
              <a:rPr lang="en-US" sz="3200" dirty="0">
                <a:effectLst/>
                <a:latin typeface="Century Gothic" panose="020B0502020202020204" pitchFamily="34" charset="0"/>
              </a:rPr>
              <a:t>Topic 3</a:t>
            </a:r>
            <a:endParaRPr lang="en-US" sz="3200" u="sng" dirty="0">
              <a:latin typeface="Century Gothic" panose="020B0502020202020204" pitchFamily="34" charset="0"/>
            </a:endParaRPr>
          </a:p>
        </p:txBody>
      </p:sp>
      <p:sp>
        <p:nvSpPr>
          <p:cNvPr id="9" name="TextBox 8"/>
          <p:cNvSpPr txBox="1"/>
          <p:nvPr/>
        </p:nvSpPr>
        <p:spPr>
          <a:xfrm>
            <a:off x="1450975" y="1177973"/>
            <a:ext cx="6210300" cy="1077218"/>
          </a:xfrm>
          <a:prstGeom prst="rect">
            <a:avLst/>
          </a:prstGeom>
          <a:noFill/>
        </p:spPr>
        <p:txBody>
          <a:bodyPr wrap="square" rtlCol="0">
            <a:spAutoFit/>
          </a:bodyPr>
          <a:lstStyle/>
          <a:p>
            <a:pPr algn="ctr"/>
            <a:r>
              <a:rPr lang="en-US" sz="3200" dirty="0">
                <a:solidFill>
                  <a:srgbClr val="00439B"/>
                </a:solidFill>
                <a:effectLst/>
                <a:latin typeface="Century Gothic" panose="020B0502020202020204" pitchFamily="34" charset="0"/>
              </a:rPr>
              <a:t>Public Health Surveillance</a:t>
            </a:r>
          </a:p>
          <a:p>
            <a:pPr algn="ctr"/>
            <a:r>
              <a:rPr lang="en-US" sz="3200" dirty="0">
                <a:solidFill>
                  <a:srgbClr val="00439B"/>
                </a:solidFill>
                <a:effectLst/>
                <a:latin typeface="Century Gothic" panose="020B0502020202020204" pitchFamily="34" charset="0"/>
              </a:rPr>
              <a:t>Role and Uses</a:t>
            </a:r>
          </a:p>
        </p:txBody>
      </p:sp>
      <p:sp>
        <p:nvSpPr>
          <p:cNvPr id="10"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13</a:t>
            </a:fld>
            <a:endParaRPr lang="en-US" sz="1200" dirty="0">
              <a:latin typeface="Arial" panose="020B0604020202020204" pitchFamily="34" charset="0"/>
              <a:cs typeface="Arial" panose="020B0604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8" y="2378094"/>
            <a:ext cx="2971054" cy="2589862"/>
          </a:xfrm>
          <a:prstGeom prst="rect">
            <a:avLst/>
          </a:prstGeom>
        </p:spPr>
      </p:pic>
    </p:spTree>
    <p:extLst>
      <p:ext uri="{BB962C8B-B14F-4D97-AF65-F5344CB8AC3E}">
        <p14:creationId xmlns:p14="http://schemas.microsoft.com/office/powerpoint/2010/main" val="64776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3074" y="1444832"/>
            <a:ext cx="8229600" cy="4216400"/>
          </a:xfrm>
        </p:spPr>
        <p:txBody>
          <a:bodyPr/>
          <a:lstStyle/>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Identify patients and their contacts for treatment and intervention</a:t>
            </a:r>
          </a:p>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Detect epidemics, health problems, changes in health behaviors</a:t>
            </a:r>
          </a:p>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Estimate magnitude and scope of health problems</a:t>
            </a:r>
          </a:p>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Measure trends and characterize disease</a:t>
            </a:r>
          </a:p>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Monitor changes in infectious and environmental agents</a:t>
            </a:r>
          </a:p>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Assess effectiveness of programs and control measures</a:t>
            </a:r>
          </a:p>
          <a:p>
            <a:pPr>
              <a:spcAft>
                <a:spcPts val="800"/>
              </a:spcAft>
              <a:buFont typeface="Arial" panose="020B0604020202020204" pitchFamily="34" charset="0"/>
              <a:buChar char="•"/>
            </a:pPr>
            <a:r>
              <a:rPr lang="en-US" sz="2200" b="0" dirty="0">
                <a:solidFill>
                  <a:schemeClr val="tx1"/>
                </a:solidFill>
                <a:latin typeface="Century Gothic" panose="020B0502020202020204" pitchFamily="34" charset="0"/>
              </a:rPr>
              <a:t>Develop hypotheses and stimulate research</a:t>
            </a:r>
          </a:p>
          <a:p>
            <a:pPr marL="0" indent="0">
              <a:buNone/>
            </a:pPr>
            <a:endParaRPr lang="en-US" sz="2800" dirty="0">
              <a:solidFill>
                <a:srgbClr val="0536C6"/>
              </a:solidFill>
            </a:endParaRPr>
          </a:p>
        </p:txBody>
      </p:sp>
      <p:cxnSp>
        <p:nvCxnSpPr>
          <p:cNvPr id="9" name="Straight Connector 8"/>
          <p:cNvCxnSpPr/>
          <p:nvPr/>
        </p:nvCxnSpPr>
        <p:spPr>
          <a:xfrm>
            <a:off x="533399" y="11557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13054" y="509368"/>
            <a:ext cx="6816290" cy="553998"/>
          </a:xfrm>
          <a:prstGeom prst="rect">
            <a:avLst/>
          </a:prstGeom>
          <a:noFill/>
        </p:spPr>
        <p:txBody>
          <a:bodyPr wrap="none" rtlCol="0">
            <a:spAutoFit/>
          </a:bodyPr>
          <a:lstStyle/>
          <a:p>
            <a:pPr lvl="1" algn="ctr"/>
            <a:r>
              <a:rPr lang="en-US" sz="3000" dirty="0">
                <a:effectLst/>
                <a:latin typeface="Century Gothic" panose="020B0502020202020204" pitchFamily="34" charset="0"/>
              </a:rPr>
              <a:t>Uses of Public Health Surveillance</a:t>
            </a: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92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Whooping Cough Kills Five in California; State Declares an Epidemic&#10;" title="News caption"/>
          <p:cNvSpPr txBox="1"/>
          <p:nvPr/>
        </p:nvSpPr>
        <p:spPr>
          <a:xfrm>
            <a:off x="533399" y="1344188"/>
            <a:ext cx="5448300" cy="830997"/>
          </a:xfrm>
          <a:prstGeom prst="rect">
            <a:avLst/>
          </a:prstGeom>
          <a:solidFill>
            <a:schemeClr val="bg1"/>
          </a:solidFill>
          <a:ln>
            <a:solidFill>
              <a:schemeClr val="accent1"/>
            </a:solidFill>
          </a:ln>
        </p:spPr>
        <p:txBody>
          <a:bodyPr wrap="square" rtlCol="0">
            <a:spAutoFit/>
          </a:bodyPr>
          <a:lstStyle/>
          <a:p>
            <a:pPr algn="ctr"/>
            <a:r>
              <a:rPr lang="en-US" sz="2400" dirty="0">
                <a:solidFill>
                  <a:schemeClr val="tx1">
                    <a:lumMod val="50000"/>
                  </a:schemeClr>
                </a:solidFill>
                <a:effectLst/>
                <a:latin typeface="Garamond" panose="02020404030301010803" pitchFamily="18" charset="0"/>
              </a:rPr>
              <a:t>Whooping Cough Kills Five in California; </a:t>
            </a:r>
          </a:p>
          <a:p>
            <a:pPr algn="ctr"/>
            <a:r>
              <a:rPr lang="en-US" sz="2400" dirty="0">
                <a:solidFill>
                  <a:schemeClr val="tx1">
                    <a:lumMod val="50000"/>
                  </a:schemeClr>
                </a:solidFill>
                <a:effectLst/>
                <a:latin typeface="Garamond" panose="02020404030301010803" pitchFamily="18" charset="0"/>
              </a:rPr>
              <a:t>State Declares an Epidemic</a:t>
            </a:r>
          </a:p>
        </p:txBody>
      </p:sp>
      <p:sp>
        <p:nvSpPr>
          <p:cNvPr id="16" name="TextBox 15" descr="Number of Rare E. Coli Cases In U.S. Rose Last Year&#10;" title="News caption"/>
          <p:cNvSpPr txBox="1"/>
          <p:nvPr/>
        </p:nvSpPr>
        <p:spPr>
          <a:xfrm>
            <a:off x="3659720" y="4409051"/>
            <a:ext cx="4643957" cy="830997"/>
          </a:xfrm>
          <a:prstGeom prst="rect">
            <a:avLst/>
          </a:prstGeom>
          <a:solidFill>
            <a:schemeClr val="bg1"/>
          </a:solidFill>
          <a:ln>
            <a:solidFill>
              <a:schemeClr val="accent1"/>
            </a:solidFill>
          </a:ln>
        </p:spPr>
        <p:txBody>
          <a:bodyPr wrap="square" rtlCol="0">
            <a:spAutoFit/>
          </a:bodyPr>
          <a:lstStyle/>
          <a:p>
            <a:pPr algn="ctr"/>
            <a:r>
              <a:rPr lang="en-US" sz="2400" dirty="0">
                <a:solidFill>
                  <a:srgbClr val="000000"/>
                </a:solidFill>
                <a:effectLst/>
                <a:latin typeface="Gisha" panose="020B0502040204020203" pitchFamily="34" charset="-79"/>
                <a:cs typeface="Gisha" panose="020B0502040204020203" pitchFamily="34" charset="-79"/>
              </a:rPr>
              <a:t>Number of Rare </a:t>
            </a:r>
            <a:r>
              <a:rPr lang="en-US" sz="2400" i="1" dirty="0">
                <a:solidFill>
                  <a:srgbClr val="000000"/>
                </a:solidFill>
                <a:effectLst/>
                <a:latin typeface="Gisha" panose="020B0502040204020203" pitchFamily="34" charset="-79"/>
                <a:cs typeface="Gisha" panose="020B0502040204020203" pitchFamily="34" charset="-79"/>
              </a:rPr>
              <a:t>E. Coli </a:t>
            </a:r>
            <a:r>
              <a:rPr lang="en-US" sz="2400" dirty="0">
                <a:solidFill>
                  <a:srgbClr val="000000"/>
                </a:solidFill>
                <a:effectLst/>
                <a:latin typeface="Gisha" panose="020B0502040204020203" pitchFamily="34" charset="-79"/>
                <a:cs typeface="Gisha" panose="020B0502040204020203" pitchFamily="34" charset="-79"/>
              </a:rPr>
              <a:t>Cases </a:t>
            </a:r>
          </a:p>
          <a:p>
            <a:pPr algn="ctr"/>
            <a:r>
              <a:rPr lang="en-US" sz="2400" dirty="0">
                <a:solidFill>
                  <a:srgbClr val="000000"/>
                </a:solidFill>
                <a:effectLst/>
                <a:latin typeface="Gisha" panose="020B0502040204020203" pitchFamily="34" charset="-79"/>
                <a:cs typeface="Gisha" panose="020B0502040204020203" pitchFamily="34" charset="-79"/>
              </a:rPr>
              <a:t>In U.S. Rose Last Year</a:t>
            </a:r>
          </a:p>
        </p:txBody>
      </p:sp>
      <p:sp>
        <p:nvSpPr>
          <p:cNvPr id="17" name="TextBox 16" descr="Increase Seen in Deaths from  Pneumonia and Flu&#10;" title="News caption"/>
          <p:cNvSpPr txBox="1"/>
          <p:nvPr/>
        </p:nvSpPr>
        <p:spPr>
          <a:xfrm>
            <a:off x="456249" y="3430988"/>
            <a:ext cx="4892675" cy="830997"/>
          </a:xfrm>
          <a:prstGeom prst="rect">
            <a:avLst/>
          </a:prstGeom>
          <a:solidFill>
            <a:schemeClr val="bg1"/>
          </a:solidFill>
          <a:ln>
            <a:solidFill>
              <a:schemeClr val="accent1"/>
            </a:solidFill>
          </a:ln>
        </p:spPr>
        <p:txBody>
          <a:bodyPr wrap="square" rtlCol="0">
            <a:spAutoFit/>
          </a:bodyPr>
          <a:lstStyle/>
          <a:p>
            <a:pPr algn="ctr"/>
            <a:r>
              <a:rPr lang="en-US" sz="2400" dirty="0">
                <a:solidFill>
                  <a:srgbClr val="000000"/>
                </a:solidFill>
                <a:effectLst/>
                <a:latin typeface="FrankRuehl" panose="020E0503060101010101" pitchFamily="34" charset="-79"/>
                <a:cs typeface="FrankRuehl" panose="020E0503060101010101" pitchFamily="34" charset="-79"/>
              </a:rPr>
              <a:t>Increase Seen in Deaths from</a:t>
            </a:r>
          </a:p>
          <a:p>
            <a:pPr algn="ctr"/>
            <a:r>
              <a:rPr lang="en-US" sz="2400" dirty="0">
                <a:solidFill>
                  <a:srgbClr val="000000"/>
                </a:solidFill>
                <a:effectLst/>
                <a:latin typeface="FrankRuehl" panose="020E0503060101010101" pitchFamily="34" charset="-79"/>
                <a:cs typeface="FrankRuehl" panose="020E0503060101010101" pitchFamily="34" charset="-79"/>
              </a:rPr>
              <a:t> Pneumonia and Flu</a:t>
            </a:r>
          </a:p>
        </p:txBody>
      </p:sp>
      <p:sp>
        <p:nvSpPr>
          <p:cNvPr id="18" name="TextBox 17" descr="Percentage of New Yorkers Lighting Up is Down to 14%&#10;" title="News caption"/>
          <p:cNvSpPr txBox="1"/>
          <p:nvPr/>
        </p:nvSpPr>
        <p:spPr>
          <a:xfrm>
            <a:off x="456248" y="5391812"/>
            <a:ext cx="5957251" cy="830997"/>
          </a:xfrm>
          <a:prstGeom prst="rect">
            <a:avLst/>
          </a:prstGeom>
          <a:solidFill>
            <a:schemeClr val="bg1"/>
          </a:solidFill>
          <a:ln>
            <a:solidFill>
              <a:schemeClr val="accent1"/>
            </a:solidFill>
          </a:ln>
        </p:spPr>
        <p:txBody>
          <a:bodyPr wrap="square" rtlCol="0">
            <a:spAutoFit/>
          </a:bodyPr>
          <a:lstStyle/>
          <a:p>
            <a:pPr algn="ctr"/>
            <a:r>
              <a:rPr lang="en-US" sz="2400" dirty="0">
                <a:solidFill>
                  <a:srgbClr val="000000"/>
                </a:solidFill>
                <a:effectLst/>
                <a:latin typeface="Gulim" panose="020B0600000101010101" pitchFamily="34" charset="-127"/>
                <a:ea typeface="Gulim" panose="020B0600000101010101" pitchFamily="34" charset="-127"/>
              </a:rPr>
              <a:t>Percentage of New Yorkers Lighting Up </a:t>
            </a:r>
          </a:p>
          <a:p>
            <a:pPr algn="ctr"/>
            <a:r>
              <a:rPr lang="en-US" sz="2400" dirty="0">
                <a:solidFill>
                  <a:srgbClr val="000000"/>
                </a:solidFill>
                <a:effectLst/>
                <a:latin typeface="Gulim" panose="020B0600000101010101" pitchFamily="34" charset="-127"/>
                <a:ea typeface="Gulim" panose="020B0600000101010101" pitchFamily="34" charset="-127"/>
              </a:rPr>
              <a:t>is Down to 14%</a:t>
            </a:r>
          </a:p>
        </p:txBody>
      </p:sp>
      <p:sp>
        <p:nvSpPr>
          <p:cNvPr id="19" name="TextBox 18" descr="New CDC Report Shows Adult Obesity Growing or Holding Steady in All States" title="News caption"/>
          <p:cNvSpPr txBox="1"/>
          <p:nvPr/>
        </p:nvSpPr>
        <p:spPr>
          <a:xfrm>
            <a:off x="2603888" y="2398669"/>
            <a:ext cx="5680075" cy="830997"/>
          </a:xfrm>
          <a:prstGeom prst="rect">
            <a:avLst/>
          </a:prstGeom>
          <a:solidFill>
            <a:schemeClr val="bg1"/>
          </a:solidFill>
          <a:ln>
            <a:solidFill>
              <a:schemeClr val="accent1"/>
            </a:solidFill>
          </a:ln>
        </p:spPr>
        <p:txBody>
          <a:bodyPr wrap="square" rtlCol="0">
            <a:spAutoFit/>
          </a:bodyPr>
          <a:lstStyle/>
          <a:p>
            <a:pPr algn="ctr"/>
            <a:r>
              <a:rPr lang="en-US" sz="2400" dirty="0">
                <a:solidFill>
                  <a:schemeClr val="tx1">
                    <a:lumMod val="50000"/>
                  </a:schemeClr>
                </a:solidFill>
                <a:effectLst/>
                <a:latin typeface="Georgia" panose="02040502050405020303" pitchFamily="18" charset="0"/>
              </a:rPr>
              <a:t>New CDC Report Shows Adult Obesity Growing or Holding Steady in All States</a:t>
            </a: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15</a:t>
            </a:fld>
            <a:endParaRPr lang="en-US" sz="1200" dirty="0">
              <a:latin typeface="Arial" panose="020B0604020202020204" pitchFamily="34" charset="0"/>
              <a:cs typeface="Arial" panose="020B0604020202020204" pitchFamily="34" charset="0"/>
            </a:endParaRPr>
          </a:p>
        </p:txBody>
      </p:sp>
      <p:cxnSp>
        <p:nvCxnSpPr>
          <p:cNvPr id="8" name="Straight Connector 7"/>
          <p:cNvCxnSpPr/>
          <p:nvPr/>
        </p:nvCxnSpPr>
        <p:spPr>
          <a:xfrm>
            <a:off x="533399" y="1171369"/>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2007530" y="610686"/>
            <a:ext cx="5027338" cy="553998"/>
          </a:xfrm>
          <a:prstGeom prst="rect">
            <a:avLst/>
          </a:prstGeom>
          <a:noFill/>
        </p:spPr>
        <p:txBody>
          <a:bodyPr wrap="none" rtlCol="0">
            <a:spAutoFit/>
          </a:bodyPr>
          <a:lstStyle/>
          <a:p>
            <a:pPr lvl="1" algn="ctr"/>
            <a:r>
              <a:rPr lang="en-US" sz="3000" dirty="0">
                <a:effectLst/>
                <a:latin typeface="Century Gothic" panose="020B0502020202020204" pitchFamily="34" charset="0"/>
              </a:rPr>
              <a:t>Public Health Headlines</a:t>
            </a:r>
          </a:p>
        </p:txBody>
      </p:sp>
    </p:spTree>
    <p:extLst>
      <p:ext uri="{BB962C8B-B14F-4D97-AF65-F5344CB8AC3E}">
        <p14:creationId xmlns:p14="http://schemas.microsoft.com/office/powerpoint/2010/main" val="106156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 y="546100"/>
            <a:ext cx="8178800" cy="5270500"/>
          </a:xfrm>
          <a:prstGeom prst="rect">
            <a:avLst/>
          </a:prstGeom>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Connector 10"/>
          <p:cNvCxnSpPr/>
          <p:nvPr/>
        </p:nvCxnSpPr>
        <p:spPr>
          <a:xfrm>
            <a:off x="2305050" y="1913578"/>
            <a:ext cx="4406900" cy="0"/>
          </a:xfrm>
          <a:prstGeom prst="line">
            <a:avLst/>
          </a:prstGeom>
          <a:ln>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35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65947" y="1082581"/>
            <a:ext cx="4643957" cy="830997"/>
          </a:xfrm>
          <a:prstGeom prst="rect">
            <a:avLst/>
          </a:prstGeom>
          <a:solidFill>
            <a:schemeClr val="bg1"/>
          </a:solidFill>
        </p:spPr>
        <p:txBody>
          <a:bodyPr wrap="square" rtlCol="0">
            <a:spAutoFit/>
          </a:bodyPr>
          <a:lstStyle/>
          <a:p>
            <a:pPr algn="ctr"/>
            <a:r>
              <a:rPr lang="en-US" sz="2400" dirty="0">
                <a:solidFill>
                  <a:srgbClr val="000000"/>
                </a:solidFill>
                <a:effectLst/>
                <a:latin typeface="Gisha" panose="020B0502040204020203" pitchFamily="34" charset="-79"/>
                <a:cs typeface="Gisha" panose="020B0502040204020203" pitchFamily="34" charset="-79"/>
              </a:rPr>
              <a:t>Number of Rare </a:t>
            </a:r>
            <a:r>
              <a:rPr lang="en-US" sz="2400" i="1" dirty="0">
                <a:solidFill>
                  <a:srgbClr val="000000"/>
                </a:solidFill>
                <a:effectLst/>
                <a:latin typeface="Gisha" panose="020B0502040204020203" pitchFamily="34" charset="-79"/>
                <a:cs typeface="Gisha" panose="020B0502040204020203" pitchFamily="34" charset="-79"/>
              </a:rPr>
              <a:t>E. Coli </a:t>
            </a:r>
            <a:r>
              <a:rPr lang="en-US" sz="2400" dirty="0">
                <a:solidFill>
                  <a:srgbClr val="000000"/>
                </a:solidFill>
                <a:effectLst/>
                <a:latin typeface="Gisha" panose="020B0502040204020203" pitchFamily="34" charset="-79"/>
                <a:cs typeface="Gisha" panose="020B0502040204020203" pitchFamily="34" charset="-79"/>
              </a:rPr>
              <a:t>Cases </a:t>
            </a:r>
          </a:p>
          <a:p>
            <a:pPr algn="ctr"/>
            <a:r>
              <a:rPr lang="en-US" sz="2400" dirty="0">
                <a:solidFill>
                  <a:srgbClr val="000000"/>
                </a:solidFill>
                <a:effectLst/>
                <a:latin typeface="Gisha" panose="020B0502040204020203" pitchFamily="34" charset="-79"/>
                <a:cs typeface="Gisha" panose="020B0502040204020203" pitchFamily="34" charset="-79"/>
              </a:rPr>
              <a:t>In U.S. Rose Last Year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16</a:t>
            </a:fld>
            <a:endParaRPr lang="en-US" sz="1200" dirty="0">
              <a:latin typeface="Arial" panose="020B0604020202020204" pitchFamily="34" charset="0"/>
              <a:cs typeface="Arial" panose="020B0604020202020204" pitchFamily="34" charset="0"/>
            </a:endParaRPr>
          </a:p>
        </p:txBody>
      </p:sp>
      <p:sp>
        <p:nvSpPr>
          <p:cNvPr id="7" name="Rectangle 6"/>
          <p:cNvSpPr/>
          <p:nvPr/>
        </p:nvSpPr>
        <p:spPr>
          <a:xfrm>
            <a:off x="419100" y="6077875"/>
            <a:ext cx="7358733" cy="400110"/>
          </a:xfrm>
          <a:prstGeom prst="rect">
            <a:avLst/>
          </a:prstGeom>
        </p:spPr>
        <p:txBody>
          <a:bodyPr wrap="square">
            <a:spAutoFit/>
          </a:bodyPr>
          <a:lstStyle/>
          <a:p>
            <a:r>
              <a:rPr lang="en-US" sz="1000" dirty="0">
                <a:effectLst/>
                <a:latin typeface="Arial" panose="020B0604020202020204" pitchFamily="34" charset="0"/>
                <a:cs typeface="Arial" panose="020B0604020202020204" pitchFamily="34" charset="0"/>
              </a:rPr>
              <a:t>Neuman W. </a:t>
            </a:r>
            <a:r>
              <a:rPr lang="en-US" sz="1000" dirty="0">
                <a:solidFill>
                  <a:srgbClr val="0039A6"/>
                </a:solidFill>
                <a:effectLst/>
                <a:latin typeface="Gisha" panose="020B0502040204020203" pitchFamily="34" charset="-79"/>
                <a:cs typeface="Gisha" panose="020B0502040204020203" pitchFamily="34" charset="-79"/>
              </a:rPr>
              <a:t>Number of Rare </a:t>
            </a:r>
            <a:r>
              <a:rPr lang="en-US" sz="1000" i="1" dirty="0">
                <a:solidFill>
                  <a:srgbClr val="0039A6"/>
                </a:solidFill>
                <a:effectLst/>
                <a:latin typeface="Gisha" panose="020B0502040204020203" pitchFamily="34" charset="-79"/>
                <a:cs typeface="Gisha" panose="020B0502040204020203" pitchFamily="34" charset="-79"/>
              </a:rPr>
              <a:t>E. Coli </a:t>
            </a:r>
            <a:r>
              <a:rPr lang="en-US" sz="1000" dirty="0">
                <a:solidFill>
                  <a:srgbClr val="0039A6"/>
                </a:solidFill>
                <a:effectLst/>
                <a:latin typeface="Gisha" panose="020B0502040204020203" pitchFamily="34" charset="-79"/>
                <a:cs typeface="Gisha" panose="020B0502040204020203" pitchFamily="34" charset="-79"/>
              </a:rPr>
              <a:t>Cases In U.S. Rose Last Year. </a:t>
            </a:r>
            <a:r>
              <a:rPr lang="en-US" sz="1000" i="1" dirty="0">
                <a:solidFill>
                  <a:srgbClr val="0039A6"/>
                </a:solidFill>
                <a:effectLst/>
                <a:latin typeface="Gisha" panose="020B0502040204020203" pitchFamily="34" charset="-79"/>
                <a:cs typeface="Gisha" panose="020B0502040204020203" pitchFamily="34" charset="-79"/>
              </a:rPr>
              <a:t>The New York Times</a:t>
            </a:r>
            <a:r>
              <a:rPr lang="en-US" sz="1000" dirty="0">
                <a:solidFill>
                  <a:srgbClr val="0039A6"/>
                </a:solidFill>
                <a:effectLst/>
                <a:latin typeface="Gisha" panose="020B0502040204020203" pitchFamily="34" charset="-79"/>
                <a:cs typeface="Gisha" panose="020B0502040204020203" pitchFamily="34" charset="-79"/>
              </a:rPr>
              <a:t>. June 7, 2011</a:t>
            </a:r>
            <a:r>
              <a:rPr lang="en-US" sz="1000" dirty="0">
                <a:effectLst/>
                <a:latin typeface="Arial" panose="020B0604020202020204" pitchFamily="34" charset="0"/>
                <a:cs typeface="Arial" panose="020B0604020202020204" pitchFamily="34" charset="0"/>
              </a:rPr>
              <a:t>. http://www.nytimes.com. Accessed July 8, 2014.</a:t>
            </a:r>
            <a:endParaRPr lang="en-US" sz="1000" dirty="0">
              <a:latin typeface="Arial" panose="020B0604020202020204" pitchFamily="34" charset="0"/>
              <a:cs typeface="Arial" panose="020B0604020202020204" pitchFamily="34" charset="0"/>
            </a:endParaRPr>
          </a:p>
        </p:txBody>
      </p:sp>
      <p:pic>
        <p:nvPicPr>
          <p:cNvPr id="4101" name="Picture 5" descr="Exerpt from New York Times article, highlighting the use of a national monitoring system for foodborne illness surveillance." title="Exerpt from New York Times 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 y="2278413"/>
            <a:ext cx="791368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9645" y="4883788"/>
            <a:ext cx="2986763" cy="400110"/>
          </a:xfrm>
          <a:prstGeom prst="rect">
            <a:avLst/>
          </a:prstGeom>
          <a:solidFill>
            <a:srgbClr val="FFFF00"/>
          </a:solidFill>
        </p:spPr>
        <p:txBody>
          <a:bodyPr wrap="square" rtlCol="0">
            <a:spAutoFit/>
          </a:bodyPr>
          <a:lstStyle/>
          <a:p>
            <a:endParaRPr lang="en-US" sz="2000" dirty="0">
              <a:solidFill>
                <a:srgbClr val="FF0000"/>
              </a:solidFill>
              <a:effectLst/>
              <a:latin typeface="+mn-lt"/>
            </a:endParaRPr>
          </a:p>
        </p:txBody>
      </p:sp>
      <p:pic>
        <p:nvPicPr>
          <p:cNvPr id="4"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5" name="Straight Connector 4"/>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29892" y="1293337"/>
            <a:ext cx="8113118" cy="4539704"/>
          </a:xfrm>
          <a:prstGeom prst="rect">
            <a:avLst/>
          </a:prstGeom>
          <a:noFill/>
        </p:spPr>
        <p:txBody>
          <a:bodyPr wrap="square" rtlCol="0">
            <a:spAutoFit/>
          </a:bodyPr>
          <a:lstStyle/>
          <a:p>
            <a:r>
              <a:rPr lang="en-US" sz="2400" dirty="0">
                <a:effectLst/>
                <a:latin typeface="Century Gothic" panose="020B0502020202020204" pitchFamily="34" charset="0"/>
              </a:rPr>
              <a:t>Identify the surveillance uses that can be linked to </a:t>
            </a:r>
          </a:p>
          <a:p>
            <a:r>
              <a:rPr lang="en-US" sz="2400" dirty="0">
                <a:effectLst/>
                <a:latin typeface="Century Gothic" panose="020B0502020202020204" pitchFamily="34" charset="0"/>
              </a:rPr>
              <a:t>the New York Times E. coli article.</a:t>
            </a:r>
          </a:p>
          <a:p>
            <a:endParaRPr lang="en-US" sz="2400" dirty="0">
              <a:effectLst/>
              <a:latin typeface="Century Gothic" panose="020B0502020202020204" pitchFamily="34" charset="0"/>
            </a:endParaRPr>
          </a:p>
          <a:p>
            <a:pPr lvl="1" indent="-285750" eaLnBrk="1" hangingPunct="1">
              <a:spcBef>
                <a:spcPts val="0"/>
              </a:spcBef>
              <a:spcAft>
                <a:spcPts val="600"/>
              </a:spcAft>
              <a:buAutoNum type="alphaUcPeriod"/>
            </a:pPr>
            <a:r>
              <a:rPr lang="en-US" sz="2300" dirty="0">
                <a:effectLst/>
                <a:latin typeface="Century Gothic" panose="020B0502020202020204" pitchFamily="34" charset="0"/>
              </a:rPr>
              <a:t>  Measure trends of a particular disease</a:t>
            </a:r>
          </a:p>
          <a:p>
            <a:pPr lvl="1" indent="-285750" eaLnBrk="1" hangingPunct="1">
              <a:spcBef>
                <a:spcPts val="0"/>
              </a:spcBef>
              <a:spcAft>
                <a:spcPts val="600"/>
              </a:spcAft>
              <a:buAutoNum type="alphaUcPeriod"/>
            </a:pPr>
            <a:r>
              <a:rPr lang="en-US" sz="2300" dirty="0">
                <a:effectLst/>
                <a:latin typeface="Century Gothic" panose="020B0502020202020204" pitchFamily="34" charset="0"/>
              </a:rPr>
              <a:t>  Estimate the magnitude of the problem</a:t>
            </a:r>
          </a:p>
          <a:p>
            <a:pPr lvl="1" indent="-342900" eaLnBrk="1" hangingPunct="1">
              <a:spcBef>
                <a:spcPts val="0"/>
              </a:spcBef>
              <a:spcAft>
                <a:spcPts val="600"/>
              </a:spcAft>
              <a:buAutoNum type="alphaUcPeriod"/>
            </a:pPr>
            <a:r>
              <a:rPr lang="en-US" sz="2300" dirty="0">
                <a:effectLst/>
                <a:latin typeface="Century Gothic" panose="020B0502020202020204" pitchFamily="34" charset="0"/>
              </a:rPr>
              <a:t>  Monitor changes in infectious and environmental</a:t>
            </a:r>
            <a:br>
              <a:rPr lang="en-US" sz="2300" dirty="0">
                <a:effectLst/>
                <a:latin typeface="Century Gothic" panose="020B0502020202020204" pitchFamily="34" charset="0"/>
              </a:rPr>
            </a:br>
            <a:r>
              <a:rPr lang="en-US" sz="2300" dirty="0">
                <a:effectLst/>
                <a:latin typeface="Century Gothic" panose="020B0502020202020204" pitchFamily="34" charset="0"/>
              </a:rPr>
              <a:t>  agents</a:t>
            </a:r>
          </a:p>
          <a:p>
            <a:pPr lvl="1" indent="-342900" eaLnBrk="1" hangingPunct="1">
              <a:spcBef>
                <a:spcPts val="0"/>
              </a:spcBef>
              <a:spcAft>
                <a:spcPts val="600"/>
              </a:spcAft>
              <a:buAutoNum type="alphaUcPeriod"/>
            </a:pPr>
            <a:r>
              <a:rPr lang="en-US" sz="2300" dirty="0">
                <a:effectLst/>
                <a:latin typeface="Century Gothic" panose="020B0502020202020204" pitchFamily="34" charset="0"/>
              </a:rPr>
              <a:t>  Assess effectiveness of programs and control </a:t>
            </a:r>
            <a:br>
              <a:rPr lang="en-US" sz="2300" dirty="0">
                <a:effectLst/>
                <a:latin typeface="Century Gothic" panose="020B0502020202020204" pitchFamily="34" charset="0"/>
              </a:rPr>
            </a:br>
            <a:r>
              <a:rPr lang="en-US" sz="2300" dirty="0">
                <a:effectLst/>
                <a:latin typeface="Century Gothic" panose="020B0502020202020204" pitchFamily="34" charset="0"/>
              </a:rPr>
              <a:t>  measures</a:t>
            </a:r>
          </a:p>
          <a:p>
            <a:pPr lvl="1" indent="-342900" eaLnBrk="1" hangingPunct="1">
              <a:spcBef>
                <a:spcPts val="0"/>
              </a:spcBef>
              <a:spcAft>
                <a:spcPts val="600"/>
              </a:spcAft>
              <a:buAutoNum type="alphaUcPeriod"/>
            </a:pPr>
            <a:r>
              <a:rPr lang="en-US" sz="2300" dirty="0">
                <a:effectLst/>
                <a:latin typeface="Century Gothic" panose="020B0502020202020204" pitchFamily="34" charset="0"/>
              </a:rPr>
              <a:t> All of the above</a:t>
            </a:r>
          </a:p>
          <a:p>
            <a:endParaRPr lang="en-US" sz="2400" dirty="0">
              <a:effectLst/>
              <a:latin typeface="Century Gothic" panose="020B0502020202020204" pitchFamily="34" charset="0"/>
            </a:endParaRPr>
          </a:p>
        </p:txBody>
      </p:sp>
      <p:sp>
        <p:nvSpPr>
          <p:cNvPr id="9" name="TextBox 8"/>
          <p:cNvSpPr txBox="1"/>
          <p:nvPr/>
        </p:nvSpPr>
        <p:spPr>
          <a:xfrm>
            <a:off x="1316365" y="525214"/>
            <a:ext cx="3658374" cy="553998"/>
          </a:xfrm>
          <a:prstGeom prst="rect">
            <a:avLst/>
          </a:prstGeom>
          <a:noFill/>
        </p:spPr>
        <p:txBody>
          <a:bodyPr wrap="none" rtlCol="0">
            <a:spAutoFit/>
          </a:bodyPr>
          <a:lstStyle/>
          <a:p>
            <a:r>
              <a:rPr lang="en-US" sz="3000" dirty="0">
                <a:effectLst/>
                <a:latin typeface="Century Gothic" panose="020B0502020202020204" pitchFamily="34" charset="0"/>
              </a:rPr>
              <a:t>Knowledge Check</a:t>
            </a: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17</a:t>
            </a:fld>
            <a:endParaRPr lang="en-US" sz="1200" dirty="0">
              <a:latin typeface="Arial" panose="020B0604020202020204" pitchFamily="34" charset="0"/>
              <a:cs typeface="Arial" panose="020B0604020202020204" pitchFamily="34" charset="0"/>
            </a:endParaRPr>
          </a:p>
        </p:txBody>
      </p:sp>
      <p:pic>
        <p:nvPicPr>
          <p:cNvPr id="6146" name="Picture 2" descr="Mark indicating the correct answer, E."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7804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35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427334" y="601737"/>
            <a:ext cx="4217941" cy="584775"/>
          </a:xfrm>
          <a:prstGeom prst="rect">
            <a:avLst/>
          </a:prstGeom>
          <a:noFill/>
          <a:ln w="19050">
            <a:noFill/>
          </a:ln>
        </p:spPr>
        <p:txBody>
          <a:bodyPr wrap="square" rtlCol="0">
            <a:spAutoFit/>
          </a:bodyPr>
          <a:lstStyle/>
          <a:p>
            <a:pPr algn="ctr"/>
            <a:r>
              <a:rPr lang="en-US" sz="3200" dirty="0">
                <a:effectLst/>
                <a:latin typeface="Century Gothic" panose="020B0502020202020204" pitchFamily="34" charset="0"/>
              </a:rPr>
              <a:t>Topic 4</a:t>
            </a:r>
          </a:p>
        </p:txBody>
      </p:sp>
      <p:sp>
        <p:nvSpPr>
          <p:cNvPr id="6" name="TextBox 5"/>
          <p:cNvSpPr txBox="1"/>
          <p:nvPr/>
        </p:nvSpPr>
        <p:spPr>
          <a:xfrm>
            <a:off x="1963216" y="1235882"/>
            <a:ext cx="5260234" cy="1077218"/>
          </a:xfrm>
          <a:prstGeom prst="rect">
            <a:avLst/>
          </a:prstGeom>
          <a:noFill/>
        </p:spPr>
        <p:txBody>
          <a:bodyPr wrap="square" rtlCol="0">
            <a:spAutoFit/>
          </a:bodyPr>
          <a:lstStyle/>
          <a:p>
            <a:pPr algn="ctr"/>
            <a:r>
              <a:rPr lang="en-US" sz="3200" dirty="0">
                <a:solidFill>
                  <a:srgbClr val="00439B"/>
                </a:solidFill>
                <a:effectLst/>
                <a:latin typeface="Century Gothic" panose="020B0502020202020204" pitchFamily="34" charset="0"/>
              </a:rPr>
              <a:t>Public Health Surveillance</a:t>
            </a:r>
          </a:p>
          <a:p>
            <a:pPr algn="ctr"/>
            <a:r>
              <a:rPr lang="en-US" sz="3200" dirty="0">
                <a:solidFill>
                  <a:srgbClr val="00439B"/>
                </a:solidFill>
                <a:effectLst/>
                <a:latin typeface="Century Gothic" panose="020B0502020202020204" pitchFamily="34" charset="0"/>
              </a:rPr>
              <a:t>Legal Basis</a:t>
            </a:r>
          </a:p>
        </p:txBody>
      </p:sp>
      <p:sp>
        <p:nvSpPr>
          <p:cNvPr id="8"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18</a:t>
            </a:fld>
            <a:endParaRPr lang="en-US" sz="1200" dirty="0">
              <a:latin typeface="Arial" panose="020B0604020202020204" pitchFamily="34" charset="0"/>
              <a:cs typeface="Arial" panose="020B0604020202020204" pitchFamily="34" charset="0"/>
            </a:endParaRPr>
          </a:p>
        </p:txBody>
      </p:sp>
      <p:pic>
        <p:nvPicPr>
          <p:cNvPr id="3" name="Picture 2" descr="Image of two law books with a judge's gavel leaning on the top book." title="Law Book and Judge's Ga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007" y="2587777"/>
            <a:ext cx="3480652" cy="3085123"/>
          </a:xfrm>
          <a:prstGeom prst="rect">
            <a:avLst/>
          </a:prstGeom>
        </p:spPr>
      </p:pic>
    </p:spTree>
    <p:extLst>
      <p:ext uri="{BB962C8B-B14F-4D97-AF65-F5344CB8AC3E}">
        <p14:creationId xmlns:p14="http://schemas.microsoft.com/office/powerpoint/2010/main" val="64776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An image of the US Department of Health and Human Services and CDC logos side by side." title="The HHS and CDC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44913"/>
            <a:ext cx="2336800" cy="1560273"/>
          </a:xfrm>
          <a:prstGeom prst="rect">
            <a:avLst/>
          </a:prstGeom>
          <a:ln w="25400">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3537047" y="1863484"/>
            <a:ext cx="5454553" cy="3441701"/>
          </a:xfrm>
        </p:spPr>
        <p:txBody>
          <a:bodyPr/>
          <a:lstStyle/>
          <a:p>
            <a:pPr marL="0" indent="0">
              <a:spcBef>
                <a:spcPts val="0"/>
              </a:spcBef>
              <a:spcAft>
                <a:spcPts val="600"/>
              </a:spcAft>
              <a:buNone/>
            </a:pPr>
            <a:r>
              <a:rPr lang="en-US" b="0" dirty="0">
                <a:solidFill>
                  <a:schemeClr val="tx1"/>
                </a:solidFill>
                <a:latin typeface="Century Gothic" panose="020B0502020202020204" pitchFamily="34" charset="0"/>
              </a:rPr>
              <a:t>States have authority based on</a:t>
            </a:r>
            <a:br>
              <a:rPr lang="en-US" b="0" dirty="0">
                <a:solidFill>
                  <a:schemeClr val="tx1"/>
                </a:solidFill>
                <a:latin typeface="Century Gothic" panose="020B0502020202020204" pitchFamily="34" charset="0"/>
              </a:rPr>
            </a:br>
            <a:r>
              <a:rPr lang="en-US" b="0" dirty="0">
                <a:solidFill>
                  <a:schemeClr val="tx1"/>
                </a:solidFill>
                <a:latin typeface="Century Gothic" panose="020B0502020202020204" pitchFamily="34" charset="0"/>
              </a:rPr>
              <a:t>the </a:t>
            </a:r>
            <a:r>
              <a:rPr lang="en-US" b="0" i="1" dirty="0">
                <a:solidFill>
                  <a:schemeClr val="tx1"/>
                </a:solidFill>
                <a:latin typeface="Century Gothic" panose="020B0502020202020204" pitchFamily="34" charset="0"/>
              </a:rPr>
              <a:t>U.S. Constitution</a:t>
            </a:r>
            <a:r>
              <a:rPr lang="en-US" b="0" dirty="0">
                <a:solidFill>
                  <a:schemeClr val="tx1"/>
                </a:solidFill>
                <a:latin typeface="Century Gothic" panose="020B0502020202020204" pitchFamily="34" charset="0"/>
              </a:rPr>
              <a:t> </a:t>
            </a:r>
          </a:p>
          <a:p>
            <a:pPr lvl="1">
              <a:spcBef>
                <a:spcPts val="0"/>
              </a:spcBef>
              <a:spcAft>
                <a:spcPts val="600"/>
              </a:spcAft>
              <a:buClr>
                <a:schemeClr val="tx1"/>
              </a:buClr>
              <a:buFont typeface="Arial" panose="020B0604020202020204" pitchFamily="34" charset="0"/>
              <a:buChar char="•"/>
            </a:pPr>
            <a:r>
              <a:rPr lang="en-US" dirty="0">
                <a:solidFill>
                  <a:schemeClr val="tx1"/>
                </a:solidFill>
                <a:latin typeface="Century Gothic" panose="020B0502020202020204" pitchFamily="34" charset="0"/>
              </a:rPr>
              <a:t>General welfare clause</a:t>
            </a:r>
          </a:p>
          <a:p>
            <a:pPr lvl="1">
              <a:spcBef>
                <a:spcPts val="0"/>
              </a:spcBef>
              <a:spcAft>
                <a:spcPts val="600"/>
              </a:spcAft>
              <a:buClr>
                <a:schemeClr val="tx1"/>
              </a:buClr>
              <a:buFont typeface="Arial" panose="020B0604020202020204" pitchFamily="34" charset="0"/>
              <a:buChar char="•"/>
            </a:pPr>
            <a:r>
              <a:rPr lang="en-US" dirty="0">
                <a:solidFill>
                  <a:schemeClr val="tx1"/>
                </a:solidFill>
                <a:latin typeface="Century Gothic" panose="020B0502020202020204" pitchFamily="34" charset="0"/>
              </a:rPr>
              <a:t>Interstate commerce clause</a:t>
            </a:r>
            <a:br>
              <a:rPr lang="en-US" dirty="0">
                <a:solidFill>
                  <a:schemeClr val="tx1"/>
                </a:solidFill>
                <a:latin typeface="Century Gothic" panose="020B0502020202020204" pitchFamily="34" charset="0"/>
              </a:rPr>
            </a:br>
            <a:endParaRPr lang="en-US" dirty="0">
              <a:solidFill>
                <a:schemeClr val="tx1"/>
              </a:solidFill>
              <a:latin typeface="Century Gothic" panose="020B0502020202020204" pitchFamily="34" charset="0"/>
            </a:endParaRPr>
          </a:p>
          <a:p>
            <a:pPr marL="0" indent="0">
              <a:spcBef>
                <a:spcPts val="0"/>
              </a:spcBef>
              <a:spcAft>
                <a:spcPts val="600"/>
              </a:spcAft>
              <a:buNone/>
            </a:pPr>
            <a:r>
              <a:rPr lang="en-US" b="0" dirty="0">
                <a:solidFill>
                  <a:schemeClr val="tx1"/>
                </a:solidFill>
                <a:latin typeface="Century Gothic" panose="020B0502020202020204" pitchFamily="34" charset="0"/>
              </a:rPr>
              <a:t>CDC responds when</a:t>
            </a:r>
          </a:p>
          <a:p>
            <a:pPr lvl="1">
              <a:spcBef>
                <a:spcPts val="0"/>
              </a:spcBef>
              <a:spcAft>
                <a:spcPts val="600"/>
              </a:spcAft>
              <a:buClr>
                <a:schemeClr val="tx1"/>
              </a:buClr>
              <a:buFont typeface="Arial" panose="020B0604020202020204" pitchFamily="34" charset="0"/>
              <a:buChar char="•"/>
            </a:pPr>
            <a:r>
              <a:rPr lang="en-US" dirty="0">
                <a:solidFill>
                  <a:schemeClr val="tx1"/>
                </a:solidFill>
                <a:latin typeface="Century Gothic" panose="020B0502020202020204" pitchFamily="34" charset="0"/>
              </a:rPr>
              <a:t>disease or condition has interstate implications</a:t>
            </a:r>
          </a:p>
          <a:p>
            <a:pPr lvl="1">
              <a:spcBef>
                <a:spcPts val="0"/>
              </a:spcBef>
              <a:spcAft>
                <a:spcPts val="600"/>
              </a:spcAft>
              <a:buClr>
                <a:schemeClr val="tx1"/>
              </a:buClr>
              <a:buFont typeface="Arial" panose="020B0604020202020204" pitchFamily="34" charset="0"/>
              <a:buChar char="•"/>
            </a:pPr>
            <a:r>
              <a:rPr lang="en-US" dirty="0">
                <a:solidFill>
                  <a:schemeClr val="tx1"/>
                </a:solidFill>
                <a:latin typeface="Century Gothic" panose="020B0502020202020204" pitchFamily="34" charset="0"/>
              </a:rPr>
              <a:t>invited by a state </a:t>
            </a:r>
          </a:p>
        </p:txBody>
      </p:sp>
      <p:cxnSp>
        <p:nvCxnSpPr>
          <p:cNvPr id="9" name="Straight Connector 8"/>
          <p:cNvCxnSpPr/>
          <p:nvPr/>
        </p:nvCxnSpPr>
        <p:spPr>
          <a:xfrm>
            <a:off x="558800" y="15875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pic>
        <p:nvPicPr>
          <p:cNvPr id="4098" name="Picture 2" descr="Image of the U.S. Constitution with &quot;We the People&quot; prominent." title="U.S. Con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1" y="1814513"/>
            <a:ext cx="2362201" cy="1560273"/>
          </a:xfrm>
          <a:prstGeom prst="rect">
            <a:avLst/>
          </a:prstGeom>
          <a:ln w="22225">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532794" y="467158"/>
            <a:ext cx="6027612" cy="1015663"/>
          </a:xfrm>
          <a:prstGeom prst="rect">
            <a:avLst/>
          </a:prstGeom>
          <a:noFill/>
        </p:spPr>
        <p:txBody>
          <a:bodyPr wrap="none" rtlCol="0">
            <a:spAutoFit/>
          </a:bodyPr>
          <a:lstStyle/>
          <a:p>
            <a:pPr algn="ctr"/>
            <a:r>
              <a:rPr lang="en-US" sz="3000" dirty="0">
                <a:effectLst/>
                <a:latin typeface="Century Gothic" panose="020B0502020202020204" pitchFamily="34" charset="0"/>
              </a:rPr>
              <a:t>Legal Authority for Conducting </a:t>
            </a:r>
            <a:br>
              <a:rPr lang="en-US" sz="3000" dirty="0">
                <a:effectLst/>
                <a:latin typeface="Century Gothic" panose="020B0502020202020204" pitchFamily="34" charset="0"/>
              </a:rPr>
            </a:br>
            <a:r>
              <a:rPr lang="en-US" sz="3000" dirty="0">
                <a:effectLst/>
                <a:latin typeface="Century Gothic" panose="020B0502020202020204" pitchFamily="34" charset="0"/>
              </a:rPr>
              <a:t>Public Health Surveillance</a:t>
            </a: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75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24425" y="1297815"/>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1539362" y="633804"/>
            <a:ext cx="602512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Course Topics</a:t>
            </a:r>
          </a:p>
        </p:txBody>
      </p:sp>
      <p:sp>
        <p:nvSpPr>
          <p:cNvPr id="6"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a:t>
            </a:fld>
            <a:endParaRPr lang="en-US" sz="1200" dirty="0">
              <a:latin typeface="Arial" panose="020B0604020202020204" pitchFamily="34" charset="0"/>
              <a:cs typeface="Arial" panose="020B0604020202020204" pitchFamily="34" charset="0"/>
            </a:endParaRPr>
          </a:p>
        </p:txBody>
      </p:sp>
      <p:sp>
        <p:nvSpPr>
          <p:cNvPr id="2" name="Rectangle 1"/>
          <p:cNvSpPr/>
          <p:nvPr/>
        </p:nvSpPr>
        <p:spPr>
          <a:xfrm>
            <a:off x="924013" y="1395212"/>
            <a:ext cx="7255822" cy="954107"/>
          </a:xfrm>
          <a:prstGeom prst="rect">
            <a:avLst/>
          </a:prstGeom>
        </p:spPr>
        <p:txBody>
          <a:bodyPr wrap="square">
            <a:spAutoFit/>
          </a:bodyPr>
          <a:lstStyle/>
          <a:p>
            <a:pPr marL="0" indent="0" algn="ctr" fontAlgn="auto">
              <a:spcAft>
                <a:spcPts val="0"/>
              </a:spcAft>
              <a:buFont typeface="Wingdings" pitchFamily="2" charset="2"/>
              <a:buNone/>
            </a:pPr>
            <a:r>
              <a:rPr lang="en-US" spc="150" dirty="0">
                <a:ln w="11430"/>
                <a:solidFill>
                  <a:srgbClr val="0039A6"/>
                </a:solidFill>
                <a:effectLst/>
                <a:latin typeface="Century Gothic" panose="020B0502020202020204" pitchFamily="34" charset="0"/>
              </a:rPr>
              <a:t>Introduction to Public Health Surveillance</a:t>
            </a:r>
          </a:p>
        </p:txBody>
      </p:sp>
      <p:sp>
        <p:nvSpPr>
          <p:cNvPr id="3" name="Rectangle 2"/>
          <p:cNvSpPr/>
          <p:nvPr/>
        </p:nvSpPr>
        <p:spPr>
          <a:xfrm>
            <a:off x="639149" y="2631434"/>
            <a:ext cx="7875459" cy="2677656"/>
          </a:xfrm>
          <a:prstGeom prst="rect">
            <a:avLst/>
          </a:prstGeom>
        </p:spPr>
        <p:txBody>
          <a:bodyPr wrap="square">
            <a:spAutoFit/>
          </a:bodyPr>
          <a:lstStyle/>
          <a:p>
            <a:pPr marL="457200" indent="-457200">
              <a:buFont typeface="+mj-lt"/>
              <a:buAutoNum type="arabicPeriod"/>
            </a:pPr>
            <a:r>
              <a:rPr lang="en-US" sz="2400" spc="150" dirty="0">
                <a:ln w="11430"/>
                <a:solidFill>
                  <a:srgbClr val="0039A6"/>
                </a:solidFill>
                <a:effectLst/>
                <a:latin typeface="Century Gothic" panose="020B0502020202020204" pitchFamily="34" charset="0"/>
              </a:rPr>
              <a:t>A Public Health Approach</a:t>
            </a:r>
          </a:p>
          <a:p>
            <a:pPr marL="457200" indent="-457200">
              <a:buFont typeface="+mj-lt"/>
              <a:buAutoNum type="arabicPeriod"/>
            </a:pPr>
            <a:r>
              <a:rPr lang="en-US" sz="2400" spc="150" dirty="0">
                <a:ln w="11430"/>
                <a:solidFill>
                  <a:srgbClr val="0039A6"/>
                </a:solidFill>
                <a:effectLst/>
                <a:latin typeface="Century Gothic" panose="020B0502020202020204" pitchFamily="34" charset="0"/>
              </a:rPr>
              <a:t>What is Public Health Surveillance?</a:t>
            </a:r>
          </a:p>
          <a:p>
            <a:pPr marL="457200" indent="-457200">
              <a:buFont typeface="+mj-lt"/>
              <a:buAutoNum type="arabicPeriod"/>
            </a:pPr>
            <a:r>
              <a:rPr lang="en-US" sz="2400" spc="150" dirty="0">
                <a:ln w="11430"/>
                <a:solidFill>
                  <a:srgbClr val="0039A6"/>
                </a:solidFill>
                <a:effectLst/>
                <a:latin typeface="Century Gothic" panose="020B0502020202020204" pitchFamily="34" charset="0"/>
              </a:rPr>
              <a:t>Public Health Surveillance Role and Uses</a:t>
            </a:r>
          </a:p>
          <a:p>
            <a:pPr marL="457200" indent="-457200">
              <a:buFont typeface="+mj-lt"/>
              <a:buAutoNum type="arabicPeriod"/>
            </a:pPr>
            <a:r>
              <a:rPr lang="en-US" sz="2400" spc="150" dirty="0">
                <a:ln w="11430"/>
                <a:solidFill>
                  <a:srgbClr val="0039A6"/>
                </a:solidFill>
                <a:effectLst/>
                <a:latin typeface="Century Gothic" panose="020B0502020202020204" pitchFamily="34" charset="0"/>
              </a:rPr>
              <a:t>Public Health Surveillance Legal Basis</a:t>
            </a:r>
          </a:p>
          <a:p>
            <a:pPr marL="457200" indent="-457200">
              <a:buFont typeface="+mj-lt"/>
              <a:buAutoNum type="arabicPeriod"/>
            </a:pPr>
            <a:r>
              <a:rPr lang="en-US" sz="2400" spc="150" dirty="0">
                <a:ln w="11430"/>
                <a:solidFill>
                  <a:srgbClr val="0039A6"/>
                </a:solidFill>
                <a:effectLst/>
                <a:latin typeface="Century Gothic" panose="020B0502020202020204" pitchFamily="34" charset="0"/>
              </a:rPr>
              <a:t>Public Health Surveillance Types and </a:t>
            </a:r>
            <a:br>
              <a:rPr lang="en-US" sz="2400" spc="150" dirty="0">
                <a:ln w="11430"/>
                <a:solidFill>
                  <a:srgbClr val="0039A6"/>
                </a:solidFill>
                <a:effectLst/>
                <a:latin typeface="Century Gothic" panose="020B0502020202020204" pitchFamily="34" charset="0"/>
              </a:rPr>
            </a:br>
            <a:r>
              <a:rPr lang="en-US" sz="2400" spc="150" dirty="0">
                <a:ln w="11430"/>
                <a:solidFill>
                  <a:srgbClr val="0039A6"/>
                </a:solidFill>
                <a:effectLst/>
                <a:latin typeface="Century Gothic" panose="020B0502020202020204" pitchFamily="34" charset="0"/>
              </a:rPr>
              <a:t>Attributes</a:t>
            </a:r>
          </a:p>
          <a:p>
            <a:pPr marL="457200" indent="-457200">
              <a:buFont typeface="+mj-lt"/>
              <a:buAutoNum type="arabicPeriod"/>
            </a:pPr>
            <a:r>
              <a:rPr lang="en-US" sz="2400" spc="150" dirty="0">
                <a:ln w="11430"/>
                <a:solidFill>
                  <a:srgbClr val="0039A6"/>
                </a:solidFill>
                <a:effectLst/>
                <a:latin typeface="Century Gothic" panose="020B0502020202020204" pitchFamily="34" charset="0"/>
              </a:rPr>
              <a:t>Public Health Surveillance Process</a:t>
            </a:r>
          </a:p>
        </p:txBody>
      </p:sp>
    </p:spTree>
    <p:extLst>
      <p:ext uri="{BB962C8B-B14F-4D97-AF65-F5344CB8AC3E}">
        <p14:creationId xmlns:p14="http://schemas.microsoft.com/office/powerpoint/2010/main" val="16649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9410" y="525213"/>
            <a:ext cx="8074379" cy="1015663"/>
          </a:xfrm>
          <a:prstGeom prst="rect">
            <a:avLst/>
          </a:prstGeom>
          <a:noFill/>
        </p:spPr>
        <p:txBody>
          <a:bodyPr wrap="square" rtlCol="0">
            <a:spAutoFit/>
          </a:bodyPr>
          <a:lstStyle/>
          <a:p>
            <a:pPr algn="ctr"/>
            <a:r>
              <a:rPr lang="en-US" sz="3000" dirty="0">
                <a:effectLst/>
                <a:latin typeface="Century Gothic" panose="020B0502020202020204" pitchFamily="34" charset="0"/>
              </a:rPr>
              <a:t>State-Based Notifiable Disease</a:t>
            </a:r>
            <a:br>
              <a:rPr lang="en-US" sz="3000" dirty="0">
                <a:effectLst/>
                <a:latin typeface="Century Gothic" panose="020B0502020202020204" pitchFamily="34" charset="0"/>
              </a:rPr>
            </a:br>
            <a:r>
              <a:rPr lang="en-US" sz="3000" dirty="0">
                <a:effectLst/>
                <a:latin typeface="Century Gothic" panose="020B0502020202020204" pitchFamily="34" charset="0"/>
              </a:rPr>
              <a:t>Surveillance Systems</a:t>
            </a:r>
          </a:p>
        </p:txBody>
      </p:sp>
      <p:sp>
        <p:nvSpPr>
          <p:cNvPr id="19459" name="Rectangle 3"/>
          <p:cNvSpPr>
            <a:spLocks noGrp="1" noChangeArrowheads="1"/>
          </p:cNvSpPr>
          <p:nvPr>
            <p:ph idx="1"/>
          </p:nvPr>
        </p:nvSpPr>
        <p:spPr>
          <a:xfrm>
            <a:off x="533399" y="1689100"/>
            <a:ext cx="7772400" cy="4495800"/>
          </a:xfrm>
        </p:spPr>
        <p:txBody>
          <a:bodyPr/>
          <a:lstStyle/>
          <a:p>
            <a:pPr eaLnBrk="1" hangingPunct="1">
              <a:spcBef>
                <a:spcPct val="10000"/>
              </a:spcBef>
              <a:spcAft>
                <a:spcPts val="600"/>
              </a:spcAft>
              <a:buFont typeface="Arial" panose="020B0604020202020204" pitchFamily="34" charset="0"/>
              <a:buChar char="•"/>
            </a:pPr>
            <a:r>
              <a:rPr lang="en-US" sz="2200" b="0" dirty="0">
                <a:solidFill>
                  <a:schemeClr val="tx1"/>
                </a:solidFill>
                <a:latin typeface="Century Gothic" panose="020B0502020202020204" pitchFamily="34" charset="0"/>
              </a:rPr>
              <a:t>Mandated by state law or regulation</a:t>
            </a:r>
          </a:p>
          <a:p>
            <a:pPr eaLnBrk="1" hangingPunct="1">
              <a:spcBef>
                <a:spcPct val="40000"/>
              </a:spcBef>
              <a:spcAft>
                <a:spcPts val="600"/>
              </a:spcAft>
              <a:buFont typeface="Arial" panose="020B0604020202020204" pitchFamily="34" charset="0"/>
              <a:buChar char="•"/>
            </a:pPr>
            <a:r>
              <a:rPr lang="en-US" sz="2200" b="0" dirty="0">
                <a:solidFill>
                  <a:schemeClr val="tx1"/>
                </a:solidFill>
                <a:latin typeface="Century Gothic" panose="020B0502020202020204" pitchFamily="34" charset="0"/>
              </a:rPr>
              <a:t>Health care providers, hospitals, and laboratories are required to report cases to the local health department (LHD)</a:t>
            </a:r>
          </a:p>
          <a:p>
            <a:pPr eaLnBrk="1" hangingPunct="1">
              <a:spcBef>
                <a:spcPct val="40000"/>
              </a:spcBef>
              <a:spcAft>
                <a:spcPts val="600"/>
              </a:spcAft>
              <a:buFont typeface="Arial" panose="020B0604020202020204" pitchFamily="34" charset="0"/>
              <a:buChar char="•"/>
            </a:pPr>
            <a:r>
              <a:rPr lang="en-US" sz="2200" b="0" dirty="0">
                <a:solidFill>
                  <a:schemeClr val="tx1"/>
                </a:solidFill>
                <a:latin typeface="Century Gothic" panose="020B0502020202020204" pitchFamily="34" charset="0"/>
              </a:rPr>
              <a:t>The LHD is usually responsible for case investigation and action</a:t>
            </a:r>
          </a:p>
          <a:p>
            <a:pPr eaLnBrk="1" hangingPunct="1">
              <a:spcBef>
                <a:spcPct val="40000"/>
              </a:spcBef>
              <a:spcAft>
                <a:spcPts val="600"/>
              </a:spcAft>
              <a:buFont typeface="Arial" panose="020B0604020202020204" pitchFamily="34" charset="0"/>
              <a:buChar char="•"/>
            </a:pPr>
            <a:r>
              <a:rPr lang="en-US" sz="2200" b="0" dirty="0">
                <a:solidFill>
                  <a:schemeClr val="tx1"/>
                </a:solidFill>
                <a:latin typeface="Century Gothic" panose="020B0502020202020204" pitchFamily="34" charset="0"/>
              </a:rPr>
              <a:t>The LHD forwards the disease report to the state health department</a:t>
            </a:r>
          </a:p>
          <a:p>
            <a:pPr eaLnBrk="1" hangingPunct="1">
              <a:spcBef>
                <a:spcPct val="40000"/>
              </a:spcBef>
              <a:spcAft>
                <a:spcPts val="600"/>
              </a:spcAft>
              <a:buFont typeface="Arial" panose="020B0604020202020204" pitchFamily="34" charset="0"/>
              <a:buChar char="•"/>
            </a:pPr>
            <a:r>
              <a:rPr lang="en-US" sz="2200" b="0" dirty="0">
                <a:solidFill>
                  <a:schemeClr val="tx1"/>
                </a:solidFill>
                <a:latin typeface="Century Gothic" panose="020B0502020202020204" pitchFamily="34" charset="0"/>
              </a:rPr>
              <a:t>The state health department assists the LHD as needed</a:t>
            </a:r>
          </a:p>
        </p:txBody>
      </p:sp>
      <p:cxnSp>
        <p:nvCxnSpPr>
          <p:cNvPr id="7" name="Straight Connector 6"/>
          <p:cNvCxnSpPr/>
          <p:nvPr/>
        </p:nvCxnSpPr>
        <p:spPr>
          <a:xfrm>
            <a:off x="558800" y="15875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98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9645" y="4306918"/>
            <a:ext cx="3287487" cy="4064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6"/>
          <p:cNvSpPr>
            <a:spLocks noGrp="1"/>
          </p:cNvSpPr>
          <p:nvPr>
            <p:ph idx="1"/>
          </p:nvPr>
        </p:nvSpPr>
        <p:spPr>
          <a:xfrm>
            <a:off x="558800" y="1470817"/>
            <a:ext cx="8229600" cy="4525963"/>
          </a:xfrm>
        </p:spPr>
        <p:txBody>
          <a:bodyPr/>
          <a:lstStyle/>
          <a:p>
            <a:pPr marL="0" indent="0">
              <a:buNone/>
            </a:pPr>
            <a:r>
              <a:rPr lang="en-US" b="0" dirty="0">
                <a:solidFill>
                  <a:schemeClr val="tx1"/>
                </a:solidFill>
                <a:latin typeface="Century Gothic" panose="020B0502020202020204" pitchFamily="34" charset="0"/>
              </a:rPr>
              <a:t>The purpose and legal basis for public health surveillance is granted by which U.S. document?</a:t>
            </a:r>
          </a:p>
          <a:p>
            <a:pPr marL="457200" lvl="1" indent="0">
              <a:spcBef>
                <a:spcPts val="0"/>
              </a:spcBef>
              <a:spcAft>
                <a:spcPts val="600"/>
              </a:spcAft>
              <a:buClr>
                <a:schemeClr val="tx1"/>
              </a:buClr>
              <a:buNone/>
            </a:pP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a:solidFill>
                  <a:schemeClr val="tx1"/>
                </a:solidFill>
                <a:latin typeface="Century Gothic" panose="020B0502020202020204" pitchFamily="34" charset="0"/>
              </a:rPr>
              <a:t>Bill of Rights</a:t>
            </a:r>
            <a:br>
              <a:rPr lang="en-US" sz="2400" dirty="0">
                <a:solidFill>
                  <a:schemeClr val="tx1"/>
                </a:solidFill>
                <a:latin typeface="Century Gothic" panose="020B0502020202020204" pitchFamily="34" charset="0"/>
              </a:rPr>
            </a:b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a:solidFill>
                  <a:schemeClr val="tx1"/>
                </a:solidFill>
                <a:latin typeface="Century Gothic" panose="020B0502020202020204" pitchFamily="34" charset="0"/>
              </a:rPr>
              <a:t>Declaration of Independence</a:t>
            </a:r>
            <a:br>
              <a:rPr lang="en-US" sz="2400" dirty="0">
                <a:solidFill>
                  <a:schemeClr val="tx1"/>
                </a:solidFill>
                <a:latin typeface="Century Gothic" panose="020B0502020202020204" pitchFamily="34" charset="0"/>
              </a:rPr>
            </a:b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a:solidFill>
                  <a:schemeClr val="tx1"/>
                </a:solidFill>
                <a:latin typeface="Century Gothic" panose="020B0502020202020204" pitchFamily="34" charset="0"/>
              </a:rPr>
              <a:t>U.S. Constitution</a:t>
            </a:r>
            <a:br>
              <a:rPr lang="en-US" sz="2400" dirty="0">
                <a:solidFill>
                  <a:schemeClr val="tx1"/>
                </a:solidFill>
                <a:latin typeface="Century Gothic" panose="020B0502020202020204" pitchFamily="34" charset="0"/>
              </a:rPr>
            </a:b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a:solidFill>
                  <a:schemeClr val="tx1"/>
                </a:solidFill>
                <a:latin typeface="Century Gothic" panose="020B0502020202020204" pitchFamily="34" charset="0"/>
              </a:rPr>
              <a:t>1812 Treaty of Public Health</a:t>
            </a:r>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316365" y="525214"/>
            <a:ext cx="3658374" cy="553998"/>
          </a:xfrm>
          <a:prstGeom prst="rect">
            <a:avLst/>
          </a:prstGeom>
          <a:noFill/>
        </p:spPr>
        <p:txBody>
          <a:bodyPr wrap="none" rtlCol="0">
            <a:spAutoFit/>
          </a:bodyPr>
          <a:lstStyle/>
          <a:p>
            <a:r>
              <a:rPr lang="en-US" sz="3000" dirty="0">
                <a:effectLst/>
                <a:latin typeface="Century Gothic" panose="020B0502020202020204" pitchFamily="34" charset="0"/>
              </a:rPr>
              <a:t>Knowledge Check</a:t>
            </a: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21</a:t>
            </a:fld>
            <a:endParaRPr lang="en-US" sz="1200" dirty="0">
              <a:latin typeface="Arial" panose="020B0604020202020204" pitchFamily="34" charset="0"/>
              <a:cs typeface="Arial" panose="020B0604020202020204" pitchFamily="34" charset="0"/>
            </a:endParaRPr>
          </a:p>
        </p:txBody>
      </p:sp>
      <p:pic>
        <p:nvPicPr>
          <p:cNvPr id="7170"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430691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7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783840"/>
            <a:ext cx="1313177" cy="50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6"/>
          <p:cNvSpPr>
            <a:spLocks noGrp="1"/>
          </p:cNvSpPr>
          <p:nvPr>
            <p:ph idx="1"/>
          </p:nvPr>
        </p:nvSpPr>
        <p:spPr>
          <a:xfrm>
            <a:off x="558800" y="1517650"/>
            <a:ext cx="8689372" cy="916792"/>
          </a:xfrm>
        </p:spPr>
        <p:txBody>
          <a:bodyPr/>
          <a:lstStyle/>
          <a:p>
            <a:pPr marL="0" indent="0">
              <a:buNone/>
            </a:pPr>
            <a:r>
              <a:rPr lang="en-US" b="0" dirty="0">
                <a:solidFill>
                  <a:schemeClr val="tx1"/>
                </a:solidFill>
                <a:latin typeface="Century Gothic" panose="020B0502020202020204" pitchFamily="34" charset="0"/>
              </a:rPr>
              <a:t>CDC must be invited by a state before conducting public health surveillance.</a:t>
            </a:r>
          </a:p>
          <a:p>
            <a:pPr marL="457200" lvl="1" indent="0">
              <a:spcBef>
                <a:spcPts val="0"/>
              </a:spcBef>
              <a:spcAft>
                <a:spcPts val="600"/>
              </a:spcAft>
              <a:buClr>
                <a:schemeClr val="tx1"/>
              </a:buClr>
              <a:buNone/>
            </a:pPr>
            <a:endParaRPr lang="en-US" sz="2400" dirty="0">
              <a:solidFill>
                <a:schemeClr val="tx1"/>
              </a:solidFill>
              <a:latin typeface="Century Gothic" panose="020B0502020202020204" pitchFamily="34" charset="0"/>
            </a:endParaRPr>
          </a:p>
          <a:p>
            <a:pPr marL="914400" lvl="1" indent="-457200">
              <a:lnSpc>
                <a:spcPct val="150000"/>
              </a:lnSpc>
              <a:spcBef>
                <a:spcPts val="0"/>
              </a:spcBef>
              <a:spcAft>
                <a:spcPts val="600"/>
              </a:spcAft>
              <a:buClr>
                <a:schemeClr val="tx1"/>
              </a:buClr>
              <a:buAutoNum type="alphaUcPeriod"/>
            </a:pPr>
            <a:r>
              <a:rPr lang="en-US" sz="2400" dirty="0">
                <a:solidFill>
                  <a:schemeClr val="tx1"/>
                </a:solidFill>
                <a:latin typeface="Century Gothic" panose="020B0502020202020204" pitchFamily="34" charset="0"/>
              </a:rPr>
              <a:t>True</a:t>
            </a:r>
          </a:p>
          <a:p>
            <a:pPr marL="914400" lvl="1" indent="-457200">
              <a:lnSpc>
                <a:spcPct val="150000"/>
              </a:lnSpc>
              <a:spcBef>
                <a:spcPts val="0"/>
              </a:spcBef>
              <a:spcAft>
                <a:spcPts val="600"/>
              </a:spcAft>
              <a:buClr>
                <a:schemeClr val="tx1"/>
              </a:buClr>
              <a:buAutoNum type="alphaUcPeriod"/>
            </a:pPr>
            <a:r>
              <a:rPr lang="en-US" sz="2400" dirty="0">
                <a:solidFill>
                  <a:schemeClr val="tx1"/>
                </a:solidFill>
                <a:latin typeface="Century Gothic" panose="020B0502020202020204" pitchFamily="34" charset="0"/>
              </a:rPr>
              <a:t>False</a:t>
            </a:r>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316365" y="525214"/>
            <a:ext cx="3658374" cy="553998"/>
          </a:xfrm>
          <a:prstGeom prst="rect">
            <a:avLst/>
          </a:prstGeom>
          <a:noFill/>
        </p:spPr>
        <p:txBody>
          <a:bodyPr wrap="none" rtlCol="0">
            <a:spAutoFit/>
          </a:bodyPr>
          <a:lstStyle/>
          <a:p>
            <a:r>
              <a:rPr lang="en-US" sz="3000" dirty="0">
                <a:effectLst/>
                <a:latin typeface="Century Gothic" panose="020B0502020202020204" pitchFamily="34" charset="0"/>
              </a:rPr>
              <a:t>Knowledge Check</a:t>
            </a: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22</a:t>
            </a:fld>
            <a:endParaRPr lang="en-US" sz="1200" dirty="0">
              <a:latin typeface="Arial" panose="020B0604020202020204" pitchFamily="34" charset="0"/>
              <a:cs typeface="Arial" panose="020B0604020202020204" pitchFamily="34" charset="0"/>
            </a:endParaRPr>
          </a:p>
        </p:txBody>
      </p:sp>
      <p:pic>
        <p:nvPicPr>
          <p:cNvPr id="8194" name="Picture 2" descr="Mark indicating the correct answer, A."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2821146"/>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4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9878" y="717144"/>
            <a:ext cx="4217941" cy="584775"/>
          </a:xfrm>
          <a:prstGeom prst="rect">
            <a:avLst/>
          </a:prstGeom>
          <a:noFill/>
          <a:ln w="19050">
            <a:noFill/>
          </a:ln>
        </p:spPr>
        <p:txBody>
          <a:bodyPr wrap="square" rtlCol="0">
            <a:spAutoFit/>
          </a:bodyPr>
          <a:lstStyle/>
          <a:p>
            <a:pPr algn="ctr"/>
            <a:r>
              <a:rPr lang="en-US" sz="3200" dirty="0">
                <a:effectLst/>
                <a:latin typeface="Century Gothic" panose="020B0502020202020204" pitchFamily="34" charset="0"/>
              </a:rPr>
              <a:t>Topic 5</a:t>
            </a:r>
            <a:endParaRPr lang="en-US" sz="3200" u="sng" dirty="0">
              <a:latin typeface="Century Gothic" panose="020B0502020202020204" pitchFamily="34" charset="0"/>
            </a:endParaRPr>
          </a:p>
        </p:txBody>
      </p:sp>
      <p:sp>
        <p:nvSpPr>
          <p:cNvPr id="6" name="TextBox 5"/>
          <p:cNvSpPr txBox="1"/>
          <p:nvPr/>
        </p:nvSpPr>
        <p:spPr>
          <a:xfrm>
            <a:off x="1795648" y="1351749"/>
            <a:ext cx="5486400" cy="1077218"/>
          </a:xfrm>
          <a:prstGeom prst="rect">
            <a:avLst/>
          </a:prstGeom>
          <a:noFill/>
        </p:spPr>
        <p:txBody>
          <a:bodyPr wrap="square" rtlCol="0">
            <a:spAutoFit/>
          </a:bodyPr>
          <a:lstStyle/>
          <a:p>
            <a:pPr algn="ctr"/>
            <a:r>
              <a:rPr lang="en-US" sz="3200" dirty="0">
                <a:solidFill>
                  <a:srgbClr val="00439B"/>
                </a:solidFill>
                <a:effectLst/>
                <a:latin typeface="Century Gothic" panose="020B0502020202020204" pitchFamily="34" charset="0"/>
              </a:rPr>
              <a:t>Public Health Surveillance</a:t>
            </a:r>
          </a:p>
          <a:p>
            <a:pPr algn="ctr"/>
            <a:r>
              <a:rPr lang="en-US" sz="3200" dirty="0">
                <a:solidFill>
                  <a:srgbClr val="00439B"/>
                </a:solidFill>
                <a:effectLst/>
                <a:latin typeface="Century Gothic" panose="020B0502020202020204" pitchFamily="34" charset="0"/>
              </a:rPr>
              <a:t>Types and Attributes</a:t>
            </a:r>
          </a:p>
        </p:txBody>
      </p:sp>
      <p:sp>
        <p:nvSpPr>
          <p:cNvPr id="10"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23</a:t>
            </a:fld>
            <a:endParaRPr lang="en-US" sz="1200" dirty="0">
              <a:latin typeface="Arial" panose="020B0604020202020204" pitchFamily="34" charset="0"/>
              <a:cs typeface="Arial" panose="020B0604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8" y="2603725"/>
            <a:ext cx="2971054" cy="2589862"/>
          </a:xfrm>
          <a:prstGeom prst="rect">
            <a:avLst/>
          </a:prstGeom>
        </p:spPr>
      </p:pic>
    </p:spTree>
    <p:extLst>
      <p:ext uri="{BB962C8B-B14F-4D97-AF65-F5344CB8AC3E}">
        <p14:creationId xmlns:p14="http://schemas.microsoft.com/office/powerpoint/2010/main" val="200041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descr="Box behind text that divides the topics into two columns; the left column describes passive surveillance, and the right describes active surveillance." title="Box"/>
          <p:cNvSpPr/>
          <p:nvPr/>
        </p:nvSpPr>
        <p:spPr>
          <a:xfrm>
            <a:off x="558800" y="1378955"/>
            <a:ext cx="7975600" cy="4336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58800" y="1378955"/>
            <a:ext cx="7975600" cy="821802"/>
          </a:xfrm>
          <a:prstGeom prst="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7" name="Straight Connector 6"/>
          <p:cNvCxnSpPr>
            <a:stCxn id="2" idx="0"/>
            <a:endCxn id="2" idx="2"/>
          </p:cNvCxnSpPr>
          <p:nvPr/>
        </p:nvCxnSpPr>
        <p:spPr>
          <a:xfrm>
            <a:off x="4546600" y="1378955"/>
            <a:ext cx="0" cy="43360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481" y="1496148"/>
            <a:ext cx="3669175" cy="523220"/>
          </a:xfrm>
          <a:prstGeom prst="rect">
            <a:avLst/>
          </a:prstGeom>
          <a:noFill/>
        </p:spPr>
        <p:txBody>
          <a:bodyPr wrap="square" rtlCol="0">
            <a:spAutoFit/>
          </a:bodyPr>
          <a:lstStyle/>
          <a:p>
            <a:r>
              <a:rPr lang="en-US" dirty="0">
                <a:solidFill>
                  <a:schemeClr val="bg1"/>
                </a:solidFill>
                <a:latin typeface="Century Gothic" panose="020B0502020202020204" pitchFamily="34" charset="0"/>
              </a:rPr>
              <a:t>Passive Surveillance</a:t>
            </a:r>
          </a:p>
        </p:txBody>
      </p:sp>
      <p:sp>
        <p:nvSpPr>
          <p:cNvPr id="10" name="TextBox 9"/>
          <p:cNvSpPr txBox="1"/>
          <p:nvPr/>
        </p:nvSpPr>
        <p:spPr>
          <a:xfrm>
            <a:off x="4592989" y="1496148"/>
            <a:ext cx="3669175" cy="523220"/>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Active Surveillance</a:t>
            </a:r>
          </a:p>
        </p:txBody>
      </p:sp>
      <p:sp>
        <p:nvSpPr>
          <p:cNvPr id="13" name="TextBox 12"/>
          <p:cNvSpPr txBox="1"/>
          <p:nvPr/>
        </p:nvSpPr>
        <p:spPr>
          <a:xfrm>
            <a:off x="523031" y="2295283"/>
            <a:ext cx="411564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effectLst/>
                <a:latin typeface="Century Gothic" panose="020B0502020202020204" pitchFamily="34" charset="0"/>
              </a:rPr>
              <a:t>Diseases are reported </a:t>
            </a:r>
            <a:br>
              <a:rPr lang="en-US" sz="2000" dirty="0">
                <a:effectLst/>
                <a:latin typeface="Century Gothic" panose="020B0502020202020204" pitchFamily="34" charset="0"/>
              </a:rPr>
            </a:br>
            <a:r>
              <a:rPr lang="en-US" sz="2000" dirty="0">
                <a:effectLst/>
                <a:latin typeface="Century Gothic" panose="020B0502020202020204" pitchFamily="34" charset="0"/>
              </a:rPr>
              <a:t>by health care providers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a:effectLst/>
                <a:latin typeface="Century Gothic" panose="020B0502020202020204" pitchFamily="34" charset="0"/>
              </a:rPr>
              <a:t>Simple and inexpensive</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a:effectLst/>
                <a:latin typeface="Century Gothic" panose="020B0502020202020204" pitchFamily="34" charset="0"/>
              </a:rPr>
              <a:t>Limited by incompleteness</a:t>
            </a:r>
            <a:br>
              <a:rPr lang="en-US" sz="2000" dirty="0">
                <a:effectLst/>
                <a:latin typeface="Century Gothic" panose="020B0502020202020204" pitchFamily="34" charset="0"/>
              </a:rPr>
            </a:br>
            <a:r>
              <a:rPr lang="en-US" sz="2000" dirty="0">
                <a:effectLst/>
                <a:latin typeface="Century Gothic" panose="020B0502020202020204" pitchFamily="34" charset="0"/>
              </a:rPr>
              <a:t>of reporting and variability</a:t>
            </a:r>
            <a:br>
              <a:rPr lang="en-US" sz="2000" dirty="0">
                <a:effectLst/>
                <a:latin typeface="Century Gothic" panose="020B0502020202020204" pitchFamily="34" charset="0"/>
              </a:rPr>
            </a:br>
            <a:r>
              <a:rPr lang="en-US" sz="2000" dirty="0">
                <a:effectLst/>
                <a:latin typeface="Century Gothic" panose="020B0502020202020204" pitchFamily="34" charset="0"/>
              </a:rPr>
              <a:t>of quality</a:t>
            </a:r>
          </a:p>
        </p:txBody>
      </p:sp>
      <p:sp>
        <p:nvSpPr>
          <p:cNvPr id="15" name="TextBox 14"/>
          <p:cNvSpPr txBox="1"/>
          <p:nvPr/>
        </p:nvSpPr>
        <p:spPr>
          <a:xfrm>
            <a:off x="4590097" y="2285758"/>
            <a:ext cx="409670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effectLst/>
                <a:latin typeface="Century Gothic" panose="020B0502020202020204" pitchFamily="34" charset="0"/>
              </a:rPr>
              <a:t>Health agencies contact health providers seeking reports</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a:effectLst/>
                <a:latin typeface="Century Gothic" panose="020B0502020202020204" pitchFamily="34" charset="0"/>
              </a:rPr>
              <a:t>Ensures more complete reporting of conditions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a:effectLst/>
                <a:latin typeface="Century Gothic" panose="020B0502020202020204" pitchFamily="34" charset="0"/>
              </a:rPr>
              <a:t>Used in conjunction </a:t>
            </a:r>
            <a:br>
              <a:rPr lang="en-US" sz="2000" dirty="0">
                <a:effectLst/>
                <a:latin typeface="Century Gothic" panose="020B0502020202020204" pitchFamily="34" charset="0"/>
              </a:rPr>
            </a:br>
            <a:r>
              <a:rPr lang="en-US" sz="2000" dirty="0">
                <a:effectLst/>
                <a:latin typeface="Century Gothic" panose="020B0502020202020204" pitchFamily="34" charset="0"/>
              </a:rPr>
              <a:t>with specific epidemiologic investigation</a:t>
            </a:r>
          </a:p>
        </p:txBody>
      </p:sp>
      <p:sp>
        <p:nvSpPr>
          <p:cNvPr id="11" name="TextBox 10"/>
          <p:cNvSpPr txBox="1"/>
          <p:nvPr/>
        </p:nvSpPr>
        <p:spPr>
          <a:xfrm>
            <a:off x="1253070" y="542424"/>
            <a:ext cx="6587061" cy="553998"/>
          </a:xfrm>
          <a:prstGeom prst="rect">
            <a:avLst/>
          </a:prstGeom>
          <a:noFill/>
        </p:spPr>
        <p:txBody>
          <a:bodyPr wrap="none" rtlCol="0">
            <a:spAutoFit/>
          </a:bodyPr>
          <a:lstStyle/>
          <a:p>
            <a:pPr algn="ctr"/>
            <a:r>
              <a:rPr lang="en-US" sz="3000" dirty="0">
                <a:effectLst/>
                <a:latin typeface="Century Gothic" panose="020B0502020202020204" pitchFamily="34" charset="0"/>
              </a:rPr>
              <a:t>Types of Public Health Surveillance</a:t>
            </a:r>
          </a:p>
        </p:txBody>
      </p:sp>
      <p:sp>
        <p:nvSpPr>
          <p:cNvPr id="1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67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41195" y="2179960"/>
            <a:ext cx="8071796" cy="1895463"/>
          </a:xfrm>
        </p:spPr>
        <p:txBody>
          <a:bodyPr/>
          <a:lstStyle/>
          <a:p>
            <a:pPr marL="457200" lvl="1" indent="0">
              <a:spcAft>
                <a:spcPts val="900"/>
              </a:spcAft>
              <a:buNone/>
            </a:pPr>
            <a:r>
              <a:rPr lang="en-US" sz="2200" dirty="0">
                <a:solidFill>
                  <a:schemeClr val="tx1"/>
                </a:solidFill>
                <a:latin typeface="Century Gothic" panose="020B0502020202020204" pitchFamily="34" charset="0"/>
              </a:rPr>
              <a:t>Reporting of health events by health professionals who are selected to represent a geographic area or a specific reporting group</a:t>
            </a:r>
          </a:p>
          <a:p>
            <a:pPr marL="457200" lvl="1" indent="0">
              <a:spcAft>
                <a:spcPts val="900"/>
              </a:spcAft>
              <a:buNone/>
            </a:pPr>
            <a:r>
              <a:rPr lang="en-US" sz="2200" dirty="0">
                <a:solidFill>
                  <a:schemeClr val="tx1"/>
                </a:solidFill>
                <a:latin typeface="Century Gothic" panose="020B0502020202020204" pitchFamily="34" charset="0"/>
              </a:rPr>
              <a:t>Can be active or passive</a:t>
            </a:r>
          </a:p>
        </p:txBody>
      </p:sp>
      <p:sp>
        <p:nvSpPr>
          <p:cNvPr id="9" name="Rectangle 8"/>
          <p:cNvSpPr/>
          <p:nvPr/>
        </p:nvSpPr>
        <p:spPr>
          <a:xfrm>
            <a:off x="2748293" y="1520880"/>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marL="0" indent="0" algn="ctr">
              <a:spcAft>
                <a:spcPts val="900"/>
              </a:spcAft>
              <a:buNone/>
            </a:pPr>
            <a:r>
              <a:rPr lang="en-US" sz="2400" dirty="0">
                <a:solidFill>
                  <a:schemeClr val="bg1"/>
                </a:solidFill>
                <a:latin typeface="Century Gothic" panose="020B0502020202020204" pitchFamily="34" charset="0"/>
              </a:rPr>
              <a:t>Sentinel Surveillance</a:t>
            </a:r>
          </a:p>
        </p:txBody>
      </p:sp>
      <p:sp>
        <p:nvSpPr>
          <p:cNvPr id="8" name="Rectangle 7"/>
          <p:cNvSpPr/>
          <p:nvPr/>
        </p:nvSpPr>
        <p:spPr>
          <a:xfrm>
            <a:off x="2730499" y="4330175"/>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cxnSp>
        <p:nvCxnSpPr>
          <p:cNvPr id="6" name="Straight Connector 5"/>
          <p:cNvCxnSpPr/>
          <p:nvPr/>
        </p:nvCxnSpPr>
        <p:spPr>
          <a:xfrm>
            <a:off x="406399" y="1219200"/>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61008" y="4972868"/>
            <a:ext cx="8168642" cy="769441"/>
          </a:xfrm>
          <a:prstGeom prst="rect">
            <a:avLst/>
          </a:prstGeom>
        </p:spPr>
        <p:txBody>
          <a:bodyPr wrap="square">
            <a:spAutoFit/>
          </a:bodyPr>
          <a:lstStyle/>
          <a:p>
            <a:pPr lvl="1" fontAlgn="auto">
              <a:spcBef>
                <a:spcPct val="20000"/>
              </a:spcBef>
              <a:spcAft>
                <a:spcPts val="900"/>
              </a:spcAft>
            </a:pPr>
            <a:r>
              <a:rPr lang="en-US" sz="2200" dirty="0">
                <a:effectLst/>
                <a:latin typeface="Century Gothic" panose="020B0502020202020204" pitchFamily="34" charset="0"/>
              </a:rPr>
              <a:t>Focuses on one or more symptoms rather than a physician-diagnosed or laboratory-confirmed disease</a:t>
            </a:r>
          </a:p>
        </p:txBody>
      </p:sp>
      <p:sp>
        <p:nvSpPr>
          <p:cNvPr id="3" name="Rectangle 2"/>
          <p:cNvSpPr/>
          <p:nvPr/>
        </p:nvSpPr>
        <p:spPr>
          <a:xfrm>
            <a:off x="2782766" y="4332025"/>
            <a:ext cx="3588654" cy="461665"/>
          </a:xfrm>
          <a:prstGeom prst="rect">
            <a:avLst/>
          </a:prstGeom>
        </p:spPr>
        <p:txBody>
          <a:bodyPr wrap="square">
            <a:spAutoFit/>
          </a:bodyPr>
          <a:lstStyle/>
          <a:p>
            <a:pPr lvl="0" algn="ctr" fontAlgn="auto">
              <a:spcBef>
                <a:spcPct val="20000"/>
              </a:spcBef>
              <a:spcAft>
                <a:spcPts val="900"/>
              </a:spcAft>
              <a:buClr>
                <a:srgbClr val="0039A6"/>
              </a:buClr>
              <a:buSzPct val="70000"/>
            </a:pPr>
            <a:r>
              <a:rPr lang="en-US" sz="2400" dirty="0">
                <a:solidFill>
                  <a:srgbClr val="FFFFFF"/>
                </a:solidFill>
                <a:effectLst/>
                <a:latin typeface="Century Gothic" panose="020B0502020202020204" pitchFamily="34" charset="0"/>
              </a:rPr>
              <a:t>Syndromic Surveillance</a:t>
            </a:r>
          </a:p>
        </p:txBody>
      </p:sp>
      <p:sp>
        <p:nvSpPr>
          <p:cNvPr id="10" name="TextBox 9"/>
          <p:cNvSpPr txBox="1"/>
          <p:nvPr/>
        </p:nvSpPr>
        <p:spPr>
          <a:xfrm>
            <a:off x="698467" y="560981"/>
            <a:ext cx="7757253" cy="553998"/>
          </a:xfrm>
          <a:prstGeom prst="rect">
            <a:avLst/>
          </a:prstGeom>
          <a:noFill/>
        </p:spPr>
        <p:txBody>
          <a:bodyPr wrap="none" rtlCol="0">
            <a:spAutoFit/>
          </a:bodyPr>
          <a:lstStyle/>
          <a:p>
            <a:pPr algn="ctr"/>
            <a:r>
              <a:rPr lang="en-US" sz="3000" dirty="0">
                <a:effectLst/>
                <a:latin typeface="Century Gothic" panose="020B0502020202020204" pitchFamily="34" charset="0"/>
              </a:rPr>
              <a:t>Other Types of Public Health Surveillance</a:t>
            </a: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50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657026" y="589305"/>
            <a:ext cx="5779147" cy="553998"/>
          </a:xfrm>
          <a:prstGeom prst="rect">
            <a:avLst/>
          </a:prstGeom>
          <a:noFill/>
        </p:spPr>
        <p:txBody>
          <a:bodyPr wrap="none" rtlCol="0">
            <a:spAutoFit/>
          </a:bodyPr>
          <a:lstStyle/>
          <a:p>
            <a:pPr algn="ctr"/>
            <a:r>
              <a:rPr lang="en-US" dirty="0">
                <a:effectLst/>
                <a:latin typeface="Century Gothic" panose="020B0502020202020204" pitchFamily="34" charset="0"/>
              </a:rPr>
              <a:t> </a:t>
            </a:r>
            <a:r>
              <a:rPr lang="en-US" sz="3000" dirty="0">
                <a:effectLst/>
                <a:latin typeface="Century Gothic" panose="020B0502020202020204" pitchFamily="34" charset="0"/>
              </a:rPr>
              <a:t>Surveillance System Attributes</a:t>
            </a: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26</a:t>
            </a:fld>
            <a:endParaRPr lang="en-US" sz="1200" dirty="0">
              <a:latin typeface="Arial" panose="020B0604020202020204" pitchFamily="34" charset="0"/>
              <a:cs typeface="Arial" panose="020B0604020202020204" pitchFamily="34" charset="0"/>
            </a:endParaRPr>
          </a:p>
        </p:txBody>
      </p:sp>
      <p:graphicFrame>
        <p:nvGraphicFramePr>
          <p:cNvPr id="3" name="Table 2" descr="Box behind the text divides the content into two columns, one list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324097487"/>
              </p:ext>
            </p:extLst>
          </p:nvPr>
        </p:nvGraphicFramePr>
        <p:xfrm>
          <a:off x="558800" y="1320801"/>
          <a:ext cx="7860805" cy="4865701"/>
        </p:xfrm>
        <a:graphic>
          <a:graphicData uri="http://schemas.openxmlformats.org/drawingml/2006/table">
            <a:tbl>
              <a:tblPr firstRow="1" bandRow="1">
                <a:tableStyleId>{5C22544A-7EE6-4342-B048-85BDC9FD1C3A}</a:tableStyleId>
              </a:tblPr>
              <a:tblGrid>
                <a:gridCol w="2170854">
                  <a:extLst>
                    <a:ext uri="{9D8B030D-6E8A-4147-A177-3AD203B41FA5}">
                      <a16:colId xmlns:a16="http://schemas.microsoft.com/office/drawing/2014/main" val="20000"/>
                    </a:ext>
                  </a:extLst>
                </a:gridCol>
                <a:gridCol w="5689951">
                  <a:extLst>
                    <a:ext uri="{9D8B030D-6E8A-4147-A177-3AD203B41FA5}">
                      <a16:colId xmlns:a16="http://schemas.microsoft.com/office/drawing/2014/main" val="20001"/>
                    </a:ext>
                  </a:extLst>
                </a:gridCol>
              </a:tblGrid>
              <a:tr h="530898">
                <a:tc>
                  <a:txBody>
                    <a:bodyPr/>
                    <a:lstStyle/>
                    <a:p>
                      <a:pPr algn="l"/>
                      <a:r>
                        <a:rPr lang="en-US" sz="2400" b="0" dirty="0">
                          <a:latin typeface="Century Gothic" panose="020B0502020202020204" pitchFamily="34" charset="0"/>
                        </a:rPr>
                        <a:t>Attribute</a:t>
                      </a:r>
                    </a:p>
                  </a:txBody>
                  <a:tcPr/>
                </a:tc>
                <a:tc>
                  <a:txBody>
                    <a:bodyPr/>
                    <a:lstStyle/>
                    <a:p>
                      <a:pPr algn="ctr"/>
                      <a:r>
                        <a:rPr lang="en-US" sz="2400" b="0" dirty="0">
                          <a:latin typeface="Century Gothic" panose="020B0502020202020204" pitchFamily="34" charset="0"/>
                        </a:rPr>
                        <a:t>Question It Answers</a:t>
                      </a:r>
                    </a:p>
                  </a:txBody>
                  <a:tcPr/>
                </a:tc>
                <a:extLst>
                  <a:ext uri="{0D108BD9-81ED-4DB2-BD59-A6C34878D82A}">
                    <a16:rowId xmlns:a16="http://schemas.microsoft.com/office/drawing/2014/main" val="10000"/>
                  </a:ext>
                </a:extLst>
              </a:tr>
              <a:tr h="884830">
                <a:tc>
                  <a:txBody>
                    <a:bodyPr/>
                    <a:lstStyle/>
                    <a:p>
                      <a:r>
                        <a:rPr lang="en-US" sz="2200" b="0" dirty="0">
                          <a:latin typeface="Century Gothic" panose="020B0502020202020204" pitchFamily="34" charset="0"/>
                        </a:rPr>
                        <a:t>Usefulness</a:t>
                      </a:r>
                    </a:p>
                  </a:txBody>
                  <a:tcPr anchor="ctr">
                    <a:solidFill>
                      <a:schemeClr val="bg1">
                        <a:lumMod val="85000"/>
                      </a:schemeClr>
                    </a:solidFill>
                  </a:tcPr>
                </a:tc>
                <a:tc>
                  <a:txBody>
                    <a:bodyPr/>
                    <a:lstStyle/>
                    <a:p>
                      <a:r>
                        <a:rPr lang="en-US" sz="2200" b="0" dirty="0">
                          <a:latin typeface="Century Gothic" panose="020B0502020202020204" pitchFamily="34" charset="0"/>
                        </a:rPr>
                        <a:t>How useful is the system in accomplishing its objectives?</a:t>
                      </a:r>
                    </a:p>
                  </a:txBody>
                  <a:tcPr>
                    <a:solidFill>
                      <a:schemeClr val="bg1">
                        <a:lumMod val="85000"/>
                      </a:schemeClr>
                    </a:solidFill>
                  </a:tcPr>
                </a:tc>
                <a:extLst>
                  <a:ext uri="{0D108BD9-81ED-4DB2-BD59-A6C34878D82A}">
                    <a16:rowId xmlns:a16="http://schemas.microsoft.com/office/drawing/2014/main" val="10001"/>
                  </a:ext>
                </a:extLst>
              </a:tr>
              <a:tr h="1409355">
                <a:tc>
                  <a:txBody>
                    <a:bodyPr/>
                    <a:lstStyle/>
                    <a:p>
                      <a:r>
                        <a:rPr lang="en-US" sz="2200" b="0" dirty="0">
                          <a:latin typeface="Century Gothic" panose="020B0502020202020204" pitchFamily="34" charset="0"/>
                        </a:rPr>
                        <a:t>Data quality</a:t>
                      </a:r>
                    </a:p>
                  </a:txBody>
                  <a:tcPr anchor="ctr">
                    <a:solidFill>
                      <a:schemeClr val="bg1">
                        <a:lumMod val="85000"/>
                      </a:schemeClr>
                    </a:solidFill>
                  </a:tcPr>
                </a:tc>
                <a:tc>
                  <a:txBody>
                    <a:bodyPr/>
                    <a:lstStyle/>
                    <a:p>
                      <a:r>
                        <a:rPr lang="en-US" sz="2200" b="0" dirty="0">
                          <a:latin typeface="Century Gothic" panose="020B0502020202020204" pitchFamily="34" charset="0"/>
                        </a:rPr>
                        <a:t>How reliable are the available</a:t>
                      </a:r>
                      <a:r>
                        <a:rPr lang="en-US" sz="2200" b="0" baseline="0" dirty="0">
                          <a:latin typeface="Century Gothic" panose="020B0502020202020204" pitchFamily="34" charset="0"/>
                        </a:rPr>
                        <a:t> data? How complete and accurate are data fields in the reports received by the system?</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530898">
                <a:tc>
                  <a:txBody>
                    <a:bodyPr/>
                    <a:lstStyle/>
                    <a:p>
                      <a:r>
                        <a:rPr lang="en-US" sz="2200" b="0" dirty="0">
                          <a:latin typeface="Century Gothic" panose="020B0502020202020204" pitchFamily="34" charset="0"/>
                        </a:rPr>
                        <a:t>Timeliness</a:t>
                      </a:r>
                    </a:p>
                  </a:txBody>
                  <a:tcPr anchor="ctr">
                    <a:solidFill>
                      <a:schemeClr val="bg1">
                        <a:lumMod val="85000"/>
                      </a:schemeClr>
                    </a:solidFill>
                  </a:tcPr>
                </a:tc>
                <a:tc>
                  <a:txBody>
                    <a:bodyPr/>
                    <a:lstStyle/>
                    <a:p>
                      <a:r>
                        <a:rPr lang="en-US" sz="2200" b="0" dirty="0">
                          <a:latin typeface="Century Gothic" panose="020B0502020202020204" pitchFamily="34" charset="0"/>
                        </a:rPr>
                        <a:t>How quickly are reports received?</a:t>
                      </a:r>
                    </a:p>
                  </a:txBody>
                  <a:tcPr>
                    <a:solidFill>
                      <a:schemeClr val="bg1">
                        <a:lumMod val="85000"/>
                      </a:schemeClr>
                    </a:solidFill>
                  </a:tcPr>
                </a:tc>
                <a:extLst>
                  <a:ext uri="{0D108BD9-81ED-4DB2-BD59-A6C34878D82A}">
                    <a16:rowId xmlns:a16="http://schemas.microsoft.com/office/drawing/2014/main" val="10003"/>
                  </a:ext>
                </a:extLst>
              </a:tr>
              <a:tr h="955617">
                <a:tc>
                  <a:txBody>
                    <a:bodyPr/>
                    <a:lstStyle/>
                    <a:p>
                      <a:r>
                        <a:rPr lang="en-US" sz="2200" b="0" dirty="0">
                          <a:latin typeface="Century Gothic" panose="020B0502020202020204" pitchFamily="34" charset="0"/>
                        </a:rPr>
                        <a:t>Flexibility</a:t>
                      </a:r>
                    </a:p>
                  </a:txBody>
                  <a:tcPr anchor="ctr">
                    <a:solidFill>
                      <a:schemeClr val="bg1">
                        <a:lumMod val="85000"/>
                      </a:schemeClr>
                    </a:solidFill>
                  </a:tcPr>
                </a:tc>
                <a:tc>
                  <a:txBody>
                    <a:bodyPr/>
                    <a:lstStyle/>
                    <a:p>
                      <a:r>
                        <a:rPr lang="en-US" sz="2200" b="0" dirty="0">
                          <a:latin typeface="Century Gothic" panose="020B0502020202020204" pitchFamily="34" charset="0"/>
                        </a:rPr>
                        <a:t>How quickly can the system adapt</a:t>
                      </a:r>
                      <a:r>
                        <a:rPr lang="en-US" sz="2200" b="0" baseline="0" dirty="0">
                          <a:latin typeface="Century Gothic" panose="020B0502020202020204" pitchFamily="34" charset="0"/>
                        </a:rPr>
                        <a:t> to changes?</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4"/>
                  </a:ext>
                </a:extLst>
              </a:tr>
              <a:tr h="530898">
                <a:tc>
                  <a:txBody>
                    <a:bodyPr/>
                    <a:lstStyle/>
                    <a:p>
                      <a:r>
                        <a:rPr lang="en-US" sz="2200" b="0" dirty="0">
                          <a:latin typeface="Century Gothic" panose="020B0502020202020204" pitchFamily="34" charset="0"/>
                        </a:rPr>
                        <a:t>Simplicity</a:t>
                      </a:r>
                    </a:p>
                  </a:txBody>
                  <a:tcPr anchor="ctr">
                    <a:solidFill>
                      <a:schemeClr val="bg1">
                        <a:lumMod val="85000"/>
                      </a:schemeClr>
                    </a:solidFill>
                  </a:tcPr>
                </a:tc>
                <a:tc>
                  <a:txBody>
                    <a:bodyPr/>
                    <a:lstStyle/>
                    <a:p>
                      <a:r>
                        <a:rPr lang="en-US" sz="2200" b="0" dirty="0">
                          <a:latin typeface="Century Gothic" panose="020B0502020202020204" pitchFamily="34" charset="0"/>
                        </a:rPr>
                        <a:t>How easy is the system’s operation?</a:t>
                      </a:r>
                    </a:p>
                  </a:txBody>
                  <a:tcP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256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147948"/>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657026" y="593950"/>
            <a:ext cx="5779147" cy="553998"/>
          </a:xfrm>
          <a:prstGeom prst="rect">
            <a:avLst/>
          </a:prstGeom>
          <a:noFill/>
        </p:spPr>
        <p:txBody>
          <a:bodyPr wrap="none" rtlCol="0">
            <a:spAutoFit/>
          </a:bodyPr>
          <a:lstStyle/>
          <a:p>
            <a:pPr algn="ctr"/>
            <a:r>
              <a:rPr lang="en-US" dirty="0">
                <a:effectLst/>
                <a:latin typeface="Century Gothic" panose="020B0502020202020204" pitchFamily="34" charset="0"/>
              </a:rPr>
              <a:t> </a:t>
            </a:r>
            <a:r>
              <a:rPr lang="en-US" sz="3000" dirty="0">
                <a:effectLst/>
                <a:latin typeface="Century Gothic" panose="020B0502020202020204" pitchFamily="34" charset="0"/>
              </a:rPr>
              <a:t>Surveillance System Attributes</a:t>
            </a: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27</a:t>
            </a:fld>
            <a:endParaRPr lang="en-US" sz="1200" dirty="0">
              <a:latin typeface="Arial" panose="020B0604020202020204" pitchFamily="34" charset="0"/>
              <a:cs typeface="Arial" panose="020B0604020202020204" pitchFamily="34" charset="0"/>
            </a:endParaRPr>
          </a:p>
        </p:txBody>
      </p:sp>
      <p:graphicFrame>
        <p:nvGraphicFramePr>
          <p:cNvPr id="11" name="Table 10" descr="Box behind the text that divides the content into two columns, one describ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859833780"/>
              </p:ext>
            </p:extLst>
          </p:nvPr>
        </p:nvGraphicFramePr>
        <p:xfrm>
          <a:off x="511175" y="1308925"/>
          <a:ext cx="8070850" cy="4881808"/>
        </p:xfrm>
        <a:graphic>
          <a:graphicData uri="http://schemas.openxmlformats.org/drawingml/2006/table">
            <a:tbl>
              <a:tblPr firstRow="1" bandRow="1">
                <a:tableStyleId>{5C22544A-7EE6-4342-B048-85BDC9FD1C3A}</a:tableStyleId>
              </a:tblPr>
              <a:tblGrid>
                <a:gridCol w="2788962">
                  <a:extLst>
                    <a:ext uri="{9D8B030D-6E8A-4147-A177-3AD203B41FA5}">
                      <a16:colId xmlns:a16="http://schemas.microsoft.com/office/drawing/2014/main" val="20000"/>
                    </a:ext>
                  </a:extLst>
                </a:gridCol>
                <a:gridCol w="5281888">
                  <a:extLst>
                    <a:ext uri="{9D8B030D-6E8A-4147-A177-3AD203B41FA5}">
                      <a16:colId xmlns:a16="http://schemas.microsoft.com/office/drawing/2014/main" val="20001"/>
                    </a:ext>
                  </a:extLst>
                </a:gridCol>
              </a:tblGrid>
              <a:tr h="542853">
                <a:tc>
                  <a:txBody>
                    <a:bodyPr/>
                    <a:lstStyle/>
                    <a:p>
                      <a:pPr algn="l"/>
                      <a:r>
                        <a:rPr lang="en-US" sz="2400" b="0" dirty="0">
                          <a:latin typeface="Century Gothic" panose="020B0502020202020204" pitchFamily="34" charset="0"/>
                        </a:rPr>
                        <a:t>Attribute</a:t>
                      </a:r>
                    </a:p>
                  </a:txBody>
                  <a:tcPr/>
                </a:tc>
                <a:tc>
                  <a:txBody>
                    <a:bodyPr/>
                    <a:lstStyle/>
                    <a:p>
                      <a:pPr algn="ctr"/>
                      <a:r>
                        <a:rPr lang="en-US" sz="2400" b="0" dirty="0">
                          <a:latin typeface="Century Gothic" panose="020B0502020202020204" pitchFamily="34" charset="0"/>
                        </a:rPr>
                        <a:t>Question It Answers</a:t>
                      </a:r>
                    </a:p>
                  </a:txBody>
                  <a:tcPr/>
                </a:tc>
                <a:extLst>
                  <a:ext uri="{0D108BD9-81ED-4DB2-BD59-A6C34878D82A}">
                    <a16:rowId xmlns:a16="http://schemas.microsoft.com/office/drawing/2014/main" val="10000"/>
                  </a:ext>
                </a:extLst>
              </a:tr>
              <a:tr h="904756">
                <a:tc>
                  <a:txBody>
                    <a:bodyPr/>
                    <a:lstStyle/>
                    <a:p>
                      <a:r>
                        <a:rPr lang="en-US" sz="2200" b="0" dirty="0">
                          <a:latin typeface="Century Gothic" panose="020B0502020202020204" pitchFamily="34" charset="0"/>
                        </a:rPr>
                        <a:t>Stability</a:t>
                      </a:r>
                    </a:p>
                  </a:txBody>
                  <a:tcPr anchor="ctr">
                    <a:solidFill>
                      <a:schemeClr val="bg1">
                        <a:lumMod val="85000"/>
                      </a:schemeClr>
                    </a:solidFill>
                  </a:tcPr>
                </a:tc>
                <a:tc>
                  <a:txBody>
                    <a:bodyPr/>
                    <a:lstStyle/>
                    <a:p>
                      <a:r>
                        <a:rPr lang="en-US" sz="2200" b="0" dirty="0">
                          <a:latin typeface="Century Gothic" panose="020B0502020202020204" pitchFamily="34" charset="0"/>
                        </a:rPr>
                        <a:t>Does the surveillance system work well?</a:t>
                      </a:r>
                      <a:br>
                        <a:rPr lang="en-US" sz="2200" b="0" dirty="0">
                          <a:latin typeface="Century Gothic" panose="020B0502020202020204" pitchFamily="34" charset="0"/>
                        </a:rPr>
                      </a:br>
                      <a:r>
                        <a:rPr lang="en-US" sz="2200" b="0" dirty="0">
                          <a:latin typeface="Century Gothic" panose="020B0502020202020204" pitchFamily="34" charset="0"/>
                        </a:rPr>
                        <a:t>Does it break down often?</a:t>
                      </a:r>
                    </a:p>
                  </a:txBody>
                  <a:tcPr>
                    <a:solidFill>
                      <a:schemeClr val="bg1">
                        <a:lumMod val="85000"/>
                      </a:schemeClr>
                    </a:solidFill>
                  </a:tcPr>
                </a:tc>
                <a:extLst>
                  <a:ext uri="{0D108BD9-81ED-4DB2-BD59-A6C34878D82A}">
                    <a16:rowId xmlns:a16="http://schemas.microsoft.com/office/drawing/2014/main" val="10001"/>
                  </a:ext>
                </a:extLst>
              </a:tr>
              <a:tr h="839542">
                <a:tc>
                  <a:txBody>
                    <a:bodyPr/>
                    <a:lstStyle/>
                    <a:p>
                      <a:r>
                        <a:rPr lang="en-US" sz="2200" b="0" dirty="0">
                          <a:latin typeface="Century Gothic" panose="020B0502020202020204" pitchFamily="34" charset="0"/>
                        </a:rPr>
                        <a:t>Sensitivity</a:t>
                      </a:r>
                    </a:p>
                  </a:txBody>
                  <a:tcPr anchor="ctr">
                    <a:solidFill>
                      <a:schemeClr val="bg1">
                        <a:lumMod val="85000"/>
                      </a:schemeClr>
                    </a:solidFill>
                  </a:tcPr>
                </a:tc>
                <a:tc>
                  <a:txBody>
                    <a:bodyPr/>
                    <a:lstStyle/>
                    <a:p>
                      <a:r>
                        <a:rPr lang="en-US" sz="2200" b="0" dirty="0">
                          <a:latin typeface="Century Gothic" panose="020B0502020202020204" pitchFamily="34" charset="0"/>
                        </a:rPr>
                        <a:t>How well does</a:t>
                      </a:r>
                      <a:r>
                        <a:rPr lang="en-US" sz="2200" b="0" baseline="0" dirty="0">
                          <a:latin typeface="Century Gothic" panose="020B0502020202020204" pitchFamily="34" charset="0"/>
                        </a:rPr>
                        <a:t> it capture the intended cases?</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542853">
                <a:tc>
                  <a:txBody>
                    <a:bodyPr/>
                    <a:lstStyle/>
                    <a:p>
                      <a:r>
                        <a:rPr lang="en-US" sz="2200" b="0" dirty="0">
                          <a:latin typeface="Century Gothic" panose="020B0502020202020204" pitchFamily="34" charset="0"/>
                        </a:rPr>
                        <a:t>Predictive value</a:t>
                      </a:r>
                      <a:r>
                        <a:rPr lang="en-US" sz="2200" b="0" baseline="0" dirty="0">
                          <a:latin typeface="Century Gothic" panose="020B0502020202020204" pitchFamily="34" charset="0"/>
                        </a:rPr>
                        <a:t> positive</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a:latin typeface="Century Gothic" panose="020B0502020202020204" pitchFamily="34" charset="0"/>
                        </a:rPr>
                        <a:t>How many</a:t>
                      </a:r>
                      <a:r>
                        <a:rPr lang="en-US" sz="2200" b="0" baseline="0" dirty="0">
                          <a:latin typeface="Century Gothic" panose="020B0502020202020204" pitchFamily="34" charset="0"/>
                        </a:rPr>
                        <a:t> of the reported cases meet the case definition?</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3"/>
                  </a:ext>
                </a:extLst>
              </a:tr>
              <a:tr h="977136">
                <a:tc>
                  <a:txBody>
                    <a:bodyPr/>
                    <a:lstStyle/>
                    <a:p>
                      <a:r>
                        <a:rPr lang="en-US" sz="2200" b="0" dirty="0">
                          <a:latin typeface="Century Gothic" panose="020B0502020202020204" pitchFamily="34" charset="0"/>
                        </a:rPr>
                        <a:t>Representativeness</a:t>
                      </a:r>
                    </a:p>
                  </a:txBody>
                  <a:tcPr anchor="ctr">
                    <a:solidFill>
                      <a:schemeClr val="bg1">
                        <a:lumMod val="85000"/>
                      </a:schemeClr>
                    </a:solidFill>
                  </a:tcPr>
                </a:tc>
                <a:tc>
                  <a:txBody>
                    <a:bodyPr/>
                    <a:lstStyle/>
                    <a:p>
                      <a:r>
                        <a:rPr lang="en-US" sz="2200" b="0" dirty="0">
                          <a:latin typeface="Century Gothic" panose="020B0502020202020204" pitchFamily="34" charset="0"/>
                        </a:rPr>
                        <a:t>How good is the system at representing</a:t>
                      </a:r>
                      <a:r>
                        <a:rPr lang="en-US" sz="2200" b="0" baseline="0" dirty="0">
                          <a:latin typeface="Century Gothic" panose="020B0502020202020204" pitchFamily="34" charset="0"/>
                        </a:rPr>
                        <a:t> the population under surveillance?</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4"/>
                  </a:ext>
                </a:extLst>
              </a:tr>
              <a:tr h="542853">
                <a:tc>
                  <a:txBody>
                    <a:bodyPr/>
                    <a:lstStyle/>
                    <a:p>
                      <a:r>
                        <a:rPr lang="en-US" sz="2200" b="0" dirty="0">
                          <a:latin typeface="Century Gothic" panose="020B0502020202020204" pitchFamily="34" charset="0"/>
                        </a:rPr>
                        <a:t>Acceptability</a:t>
                      </a:r>
                    </a:p>
                  </a:txBody>
                  <a:tcPr anchor="ctr">
                    <a:solidFill>
                      <a:schemeClr val="bg1">
                        <a:lumMod val="85000"/>
                      </a:schemeClr>
                    </a:solidFill>
                  </a:tcPr>
                </a:tc>
                <a:tc>
                  <a:txBody>
                    <a:bodyPr/>
                    <a:lstStyle/>
                    <a:p>
                      <a:r>
                        <a:rPr lang="en-US" sz="2200" b="0" dirty="0">
                          <a:latin typeface="Century Gothic" panose="020B0502020202020204" pitchFamily="34" charset="0"/>
                        </a:rPr>
                        <a:t>How easy is the system’s operation?</a:t>
                      </a:r>
                    </a:p>
                  </a:txBody>
                  <a:tcP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012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9645" y="4260891"/>
            <a:ext cx="2066612" cy="4198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316365" y="525214"/>
            <a:ext cx="3658374" cy="553998"/>
          </a:xfrm>
          <a:prstGeom prst="rect">
            <a:avLst/>
          </a:prstGeom>
          <a:noFill/>
        </p:spPr>
        <p:txBody>
          <a:bodyPr wrap="none" rtlCol="0">
            <a:spAutoFit/>
          </a:bodyPr>
          <a:lstStyle/>
          <a:p>
            <a:r>
              <a:rPr lang="en-US" sz="3000" dirty="0">
                <a:effectLst/>
                <a:latin typeface="Century Gothic" panose="020B0502020202020204" pitchFamily="34" charset="0"/>
              </a:rPr>
              <a:t>Knowledge Check</a:t>
            </a:r>
          </a:p>
        </p:txBody>
      </p:sp>
      <p:sp>
        <p:nvSpPr>
          <p:cNvPr id="3" name="Content Placeholder 2"/>
          <p:cNvSpPr>
            <a:spLocks noGrp="1"/>
          </p:cNvSpPr>
          <p:nvPr>
            <p:ph idx="1"/>
          </p:nvPr>
        </p:nvSpPr>
        <p:spPr>
          <a:xfrm>
            <a:off x="588629" y="1479932"/>
            <a:ext cx="8222861" cy="838199"/>
          </a:xfrm>
        </p:spPr>
        <p:txBody>
          <a:bodyPr/>
          <a:lstStyle/>
          <a:p>
            <a:pPr marL="0" indent="0">
              <a:buNone/>
            </a:pPr>
            <a:r>
              <a:rPr lang="en-US" b="0" dirty="0">
                <a:solidFill>
                  <a:schemeClr val="tx1"/>
                </a:solidFill>
                <a:latin typeface="Century Gothic" panose="020B0502020202020204" pitchFamily="34" charset="0"/>
              </a:rPr>
              <a:t>The New York State Department of Health contacts the health providers in District A every Friday to obtain the number of patients examined with Influenza. What type of surveillance is this?</a:t>
            </a:r>
          </a:p>
          <a:p>
            <a:pPr marL="0" indent="0">
              <a:buNone/>
            </a:pPr>
            <a:r>
              <a:rPr lang="en-US" dirty="0">
                <a:solidFill>
                  <a:schemeClr val="tx1"/>
                </a:solidFill>
                <a:latin typeface="Century Gothic" panose="020B0502020202020204" pitchFamily="34" charset="0"/>
              </a:rPr>
              <a:t> </a:t>
            </a:r>
            <a:endParaRPr lang="en-US" b="0" dirty="0">
              <a:solidFill>
                <a:schemeClr val="tx1"/>
              </a:solidFill>
              <a:latin typeface="Century Gothic" panose="020B0502020202020204" pitchFamily="34" charset="0"/>
            </a:endParaRPr>
          </a:p>
          <a:p>
            <a:pPr marL="914400" lvl="1" indent="-457200">
              <a:lnSpc>
                <a:spcPct val="150000"/>
              </a:lnSpc>
              <a:buAutoNum type="alphaUcPeriod"/>
            </a:pPr>
            <a:r>
              <a:rPr lang="en-US" sz="2400" dirty="0">
                <a:solidFill>
                  <a:schemeClr val="tx1"/>
                </a:solidFill>
                <a:latin typeface="Century Gothic" panose="020B0502020202020204" pitchFamily="34" charset="0"/>
              </a:rPr>
              <a:t>Passive</a:t>
            </a:r>
          </a:p>
          <a:p>
            <a:pPr marL="914400" lvl="1" indent="-457200">
              <a:lnSpc>
                <a:spcPct val="150000"/>
              </a:lnSpc>
              <a:buAutoNum type="alphaUcPeriod"/>
            </a:pPr>
            <a:r>
              <a:rPr lang="en-US" sz="2400" dirty="0">
                <a:solidFill>
                  <a:schemeClr val="tx1"/>
                </a:solidFill>
                <a:latin typeface="Century Gothic" panose="020B0502020202020204" pitchFamily="34" charset="0"/>
              </a:rPr>
              <a:t>Active</a:t>
            </a:r>
          </a:p>
          <a:p>
            <a:pPr marL="57150" indent="0">
              <a:buNone/>
            </a:pPr>
            <a:endParaRPr lang="en-US" dirty="0">
              <a:solidFill>
                <a:schemeClr val="tx1"/>
              </a:solidFill>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28</a:t>
            </a:fld>
            <a:endParaRPr lang="en-US" sz="1200" dirty="0">
              <a:latin typeface="Arial" panose="020B0604020202020204" pitchFamily="34" charset="0"/>
              <a:cs typeface="Arial" panose="020B0604020202020204" pitchFamily="34" charset="0"/>
            </a:endParaRPr>
          </a:p>
        </p:txBody>
      </p:sp>
      <p:pic>
        <p:nvPicPr>
          <p:cNvPr id="9218" name="Picture 2" descr="Mark indicating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72" y="42473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76534" y="761261"/>
            <a:ext cx="4217941" cy="584775"/>
          </a:xfrm>
          <a:prstGeom prst="rect">
            <a:avLst/>
          </a:prstGeom>
          <a:noFill/>
          <a:ln w="19050">
            <a:noFill/>
          </a:ln>
        </p:spPr>
        <p:txBody>
          <a:bodyPr wrap="square" rtlCol="0">
            <a:spAutoFit/>
          </a:bodyPr>
          <a:lstStyle/>
          <a:p>
            <a:pPr algn="ctr"/>
            <a:r>
              <a:rPr lang="en-US" sz="3200" dirty="0">
                <a:effectLst/>
                <a:latin typeface="Century Gothic" panose="020B0502020202020204" pitchFamily="34" charset="0"/>
              </a:rPr>
              <a:t>Topic 6</a:t>
            </a:r>
          </a:p>
        </p:txBody>
      </p:sp>
      <p:sp>
        <p:nvSpPr>
          <p:cNvPr id="6"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29</a:t>
            </a:fld>
            <a:endParaRPr lang="en-US" sz="1200" dirty="0">
              <a:latin typeface="Arial" panose="020B0604020202020204" pitchFamily="34" charset="0"/>
              <a:cs typeface="Arial" panose="020B0604020202020204" pitchFamily="34" charset="0"/>
            </a:endParaRPr>
          </a:p>
        </p:txBody>
      </p:sp>
      <p:sp>
        <p:nvSpPr>
          <p:cNvPr id="2" name="Rectangle 1"/>
          <p:cNvSpPr/>
          <p:nvPr/>
        </p:nvSpPr>
        <p:spPr>
          <a:xfrm>
            <a:off x="1931916" y="1370846"/>
            <a:ext cx="5304662" cy="1077218"/>
          </a:xfrm>
          <a:prstGeom prst="rect">
            <a:avLst/>
          </a:prstGeom>
        </p:spPr>
        <p:txBody>
          <a:bodyPr wrap="square">
            <a:spAutoFit/>
          </a:bodyPr>
          <a:lstStyle/>
          <a:p>
            <a:pPr lvl="0" algn="ctr"/>
            <a:r>
              <a:rPr lang="en-US" sz="3200" dirty="0">
                <a:solidFill>
                  <a:srgbClr val="0039A6"/>
                </a:solidFill>
                <a:effectLst/>
                <a:latin typeface="Century Gothic" panose="020B0502020202020204" pitchFamily="34" charset="0"/>
              </a:rPr>
              <a:t>Public Health Surveillance Process</a:t>
            </a:r>
          </a:p>
        </p:txBody>
      </p:sp>
      <p:pic>
        <p:nvPicPr>
          <p:cNvPr id="9" name="Picture 8"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20" y="2674978"/>
            <a:ext cx="2971054" cy="2589862"/>
          </a:xfrm>
          <a:prstGeom prst="rect">
            <a:avLst/>
          </a:prstGeom>
        </p:spPr>
      </p:pic>
    </p:spTree>
    <p:extLst>
      <p:ext uri="{BB962C8B-B14F-4D97-AF65-F5344CB8AC3E}">
        <p14:creationId xmlns:p14="http://schemas.microsoft.com/office/powerpoint/2010/main" val="130277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239" y="1462995"/>
            <a:ext cx="8232261" cy="4510294"/>
          </a:xfrm>
          <a:effectLst/>
        </p:spPr>
        <p:txBody>
          <a:bodyPr>
            <a:noAutofit/>
          </a:bodyPr>
          <a:lstStyle/>
          <a:p>
            <a:pPr marL="0" indent="0">
              <a:spcBef>
                <a:spcPts val="0"/>
              </a:spcBef>
              <a:spcAft>
                <a:spcPts val="600"/>
              </a:spcAft>
              <a:buSzPct val="100000"/>
              <a:buNone/>
            </a:pPr>
            <a:r>
              <a:rPr lang="en-US" sz="2200" b="0" dirty="0">
                <a:solidFill>
                  <a:schemeClr val="tx1"/>
                </a:solidFill>
                <a:latin typeface="Century Gothic" panose="020B0502020202020204" pitchFamily="34" charset="0"/>
              </a:rPr>
              <a:t>By the end of this session, you will be able to</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define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describe the goal of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describe the uses of a public health surveillance system </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recognize the legal basis for public health surveillance in the United States</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compare active and passive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identify sources of data commonly used for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describe the public health surveillance process</a:t>
            </a:r>
          </a:p>
          <a:p>
            <a:pPr marL="0" indent="0">
              <a:spcBef>
                <a:spcPts val="480"/>
              </a:spcBef>
              <a:buNone/>
            </a:pPr>
            <a:endParaRPr lang="en-US" sz="2200" b="0" dirty="0">
              <a:solidFill>
                <a:schemeClr val="tx1"/>
              </a:solidFill>
            </a:endParaRPr>
          </a:p>
          <a:p>
            <a:pPr marL="0" indent="0">
              <a:spcBef>
                <a:spcPts val="480"/>
              </a:spcBef>
              <a:buNone/>
            </a:pPr>
            <a:endParaRPr lang="en-US" sz="2200" dirty="0">
              <a:solidFill>
                <a:schemeClr val="tx1"/>
              </a:solidFill>
            </a:endParaRPr>
          </a:p>
          <a:p>
            <a:pPr>
              <a:spcBef>
                <a:spcPts val="480"/>
              </a:spcBef>
              <a:buFont typeface="Arial" pitchFamily="34" charset="0"/>
              <a:buChar char="•"/>
            </a:pPr>
            <a:endParaRPr lang="en-US" sz="2200" dirty="0">
              <a:solidFill>
                <a:schemeClr val="tx1"/>
              </a:solidFill>
            </a:endParaRPr>
          </a:p>
        </p:txBody>
      </p:sp>
      <p:cxnSp>
        <p:nvCxnSpPr>
          <p:cNvPr id="6" name="Straight Connector 5"/>
          <p:cNvCxnSpPr/>
          <p:nvPr/>
        </p:nvCxnSpPr>
        <p:spPr>
          <a:xfrm>
            <a:off x="444500" y="108509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485418"/>
            <a:ext cx="6025125" cy="553998"/>
          </a:xfrm>
          <a:prstGeom prst="rect">
            <a:avLst/>
          </a:prstGeom>
          <a:noFill/>
          <a:ln w="19050">
            <a:noFill/>
          </a:ln>
          <a:effectLst/>
        </p:spPr>
        <p:txBody>
          <a:bodyPr wrap="square" rtlCol="0">
            <a:spAutoFit/>
          </a:bodyPr>
          <a:lstStyle/>
          <a:p>
            <a:pPr algn="ctr"/>
            <a:r>
              <a:rPr lang="en-US" sz="3000" dirty="0">
                <a:effectLst/>
                <a:latin typeface="Century Gothic" panose="020B0502020202020204" pitchFamily="34" charset="0"/>
              </a:rPr>
              <a:t>Learning Objectives</a:t>
            </a:r>
          </a:p>
        </p:txBody>
      </p:sp>
      <p:sp>
        <p:nvSpPr>
          <p:cNvPr id="8" name="Slide Number Placeholder 2"/>
          <p:cNvSpPr>
            <a:spLocks noGrp="1"/>
          </p:cNvSpPr>
          <p:nvPr>
            <p:ph type="sldNum" sz="quarter" idx="12"/>
          </p:nvPr>
        </p:nvSpPr>
        <p:spPr>
          <a:xfrm>
            <a:off x="8193973" y="6181725"/>
            <a:ext cx="534101"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98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3325091" y="1947082"/>
            <a:ext cx="5486400" cy="1631216"/>
          </a:xfrm>
          <a:prstGeom prst="rect">
            <a:avLst/>
          </a:prstGeom>
          <a:noFill/>
        </p:spPr>
        <p:txBody>
          <a:bodyPr wrap="square" rtlCol="0">
            <a:spAutoFit/>
          </a:bodyPr>
          <a:lstStyle/>
          <a:p>
            <a:pPr algn="ctr"/>
            <a:r>
              <a:rPr lang="en-US" sz="2400" dirty="0">
                <a:effectLst/>
                <a:latin typeface="Century Gothic" panose="020B0502020202020204" pitchFamily="34" charset="0"/>
              </a:rPr>
              <a:t>Before collecting data, decide</a:t>
            </a:r>
            <a:br>
              <a:rPr lang="en-US" sz="2400" dirty="0">
                <a:effectLst/>
                <a:latin typeface="Century Gothic" panose="020B0502020202020204" pitchFamily="34" charset="0"/>
              </a:rPr>
            </a:br>
            <a:r>
              <a:rPr lang="en-US" sz="2400" dirty="0">
                <a:effectLst/>
                <a:latin typeface="Century Gothic" panose="020B0502020202020204" pitchFamily="34" charset="0"/>
              </a:rPr>
              <a:t>on the overarching goal</a:t>
            </a:r>
            <a:br>
              <a:rPr lang="en-US" sz="2400" dirty="0">
                <a:effectLst/>
                <a:latin typeface="Century Gothic" panose="020B0502020202020204" pitchFamily="34" charset="0"/>
              </a:rPr>
            </a:br>
            <a:r>
              <a:rPr lang="en-US" sz="2400" dirty="0">
                <a:effectLst/>
                <a:latin typeface="Century Gothic" panose="020B0502020202020204" pitchFamily="34" charset="0"/>
              </a:rPr>
              <a:t>of the system</a:t>
            </a:r>
          </a:p>
          <a:p>
            <a:endParaRPr lang="en-US" sz="2400" dirty="0">
              <a:latin typeface="Century Gothic" panose="020B0502020202020204" pitchFamily="34" charset="0"/>
            </a:endParaRPr>
          </a:p>
        </p:txBody>
      </p:sp>
      <p:sp>
        <p:nvSpPr>
          <p:cNvPr id="8" name="TextBox 7"/>
          <p:cNvSpPr txBox="1"/>
          <p:nvPr/>
        </p:nvSpPr>
        <p:spPr>
          <a:xfrm>
            <a:off x="2540281" y="658948"/>
            <a:ext cx="4012637" cy="553998"/>
          </a:xfrm>
          <a:prstGeom prst="rect">
            <a:avLst/>
          </a:prstGeom>
          <a:noFill/>
        </p:spPr>
        <p:txBody>
          <a:bodyPr wrap="none" rtlCol="0">
            <a:spAutoFit/>
          </a:bodyPr>
          <a:lstStyle/>
          <a:p>
            <a:pPr algn="ctr"/>
            <a:r>
              <a:rPr lang="en-US" dirty="0">
                <a:effectLst/>
                <a:latin typeface="Century Gothic" panose="020B0502020202020204" pitchFamily="34" charset="0"/>
              </a:rPr>
              <a:t> </a:t>
            </a:r>
            <a:r>
              <a:rPr lang="en-US" sz="3000" dirty="0">
                <a:effectLst/>
                <a:latin typeface="Century Gothic" panose="020B0502020202020204" pitchFamily="34" charset="0"/>
              </a:rPr>
              <a:t>Surveillance Process</a:t>
            </a:r>
          </a:p>
        </p:txBody>
      </p:sp>
      <p:cxnSp>
        <p:nvCxnSpPr>
          <p:cNvPr id="11" name="Straight Connector 10"/>
          <p:cNvCxnSpPr>
            <a:endCxn id="20" idx="2"/>
          </p:cNvCxnSpPr>
          <p:nvPr/>
        </p:nvCxnSpPr>
        <p:spPr>
          <a:xfrm flipH="1">
            <a:off x="1779025" y="1646863"/>
            <a:ext cx="10297" cy="410228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descr="Column listing the steps to be completed during the decision-making process, including data collection, analysis, interpretation, dissemination, and link to action. Data collection is highlighted." title="Surveillance Process"/>
          <p:cNvGrpSpPr/>
          <p:nvPr/>
        </p:nvGrpSpPr>
        <p:grpSpPr>
          <a:xfrm>
            <a:off x="586250" y="1563738"/>
            <a:ext cx="2413000" cy="4185408"/>
            <a:chOff x="586250" y="1563738"/>
            <a:chExt cx="2413000" cy="4185408"/>
          </a:xfrm>
        </p:grpSpPr>
        <p:grpSp>
          <p:nvGrpSpPr>
            <p:cNvPr id="31" name="Group 30"/>
            <p:cNvGrpSpPr/>
            <p:nvPr/>
          </p:nvGrpSpPr>
          <p:grpSpPr>
            <a:xfrm>
              <a:off x="596544" y="1563738"/>
              <a:ext cx="2385550" cy="769441"/>
              <a:chOff x="596544" y="1563738"/>
              <a:chExt cx="2385550" cy="769441"/>
            </a:xfrm>
          </p:grpSpPr>
          <p:sp>
            <p:nvSpPr>
              <p:cNvPr id="13" name="Rectangle 12"/>
              <p:cNvSpPr/>
              <p:nvPr/>
            </p:nvSpPr>
            <p:spPr>
              <a:xfrm>
                <a:off x="596544" y="1625292"/>
                <a:ext cx="23855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4898" y="1563738"/>
                <a:ext cx="2208843" cy="769441"/>
              </a:xfrm>
              <a:prstGeom prst="rect">
                <a:avLst/>
              </a:prstGeom>
              <a:noFill/>
            </p:spPr>
            <p:txBody>
              <a:bodyPr wrap="square" rtlCol="0">
                <a:spAutoFit/>
              </a:bodyPr>
              <a:lstStyle/>
              <a:p>
                <a:pPr algn="ctr"/>
                <a:r>
                  <a:rPr lang="en-US" sz="2200" dirty="0">
                    <a:solidFill>
                      <a:srgbClr val="0039A6"/>
                    </a:solidFill>
                    <a:effectLst/>
                    <a:latin typeface="Century Gothic" panose="020B0502020202020204" pitchFamily="34" charset="0"/>
                  </a:rPr>
                  <a:t>Data Collection</a:t>
                </a:r>
              </a:p>
            </p:txBody>
          </p:sp>
        </p:grpSp>
        <p:grpSp>
          <p:nvGrpSpPr>
            <p:cNvPr id="30" name="Group 29"/>
            <p:cNvGrpSpPr/>
            <p:nvPr/>
          </p:nvGrpSpPr>
          <p:grpSpPr>
            <a:xfrm>
              <a:off x="613700" y="2479284"/>
              <a:ext cx="2385550" cy="646332"/>
              <a:chOff x="613700" y="2521762"/>
              <a:chExt cx="2385550" cy="646332"/>
            </a:xfrm>
          </p:grpSpPr>
          <p:sp>
            <p:nvSpPr>
              <p:cNvPr id="12" name="Rectangle 11"/>
              <p:cNvSpPr/>
              <p:nvPr/>
            </p:nvSpPr>
            <p:spPr>
              <a:xfrm>
                <a:off x="613700" y="2521762"/>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674604" y="2633451"/>
                <a:ext cx="2208843"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Analysis</a:t>
                </a:r>
              </a:p>
            </p:txBody>
          </p:sp>
        </p:grpSp>
        <p:grpSp>
          <p:nvGrpSpPr>
            <p:cNvPr id="29" name="Group 28"/>
            <p:cNvGrpSpPr/>
            <p:nvPr/>
          </p:nvGrpSpPr>
          <p:grpSpPr>
            <a:xfrm>
              <a:off x="586250" y="3271721"/>
              <a:ext cx="2385550" cy="769441"/>
              <a:chOff x="586250" y="3349467"/>
              <a:chExt cx="2385550" cy="769441"/>
            </a:xfrm>
          </p:grpSpPr>
          <p:sp>
            <p:nvSpPr>
              <p:cNvPr id="16" name="Rectangle 15"/>
              <p:cNvSpPr/>
              <p:nvPr/>
            </p:nvSpPr>
            <p:spPr>
              <a:xfrm>
                <a:off x="586250" y="3411021"/>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4604" y="3349467"/>
                <a:ext cx="2208843"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Interpretation</a:t>
                </a:r>
              </a:p>
            </p:txBody>
          </p:sp>
        </p:grpSp>
        <p:grpSp>
          <p:nvGrpSpPr>
            <p:cNvPr id="28" name="Group 27"/>
            <p:cNvGrpSpPr/>
            <p:nvPr/>
          </p:nvGrpSpPr>
          <p:grpSpPr>
            <a:xfrm>
              <a:off x="596544" y="4187267"/>
              <a:ext cx="2385550" cy="769441"/>
              <a:chOff x="596544" y="4230406"/>
              <a:chExt cx="2385550" cy="769441"/>
            </a:xfrm>
          </p:grpSpPr>
          <p:sp>
            <p:nvSpPr>
              <p:cNvPr id="18" name="Rectangle 17"/>
              <p:cNvSpPr/>
              <p:nvPr/>
            </p:nvSpPr>
            <p:spPr>
              <a:xfrm>
                <a:off x="596544" y="4291960"/>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4898" y="4230406"/>
                <a:ext cx="2208843"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Dissemination</a:t>
                </a:r>
              </a:p>
            </p:txBody>
          </p:sp>
        </p:grpSp>
        <p:grpSp>
          <p:nvGrpSpPr>
            <p:cNvPr id="27" name="Group 26"/>
            <p:cNvGrpSpPr/>
            <p:nvPr/>
          </p:nvGrpSpPr>
          <p:grpSpPr>
            <a:xfrm>
              <a:off x="586250" y="5102814"/>
              <a:ext cx="2385550" cy="646332"/>
              <a:chOff x="586250" y="5102814"/>
              <a:chExt cx="2385550" cy="646332"/>
            </a:xfrm>
          </p:grpSpPr>
          <p:sp>
            <p:nvSpPr>
              <p:cNvPr id="20" name="Rectangle 19"/>
              <p:cNvSpPr/>
              <p:nvPr/>
            </p:nvSpPr>
            <p:spPr>
              <a:xfrm>
                <a:off x="586250" y="5102814"/>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4604" y="5210537"/>
                <a:ext cx="2208843"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Link to Action</a:t>
                </a:r>
              </a:p>
            </p:txBody>
          </p:sp>
        </p:grpSp>
      </p:grpSp>
      <p:sp>
        <p:nvSpPr>
          <p:cNvPr id="2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30</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7511" y="760418"/>
            <a:ext cx="8288977" cy="487362"/>
          </a:xfrm>
        </p:spPr>
        <p:txBody>
          <a:bodyPr/>
          <a:lstStyle/>
          <a:p>
            <a:pPr eaLnBrk="1" hangingPunct="1"/>
            <a:r>
              <a:rPr lang="en-US" sz="3000" b="0" dirty="0">
                <a:latin typeface="Century Gothic" panose="020B0502020202020204" pitchFamily="34" charset="0"/>
              </a:rPr>
              <a:t>Data Sources for Public Health Surveillance</a:t>
            </a:r>
          </a:p>
        </p:txBody>
      </p:sp>
      <p:sp>
        <p:nvSpPr>
          <p:cNvPr id="32771" name="Rectangle 3"/>
          <p:cNvSpPr>
            <a:spLocks noGrp="1" noChangeArrowheads="1"/>
          </p:cNvSpPr>
          <p:nvPr>
            <p:ph idx="1"/>
          </p:nvPr>
        </p:nvSpPr>
        <p:spPr>
          <a:xfrm>
            <a:off x="444500" y="1616280"/>
            <a:ext cx="8382000" cy="3288228"/>
          </a:xfrm>
        </p:spPr>
        <p:txBody>
          <a:bodyPr/>
          <a:lstStyle/>
          <a:p>
            <a:pPr eaLnBrk="1" hangingPunct="1">
              <a:spcBef>
                <a:spcPct val="0"/>
              </a:spcBef>
              <a:spcAft>
                <a:spcPts val="800"/>
              </a:spcAft>
              <a:buFont typeface="Arial" panose="020B0604020202020204" pitchFamily="34" charset="0"/>
              <a:buChar char="•"/>
            </a:pPr>
            <a:r>
              <a:rPr lang="en-US" b="0" dirty="0">
                <a:solidFill>
                  <a:srgbClr val="00439B"/>
                </a:solidFill>
                <a:latin typeface="Century Gothic" panose="020B0502020202020204" pitchFamily="34" charset="0"/>
              </a:rPr>
              <a:t>Reported diseases or syndromes</a:t>
            </a:r>
          </a:p>
          <a:p>
            <a:pPr eaLnBrk="1" hangingPunct="1">
              <a:spcBef>
                <a:spcPct val="0"/>
              </a:spcBef>
              <a:spcAft>
                <a:spcPts val="800"/>
              </a:spcAft>
              <a:buFont typeface="Arial" panose="020B0604020202020204" pitchFamily="34" charset="0"/>
              <a:buChar char="•"/>
            </a:pPr>
            <a:r>
              <a:rPr lang="en-US" b="0" dirty="0">
                <a:solidFill>
                  <a:srgbClr val="00439B"/>
                </a:solidFill>
                <a:latin typeface="Century Gothic" panose="020B0502020202020204" pitchFamily="34" charset="0"/>
              </a:rPr>
              <a:t>Electronic health records (e.g., hospital discharge data)</a:t>
            </a:r>
          </a:p>
          <a:p>
            <a:pPr eaLnBrk="1" hangingPunct="1">
              <a:spcBef>
                <a:spcPct val="0"/>
              </a:spcBef>
              <a:spcAft>
                <a:spcPts val="800"/>
              </a:spcAft>
              <a:buFont typeface="Arial" panose="020B0604020202020204" pitchFamily="34" charset="0"/>
              <a:buChar char="•"/>
            </a:pPr>
            <a:r>
              <a:rPr lang="en-US" b="0" dirty="0">
                <a:solidFill>
                  <a:srgbClr val="00439B"/>
                </a:solidFill>
                <a:latin typeface="Century Gothic" panose="020B0502020202020204" pitchFamily="34" charset="0"/>
              </a:rPr>
              <a:t>Vital records (e.g., birth and death certificates)</a:t>
            </a:r>
          </a:p>
          <a:p>
            <a:pPr eaLnBrk="1" hangingPunct="1">
              <a:spcBef>
                <a:spcPct val="0"/>
              </a:spcBef>
              <a:spcAft>
                <a:spcPts val="800"/>
              </a:spcAft>
              <a:buFont typeface="Arial" panose="020B0604020202020204" pitchFamily="34" charset="0"/>
              <a:buChar char="•"/>
            </a:pPr>
            <a:r>
              <a:rPr lang="en-US" b="0" dirty="0">
                <a:solidFill>
                  <a:srgbClr val="00439B"/>
                </a:solidFill>
                <a:latin typeface="Century Gothic" panose="020B0502020202020204" pitchFamily="34" charset="0"/>
              </a:rPr>
              <a:t>Registries (e.g., cancer, immunization)</a:t>
            </a:r>
          </a:p>
          <a:p>
            <a:pPr eaLnBrk="1" hangingPunct="1">
              <a:spcBef>
                <a:spcPct val="0"/>
              </a:spcBef>
              <a:spcAft>
                <a:spcPts val="800"/>
              </a:spcAft>
              <a:buFont typeface="Arial" panose="020B0604020202020204" pitchFamily="34" charset="0"/>
              <a:buChar char="•"/>
            </a:pPr>
            <a:r>
              <a:rPr lang="en-US" b="0" dirty="0">
                <a:solidFill>
                  <a:srgbClr val="00439B"/>
                </a:solidFill>
                <a:latin typeface="Century Gothic" panose="020B0502020202020204" pitchFamily="34" charset="0"/>
              </a:rPr>
              <a:t>Surveys (e.g., National Health and Nutrition Examination Survey [NHANES])</a:t>
            </a:r>
          </a:p>
        </p:txBody>
      </p:sp>
      <p:sp>
        <p:nvSpPr>
          <p:cNvPr id="3" name="Slide Number Placeholder 2"/>
          <p:cNvSpPr>
            <a:spLocks noGrp="1"/>
          </p:cNvSpPr>
          <p:nvPr>
            <p:ph type="sldNum" sz="quarter" idx="12"/>
          </p:nvPr>
        </p:nvSpPr>
        <p:spPr>
          <a:xfrm>
            <a:off x="6651625" y="6181725"/>
            <a:ext cx="2133600" cy="476250"/>
          </a:xfrm>
        </p:spPr>
        <p:txBody>
          <a:body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31</a:t>
            </a:fld>
            <a:endParaRPr lang="en-US" sz="1200" dirty="0">
              <a:latin typeface="Arial" panose="020B0604020202020204" pitchFamily="34" charset="0"/>
              <a:cs typeface="Arial" panose="020B0604020202020204" pitchFamily="34" charset="0"/>
            </a:endParaRPr>
          </a:p>
        </p:txBody>
      </p:sp>
      <p:cxnSp>
        <p:nvCxnSpPr>
          <p:cNvPr id="5" name="Straight Connector 4"/>
          <p:cNvCxnSpPr/>
          <p:nvPr/>
        </p:nvCxnSpPr>
        <p:spPr>
          <a:xfrm>
            <a:off x="444500" y="1355996"/>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9245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488543"/>
            <a:ext cx="8305801" cy="1015663"/>
          </a:xfrm>
          <a:prstGeom prst="rect">
            <a:avLst/>
          </a:prstGeom>
        </p:spPr>
        <p:txBody>
          <a:bodyPr wrap="square">
            <a:spAutoFit/>
          </a:bodyPr>
          <a:lstStyle/>
          <a:p>
            <a:pPr algn="ctr"/>
            <a:r>
              <a:rPr lang="en-US" sz="3000" dirty="0">
                <a:effectLst/>
                <a:latin typeface="Century Gothic" panose="020B0502020202020204" pitchFamily="34" charset="0"/>
              </a:rPr>
              <a:t>Nationally Notifiable Disease</a:t>
            </a:r>
            <a:br>
              <a:rPr lang="en-US" sz="3000" dirty="0">
                <a:effectLst/>
                <a:latin typeface="Century Gothic" panose="020B0502020202020204" pitchFamily="34" charset="0"/>
              </a:rPr>
            </a:br>
            <a:r>
              <a:rPr lang="en-US" sz="3000" dirty="0">
                <a:effectLst/>
                <a:latin typeface="Century Gothic" panose="020B0502020202020204" pitchFamily="34" charset="0"/>
              </a:rPr>
              <a:t>Surveillance System (NNDSS)</a:t>
            </a:r>
            <a:endParaRPr lang="en-US" sz="3000" dirty="0"/>
          </a:p>
        </p:txBody>
      </p:sp>
      <p:cxnSp>
        <p:nvCxnSpPr>
          <p:cNvPr id="6" name="Straight Connector 5"/>
          <p:cNvCxnSpPr/>
          <p:nvPr/>
        </p:nvCxnSpPr>
        <p:spPr>
          <a:xfrm>
            <a:off x="510639" y="1504206"/>
            <a:ext cx="8201561" cy="1"/>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pic>
        <p:nvPicPr>
          <p:cNvPr id="5122" name="Picture 2" descr="An example of a US map displaying by quartile the states reporting an unnamed nationally notificable disease to CDC." title="US Map"/>
          <p:cNvPicPr>
            <a:picLocks noChangeAspect="1" noChangeArrowheads="1"/>
          </p:cNvPicPr>
          <p:nvPr/>
        </p:nvPicPr>
        <p:blipFill rotWithShape="1">
          <a:blip r:embed="rId3">
            <a:extLst>
              <a:ext uri="{28A0092B-C50C-407E-A947-70E740481C1C}">
                <a14:useLocalDpi xmlns:a14="http://schemas.microsoft.com/office/drawing/2010/main" val="0"/>
              </a:ext>
            </a:extLst>
          </a:blip>
          <a:srcRect l="1790" t="708" b="-1"/>
          <a:stretch/>
        </p:blipFill>
        <p:spPr bwMode="auto">
          <a:xfrm>
            <a:off x="652027" y="2126022"/>
            <a:ext cx="4098103" cy="2944883"/>
          </a:xfrm>
          <a:prstGeom prst="rect">
            <a:avLst/>
          </a:prstGeom>
          <a:ln w="22225">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927046" y="2582474"/>
            <a:ext cx="4074449" cy="1200329"/>
          </a:xfrm>
          <a:prstGeom prst="rect">
            <a:avLst/>
          </a:prstGeom>
        </p:spPr>
        <p:txBody>
          <a:bodyPr wrap="square">
            <a:spAutoFit/>
          </a:bodyPr>
          <a:lstStyle/>
          <a:p>
            <a:r>
              <a:rPr lang="en-US" sz="2400" dirty="0">
                <a:effectLst/>
                <a:latin typeface="Century Gothic" panose="020B0502020202020204" pitchFamily="34" charset="0"/>
              </a:rPr>
              <a:t>Many diseases on a state list are also nationally </a:t>
            </a:r>
            <a:br>
              <a:rPr lang="en-US" sz="2400" dirty="0">
                <a:effectLst/>
                <a:latin typeface="Century Gothic" panose="020B0502020202020204" pitchFamily="34" charset="0"/>
              </a:rPr>
            </a:br>
            <a:r>
              <a:rPr lang="en-US" sz="2400" dirty="0">
                <a:effectLst/>
                <a:latin typeface="Century Gothic" panose="020B0502020202020204" pitchFamily="34" charset="0"/>
              </a:rPr>
              <a:t>notifiable</a:t>
            </a: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32</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7584" y="1238885"/>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6" name="Rectangle 5"/>
          <p:cNvSpPr/>
          <p:nvPr/>
        </p:nvSpPr>
        <p:spPr>
          <a:xfrm>
            <a:off x="1334244" y="1414262"/>
            <a:ext cx="6942738" cy="646331"/>
          </a:xfrm>
          <a:prstGeom prst="rect">
            <a:avLst/>
          </a:prstGeom>
        </p:spPr>
        <p:txBody>
          <a:bodyPr wrap="square">
            <a:spAutoFit/>
          </a:bodyPr>
          <a:lstStyle/>
          <a:p>
            <a:pPr>
              <a:lnSpc>
                <a:spcPct val="150000"/>
              </a:lnSpc>
            </a:pPr>
            <a:r>
              <a:rPr lang="en-US" sz="2400" dirty="0">
                <a:effectLst/>
                <a:latin typeface="Century Gothic" panose="020B0502020202020204" pitchFamily="34" charset="0"/>
              </a:rPr>
              <a:t>Reporting to WHO is required for cases of</a:t>
            </a:r>
          </a:p>
        </p:txBody>
      </p:sp>
      <p:sp>
        <p:nvSpPr>
          <p:cNvPr id="10" name="TextBox 9"/>
          <p:cNvSpPr txBox="1"/>
          <p:nvPr/>
        </p:nvSpPr>
        <p:spPr>
          <a:xfrm>
            <a:off x="1334244" y="597640"/>
            <a:ext cx="6492483" cy="553998"/>
          </a:xfrm>
          <a:prstGeom prst="rect">
            <a:avLst/>
          </a:prstGeom>
          <a:noFill/>
        </p:spPr>
        <p:txBody>
          <a:bodyPr wrap="none" rtlCol="0">
            <a:spAutoFit/>
          </a:bodyPr>
          <a:lstStyle/>
          <a:p>
            <a:pPr algn="ctr"/>
            <a:r>
              <a:rPr lang="en-US" dirty="0">
                <a:effectLst/>
                <a:latin typeface="Century Gothic" panose="020B0502020202020204" pitchFamily="34" charset="0"/>
              </a:rPr>
              <a:t> </a:t>
            </a:r>
            <a:r>
              <a:rPr lang="en-US" sz="3000" dirty="0">
                <a:effectLst/>
                <a:latin typeface="Century Gothic" panose="020B0502020202020204" pitchFamily="34" charset="0"/>
              </a:rPr>
              <a:t>Internationally Notifiable Diseases</a:t>
            </a: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33</a:t>
            </a:fld>
            <a:endParaRPr lang="en-US" sz="1200" dirty="0">
              <a:latin typeface="Arial" panose="020B0604020202020204" pitchFamily="34" charset="0"/>
              <a:cs typeface="Arial" panose="020B0604020202020204" pitchFamily="34" charset="0"/>
            </a:endParaRPr>
          </a:p>
        </p:txBody>
      </p:sp>
      <p:sp>
        <p:nvSpPr>
          <p:cNvPr id="4" name="Rectangle 3"/>
          <p:cNvSpPr/>
          <p:nvPr/>
        </p:nvSpPr>
        <p:spPr>
          <a:xfrm>
            <a:off x="4420413" y="2157548"/>
            <a:ext cx="4312972" cy="3139321"/>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Smallpox</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Poliomyelitis (wild 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Human influenza caused by any new subtype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Severe acute respiratory syndrome (SARS)</a:t>
            </a:r>
            <a:endParaRPr lang="en-US" sz="2200" dirty="0">
              <a:solidFill>
                <a:srgbClr val="0039A6"/>
              </a:solidFill>
              <a:latin typeface="Century Gothic" panose="020B0502020202020204" pitchFamily="34" charset="0"/>
            </a:endParaRPr>
          </a:p>
        </p:txBody>
      </p:sp>
      <p:pic>
        <p:nvPicPr>
          <p:cNvPr id="7" name="Picture 6" descr="Logo that contains a globe and the staff of Asclepius (symbol for physicians)." title="World Health Organiz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92" y="2351858"/>
            <a:ext cx="3723758" cy="2157806"/>
          </a:xfrm>
          <a:prstGeom prst="rect">
            <a:avLst/>
          </a:prstGeom>
        </p:spPr>
      </p:pic>
    </p:spTree>
    <p:extLst>
      <p:ext uri="{BB962C8B-B14F-4D97-AF65-F5344CB8AC3E}">
        <p14:creationId xmlns:p14="http://schemas.microsoft.com/office/powerpoint/2010/main" val="2406373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3297382" y="2094229"/>
            <a:ext cx="5237018" cy="1959511"/>
          </a:xfrm>
          <a:prstGeom prst="rect">
            <a:avLst/>
          </a:prstGeom>
        </p:spPr>
        <p:txBody>
          <a:bodyPr wrap="square">
            <a:spAutoFit/>
          </a:bodyPr>
          <a:lstStyle/>
          <a:p>
            <a:pPr marL="800100" lvl="1" indent="-342900">
              <a:lnSpc>
                <a:spcPct val="90000"/>
              </a:lnSpc>
              <a:spcBef>
                <a:spcPts val="0"/>
              </a:spcBef>
              <a:spcAft>
                <a:spcPts val="800"/>
              </a:spcAft>
              <a:buFont typeface="Arial" panose="020B0604020202020204" pitchFamily="34" charset="0"/>
              <a:buChar char="•"/>
            </a:pPr>
            <a:r>
              <a:rPr lang="en-US" sz="2400" dirty="0">
                <a:effectLst/>
                <a:latin typeface="Century Gothic" panose="020B0502020202020204" pitchFamily="34" charset="0"/>
              </a:rPr>
              <a:t>Who will analyze the data?</a:t>
            </a:r>
          </a:p>
          <a:p>
            <a:pPr marL="800100" lvl="1" indent="-342900">
              <a:lnSpc>
                <a:spcPct val="90000"/>
              </a:lnSpc>
              <a:spcBef>
                <a:spcPts val="0"/>
              </a:spcBef>
              <a:spcAft>
                <a:spcPts val="800"/>
              </a:spcAft>
              <a:buFont typeface="Arial" panose="020B0604020202020204" pitchFamily="34" charset="0"/>
              <a:buChar char="•"/>
            </a:pPr>
            <a:r>
              <a:rPr lang="en-US" sz="2400" dirty="0">
                <a:effectLst/>
                <a:latin typeface="Century Gothic" panose="020B0502020202020204" pitchFamily="34" charset="0"/>
              </a:rPr>
              <a:t>What methodology will they use?</a:t>
            </a:r>
          </a:p>
          <a:p>
            <a:pPr marL="800100" lvl="1" indent="-342900">
              <a:lnSpc>
                <a:spcPct val="90000"/>
              </a:lnSpc>
              <a:spcBef>
                <a:spcPts val="0"/>
              </a:spcBef>
              <a:spcAft>
                <a:spcPts val="800"/>
              </a:spcAft>
              <a:buFont typeface="Arial" panose="020B0604020202020204" pitchFamily="34" charset="0"/>
              <a:buChar char="•"/>
            </a:pPr>
            <a:r>
              <a:rPr lang="en-US" sz="2400" dirty="0">
                <a:effectLst/>
                <a:latin typeface="Century Gothic" panose="020B0502020202020204" pitchFamily="34" charset="0"/>
              </a:rPr>
              <a:t>How often will they analyze the data?</a:t>
            </a:r>
          </a:p>
        </p:txBody>
      </p:sp>
      <p:sp>
        <p:nvSpPr>
          <p:cNvPr id="6" name="TextBox 5"/>
          <p:cNvSpPr txBox="1"/>
          <p:nvPr/>
        </p:nvSpPr>
        <p:spPr>
          <a:xfrm>
            <a:off x="1991252" y="669882"/>
            <a:ext cx="5110694" cy="553998"/>
          </a:xfrm>
          <a:prstGeom prst="rect">
            <a:avLst/>
          </a:prstGeom>
          <a:noFill/>
        </p:spPr>
        <p:txBody>
          <a:bodyPr wrap="none" rtlCol="0">
            <a:spAutoFit/>
          </a:bodyPr>
          <a:lstStyle/>
          <a:p>
            <a:pPr algn="ctr"/>
            <a:r>
              <a:rPr lang="en-US" dirty="0">
                <a:effectLst/>
                <a:latin typeface="Century Gothic" panose="020B0502020202020204" pitchFamily="34" charset="0"/>
              </a:rPr>
              <a:t> </a:t>
            </a:r>
            <a:r>
              <a:rPr lang="en-US" sz="3000" dirty="0">
                <a:effectLst/>
                <a:latin typeface="Century Gothic" panose="020B0502020202020204" pitchFamily="34" charset="0"/>
              </a:rPr>
              <a:t>Surveillance Data Analysis</a:t>
            </a:r>
          </a:p>
        </p:txBody>
      </p:sp>
      <p:cxnSp>
        <p:nvCxnSpPr>
          <p:cNvPr id="10" name="Straight Connector 9"/>
          <p:cNvCxnSpPr>
            <a:endCxn id="19" idx="2"/>
          </p:cNvCxnSpPr>
          <p:nvPr/>
        </p:nvCxnSpPr>
        <p:spPr>
          <a:xfrm>
            <a:off x="1706395" y="1828800"/>
            <a:ext cx="3391" cy="3896685"/>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descr="Column listing the steps to be completed during the decision-making process, including data collection, analysis, interpretation, dissemination, and link to action. Data analysis is highlighted." title="Surveillance Process"/>
          <p:cNvGrpSpPr/>
          <p:nvPr/>
        </p:nvGrpSpPr>
        <p:grpSpPr>
          <a:xfrm>
            <a:off x="530580" y="1612554"/>
            <a:ext cx="2358412" cy="4112931"/>
            <a:chOff x="530580" y="1612554"/>
            <a:chExt cx="2358412" cy="4112931"/>
          </a:xfrm>
        </p:grpSpPr>
        <p:grpSp>
          <p:nvGrpSpPr>
            <p:cNvPr id="25" name="Group 24"/>
            <p:cNvGrpSpPr/>
            <p:nvPr/>
          </p:nvGrpSpPr>
          <p:grpSpPr>
            <a:xfrm>
              <a:off x="530580" y="1612554"/>
              <a:ext cx="2358412" cy="769441"/>
              <a:chOff x="527188" y="1612554"/>
              <a:chExt cx="2358412" cy="769441"/>
            </a:xfrm>
          </p:grpSpPr>
          <p:sp>
            <p:nvSpPr>
              <p:cNvPr id="12" name="Rectangle 11"/>
              <p:cNvSpPr/>
              <p:nvPr/>
            </p:nvSpPr>
            <p:spPr>
              <a:xfrm>
                <a:off x="527188" y="167410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14537" y="1612554"/>
                <a:ext cx="2183715"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Collection</a:t>
                </a:r>
              </a:p>
            </p:txBody>
          </p:sp>
        </p:grpSp>
        <p:grpSp>
          <p:nvGrpSpPr>
            <p:cNvPr id="22" name="Group 21"/>
            <p:cNvGrpSpPr/>
            <p:nvPr/>
          </p:nvGrpSpPr>
          <p:grpSpPr>
            <a:xfrm>
              <a:off x="530580" y="2509981"/>
              <a:ext cx="2358412" cy="646332"/>
              <a:chOff x="544149" y="2498101"/>
              <a:chExt cx="2358412" cy="646332"/>
            </a:xfrm>
          </p:grpSpPr>
          <p:sp>
            <p:nvSpPr>
              <p:cNvPr id="11" name="Rectangle 10"/>
              <p:cNvSpPr/>
              <p:nvPr/>
            </p:nvSpPr>
            <p:spPr>
              <a:xfrm>
                <a:off x="544149" y="2498101"/>
                <a:ext cx="2358412"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31498" y="2605824"/>
                <a:ext cx="2183715" cy="430887"/>
              </a:xfrm>
              <a:prstGeom prst="rect">
                <a:avLst/>
              </a:prstGeom>
              <a:noFill/>
            </p:spPr>
            <p:txBody>
              <a:bodyPr wrap="square" rtlCol="0">
                <a:spAutoFit/>
              </a:bodyPr>
              <a:lstStyle/>
              <a:p>
                <a:pPr algn="ctr"/>
                <a:r>
                  <a:rPr lang="en-US" sz="2200" dirty="0">
                    <a:solidFill>
                      <a:srgbClr val="0039A6"/>
                    </a:solidFill>
                    <a:effectLst/>
                    <a:latin typeface="Century Gothic" panose="020B0502020202020204" pitchFamily="34" charset="0"/>
                  </a:rPr>
                  <a:t>Data Analysis</a:t>
                </a:r>
              </a:p>
            </p:txBody>
          </p:sp>
        </p:grpSp>
        <p:grpSp>
          <p:nvGrpSpPr>
            <p:cNvPr id="21" name="Group 20"/>
            <p:cNvGrpSpPr/>
            <p:nvPr/>
          </p:nvGrpSpPr>
          <p:grpSpPr>
            <a:xfrm>
              <a:off x="530580" y="3284299"/>
              <a:ext cx="2358412" cy="769441"/>
              <a:chOff x="517011" y="3312515"/>
              <a:chExt cx="2358412" cy="769441"/>
            </a:xfrm>
          </p:grpSpPr>
          <p:sp>
            <p:nvSpPr>
              <p:cNvPr id="15" name="Rectangle 14"/>
              <p:cNvSpPr/>
              <p:nvPr/>
            </p:nvSpPr>
            <p:spPr>
              <a:xfrm>
                <a:off x="517011" y="3374069"/>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04360" y="3312515"/>
                <a:ext cx="2183715"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Interpretation</a:t>
                </a:r>
              </a:p>
            </p:txBody>
          </p:sp>
        </p:grpSp>
        <p:grpSp>
          <p:nvGrpSpPr>
            <p:cNvPr id="23" name="Group 22"/>
            <p:cNvGrpSpPr/>
            <p:nvPr/>
          </p:nvGrpSpPr>
          <p:grpSpPr>
            <a:xfrm>
              <a:off x="530580" y="4181726"/>
              <a:ext cx="2358412" cy="769441"/>
              <a:chOff x="527188" y="4217204"/>
              <a:chExt cx="2358412" cy="769441"/>
            </a:xfrm>
          </p:grpSpPr>
          <p:sp>
            <p:nvSpPr>
              <p:cNvPr id="17" name="Rectangle 16"/>
              <p:cNvSpPr/>
              <p:nvPr/>
            </p:nvSpPr>
            <p:spPr>
              <a:xfrm>
                <a:off x="527188" y="427875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14537" y="4217204"/>
                <a:ext cx="2183715"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Dissemination</a:t>
                </a:r>
              </a:p>
            </p:txBody>
          </p:sp>
        </p:grpSp>
        <p:grpSp>
          <p:nvGrpSpPr>
            <p:cNvPr id="24" name="Group 23"/>
            <p:cNvGrpSpPr/>
            <p:nvPr/>
          </p:nvGrpSpPr>
          <p:grpSpPr>
            <a:xfrm>
              <a:off x="530580" y="5079153"/>
              <a:ext cx="2358412" cy="646332"/>
              <a:chOff x="517011" y="5079153"/>
              <a:chExt cx="2358412" cy="646332"/>
            </a:xfrm>
          </p:grpSpPr>
          <p:sp>
            <p:nvSpPr>
              <p:cNvPr id="19" name="Rectangle 18"/>
              <p:cNvSpPr/>
              <p:nvPr/>
            </p:nvSpPr>
            <p:spPr>
              <a:xfrm>
                <a:off x="517011" y="5079153"/>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604360" y="5186876"/>
                <a:ext cx="2183715"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Link to Action</a:t>
                </a:r>
              </a:p>
            </p:txBody>
          </p:sp>
        </p:grpSp>
      </p:grpSp>
      <p:sp>
        <p:nvSpPr>
          <p:cNvPr id="2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34</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1116013"/>
            <a:ext cx="6284913" cy="490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Chart illlustrating the number of cases per week indicating"/>
          <p:cNvSpPr/>
          <p:nvPr/>
        </p:nvSpPr>
        <p:spPr>
          <a:xfrm>
            <a:off x="242651" y="338856"/>
            <a:ext cx="8657110" cy="954107"/>
          </a:xfrm>
          <a:prstGeom prst="rect">
            <a:avLst/>
          </a:prstGeom>
        </p:spPr>
        <p:txBody>
          <a:bodyPr wrap="square">
            <a:spAutoFit/>
          </a:bodyPr>
          <a:lstStyle/>
          <a:p>
            <a:pPr algn="ctr"/>
            <a:r>
              <a:rPr lang="en-US" dirty="0">
                <a:effectLst/>
                <a:latin typeface="Century Gothic" panose="020B0502020202020204" pitchFamily="34" charset="0"/>
              </a:rPr>
              <a:t>Patients Hospitalized with West Nile</a:t>
            </a:r>
            <a:br>
              <a:rPr lang="en-US" dirty="0">
                <a:effectLst/>
                <a:latin typeface="Century Gothic" panose="020B0502020202020204" pitchFamily="34" charset="0"/>
              </a:rPr>
            </a:br>
            <a:r>
              <a:rPr lang="en-US" dirty="0">
                <a:effectLst/>
                <a:latin typeface="Century Gothic" panose="020B0502020202020204" pitchFamily="34" charset="0"/>
              </a:rPr>
              <a:t>Virus Infection, by Week, New York, 1999</a:t>
            </a:r>
          </a:p>
        </p:txBody>
      </p:sp>
      <p:sp>
        <p:nvSpPr>
          <p:cNvPr id="2" name="Rectangle 1"/>
          <p:cNvSpPr/>
          <p:nvPr/>
        </p:nvSpPr>
        <p:spPr>
          <a:xfrm>
            <a:off x="4387817" y="5812795"/>
            <a:ext cx="1616147" cy="261610"/>
          </a:xfrm>
          <a:prstGeom prst="rect">
            <a:avLst/>
          </a:prstGeom>
        </p:spPr>
        <p:txBody>
          <a:bodyPr wrap="none">
            <a:spAutoFit/>
          </a:bodyPr>
          <a:lstStyle/>
          <a:p>
            <a:pPr algn="ctr">
              <a:defRPr sz="1000" b="1" i="0" u="none" strike="noStrike" kern="1200" baseline="0">
                <a:solidFill>
                  <a:srgbClr val="0039A6"/>
                </a:solidFill>
                <a:latin typeface="+mn-lt"/>
                <a:ea typeface="+mn-ea"/>
                <a:cs typeface="+mn-cs"/>
              </a:defRPr>
            </a:pPr>
            <a:r>
              <a:rPr lang="en-US" sz="1100" dirty="0">
                <a:effectLst/>
              </a:rPr>
              <a:t>Week of illness onset</a:t>
            </a:r>
          </a:p>
        </p:txBody>
      </p:sp>
      <p:sp>
        <p:nvSpPr>
          <p:cNvPr id="5" name="Rectangle 4"/>
          <p:cNvSpPr/>
          <p:nvPr/>
        </p:nvSpPr>
        <p:spPr>
          <a:xfrm>
            <a:off x="391885" y="6090558"/>
            <a:ext cx="7500256" cy="400110"/>
          </a:xfrm>
          <a:prstGeom prst="rect">
            <a:avLst/>
          </a:prstGeom>
        </p:spPr>
        <p:txBody>
          <a:bodyPr wrap="square">
            <a:spAutoFit/>
          </a:bodyPr>
          <a:lstStyle/>
          <a:p>
            <a:pPr marL="0" lvl="1" eaLnBrk="0" hangingPunct="0">
              <a:spcBef>
                <a:spcPts val="0"/>
              </a:spcBef>
              <a:spcAft>
                <a:spcPts val="600"/>
              </a:spcAft>
              <a:defRPr/>
            </a:pPr>
            <a:r>
              <a:rPr lang="en-US" sz="1000" dirty="0">
                <a:effectLst/>
                <a:latin typeface="Arial" panose="020B0604020202020204" pitchFamily="34" charset="0"/>
                <a:cs typeface="Arial" panose="020B0604020202020204" pitchFamily="34" charset="0"/>
              </a:rPr>
              <a:t>Nash D, Mostashari F, Fine A, et al. Outbreak of West Nile virus infection in the New York City area in 1999. </a:t>
            </a:r>
            <a:br>
              <a:rPr lang="en-US" sz="1000" dirty="0">
                <a:effectLst/>
                <a:latin typeface="Arial" panose="020B0604020202020204" pitchFamily="34" charset="0"/>
                <a:cs typeface="Arial" panose="020B0604020202020204" pitchFamily="34" charset="0"/>
              </a:rPr>
            </a:br>
            <a:r>
              <a:rPr lang="en-US" sz="1000" dirty="0">
                <a:effectLst/>
                <a:latin typeface="Arial" panose="020B0604020202020204" pitchFamily="34" charset="0"/>
                <a:cs typeface="Arial" panose="020B0604020202020204" pitchFamily="34" charset="0"/>
              </a:rPr>
              <a:t>N Engl J Med. 2001;344:1807–14.</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35</a:t>
            </a:fld>
            <a:endParaRPr lang="en-US" sz="1200" dirty="0">
              <a:latin typeface="Arial" panose="020B0604020202020204" pitchFamily="34" charset="0"/>
              <a:cs typeface="Arial" panose="020B0604020202020204" pitchFamily="34" charset="0"/>
            </a:endParaRPr>
          </a:p>
        </p:txBody>
      </p:sp>
      <p:pic>
        <p:nvPicPr>
          <p:cNvPr id="11266" name="Picture 2" descr="Chart depicting an epi curve of 9 weeks of West Nile virus cases, by week of illness onset, with a peak during the week of August 22 through 28, 1999, and then declining sharply and holding steady during August 29 through September 4, 1999." title="West Nile Viru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6265"/>
          <a:stretch/>
        </p:blipFill>
        <p:spPr bwMode="auto">
          <a:xfrm>
            <a:off x="1428750" y="1423120"/>
            <a:ext cx="6284913" cy="4595093"/>
          </a:xfrm>
          <a:prstGeom prst="rect">
            <a:avLst/>
          </a:prstGeom>
          <a:solidFill>
            <a:schemeClr val="bg1"/>
          </a:solidFill>
          <a:ln>
            <a:solidFill>
              <a:srgbClr val="0039A6"/>
            </a:solidFill>
          </a:ln>
          <a:effectLst/>
        </p:spPr>
      </p:pic>
      <p:sp>
        <p:nvSpPr>
          <p:cNvPr id="7" name="Rectangle 6"/>
          <p:cNvSpPr/>
          <p:nvPr/>
        </p:nvSpPr>
        <p:spPr>
          <a:xfrm>
            <a:off x="4387817" y="1840672"/>
            <a:ext cx="623570" cy="3200400"/>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11387" y="3942608"/>
            <a:ext cx="1140031" cy="391886"/>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801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descr="Map of the NewYork City boroughs of Queens and the Bronx and Nassau and Westchester counties. Multiple dots illustrate where confirmed West Nile Virus cases have been identified, indicating a concentration in Queens." title="Confirmed WNV Human Cases — August–September 1999"/>
          <p:cNvGraphicFramePr>
            <a:graphicFrameLocks noGrp="1" noChangeAspect="1"/>
          </p:cNvGraphicFramePr>
          <p:nvPr>
            <p:ph idx="1"/>
            <p:extLst>
              <p:ext uri="{D42A27DB-BD31-4B8C-83A1-F6EECF244321}">
                <p14:modId xmlns:p14="http://schemas.microsoft.com/office/powerpoint/2010/main" val="3390314620"/>
              </p:ext>
            </p:extLst>
          </p:nvPr>
        </p:nvGraphicFramePr>
        <p:xfrm>
          <a:off x="1135803" y="1580998"/>
          <a:ext cx="6821594" cy="4243393"/>
        </p:xfrm>
        <a:graphic>
          <a:graphicData uri="http://schemas.openxmlformats.org/presentationml/2006/ole">
            <mc:AlternateContent xmlns:mc="http://schemas.openxmlformats.org/markup-compatibility/2006">
              <mc:Choice xmlns:v="urn:schemas-microsoft-com:vml" Requires="v">
                <p:oleObj name="Chart" r:id="rId3" imgW="6943831" imgH="4381659" progId="MSGraph.Chart.8">
                  <p:embed followColorScheme="full"/>
                </p:oleObj>
              </mc:Choice>
              <mc:Fallback>
                <p:oleObj name="Chart" r:id="rId3" imgW="6943831" imgH="4381659" progId="MSGraph.Chart.8">
                  <p:embed followColorScheme="full"/>
                  <p:pic>
                    <p:nvPicPr>
                      <p:cNvPr id="3074" name="Object 3" descr="Map of the NewYork City boroughs of Queens and the Bronx and Nassau and Westchester counties. Multiple dots illustrate where confirmed West Nile Virus cases have been identified, indicating a concentration in Queens." title="Confirmed WNV Human Cases — August–September 1999"/>
                      <p:cNvPicPr>
                        <a:picLocks noChangeAspect="1" noChangeArrowheads="1"/>
                      </p:cNvPicPr>
                      <p:nvPr/>
                    </p:nvPicPr>
                    <p:blipFill>
                      <a:blip r:embed="rId4"/>
                      <a:srcRect/>
                      <a:stretch>
                        <a:fillRect/>
                      </a:stretch>
                    </p:blipFill>
                    <p:spPr bwMode="auto">
                      <a:xfrm>
                        <a:off x="1135803" y="1580998"/>
                        <a:ext cx="6821594" cy="4243393"/>
                      </a:xfrm>
                      <a:prstGeom prst="rect">
                        <a:avLst/>
                      </a:prstGeom>
                      <a:ln w="22225">
                        <a:noFill/>
                      </a:ln>
                    </p:spPr>
                  </p:pic>
                </p:oleObj>
              </mc:Fallback>
            </mc:AlternateContent>
          </a:graphicData>
        </a:graphic>
      </p:graphicFrame>
      <p:sp>
        <p:nvSpPr>
          <p:cNvPr id="3075" name="Rectangle 2"/>
          <p:cNvSpPr>
            <a:spLocks noGrp="1" noChangeArrowheads="1"/>
          </p:cNvSpPr>
          <p:nvPr>
            <p:ph type="title"/>
          </p:nvPr>
        </p:nvSpPr>
        <p:spPr>
          <a:xfrm>
            <a:off x="279400" y="442440"/>
            <a:ext cx="8534400" cy="489940"/>
          </a:xfrm>
        </p:spPr>
        <p:txBody>
          <a:bodyPr anchor="b"/>
          <a:lstStyle/>
          <a:p>
            <a:r>
              <a:rPr lang="en-US" sz="3000" b="0" dirty="0">
                <a:latin typeface="Century Gothic" panose="020B0502020202020204" pitchFamily="34" charset="0"/>
              </a:rPr>
              <a:t>Surveillance Data Analysis by Place</a:t>
            </a:r>
            <a:endParaRPr lang="en-US" sz="3000" dirty="0">
              <a:latin typeface="Century Gothic" panose="020B0502020202020204" pitchFamily="34" charset="0"/>
            </a:endParaRPr>
          </a:p>
        </p:txBody>
      </p:sp>
      <p:sp>
        <p:nvSpPr>
          <p:cNvPr id="2" name="Rectangle 1"/>
          <p:cNvSpPr/>
          <p:nvPr/>
        </p:nvSpPr>
        <p:spPr>
          <a:xfrm>
            <a:off x="338959" y="932380"/>
            <a:ext cx="8534400" cy="369332"/>
          </a:xfrm>
          <a:prstGeom prst="rect">
            <a:avLst/>
          </a:prstGeom>
        </p:spPr>
        <p:txBody>
          <a:bodyPr wrap="square">
            <a:spAutoFit/>
          </a:bodyPr>
          <a:lstStyle/>
          <a:p>
            <a:pPr algn="ctr"/>
            <a:r>
              <a:rPr lang="en-US" sz="1800" dirty="0">
                <a:effectLst/>
                <a:latin typeface="Century Gothic" panose="020B0502020202020204" pitchFamily="34" charset="0"/>
              </a:rPr>
              <a:t>Laboratory-Confirmed WNV Human Cases — August–September 1999</a:t>
            </a:r>
          </a:p>
        </p:txBody>
      </p:sp>
      <p:sp>
        <p:nvSpPr>
          <p:cNvPr id="3" name="Rectangle 2"/>
          <p:cNvSpPr/>
          <p:nvPr/>
        </p:nvSpPr>
        <p:spPr>
          <a:xfrm>
            <a:off x="799646" y="5986066"/>
            <a:ext cx="5856514" cy="261610"/>
          </a:xfrm>
          <a:prstGeom prst="rect">
            <a:avLst/>
          </a:prstGeom>
        </p:spPr>
        <p:txBody>
          <a:bodyPr wrap="square">
            <a:spAutoFit/>
          </a:bodyPr>
          <a:lstStyle/>
          <a:p>
            <a:pPr eaLnBrk="1" hangingPunct="1">
              <a:spcBef>
                <a:spcPts val="0"/>
              </a:spcBef>
              <a:spcAft>
                <a:spcPts val="600"/>
              </a:spcAft>
            </a:pPr>
            <a:r>
              <a:rPr lang="en-US" sz="1100" dirty="0">
                <a:effectLst/>
                <a:latin typeface="+mj-lt"/>
              </a:rPr>
              <a:t>Map Courtesy of the New York City Department of Health and Mental Hygiene</a:t>
            </a:r>
            <a:endParaRPr lang="en-US" sz="1100" dirty="0">
              <a:latin typeface="+mj-lt"/>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36</a:t>
            </a:fld>
            <a:endParaRPr lang="en-US" sz="1200" dirty="0">
              <a:latin typeface="Arial" panose="020B0604020202020204" pitchFamily="34" charset="0"/>
              <a:cs typeface="Arial" panose="020B0604020202020204" pitchFamily="34" charset="0"/>
            </a:endParaRPr>
          </a:p>
        </p:txBody>
      </p:sp>
      <p:cxnSp>
        <p:nvCxnSpPr>
          <p:cNvPr id="7" name="Straight Connector 6"/>
          <p:cNvCxnSpPr/>
          <p:nvPr/>
        </p:nvCxnSpPr>
        <p:spPr>
          <a:xfrm>
            <a:off x="558800" y="1310535"/>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illustrating that persons aged 70 years and older have the highest rates of infection and that the cases among males and females were approximately equal, 31 versus 28. However, the rate of infection is slightly higher among males than among females, 7.2 per million versus 5.8 per million.&#10;" title=" Demographic Data, Persons Hospitalized for West Nile Virus"/>
          <p:cNvGraphicFramePr>
            <a:graphicFrameLocks noGrp="1"/>
          </p:cNvGraphicFramePr>
          <p:nvPr>
            <p:ph idx="1"/>
            <p:extLst>
              <p:ext uri="{D42A27DB-BD31-4B8C-83A1-F6EECF244321}">
                <p14:modId xmlns:p14="http://schemas.microsoft.com/office/powerpoint/2010/main" val="2855294115"/>
              </p:ext>
            </p:extLst>
          </p:nvPr>
        </p:nvGraphicFramePr>
        <p:xfrm>
          <a:off x="1447800" y="1462444"/>
          <a:ext cx="6248400" cy="4729747"/>
        </p:xfrm>
        <a:graphic>
          <a:graphicData uri="http://schemas.openxmlformats.org/drawingml/2006/table">
            <a:tbl>
              <a:tblPr firstRow="1" bandRow="1">
                <a:effectLst/>
                <a:tableStyleId>{2D5ABB26-0587-4C30-8999-92F81FD0307C}</a:tableStyleId>
              </a:tblPr>
              <a:tblGrid>
                <a:gridCol w="2133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89538">
                <a:tc>
                  <a:txBody>
                    <a:bodyPr/>
                    <a:lstStyle/>
                    <a:p>
                      <a:r>
                        <a:rPr lang="en-US" sz="1000" b="1" dirty="0"/>
                        <a:t>Characteristic</a:t>
                      </a:r>
                    </a:p>
                  </a:txBody>
                  <a:tcPr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a:t>No. of Patients (%)</a:t>
                      </a:r>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a:t>Population at Risk</a:t>
                      </a:r>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a:t>Rate of Infection per Million Population</a:t>
                      </a:r>
                    </a:p>
                  </a:txBody>
                  <a:tcPr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4769">
                <a:tc>
                  <a:txBody>
                    <a:bodyPr/>
                    <a:lstStyle/>
                    <a:p>
                      <a:r>
                        <a:rPr lang="en-US" sz="1000" b="1" dirty="0"/>
                        <a:t>Age (years)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0–19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2 (3)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2,324,081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a:t>0.9</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20–29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1 (2)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1,553,981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a:t>0.6</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30–39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3 (5)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1,549,111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a:t>1.9</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40–49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1 (2)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1,177,190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a:t>0.8</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50–59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a:t>867,331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10.4</a:t>
                      </a:r>
                      <a:endParaRPr lang="en-US" sz="1000" b="1"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60–69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12 (22)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a:t>814,838</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16.0</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70–79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18 (31)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a:t>534,785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33.7</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a:t>≥80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12 (20)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a:t>281,054</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42.7</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44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Age category (years)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≥50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a:solidFill>
                            <a:schemeClr val="tx1"/>
                          </a:solidFill>
                          <a:latin typeface="+mn-lt"/>
                          <a:ea typeface="+mn-ea"/>
                          <a:cs typeface="+mn-cs"/>
                        </a:rPr>
                        <a:t>52 (88)</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2,498,008</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20.8</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48908">
                <a:tc>
                  <a:txBody>
                    <a:bodyPr/>
                    <a:lstStyle/>
                    <a:p>
                      <a:pPr marL="182880" algn="l" defTabSz="914400" rtl="0" eaLnBrk="1" latinLnBrk="0" hangingPunct="1"/>
                      <a:r>
                        <a:rPr lang="en-US" sz="1000" kern="1200" dirty="0">
                          <a:solidFill>
                            <a:schemeClr val="tx1"/>
                          </a:solidFill>
                          <a:latin typeface="+mn-lt"/>
                          <a:ea typeface="+mn-ea"/>
                          <a:cs typeface="+mn-cs"/>
                        </a:rPr>
                        <a:t>&lt;50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7 (12)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6,604,363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1.1</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46005">
                <a:tc>
                  <a:txBody>
                    <a:bodyPr/>
                    <a:lstStyle/>
                    <a:p>
                      <a:r>
                        <a:rPr lang="en-US" sz="1000" b="1" dirty="0"/>
                        <a:t>Sex</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44769">
                <a:tc>
                  <a:txBody>
                    <a:bodyPr/>
                    <a:lstStyle/>
                    <a:p>
                      <a:pPr marL="182880" algn="l" defTabSz="914400" rtl="0" eaLnBrk="1" latinLnBrk="0" hangingPunct="1"/>
                      <a:r>
                        <a:rPr lang="en-US" sz="1000" kern="1200" dirty="0">
                          <a:solidFill>
                            <a:schemeClr val="tx1"/>
                          </a:solidFill>
                          <a:latin typeface="+mn-lt"/>
                          <a:ea typeface="+mn-ea"/>
                          <a:cs typeface="+mn-cs"/>
                        </a:rPr>
                        <a:t>Male</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a:solidFill>
                            <a:schemeClr val="tx1"/>
                          </a:solidFill>
                          <a:latin typeface="+mn-lt"/>
                          <a:ea typeface="+mn-ea"/>
                          <a:cs typeface="+mn-cs"/>
                        </a:rPr>
                        <a:t>31 (53)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4,289,988</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7.2</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44769">
                <a:tc>
                  <a:txBody>
                    <a:bodyPr/>
                    <a:lstStyle/>
                    <a:p>
                      <a:pPr marL="182880" algn="l" defTabSz="914400" rtl="0" eaLnBrk="1" latinLnBrk="0" hangingPunct="1"/>
                      <a:r>
                        <a:rPr lang="en-US" sz="1000" kern="1200" dirty="0">
                          <a:solidFill>
                            <a:schemeClr val="tx1"/>
                          </a:solidFill>
                          <a:latin typeface="+mn-lt"/>
                          <a:ea typeface="+mn-ea"/>
                          <a:cs typeface="+mn-cs"/>
                        </a:rPr>
                        <a:t>Female </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a:solidFill>
                            <a:schemeClr val="tx1"/>
                          </a:solidFill>
                          <a:latin typeface="+mn-lt"/>
                          <a:ea typeface="+mn-ea"/>
                          <a:cs typeface="+mn-cs"/>
                        </a:rPr>
                        <a:t>28 (47)</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4,812,383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5.8</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44769">
                <a:tc>
                  <a:txBody>
                    <a:bodyPr/>
                    <a:lstStyle/>
                    <a:p>
                      <a:r>
                        <a:rPr lang="en-US" sz="1000" b="1" dirty="0"/>
                        <a:t>Race</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44769">
                <a:tc>
                  <a:txBody>
                    <a:bodyPr/>
                    <a:lstStyle/>
                    <a:p>
                      <a:pPr marL="182880" algn="l" defTabSz="914400" rtl="0" eaLnBrk="1" latinLnBrk="0" hangingPunct="1"/>
                      <a:r>
                        <a:rPr lang="en-US" sz="1000" kern="1200" dirty="0">
                          <a:solidFill>
                            <a:schemeClr val="tx1"/>
                          </a:solidFill>
                          <a:latin typeface="+mn-lt"/>
                          <a:ea typeface="+mn-ea"/>
                          <a:cs typeface="+mn-cs"/>
                        </a:rPr>
                        <a:t>White</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a:solidFill>
                            <a:schemeClr val="tx1"/>
                          </a:solidFill>
                          <a:latin typeface="+mn-lt"/>
                          <a:ea typeface="+mn-ea"/>
                          <a:cs typeface="+mn-cs"/>
                        </a:rPr>
                        <a:t>41 (69)</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5,983,901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6.9</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44769">
                <a:tc>
                  <a:txBody>
                    <a:bodyPr/>
                    <a:lstStyle/>
                    <a:p>
                      <a:pPr marL="182880" algn="l" defTabSz="914400" rtl="0" eaLnBrk="1" latinLnBrk="0" hangingPunct="1"/>
                      <a:r>
                        <a:rPr lang="en-US" sz="1000" kern="1200" dirty="0">
                          <a:solidFill>
                            <a:schemeClr val="tx1"/>
                          </a:solidFill>
                          <a:latin typeface="+mn-lt"/>
                          <a:ea typeface="+mn-ea"/>
                          <a:cs typeface="+mn-cs"/>
                        </a:rPr>
                        <a:t>Nonwhite</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3,118,470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2.9</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44769">
                <a:tc>
                  <a:txBody>
                    <a:bodyPr/>
                    <a:lstStyle/>
                    <a:p>
                      <a:pPr marL="182880" algn="l" defTabSz="914400" rtl="0" eaLnBrk="1" latinLnBrk="0" hangingPunct="1"/>
                      <a:r>
                        <a:rPr lang="en-US" sz="1000" kern="1200" dirty="0">
                          <a:solidFill>
                            <a:schemeClr val="tx1"/>
                          </a:solidFill>
                          <a:latin typeface="+mn-lt"/>
                          <a:ea typeface="+mn-ea"/>
                          <a:cs typeface="+mn-cs"/>
                        </a:rPr>
                        <a:t>Unknown </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82880" algn="l"/>
                      <a:r>
                        <a:rPr lang="en-US" sz="1000" dirty="0"/>
                        <a:t>--</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44769">
                <a:tc>
                  <a:txBody>
                    <a:bodyPr/>
                    <a:lstStyle/>
                    <a:p>
                      <a:r>
                        <a:rPr lang="en-US" sz="1000" b="1" dirty="0"/>
                        <a:t>Borough or county of residence</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44769">
                <a:tc>
                  <a:txBody>
                    <a:bodyPr/>
                    <a:lstStyle/>
                    <a:p>
                      <a:pPr marL="182880" algn="l" defTabSz="914400" rtl="0" eaLnBrk="1" latinLnBrk="0" hangingPunct="1"/>
                      <a:r>
                        <a:rPr lang="en-US" sz="1000" kern="1200" dirty="0">
                          <a:solidFill>
                            <a:schemeClr val="tx1"/>
                          </a:solidFill>
                          <a:latin typeface="+mn-lt"/>
                          <a:ea typeface="+mn-ea"/>
                          <a:cs typeface="+mn-cs"/>
                        </a:rPr>
                        <a:t>New York City</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Brooklyn (Kings)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3 (5)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2,300,664</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1.3</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Bronx</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1,203,789</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7.5</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Manhattan</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1 (2)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1,487,536</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0.7</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Queens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a:solidFill>
                            <a:schemeClr val="tx1"/>
                          </a:solidFill>
                          <a:latin typeface="+mn-lt"/>
                          <a:ea typeface="+mn-ea"/>
                          <a:cs typeface="+mn-cs"/>
                        </a:rPr>
                        <a:t>32 (54)</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1,951,599</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16.4</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Staten Island (Richmond)</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a:solidFill>
                            <a:schemeClr val="tx1"/>
                          </a:solidFill>
                          <a:latin typeface="+mn-lt"/>
                          <a:ea typeface="+mn-ea"/>
                          <a:cs typeface="+mn-cs"/>
                        </a:rPr>
                        <a:t>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r>
                        <a:rPr lang="en-US" sz="1000" dirty="0"/>
                        <a:t>379,999</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0.0</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7747">
                <a:tc>
                  <a:txBody>
                    <a:bodyPr/>
                    <a:lstStyle/>
                    <a:p>
                      <a:pPr marL="182880" algn="l" defTabSz="914400" rtl="0" eaLnBrk="1" latinLnBrk="0" hangingPunct="1"/>
                      <a:r>
                        <a:rPr lang="en-US" sz="1000" kern="1200" dirty="0">
                          <a:solidFill>
                            <a:schemeClr val="tx1"/>
                          </a:solidFill>
                          <a:latin typeface="+mn-lt"/>
                          <a:ea typeface="+mn-ea"/>
                          <a:cs typeface="+mn-cs"/>
                        </a:rPr>
                        <a:t>New York State</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Nassau</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6 (10)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a:t>1,287,348</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a:t>4.7</a:t>
                      </a:r>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44769">
                <a:tc>
                  <a:txBody>
                    <a:bodyPr/>
                    <a:lstStyle/>
                    <a:p>
                      <a:pPr marL="365760" algn="l" defTabSz="914400" rtl="0" eaLnBrk="1" latinLnBrk="0" hangingPunct="1"/>
                      <a:r>
                        <a:rPr lang="en-US" sz="1000" kern="1200" dirty="0">
                          <a:solidFill>
                            <a:schemeClr val="tx1"/>
                          </a:solidFill>
                          <a:latin typeface="+mn-lt"/>
                          <a:ea typeface="+mn-ea"/>
                          <a:cs typeface="+mn-cs"/>
                        </a:rPr>
                        <a:t>Westchester</a:t>
                      </a:r>
                    </a:p>
                  </a:txBody>
                  <a:tcPr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a:solidFill>
                            <a:schemeClr val="tx1"/>
                          </a:solidFill>
                          <a:latin typeface="+mn-lt"/>
                          <a:ea typeface="+mn-ea"/>
                          <a:cs typeface="+mn-cs"/>
                        </a:rPr>
                        <a:t>8 (14)</a:t>
                      </a:r>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l"/>
                      <a:r>
                        <a:rPr lang="en-US" sz="1000" dirty="0"/>
                        <a:t>847,866</a:t>
                      </a:r>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a:r>
                        <a:rPr lang="en-US" sz="1000" dirty="0"/>
                        <a:t>9.1</a:t>
                      </a:r>
                    </a:p>
                  </a:txBody>
                  <a:tcPr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bl>
          </a:graphicData>
        </a:graphic>
      </p:graphicFrame>
      <p:sp>
        <p:nvSpPr>
          <p:cNvPr id="5" name="Rectangle 4" descr="Box highlighting ages 70 through 79 and 80 years and older." title="Box"/>
          <p:cNvSpPr/>
          <p:nvPr/>
        </p:nvSpPr>
        <p:spPr>
          <a:xfrm>
            <a:off x="1666240" y="2819400"/>
            <a:ext cx="5072380" cy="3095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9" name="Rectangle 8" descr="Box highlighting the variables of male and female." title="Box"/>
          <p:cNvSpPr/>
          <p:nvPr/>
        </p:nvSpPr>
        <p:spPr>
          <a:xfrm>
            <a:off x="1666240" y="3771900"/>
            <a:ext cx="5072380" cy="297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38914" name="Rectangle 2"/>
          <p:cNvSpPr>
            <a:spLocks noGrp="1" noChangeArrowheads="1"/>
          </p:cNvSpPr>
          <p:nvPr>
            <p:ph type="title"/>
          </p:nvPr>
        </p:nvSpPr>
        <p:spPr>
          <a:xfrm>
            <a:off x="457200" y="304800"/>
            <a:ext cx="8229600" cy="819090"/>
          </a:xfrm>
        </p:spPr>
        <p:txBody>
          <a:bodyPr/>
          <a:lstStyle/>
          <a:p>
            <a:r>
              <a:rPr lang="en-US" b="0" dirty="0">
                <a:latin typeface="Century Gothic" panose="020B0502020202020204" pitchFamily="34" charset="0"/>
              </a:rPr>
              <a:t>Data Analysis by Person</a:t>
            </a:r>
            <a:br>
              <a:rPr lang="en-US" sz="3000" b="0" dirty="0">
                <a:latin typeface="Century Gothic" panose="020B0502020202020204" pitchFamily="34" charset="0"/>
              </a:rPr>
            </a:br>
            <a:r>
              <a:rPr lang="en-US" sz="2400" b="0" dirty="0">
                <a:latin typeface="Century Gothic" panose="020B0502020202020204" pitchFamily="34" charset="0"/>
              </a:rPr>
              <a:t>Do you notice any patterns in the rates? </a:t>
            </a:r>
          </a:p>
        </p:txBody>
      </p:sp>
      <p:sp>
        <p:nvSpPr>
          <p:cNvPr id="3" name="Slide Number Placeholder 2"/>
          <p:cNvSpPr>
            <a:spLocks noGrp="1"/>
          </p:cNvSpPr>
          <p:nvPr>
            <p:ph type="sldNum" sz="quarter" idx="12"/>
          </p:nvPr>
        </p:nvSpPr>
        <p:spPr>
          <a:xfrm>
            <a:off x="6629400" y="6234811"/>
            <a:ext cx="2133600" cy="476250"/>
          </a:xfrm>
        </p:spPr>
        <p:txBody>
          <a:bodyPr/>
          <a:lstStyle/>
          <a:p>
            <a:pPr algn="r">
              <a:defRPr/>
            </a:pPr>
            <a:fld id="{B8477CA6-37AB-49C2-B88B-8C89FDB7A7DF}" type="slidenum">
              <a:rPr sz="1200" smtClean="0">
                <a:solidFill>
                  <a:srgbClr val="0039A6"/>
                </a:solidFill>
                <a:latin typeface="Arial" panose="020B0604020202020204" pitchFamily="34" charset="0"/>
                <a:cs typeface="Arial" panose="020B0604020202020204" pitchFamily="34" charset="0"/>
              </a:rPr>
              <a:pPr algn="r">
                <a:defRPr/>
              </a:pPr>
              <a:t>37</a:t>
            </a:fld>
            <a:endParaRPr dirty="0">
              <a:solidFill>
                <a:srgbClr val="0039A6"/>
              </a:solidFill>
              <a:latin typeface="Arial" panose="020B0604020202020204" pitchFamily="34" charset="0"/>
              <a:cs typeface="Arial" panose="020B0604020202020204" pitchFamily="34" charset="0"/>
            </a:endParaRPr>
          </a:p>
        </p:txBody>
      </p:sp>
      <p:sp>
        <p:nvSpPr>
          <p:cNvPr id="2" name="Rectangle 1"/>
          <p:cNvSpPr/>
          <p:nvPr/>
        </p:nvSpPr>
        <p:spPr>
          <a:xfrm>
            <a:off x="228600" y="6249396"/>
            <a:ext cx="8001000" cy="461665"/>
          </a:xfrm>
          <a:prstGeom prst="rect">
            <a:avLst/>
          </a:prstGeom>
        </p:spPr>
        <p:txBody>
          <a:bodyPr wrap="square">
            <a:spAutoFit/>
          </a:bodyPr>
          <a:lstStyle/>
          <a:p>
            <a:r>
              <a:rPr lang="en-US" sz="1200" dirty="0">
                <a:effectLst/>
                <a:latin typeface="+mj-lt"/>
                <a:cs typeface="Arial" charset="0"/>
              </a:rPr>
              <a:t>Nash D, Mostashari F, Fine A, et al. Outbreak of West Nile virus infection in the New York City area in 1999. N Engl J Med. 2001;344:1807–14.</a:t>
            </a:r>
          </a:p>
        </p:txBody>
      </p:sp>
      <p:sp>
        <p:nvSpPr>
          <p:cNvPr id="6" name="Rectangle 5"/>
          <p:cNvSpPr/>
          <p:nvPr/>
        </p:nvSpPr>
        <p:spPr>
          <a:xfrm>
            <a:off x="381000" y="1039610"/>
            <a:ext cx="8382000" cy="338554"/>
          </a:xfrm>
          <a:prstGeom prst="rect">
            <a:avLst/>
          </a:prstGeom>
        </p:spPr>
        <p:txBody>
          <a:bodyPr wrap="square">
            <a:spAutoFit/>
          </a:bodyPr>
          <a:lstStyle/>
          <a:p>
            <a:r>
              <a:rPr lang="en-US" sz="1600" dirty="0">
                <a:effectLst/>
                <a:latin typeface="Century Gothic" panose="020B0502020202020204" pitchFamily="34" charset="0"/>
              </a:rPr>
              <a:t>Demographics for Persons Hospitalized for WNV and Population Rates of Infection</a:t>
            </a:r>
          </a:p>
        </p:txBody>
      </p:sp>
      <p:cxnSp>
        <p:nvCxnSpPr>
          <p:cNvPr id="14" name="Straight Connector 13"/>
          <p:cNvCxnSpPr/>
          <p:nvPr/>
        </p:nvCxnSpPr>
        <p:spPr>
          <a:xfrm>
            <a:off x="495300" y="1378164"/>
            <a:ext cx="81534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2444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4223822" y="2132938"/>
            <a:ext cx="3556000" cy="1384995"/>
          </a:xfrm>
          <a:prstGeom prst="rect">
            <a:avLst/>
          </a:prstGeom>
          <a:noFill/>
        </p:spPr>
        <p:txBody>
          <a:bodyPr wrap="square" rtlCol="0">
            <a:spAutoFit/>
          </a:bodyPr>
          <a:lstStyle/>
          <a:p>
            <a:pPr algn="ctr" eaLnBrk="1" hangingPunct="1"/>
            <a:r>
              <a:rPr lang="en-US" dirty="0">
                <a:solidFill>
                  <a:srgbClr val="0039A6"/>
                </a:solidFill>
                <a:effectLst/>
                <a:latin typeface="Century Gothic" panose="020B0502020202020204" pitchFamily="34" charset="0"/>
              </a:rPr>
              <a:t>Data interpretation is closely coupled with data analysis</a:t>
            </a:r>
          </a:p>
        </p:txBody>
      </p:sp>
      <p:sp>
        <p:nvSpPr>
          <p:cNvPr id="2" name="Rectangle 1"/>
          <p:cNvSpPr/>
          <p:nvPr/>
        </p:nvSpPr>
        <p:spPr>
          <a:xfrm>
            <a:off x="812800" y="548579"/>
            <a:ext cx="7467600" cy="553998"/>
          </a:xfrm>
          <a:prstGeom prst="rect">
            <a:avLst/>
          </a:prstGeom>
        </p:spPr>
        <p:txBody>
          <a:bodyPr wrap="square">
            <a:spAutoFit/>
          </a:bodyPr>
          <a:lstStyle/>
          <a:p>
            <a:pPr algn="ctr"/>
            <a:r>
              <a:rPr lang="en-US" sz="3000" dirty="0">
                <a:solidFill>
                  <a:srgbClr val="0039A6"/>
                </a:solidFill>
                <a:effectLst/>
                <a:latin typeface="Century Gothic" panose="020B0502020202020204" pitchFamily="34" charset="0"/>
              </a:rPr>
              <a:t>Surveillance Data Interpretation</a:t>
            </a:r>
            <a:endParaRPr lang="en-US" sz="3000" dirty="0">
              <a:solidFill>
                <a:srgbClr val="0039A6"/>
              </a:solidFill>
            </a:endParaRPr>
          </a:p>
        </p:txBody>
      </p:sp>
      <p:cxnSp>
        <p:nvCxnSpPr>
          <p:cNvPr id="10" name="Straight Connector 9"/>
          <p:cNvCxnSpPr/>
          <p:nvPr/>
        </p:nvCxnSpPr>
        <p:spPr>
          <a:xfrm flipH="1">
            <a:off x="1858914" y="1732347"/>
            <a:ext cx="10820" cy="39537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interpretation is highlighted." title="Surveillance Process"/>
          <p:cNvGrpSpPr/>
          <p:nvPr/>
        </p:nvGrpSpPr>
        <p:grpSpPr>
          <a:xfrm>
            <a:off x="610642" y="1589847"/>
            <a:ext cx="2507364" cy="4096208"/>
            <a:chOff x="610642" y="1589847"/>
            <a:chExt cx="2507364" cy="4096208"/>
          </a:xfrm>
        </p:grpSpPr>
        <p:grpSp>
          <p:nvGrpSpPr>
            <p:cNvPr id="23" name="Group 22"/>
            <p:cNvGrpSpPr/>
            <p:nvPr/>
          </p:nvGrpSpPr>
          <p:grpSpPr>
            <a:xfrm>
              <a:off x="610642" y="1589847"/>
              <a:ext cx="2507364" cy="769441"/>
              <a:chOff x="569620" y="1589847"/>
              <a:chExt cx="2507364" cy="769441"/>
            </a:xfrm>
          </p:grpSpPr>
          <p:sp>
            <p:nvSpPr>
              <p:cNvPr id="12" name="Rectangle 11"/>
              <p:cNvSpPr/>
              <p:nvPr/>
            </p:nvSpPr>
            <p:spPr>
              <a:xfrm>
                <a:off x="569620" y="1624624"/>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2484" y="1589847"/>
                <a:ext cx="2414499"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t>
                </a:r>
                <a:br>
                  <a:rPr lang="en-US" sz="2200" dirty="0">
                    <a:solidFill>
                      <a:schemeClr val="bg1"/>
                    </a:solidFill>
                    <a:effectLst/>
                    <a:latin typeface="Century Gothic" panose="020B0502020202020204" pitchFamily="34" charset="0"/>
                  </a:rPr>
                </a:br>
                <a:r>
                  <a:rPr lang="en-US" sz="2200" dirty="0">
                    <a:solidFill>
                      <a:schemeClr val="bg1"/>
                    </a:solidFill>
                    <a:effectLst/>
                    <a:latin typeface="Century Gothic" panose="020B0502020202020204" pitchFamily="34" charset="0"/>
                  </a:rPr>
                  <a:t>Collection</a:t>
                </a:r>
              </a:p>
            </p:txBody>
          </p:sp>
        </p:grpSp>
        <p:grpSp>
          <p:nvGrpSpPr>
            <p:cNvPr id="22" name="Group 21"/>
            <p:cNvGrpSpPr/>
            <p:nvPr/>
          </p:nvGrpSpPr>
          <p:grpSpPr>
            <a:xfrm>
              <a:off x="610642" y="2458671"/>
              <a:ext cx="2507364" cy="646332"/>
              <a:chOff x="587652" y="2458671"/>
              <a:chExt cx="2507364" cy="646332"/>
            </a:xfrm>
          </p:grpSpPr>
          <p:sp>
            <p:nvSpPr>
              <p:cNvPr id="11" name="Rectangle 10"/>
              <p:cNvSpPr/>
              <p:nvPr/>
            </p:nvSpPr>
            <p:spPr>
              <a:xfrm>
                <a:off x="587652" y="2458671"/>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0517" y="2566394"/>
                <a:ext cx="2321634"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Analysis</a:t>
                </a:r>
              </a:p>
            </p:txBody>
          </p:sp>
        </p:grpSp>
        <p:grpSp>
          <p:nvGrpSpPr>
            <p:cNvPr id="5" name="Group 4"/>
            <p:cNvGrpSpPr/>
            <p:nvPr/>
          </p:nvGrpSpPr>
          <p:grpSpPr>
            <a:xfrm>
              <a:off x="610642" y="3320585"/>
              <a:ext cx="2507364" cy="769441"/>
              <a:chOff x="558800" y="3320585"/>
              <a:chExt cx="2507364" cy="769441"/>
            </a:xfrm>
          </p:grpSpPr>
          <p:sp>
            <p:nvSpPr>
              <p:cNvPr id="15" name="Rectangle 14"/>
              <p:cNvSpPr/>
              <p:nvPr/>
            </p:nvSpPr>
            <p:spPr>
              <a:xfrm>
                <a:off x="558800" y="3382139"/>
                <a:ext cx="2507364"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51665" y="3320585"/>
                <a:ext cx="2321634" cy="769441"/>
              </a:xfrm>
              <a:prstGeom prst="rect">
                <a:avLst/>
              </a:prstGeom>
              <a:noFill/>
            </p:spPr>
            <p:txBody>
              <a:bodyPr wrap="square" rtlCol="0">
                <a:spAutoFit/>
              </a:bodyPr>
              <a:lstStyle/>
              <a:p>
                <a:pPr algn="ctr"/>
                <a:r>
                  <a:rPr lang="en-US" sz="2200" dirty="0">
                    <a:solidFill>
                      <a:srgbClr val="0039A6"/>
                    </a:solidFill>
                    <a:effectLst/>
                    <a:latin typeface="Century Gothic" panose="020B0502020202020204" pitchFamily="34" charset="0"/>
                  </a:rPr>
                  <a:t>Data </a:t>
                </a:r>
              </a:p>
              <a:p>
                <a:pPr algn="ctr"/>
                <a:r>
                  <a:rPr lang="en-US" sz="2200" dirty="0">
                    <a:solidFill>
                      <a:srgbClr val="0039A6"/>
                    </a:solidFill>
                    <a:effectLst/>
                    <a:latin typeface="Century Gothic" panose="020B0502020202020204" pitchFamily="34" charset="0"/>
                  </a:rPr>
                  <a:t>Interpretation</a:t>
                </a:r>
              </a:p>
            </p:txBody>
          </p:sp>
        </p:grpSp>
        <p:grpSp>
          <p:nvGrpSpPr>
            <p:cNvPr id="21" name="Group 20"/>
            <p:cNvGrpSpPr/>
            <p:nvPr/>
          </p:nvGrpSpPr>
          <p:grpSpPr>
            <a:xfrm>
              <a:off x="610642" y="4201524"/>
              <a:ext cx="2507364" cy="769441"/>
              <a:chOff x="662485" y="4201524"/>
              <a:chExt cx="2507364" cy="769441"/>
            </a:xfrm>
          </p:grpSpPr>
          <p:sp>
            <p:nvSpPr>
              <p:cNvPr id="17" name="Rectangle 16"/>
              <p:cNvSpPr/>
              <p:nvPr/>
            </p:nvSpPr>
            <p:spPr>
              <a:xfrm>
                <a:off x="662485" y="4263078"/>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755350" y="4201524"/>
                <a:ext cx="2321634"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Dissemination</a:t>
                </a:r>
              </a:p>
            </p:txBody>
          </p:sp>
        </p:grpSp>
        <p:grpSp>
          <p:nvGrpSpPr>
            <p:cNvPr id="24" name="Group 23"/>
            <p:cNvGrpSpPr/>
            <p:nvPr/>
          </p:nvGrpSpPr>
          <p:grpSpPr>
            <a:xfrm>
              <a:off x="610642" y="5039723"/>
              <a:ext cx="2507364" cy="646332"/>
              <a:chOff x="610642" y="5039723"/>
              <a:chExt cx="2507364" cy="646332"/>
            </a:xfrm>
          </p:grpSpPr>
          <p:sp>
            <p:nvSpPr>
              <p:cNvPr id="19" name="Rectangle 18"/>
              <p:cNvSpPr/>
              <p:nvPr/>
            </p:nvSpPr>
            <p:spPr>
              <a:xfrm>
                <a:off x="610642" y="5039723"/>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703507" y="5147446"/>
                <a:ext cx="2321634"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Link to Action</a:t>
                </a:r>
              </a:p>
            </p:txBody>
          </p:sp>
        </p:grpSp>
      </p:grpSp>
      <p:sp>
        <p:nvSpPr>
          <p:cNvPr id="2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38</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8800" y="1574800"/>
            <a:ext cx="7975600" cy="0"/>
          </a:xfrm>
          <a:prstGeom prst="line">
            <a:avLst/>
          </a:prstGeom>
          <a:ln>
            <a:solidFill>
              <a:schemeClr val="tx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558800" y="525839"/>
            <a:ext cx="7975600" cy="1015663"/>
          </a:xfrm>
          <a:prstGeom prst="rect">
            <a:avLst/>
          </a:prstGeom>
          <a:noFill/>
          <a:effectLst>
            <a:outerShdw blurRad="50800" dist="38100" dir="8100000" algn="tr" rotWithShape="0">
              <a:prstClr val="black">
                <a:alpha val="40000"/>
              </a:prstClr>
            </a:outerShdw>
          </a:effectLst>
        </p:spPr>
        <p:txBody>
          <a:bodyPr wrap="square">
            <a:spAutoFit/>
          </a:bodyPr>
          <a:lstStyle/>
          <a:p>
            <a:pPr algn="ctr" fontAlgn="auto">
              <a:spcBef>
                <a:spcPts val="0"/>
              </a:spcBef>
              <a:spcAft>
                <a:spcPts val="0"/>
              </a:spcAft>
              <a:defRPr/>
            </a:pPr>
            <a:r>
              <a:rPr lang="en-US" sz="3000" dirty="0">
                <a:solidFill>
                  <a:schemeClr val="tx1">
                    <a:lumMod val="60000"/>
                    <a:lumOff val="40000"/>
                  </a:schemeClr>
                </a:solidFill>
                <a:effectLst/>
                <a:latin typeface="Century Gothic" panose="020B0502020202020204" pitchFamily="34" charset="0"/>
                <a:cs typeface="+mn-cs"/>
              </a:rPr>
              <a:t>What Can Account for an </a:t>
            </a:r>
          </a:p>
          <a:p>
            <a:pPr algn="ctr" fontAlgn="auto">
              <a:spcBef>
                <a:spcPts val="0"/>
              </a:spcBef>
              <a:spcAft>
                <a:spcPts val="0"/>
              </a:spcAft>
              <a:defRPr/>
            </a:pPr>
            <a:r>
              <a:rPr lang="en-US" sz="3000" dirty="0">
                <a:solidFill>
                  <a:schemeClr val="tx1">
                    <a:lumMod val="60000"/>
                    <a:lumOff val="40000"/>
                  </a:schemeClr>
                </a:solidFill>
                <a:effectLst/>
                <a:latin typeface="Century Gothic" panose="020B0502020202020204" pitchFamily="34" charset="0"/>
                <a:cs typeface="+mn-cs"/>
              </a:rPr>
              <a:t>Apparent Increase in Cases?</a:t>
            </a:r>
          </a:p>
        </p:txBody>
      </p:sp>
      <p:sp>
        <p:nvSpPr>
          <p:cNvPr id="7" name="Rectangle 6" descr="An exerpt of a New York Times article explaining that the increase in the number of E. coli cases is probably the result of more laboratories testing for the pathogen." title="Exerpt of New York Times Article"/>
          <p:cNvSpPr/>
          <p:nvPr/>
        </p:nvSpPr>
        <p:spPr>
          <a:xfrm>
            <a:off x="419100" y="546100"/>
            <a:ext cx="8178800" cy="5270500"/>
          </a:xfrm>
          <a:prstGeom prst="rect">
            <a:avLst/>
          </a:prstGeom>
          <a:ln w="22225">
            <a:solidFill>
              <a:srgbClr val="0039A6"/>
            </a:solid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116" r="2958"/>
          <a:stretch/>
        </p:blipFill>
        <p:spPr bwMode="auto">
          <a:xfrm>
            <a:off x="530352" y="2209800"/>
            <a:ext cx="7915148" cy="3082515"/>
          </a:xfrm>
          <a:prstGeom prst="rect">
            <a:avLst/>
          </a:prstGeom>
          <a:ln>
            <a:noFill/>
          </a:ln>
          <a:effectLst/>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a:off x="2363922" y="1913578"/>
            <a:ext cx="44069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245394" y="1033670"/>
            <a:ext cx="4643957" cy="830997"/>
          </a:xfrm>
          <a:prstGeom prst="rect">
            <a:avLst/>
          </a:prstGeom>
          <a:solidFill>
            <a:schemeClr val="bg1"/>
          </a:solidFill>
        </p:spPr>
        <p:txBody>
          <a:bodyPr wrap="square" rtlCol="0">
            <a:spAutoFit/>
          </a:bodyPr>
          <a:lstStyle/>
          <a:p>
            <a:pPr algn="ctr"/>
            <a:r>
              <a:rPr lang="en-US" sz="2400" dirty="0">
                <a:solidFill>
                  <a:srgbClr val="000000"/>
                </a:solidFill>
                <a:effectLst/>
                <a:latin typeface="Gisha" panose="020B0502040204020203" pitchFamily="34" charset="-79"/>
                <a:cs typeface="Gisha" panose="020B0502040204020203" pitchFamily="34" charset="-79"/>
              </a:rPr>
              <a:t>Number of Rare </a:t>
            </a:r>
            <a:r>
              <a:rPr lang="en-US" sz="2400" i="1" dirty="0">
                <a:solidFill>
                  <a:srgbClr val="000000"/>
                </a:solidFill>
                <a:effectLst/>
                <a:latin typeface="Gisha" panose="020B0502040204020203" pitchFamily="34" charset="-79"/>
                <a:cs typeface="Gisha" panose="020B0502040204020203" pitchFamily="34" charset="-79"/>
              </a:rPr>
              <a:t>E. Coli </a:t>
            </a:r>
            <a:r>
              <a:rPr lang="en-US" sz="2400" dirty="0">
                <a:solidFill>
                  <a:srgbClr val="000000"/>
                </a:solidFill>
                <a:effectLst/>
                <a:latin typeface="Gisha" panose="020B0502040204020203" pitchFamily="34" charset="-79"/>
                <a:cs typeface="Gisha" panose="020B0502040204020203" pitchFamily="34" charset="-79"/>
              </a:rPr>
              <a:t>Cases </a:t>
            </a:r>
          </a:p>
          <a:p>
            <a:pPr algn="ctr"/>
            <a:r>
              <a:rPr lang="en-US" sz="2400" dirty="0">
                <a:solidFill>
                  <a:srgbClr val="000000"/>
                </a:solidFill>
                <a:effectLst/>
                <a:latin typeface="Gisha" panose="020B0502040204020203" pitchFamily="34" charset="-79"/>
                <a:cs typeface="Gisha" panose="020B0502040204020203" pitchFamily="34" charset="-79"/>
              </a:rPr>
              <a:t>In U.S. Rose Last Year</a:t>
            </a:r>
          </a:p>
        </p:txBody>
      </p:sp>
      <p:sp>
        <p:nvSpPr>
          <p:cNvPr id="13" name="Rectangle 12"/>
          <p:cNvSpPr/>
          <p:nvPr/>
        </p:nvSpPr>
        <p:spPr>
          <a:xfrm>
            <a:off x="599474" y="4248707"/>
            <a:ext cx="5306025" cy="228043"/>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7285197" y="3952875"/>
            <a:ext cx="798629" cy="228599"/>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39</a:t>
            </a:fld>
            <a:endParaRPr lang="en-US" sz="1200" dirty="0">
              <a:latin typeface="Arial" panose="020B0604020202020204" pitchFamily="34" charset="0"/>
              <a:cs typeface="Arial" panose="020B0604020202020204" pitchFamily="34" charset="0"/>
            </a:endParaRPr>
          </a:p>
        </p:txBody>
      </p:sp>
      <p:cxnSp>
        <p:nvCxnSpPr>
          <p:cNvPr id="17" name="Straight Connector 16"/>
          <p:cNvCxnSpPr/>
          <p:nvPr/>
        </p:nvCxnSpPr>
        <p:spPr>
          <a:xfrm>
            <a:off x="599474" y="4491019"/>
            <a:ext cx="5306025"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85197" y="4181474"/>
            <a:ext cx="798629"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9100" y="5999157"/>
            <a:ext cx="7846126" cy="430887"/>
          </a:xfrm>
          <a:prstGeom prst="rect">
            <a:avLst/>
          </a:prstGeom>
        </p:spPr>
        <p:txBody>
          <a:bodyPr wrap="square">
            <a:spAutoFit/>
          </a:bodyPr>
          <a:lstStyle/>
          <a:p>
            <a:r>
              <a:rPr lang="en-US" sz="1050" dirty="0">
                <a:effectLst/>
                <a:latin typeface="Arial" panose="020B0604020202020204" pitchFamily="34" charset="0"/>
                <a:cs typeface="Arial" panose="020B0604020202020204" pitchFamily="34" charset="0"/>
              </a:rPr>
              <a:t>Neuman, W. Rare E. Coli Cases Rose In the U.S. Last Year.</a:t>
            </a:r>
            <a:r>
              <a:rPr lang="en-US" sz="1050" i="1" dirty="0">
                <a:effectLst/>
                <a:latin typeface="Arial" panose="020B0604020202020204" pitchFamily="34" charset="0"/>
                <a:cs typeface="Arial" panose="020B0604020202020204" pitchFamily="34" charset="0"/>
              </a:rPr>
              <a:t> New York Times</a:t>
            </a:r>
            <a:r>
              <a:rPr lang="en-US" sz="1050" dirty="0">
                <a:effectLst/>
                <a:latin typeface="Arial" panose="020B0604020202020204" pitchFamily="34" charset="0"/>
                <a:cs typeface="Arial" panose="020B0604020202020204" pitchFamily="34" charset="0"/>
              </a:rPr>
              <a:t> June 7, 2011. http://www.nytimes.com. Accessed July 9, 2014.</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16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dirty="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A Public Health Approach</a:t>
            </a:r>
          </a:p>
        </p:txBody>
      </p:sp>
      <p:sp>
        <p:nvSpPr>
          <p:cNvPr id="11" name="TextBox 10"/>
          <p:cNvSpPr txBox="1"/>
          <p:nvPr/>
        </p:nvSpPr>
        <p:spPr>
          <a:xfrm>
            <a:off x="2912005" y="723441"/>
            <a:ext cx="3276600" cy="584775"/>
          </a:xfrm>
          <a:prstGeom prst="rect">
            <a:avLst/>
          </a:prstGeom>
          <a:noFill/>
        </p:spPr>
        <p:txBody>
          <a:bodyPr wrap="square" rtlCol="0">
            <a:spAutoFit/>
          </a:bodyPr>
          <a:lstStyle/>
          <a:p>
            <a:pPr algn="ctr"/>
            <a:r>
              <a:rPr lang="en-US" sz="3200" dirty="0">
                <a:effectLst/>
                <a:latin typeface="Century Gothic" panose="020B0502020202020204" pitchFamily="34" charset="0"/>
              </a:rPr>
              <a:t>Topic 1</a:t>
            </a: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a:t>
            </a:fld>
            <a:endParaRPr lang="en-US" sz="1200" dirty="0">
              <a:latin typeface="Arial" panose="020B0604020202020204" pitchFamily="34" charset="0"/>
              <a:cs typeface="Arial" panose="020B0604020202020204" pitchFamily="34" charset="0"/>
            </a:endParaRPr>
          </a:p>
        </p:txBody>
      </p:sp>
      <p:pic>
        <p:nvPicPr>
          <p:cNvPr id="4098" name="Picture 2" descr="Globe encircled by red arrow." title="Earth and Red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2062163"/>
            <a:ext cx="4206875" cy="3462337"/>
          </a:xfrm>
          <a:prstGeom prst="rect">
            <a:avLst/>
          </a:prstGeom>
          <a:solidFill>
            <a:schemeClr val="bg1"/>
          </a:solidFill>
          <a:ln w="25400">
            <a:solidFill>
              <a:schemeClr val="tx1"/>
            </a:solidFill>
            <a:miter lim="800000"/>
            <a:headEnd/>
            <a:tailEnd/>
          </a:ln>
          <a:effectLst/>
        </p:spPr>
      </p:pic>
    </p:spTree>
    <p:extLst>
      <p:ext uri="{BB962C8B-B14F-4D97-AF65-F5344CB8AC3E}">
        <p14:creationId xmlns:p14="http://schemas.microsoft.com/office/powerpoint/2010/main" val="2932576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043878" y="1495270"/>
            <a:ext cx="4862616" cy="4487382"/>
          </a:xfrm>
          <a:prstGeom prst="rect">
            <a:avLst/>
          </a:prstGeom>
        </p:spPr>
        <p:txBody>
          <a:bodyPr wrap="square">
            <a:spAutoFit/>
          </a:bodyPr>
          <a:lstStyle/>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Health agency newsletters, bulletins, or alerts</a:t>
            </a:r>
            <a:br>
              <a:rPr lang="en-US" sz="2400" dirty="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Surveillance summaries and reports</a:t>
            </a:r>
            <a:br>
              <a:rPr lang="en-US" sz="2400" dirty="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Medical and epidemiologic journal articles</a:t>
            </a:r>
            <a:br>
              <a:rPr lang="en-US" sz="2400" dirty="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Press releases and social media</a:t>
            </a:r>
          </a:p>
        </p:txBody>
      </p:sp>
      <p:sp>
        <p:nvSpPr>
          <p:cNvPr id="8" name="TextBox 7"/>
          <p:cNvSpPr txBox="1"/>
          <p:nvPr/>
        </p:nvSpPr>
        <p:spPr>
          <a:xfrm>
            <a:off x="2603599" y="516583"/>
            <a:ext cx="3886000" cy="584775"/>
          </a:xfrm>
          <a:prstGeom prst="rect">
            <a:avLst/>
          </a:prstGeom>
          <a:noFill/>
        </p:spPr>
        <p:txBody>
          <a:bodyPr wrap="none" rtlCol="0">
            <a:spAutoFit/>
          </a:bodyPr>
          <a:lstStyle/>
          <a:p>
            <a:pPr algn="ctr"/>
            <a:r>
              <a:rPr lang="en-US" sz="3200" dirty="0">
                <a:effectLst/>
                <a:latin typeface="Century Gothic" panose="020B0502020202020204" pitchFamily="34" charset="0"/>
              </a:rPr>
              <a:t> </a:t>
            </a:r>
            <a:r>
              <a:rPr lang="en-US" sz="3000" dirty="0">
                <a:effectLst/>
                <a:latin typeface="Century Gothic" panose="020B0502020202020204" pitchFamily="34" charset="0"/>
              </a:rPr>
              <a:t>Data Dissemination</a:t>
            </a:r>
          </a:p>
        </p:txBody>
      </p:sp>
      <p:cxnSp>
        <p:nvCxnSpPr>
          <p:cNvPr id="9" name="Straight Connector 8"/>
          <p:cNvCxnSpPr>
            <a:endCxn id="19" idx="2"/>
          </p:cNvCxnSpPr>
          <p:nvPr/>
        </p:nvCxnSpPr>
        <p:spPr>
          <a:xfrm flipH="1">
            <a:off x="1789242" y="1673779"/>
            <a:ext cx="28316" cy="3930627"/>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dissemination is highlighted." title="Surveillance Process"/>
          <p:cNvGrpSpPr/>
          <p:nvPr/>
        </p:nvGrpSpPr>
        <p:grpSpPr>
          <a:xfrm>
            <a:off x="558800" y="1612225"/>
            <a:ext cx="2489200" cy="3992181"/>
            <a:chOff x="558800" y="1612225"/>
            <a:chExt cx="2489200" cy="3992181"/>
          </a:xfrm>
        </p:grpSpPr>
        <p:grpSp>
          <p:nvGrpSpPr>
            <p:cNvPr id="24" name="Group 23"/>
            <p:cNvGrpSpPr/>
            <p:nvPr/>
          </p:nvGrpSpPr>
          <p:grpSpPr>
            <a:xfrm>
              <a:off x="558800" y="1612225"/>
              <a:ext cx="2489200" cy="3248050"/>
              <a:chOff x="558800" y="1612225"/>
              <a:chExt cx="2489200" cy="3248050"/>
            </a:xfrm>
          </p:grpSpPr>
          <p:grpSp>
            <p:nvGrpSpPr>
              <p:cNvPr id="23" name="Group 22"/>
              <p:cNvGrpSpPr/>
              <p:nvPr/>
            </p:nvGrpSpPr>
            <p:grpSpPr>
              <a:xfrm>
                <a:off x="558800" y="1612225"/>
                <a:ext cx="2489200" cy="2380811"/>
                <a:chOff x="558800" y="1612225"/>
                <a:chExt cx="2489200" cy="2380811"/>
              </a:xfrm>
            </p:grpSpPr>
            <p:grpSp>
              <p:nvGrpSpPr>
                <p:cNvPr id="12" name="Group 11"/>
                <p:cNvGrpSpPr/>
                <p:nvPr/>
              </p:nvGrpSpPr>
              <p:grpSpPr>
                <a:xfrm>
                  <a:off x="569419" y="1612225"/>
                  <a:ext cx="2478581" cy="1513572"/>
                  <a:chOff x="569419" y="1612225"/>
                  <a:chExt cx="2478581" cy="1513572"/>
                </a:xfrm>
              </p:grpSpPr>
              <p:grpSp>
                <p:nvGrpSpPr>
                  <p:cNvPr id="21" name="Group 20"/>
                  <p:cNvGrpSpPr/>
                  <p:nvPr/>
                </p:nvGrpSpPr>
                <p:grpSpPr>
                  <a:xfrm>
                    <a:off x="569419" y="1612225"/>
                    <a:ext cx="2460883" cy="769441"/>
                    <a:chOff x="569419" y="1612225"/>
                    <a:chExt cx="2460883" cy="769441"/>
                  </a:xfrm>
                </p:grpSpPr>
                <p:sp>
                  <p:nvSpPr>
                    <p:cNvPr id="11" name="Rectangle 10"/>
                    <p:cNvSpPr/>
                    <p:nvPr/>
                  </p:nvSpPr>
                  <p:spPr>
                    <a:xfrm>
                      <a:off x="569419" y="1673779"/>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0562" y="1612225"/>
                      <a:ext cx="2278596"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Collection</a:t>
                      </a:r>
                    </a:p>
                  </p:txBody>
                </p:sp>
              </p:grpSp>
              <p:grpSp>
                <p:nvGrpSpPr>
                  <p:cNvPr id="5" name="Group 4"/>
                  <p:cNvGrpSpPr/>
                  <p:nvPr/>
                </p:nvGrpSpPr>
                <p:grpSpPr>
                  <a:xfrm>
                    <a:off x="587117" y="2479465"/>
                    <a:ext cx="2460883" cy="646332"/>
                    <a:chOff x="587117" y="2377022"/>
                    <a:chExt cx="2460883" cy="646332"/>
                  </a:xfrm>
                </p:grpSpPr>
                <p:sp>
                  <p:nvSpPr>
                    <p:cNvPr id="10" name="Rectangle 9"/>
                    <p:cNvSpPr/>
                    <p:nvPr/>
                  </p:nvSpPr>
                  <p:spPr>
                    <a:xfrm>
                      <a:off x="587117" y="2377022"/>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78260" y="2484745"/>
                      <a:ext cx="2278596"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Analysis</a:t>
                      </a:r>
                    </a:p>
                  </p:txBody>
                </p:sp>
              </p:grpSp>
            </p:grpSp>
            <p:grpSp>
              <p:nvGrpSpPr>
                <p:cNvPr id="4" name="Group 3"/>
                <p:cNvGrpSpPr/>
                <p:nvPr/>
              </p:nvGrpSpPr>
              <p:grpSpPr>
                <a:xfrm>
                  <a:off x="558800" y="3223595"/>
                  <a:ext cx="2460883" cy="769441"/>
                  <a:chOff x="558800" y="3238936"/>
                  <a:chExt cx="2460883" cy="769441"/>
                </a:xfrm>
              </p:grpSpPr>
              <p:sp>
                <p:nvSpPr>
                  <p:cNvPr id="15" name="Rectangle 14"/>
                  <p:cNvSpPr/>
                  <p:nvPr/>
                </p:nvSpPr>
                <p:spPr>
                  <a:xfrm>
                    <a:off x="558800" y="3300490"/>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49943" y="3238936"/>
                    <a:ext cx="2278596"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Interpretation</a:t>
                    </a:r>
                  </a:p>
                </p:txBody>
              </p:sp>
            </p:grpSp>
          </p:grpSp>
          <p:grpSp>
            <p:nvGrpSpPr>
              <p:cNvPr id="3" name="Group 2" descr="Column listing the steps to be completed during the decision-making process, including data collection, analysis, interpretation, dissemination, and link to action.  Data dissemination is highlighted." title="Surveillance Process"/>
              <p:cNvGrpSpPr/>
              <p:nvPr/>
            </p:nvGrpSpPr>
            <p:grpSpPr>
              <a:xfrm>
                <a:off x="569419" y="4090834"/>
                <a:ext cx="2460883" cy="769441"/>
                <a:chOff x="569419" y="4119875"/>
                <a:chExt cx="2460883" cy="769441"/>
              </a:xfrm>
            </p:grpSpPr>
            <p:sp>
              <p:nvSpPr>
                <p:cNvPr id="17" name="Rectangle 16"/>
                <p:cNvSpPr/>
                <p:nvPr/>
              </p:nvSpPr>
              <p:spPr>
                <a:xfrm>
                  <a:off x="569419" y="4181429"/>
                  <a:ext cx="2460883"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60562" y="4119875"/>
                  <a:ext cx="2278596" cy="769441"/>
                </a:xfrm>
                <a:prstGeom prst="rect">
                  <a:avLst/>
                </a:prstGeom>
                <a:noFill/>
              </p:spPr>
              <p:txBody>
                <a:bodyPr wrap="square" rtlCol="0">
                  <a:spAutoFit/>
                </a:bodyPr>
                <a:lstStyle/>
                <a:p>
                  <a:pPr algn="ctr"/>
                  <a:r>
                    <a:rPr lang="en-US" sz="2200" dirty="0">
                      <a:solidFill>
                        <a:srgbClr val="0039A6"/>
                      </a:solidFill>
                      <a:effectLst/>
                      <a:latin typeface="Century Gothic" panose="020B0502020202020204" pitchFamily="34" charset="0"/>
                    </a:rPr>
                    <a:t>Data Dissemination</a:t>
                  </a:r>
                </a:p>
              </p:txBody>
            </p:sp>
          </p:grpSp>
        </p:grpSp>
        <p:sp>
          <p:nvSpPr>
            <p:cNvPr id="19" name="Rectangle 18"/>
            <p:cNvSpPr/>
            <p:nvPr/>
          </p:nvSpPr>
          <p:spPr>
            <a:xfrm>
              <a:off x="558800" y="4958074"/>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grpSp>
      <p:sp>
        <p:nvSpPr>
          <p:cNvPr id="20" name="TextBox 19"/>
          <p:cNvSpPr txBox="1"/>
          <p:nvPr/>
        </p:nvSpPr>
        <p:spPr>
          <a:xfrm>
            <a:off x="649943" y="5065797"/>
            <a:ext cx="2278596"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Link to Action</a:t>
            </a:r>
          </a:p>
        </p:txBody>
      </p:sp>
      <p:sp>
        <p:nvSpPr>
          <p:cNvPr id="2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40</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558799" y="1523162"/>
            <a:ext cx="8383319"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effectLst/>
                <a:latin typeface="Century Gothic" panose="020B0502020202020204" pitchFamily="34" charset="0"/>
              </a:rPr>
              <a:t>Public health practitioners</a:t>
            </a:r>
          </a:p>
          <a:p>
            <a:pPr marL="342900" indent="-342900">
              <a:lnSpc>
                <a:spcPct val="150000"/>
              </a:lnSpc>
              <a:buFont typeface="Arial" panose="020B0604020202020204" pitchFamily="34" charset="0"/>
              <a:buChar char="•"/>
            </a:pPr>
            <a:r>
              <a:rPr lang="en-US" dirty="0">
                <a:effectLst/>
                <a:latin typeface="Century Gothic" panose="020B0502020202020204" pitchFamily="34" charset="0"/>
              </a:rPr>
              <a:t>Clinicians and other health care providers</a:t>
            </a:r>
          </a:p>
          <a:p>
            <a:pPr marL="342900" indent="-342900">
              <a:lnSpc>
                <a:spcPct val="150000"/>
              </a:lnSpc>
              <a:buFont typeface="Arial" panose="020B0604020202020204" pitchFamily="34" charset="0"/>
              <a:buChar char="•"/>
            </a:pPr>
            <a:r>
              <a:rPr lang="en-US" dirty="0">
                <a:effectLst/>
                <a:latin typeface="Century Gothic" panose="020B0502020202020204" pitchFamily="34" charset="0"/>
              </a:rPr>
              <a:t>Policy and other decision makers</a:t>
            </a:r>
          </a:p>
          <a:p>
            <a:pPr marL="342900" indent="-342900">
              <a:lnSpc>
                <a:spcPct val="150000"/>
              </a:lnSpc>
              <a:buFont typeface="Arial" panose="020B0604020202020204" pitchFamily="34" charset="0"/>
              <a:buChar char="•"/>
            </a:pPr>
            <a:r>
              <a:rPr lang="en-US" dirty="0">
                <a:effectLst/>
                <a:latin typeface="Century Gothic" panose="020B0502020202020204" pitchFamily="34" charset="0"/>
              </a:rPr>
              <a:t>Community organizations</a:t>
            </a:r>
          </a:p>
          <a:p>
            <a:pPr marL="342900" indent="-342900">
              <a:lnSpc>
                <a:spcPct val="150000"/>
              </a:lnSpc>
              <a:buFont typeface="Arial" panose="020B0604020202020204" pitchFamily="34" charset="0"/>
              <a:buChar char="•"/>
            </a:pPr>
            <a:r>
              <a:rPr lang="en-US" dirty="0">
                <a:effectLst/>
                <a:latin typeface="Century Gothic" panose="020B0502020202020204" pitchFamily="34" charset="0"/>
              </a:rPr>
              <a:t>The general public</a:t>
            </a:r>
          </a:p>
          <a:p>
            <a:pPr>
              <a:lnSpc>
                <a:spcPct val="150000"/>
              </a:lnSpc>
            </a:pPr>
            <a:endParaRPr lang="en-US" dirty="0">
              <a:effectLst/>
              <a:latin typeface="Century Gothic" panose="020B0502020202020204" pitchFamily="34" charset="0"/>
            </a:endParaRPr>
          </a:p>
        </p:txBody>
      </p:sp>
      <p:sp>
        <p:nvSpPr>
          <p:cNvPr id="7" name="TextBox 6"/>
          <p:cNvSpPr txBox="1"/>
          <p:nvPr/>
        </p:nvSpPr>
        <p:spPr>
          <a:xfrm>
            <a:off x="912432" y="618183"/>
            <a:ext cx="7268336" cy="584775"/>
          </a:xfrm>
          <a:prstGeom prst="rect">
            <a:avLst/>
          </a:prstGeom>
          <a:noFill/>
        </p:spPr>
        <p:txBody>
          <a:bodyPr wrap="none" rtlCol="0">
            <a:spAutoFit/>
          </a:bodyPr>
          <a:lstStyle/>
          <a:p>
            <a:pPr algn="ctr"/>
            <a:r>
              <a:rPr lang="en-US" sz="3200" dirty="0">
                <a:solidFill>
                  <a:srgbClr val="0039A6"/>
                </a:solidFill>
                <a:effectLst/>
                <a:latin typeface="Century Gothic" panose="020B0502020202020204" pitchFamily="34" charset="0"/>
              </a:rPr>
              <a:t> </a:t>
            </a:r>
            <a:r>
              <a:rPr lang="en-US" sz="3000" dirty="0">
                <a:solidFill>
                  <a:srgbClr val="0039A6"/>
                </a:solidFill>
                <a:effectLst/>
                <a:latin typeface="Century Gothic" panose="020B0502020202020204" pitchFamily="34" charset="0"/>
              </a:rPr>
              <a:t>Data Dissemination Target Audiences</a:t>
            </a: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41</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3681351" y="2159000"/>
            <a:ext cx="4853049" cy="1384995"/>
          </a:xfrm>
          <a:prstGeom prst="rect">
            <a:avLst/>
          </a:prstGeom>
          <a:noFill/>
        </p:spPr>
        <p:txBody>
          <a:bodyPr wrap="square" rtlCol="0">
            <a:spAutoFit/>
          </a:bodyPr>
          <a:lstStyle/>
          <a:p>
            <a:pPr algn="ctr"/>
            <a:r>
              <a:rPr lang="en-US" dirty="0">
                <a:effectLst/>
                <a:latin typeface="Century Gothic" panose="020B0502020202020204" pitchFamily="34" charset="0"/>
              </a:rPr>
              <a:t>Public health surveillance should always have a </a:t>
            </a:r>
          </a:p>
          <a:p>
            <a:pPr algn="ctr"/>
            <a:r>
              <a:rPr lang="en-US" dirty="0">
                <a:effectLst/>
                <a:latin typeface="Century Gothic" panose="020B0502020202020204" pitchFamily="34" charset="0"/>
              </a:rPr>
              <a:t>link to action</a:t>
            </a:r>
          </a:p>
        </p:txBody>
      </p:sp>
      <p:sp>
        <p:nvSpPr>
          <p:cNvPr id="9" name="TextBox 8"/>
          <p:cNvSpPr txBox="1"/>
          <p:nvPr/>
        </p:nvSpPr>
        <p:spPr>
          <a:xfrm>
            <a:off x="1978429" y="531100"/>
            <a:ext cx="5136341" cy="584775"/>
          </a:xfrm>
          <a:prstGeom prst="rect">
            <a:avLst/>
          </a:prstGeom>
          <a:noFill/>
        </p:spPr>
        <p:txBody>
          <a:bodyPr wrap="none" rtlCol="0">
            <a:spAutoFit/>
          </a:bodyPr>
          <a:lstStyle/>
          <a:p>
            <a:pPr algn="ctr"/>
            <a:r>
              <a:rPr lang="en-US" sz="3200" dirty="0">
                <a:solidFill>
                  <a:srgbClr val="0039A6"/>
                </a:solidFill>
                <a:effectLst/>
                <a:latin typeface="Century Gothic" panose="020B0502020202020204" pitchFamily="34" charset="0"/>
              </a:rPr>
              <a:t> </a:t>
            </a:r>
            <a:r>
              <a:rPr lang="en-US" sz="3000" dirty="0">
                <a:solidFill>
                  <a:srgbClr val="0039A6"/>
                </a:solidFill>
                <a:effectLst/>
                <a:latin typeface="Century Gothic" panose="020B0502020202020204" pitchFamily="34" charset="0"/>
              </a:rPr>
              <a:t>Surveillance Link to Action</a:t>
            </a:r>
          </a:p>
        </p:txBody>
      </p:sp>
      <p:cxnSp>
        <p:nvCxnSpPr>
          <p:cNvPr id="11" name="Straight Connector 10"/>
          <p:cNvCxnSpPr>
            <a:stCxn id="14" idx="0"/>
            <a:endCxn id="20" idx="2"/>
          </p:cNvCxnSpPr>
          <p:nvPr/>
        </p:nvCxnSpPr>
        <p:spPr>
          <a:xfrm flipH="1">
            <a:off x="1854835" y="1619991"/>
            <a:ext cx="1" cy="40962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3" name="Group 22" descr="Column listing the steps to be completed during the decision-making process, including data collection, analysis, interpretation, dissemination, and link to action. Link to action is highlighted." title="Surveillance Process"/>
          <p:cNvGrpSpPr/>
          <p:nvPr/>
        </p:nvGrpSpPr>
        <p:grpSpPr>
          <a:xfrm>
            <a:off x="599910" y="1619991"/>
            <a:ext cx="2509850" cy="4096208"/>
            <a:chOff x="599910" y="1619991"/>
            <a:chExt cx="2509850" cy="4096208"/>
          </a:xfrm>
        </p:grpSpPr>
        <p:grpSp>
          <p:nvGrpSpPr>
            <p:cNvPr id="22" name="Group 21"/>
            <p:cNvGrpSpPr/>
            <p:nvPr/>
          </p:nvGrpSpPr>
          <p:grpSpPr>
            <a:xfrm>
              <a:off x="599910" y="1619991"/>
              <a:ext cx="2509850" cy="769441"/>
              <a:chOff x="596300" y="1619991"/>
              <a:chExt cx="2509850" cy="769441"/>
            </a:xfrm>
          </p:grpSpPr>
          <p:sp>
            <p:nvSpPr>
              <p:cNvPr id="13" name="Rectangle 12"/>
              <p:cNvSpPr/>
              <p:nvPr/>
            </p:nvSpPr>
            <p:spPr>
              <a:xfrm>
                <a:off x="596300" y="165476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9258" y="1619991"/>
                <a:ext cx="2323935"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Collection</a:t>
                </a:r>
              </a:p>
            </p:txBody>
          </p:sp>
        </p:grpSp>
        <p:grpSp>
          <p:nvGrpSpPr>
            <p:cNvPr id="5" name="Group 4"/>
            <p:cNvGrpSpPr/>
            <p:nvPr/>
          </p:nvGrpSpPr>
          <p:grpSpPr>
            <a:xfrm>
              <a:off x="599910" y="2446988"/>
              <a:ext cx="2509850" cy="646332"/>
              <a:chOff x="614350" y="2488815"/>
              <a:chExt cx="2509850" cy="646332"/>
            </a:xfrm>
          </p:grpSpPr>
          <p:sp>
            <p:nvSpPr>
              <p:cNvPr id="12" name="Rectangle 11"/>
              <p:cNvSpPr/>
              <p:nvPr/>
            </p:nvSpPr>
            <p:spPr>
              <a:xfrm>
                <a:off x="614350" y="2488815"/>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707308" y="2596538"/>
                <a:ext cx="2323935" cy="430887"/>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Analysis</a:t>
                </a:r>
              </a:p>
            </p:txBody>
          </p:sp>
        </p:grpSp>
        <p:grpSp>
          <p:nvGrpSpPr>
            <p:cNvPr id="4" name="Group 3"/>
            <p:cNvGrpSpPr/>
            <p:nvPr/>
          </p:nvGrpSpPr>
          <p:grpSpPr>
            <a:xfrm>
              <a:off x="599910" y="3239208"/>
              <a:ext cx="2509850" cy="769441"/>
              <a:chOff x="585470" y="3315104"/>
              <a:chExt cx="2509850" cy="769441"/>
            </a:xfrm>
          </p:grpSpPr>
          <p:sp>
            <p:nvSpPr>
              <p:cNvPr id="16" name="Rectangle 15"/>
              <p:cNvSpPr/>
              <p:nvPr/>
            </p:nvSpPr>
            <p:spPr>
              <a:xfrm>
                <a:off x="585470" y="337665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8428" y="3315104"/>
                <a:ext cx="2323935"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Interpretation</a:t>
                </a:r>
              </a:p>
            </p:txBody>
          </p:sp>
        </p:grpSp>
        <p:grpSp>
          <p:nvGrpSpPr>
            <p:cNvPr id="3" name="Group 2"/>
            <p:cNvGrpSpPr/>
            <p:nvPr/>
          </p:nvGrpSpPr>
          <p:grpSpPr>
            <a:xfrm>
              <a:off x="599910" y="4154537"/>
              <a:ext cx="2509850" cy="769441"/>
              <a:chOff x="596300" y="4231668"/>
              <a:chExt cx="2509850" cy="769441"/>
            </a:xfrm>
          </p:grpSpPr>
          <p:sp>
            <p:nvSpPr>
              <p:cNvPr id="18" name="Rectangle 17"/>
              <p:cNvSpPr/>
              <p:nvPr/>
            </p:nvSpPr>
            <p:spPr>
              <a:xfrm>
                <a:off x="596300" y="4293222"/>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9258" y="4231668"/>
                <a:ext cx="2323935" cy="769441"/>
              </a:xfrm>
              <a:prstGeom prst="rect">
                <a:avLst/>
              </a:prstGeom>
              <a:noFill/>
            </p:spPr>
            <p:txBody>
              <a:bodyPr wrap="square" rtlCol="0">
                <a:spAutoFit/>
              </a:bodyPr>
              <a:lstStyle/>
              <a:p>
                <a:pPr algn="ctr"/>
                <a:r>
                  <a:rPr lang="en-US" sz="2200" dirty="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Dissemination</a:t>
                </a:r>
              </a:p>
            </p:txBody>
          </p:sp>
        </p:grpSp>
        <p:grpSp>
          <p:nvGrpSpPr>
            <p:cNvPr id="2" name="Group 1"/>
            <p:cNvGrpSpPr/>
            <p:nvPr/>
          </p:nvGrpSpPr>
          <p:grpSpPr>
            <a:xfrm>
              <a:off x="599910" y="5069867"/>
              <a:ext cx="2509850" cy="646332"/>
              <a:chOff x="585470" y="5069867"/>
              <a:chExt cx="2509850" cy="646332"/>
            </a:xfrm>
          </p:grpSpPr>
          <p:sp>
            <p:nvSpPr>
              <p:cNvPr id="20" name="Rectangle 19"/>
              <p:cNvSpPr/>
              <p:nvPr/>
            </p:nvSpPr>
            <p:spPr>
              <a:xfrm>
                <a:off x="585470" y="5069867"/>
                <a:ext cx="25098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8428" y="5177590"/>
                <a:ext cx="2323935" cy="430887"/>
              </a:xfrm>
              <a:prstGeom prst="rect">
                <a:avLst/>
              </a:prstGeom>
              <a:noFill/>
            </p:spPr>
            <p:txBody>
              <a:bodyPr wrap="square" rtlCol="0">
                <a:spAutoFit/>
              </a:bodyPr>
              <a:lstStyle/>
              <a:p>
                <a:pPr algn="ctr"/>
                <a:r>
                  <a:rPr lang="en-US" sz="2200" dirty="0">
                    <a:solidFill>
                      <a:srgbClr val="0039A6"/>
                    </a:solidFill>
                    <a:effectLst/>
                    <a:latin typeface="Century Gothic" panose="020B0502020202020204" pitchFamily="34" charset="0"/>
                  </a:rPr>
                  <a:t>Link to Action</a:t>
                </a:r>
              </a:p>
            </p:txBody>
          </p:sp>
        </p:grpSp>
      </p:grpSp>
      <p:sp>
        <p:nvSpPr>
          <p:cNvPr id="24"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42</a:t>
            </a:fld>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09600" y="427038"/>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endParaRPr lang="en-US" dirty="0"/>
          </a:p>
        </p:txBody>
      </p:sp>
      <p:sp>
        <p:nvSpPr>
          <p:cNvPr id="3" name="Rectangle 2"/>
          <p:cNvSpPr/>
          <p:nvPr/>
        </p:nvSpPr>
        <p:spPr>
          <a:xfrm>
            <a:off x="190005" y="282382"/>
            <a:ext cx="8649195" cy="892552"/>
          </a:xfrm>
          <a:prstGeom prst="rect">
            <a:avLst/>
          </a:prstGeom>
        </p:spPr>
        <p:txBody>
          <a:bodyPr wrap="square">
            <a:spAutoFit/>
          </a:bodyPr>
          <a:lstStyle/>
          <a:p>
            <a:pPr algn="ctr">
              <a:spcBef>
                <a:spcPts val="0"/>
              </a:spcBef>
              <a:spcAft>
                <a:spcPts val="0"/>
              </a:spcAft>
            </a:pPr>
            <a:r>
              <a:rPr lang="en-US" sz="3000" dirty="0">
                <a:solidFill>
                  <a:srgbClr val="0039A6"/>
                </a:solidFill>
                <a:effectLst/>
                <a:latin typeface="Century Gothic" panose="020B0502020202020204" pitchFamily="34" charset="0"/>
              </a:rPr>
              <a:t>Link to Action</a:t>
            </a:r>
          </a:p>
          <a:p>
            <a:pPr algn="ctr">
              <a:spcBef>
                <a:spcPts val="0"/>
              </a:spcBef>
              <a:spcAft>
                <a:spcPts val="0"/>
              </a:spcAft>
            </a:pPr>
            <a:r>
              <a:rPr lang="en-US" sz="2200" dirty="0">
                <a:solidFill>
                  <a:srgbClr val="0039A6"/>
                </a:solidFill>
                <a:effectLst/>
                <a:latin typeface="Century Gothic" panose="020B0502020202020204" pitchFamily="34" charset="0"/>
              </a:rPr>
              <a:t>Monitor trends and patterns in disease, risk factors, and agents</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43</a:t>
            </a:fld>
            <a:endParaRPr lang="en-US" sz="1200" dirty="0">
              <a:latin typeface="Arial" panose="020B0604020202020204" pitchFamily="34" charset="0"/>
              <a:cs typeface="Arial" panose="020B0604020202020204" pitchFamily="34" charset="0"/>
            </a:endParaRPr>
          </a:p>
        </p:txBody>
      </p:sp>
      <p:sp>
        <p:nvSpPr>
          <p:cNvPr id="4" name="TextBox 3"/>
          <p:cNvSpPr txBox="1"/>
          <p:nvPr/>
        </p:nvSpPr>
        <p:spPr>
          <a:xfrm>
            <a:off x="323850" y="5936707"/>
            <a:ext cx="7652798" cy="553998"/>
          </a:xfrm>
          <a:prstGeom prst="rect">
            <a:avLst/>
          </a:prstGeom>
          <a:noFill/>
        </p:spPr>
        <p:txBody>
          <a:bodyPr wrap="square" rtlCol="0">
            <a:spAutoFit/>
          </a:bodyPr>
          <a:lstStyle/>
          <a:p>
            <a:r>
              <a:rPr lang="en-US" sz="1000" dirty="0">
                <a:effectLst/>
                <a:latin typeface="Arial" panose="020B0604020202020204" pitchFamily="34" charset="0"/>
                <a:cs typeface="Arial" panose="020B0604020202020204" pitchFamily="34" charset="0"/>
              </a:rPr>
              <a:t>Source: Centers for Disease Control and Prevention (CDC). National Notifiable Diseases Surveillance System and Supplemental Pertussis Surveillance System and 1922-1949, passive reports to the US Public Health Service. Atlanta, GA: US Department of Health and Human Services, CDC. Available at: http://www.cdc.gov/pertussis/images/incidence-graph.jpg.</a:t>
            </a:r>
          </a:p>
        </p:txBody>
      </p:sp>
      <p:sp>
        <p:nvSpPr>
          <p:cNvPr id="5" name="Rectangle 4"/>
          <p:cNvSpPr/>
          <p:nvPr/>
        </p:nvSpPr>
        <p:spPr>
          <a:xfrm>
            <a:off x="785523" y="1400761"/>
            <a:ext cx="7647709" cy="338554"/>
          </a:xfrm>
          <a:prstGeom prst="rect">
            <a:avLst/>
          </a:prstGeom>
        </p:spPr>
        <p:txBody>
          <a:bodyPr wrap="square">
            <a:spAutoFit/>
          </a:bodyPr>
          <a:lstStyle/>
          <a:p>
            <a:pPr algn="ctr"/>
            <a:r>
              <a:rPr lang="en-US" sz="1600" dirty="0">
                <a:solidFill>
                  <a:srgbClr val="0039A6"/>
                </a:solidFill>
                <a:effectLst/>
                <a:latin typeface="Century Gothic" panose="020B0502020202020204" pitchFamily="34" charset="0"/>
              </a:rPr>
              <a:t>Pertussis (Whooping Cough) Cases, by Year —  United States, 1922–2000</a:t>
            </a:r>
          </a:p>
        </p:txBody>
      </p:sp>
      <p:pic>
        <p:nvPicPr>
          <p:cNvPr id="5122" name="Picture 2"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77" y="1907964"/>
            <a:ext cx="7400238" cy="401782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SpPr txBox="1"/>
          <p:nvPr/>
        </p:nvSpPr>
        <p:spPr>
          <a:xfrm>
            <a:off x="6092042" y="4999512"/>
            <a:ext cx="1884606" cy="523220"/>
          </a:xfrm>
          <a:prstGeom prst="rect">
            <a:avLst/>
          </a:prstGeom>
          <a:noFill/>
          <a:ln w="25400">
            <a:solidFill>
              <a:srgbClr val="C00000"/>
            </a:solidFill>
          </a:ln>
        </p:spPr>
        <p:txBody>
          <a:bodyPr wrap="square" rtlCol="0">
            <a:spAutoFit/>
          </a:bodyPr>
          <a:lstStyle/>
          <a:p>
            <a:endParaRPr lang="en-US" dirty="0"/>
          </a:p>
        </p:txBody>
      </p:sp>
      <p:pic>
        <p:nvPicPr>
          <p:cNvPr id="5123" name="Picture 3"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868" y="1990795"/>
            <a:ext cx="3844287" cy="238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7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545" y="3532740"/>
            <a:ext cx="3459766"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85226"/>
            <a:ext cx="7886700" cy="3787417"/>
          </a:xfrm>
        </p:spPr>
        <p:txBody>
          <a:bodyPr/>
          <a:lstStyle/>
          <a:p>
            <a:pPr marL="0" lvl="0" indent="0">
              <a:buSzPct val="100000"/>
              <a:buNone/>
            </a:pPr>
            <a:r>
              <a:rPr lang="en-US" b="0" dirty="0">
                <a:solidFill>
                  <a:schemeClr val="tx1"/>
                </a:solidFill>
                <a:latin typeface="Century Gothic" panose="020B0502020202020204" pitchFamily="34" charset="0"/>
              </a:rPr>
              <a:t>Choose the option that is NOT a part of the public health surveillance process</a:t>
            </a:r>
            <a:r>
              <a:rPr lang="en-US" b="0" i="1" dirty="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Data dissemination</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Data storage</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Link to action</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Data collection</a:t>
            </a:r>
            <a:br>
              <a:rPr lang="en-US" sz="1600" dirty="0">
                <a:solidFill>
                  <a:schemeClr val="tx1"/>
                </a:solidFill>
              </a:rPr>
            </a:br>
            <a:endParaRPr lang="en-US" sz="1600" dirty="0">
              <a:solidFill>
                <a:schemeClr val="tx1"/>
              </a:solidFill>
            </a:endParaRPr>
          </a:p>
        </p:txBody>
      </p:sp>
      <p:pic>
        <p:nvPicPr>
          <p:cNvPr id="10" name="Picture 2" descr="Checkmark and notepad inside a circle." title="Knowledge Check"/>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descr="Check mark and notepad inside circle." title="Knowledge Check"/>
          <p:cNvSpPr txBox="1"/>
          <p:nvPr/>
        </p:nvSpPr>
        <p:spPr>
          <a:xfrm>
            <a:off x="1420566" y="534410"/>
            <a:ext cx="3772186" cy="584775"/>
          </a:xfrm>
          <a:prstGeom prst="rect">
            <a:avLst/>
          </a:prstGeom>
          <a:noFill/>
        </p:spPr>
        <p:txBody>
          <a:bodyPr wrap="none" rtlCol="0">
            <a:spAutoFit/>
          </a:bodyPr>
          <a:lstStyle/>
          <a:p>
            <a:r>
              <a:rPr lang="en-US" sz="3200" dirty="0">
                <a:effectLst/>
                <a:latin typeface="Century Gothic" panose="020B0502020202020204" pitchFamily="34" charset="0"/>
              </a:rPr>
              <a:t> </a:t>
            </a:r>
            <a:r>
              <a:rPr lang="en-US" sz="3000" dirty="0">
                <a:effectLst/>
                <a:latin typeface="Century Gothic" panose="020B0502020202020204" pitchFamily="34" charset="0"/>
              </a:rPr>
              <a:t>Knowledge Check</a:t>
            </a: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44</a:t>
            </a:fld>
            <a:endParaRPr lang="en-US" sz="1200" dirty="0">
              <a:latin typeface="Arial" panose="020B0604020202020204" pitchFamily="34" charset="0"/>
              <a:cs typeface="Arial" panose="020B0604020202020204" pitchFamily="34" charset="0"/>
            </a:endParaRPr>
          </a:p>
        </p:txBody>
      </p:sp>
      <p:pic>
        <p:nvPicPr>
          <p:cNvPr id="7170"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53274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502" y="4398736"/>
            <a:ext cx="3575680" cy="571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339639"/>
            <a:ext cx="8229600" cy="4801273"/>
          </a:xfrm>
        </p:spPr>
        <p:txBody>
          <a:bodyPr>
            <a:normAutofit/>
          </a:bodyPr>
          <a:lstStyle/>
          <a:p>
            <a:pPr marL="0" lvl="0" indent="0">
              <a:buSzPct val="100000"/>
              <a:buNone/>
            </a:pPr>
            <a:r>
              <a:rPr lang="en-US" b="0" dirty="0">
                <a:solidFill>
                  <a:schemeClr val="tx1"/>
                </a:solidFill>
                <a:latin typeface="Century Gothic" panose="020B0502020202020204" pitchFamily="34" charset="0"/>
              </a:rPr>
              <a:t>In data interpretation, by identifying the ___________,</a:t>
            </a:r>
          </a:p>
          <a:p>
            <a:pPr marL="0" lvl="0" indent="0">
              <a:buSzPct val="100000"/>
              <a:buNone/>
            </a:pPr>
            <a:r>
              <a:rPr lang="en-US" b="0" dirty="0">
                <a:solidFill>
                  <a:schemeClr val="tx1"/>
                </a:solidFill>
                <a:latin typeface="Century Gothic" panose="020B0502020202020204" pitchFamily="34" charset="0"/>
              </a:rPr>
              <a:t> ________, and _____________, you can more easily determine how and why the health event occurred.</a:t>
            </a:r>
            <a:endParaRPr lang="en-US" b="0" i="1" dirty="0">
              <a:solidFill>
                <a:schemeClr val="tx1"/>
              </a:solidFill>
              <a:latin typeface="Century Gothic" panose="020B0502020202020204" pitchFamily="34" charset="0"/>
            </a:endParaRP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disease, risk, occurrence</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person, protocol, risk</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person, place, time</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risk, protocol, disease</a:t>
            </a: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407368" y="494436"/>
            <a:ext cx="3772186" cy="584775"/>
          </a:xfrm>
          <a:prstGeom prst="rect">
            <a:avLst/>
          </a:prstGeom>
          <a:noFill/>
        </p:spPr>
        <p:txBody>
          <a:bodyPr wrap="none" rtlCol="0">
            <a:spAutoFit/>
          </a:bodyPr>
          <a:lstStyle/>
          <a:p>
            <a:r>
              <a:rPr lang="en-US" sz="3200" dirty="0">
                <a:solidFill>
                  <a:srgbClr val="0039A6"/>
                </a:solidFill>
                <a:effectLst/>
                <a:latin typeface="Century Gothic" panose="020B0502020202020204" pitchFamily="34" charset="0"/>
              </a:rPr>
              <a:t> </a:t>
            </a:r>
            <a:r>
              <a:rPr lang="en-US" sz="3000" dirty="0">
                <a:solidFill>
                  <a:srgbClr val="0039A6"/>
                </a:solidFill>
                <a:effectLst/>
                <a:latin typeface="Century Gothic" panose="020B0502020202020204" pitchFamily="34" charset="0"/>
              </a:rPr>
              <a:t>Knowledge Check</a:t>
            </a: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45</a:t>
            </a:fld>
            <a:endParaRPr lang="en-US" sz="1200" dirty="0">
              <a:latin typeface="Arial" panose="020B0604020202020204" pitchFamily="34" charset="0"/>
              <a:cs typeface="Arial" panose="020B0604020202020204" pitchFamily="34" charset="0"/>
            </a:endParaRPr>
          </a:p>
        </p:txBody>
      </p:sp>
      <p:pic>
        <p:nvPicPr>
          <p:cNvPr id="4098"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468021"/>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2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5" y="3618178"/>
            <a:ext cx="3517900"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28078"/>
            <a:ext cx="8229600" cy="1210348"/>
          </a:xfrm>
        </p:spPr>
        <p:txBody>
          <a:bodyPr/>
          <a:lstStyle/>
          <a:p>
            <a:pPr marL="0" lvl="0" indent="0">
              <a:buSzPct val="100000"/>
              <a:buNone/>
            </a:pPr>
            <a:r>
              <a:rPr lang="en-US" b="0" dirty="0">
                <a:solidFill>
                  <a:schemeClr val="tx1"/>
                </a:solidFill>
                <a:latin typeface="Century Gothic" panose="020B0502020202020204" pitchFamily="34" charset="0"/>
              </a:rPr>
              <a:t>Choose the option that is NOT a source of data used for public health surveillance</a:t>
            </a:r>
            <a:r>
              <a:rPr lang="en-US" b="0" i="1" dirty="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buFont typeface="+mj-lt"/>
              <a:buAutoNum type="alphaUcPeriod"/>
            </a:pPr>
            <a:r>
              <a:rPr lang="en-US" sz="2400" dirty="0">
                <a:solidFill>
                  <a:schemeClr val="tx1"/>
                </a:solidFill>
                <a:latin typeface="Century Gothic" panose="020B0502020202020204" pitchFamily="34" charset="0"/>
              </a:rPr>
              <a:t>Administrative data systems</a:t>
            </a:r>
          </a:p>
          <a:p>
            <a:pPr marL="857250" lvl="1" indent="-457200">
              <a:buFont typeface="+mj-lt"/>
              <a:buAutoNum type="alphaUcPeriod"/>
            </a:pPr>
            <a:r>
              <a:rPr lang="en-US" sz="2400" dirty="0">
                <a:solidFill>
                  <a:schemeClr val="tx1"/>
                </a:solidFill>
                <a:latin typeface="Century Gothic" panose="020B0502020202020204" pitchFamily="34" charset="0"/>
              </a:rPr>
              <a:t>Vital records</a:t>
            </a:r>
          </a:p>
          <a:p>
            <a:pPr marL="857250" lvl="1" indent="-457200">
              <a:buFont typeface="+mj-lt"/>
              <a:buAutoNum type="alphaUcPeriod"/>
            </a:pPr>
            <a:r>
              <a:rPr lang="en-US" sz="2400" dirty="0">
                <a:solidFill>
                  <a:schemeClr val="tx1"/>
                </a:solidFill>
                <a:latin typeface="Century Gothic" panose="020B0502020202020204" pitchFamily="34" charset="0"/>
              </a:rPr>
              <a:t>Newspaper articles</a:t>
            </a:r>
          </a:p>
          <a:p>
            <a:pPr marL="857250" lvl="1" indent="-457200">
              <a:buFont typeface="+mj-lt"/>
              <a:buAutoNum type="alphaUcPeriod"/>
            </a:pPr>
            <a:r>
              <a:rPr lang="en-US" sz="2400" dirty="0">
                <a:solidFill>
                  <a:schemeClr val="tx1"/>
                </a:solidFill>
                <a:latin typeface="Century Gothic" panose="020B0502020202020204" pitchFamily="34" charset="0"/>
              </a:rPr>
              <a:t>Disease notifications</a:t>
            </a:r>
            <a:br>
              <a:rPr lang="en-US" sz="1600" dirty="0">
                <a:solidFill>
                  <a:schemeClr val="tx1"/>
                </a:solidFill>
              </a:rPr>
            </a:b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300490" y="516587"/>
            <a:ext cx="3772186" cy="584775"/>
          </a:xfrm>
          <a:prstGeom prst="rect">
            <a:avLst/>
          </a:prstGeom>
          <a:noFill/>
        </p:spPr>
        <p:txBody>
          <a:bodyPr wrap="none" rtlCol="0">
            <a:spAutoFit/>
          </a:bodyPr>
          <a:lstStyle/>
          <a:p>
            <a:r>
              <a:rPr lang="en-US" sz="3200" dirty="0">
                <a:effectLst/>
                <a:latin typeface="Century Gothic" panose="020B0502020202020204" pitchFamily="34" charset="0"/>
              </a:rPr>
              <a:t> </a:t>
            </a:r>
            <a:r>
              <a:rPr lang="en-US" sz="3000" dirty="0">
                <a:effectLst/>
                <a:latin typeface="Century Gothic" panose="020B0502020202020204" pitchFamily="34" charset="0"/>
              </a:rPr>
              <a:t>Knowledge Check</a:t>
            </a: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46</a:t>
            </a:fld>
            <a:endParaRPr lang="en-US" sz="1200" dirty="0">
              <a:latin typeface="Arial" panose="020B0604020202020204" pitchFamily="34" charset="0"/>
              <a:cs typeface="Arial" panose="020B0604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94" y="3609375"/>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5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33399" y="1384300"/>
            <a:ext cx="8001000" cy="3086100"/>
          </a:xfrm>
        </p:spPr>
        <p:txBody>
          <a:bodyPr/>
          <a:lstStyle/>
          <a:p>
            <a:pPr>
              <a:spcBef>
                <a:spcPts val="0"/>
              </a:spcBef>
              <a:spcAft>
                <a:spcPts val="900"/>
              </a:spcAft>
              <a:buClr>
                <a:srgbClr val="0039A6"/>
              </a:buClr>
              <a:buSzPct val="100000"/>
              <a:buFont typeface="Arial" panose="020B0604020202020204" pitchFamily="34" charset="0"/>
              <a:buChar char="•"/>
            </a:pPr>
            <a:r>
              <a:rPr lang="en-US" sz="2200" b="0" dirty="0">
                <a:solidFill>
                  <a:schemeClr val="tx1"/>
                </a:solidFill>
                <a:latin typeface="Century Gothic" panose="020B0502020202020204" pitchFamily="34" charset="0"/>
              </a:rPr>
              <a:t>Describe the burden of or potential for disease</a:t>
            </a:r>
            <a:br>
              <a:rPr lang="en-US" sz="2200" b="0" dirty="0">
                <a:solidFill>
                  <a:schemeClr val="tx1"/>
                </a:solidFill>
                <a:latin typeface="Century Gothic" panose="020B0502020202020204" pitchFamily="34" charset="0"/>
              </a:rPr>
            </a:br>
            <a:endParaRPr lang="en-US" sz="2200" b="0" dirty="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a:solidFill>
                  <a:schemeClr val="tx1"/>
                </a:solidFill>
                <a:latin typeface="Century Gothic" panose="020B0502020202020204" pitchFamily="34" charset="0"/>
              </a:rPr>
              <a:t>Monitor trends and patterns in disease, risk factors, and agents</a:t>
            </a:r>
            <a:br>
              <a:rPr lang="en-US" sz="2200" b="0" dirty="0">
                <a:solidFill>
                  <a:schemeClr val="tx1"/>
                </a:solidFill>
                <a:latin typeface="Century Gothic" panose="020B0502020202020204" pitchFamily="34" charset="0"/>
              </a:rPr>
            </a:br>
            <a:endParaRPr lang="en-US" sz="2200" b="0" dirty="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a:solidFill>
                  <a:schemeClr val="tx1"/>
                </a:solidFill>
                <a:latin typeface="Century Gothic" panose="020B0502020202020204" pitchFamily="34" charset="0"/>
              </a:rPr>
              <a:t>Detect sudden changes in disease occurrence and distribution</a:t>
            </a:r>
            <a:br>
              <a:rPr lang="en-US" sz="2200" b="0" dirty="0">
                <a:solidFill>
                  <a:schemeClr val="tx1"/>
                </a:solidFill>
                <a:latin typeface="Century Gothic" panose="020B0502020202020204" pitchFamily="34" charset="0"/>
              </a:rPr>
            </a:br>
            <a:endParaRPr lang="en-US" sz="2200" b="0" dirty="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a:solidFill>
                  <a:schemeClr val="tx1"/>
                </a:solidFill>
                <a:latin typeface="Century Gothic" panose="020B0502020202020204" pitchFamily="34" charset="0"/>
              </a:rPr>
              <a:t>Provide data for programs, policies, and priorities</a:t>
            </a:r>
          </a:p>
          <a:p>
            <a:pPr marL="0" indent="0">
              <a:spcBef>
                <a:spcPts val="0"/>
              </a:spcBef>
              <a:spcAft>
                <a:spcPts val="900"/>
              </a:spcAft>
              <a:buClr>
                <a:srgbClr val="0039A6"/>
              </a:buClr>
              <a:buSzPct val="100000"/>
              <a:buNone/>
            </a:pPr>
            <a:endParaRPr lang="en-US" sz="2200" b="0" dirty="0">
              <a:solidFill>
                <a:schemeClr val="tx1"/>
              </a:solidFill>
              <a:latin typeface="Century Gothic" panose="020B0502020202020204" pitchFamily="34" charset="0"/>
            </a:endParaRPr>
          </a:p>
          <a:p>
            <a:pPr>
              <a:spcBef>
                <a:spcPts val="0"/>
              </a:spcBef>
              <a:spcAft>
                <a:spcPts val="900"/>
              </a:spcAft>
              <a:buSzPct val="100000"/>
              <a:buFont typeface="Arial" panose="020B0604020202020204" pitchFamily="34" charset="0"/>
              <a:buChar char="•"/>
            </a:pPr>
            <a:r>
              <a:rPr lang="en-US" sz="2200" b="0" dirty="0">
                <a:solidFill>
                  <a:schemeClr val="tx1"/>
                </a:solidFill>
                <a:latin typeface="Century Gothic" panose="020B0502020202020204" pitchFamily="34" charset="0"/>
              </a:rPr>
              <a:t>Evaluate prevention and control efforts</a:t>
            </a:r>
          </a:p>
          <a:p>
            <a:pPr>
              <a:lnSpc>
                <a:spcPct val="150000"/>
              </a:lnSpc>
            </a:pPr>
            <a:endParaRPr lang="en-US" sz="2800" dirty="0">
              <a:solidFill>
                <a:schemeClr val="tx1"/>
              </a:solidFill>
            </a:endParaRPr>
          </a:p>
        </p:txBody>
      </p:sp>
      <p:cxnSp>
        <p:nvCxnSpPr>
          <p:cNvPr id="7" name="Straight Connector 6"/>
          <p:cNvCxnSpPr/>
          <p:nvPr/>
        </p:nvCxnSpPr>
        <p:spPr>
          <a:xfrm>
            <a:off x="558800" y="12192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700835" y="634423"/>
            <a:ext cx="7691529" cy="584775"/>
          </a:xfrm>
          <a:prstGeom prst="rect">
            <a:avLst/>
          </a:prstGeom>
          <a:noFill/>
        </p:spPr>
        <p:txBody>
          <a:bodyPr wrap="none" rtlCol="0">
            <a:spAutoFit/>
          </a:bodyPr>
          <a:lstStyle/>
          <a:p>
            <a:pPr algn="ctr"/>
            <a:r>
              <a:rPr lang="en-US" sz="3200" dirty="0">
                <a:solidFill>
                  <a:srgbClr val="0039A6"/>
                </a:solidFill>
                <a:effectLst/>
                <a:latin typeface="Century Gothic" panose="020B0502020202020204" pitchFamily="34" charset="0"/>
              </a:rPr>
              <a:t> </a:t>
            </a:r>
            <a:r>
              <a:rPr lang="en-US" sz="3000" dirty="0">
                <a:solidFill>
                  <a:srgbClr val="0039A6"/>
                </a:solidFill>
                <a:effectLst/>
                <a:latin typeface="Century Gothic" panose="020B0502020202020204" pitchFamily="34" charset="0"/>
              </a:rPr>
              <a:t>Public Health Surveillance-Based Action</a:t>
            </a: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455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6712237"/>
            <a:ext cx="4572000" cy="658835"/>
          </a:xfrm>
          <a:prstGeom prst="rect">
            <a:avLst/>
          </a:prstGeom>
        </p:spPr>
        <p:txBody>
          <a:bodyPr>
            <a:spAutoFit/>
          </a:bodyPr>
          <a:lstStyle/>
          <a:p>
            <a:pPr>
              <a:lnSpc>
                <a:spcPct val="150000"/>
              </a:lnSpc>
              <a:spcBef>
                <a:spcPts val="0"/>
              </a:spcBef>
              <a:spcAft>
                <a:spcPts val="600"/>
              </a:spcAft>
              <a:defRPr/>
            </a:pPr>
            <a:endParaRPr lang="en-US" dirty="0">
              <a:effectLst/>
              <a:latin typeface="Arial" pitchFamily="34" charset="0"/>
              <a:cs typeface="Arial" pitchFamily="34" charset="0"/>
            </a:endParaRPr>
          </a:p>
        </p:txBody>
      </p:sp>
      <p:sp>
        <p:nvSpPr>
          <p:cNvPr id="6" name="TextBox 5"/>
          <p:cNvSpPr txBox="1"/>
          <p:nvPr/>
        </p:nvSpPr>
        <p:spPr>
          <a:xfrm>
            <a:off x="400049" y="6224153"/>
            <a:ext cx="6399509" cy="246221"/>
          </a:xfrm>
          <a:prstGeom prst="rect">
            <a:avLst/>
          </a:prstGeom>
          <a:noFill/>
        </p:spPr>
        <p:txBody>
          <a:bodyPr wrap="none" rtlCol="0">
            <a:spAutoFit/>
          </a:bodyPr>
          <a:lstStyle/>
          <a:p>
            <a:r>
              <a:rPr lang="en-US" sz="1000" dirty="0">
                <a:solidFill>
                  <a:srgbClr val="0039A6"/>
                </a:solidFill>
                <a:effectLst/>
                <a:latin typeface="Arial" panose="020B0604020202020204" pitchFamily="34" charset="0"/>
                <a:cs typeface="Arial" panose="020B0604020202020204" pitchFamily="34" charset="0"/>
              </a:rPr>
              <a:t>Foege WH, Hogan RC, Newton LH. Surveillance projects for selected diseases. Int J Epidemiol 1976;5:29–37.</a:t>
            </a:r>
            <a:endParaRPr lang="en-US" sz="1000" dirty="0">
              <a:solidFill>
                <a:srgbClr val="0039A6"/>
              </a:solidFill>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48</a:t>
            </a:fld>
            <a:endParaRPr lang="en-US" sz="1200" dirty="0">
              <a:latin typeface="Arial" panose="020B0604020202020204" pitchFamily="34" charset="0"/>
              <a:cs typeface="Arial" panose="020B0604020202020204" pitchFamily="34" charset="0"/>
            </a:endParaRPr>
          </a:p>
        </p:txBody>
      </p:sp>
      <p:sp>
        <p:nvSpPr>
          <p:cNvPr id="9" name="Rectangle 8"/>
          <p:cNvSpPr/>
          <p:nvPr/>
        </p:nvSpPr>
        <p:spPr>
          <a:xfrm>
            <a:off x="752431" y="1293812"/>
            <a:ext cx="7639137" cy="33448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667004" y="4101344"/>
            <a:ext cx="2924174" cy="246221"/>
          </a:xfrm>
          <a:prstGeom prst="rect">
            <a:avLst/>
          </a:prstGeom>
          <a:noFill/>
        </p:spPr>
        <p:txBody>
          <a:bodyPr wrap="square" rtlCol="0">
            <a:spAutoFit/>
          </a:bodyPr>
          <a:lstStyle/>
          <a:p>
            <a:r>
              <a:rPr lang="en-US" sz="1000" dirty="0">
                <a:solidFill>
                  <a:schemeClr val="bg1"/>
                </a:solidFill>
                <a:effectLst/>
                <a:latin typeface="Arial" panose="020B0604020202020204" pitchFamily="34" charset="0"/>
                <a:cs typeface="Arial" panose="020B0604020202020204" pitchFamily="34" charset="0"/>
              </a:rPr>
              <a:t>Photo: Kay Hinton, Emory University</a:t>
            </a:r>
          </a:p>
        </p:txBody>
      </p:sp>
      <p:sp>
        <p:nvSpPr>
          <p:cNvPr id="60418" name="Rectangle 2"/>
          <p:cNvSpPr>
            <a:spLocks noChangeArrowheads="1"/>
          </p:cNvSpPr>
          <p:nvPr/>
        </p:nvSpPr>
        <p:spPr bwMode="auto">
          <a:xfrm>
            <a:off x="800803" y="1652606"/>
            <a:ext cx="3771197" cy="205249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buSzPct val="70000"/>
            </a:pPr>
            <a:r>
              <a:rPr lang="en-US" sz="1800" b="1" i="1" dirty="0">
                <a:solidFill>
                  <a:schemeClr val="bg1"/>
                </a:solidFill>
                <a:effectLst/>
                <a:latin typeface="Century Gothic" panose="020B0502020202020204" pitchFamily="34" charset="0"/>
                <a:cs typeface="+mn-cs"/>
              </a:rPr>
              <a:t>“The reason for collecting, analyzing, and disseminating information on a disease is to control that disease. Collection and analysis should not be allowed to consume resources if action does not follow.”</a:t>
            </a:r>
          </a:p>
          <a:p>
            <a:pPr marL="119063" indent="-119063" algn="r">
              <a:lnSpc>
                <a:spcPct val="90000"/>
              </a:lnSpc>
              <a:spcBef>
                <a:spcPct val="50000"/>
              </a:spcBef>
              <a:buSzPct val="70000"/>
            </a:pPr>
            <a:r>
              <a:rPr lang="en-US" sz="2400" b="1" dirty="0">
                <a:solidFill>
                  <a:schemeClr val="bg1"/>
                </a:solidFill>
                <a:effectLst/>
                <a:latin typeface="Tahoma" pitchFamily="34" charset="0"/>
                <a:cs typeface="+mn-cs"/>
              </a:rPr>
              <a:t>	</a:t>
            </a:r>
            <a:r>
              <a:rPr lang="en-US" sz="2000" b="1" dirty="0">
                <a:solidFill>
                  <a:schemeClr val="bg1"/>
                </a:solidFill>
                <a:effectLst/>
                <a:latin typeface="Tahoma" pitchFamily="34" charset="0"/>
                <a:cs typeface="+mn-cs"/>
              </a:rPr>
              <a:t> —</a:t>
            </a:r>
            <a:r>
              <a:rPr lang="en-US" sz="2000" b="1" dirty="0">
                <a:solidFill>
                  <a:schemeClr val="bg1"/>
                </a:solidFill>
                <a:effectLst/>
                <a:latin typeface="Century Gothic" panose="020B0502020202020204" pitchFamily="34" charset="0"/>
                <a:cs typeface="+mn-cs"/>
              </a:rPr>
              <a:t>William Foege, 1976</a:t>
            </a:r>
          </a:p>
        </p:txBody>
      </p:sp>
      <p:sp>
        <p:nvSpPr>
          <p:cNvPr id="10" name="Rectangle 9"/>
          <p:cNvSpPr/>
          <p:nvPr/>
        </p:nvSpPr>
        <p:spPr>
          <a:xfrm>
            <a:off x="7525990" y="3699860"/>
            <a:ext cx="687727" cy="2486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hotograph of Dr. Bill Foege speaking to an audience in 1976." title="William Foege, 1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004" y="1294287"/>
            <a:ext cx="36083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50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7499" y="1468437"/>
            <a:ext cx="8232261" cy="4566603"/>
          </a:xfrm>
        </p:spPr>
        <p:txBody>
          <a:bodyPr>
            <a:normAutofit/>
          </a:bodyPr>
          <a:lstStyle/>
          <a:p>
            <a:pPr marL="457200" indent="0">
              <a:spcAft>
                <a:spcPts val="900"/>
              </a:spcAft>
              <a:buSzPct val="100000"/>
              <a:buNone/>
            </a:pPr>
            <a:r>
              <a:rPr lang="en-US" sz="2000" b="0" dirty="0">
                <a:solidFill>
                  <a:schemeClr val="tx1"/>
                </a:solidFill>
                <a:latin typeface="Century Gothic" panose="020B0502020202020204" pitchFamily="34" charset="0"/>
              </a:rPr>
              <a:t>During this session, you learned to</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define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describe the goal of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describe the uses of public health surveillance system </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recognize the legal basis for public health surveillance</a:t>
            </a:r>
            <a:br>
              <a:rPr lang="en-US" sz="2000" b="0" dirty="0">
                <a:solidFill>
                  <a:schemeClr val="tx1"/>
                </a:solidFill>
                <a:latin typeface="Century Gothic" panose="020B0502020202020204" pitchFamily="34" charset="0"/>
              </a:rPr>
            </a:br>
            <a:r>
              <a:rPr lang="en-US" sz="2000" b="0" dirty="0">
                <a:solidFill>
                  <a:schemeClr val="tx1"/>
                </a:solidFill>
                <a:latin typeface="Century Gothic" panose="020B0502020202020204" pitchFamily="34" charset="0"/>
              </a:rPr>
              <a:t>in the United States</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compare active and passive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identify sources of data commonly used for public health surveillance</a:t>
            </a:r>
          </a:p>
          <a:p>
            <a:pPr marL="800100">
              <a:spcAft>
                <a:spcPts val="900"/>
              </a:spcAft>
              <a:buSzPct val="100000"/>
              <a:buFont typeface="Arial" panose="020B0604020202020204" pitchFamily="34" charset="0"/>
              <a:buChar char="•"/>
            </a:pPr>
            <a:r>
              <a:rPr lang="en-US" sz="2000" b="0" dirty="0">
                <a:solidFill>
                  <a:schemeClr val="tx1"/>
                </a:solidFill>
                <a:latin typeface="Century Gothic" panose="020B0502020202020204" pitchFamily="34" charset="0"/>
              </a:rPr>
              <a:t>describe the public health surveillance process</a:t>
            </a:r>
          </a:p>
          <a:p>
            <a:pPr marL="0" indent="0">
              <a:spcBef>
                <a:spcPts val="480"/>
              </a:spcBef>
              <a:buNone/>
            </a:pPr>
            <a:endParaRPr lang="en-US" sz="2000" b="0" dirty="0">
              <a:solidFill>
                <a:schemeClr val="tx1"/>
              </a:solidFill>
              <a:latin typeface="Century Gothic" panose="020B0502020202020204" pitchFamily="34" charset="0"/>
            </a:endParaRPr>
          </a:p>
          <a:p>
            <a:pPr marL="0" indent="0">
              <a:spcBef>
                <a:spcPts val="480"/>
              </a:spcBef>
              <a:buNone/>
            </a:pPr>
            <a:endParaRPr lang="en-US" sz="2000" dirty="0">
              <a:solidFill>
                <a:schemeClr val="tx1"/>
              </a:solidFill>
              <a:latin typeface="Century Gothic" panose="020B0502020202020204" pitchFamily="34" charset="0"/>
            </a:endParaRPr>
          </a:p>
          <a:p>
            <a:pPr>
              <a:spcBef>
                <a:spcPts val="480"/>
              </a:spcBef>
              <a:buFont typeface="Arial" pitchFamily="34" charset="0"/>
              <a:buChar char="•"/>
            </a:pPr>
            <a:endParaRPr lang="en-US" sz="2000" dirty="0">
              <a:solidFill>
                <a:schemeClr val="tx1"/>
              </a:solidFill>
              <a:latin typeface="Century Gothic" panose="020B0502020202020204" pitchFamily="34" charset="0"/>
            </a:endParaRPr>
          </a:p>
        </p:txBody>
      </p:sp>
      <p:cxnSp>
        <p:nvCxnSpPr>
          <p:cNvPr id="6" name="Straight Connector 5"/>
          <p:cNvCxnSpPr/>
          <p:nvPr/>
        </p:nvCxnSpPr>
        <p:spPr>
          <a:xfrm>
            <a:off x="444500" y="1294640"/>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637459"/>
            <a:ext cx="6025125" cy="553998"/>
          </a:xfrm>
          <a:prstGeom prst="rect">
            <a:avLst/>
          </a:prstGeom>
          <a:noFill/>
          <a:ln w="19050">
            <a:noFill/>
          </a:ln>
        </p:spPr>
        <p:txBody>
          <a:bodyPr wrap="square" rtlCol="0">
            <a:spAutoFit/>
          </a:bodyPr>
          <a:lstStyle/>
          <a:p>
            <a:pPr algn="ctr"/>
            <a:r>
              <a:rPr lang="en-US" sz="3000" dirty="0">
                <a:effectLst/>
                <a:latin typeface="Century Gothic" panose="020B0502020202020204" pitchFamily="34" charset="0"/>
              </a:rPr>
              <a:t>Course Summary</a:t>
            </a: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17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fontAlgn="auto">
              <a:spcBef>
                <a:spcPts val="0"/>
              </a:spcBef>
              <a:spcAft>
                <a:spcPts val="0"/>
              </a:spcAft>
            </a:pPr>
            <a:endParaRPr lang="en-US" sz="1800" dirty="0">
              <a:solidFill>
                <a:srgbClr val="0039A6"/>
              </a:solidFill>
              <a:effectLst/>
              <a:latin typeface="Myriad Web Pro"/>
              <a:cs typeface="+mn-cs"/>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rgbClr val="0039A6">
                      <a:satMod val="190000"/>
                      <a:alpha val="55000"/>
                    </a:srgb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Surveillance</a:t>
            </a: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Risk Factor Identification</a:t>
            </a: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Intervention</a:t>
            </a:r>
          </a:p>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Evaluation</a:t>
            </a: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solidFill>
                  <a:srgbClr val="0039A6"/>
                </a:solidFill>
                <a:effectLst/>
                <a:latin typeface="Myriad Web Pro"/>
              </a:rPr>
              <a:pPr algn="r">
                <a:defRPr/>
              </a:pPr>
              <a:t>5</a:t>
            </a:fld>
            <a:endParaRPr lang="en-US" sz="1400" dirty="0">
              <a:solidFill>
                <a:srgbClr val="0039A6"/>
              </a:solidFill>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988"/>
            <a:ext cx="8229600" cy="1143000"/>
          </a:xfrm>
        </p:spPr>
        <p:txBody>
          <a:bodyPr/>
          <a:lstStyle/>
          <a:p>
            <a:r>
              <a:rPr lang="en-US" sz="4400" b="0" dirty="0">
                <a:solidFill>
                  <a:srgbClr val="0039A6"/>
                </a:solidFill>
                <a:latin typeface="Century Gothic" panose="020B0502020202020204" pitchFamily="34" charset="0"/>
              </a:rPr>
              <a:t>QUESTIONS?</a:t>
            </a:r>
          </a:p>
        </p:txBody>
      </p:sp>
      <p:sp>
        <p:nvSpPr>
          <p:cNvPr id="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365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31800" y="1111250"/>
            <a:ext cx="8305800" cy="4972050"/>
          </a:xfrm>
        </p:spPr>
        <p:txBody>
          <a:bodyPr/>
          <a:lstStyle/>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Smith PF, Hadler JL, Stanbury M, et al. Blueprint version 2.0: updating public health surveillance for the 21</a:t>
            </a:r>
            <a:r>
              <a:rPr lang="en-US" sz="1600" b="0" baseline="30000" dirty="0">
                <a:solidFill>
                  <a:srgbClr val="0039A6"/>
                </a:solidFill>
                <a:latin typeface="Century Gothic" panose="020B0502020202020204" pitchFamily="34" charset="0"/>
                <a:cs typeface="Arial" panose="020B0604020202020204" pitchFamily="34" charset="0"/>
              </a:rPr>
              <a:t>st</a:t>
            </a:r>
            <a:r>
              <a:rPr lang="en-US" sz="1600" b="0" dirty="0">
                <a:solidFill>
                  <a:srgbClr val="0039A6"/>
                </a:solidFill>
                <a:latin typeface="Century Gothic" panose="020B0502020202020204" pitchFamily="34" charset="0"/>
                <a:cs typeface="Arial" panose="020B0604020202020204" pitchFamily="34" charset="0"/>
              </a:rPr>
              <a:t> century. J Public Health Manag Pract 2013;19:231–9. </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Centers for Disease Control and Prevention. CDC’s vision for public health surveillance in the 21</a:t>
            </a:r>
            <a:r>
              <a:rPr lang="en-US" sz="1600" b="0" baseline="30000" dirty="0">
                <a:solidFill>
                  <a:srgbClr val="0039A6"/>
                </a:solidFill>
                <a:latin typeface="Century Gothic" panose="020B0502020202020204" pitchFamily="34" charset="0"/>
                <a:cs typeface="Arial" panose="020B0604020202020204" pitchFamily="34" charset="0"/>
              </a:rPr>
              <a:t>st</a:t>
            </a:r>
            <a:r>
              <a:rPr lang="en-US" sz="1600" b="0" dirty="0">
                <a:solidFill>
                  <a:srgbClr val="0039A6"/>
                </a:solidFill>
                <a:latin typeface="Century Gothic" panose="020B0502020202020204" pitchFamily="34" charset="0"/>
                <a:cs typeface="Arial" panose="020B0604020202020204" pitchFamily="34" charset="0"/>
              </a:rPr>
              <a:t> century. Morb Mortal Wkly Rep 2012;61(Suppl, July 27, 2012):1–40.</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Centers for Disease Control and Prevention (CDC). Principles of epidemiology in public health practice [Self-Study Course]. 3</a:t>
            </a:r>
            <a:r>
              <a:rPr lang="en-US" sz="1600" b="0" baseline="30000" dirty="0">
                <a:solidFill>
                  <a:srgbClr val="0039A6"/>
                </a:solidFill>
                <a:latin typeface="Century Gothic" panose="020B0502020202020204" pitchFamily="34" charset="0"/>
                <a:cs typeface="Arial" panose="020B0604020202020204" pitchFamily="34" charset="0"/>
              </a:rPr>
              <a:t>rd</a:t>
            </a:r>
            <a:r>
              <a:rPr lang="en-US" sz="1600" b="0" dirty="0">
                <a:solidFill>
                  <a:srgbClr val="0039A6"/>
                </a:solidFill>
                <a:latin typeface="Century Gothic" panose="020B0502020202020204" pitchFamily="34" charset="0"/>
                <a:cs typeface="Arial" panose="020B0604020202020204" pitchFamily="34" charset="0"/>
              </a:rPr>
              <a:t> ed. Atlanta, GA: US Department of Health and Human Services, CDC; 2006. http://www.cdc.gov/osels/scientific_edu/ss1978/SS1978.pdf.</a:t>
            </a:r>
          </a:p>
          <a:p>
            <a:pPr lvl="0" eaLnBrk="1" hangingPunct="1">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Lee LM, Teutsch SM, Thacker SB, St. Louis M, Eds. Principles and practice of public health surveillance. 3</a:t>
            </a:r>
            <a:r>
              <a:rPr lang="en-US" sz="1600" b="0" baseline="30000" dirty="0">
                <a:solidFill>
                  <a:srgbClr val="0039A6"/>
                </a:solidFill>
                <a:latin typeface="Century Gothic" panose="020B0502020202020204" pitchFamily="34" charset="0"/>
                <a:cs typeface="Arial" panose="020B0604020202020204" pitchFamily="34" charset="0"/>
              </a:rPr>
              <a:t>rd</a:t>
            </a:r>
            <a:r>
              <a:rPr lang="en-US" sz="1600" b="0" dirty="0">
                <a:solidFill>
                  <a:srgbClr val="0039A6"/>
                </a:solidFill>
                <a:latin typeface="Century Gothic" panose="020B0502020202020204" pitchFamily="34" charset="0"/>
                <a:cs typeface="Arial" panose="020B0604020202020204" pitchFamily="34" charset="0"/>
              </a:rPr>
              <a:t> ed. Oxford, England: Oxford University Press; 2010.</a:t>
            </a:r>
          </a:p>
          <a:p>
            <a:pPr lvl="0" eaLnBrk="1" hangingPunct="1">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Thacker SB, Birkhead GS. Surveillance. In: Gregg, MB, ed. Field epidemiology. Oxford, England: Oxford University Press; 2008.</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Langmuir AD. The surveillance of communicable diseases of national importance. New Engl J Med 1963;258:182–92.</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Foege WH, Hogan RC, Newton LH. Surveillance projects for selected diseases. Int J Epidemiol 1976;5:29–37.</a:t>
            </a:r>
          </a:p>
          <a:p>
            <a:pPr marL="0" lvl="0" indent="0" eaLnBrk="1" hangingPunct="1">
              <a:spcBef>
                <a:spcPct val="0"/>
              </a:spcBef>
              <a:spcAft>
                <a:spcPts val="600"/>
              </a:spcAft>
              <a:buNone/>
            </a:pPr>
            <a:endParaRPr lang="en-US" sz="2000" dirty="0">
              <a:solidFill>
                <a:srgbClr val="0039A6"/>
              </a:solidFill>
              <a:latin typeface="Century Gothic" panose="020B0502020202020204" pitchFamily="34" charset="0"/>
            </a:endParaRPr>
          </a:p>
          <a:p>
            <a:pPr eaLnBrk="1" hangingPunct="1">
              <a:spcBef>
                <a:spcPct val="0"/>
              </a:spcBef>
            </a:pPr>
            <a:endParaRPr lang="en-US" sz="2200" dirty="0">
              <a:solidFill>
                <a:srgbClr val="0039A6"/>
              </a:solidFill>
              <a:latin typeface="Century Gothic" panose="020B0502020202020204" pitchFamily="34" charset="0"/>
            </a:endParaRPr>
          </a:p>
        </p:txBody>
      </p:sp>
      <p:cxnSp>
        <p:nvCxnSpPr>
          <p:cNvPr id="7" name="Straight Connector 6"/>
          <p:cNvCxnSpPr/>
          <p:nvPr/>
        </p:nvCxnSpPr>
        <p:spPr>
          <a:xfrm>
            <a:off x="558800" y="972403"/>
            <a:ext cx="7975600" cy="0"/>
          </a:xfrm>
          <a:prstGeom prst="line">
            <a:avLst/>
          </a:prstGeom>
          <a:ln w="25400">
            <a:solidFill>
              <a:srgbClr val="003399"/>
            </a:solidFill>
          </a:ln>
          <a:effectLst/>
        </p:spPr>
        <p:style>
          <a:lnRef idx="3">
            <a:schemeClr val="accent5"/>
          </a:lnRef>
          <a:fillRef idx="0">
            <a:schemeClr val="accent5"/>
          </a:fillRef>
          <a:effectRef idx="2">
            <a:schemeClr val="accent5"/>
          </a:effectRef>
          <a:fontRef idx="minor">
            <a:schemeClr val="tx1"/>
          </a:fontRef>
        </p:style>
      </p:cxnSp>
      <p:sp>
        <p:nvSpPr>
          <p:cNvPr id="3" name="TextBox 2"/>
          <p:cNvSpPr txBox="1"/>
          <p:nvPr/>
        </p:nvSpPr>
        <p:spPr>
          <a:xfrm>
            <a:off x="1225017" y="420602"/>
            <a:ext cx="6643165" cy="553998"/>
          </a:xfrm>
          <a:prstGeom prst="rect">
            <a:avLst/>
          </a:prstGeom>
          <a:noFill/>
        </p:spPr>
        <p:txBody>
          <a:bodyPr wrap="none" rtlCol="0">
            <a:spAutoFit/>
          </a:bodyPr>
          <a:lstStyle/>
          <a:p>
            <a:pPr algn="ctr"/>
            <a:r>
              <a:rPr lang="en-US" sz="3000" dirty="0">
                <a:solidFill>
                  <a:srgbClr val="0039A6"/>
                </a:solidFill>
                <a:effectLst/>
                <a:latin typeface="Century Gothic" panose="020B0502020202020204" pitchFamily="34" charset="0"/>
              </a:rPr>
              <a:t>Resources and Additional Reading</a:t>
            </a: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967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19100" y="1116700"/>
            <a:ext cx="8305800" cy="5137150"/>
          </a:xfrm>
        </p:spPr>
        <p:txBody>
          <a:bodyPr/>
          <a:lstStyle/>
          <a:p>
            <a:pPr lvl="0" eaLnBrk="1" hangingPunct="1">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Centers for Disease Control and Prevention. Updated guidelines for evaluating public health surveillance systems: recommendations from the Guidelines Working Group. MMWR Recommend Rep 2001;50(No. RR-13).</a:t>
            </a:r>
          </a:p>
          <a:p>
            <a:pPr lvl="0" eaLnBrk="1" hangingPunct="1">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Centers for Disease Control and Prevention (CDC). Surveillance resource center. Atlanta, GA: US Department of Health and Human Services, CDC; 2013. http://www.cdc.gov/surveillancepractice/.</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Nash D, Mostashari F, Fine A, et al. Outbreak of West Nile virus infection in the New York City area in 1999. N Engl J Med. 2001;344:1807–14.</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Török TJ, Tauxe RV, Wise RP, et al. A large community outbreak of salmonellosis caused by intentional contamination of restaurant salad bars. JAMA 1997;278:389–95.</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Kim M, Berger D, Matte T. Diabetes in New York City: public health burden and disparities. New York: New York City Department of Health and Mental Hygiene; 2006. http://www.nyc.gov/html/doh/downloads/pdf/epi/diabetes_chart_book.pdf.</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Swerdlow DL, Woodruff BA, Brady RC, et al. A waterborne outbreak in Missouri of </a:t>
            </a:r>
            <a:r>
              <a:rPr lang="en-US" sz="1600" b="0" i="1" dirty="0">
                <a:solidFill>
                  <a:srgbClr val="0039A6"/>
                </a:solidFill>
                <a:latin typeface="Century Gothic" panose="020B0502020202020204" pitchFamily="34" charset="0"/>
                <a:cs typeface="Arial" pitchFamily="34" charset="0"/>
              </a:rPr>
              <a:t>Escherichia coli</a:t>
            </a:r>
            <a:r>
              <a:rPr lang="en-US" sz="1600" b="0" dirty="0">
                <a:solidFill>
                  <a:srgbClr val="0039A6"/>
                </a:solidFill>
                <a:latin typeface="Century Gothic" panose="020B0502020202020204" pitchFamily="34" charset="0"/>
                <a:cs typeface="Arial" pitchFamily="34" charset="0"/>
              </a:rPr>
              <a:t> O157:H7 associated with bloody diarrhea and death. Ann Intern Med 1992;117:812–9.</a:t>
            </a:r>
          </a:p>
          <a:p>
            <a:pPr lvl="0">
              <a:spcBef>
                <a:spcPct val="0"/>
              </a:spcBef>
              <a:spcAft>
                <a:spcPts val="600"/>
              </a:spcAft>
              <a:buFont typeface="Arial" panose="020B0604020202020204" pitchFamily="34" charset="0"/>
              <a:buChar char="•"/>
            </a:pPr>
            <a:endParaRPr lang="en-US" sz="1600" b="0" dirty="0">
              <a:solidFill>
                <a:srgbClr val="0039A6"/>
              </a:solidFill>
              <a:latin typeface="Century Gothic" panose="020B0502020202020204" pitchFamily="34" charset="0"/>
              <a:cs typeface="Arial" pitchFamily="34" charset="0"/>
            </a:endParaRPr>
          </a:p>
          <a:p>
            <a:pPr lvl="0">
              <a:spcBef>
                <a:spcPct val="0"/>
              </a:spcBef>
              <a:spcAft>
                <a:spcPts val="600"/>
              </a:spcAft>
            </a:pPr>
            <a:endParaRPr lang="en-US" sz="1400" b="0" dirty="0">
              <a:solidFill>
                <a:srgbClr val="0039A6"/>
              </a:solidFill>
              <a:latin typeface="Century Gothic" panose="020B0502020202020204" pitchFamily="34" charset="0"/>
              <a:cs typeface="Arial" pitchFamily="34" charset="0"/>
            </a:endParaRPr>
          </a:p>
          <a:p>
            <a:pPr marL="0" lvl="0" indent="0" eaLnBrk="1" hangingPunct="1">
              <a:spcBef>
                <a:spcPct val="0"/>
              </a:spcBef>
              <a:spcAft>
                <a:spcPts val="600"/>
              </a:spcAft>
              <a:buNone/>
            </a:pPr>
            <a:endParaRPr lang="en-US" sz="2000" dirty="0">
              <a:solidFill>
                <a:srgbClr val="0039A6"/>
              </a:solidFill>
              <a:latin typeface="Century Gothic" panose="020B0502020202020204" pitchFamily="34" charset="0"/>
            </a:endParaRPr>
          </a:p>
          <a:p>
            <a:pPr eaLnBrk="1" hangingPunct="1">
              <a:spcBef>
                <a:spcPct val="0"/>
              </a:spcBef>
            </a:pPr>
            <a:endParaRPr lang="en-US" sz="2200" dirty="0">
              <a:solidFill>
                <a:srgbClr val="0039A6"/>
              </a:solidFill>
              <a:latin typeface="Century Gothic" panose="020B0502020202020204" pitchFamily="34" charset="0"/>
            </a:endParaRPr>
          </a:p>
        </p:txBody>
      </p:sp>
      <p:cxnSp>
        <p:nvCxnSpPr>
          <p:cNvPr id="7" name="Straight Connector 6"/>
          <p:cNvCxnSpPr/>
          <p:nvPr/>
        </p:nvCxnSpPr>
        <p:spPr>
          <a:xfrm>
            <a:off x="558800" y="1029200"/>
            <a:ext cx="7975600" cy="0"/>
          </a:xfrm>
          <a:prstGeom prst="line">
            <a:avLst/>
          </a:prstGeom>
          <a:ln w="25400">
            <a:solidFill>
              <a:srgbClr val="003399"/>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225017" y="482300"/>
            <a:ext cx="6643165" cy="553998"/>
          </a:xfrm>
          <a:prstGeom prst="rect">
            <a:avLst/>
          </a:prstGeom>
          <a:noFill/>
        </p:spPr>
        <p:txBody>
          <a:bodyPr wrap="none" rtlCol="0">
            <a:spAutoFit/>
          </a:bodyPr>
          <a:lstStyle/>
          <a:p>
            <a:pPr algn="ctr"/>
            <a:r>
              <a:rPr lang="en-US" sz="3000" dirty="0">
                <a:solidFill>
                  <a:srgbClr val="0039A6"/>
                </a:solidFill>
                <a:effectLst/>
                <a:latin typeface="Century Gothic" panose="020B0502020202020204" pitchFamily="34" charset="0"/>
              </a:rPr>
              <a:t>Resources and Additional Reading</a:t>
            </a: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919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86451" y="2823941"/>
            <a:ext cx="8001000" cy="709834"/>
          </a:xfrm>
        </p:spPr>
        <p:txBody>
          <a:bodyPr/>
          <a:lstStyle/>
          <a:p>
            <a:pPr marL="0" indent="0" algn="ctr" eaLnBrk="1" hangingPunct="1">
              <a:lnSpc>
                <a:spcPct val="90000"/>
              </a:lnSpc>
              <a:spcBef>
                <a:spcPts val="0"/>
              </a:spcBef>
              <a:spcAft>
                <a:spcPts val="900"/>
              </a:spcAft>
              <a:buNone/>
            </a:pPr>
            <a:r>
              <a:rPr lang="en-US" sz="4400" b="0" dirty="0">
                <a:solidFill>
                  <a:schemeClr val="tx1"/>
                </a:solidFill>
                <a:latin typeface="Century Gothic" panose="020B0502020202020204" pitchFamily="34" charset="0"/>
              </a:rPr>
              <a:t>BONUS SLIDES</a:t>
            </a:r>
          </a:p>
          <a:p>
            <a:pPr marL="0" indent="0" eaLnBrk="1" hangingPunct="1">
              <a:lnSpc>
                <a:spcPct val="90000"/>
              </a:lnSpc>
              <a:buNone/>
            </a:pPr>
            <a:endParaRPr lang="en-US" sz="4400" b="0" dirty="0">
              <a:solidFill>
                <a:schemeClr val="tx1"/>
              </a:solidFill>
              <a:latin typeface="Century Gothic" panose="020B0502020202020204" pitchFamily="34" charset="0"/>
            </a:endParaRPr>
          </a:p>
        </p:txBody>
      </p:sp>
      <p:sp>
        <p:nvSpPr>
          <p:cNvPr id="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489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66852" y="323850"/>
            <a:ext cx="8229600" cy="1060851"/>
          </a:xfrm>
        </p:spPr>
        <p:txBody>
          <a:bodyPr anchor="b"/>
          <a:lstStyle/>
          <a:p>
            <a:pPr>
              <a:lnSpc>
                <a:spcPct val="90000"/>
              </a:lnSpc>
            </a:pPr>
            <a:r>
              <a:rPr lang="en-US" sz="3000" b="0" dirty="0">
                <a:solidFill>
                  <a:srgbClr val="0039A6"/>
                </a:solidFill>
                <a:latin typeface="Century Gothic" panose="020B0502020202020204" pitchFamily="34" charset="0"/>
              </a:rPr>
              <a:t>Link to Action</a:t>
            </a:r>
            <a:br>
              <a:rPr lang="en-US" sz="2000" b="0" dirty="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400" b="0" dirty="0">
                <a:solidFill>
                  <a:srgbClr val="0039A6"/>
                </a:solidFill>
                <a:latin typeface="Century Gothic" panose="020B0502020202020204" pitchFamily="34" charset="0"/>
              </a:rPr>
              <a:t>Provide data for programs, policies, and priorities</a:t>
            </a:r>
            <a:endParaRPr lang="en-US" sz="2400" b="0" i="1" dirty="0">
              <a:solidFill>
                <a:srgbClr val="0039A6"/>
              </a:solidFill>
            </a:endParaRPr>
          </a:p>
        </p:txBody>
      </p:sp>
      <p:grpSp>
        <p:nvGrpSpPr>
          <p:cNvPr id="4" name="Group 3" descr="Graph depicts percentage of data reported for diabetes from 1994 through 2004, indicating a steady increase from 3.7 to 9.2." title="Link to Action: Data for Programs, Policies and Priorities"/>
          <p:cNvGrpSpPr/>
          <p:nvPr/>
        </p:nvGrpSpPr>
        <p:grpSpPr>
          <a:xfrm>
            <a:off x="349508" y="1381125"/>
            <a:ext cx="8132209" cy="4586118"/>
            <a:chOff x="349508" y="1381125"/>
            <a:chExt cx="8132209" cy="4586118"/>
          </a:xfrm>
        </p:grpSpPr>
        <p:sp>
          <p:nvSpPr>
            <p:cNvPr id="10" name="TextBox 9"/>
            <p:cNvSpPr txBox="1"/>
            <p:nvPr/>
          </p:nvSpPr>
          <p:spPr>
            <a:xfrm>
              <a:off x="1807406" y="5131723"/>
              <a:ext cx="1079142" cy="369332"/>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1994–95</a:t>
              </a:r>
            </a:p>
          </p:txBody>
        </p:sp>
        <p:sp>
          <p:nvSpPr>
            <p:cNvPr id="13" name="TextBox 12"/>
            <p:cNvSpPr txBox="1"/>
            <p:nvPr/>
          </p:nvSpPr>
          <p:spPr>
            <a:xfrm>
              <a:off x="2763196" y="5131723"/>
              <a:ext cx="1079142" cy="369332"/>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1996–97</a:t>
              </a:r>
            </a:p>
          </p:txBody>
        </p:sp>
        <p:sp>
          <p:nvSpPr>
            <p:cNvPr id="5124" name="Text Box 4"/>
            <p:cNvSpPr txBox="1">
              <a:spLocks noChangeArrowheads="1"/>
            </p:cNvSpPr>
            <p:nvPr/>
          </p:nvSpPr>
          <p:spPr bwMode="auto">
            <a:xfrm rot="16200000">
              <a:off x="-745984" y="3337962"/>
              <a:ext cx="256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r>
                <a:rPr lang="en-US" sz="1800" b="1" dirty="0">
                  <a:solidFill>
                    <a:srgbClr val="0039A6"/>
                  </a:solidFill>
                  <a:effectLst/>
                  <a:latin typeface="Century Gothic" panose="020B0502020202020204" pitchFamily="34" charset="0"/>
                  <a:cs typeface="Arial" charset="0"/>
                </a:rPr>
                <a:t>% Reporting diabetes</a:t>
              </a:r>
            </a:p>
          </p:txBody>
        </p:sp>
        <p:sp>
          <p:nvSpPr>
            <p:cNvPr id="3" name="TextBox 2"/>
            <p:cNvSpPr txBox="1"/>
            <p:nvPr/>
          </p:nvSpPr>
          <p:spPr>
            <a:xfrm>
              <a:off x="4247214" y="5614622"/>
              <a:ext cx="645183" cy="352621"/>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Year</a:t>
              </a:r>
            </a:p>
          </p:txBody>
        </p:sp>
        <p:pic>
          <p:nvPicPr>
            <p:cNvPr id="8" name="Picture 7" descr="Line graph depicts adults with self-reported diabetes in New York City from 1994 through 2004. The lowest percentage is 3.7% in 1994-95; the highest percentange is 9.2% in 2004." title="Link to Action: Provide Data for Programs, Policies, and Priorities"/>
            <p:cNvPicPr>
              <a:picLocks noChangeAspect="1"/>
            </p:cNvPicPr>
            <p:nvPr/>
          </p:nvPicPr>
          <p:blipFill rotWithShape="1">
            <a:blip r:embed="rId3">
              <a:extLst>
                <a:ext uri="{28A0092B-C50C-407E-A947-70E740481C1C}">
                  <a14:useLocalDpi xmlns:a14="http://schemas.microsoft.com/office/drawing/2010/main" val="0"/>
                </a:ext>
              </a:extLst>
            </a:blip>
            <a:srcRect l="5075"/>
            <a:stretch/>
          </p:blipFill>
          <p:spPr>
            <a:xfrm>
              <a:off x="736105" y="1381125"/>
              <a:ext cx="7659641" cy="3786892"/>
            </a:xfrm>
            <a:prstGeom prst="rect">
              <a:avLst/>
            </a:prstGeom>
          </p:spPr>
        </p:pic>
        <p:sp>
          <p:nvSpPr>
            <p:cNvPr id="14" name="TextBox 13"/>
            <p:cNvSpPr txBox="1"/>
            <p:nvPr/>
          </p:nvSpPr>
          <p:spPr>
            <a:xfrm>
              <a:off x="3775663" y="5140079"/>
              <a:ext cx="993452" cy="352621"/>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1998–99</a:t>
              </a:r>
            </a:p>
          </p:txBody>
        </p:sp>
        <p:sp>
          <p:nvSpPr>
            <p:cNvPr id="15" name="TextBox 14"/>
            <p:cNvSpPr txBox="1"/>
            <p:nvPr/>
          </p:nvSpPr>
          <p:spPr>
            <a:xfrm>
              <a:off x="4704660" y="5131723"/>
              <a:ext cx="1079142" cy="369332"/>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2000–01</a:t>
              </a:r>
            </a:p>
          </p:txBody>
        </p:sp>
        <p:sp>
          <p:nvSpPr>
            <p:cNvPr id="16" name="TextBox 15"/>
            <p:cNvSpPr txBox="1"/>
            <p:nvPr/>
          </p:nvSpPr>
          <p:spPr>
            <a:xfrm>
              <a:off x="5877853" y="5131723"/>
              <a:ext cx="704039" cy="369332"/>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2002</a:t>
              </a:r>
            </a:p>
          </p:txBody>
        </p:sp>
        <p:sp>
          <p:nvSpPr>
            <p:cNvPr id="17" name="TextBox 16"/>
            <p:cNvSpPr txBox="1"/>
            <p:nvPr/>
          </p:nvSpPr>
          <p:spPr>
            <a:xfrm>
              <a:off x="6820918" y="5131723"/>
              <a:ext cx="704039" cy="369332"/>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2003</a:t>
              </a:r>
            </a:p>
          </p:txBody>
        </p:sp>
        <p:sp>
          <p:nvSpPr>
            <p:cNvPr id="18" name="TextBox 17"/>
            <p:cNvSpPr txBox="1"/>
            <p:nvPr/>
          </p:nvSpPr>
          <p:spPr>
            <a:xfrm>
              <a:off x="7777678" y="5131723"/>
              <a:ext cx="704039" cy="369332"/>
            </a:xfrm>
            <a:prstGeom prst="rect">
              <a:avLst/>
            </a:prstGeom>
            <a:noFill/>
          </p:spPr>
          <p:txBody>
            <a:bodyPr wrap="none" rtlCol="0">
              <a:spAutoFit/>
            </a:bodyPr>
            <a:lstStyle/>
            <a:p>
              <a:r>
                <a:rPr lang="en-US" sz="1800" b="1" dirty="0">
                  <a:solidFill>
                    <a:srgbClr val="0039A6"/>
                  </a:solidFill>
                  <a:effectLst/>
                  <a:latin typeface="Century Gothic" panose="020B0502020202020204" pitchFamily="34" charset="0"/>
                </a:rPr>
                <a:t>2004</a:t>
              </a:r>
            </a:p>
          </p:txBody>
        </p:sp>
      </p:grpSp>
      <p:sp>
        <p:nvSpPr>
          <p:cNvPr id="2" name="TextBox 1"/>
          <p:cNvSpPr txBox="1"/>
          <p:nvPr/>
        </p:nvSpPr>
        <p:spPr>
          <a:xfrm>
            <a:off x="430212" y="6043443"/>
            <a:ext cx="7648248" cy="400110"/>
          </a:xfrm>
          <a:prstGeom prst="rect">
            <a:avLst/>
          </a:prstGeom>
          <a:noFill/>
        </p:spPr>
        <p:txBody>
          <a:bodyPr wrap="none" rtlCol="0">
            <a:spAutoFit/>
          </a:bodyPr>
          <a:lstStyle/>
          <a:p>
            <a:r>
              <a:rPr lang="en-US" sz="1000" dirty="0">
                <a:effectLst/>
                <a:latin typeface="+mn-lt"/>
                <a:cs typeface="Arial" pitchFamily="34" charset="0"/>
              </a:rPr>
              <a:t>Kim M, Berger D, Matte T. Diabetes in New York City: public health burden and disparities. New York: New York City Department of </a:t>
            </a:r>
            <a:br>
              <a:rPr lang="en-US" sz="1000" dirty="0">
                <a:effectLst/>
                <a:latin typeface="+mn-lt"/>
                <a:cs typeface="Arial" pitchFamily="34" charset="0"/>
              </a:rPr>
            </a:br>
            <a:r>
              <a:rPr lang="en-US" sz="1000" dirty="0">
                <a:effectLst/>
                <a:latin typeface="+mn-lt"/>
                <a:cs typeface="Arial" pitchFamily="34" charset="0"/>
              </a:rPr>
              <a:t>Health and Mental Hygiene; 2006. http://www.nyc.gov/html/doh/downloads/pdf/epi/diabetes_chart_book.pdf.</a:t>
            </a:r>
            <a:endParaRPr lang="en-US" sz="1100" dirty="0">
              <a:latin typeface="+mn-lt"/>
            </a:endParaRPr>
          </a:p>
        </p:txBody>
      </p:sp>
      <p:sp>
        <p:nvSpPr>
          <p:cNvPr id="1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43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r graph depicts the epi curve of an outbreak of  diarrheal illness in Missouri. The water system was flushed during the first week in November, and the outbreak began to occur just before November 15. The action in this outbreak was a boil-water order issued by the health department on December 18.&#10;" title="Link to Action: Evaluate Prevention and Control Efforts"/>
          <p:cNvPicPr>
            <a:picLocks noChangeAspect="1"/>
          </p:cNvPicPr>
          <p:nvPr/>
        </p:nvPicPr>
        <p:blipFill rotWithShape="1">
          <a:blip r:embed="rId3">
            <a:extLst>
              <a:ext uri="{28A0092B-C50C-407E-A947-70E740481C1C}">
                <a14:useLocalDpi xmlns:a14="http://schemas.microsoft.com/office/drawing/2010/main" val="0"/>
              </a:ext>
            </a:extLst>
          </a:blip>
          <a:srcRect t="9113"/>
          <a:stretch/>
        </p:blipFill>
        <p:spPr>
          <a:xfrm>
            <a:off x="1054898" y="1935677"/>
            <a:ext cx="7034203" cy="3855855"/>
          </a:xfrm>
          <a:prstGeom prst="rect">
            <a:avLst/>
          </a:prstGeom>
          <a:noFill/>
          <a:ln>
            <a:noFill/>
          </a:ln>
        </p:spPr>
      </p:pic>
      <p:sp>
        <p:nvSpPr>
          <p:cNvPr id="8" name="Rectangle 2" title="Link to Action: Evaluate prevention and control effects"/>
          <p:cNvSpPr>
            <a:spLocks noGrp="1" noChangeArrowheads="1"/>
          </p:cNvSpPr>
          <p:nvPr>
            <p:ph type="title"/>
          </p:nvPr>
        </p:nvSpPr>
        <p:spPr>
          <a:xfrm>
            <a:off x="466852" y="590549"/>
            <a:ext cx="8229600" cy="704851"/>
          </a:xfrm>
        </p:spPr>
        <p:txBody>
          <a:bodyPr anchor="b">
            <a:normAutofit fontScale="90000"/>
          </a:bodyPr>
          <a:lstStyle/>
          <a:p>
            <a:pPr>
              <a:lnSpc>
                <a:spcPct val="90000"/>
              </a:lnSpc>
            </a:pPr>
            <a:r>
              <a:rPr lang="en-US" sz="3300" b="0" dirty="0">
                <a:solidFill>
                  <a:srgbClr val="0039A6"/>
                </a:solidFill>
                <a:latin typeface="Century Gothic" panose="020B0502020202020204" pitchFamily="34" charset="0"/>
              </a:rPr>
              <a:t>Link to Action</a:t>
            </a:r>
            <a:br>
              <a:rPr lang="en-US" sz="2000" b="0" dirty="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700" b="0" dirty="0">
                <a:solidFill>
                  <a:srgbClr val="0039A6"/>
                </a:solidFill>
                <a:latin typeface="Century Gothic" panose="020B0502020202020204" pitchFamily="34" charset="0"/>
              </a:rPr>
              <a:t>Evaluate prevention and control efforts</a:t>
            </a:r>
            <a:endParaRPr lang="en-US" sz="2700" b="0" i="1" dirty="0">
              <a:solidFill>
                <a:srgbClr val="0039A6"/>
              </a:solidFill>
            </a:endParaRPr>
          </a:p>
        </p:txBody>
      </p:sp>
      <p:sp>
        <p:nvSpPr>
          <p:cNvPr id="2" name="TextBox 1"/>
          <p:cNvSpPr txBox="1"/>
          <p:nvPr/>
        </p:nvSpPr>
        <p:spPr>
          <a:xfrm rot="16200000" flipH="1">
            <a:off x="276480" y="3244334"/>
            <a:ext cx="1556836" cy="369332"/>
          </a:xfrm>
          <a:prstGeom prst="rect">
            <a:avLst/>
          </a:prstGeom>
          <a:noFill/>
        </p:spPr>
        <p:txBody>
          <a:bodyPr wrap="none" rtlCol="0">
            <a:spAutoFit/>
          </a:bodyPr>
          <a:lstStyle/>
          <a:p>
            <a:r>
              <a:rPr lang="en-US" sz="1800" b="1" dirty="0">
                <a:effectLst/>
                <a:latin typeface="Century Gothic" panose="020B0502020202020204" pitchFamily="34" charset="0"/>
              </a:rPr>
              <a:t>No. of cases</a:t>
            </a:r>
          </a:p>
        </p:txBody>
      </p:sp>
      <p:sp>
        <p:nvSpPr>
          <p:cNvPr id="3" name="TextBox 2"/>
          <p:cNvSpPr txBox="1"/>
          <p:nvPr/>
        </p:nvSpPr>
        <p:spPr>
          <a:xfrm>
            <a:off x="457200" y="6055638"/>
            <a:ext cx="7601761" cy="400110"/>
          </a:xfrm>
          <a:prstGeom prst="rect">
            <a:avLst/>
          </a:prstGeom>
          <a:noFill/>
        </p:spPr>
        <p:txBody>
          <a:bodyPr wrap="none" rtlCol="0">
            <a:spAutoFit/>
          </a:bodyPr>
          <a:lstStyle/>
          <a:p>
            <a:r>
              <a:rPr lang="en-US" sz="1000" dirty="0">
                <a:effectLst/>
                <a:latin typeface="+mn-lt"/>
                <a:cs typeface="Arial" pitchFamily="34" charset="0"/>
              </a:rPr>
              <a:t>Swerdlow DL, Woodruff BA, Brady RC, et al. A waterborne outbreak in Missouri of </a:t>
            </a:r>
            <a:r>
              <a:rPr lang="en-US" sz="1000" i="1" dirty="0">
                <a:effectLst/>
                <a:latin typeface="+mn-lt"/>
                <a:cs typeface="Arial" pitchFamily="34" charset="0"/>
              </a:rPr>
              <a:t>Escherichia coli</a:t>
            </a:r>
            <a:r>
              <a:rPr lang="en-US" sz="1000" dirty="0">
                <a:effectLst/>
                <a:latin typeface="+mn-lt"/>
                <a:cs typeface="Arial" pitchFamily="34" charset="0"/>
              </a:rPr>
              <a:t> O157:H7 associated with bloody</a:t>
            </a:r>
            <a:br>
              <a:rPr lang="en-US" sz="1000" dirty="0">
                <a:effectLst/>
                <a:latin typeface="+mn-lt"/>
                <a:cs typeface="Arial" pitchFamily="34" charset="0"/>
              </a:rPr>
            </a:br>
            <a:r>
              <a:rPr lang="en-US" sz="1000" dirty="0">
                <a:effectLst/>
                <a:latin typeface="+mn-lt"/>
                <a:cs typeface="Arial" pitchFamily="34" charset="0"/>
              </a:rPr>
              <a:t>diarrhea and death. Ann Intern Med 1992;117:812–9.</a:t>
            </a:r>
            <a:endParaRPr lang="en-US" sz="1100" dirty="0">
              <a:effectLst/>
              <a:latin typeface="+mn-lt"/>
            </a:endParaRPr>
          </a:p>
        </p:txBody>
      </p:sp>
      <p:sp>
        <p:nvSpPr>
          <p:cNvPr id="7" name="TextBox 6"/>
          <p:cNvSpPr txBox="1"/>
          <p:nvPr/>
        </p:nvSpPr>
        <p:spPr>
          <a:xfrm>
            <a:off x="1828800" y="2312007"/>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a:solidFill>
                  <a:srgbClr val="0037A6"/>
                </a:solidFill>
                <a:effectLst/>
                <a:latin typeface="Century Gothic" panose="020B0502020202020204" pitchFamily="34" charset="0"/>
              </a:rPr>
              <a:t>Water</a:t>
            </a:r>
          </a:p>
          <a:p>
            <a:pPr algn="ctr"/>
            <a:r>
              <a:rPr lang="en-US" sz="2000" dirty="0">
                <a:solidFill>
                  <a:srgbClr val="0037A6"/>
                </a:solidFill>
                <a:effectLst/>
                <a:latin typeface="Century Gothic" panose="020B0502020202020204" pitchFamily="34" charset="0"/>
              </a:rPr>
              <a:t>system flushed</a:t>
            </a:r>
          </a:p>
        </p:txBody>
      </p:sp>
      <p:sp>
        <p:nvSpPr>
          <p:cNvPr id="9" name="TextBox 8"/>
          <p:cNvSpPr txBox="1"/>
          <p:nvPr/>
        </p:nvSpPr>
        <p:spPr>
          <a:xfrm>
            <a:off x="6172200" y="2169020"/>
            <a:ext cx="1916901" cy="954107"/>
          </a:xfrm>
          <a:prstGeom prst="rect">
            <a:avLst/>
          </a:prstGeom>
          <a:solidFill>
            <a:schemeClr val="bg1"/>
          </a:solidFill>
          <a:ln w="25400">
            <a:solidFill>
              <a:schemeClr val="accent1"/>
            </a:solidFill>
          </a:ln>
        </p:spPr>
        <p:txBody>
          <a:bodyPr wrap="square" rtlCol="0">
            <a:spAutoFit/>
          </a:bodyPr>
          <a:lstStyle/>
          <a:p>
            <a:pPr algn="ctr"/>
            <a:endParaRPr lang="en-US" sz="400" dirty="0">
              <a:solidFill>
                <a:srgbClr val="0037A6"/>
              </a:solidFill>
              <a:effectLst/>
              <a:latin typeface="Century Gothic" panose="020B0502020202020204" pitchFamily="34" charset="0"/>
            </a:endParaRPr>
          </a:p>
          <a:p>
            <a:pPr algn="ctr"/>
            <a:r>
              <a:rPr lang="en-US" sz="2000" dirty="0">
                <a:solidFill>
                  <a:srgbClr val="0037A6"/>
                </a:solidFill>
                <a:effectLst/>
                <a:latin typeface="Century Gothic" panose="020B0502020202020204" pitchFamily="34" charset="0"/>
              </a:rPr>
              <a:t>Boil-water</a:t>
            </a:r>
          </a:p>
          <a:p>
            <a:pPr algn="ctr"/>
            <a:r>
              <a:rPr lang="en-US" sz="2000" dirty="0">
                <a:solidFill>
                  <a:srgbClr val="0037A6"/>
                </a:solidFill>
                <a:effectLst/>
                <a:latin typeface="Century Gothic" panose="020B0502020202020204" pitchFamily="34" charset="0"/>
              </a:rPr>
              <a:t>order</a:t>
            </a:r>
          </a:p>
          <a:p>
            <a:pPr algn="ctr"/>
            <a:endParaRPr lang="en-US" sz="1100" dirty="0">
              <a:solidFill>
                <a:srgbClr val="0037A6"/>
              </a:solidFill>
              <a:effectLst/>
              <a:latin typeface="Century Gothic" panose="020B0502020202020204" pitchFamily="34" charset="0"/>
            </a:endParaRPr>
          </a:p>
        </p:txBody>
      </p:sp>
      <p:sp>
        <p:nvSpPr>
          <p:cNvPr id="10" name="TextBox 9"/>
          <p:cNvSpPr txBox="1"/>
          <p:nvPr/>
        </p:nvSpPr>
        <p:spPr>
          <a:xfrm>
            <a:off x="3252186" y="541140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a:solidFill>
                  <a:srgbClr val="0037A6"/>
                </a:solidFill>
                <a:effectLst/>
                <a:latin typeface="Century Gothic" panose="020B0502020202020204" pitchFamily="34" charset="0"/>
              </a:rPr>
              <a:t>Date of onset</a:t>
            </a: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27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ame epi curve but extended through December 27, indicating the addition of chlorine on December 23. After that, cases declined; ultimately, the outbreak was interrupted.&#10;" title="Link to Action: Evaluate Prevention and Control Efforts (Continued)"/>
          <p:cNvPicPr>
            <a:picLocks noChangeAspect="1"/>
          </p:cNvPicPr>
          <p:nvPr/>
        </p:nvPicPr>
        <p:blipFill rotWithShape="1">
          <a:blip r:embed="rId3">
            <a:extLst>
              <a:ext uri="{28A0092B-C50C-407E-A947-70E740481C1C}">
                <a14:useLocalDpi xmlns:a14="http://schemas.microsoft.com/office/drawing/2010/main" val="0"/>
              </a:ext>
            </a:extLst>
          </a:blip>
          <a:srcRect t="9144"/>
          <a:stretch/>
        </p:blipFill>
        <p:spPr>
          <a:xfrm>
            <a:off x="454492" y="1698171"/>
            <a:ext cx="8235016" cy="3849014"/>
          </a:xfrm>
          <a:prstGeom prst="rect">
            <a:avLst/>
          </a:prstGeom>
          <a:ln>
            <a:noFill/>
          </a:ln>
          <a:effectLst/>
        </p:spPr>
      </p:pic>
      <p:sp>
        <p:nvSpPr>
          <p:cNvPr id="8" name="Rectangle 2" title=" "/>
          <p:cNvSpPr>
            <a:spLocks noGrp="1" noChangeArrowheads="1"/>
          </p:cNvSpPr>
          <p:nvPr>
            <p:ph type="title"/>
          </p:nvPr>
        </p:nvSpPr>
        <p:spPr>
          <a:xfrm>
            <a:off x="466852" y="400051"/>
            <a:ext cx="8229600" cy="695324"/>
          </a:xfrm>
        </p:spPr>
        <p:txBody>
          <a:bodyPr anchor="b">
            <a:normAutofit fontScale="90000"/>
          </a:bodyPr>
          <a:lstStyle/>
          <a:p>
            <a:pPr>
              <a:lnSpc>
                <a:spcPct val="90000"/>
              </a:lnSpc>
            </a:pPr>
            <a:r>
              <a:rPr lang="en-US" sz="3300" b="0" dirty="0">
                <a:solidFill>
                  <a:srgbClr val="0039A6"/>
                </a:solidFill>
                <a:latin typeface="Century Gothic" panose="020B0502020202020204" pitchFamily="34" charset="0"/>
              </a:rPr>
              <a:t>Link to Action</a:t>
            </a:r>
            <a:br>
              <a:rPr lang="en-US" sz="2000" b="0" dirty="0">
                <a:solidFill>
                  <a:srgbClr val="0039A6"/>
                </a:solidFill>
                <a:latin typeface="Century Gothic" panose="020B0502020202020204" pitchFamily="34" charset="0"/>
              </a:rPr>
            </a:br>
            <a:r>
              <a:rPr lang="en-US" sz="2700" b="0" dirty="0">
                <a:solidFill>
                  <a:srgbClr val="0039A6"/>
                </a:solidFill>
                <a:latin typeface="Century Gothic" panose="020B0502020202020204" pitchFamily="34" charset="0"/>
              </a:rPr>
              <a:t>Evaluate prevention and control efforts (continued) </a:t>
            </a:r>
            <a:endParaRPr lang="en-US" sz="2700" b="0" i="1" dirty="0">
              <a:solidFill>
                <a:srgbClr val="0039A6"/>
              </a:solidFill>
            </a:endParaRPr>
          </a:p>
        </p:txBody>
      </p:sp>
      <p:sp>
        <p:nvSpPr>
          <p:cNvPr id="6" name="TextBox 5"/>
          <p:cNvSpPr txBox="1"/>
          <p:nvPr/>
        </p:nvSpPr>
        <p:spPr>
          <a:xfrm rot="16200000" flipH="1">
            <a:off x="-86054" y="3248685"/>
            <a:ext cx="1556836" cy="369332"/>
          </a:xfrm>
          <a:prstGeom prst="rect">
            <a:avLst/>
          </a:prstGeom>
          <a:noFill/>
        </p:spPr>
        <p:txBody>
          <a:bodyPr wrap="none" rtlCol="0">
            <a:spAutoFit/>
          </a:bodyPr>
          <a:lstStyle/>
          <a:p>
            <a:r>
              <a:rPr lang="en-US" sz="1800" b="1" dirty="0">
                <a:effectLst/>
                <a:latin typeface="Century Gothic" panose="020B0502020202020204" pitchFamily="34" charset="0"/>
              </a:rPr>
              <a:t>No. of cases</a:t>
            </a:r>
          </a:p>
        </p:txBody>
      </p:sp>
      <p:sp>
        <p:nvSpPr>
          <p:cNvPr id="5" name="TextBox 4"/>
          <p:cNvSpPr txBox="1"/>
          <p:nvPr/>
        </p:nvSpPr>
        <p:spPr>
          <a:xfrm>
            <a:off x="457200" y="6055638"/>
            <a:ext cx="8379217" cy="600164"/>
          </a:xfrm>
          <a:prstGeom prst="rect">
            <a:avLst/>
          </a:prstGeom>
          <a:noFill/>
        </p:spPr>
        <p:txBody>
          <a:bodyPr wrap="none" rtlCol="0">
            <a:spAutoFit/>
          </a:bodyPr>
          <a:lstStyle/>
          <a:p>
            <a:r>
              <a:rPr lang="en-US" sz="1100" dirty="0">
                <a:effectLst/>
                <a:latin typeface="+mn-lt"/>
                <a:cs typeface="Arial" pitchFamily="34" charset="0"/>
              </a:rPr>
              <a:t>Swerdlow DL, Woodruff BA, Brady RC, et al. A waterborne outbreak in Missouri of </a:t>
            </a:r>
            <a:r>
              <a:rPr lang="en-US" sz="1100" i="1" dirty="0">
                <a:effectLst/>
                <a:latin typeface="+mn-lt"/>
                <a:cs typeface="Arial" pitchFamily="34" charset="0"/>
              </a:rPr>
              <a:t>Escherichia coli</a:t>
            </a:r>
            <a:r>
              <a:rPr lang="en-US" sz="1100" dirty="0">
                <a:effectLst/>
                <a:latin typeface="+mn-lt"/>
                <a:cs typeface="Arial" pitchFamily="34" charset="0"/>
              </a:rPr>
              <a:t> O157:H7 associated with bloody</a:t>
            </a:r>
            <a:br>
              <a:rPr lang="en-US" sz="1100" dirty="0">
                <a:effectLst/>
                <a:latin typeface="+mn-lt"/>
                <a:cs typeface="Arial" pitchFamily="34" charset="0"/>
              </a:rPr>
            </a:br>
            <a:r>
              <a:rPr lang="en-US" sz="1100" dirty="0">
                <a:effectLst/>
                <a:latin typeface="+mn-lt"/>
                <a:cs typeface="Arial" pitchFamily="34" charset="0"/>
              </a:rPr>
              <a:t>diarrhea and death. Ann Intern Med 1992;117:812–9.</a:t>
            </a:r>
          </a:p>
          <a:p>
            <a:endParaRPr lang="en-US" sz="1100" dirty="0">
              <a:effectLst/>
              <a:latin typeface="+mn-lt"/>
            </a:endParaRPr>
          </a:p>
        </p:txBody>
      </p:sp>
      <p:sp>
        <p:nvSpPr>
          <p:cNvPr id="9" name="TextBox 8"/>
          <p:cNvSpPr txBox="1"/>
          <p:nvPr/>
        </p:nvSpPr>
        <p:spPr>
          <a:xfrm>
            <a:off x="1411625" y="2057400"/>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a:solidFill>
                  <a:srgbClr val="0037A6"/>
                </a:solidFill>
                <a:effectLst/>
                <a:latin typeface="Century Gothic" panose="020B0502020202020204" pitchFamily="34" charset="0"/>
              </a:rPr>
              <a:t>Water</a:t>
            </a:r>
          </a:p>
          <a:p>
            <a:pPr algn="ctr"/>
            <a:r>
              <a:rPr lang="en-US" sz="2000" dirty="0">
                <a:solidFill>
                  <a:srgbClr val="0037A6"/>
                </a:solidFill>
                <a:effectLst/>
                <a:latin typeface="Century Gothic" panose="020B0502020202020204" pitchFamily="34" charset="0"/>
              </a:rPr>
              <a:t>system flushed</a:t>
            </a:r>
          </a:p>
        </p:txBody>
      </p:sp>
      <p:sp>
        <p:nvSpPr>
          <p:cNvPr id="10" name="TextBox 9"/>
          <p:cNvSpPr txBox="1"/>
          <p:nvPr/>
        </p:nvSpPr>
        <p:spPr>
          <a:xfrm>
            <a:off x="5105400" y="1666359"/>
            <a:ext cx="1916901" cy="1061829"/>
          </a:xfrm>
          <a:prstGeom prst="rect">
            <a:avLst/>
          </a:prstGeom>
          <a:solidFill>
            <a:schemeClr val="bg1"/>
          </a:solidFill>
          <a:ln w="25400">
            <a:solidFill>
              <a:schemeClr val="tx1"/>
            </a:solidFill>
          </a:ln>
        </p:spPr>
        <p:txBody>
          <a:bodyPr wrap="square" rtlCol="0">
            <a:spAutoFit/>
          </a:bodyPr>
          <a:lstStyle/>
          <a:p>
            <a:pPr algn="ctr"/>
            <a:endParaRPr lang="en-US" sz="1100" dirty="0">
              <a:solidFill>
                <a:srgbClr val="0037A6"/>
              </a:solidFill>
              <a:effectLst/>
              <a:latin typeface="Century Gothic" panose="020B0502020202020204" pitchFamily="34" charset="0"/>
            </a:endParaRPr>
          </a:p>
          <a:p>
            <a:pPr algn="ctr"/>
            <a:r>
              <a:rPr lang="en-US" sz="2000" dirty="0">
                <a:solidFill>
                  <a:srgbClr val="0037A6"/>
                </a:solidFill>
                <a:effectLst/>
                <a:latin typeface="Century Gothic" panose="020B0502020202020204" pitchFamily="34" charset="0"/>
              </a:rPr>
              <a:t>Boil-water</a:t>
            </a:r>
          </a:p>
          <a:p>
            <a:pPr algn="ctr"/>
            <a:r>
              <a:rPr lang="en-US" sz="2000" dirty="0">
                <a:solidFill>
                  <a:srgbClr val="0037A6"/>
                </a:solidFill>
                <a:effectLst/>
                <a:latin typeface="Century Gothic" panose="020B0502020202020204" pitchFamily="34" charset="0"/>
              </a:rPr>
              <a:t>order</a:t>
            </a:r>
            <a:br>
              <a:rPr lang="en-US" sz="1100" dirty="0">
                <a:solidFill>
                  <a:srgbClr val="0037A6"/>
                </a:solidFill>
                <a:effectLst/>
                <a:latin typeface="Century Gothic" panose="020B0502020202020204" pitchFamily="34" charset="0"/>
              </a:rPr>
            </a:br>
            <a:endParaRPr lang="en-US" sz="1100" dirty="0">
              <a:solidFill>
                <a:srgbClr val="0037A6"/>
              </a:solidFill>
              <a:effectLst/>
              <a:latin typeface="Century Gothic" panose="020B0502020202020204" pitchFamily="34" charset="0"/>
            </a:endParaRPr>
          </a:p>
        </p:txBody>
      </p:sp>
      <p:sp>
        <p:nvSpPr>
          <p:cNvPr id="11" name="TextBox 10"/>
          <p:cNvSpPr txBox="1"/>
          <p:nvPr/>
        </p:nvSpPr>
        <p:spPr>
          <a:xfrm>
            <a:off x="7105426" y="1666358"/>
            <a:ext cx="1655331" cy="1054135"/>
          </a:xfrm>
          <a:prstGeom prst="rect">
            <a:avLst/>
          </a:prstGeom>
          <a:solidFill>
            <a:schemeClr val="bg1"/>
          </a:solidFill>
          <a:ln w="25400">
            <a:solidFill>
              <a:schemeClr val="tx1"/>
            </a:solidFill>
          </a:ln>
        </p:spPr>
        <p:txBody>
          <a:bodyPr wrap="square" rtlCol="0">
            <a:spAutoFit/>
          </a:bodyPr>
          <a:lstStyle/>
          <a:p>
            <a:pPr algn="ctr"/>
            <a:br>
              <a:rPr lang="en-US" sz="1200" dirty="0">
                <a:solidFill>
                  <a:srgbClr val="0037A6"/>
                </a:solidFill>
                <a:effectLst/>
                <a:latin typeface="Century Gothic" panose="020B0502020202020204" pitchFamily="34" charset="0"/>
              </a:rPr>
            </a:br>
            <a:r>
              <a:rPr lang="en-US" sz="2000" dirty="0">
                <a:solidFill>
                  <a:srgbClr val="0037A6"/>
                </a:solidFill>
                <a:effectLst/>
                <a:latin typeface="Century Gothic" panose="020B0502020202020204" pitchFamily="34" charset="0"/>
              </a:rPr>
              <a:t>Chlorine added</a:t>
            </a:r>
            <a:br>
              <a:rPr lang="en-US" sz="2000" dirty="0">
                <a:solidFill>
                  <a:srgbClr val="0037A6"/>
                </a:solidFill>
                <a:effectLst/>
                <a:latin typeface="Century Gothic" panose="020B0502020202020204" pitchFamily="34" charset="0"/>
              </a:rPr>
            </a:br>
            <a:endParaRPr lang="en-US" sz="1050" dirty="0">
              <a:solidFill>
                <a:srgbClr val="0037A6"/>
              </a:solidFill>
              <a:effectLst/>
              <a:latin typeface="Century Gothic" panose="020B0502020202020204" pitchFamily="34" charset="0"/>
            </a:endParaRPr>
          </a:p>
        </p:txBody>
      </p:sp>
      <p:sp>
        <p:nvSpPr>
          <p:cNvPr id="12" name="TextBox 11"/>
          <p:cNvSpPr txBox="1"/>
          <p:nvPr/>
        </p:nvSpPr>
        <p:spPr>
          <a:xfrm>
            <a:off x="3351408" y="517785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a:solidFill>
                  <a:srgbClr val="0037A6"/>
                </a:solidFill>
                <a:effectLst/>
                <a:latin typeface="Century Gothic" panose="020B0502020202020204" pitchFamily="34" charset="0"/>
              </a:rPr>
              <a:t>Date of onset</a:t>
            </a:r>
          </a:p>
        </p:txBody>
      </p:sp>
      <p:sp>
        <p:nvSpPr>
          <p:cNvPr id="13"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914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267200"/>
          </a:xfrm>
        </p:spPr>
        <p:txBody>
          <a:bodyPr>
            <a:noAutofit/>
          </a:bodyPr>
          <a:lstStyle/>
          <a:p>
            <a:pPr marL="0" indent="0">
              <a:buNone/>
            </a:pPr>
            <a:r>
              <a:rPr lang="en-US" sz="1600" b="0" dirty="0">
                <a:solidFill>
                  <a:srgbClr val="000099"/>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a:solidFill>
                  <a:srgbClr val="000099"/>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a:solidFill>
                  <a:srgbClr val="000099"/>
                </a:solidFill>
                <a:latin typeface="Century Gothic" panose="020B0502020202020204" pitchFamily="34" charset="0"/>
              </a:rPr>
              <a:t>The findings and conclusions in this course are those of the authors and do not necessarily represent the official position of the Centers for Disease Control and Prevention.</a:t>
            </a:r>
          </a:p>
        </p:txBody>
      </p:sp>
      <p:sp>
        <p:nvSpPr>
          <p:cNvPr id="8" name="TextBox 7"/>
          <p:cNvSpPr txBox="1"/>
          <p:nvPr/>
        </p:nvSpPr>
        <p:spPr>
          <a:xfrm>
            <a:off x="561327" y="665202"/>
            <a:ext cx="8034203" cy="553998"/>
          </a:xfrm>
          <a:prstGeom prst="rect">
            <a:avLst/>
          </a:prstGeom>
          <a:noFill/>
          <a:ln w="19050">
            <a:noFill/>
          </a:ln>
        </p:spPr>
        <p:txBody>
          <a:bodyPr wrap="square" rtlCol="0">
            <a:spAutoFit/>
          </a:bodyPr>
          <a:lstStyle/>
          <a:p>
            <a:pPr algn="ctr" fontAlgn="auto">
              <a:spcBef>
                <a:spcPts val="0"/>
              </a:spcBef>
              <a:spcAft>
                <a:spcPts val="0"/>
              </a:spcAft>
            </a:pPr>
            <a:r>
              <a:rPr lang="en-US" sz="3000" dirty="0">
                <a:solidFill>
                  <a:srgbClr val="000099"/>
                </a:solidFill>
                <a:effectLst/>
                <a:latin typeface="Century Gothic" panose="020B0502020202020204" pitchFamily="34" charset="0"/>
                <a:cs typeface="+mn-cs"/>
              </a:rPr>
              <a:t>Disclaimers</a:t>
            </a:r>
            <a:endParaRPr lang="en-US" sz="3000" dirty="0">
              <a:solidFill>
                <a:srgbClr val="000099"/>
              </a:solidFill>
              <a:latin typeface="Century Gothic" panose="020B0502020202020204" pitchFamily="34" charset="0"/>
              <a:cs typeface="+mn-cs"/>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62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latin typeface="Calibri" pitchFamily="34" charset="0"/>
              </a:rPr>
              <a:t>For more information, please contact the Centers for Disease Control and Prevention</a:t>
            </a:r>
          </a:p>
          <a:p>
            <a:pPr lvl="0" algn="l"/>
            <a:endParaRPr lang="en-US" sz="1200" b="0" dirty="0">
              <a:solidFill>
                <a:schemeClr val="tx1"/>
              </a:solidFill>
              <a:latin typeface="Calibri" pitchFamily="34" charset="0"/>
            </a:endParaRPr>
          </a:p>
          <a:p>
            <a:pPr lvl="0" algn="l"/>
            <a:r>
              <a:rPr lang="en-US" sz="1200" b="0">
                <a:solidFill>
                  <a:schemeClr val="tx1"/>
                </a:solidFill>
                <a:latin typeface="Calibri" pitchFamily="34" charset="0"/>
              </a:rPr>
              <a:t>Telephone</a:t>
            </a:r>
            <a:r>
              <a:rPr lang="en-US" sz="1200" b="0" dirty="0">
                <a:solidFill>
                  <a:schemeClr val="tx1"/>
                </a:solidFill>
                <a:latin typeface="Calibri" pitchFamily="34" charset="0"/>
              </a:rPr>
              <a:t>: 1-800-CDC-INFO (232-4636)/TTY: 1-888-232-6348</a:t>
            </a:r>
          </a:p>
          <a:p>
            <a:pPr lvl="0" algn="l"/>
            <a:r>
              <a:rPr lang="en-US" sz="1200" b="0" dirty="0">
                <a:solidFill>
                  <a:schemeClr val="tx1"/>
                </a:solidFill>
                <a:latin typeface="Calibri" pitchFamily="34" charset="0"/>
              </a:rPr>
              <a:t>Visit: http://www.cdc.gov | Contact CDC at: 1-800-CDC-INFO or http://www.cdc.gov/info</a:t>
            </a:r>
          </a:p>
          <a:p>
            <a:pPr lvl="0" algn="l"/>
            <a:endParaRPr lang="en-US" sz="1200" b="0" dirty="0">
              <a:solidFill>
                <a:schemeClr val="tx1"/>
              </a:solidFill>
              <a:latin typeface="Calibri" pitchFamily="34" charset="0"/>
            </a:endParaRPr>
          </a:p>
          <a:p>
            <a:pPr lvl="0" algn="l"/>
            <a:r>
              <a:rPr lang="en-US" sz="900" b="0" dirty="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Scientific Education and Professional Development</a:t>
            </a:r>
          </a:p>
        </p:txBody>
      </p:sp>
    </p:spTree>
    <p:extLst>
      <p:ext uri="{BB962C8B-B14F-4D97-AF65-F5344CB8AC3E}">
        <p14:creationId xmlns:p14="http://schemas.microsoft.com/office/powerpoint/2010/main" val="61273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63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2032407" y="592632"/>
            <a:ext cx="5424883" cy="553998"/>
          </a:xfrm>
          <a:prstGeom prst="rect">
            <a:avLst/>
          </a:prstGeom>
          <a:noFill/>
        </p:spPr>
        <p:txBody>
          <a:bodyPr wrap="none" rtlCol="0">
            <a:spAutoFit/>
          </a:bodyPr>
          <a:lstStyle/>
          <a:p>
            <a:r>
              <a:rPr lang="en-US" sz="3000" dirty="0">
                <a:effectLst/>
                <a:latin typeface="Century Gothic" panose="020B0502020202020204" pitchFamily="34" charset="0"/>
              </a:rPr>
              <a:t>Public Health Core Sciences</a:t>
            </a: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14710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57427" y="613340"/>
            <a:ext cx="4914900" cy="584775"/>
          </a:xfrm>
          <a:prstGeom prst="rect">
            <a:avLst/>
          </a:prstGeom>
          <a:noFill/>
          <a:ln w="19050">
            <a:noFill/>
          </a:ln>
        </p:spPr>
        <p:txBody>
          <a:bodyPr wrap="square" rtlCol="0">
            <a:spAutoFit/>
          </a:bodyPr>
          <a:lstStyle/>
          <a:p>
            <a:pPr algn="ctr"/>
            <a:r>
              <a:rPr lang="en-US" sz="3200" dirty="0">
                <a:effectLst/>
                <a:latin typeface="Century Gothic" panose="020B0502020202020204" pitchFamily="34" charset="0"/>
              </a:rPr>
              <a:t>Topic 2</a:t>
            </a:r>
            <a:endParaRPr lang="en-US" sz="3200" u="sng" dirty="0">
              <a:latin typeface="Century Gothic" panose="020B0502020202020204" pitchFamily="34" charset="0"/>
            </a:endParaRPr>
          </a:p>
        </p:txBody>
      </p:sp>
      <p:sp>
        <p:nvSpPr>
          <p:cNvPr id="11" name="TextBox 10"/>
          <p:cNvSpPr txBox="1"/>
          <p:nvPr/>
        </p:nvSpPr>
        <p:spPr>
          <a:xfrm>
            <a:off x="2220508" y="1305693"/>
            <a:ext cx="4788738" cy="1077218"/>
          </a:xfrm>
          <a:prstGeom prst="rect">
            <a:avLst/>
          </a:prstGeom>
          <a:noFill/>
        </p:spPr>
        <p:txBody>
          <a:bodyPr wrap="square" rtlCol="0">
            <a:spAutoFit/>
          </a:bodyPr>
          <a:lstStyle/>
          <a:p>
            <a:pPr algn="ctr"/>
            <a:r>
              <a:rPr lang="en-US" sz="3200" dirty="0">
                <a:effectLst/>
                <a:latin typeface="Century Gothic" panose="020B0502020202020204" pitchFamily="34" charset="0"/>
              </a:rPr>
              <a:t>What is Public Health Surveillance?</a:t>
            </a:r>
          </a:p>
        </p:txBody>
      </p:sp>
      <p:sp>
        <p:nvSpPr>
          <p:cNvPr id="7"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7</a:t>
            </a:fld>
            <a:endParaRPr lang="en-US" sz="1200" dirty="0">
              <a:latin typeface="Arial" panose="020B0604020202020204" pitchFamily="34" charset="0"/>
              <a:cs typeface="Arial" panose="020B0604020202020204" pitchFamily="34" charset="0"/>
            </a:endParaRPr>
          </a:p>
        </p:txBody>
      </p:sp>
      <p:pic>
        <p:nvPicPr>
          <p:cNvPr id="8" name="Picture 7"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29" y="2520596"/>
            <a:ext cx="3266095" cy="2847049"/>
          </a:xfrm>
          <a:prstGeom prst="rect">
            <a:avLst/>
          </a:prstGeom>
        </p:spPr>
      </p:pic>
    </p:spTree>
    <p:extLst>
      <p:ext uri="{BB962C8B-B14F-4D97-AF65-F5344CB8AC3E}">
        <p14:creationId xmlns:p14="http://schemas.microsoft.com/office/powerpoint/2010/main" val="151210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3" name="Rectangle 4"/>
          <p:cNvSpPr>
            <a:spLocks noGrp="1" noChangeArrowheads="1"/>
          </p:cNvSpPr>
          <p:nvPr>
            <p:ph idx="1"/>
          </p:nvPr>
        </p:nvSpPr>
        <p:spPr>
          <a:xfrm>
            <a:off x="3681351" y="1704372"/>
            <a:ext cx="5153891" cy="3841405"/>
          </a:xfrm>
        </p:spPr>
        <p:txBody>
          <a:bodyPr/>
          <a:lstStyle/>
          <a:p>
            <a:pPr marL="0" indent="0" eaLnBrk="1" hangingPunct="1">
              <a:lnSpc>
                <a:spcPct val="110000"/>
              </a:lnSpc>
              <a:spcBef>
                <a:spcPct val="0"/>
              </a:spcBef>
              <a:buClr>
                <a:srgbClr val="008080"/>
              </a:buClr>
              <a:buFontTx/>
              <a:buNone/>
            </a:pPr>
            <a:r>
              <a:rPr lang="en-US" sz="2200" b="0" dirty="0">
                <a:solidFill>
                  <a:schemeClr val="tx1"/>
                </a:solidFill>
                <a:latin typeface="Century Gothic" panose="020B0502020202020204" pitchFamily="34" charset="0"/>
              </a:rPr>
              <a:t>The ongoing, systematic collection, analysis, and interpretation of health-related data essential to planning, implementation, and evaluation of public health practice, closely integrated with the timely dissemination of these data to those responsible for prevention and control</a:t>
            </a:r>
          </a:p>
        </p:txBody>
      </p:sp>
      <p:sp>
        <p:nvSpPr>
          <p:cNvPr id="2" name="TextBox 1"/>
          <p:cNvSpPr txBox="1"/>
          <p:nvPr/>
        </p:nvSpPr>
        <p:spPr>
          <a:xfrm>
            <a:off x="1267497" y="539750"/>
            <a:ext cx="6558206" cy="553998"/>
          </a:xfrm>
          <a:prstGeom prst="rect">
            <a:avLst/>
          </a:prstGeom>
          <a:noFill/>
        </p:spPr>
        <p:txBody>
          <a:bodyPr wrap="none" rtlCol="0">
            <a:spAutoFit/>
          </a:bodyPr>
          <a:lstStyle/>
          <a:p>
            <a:pPr algn="ctr"/>
            <a:r>
              <a:rPr lang="en-US" sz="3000" dirty="0">
                <a:effectLst/>
                <a:latin typeface="Century Gothic" panose="020B0502020202020204" pitchFamily="34" charset="0"/>
              </a:rPr>
              <a:t>Public Health Surveillance Defined</a:t>
            </a:r>
          </a:p>
        </p:txBody>
      </p:sp>
      <p:sp>
        <p:nvSpPr>
          <p:cNvPr id="7" name="Rectangle 6"/>
          <p:cNvSpPr/>
          <p:nvPr/>
        </p:nvSpPr>
        <p:spPr>
          <a:xfrm>
            <a:off x="292100" y="6086158"/>
            <a:ext cx="7924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a:effectLst/>
                <a:latin typeface="+mn-lt"/>
              </a:rPr>
              <a:t>Adapted from: Thacker SB, Birkhead GS. Surveillance. In: Gregg, MB, ed. Field epidemiology. Oxford, England: Oxford University Press; 2008.</a:t>
            </a: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8</a:t>
            </a:fld>
            <a:endParaRPr lang="en-US" sz="1200" dirty="0">
              <a:latin typeface="Arial" panose="020B0604020202020204" pitchFamily="34" charset="0"/>
              <a:cs typeface="Arial" panose="020B0604020202020204" pitchFamily="34" charset="0"/>
            </a:endParaRPr>
          </a:p>
        </p:txBody>
      </p:sp>
      <p:pic>
        <p:nvPicPr>
          <p:cNvPr id="12" name="Picture 11"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1831829"/>
            <a:ext cx="2971054" cy="2589862"/>
          </a:xfrm>
          <a:prstGeom prst="rect">
            <a:avLst/>
          </a:prstGeom>
        </p:spPr>
      </p:pic>
    </p:spTree>
    <p:extLst>
      <p:ext uri="{BB962C8B-B14F-4D97-AF65-F5344CB8AC3E}">
        <p14:creationId xmlns:p14="http://schemas.microsoft.com/office/powerpoint/2010/main" val="1701935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75227" y="3218117"/>
            <a:ext cx="2162629" cy="584775"/>
          </a:xfrm>
          <a:prstGeom prst="rect">
            <a:avLst/>
          </a:prstGeom>
          <a:noFill/>
        </p:spPr>
        <p:txBody>
          <a:bodyPr wrap="square" rtlCol="0">
            <a:spAutoFit/>
          </a:bodyPr>
          <a:lstStyle/>
          <a:p>
            <a:pPr algn="ctr"/>
            <a:r>
              <a:rPr lang="en-US" sz="3200" dirty="0">
                <a:solidFill>
                  <a:srgbClr val="C00000"/>
                </a:solidFill>
                <a:effectLst/>
                <a:latin typeface="Century Gothic" panose="020B0502020202020204" pitchFamily="34" charset="0"/>
              </a:rPr>
              <a:t>analysis</a:t>
            </a:r>
          </a:p>
        </p:txBody>
      </p:sp>
      <p:sp>
        <p:nvSpPr>
          <p:cNvPr id="8" name="TextBox 7"/>
          <p:cNvSpPr txBox="1"/>
          <p:nvPr/>
        </p:nvSpPr>
        <p:spPr>
          <a:xfrm>
            <a:off x="2974484" y="3847772"/>
            <a:ext cx="3164114" cy="584775"/>
          </a:xfrm>
          <a:prstGeom prst="rect">
            <a:avLst/>
          </a:prstGeom>
          <a:noFill/>
        </p:spPr>
        <p:txBody>
          <a:bodyPr wrap="square" rtlCol="0">
            <a:spAutoFit/>
          </a:bodyPr>
          <a:lstStyle/>
          <a:p>
            <a:pPr algn="ctr"/>
            <a:r>
              <a:rPr lang="en-US" sz="3200" dirty="0">
                <a:solidFill>
                  <a:schemeClr val="bg1">
                    <a:lumMod val="50000"/>
                  </a:schemeClr>
                </a:solidFill>
                <a:effectLst/>
                <a:latin typeface="Century Gothic" panose="020B0502020202020204" pitchFamily="34" charset="0"/>
              </a:rPr>
              <a:t>interpretation</a:t>
            </a:r>
          </a:p>
        </p:txBody>
      </p:sp>
      <p:sp>
        <p:nvSpPr>
          <p:cNvPr id="9" name="TextBox 8"/>
          <p:cNvSpPr txBox="1"/>
          <p:nvPr/>
        </p:nvSpPr>
        <p:spPr>
          <a:xfrm>
            <a:off x="3320143" y="2588103"/>
            <a:ext cx="2452914" cy="584775"/>
          </a:xfrm>
          <a:prstGeom prst="rect">
            <a:avLst/>
          </a:prstGeom>
          <a:noFill/>
        </p:spPr>
        <p:txBody>
          <a:bodyPr wrap="square" rtlCol="0">
            <a:spAutoFit/>
          </a:bodyPr>
          <a:lstStyle/>
          <a:p>
            <a:pPr algn="ctr"/>
            <a:r>
              <a:rPr lang="en-US" sz="3200" dirty="0">
                <a:solidFill>
                  <a:schemeClr val="accent2"/>
                </a:solidFill>
                <a:effectLst/>
                <a:latin typeface="Century Gothic" panose="020B0502020202020204" pitchFamily="34" charset="0"/>
              </a:rPr>
              <a:t>collection</a:t>
            </a:r>
          </a:p>
        </p:txBody>
      </p:sp>
      <p:sp>
        <p:nvSpPr>
          <p:cNvPr id="10" name="TextBox 9"/>
          <p:cNvSpPr txBox="1"/>
          <p:nvPr/>
        </p:nvSpPr>
        <p:spPr>
          <a:xfrm>
            <a:off x="2836598" y="4477427"/>
            <a:ext cx="3439886" cy="584775"/>
          </a:xfrm>
          <a:prstGeom prst="rect">
            <a:avLst/>
          </a:prstGeom>
          <a:noFill/>
        </p:spPr>
        <p:txBody>
          <a:bodyPr wrap="square" rtlCol="0">
            <a:spAutoFit/>
          </a:bodyPr>
          <a:lstStyle/>
          <a:p>
            <a:pPr algn="ctr"/>
            <a:r>
              <a:rPr lang="en-US" sz="3200" dirty="0">
                <a:solidFill>
                  <a:schemeClr val="accent3"/>
                </a:solidFill>
                <a:effectLst/>
                <a:latin typeface="Century Gothic" panose="020B0502020202020204" pitchFamily="34" charset="0"/>
              </a:rPr>
              <a:t>dissemination</a:t>
            </a:r>
          </a:p>
        </p:txBody>
      </p:sp>
      <p:sp>
        <p:nvSpPr>
          <p:cNvPr id="11" name="TextBox 10"/>
          <p:cNvSpPr txBox="1"/>
          <p:nvPr/>
        </p:nvSpPr>
        <p:spPr>
          <a:xfrm>
            <a:off x="3465285" y="1981936"/>
            <a:ext cx="2162629" cy="584775"/>
          </a:xfrm>
          <a:prstGeom prst="rect">
            <a:avLst/>
          </a:prstGeom>
          <a:noFill/>
        </p:spPr>
        <p:txBody>
          <a:bodyPr wrap="square" rtlCol="0">
            <a:spAutoFit/>
          </a:bodyPr>
          <a:lstStyle/>
          <a:p>
            <a:pPr algn="ctr"/>
            <a:r>
              <a:rPr lang="en-US" sz="3200" dirty="0">
                <a:effectLst/>
                <a:latin typeface="Century Gothic" panose="020B0502020202020204" pitchFamily="34" charset="0"/>
              </a:rPr>
              <a:t>ongoing</a:t>
            </a:r>
          </a:p>
        </p:txBody>
      </p:sp>
      <p:sp>
        <p:nvSpPr>
          <p:cNvPr id="12" name="TextBox 11"/>
          <p:cNvSpPr txBox="1"/>
          <p:nvPr/>
        </p:nvSpPr>
        <p:spPr>
          <a:xfrm>
            <a:off x="3168777" y="1329152"/>
            <a:ext cx="2755645" cy="584775"/>
          </a:xfrm>
          <a:prstGeom prst="rect">
            <a:avLst/>
          </a:prstGeom>
          <a:noFill/>
        </p:spPr>
        <p:txBody>
          <a:bodyPr wrap="square" rtlCol="0">
            <a:spAutoFit/>
          </a:bodyPr>
          <a:lstStyle/>
          <a:p>
            <a:pPr algn="ctr"/>
            <a:r>
              <a:rPr lang="en-US" sz="3200" dirty="0">
                <a:solidFill>
                  <a:srgbClr val="FF3300"/>
                </a:solidFill>
                <a:effectLst/>
                <a:latin typeface="Century Gothic" panose="020B0502020202020204" pitchFamily="34" charset="0"/>
              </a:rPr>
              <a:t>systematic</a:t>
            </a:r>
          </a:p>
        </p:txBody>
      </p:sp>
      <p:sp>
        <p:nvSpPr>
          <p:cNvPr id="13" name="TextBox 12"/>
          <p:cNvSpPr txBox="1"/>
          <p:nvPr/>
        </p:nvSpPr>
        <p:spPr>
          <a:xfrm>
            <a:off x="1876167" y="5107082"/>
            <a:ext cx="5340863" cy="584775"/>
          </a:xfrm>
          <a:prstGeom prst="rect">
            <a:avLst/>
          </a:prstGeom>
          <a:noFill/>
        </p:spPr>
        <p:txBody>
          <a:bodyPr wrap="square" rtlCol="0">
            <a:spAutoFit/>
          </a:bodyPr>
          <a:lstStyle/>
          <a:p>
            <a:pPr algn="ctr"/>
            <a:r>
              <a:rPr lang="en-US" sz="3200" dirty="0">
                <a:solidFill>
                  <a:srgbClr val="003399"/>
                </a:solidFill>
                <a:effectLst/>
                <a:latin typeface="Century Gothic" panose="020B0502020202020204" pitchFamily="34" charset="0"/>
              </a:rPr>
              <a:t>health-related data</a:t>
            </a:r>
          </a:p>
        </p:txBody>
      </p:sp>
      <p:sp>
        <p:nvSpPr>
          <p:cNvPr id="14" name="TextBox 13"/>
          <p:cNvSpPr txBox="1"/>
          <p:nvPr/>
        </p:nvSpPr>
        <p:spPr>
          <a:xfrm>
            <a:off x="935226" y="5736736"/>
            <a:ext cx="7242629" cy="584775"/>
          </a:xfrm>
          <a:prstGeom prst="rect">
            <a:avLst/>
          </a:prstGeom>
          <a:noFill/>
        </p:spPr>
        <p:txBody>
          <a:bodyPr wrap="square" rtlCol="0">
            <a:spAutoFit/>
          </a:bodyPr>
          <a:lstStyle/>
          <a:p>
            <a:pPr algn="ctr"/>
            <a:r>
              <a:rPr lang="en-US" sz="3200" dirty="0">
                <a:solidFill>
                  <a:schemeClr val="accent6">
                    <a:lumMod val="50000"/>
                  </a:schemeClr>
                </a:solidFill>
                <a:effectLst/>
                <a:latin typeface="Century Gothic" panose="020B0502020202020204" pitchFamily="34" charset="0"/>
              </a:rPr>
              <a:t>linked to public health practice</a:t>
            </a:r>
          </a:p>
        </p:txBody>
      </p:sp>
      <p:cxnSp>
        <p:nvCxnSpPr>
          <p:cNvPr id="16" name="Straight Connector 1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60448" y="573792"/>
            <a:ext cx="6859570" cy="553998"/>
          </a:xfrm>
          <a:prstGeom prst="rect">
            <a:avLst/>
          </a:prstGeom>
          <a:noFill/>
        </p:spPr>
        <p:txBody>
          <a:bodyPr wrap="none" rtlCol="0">
            <a:spAutoFit/>
          </a:bodyPr>
          <a:lstStyle/>
          <a:p>
            <a:pPr algn="ctr"/>
            <a:r>
              <a:rPr lang="en-US" sz="3000" dirty="0">
                <a:effectLst/>
                <a:latin typeface="Century Gothic" panose="020B0502020202020204" pitchFamily="34" charset="0"/>
              </a:rPr>
              <a:t>Public Health Surveillance Keywords</a:t>
            </a:r>
          </a:p>
        </p:txBody>
      </p:sp>
      <p:sp>
        <p:nvSpPr>
          <p:cNvPr id="1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8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6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BWPP Template May 05</Template>
  <TotalTime>22060</TotalTime>
  <Words>8701</Words>
  <Application>Microsoft Office PowerPoint</Application>
  <PresentationFormat>On-screen Show (4:3)</PresentationFormat>
  <Paragraphs>1206</Paragraphs>
  <Slides>58</Slides>
  <Notes>58</Notes>
  <HiddenSlides>0</HiddenSlides>
  <MMClips>0</MMClips>
  <ScaleCrop>false</ScaleCrop>
  <HeadingPairs>
    <vt:vector size="8" baseType="variant">
      <vt:variant>
        <vt:lpstr>Fonts Used</vt:lpstr>
      </vt:variant>
      <vt:variant>
        <vt:i4>14</vt:i4>
      </vt:variant>
      <vt:variant>
        <vt:lpstr>Theme</vt:lpstr>
      </vt:variant>
      <vt:variant>
        <vt:i4>9</vt:i4>
      </vt:variant>
      <vt:variant>
        <vt:lpstr>Embedded OLE Servers</vt:lpstr>
      </vt:variant>
      <vt:variant>
        <vt:i4>1</vt:i4>
      </vt:variant>
      <vt:variant>
        <vt:lpstr>Slide Titles</vt:lpstr>
      </vt:variant>
      <vt:variant>
        <vt:i4>58</vt:i4>
      </vt:variant>
    </vt:vector>
  </HeadingPairs>
  <TitlesOfParts>
    <vt:vector size="82" baseType="lpstr">
      <vt:lpstr>Gulim</vt:lpstr>
      <vt:lpstr>Arial</vt:lpstr>
      <vt:lpstr>Calibri</vt:lpstr>
      <vt:lpstr>Century Gothic</vt:lpstr>
      <vt:lpstr>Courier New</vt:lpstr>
      <vt:lpstr>FrankRuehl</vt:lpstr>
      <vt:lpstr>Garamond</vt:lpstr>
      <vt:lpstr>Georgia</vt:lpstr>
      <vt:lpstr>Gisha</vt:lpstr>
      <vt:lpstr>Myriad Web Pro</vt:lpstr>
      <vt:lpstr>Tahoma</vt:lpstr>
      <vt:lpstr>Times New Roman</vt:lpstr>
      <vt:lpstr>Wingdings</vt:lpstr>
      <vt:lpstr>Wingdings 2</vt:lpstr>
      <vt:lpstr>1_SEPDPO</vt:lpstr>
      <vt:lpstr>2_SEPDPO</vt:lpstr>
      <vt:lpstr>3_SEPDPO</vt:lpstr>
      <vt:lpstr>4_SEPDPO</vt:lpstr>
      <vt:lpstr>5_SEPDPO</vt:lpstr>
      <vt:lpstr>6_SEPDPO</vt:lpstr>
      <vt:lpstr>7_SEPDPO</vt:lpstr>
      <vt:lpstr>SEPDPO</vt:lpstr>
      <vt:lpstr>8_SEPDPO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Public Health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for Public Health Surveillance</vt:lpstr>
      <vt:lpstr>PowerPoint Presentation</vt:lpstr>
      <vt:lpstr>PowerPoint Presentation</vt:lpstr>
      <vt:lpstr>PowerPoint Presentation</vt:lpstr>
      <vt:lpstr>PowerPoint Presentation</vt:lpstr>
      <vt:lpstr>Surveillance Data Analysis by Place</vt:lpstr>
      <vt:lpstr>Data Analysis by Person Do you notice any patterns in the 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Link to Action Provide data for programs, policies, and priorities</vt:lpstr>
      <vt:lpstr>Link to Action Evaluate prevention and control efforts</vt:lpstr>
      <vt:lpstr>Link to Action Evaluate prevention and control efforts (continued) </vt:lpstr>
      <vt:lpstr>PowerPoint Presentation</vt:lpstr>
      <vt:lpstr>PowerPoint Presentation</vt:lpstr>
    </vt:vector>
  </TitlesOfParts>
  <Company>CDC/Comforce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Opitz, Bruno (CDC/PHIC/OD) (CTR)</cp:lastModifiedBy>
  <cp:revision>1390</cp:revision>
  <cp:lastPrinted>2014-07-10T14:23:58Z</cp:lastPrinted>
  <dcterms:created xsi:type="dcterms:W3CDTF">2005-08-29T16:54:09Z</dcterms:created>
  <dcterms:modified xsi:type="dcterms:W3CDTF">2025-09-08T12:28:45Z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2025-09-08T12:28:40Z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ffee55c9-8980-4a3d-b193-80107f441160</vt:lpwstr>
  </property>
  <property fmtid="{D5CDD505-2E9C-101B-9397-08002B2CF9AE}" pid="8" name="MSIP_Label_8af03ff0-41c5-4c41-b55e-fabb8fae94be_ContentBits">
    <vt:lpwstr>0</vt:lpwstr>
  </property>
  <property fmtid="{D5CDD505-2E9C-101B-9397-08002B2CF9AE}" pid="9" name="MSIP_Label_8af03ff0-41c5-4c41-b55e-fabb8fae94be_Tag">
    <vt:lpwstr>10, 0, 1, 1</vt:lpwstr>
  </property>
</Properties>
</file>