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Override1.xml" ContentType="application/vnd.openxmlformats-officedocument.themeOverride+xml"/>
  <Override PartName="/ppt/tags/tag29.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83" r:id="rId5"/>
    <p:sldMasterId id="2147483712" r:id="rId6"/>
    <p:sldMasterId id="2147483726" r:id="rId7"/>
    <p:sldMasterId id="2147483749" r:id="rId8"/>
    <p:sldMasterId id="2147483769" r:id="rId9"/>
    <p:sldMasterId id="2147483777" r:id="rId10"/>
  </p:sldMasterIdLst>
  <p:notesMasterIdLst>
    <p:notesMasterId r:id="rId49"/>
  </p:notesMasterIdLst>
  <p:handoutMasterIdLst>
    <p:handoutMasterId r:id="rId50"/>
  </p:handoutMasterIdLst>
  <p:sldIdLst>
    <p:sldId id="1091" r:id="rId11"/>
    <p:sldId id="818" r:id="rId12"/>
    <p:sldId id="841" r:id="rId13"/>
    <p:sldId id="996" r:id="rId14"/>
    <p:sldId id="1028" r:id="rId15"/>
    <p:sldId id="1087" r:id="rId16"/>
    <p:sldId id="933" r:id="rId17"/>
    <p:sldId id="1077" r:id="rId18"/>
    <p:sldId id="674" r:id="rId19"/>
    <p:sldId id="1072" r:id="rId20"/>
    <p:sldId id="1074" r:id="rId21"/>
    <p:sldId id="1081" r:id="rId22"/>
    <p:sldId id="1083" r:id="rId23"/>
    <p:sldId id="1082" r:id="rId24"/>
    <p:sldId id="1086" r:id="rId25"/>
    <p:sldId id="1059" r:id="rId26"/>
    <p:sldId id="1060" r:id="rId27"/>
    <p:sldId id="1061" r:id="rId28"/>
    <p:sldId id="1062" r:id="rId29"/>
    <p:sldId id="1063" r:id="rId30"/>
    <p:sldId id="1064" r:id="rId31"/>
    <p:sldId id="1070" r:id="rId32"/>
    <p:sldId id="1071" r:id="rId33"/>
    <p:sldId id="1078" r:id="rId34"/>
    <p:sldId id="1069" r:id="rId35"/>
    <p:sldId id="1055" r:id="rId36"/>
    <p:sldId id="1088" r:id="rId37"/>
    <p:sldId id="1084" r:id="rId38"/>
    <p:sldId id="1049" r:id="rId39"/>
    <p:sldId id="979" r:id="rId40"/>
    <p:sldId id="1048" r:id="rId41"/>
    <p:sldId id="1079" r:id="rId42"/>
    <p:sldId id="1054" r:id="rId43"/>
    <p:sldId id="988" r:id="rId44"/>
    <p:sldId id="1027" r:id="rId45"/>
    <p:sldId id="995" r:id="rId46"/>
    <p:sldId id="1089" r:id="rId47"/>
    <p:sldId id="1046" r:id="rId48"/>
  </p:sldIdLst>
  <p:sldSz cx="9144000" cy="6858000" type="screen4x3"/>
  <p:notesSz cx="7010400" cy="9296400"/>
  <p:embeddedFontLst>
    <p:embeddedFont>
      <p:font typeface="Century Gothic" panose="020B0502020202020204" pitchFamily="34" charset="0"/>
      <p:regular r:id="rId51"/>
      <p:bold r:id="rId52"/>
      <p:italic r:id="rId53"/>
      <p:boldItalic r:id="rId54"/>
    </p:embeddedFont>
    <p:embeddedFont>
      <p:font typeface="Wingdings 2" panose="05020102010507070707" pitchFamily="18" charset="2"/>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guide id="3" orient="horz" pos="3024">
          <p15:clr>
            <a:srgbClr val="A4A3A4"/>
          </p15:clr>
        </p15:guide>
        <p15:guide id="4" pos="2304">
          <p15:clr>
            <a:srgbClr val="A4A3A4"/>
          </p15:clr>
        </p15:guide>
        <p15:guide id="5" orient="horz" pos="2799">
          <p15:clr>
            <a:srgbClr val="A4A3A4"/>
          </p15:clr>
        </p15:guide>
        <p15:guide id="6" pos="2052">
          <p15:clr>
            <a:srgbClr val="A4A3A4"/>
          </p15:clr>
        </p15:guide>
        <p15:guide id="7" pos="2160">
          <p15:clr>
            <a:srgbClr val="A4A3A4"/>
          </p15:clr>
        </p15:guide>
        <p15:guide id="8" orient="horz" pos="2928">
          <p15:clr>
            <a:srgbClr val="A4A3A4"/>
          </p15:clr>
        </p15:guide>
        <p15:guide id="9" orient="horz" pos="3044">
          <p15:clr>
            <a:srgbClr val="A4A3A4"/>
          </p15:clr>
        </p15:guide>
        <p15:guide id="10" orient="horz" pos="2817">
          <p15:clr>
            <a:srgbClr val="A4A3A4"/>
          </p15:clr>
        </p15:guide>
        <p15:guide id="11" pos="2238">
          <p15:clr>
            <a:srgbClr val="A4A3A4"/>
          </p15:clr>
        </p15:guide>
        <p15:guide id="12" pos="2355">
          <p15:clr>
            <a:srgbClr val="A4A3A4"/>
          </p15:clr>
        </p15:guide>
        <p15:guide id="13" pos="2098">
          <p15:clr>
            <a:srgbClr val="A4A3A4"/>
          </p15:clr>
        </p15:guide>
        <p15:guide id="1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nright, Courtney" initials="CE" lastIdx="25" clrIdx="0"/>
  <p:cmAuthor id="7" name="Mary" initials="MB" lastIdx="50" clrIdx="7"/>
  <p:cmAuthor id="1" name="Enright, Courtney E. (CDC/OSTLTS/DPHCD) (CTR)" initials="ECE((" lastIdx="20" clrIdx="1"/>
  <p:cmAuthor id="8" name="Jones, Alethia (ATSDR/OFAS/OD) (CTR)" initials="JA((" lastIdx="14" clrIdx="8"/>
  <p:cmAuthor id="2" name="CDC User" initials="CU" lastIdx="158" clrIdx="2"/>
  <p:cmAuthor id="3" name="Rickman, Jill" initials="JR" lastIdx="5" clrIdx="3"/>
  <p:cmAuthor id="4" name="C. Kay Smith" initials="crs5" lastIdx="18" clrIdx="4"/>
  <p:cmAuthor id="5" name="Lisa C. Oliver" initials="LCO" lastIdx="3" clrIdx="5"/>
  <p:cmAuthor id="6" name="Sesily Coleman" initials="SC" lastIdx="4"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808080"/>
    <a:srgbClr val="CC9900"/>
    <a:srgbClr val="CCCC00"/>
    <a:srgbClr val="808000"/>
    <a:srgbClr val="FFFF66"/>
    <a:srgbClr val="FFCCCC"/>
    <a:srgbClr val="003399"/>
    <a:srgbClr val="FFFF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10" autoAdjust="0"/>
    <p:restoredTop sz="71001" autoAdjust="0"/>
  </p:normalViewPr>
  <p:slideViewPr>
    <p:cSldViewPr>
      <p:cViewPr varScale="1">
        <p:scale>
          <a:sx n="86" d="100"/>
          <a:sy n="86" d="100"/>
        </p:scale>
        <p:origin x="2510" y="62"/>
      </p:cViewPr>
      <p:guideLst>
        <p:guide orient="horz" pos="2160"/>
        <p:guide pos="2880"/>
      </p:guideLst>
    </p:cSldViewPr>
  </p:slideViewPr>
  <p:outlineViewPr>
    <p:cViewPr>
      <p:scale>
        <a:sx n="33" d="100"/>
        <a:sy n="33" d="100"/>
      </p:scale>
      <p:origin x="258" y="19218"/>
    </p:cViewPr>
  </p:outlineViewPr>
  <p:notesTextViewPr>
    <p:cViewPr>
      <p:scale>
        <a:sx n="100" d="100"/>
        <a:sy n="100" d="100"/>
      </p:scale>
      <p:origin x="0" y="0"/>
    </p:cViewPr>
  </p:notesTextViewPr>
  <p:sorterViewPr>
    <p:cViewPr>
      <p:scale>
        <a:sx n="110" d="100"/>
        <a:sy n="110" d="100"/>
      </p:scale>
      <p:origin x="0" y="4854"/>
    </p:cViewPr>
  </p:sorterViewPr>
  <p:notesViewPr>
    <p:cSldViewPr>
      <p:cViewPr>
        <p:scale>
          <a:sx n="100" d="100"/>
          <a:sy n="100" d="100"/>
        </p:scale>
        <p:origin x="-576" y="-58"/>
      </p:cViewPr>
      <p:guideLst>
        <p:guide orient="horz" pos="2909"/>
        <p:guide pos="2189"/>
        <p:guide orient="horz" pos="3024"/>
        <p:guide pos="2304"/>
        <p:guide orient="horz" pos="2799"/>
        <p:guide pos="2052"/>
        <p:guide pos="2160"/>
        <p:guide orient="horz" pos="2928"/>
        <p:guide orient="horz" pos="3044"/>
        <p:guide orient="horz" pos="2817"/>
        <p:guide pos="2238"/>
        <p:guide pos="2355"/>
        <p:guide pos="209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handoutMaster" Target="handoutMasters/handoutMaster1.xml"/><Relationship Id="rId55" Type="http://schemas.openxmlformats.org/officeDocument/2006/relationships/font" Target="fonts/font5.fntdata"/><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font" Target="fonts/font3.fntdata"/><Relationship Id="rId58" Type="http://schemas.openxmlformats.org/officeDocument/2006/relationships/viewProps" Target="viewProps.xml"/><Relationship Id="rId5" Type="http://schemas.openxmlformats.org/officeDocument/2006/relationships/slideMaster" Target="slideMasters/slideMaster1.xml"/><Relationship Id="rId61" Type="http://schemas.microsoft.com/office/2016/11/relationships/changesInfo" Target="changesInfos/changesInfo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commentAuthors" Target="commentAuthors.xml"/><Relationship Id="rId8" Type="http://schemas.openxmlformats.org/officeDocument/2006/relationships/slideMaster" Target="slideMasters/slideMaster4.xml"/><Relationship Id="rId51" Type="http://schemas.openxmlformats.org/officeDocument/2006/relationships/font" Target="fonts/font1.fntdata"/><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notesMaster" Target="notesMasters/notesMaster1.xml"/><Relationship Id="rId57" Type="http://schemas.openxmlformats.org/officeDocument/2006/relationships/presProps" Target="presProps.xml"/><Relationship Id="rId10" Type="http://schemas.openxmlformats.org/officeDocument/2006/relationships/slideMaster" Target="slideMasters/slideMaster6.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font" Target="fonts/font2.fntdata"/><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pitz, Bruno (CDC/PHIC/OD) (CTR)" userId="2ef00d5a-e9eb-4dc5-beb1-2548b33cb7f9" providerId="ADAL" clId="{723501BF-9A5C-4BAB-9FDC-75D07B76092C}"/>
    <pc:docChg chg="modSld">
      <pc:chgData name="Opitz, Bruno (CDC/PHIC/OD) (CTR)" userId="2ef00d5a-e9eb-4dc5-beb1-2548b33cb7f9" providerId="ADAL" clId="{723501BF-9A5C-4BAB-9FDC-75D07B76092C}" dt="2025-09-08T13:20:53.730" v="0" actId="20577"/>
      <pc:docMkLst>
        <pc:docMk/>
      </pc:docMkLst>
      <pc:sldChg chg="modSp mod">
        <pc:chgData name="Opitz, Bruno (CDC/PHIC/OD) (CTR)" userId="2ef00d5a-e9eb-4dc5-beb1-2548b33cb7f9" providerId="ADAL" clId="{723501BF-9A5C-4BAB-9FDC-75D07B76092C}" dt="2025-09-08T13:20:53.730" v="0" actId="20577"/>
        <pc:sldMkLst>
          <pc:docMk/>
          <pc:sldMk cId="3629885565" sldId="1046"/>
        </pc:sldMkLst>
        <pc:spChg chg="mod">
          <ac:chgData name="Opitz, Bruno (CDC/PHIC/OD) (CTR)" userId="2ef00d5a-e9eb-4dc5-beb1-2548b33cb7f9" providerId="ADAL" clId="{723501BF-9A5C-4BAB-9FDC-75D07B76092C}" dt="2025-09-08T13:20:53.730" v="0" actId="20577"/>
          <ac:spMkLst>
            <pc:docMk/>
            <pc:sldMk cId="3629885565" sldId="1046"/>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37415" cy="464344"/>
          </a:xfrm>
          <a:prstGeom prst="rect">
            <a:avLst/>
          </a:prstGeom>
        </p:spPr>
        <p:txBody>
          <a:bodyPr vert="horz" lIns="91571" tIns="45784" rIns="91571" bIns="45784" rtlCol="0"/>
          <a:lstStyle>
            <a:lvl1pPr algn="l">
              <a:defRPr sz="1300"/>
            </a:lvl1pPr>
          </a:lstStyle>
          <a:p>
            <a:endParaRPr lang="en-US" dirty="0"/>
          </a:p>
        </p:txBody>
      </p:sp>
      <p:sp>
        <p:nvSpPr>
          <p:cNvPr id="3" name="Date Placeholder 2"/>
          <p:cNvSpPr>
            <a:spLocks noGrp="1"/>
          </p:cNvSpPr>
          <p:nvPr>
            <p:ph type="dt" sz="quarter" idx="1"/>
          </p:nvPr>
        </p:nvSpPr>
        <p:spPr>
          <a:xfrm>
            <a:off x="3971398" y="4"/>
            <a:ext cx="3037415" cy="464344"/>
          </a:xfrm>
          <a:prstGeom prst="rect">
            <a:avLst/>
          </a:prstGeom>
        </p:spPr>
        <p:txBody>
          <a:bodyPr vert="horz" lIns="91571" tIns="45784" rIns="91571" bIns="45784" rtlCol="0"/>
          <a:lstStyle>
            <a:lvl1pPr algn="r">
              <a:defRPr sz="1300"/>
            </a:lvl1pPr>
          </a:lstStyle>
          <a:p>
            <a:fld id="{EE024C04-C914-4CE5-B026-E85FB2E0D2B8}" type="datetimeFigureOut">
              <a:rPr lang="en-US" smtClean="0"/>
              <a:t>9/8/2025</a:t>
            </a:fld>
            <a:endParaRPr lang="en-US" dirty="0"/>
          </a:p>
        </p:txBody>
      </p:sp>
      <p:sp>
        <p:nvSpPr>
          <p:cNvPr id="4" name="Footer Placeholder 3"/>
          <p:cNvSpPr>
            <a:spLocks noGrp="1"/>
          </p:cNvSpPr>
          <p:nvPr>
            <p:ph type="ftr" sz="quarter" idx="2"/>
          </p:nvPr>
        </p:nvSpPr>
        <p:spPr>
          <a:xfrm>
            <a:off x="6" y="8830471"/>
            <a:ext cx="3037415" cy="464344"/>
          </a:xfrm>
          <a:prstGeom prst="rect">
            <a:avLst/>
          </a:prstGeom>
        </p:spPr>
        <p:txBody>
          <a:bodyPr vert="horz" lIns="91571" tIns="45784" rIns="91571" bIns="45784" rtlCol="0" anchor="b"/>
          <a:lstStyle>
            <a:lvl1pPr algn="l">
              <a:defRPr sz="1300"/>
            </a:lvl1pPr>
          </a:lstStyle>
          <a:p>
            <a:r>
              <a:rPr lang="en-US" dirty="0"/>
              <a:t>Developed by Herman Tolentino and Laura Franzke; Reviewed by Deloitte</a:t>
            </a:r>
          </a:p>
        </p:txBody>
      </p:sp>
      <p:sp>
        <p:nvSpPr>
          <p:cNvPr id="5" name="Slide Number Placeholder 4"/>
          <p:cNvSpPr>
            <a:spLocks noGrp="1"/>
          </p:cNvSpPr>
          <p:nvPr>
            <p:ph type="sldNum" sz="quarter" idx="3"/>
          </p:nvPr>
        </p:nvSpPr>
        <p:spPr>
          <a:xfrm>
            <a:off x="3971398" y="8830471"/>
            <a:ext cx="3037415" cy="464344"/>
          </a:xfrm>
          <a:prstGeom prst="rect">
            <a:avLst/>
          </a:prstGeom>
        </p:spPr>
        <p:txBody>
          <a:bodyPr vert="horz" lIns="91571" tIns="45784" rIns="91571" bIns="45784" rtlCol="0" anchor="b"/>
          <a:lstStyle>
            <a:lvl1pPr algn="r">
              <a:defRPr sz="1300"/>
            </a:lvl1pPr>
          </a:lstStyle>
          <a:p>
            <a:fld id="{AAD4CBC0-852C-4C77-B328-5BCDE9F59EC4}" type="slidenum">
              <a:rPr lang="en-US" smtClean="0"/>
              <a:t>‹#›</a:t>
            </a:fld>
            <a:endParaRPr lang="en-US" dirty="0"/>
          </a:p>
        </p:txBody>
      </p:sp>
    </p:spTree>
    <p:extLst>
      <p:ext uri="{BB962C8B-B14F-4D97-AF65-F5344CB8AC3E}">
        <p14:creationId xmlns:p14="http://schemas.microsoft.com/office/powerpoint/2010/main" val="12792499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37415" cy="464344"/>
          </a:xfrm>
          <a:prstGeom prst="rect">
            <a:avLst/>
          </a:prstGeom>
        </p:spPr>
        <p:txBody>
          <a:bodyPr vert="horz" lIns="91571" tIns="45784" rIns="91571" bIns="45784" rtlCol="0"/>
          <a:lstStyle>
            <a:lvl1pPr algn="l">
              <a:defRPr sz="1300"/>
            </a:lvl1pPr>
          </a:lstStyle>
          <a:p>
            <a:endParaRPr lang="en-US" dirty="0"/>
          </a:p>
        </p:txBody>
      </p:sp>
      <p:sp>
        <p:nvSpPr>
          <p:cNvPr id="3" name="Date Placeholder 2"/>
          <p:cNvSpPr>
            <a:spLocks noGrp="1"/>
          </p:cNvSpPr>
          <p:nvPr>
            <p:ph type="dt" idx="1"/>
          </p:nvPr>
        </p:nvSpPr>
        <p:spPr>
          <a:xfrm>
            <a:off x="3971398" y="4"/>
            <a:ext cx="3037415" cy="464344"/>
          </a:xfrm>
          <a:prstGeom prst="rect">
            <a:avLst/>
          </a:prstGeom>
        </p:spPr>
        <p:txBody>
          <a:bodyPr vert="horz" lIns="91571" tIns="45784" rIns="91571" bIns="45784" rtlCol="0"/>
          <a:lstStyle>
            <a:lvl1pPr algn="r">
              <a:defRPr sz="1300"/>
            </a:lvl1pPr>
          </a:lstStyle>
          <a:p>
            <a:fld id="{16340ACD-199D-4A11-B52B-6441FA52C794}" type="datetimeFigureOut">
              <a:rPr lang="en-US" smtClean="0"/>
              <a:pPr/>
              <a:t>9/8/2025</a:t>
            </a:fld>
            <a:endParaRPr lang="en-US" dirty="0"/>
          </a:p>
        </p:txBody>
      </p:sp>
      <p:sp>
        <p:nvSpPr>
          <p:cNvPr id="4" name="Slide Image Placeholder 3"/>
          <p:cNvSpPr>
            <a:spLocks noGrp="1" noRot="1" noChangeAspect="1"/>
          </p:cNvSpPr>
          <p:nvPr>
            <p:ph type="sldImg" idx="2"/>
          </p:nvPr>
        </p:nvSpPr>
        <p:spPr>
          <a:xfrm>
            <a:off x="1179513" y="696913"/>
            <a:ext cx="4651375" cy="3489325"/>
          </a:xfrm>
          <a:prstGeom prst="rect">
            <a:avLst/>
          </a:prstGeom>
          <a:noFill/>
          <a:ln w="12700">
            <a:solidFill>
              <a:prstClr val="black"/>
            </a:solidFill>
          </a:ln>
        </p:spPr>
        <p:txBody>
          <a:bodyPr vert="horz" lIns="91571" tIns="45784" rIns="91571" bIns="45784" rtlCol="0" anchor="ctr"/>
          <a:lstStyle/>
          <a:p>
            <a:endParaRPr lang="en-US" dirty="0"/>
          </a:p>
        </p:txBody>
      </p:sp>
      <p:sp>
        <p:nvSpPr>
          <p:cNvPr id="5" name="Notes Placeholder 4"/>
          <p:cNvSpPr>
            <a:spLocks noGrp="1"/>
          </p:cNvSpPr>
          <p:nvPr>
            <p:ph type="body" sz="quarter" idx="3"/>
          </p:nvPr>
        </p:nvSpPr>
        <p:spPr>
          <a:xfrm>
            <a:off x="701682" y="4416032"/>
            <a:ext cx="5607047" cy="4183857"/>
          </a:xfrm>
          <a:prstGeom prst="rect">
            <a:avLst/>
          </a:prstGeom>
        </p:spPr>
        <p:txBody>
          <a:bodyPr vert="horz" lIns="91571" tIns="45784" rIns="91571" bIns="4578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971398" y="8830471"/>
            <a:ext cx="3037415" cy="464344"/>
          </a:xfrm>
          <a:prstGeom prst="rect">
            <a:avLst/>
          </a:prstGeom>
        </p:spPr>
        <p:txBody>
          <a:bodyPr vert="horz" lIns="91571" tIns="45784" rIns="91571" bIns="45784" rtlCol="0" anchor="b"/>
          <a:lstStyle>
            <a:lvl1pPr algn="r">
              <a:defRPr sz="1300"/>
            </a:lvl1pPr>
          </a:lstStyle>
          <a:p>
            <a:fld id="{1FD2851C-2132-4C01-ADE8-27683B509025}" type="slidenum">
              <a:rPr lang="en-US" smtClean="0"/>
              <a:pPr/>
              <a:t>‹#›</a:t>
            </a:fld>
            <a:endParaRPr lang="en-US" dirty="0"/>
          </a:p>
        </p:txBody>
      </p:sp>
    </p:spTree>
    <p:extLst>
      <p:ext uri="{BB962C8B-B14F-4D97-AF65-F5344CB8AC3E}">
        <p14:creationId xmlns:p14="http://schemas.microsoft.com/office/powerpoint/2010/main" val="408395145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682" y="4416033"/>
            <a:ext cx="5607047" cy="1222768"/>
          </a:xfrm>
        </p:spPr>
        <p:txBody>
          <a:bodyPr/>
          <a:lstStyle/>
          <a:p>
            <a:pPr>
              <a:lnSpc>
                <a:spcPct val="150000"/>
              </a:lnSpc>
            </a:pPr>
            <a:r>
              <a:rPr lang="en-US" dirty="0">
                <a:latin typeface="Arial" pitchFamily="34" charset="0"/>
                <a:cs typeface="Arial" pitchFamily="34" charset="0"/>
              </a:rPr>
              <a:t>&lt;</a:t>
            </a:r>
            <a:r>
              <a:rPr lang="en-US" b="1" dirty="0">
                <a:latin typeface="Arial" pitchFamily="34" charset="0"/>
                <a:cs typeface="Arial" pitchFamily="34" charset="0"/>
              </a:rPr>
              <a:t>WELCOME</a:t>
            </a:r>
            <a:r>
              <a:rPr lang="en-US" dirty="0">
                <a:latin typeface="Arial" pitchFamily="34" charset="0"/>
                <a:cs typeface="Arial" pitchFamily="34" charset="0"/>
              </a:rPr>
              <a:t> participants to the Introduction to Public</a:t>
            </a:r>
            <a:r>
              <a:rPr lang="en-US" baseline="0" dirty="0">
                <a:latin typeface="Arial" pitchFamily="34" charset="0"/>
                <a:cs typeface="Arial" pitchFamily="34" charset="0"/>
              </a:rPr>
              <a:t> Health I</a:t>
            </a:r>
            <a:r>
              <a:rPr lang="en-US" dirty="0">
                <a:latin typeface="Arial" pitchFamily="34" charset="0"/>
                <a:cs typeface="Arial" pitchFamily="34" charset="0"/>
              </a:rPr>
              <a:t>nformatics course and provide your background.&gt;</a:t>
            </a:r>
          </a:p>
          <a:p>
            <a:pPr>
              <a:lnSpc>
                <a:spcPct val="150000"/>
              </a:lnSpc>
            </a:pPr>
            <a:endParaRPr lang="en-US" b="1" dirty="0">
              <a:latin typeface="Arial" pitchFamily="34" charset="0"/>
              <a:cs typeface="Arial" pitchFamily="34" charset="0"/>
            </a:endParaRPr>
          </a:p>
          <a:p>
            <a:pPr>
              <a:lnSpc>
                <a:spcPct val="150000"/>
              </a:lnSpc>
            </a:pPr>
            <a:r>
              <a:rPr lang="en-US" b="1" dirty="0">
                <a:latin typeface="Arial" pitchFamily="34" charset="0"/>
                <a:cs typeface="Arial" pitchFamily="34" charset="0"/>
              </a:rPr>
              <a:t>GO</a:t>
            </a:r>
            <a:r>
              <a:rPr lang="en-US" b="0" dirty="0">
                <a:latin typeface="Arial" pitchFamily="34" charset="0"/>
                <a:cs typeface="Arial" pitchFamily="34" charset="0"/>
              </a:rPr>
              <a:t> t</a:t>
            </a:r>
            <a:r>
              <a:rPr lang="en-US" baseline="0" dirty="0">
                <a:latin typeface="Arial" pitchFamily="34" charset="0"/>
                <a:cs typeface="Arial" pitchFamily="34" charset="0"/>
              </a:rPr>
              <a:t>o next slide.</a:t>
            </a:r>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850F07B1-5FA4-47F5-B5CE-432150AFD75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702357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2"/>
            <a:ext cx="5607047" cy="8385568"/>
          </a:xfrm>
        </p:spPr>
        <p:txBody>
          <a:bodyPr>
            <a:noAutofit/>
          </a:bodyPr>
          <a:lstStyle/>
          <a:p>
            <a:pPr>
              <a:lnSpc>
                <a:spcPct val="150000"/>
              </a:lnSpc>
            </a:pPr>
            <a:r>
              <a:rPr lang="en-US" b="1" dirty="0">
                <a:latin typeface="Arial" panose="020B0604020202020204" pitchFamily="34" charset="0"/>
                <a:cs typeface="Arial" panose="020B0604020202020204" pitchFamily="34" charset="0"/>
              </a:rPr>
              <a:t>SAY</a:t>
            </a:r>
            <a:r>
              <a:rPr lang="en-US" b="0" dirty="0">
                <a:latin typeface="Arial" panose="020B0604020202020204" pitchFamily="34" charset="0"/>
                <a:cs typeface="Arial" panose="020B0604020202020204" pitchFamily="34" charset="0"/>
              </a:rPr>
              <a:t>:</a:t>
            </a:r>
          </a:p>
          <a:p>
            <a:pPr>
              <a:lnSpc>
                <a:spcPct val="150000"/>
              </a:lnSpc>
            </a:pPr>
            <a:endParaRPr lang="en-US" b="1" dirty="0">
              <a:latin typeface="Arial" panose="020B0604020202020204" pitchFamily="34" charset="0"/>
              <a:cs typeface="Arial" panose="020B0604020202020204" pitchFamily="34" charset="0"/>
            </a:endParaRPr>
          </a:p>
          <a:p>
            <a:pPr>
              <a:lnSpc>
                <a:spcPct val="150000"/>
              </a:lnSpc>
            </a:pPr>
            <a:r>
              <a:rPr lang="en-US" b="0" dirty="0">
                <a:latin typeface="Arial" panose="020B0604020202020204" pitchFamily="34" charset="0"/>
                <a:cs typeface="Arial" panose="020B0604020202020204" pitchFamily="34" charset="0"/>
              </a:rPr>
              <a:t>To</a:t>
            </a:r>
            <a:r>
              <a:rPr lang="en-US" b="0" baseline="0" dirty="0">
                <a:latin typeface="Arial" panose="020B0604020202020204" pitchFamily="34" charset="0"/>
                <a:cs typeface="Arial" panose="020B0604020202020204" pitchFamily="34" charset="0"/>
              </a:rPr>
              <a:t> help you understand the difference and overlap between informatics, information technology, and other public health professions, such as epidemiology and surveillance, we will use the familiar metaphor of building a house.</a:t>
            </a:r>
          </a:p>
          <a:p>
            <a:pPr>
              <a:lnSpc>
                <a:spcPct val="150000"/>
              </a:lnSpc>
            </a:pPr>
            <a:endParaRPr lang="en-US" b="0" baseline="0" dirty="0">
              <a:latin typeface="Arial" panose="020B0604020202020204" pitchFamily="34" charset="0"/>
              <a:cs typeface="Arial" panose="020B0604020202020204" pitchFamily="34" charset="0"/>
            </a:endParaRPr>
          </a:p>
          <a:p>
            <a:pPr>
              <a:lnSpc>
                <a:spcPct val="150000"/>
              </a:lnSpc>
            </a:pPr>
            <a:r>
              <a:rPr lang="en-US" b="0" baseline="0" dirty="0">
                <a:latin typeface="Arial" panose="020B0604020202020204" pitchFamily="34" charset="0"/>
                <a:cs typeface="Arial" panose="020B0604020202020204" pitchFamily="34" charset="0"/>
              </a:rPr>
              <a:t>Constructing a house requires different specialists, including brick layers, electricians, roofers, plumbers, painters, and others. If you are building your dream home, would you meet individually with each of these specialists to discuss functional space and design options, or would you meet with one person who knows about all of the design aspects?</a:t>
            </a:r>
          </a:p>
          <a:p>
            <a:pPr>
              <a:lnSpc>
                <a:spcPct val="150000"/>
              </a:lnSpc>
            </a:pPr>
            <a:endParaRPr lang="en-US" b="0" baseline="0" dirty="0">
              <a:latin typeface="Arial" panose="020B0604020202020204" pitchFamily="34" charset="0"/>
              <a:cs typeface="Arial" panose="020B0604020202020204" pitchFamily="34" charset="0"/>
            </a:endParaRPr>
          </a:p>
          <a:p>
            <a:pPr>
              <a:lnSpc>
                <a:spcPct val="150000"/>
              </a:lnSpc>
            </a:pPr>
            <a:r>
              <a:rPr lang="en-US" b="0" baseline="0" dirty="0">
                <a:latin typeface="Arial" panose="020B0604020202020204" pitchFamily="34" charset="0"/>
                <a:cs typeface="Arial" panose="020B0604020202020204" pitchFamily="34" charset="0"/>
              </a:rPr>
              <a:t>An electrician is excellent at installing wires and light fixtures, and a plumber is an expert at installing pipes and bathroom and kitchen fixtures. But when it comes to translating your living requirements, conditions, and design preferences to be used by the electricians, plumbers, brick layers, and others, you need a person who is capable of understanding and envisioning your idea of the whole dream house.</a:t>
            </a:r>
          </a:p>
          <a:p>
            <a:pPr>
              <a:lnSpc>
                <a:spcPct val="150000"/>
              </a:lnSpc>
            </a:pPr>
            <a:endParaRPr lang="en-US" b="0" baseline="0" dirty="0">
              <a:latin typeface="Arial" panose="020B0604020202020204" pitchFamily="34" charset="0"/>
              <a:cs typeface="Arial" panose="020B0604020202020204" pitchFamily="34" charset="0"/>
            </a:endParaRPr>
          </a:p>
          <a:p>
            <a:pPr defTabSz="926402">
              <a:lnSpc>
                <a:spcPct val="150000"/>
              </a:lnSpc>
              <a:defRPr/>
            </a:pPr>
            <a:r>
              <a:rPr lang="en-US" dirty="0">
                <a:latin typeface="Arial" panose="020B0604020202020204" pitchFamily="34" charset="0"/>
                <a:cs typeface="Arial" panose="020B0604020202020204" pitchFamily="34" charset="0"/>
              </a:rPr>
              <a:t>In addition to understanding your aspirations, that person must also</a:t>
            </a:r>
            <a:r>
              <a:rPr lang="en-US" baseline="0" dirty="0">
                <a:latin typeface="Arial" panose="020B0604020202020204" pitchFamily="34" charset="0"/>
                <a:cs typeface="Arial" panose="020B0604020202020204" pitchFamily="34" charset="0"/>
              </a:rPr>
              <a:t> have knowledge and experience in </a:t>
            </a:r>
          </a:p>
          <a:p>
            <a:pPr defTabSz="926402">
              <a:lnSpc>
                <a:spcPct val="150000"/>
              </a:lnSpc>
              <a:defRPr/>
            </a:pPr>
            <a:endParaRPr lang="en-US" baseline="0" dirty="0">
              <a:latin typeface="Arial" panose="020B0604020202020204" pitchFamily="34" charset="0"/>
              <a:cs typeface="Arial" panose="020B0604020202020204" pitchFamily="34" charset="0"/>
            </a:endParaRPr>
          </a:p>
          <a:p>
            <a:pPr marL="173700" indent="-173700" defTabSz="926402">
              <a:lnSpc>
                <a:spcPct val="150000"/>
              </a:lnSpc>
              <a:buFont typeface="Arial" panose="020B0604020202020204" pitchFamily="34" charset="0"/>
              <a:buChar char="•"/>
              <a:defRPr/>
            </a:pPr>
            <a:r>
              <a:rPr lang="en-US" baseline="0" dirty="0">
                <a:latin typeface="Arial" panose="020B0604020202020204" pitchFamily="34" charset="0"/>
                <a:cs typeface="Arial" panose="020B0604020202020204" pitchFamily="34" charset="0"/>
              </a:rPr>
              <a:t>each home-building profession,</a:t>
            </a:r>
          </a:p>
          <a:p>
            <a:pPr marL="173700" indent="-173700" defTabSz="926402">
              <a:lnSpc>
                <a:spcPct val="150000"/>
              </a:lnSpc>
              <a:buFont typeface="Arial" panose="020B0604020202020204" pitchFamily="34" charset="0"/>
              <a:buChar char="•"/>
              <a:defRPr/>
            </a:pPr>
            <a:r>
              <a:rPr lang="en-US" baseline="0" dirty="0">
                <a:latin typeface="Arial" panose="020B0604020202020204" pitchFamily="34" charset="0"/>
                <a:cs typeface="Arial" panose="020B0604020202020204" pitchFamily="34" charset="0"/>
              </a:rPr>
              <a:t>local building codes, and</a:t>
            </a:r>
          </a:p>
          <a:p>
            <a:pPr marL="173700" indent="-173700" defTabSz="926402">
              <a:lnSpc>
                <a:spcPct val="150000"/>
              </a:lnSpc>
              <a:buFont typeface="Arial" panose="020B0604020202020204" pitchFamily="34" charset="0"/>
              <a:buChar char="•"/>
              <a:defRPr/>
            </a:pPr>
            <a:r>
              <a:rPr lang="en-US" baseline="0" dirty="0">
                <a:latin typeface="Arial" panose="020B0604020202020204" pitchFamily="34" charset="0"/>
                <a:cs typeface="Arial" panose="020B0604020202020204" pitchFamily="34" charset="0"/>
              </a:rPr>
              <a:t>licensing and occupancy policies and regulations.</a:t>
            </a:r>
          </a:p>
          <a:p>
            <a:pPr defTabSz="926402">
              <a:lnSpc>
                <a:spcPct val="150000"/>
              </a:lnSpc>
              <a:defRPr/>
            </a:pPr>
            <a:endParaRPr lang="en-US" baseline="0" dirty="0">
              <a:latin typeface="Arial" panose="020B0604020202020204" pitchFamily="34" charset="0"/>
              <a:cs typeface="Arial" panose="020B0604020202020204" pitchFamily="34" charset="0"/>
            </a:endParaRPr>
          </a:p>
          <a:p>
            <a:pPr defTabSz="926402">
              <a:lnSpc>
                <a:spcPct val="150000"/>
              </a:lnSpc>
              <a:defRPr/>
            </a:pPr>
            <a:r>
              <a:rPr lang="en-US" baseline="0" dirty="0">
                <a:latin typeface="Arial" panose="020B0604020202020204" pitchFamily="34" charset="0"/>
                <a:cs typeface="Arial" panose="020B0604020202020204" pitchFamily="34" charset="0"/>
              </a:rPr>
              <a:t>That person is the developer or architect.</a:t>
            </a:r>
          </a:p>
          <a:p>
            <a:pPr>
              <a:lnSpc>
                <a:spcPct val="150000"/>
              </a:lnSpc>
            </a:pPr>
            <a:endParaRPr lang="en-US" b="0" baseline="0" dirty="0">
              <a:latin typeface="Arial" panose="020B0604020202020204" pitchFamily="34" charset="0"/>
              <a:cs typeface="Arial" panose="020B0604020202020204" pitchFamily="34" charset="0"/>
            </a:endParaRPr>
          </a:p>
          <a:p>
            <a:pPr>
              <a:lnSpc>
                <a:spcPct val="150000"/>
              </a:lnSpc>
            </a:pPr>
            <a:r>
              <a:rPr lang="en-US" b="1" baseline="0" dirty="0">
                <a:latin typeface="Arial" panose="020B0604020202020204" pitchFamily="34" charset="0"/>
                <a:cs typeface="Arial" panose="020B0604020202020204" pitchFamily="34" charset="0"/>
              </a:rPr>
              <a:t>GO</a:t>
            </a:r>
            <a:r>
              <a:rPr lang="en-US" b="0" baseline="0" dirty="0">
                <a:latin typeface="Arial" panose="020B0604020202020204" pitchFamily="34" charset="0"/>
                <a:cs typeface="Arial" panose="020B0604020202020204" pitchFamily="34" charset="0"/>
              </a:rPr>
              <a:t> to next slide.</a:t>
            </a: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FD2851C-2132-4C01-ADE8-27683B509025}" type="slidenum">
              <a:rPr lang="en-US" smtClean="0"/>
              <a:pPr/>
              <a:t>10</a:t>
            </a:fld>
            <a:endParaRPr lang="en-US" dirty="0"/>
          </a:p>
        </p:txBody>
      </p:sp>
    </p:spTree>
    <p:extLst>
      <p:ext uri="{BB962C8B-B14F-4D97-AF65-F5344CB8AC3E}">
        <p14:creationId xmlns:p14="http://schemas.microsoft.com/office/powerpoint/2010/main" val="1979098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2"/>
            <a:ext cx="5607047" cy="6556768"/>
          </a:xfrm>
        </p:spPr>
        <p:txBody>
          <a:bodyPr>
            <a:noAutofit/>
          </a:bodyPr>
          <a:lstStyle/>
          <a:p>
            <a:pPr>
              <a:lnSpc>
                <a:spcPct val="160000"/>
              </a:lnSpc>
            </a:pPr>
            <a:r>
              <a:rPr lang="en-US" b="1" dirty="0">
                <a:latin typeface="Arial" panose="020B0604020202020204" pitchFamily="34" charset="0"/>
                <a:cs typeface="Arial" panose="020B0604020202020204" pitchFamily="34" charset="0"/>
              </a:rPr>
              <a:t>SAY</a:t>
            </a:r>
            <a:r>
              <a:rPr lang="en-US" dirty="0">
                <a:latin typeface="Arial" panose="020B0604020202020204" pitchFamily="34" charset="0"/>
                <a:cs typeface="Arial" panose="020B0604020202020204" pitchFamily="34" charset="0"/>
              </a:rPr>
              <a:t>:</a:t>
            </a:r>
          </a:p>
          <a:p>
            <a:pPr>
              <a:lnSpc>
                <a:spcPct val="160000"/>
              </a:lnSpc>
            </a:pPr>
            <a:endParaRPr lang="en-US" dirty="0">
              <a:latin typeface="Arial" panose="020B0604020202020204" pitchFamily="34" charset="0"/>
              <a:cs typeface="Arial" panose="020B0604020202020204" pitchFamily="34" charset="0"/>
            </a:endParaRPr>
          </a:p>
          <a:p>
            <a:pPr>
              <a:lnSpc>
                <a:spcPct val="160000"/>
              </a:lnSpc>
            </a:pPr>
            <a:r>
              <a:rPr lang="en-US" dirty="0">
                <a:latin typeface="Arial" panose="020B0604020202020204" pitchFamily="34" charset="0"/>
                <a:cs typeface="Arial" panose="020B0604020202020204" pitchFamily="34" charset="0"/>
              </a:rPr>
              <a:t>The</a:t>
            </a:r>
            <a:r>
              <a:rPr lang="en-US" baseline="0" dirty="0">
                <a:latin typeface="Arial" panose="020B0604020202020204" pitchFamily="34" charset="0"/>
                <a:cs typeface="Arial" panose="020B0604020202020204" pitchFamily="34" charset="0"/>
              </a:rPr>
              <a:t> dream home scenario is a mirror image of the process of building a public health information system.</a:t>
            </a:r>
          </a:p>
          <a:p>
            <a:pPr>
              <a:lnSpc>
                <a:spcPct val="160000"/>
              </a:lnSpc>
            </a:pPr>
            <a:endParaRPr lang="en-US" baseline="0" dirty="0">
              <a:latin typeface="Arial" panose="020B0604020202020204" pitchFamily="34" charset="0"/>
              <a:cs typeface="Arial" panose="020B0604020202020204" pitchFamily="34" charset="0"/>
            </a:endParaRPr>
          </a:p>
          <a:p>
            <a:pPr defTabSz="926470">
              <a:lnSpc>
                <a:spcPct val="160000"/>
              </a:lnSpc>
              <a:defRPr/>
            </a:pPr>
            <a:r>
              <a:rPr lang="en-US" baseline="0" dirty="0">
                <a:latin typeface="Arial" panose="020B0604020202020204" pitchFamily="34" charset="0"/>
                <a:cs typeface="Arial" panose="020B0604020202020204" pitchFamily="34" charset="0"/>
              </a:rPr>
              <a:t>First, replace the developer or architect with the public health informatician. This profession combines the knowledge and expertise in public health practice with information technology, data policies and regulations, and standards required to build a public health information system. </a:t>
            </a:r>
          </a:p>
          <a:p>
            <a:pPr defTabSz="926470">
              <a:lnSpc>
                <a:spcPct val="160000"/>
              </a:lnSpc>
              <a:defRPr/>
            </a:pPr>
            <a:endParaRPr lang="en-US" baseline="0" dirty="0">
              <a:latin typeface="Arial" panose="020B0604020202020204" pitchFamily="34" charset="0"/>
              <a:cs typeface="Arial" panose="020B0604020202020204" pitchFamily="34" charset="0"/>
            </a:endParaRPr>
          </a:p>
          <a:p>
            <a:pPr defTabSz="926470">
              <a:lnSpc>
                <a:spcPct val="160000"/>
              </a:lnSpc>
              <a:defRPr/>
            </a:pPr>
            <a:r>
              <a:rPr lang="en-US" baseline="0" dirty="0">
                <a:latin typeface="Arial" panose="020B0604020202020204" pitchFamily="34" charset="0"/>
                <a:cs typeface="Arial" panose="020B0604020202020204" pitchFamily="34" charset="0"/>
              </a:rPr>
              <a:t>Next, compare building a dream home with plans to automate a public health function.</a:t>
            </a:r>
          </a:p>
          <a:p>
            <a:pPr defTabSz="926470">
              <a:lnSpc>
                <a:spcPct val="160000"/>
              </a:lnSpc>
              <a:defRPr/>
            </a:pPr>
            <a:endParaRPr lang="en-US" baseline="0" dirty="0">
              <a:latin typeface="Arial" panose="020B0604020202020204" pitchFamily="34" charset="0"/>
              <a:cs typeface="Arial" panose="020B0604020202020204" pitchFamily="34" charset="0"/>
            </a:endParaRPr>
          </a:p>
          <a:p>
            <a:pPr defTabSz="926470">
              <a:lnSpc>
                <a:spcPct val="160000"/>
              </a:lnSpc>
              <a:defRPr/>
            </a:pPr>
            <a:r>
              <a:rPr lang="en-US" baseline="0" dirty="0">
                <a:latin typeface="Arial" panose="020B0604020202020204" pitchFamily="34" charset="0"/>
                <a:cs typeface="Arial" panose="020B0604020202020204" pitchFamily="34" charset="0"/>
              </a:rPr>
              <a:t>Finally, replace the electricians, plumbers, brick layers, roofers, and framers with</a:t>
            </a:r>
          </a:p>
          <a:p>
            <a:pPr>
              <a:lnSpc>
                <a:spcPct val="160000"/>
              </a:lnSpc>
            </a:pPr>
            <a:endParaRPr lang="en-US" baseline="0" dirty="0">
              <a:latin typeface="Arial" panose="020B0604020202020204" pitchFamily="34" charset="0"/>
              <a:cs typeface="Arial" panose="020B0604020202020204" pitchFamily="34" charset="0"/>
            </a:endParaRPr>
          </a:p>
          <a:p>
            <a:pPr marL="173700" indent="-173700">
              <a:lnSpc>
                <a:spcPct val="160000"/>
              </a:lnSpc>
              <a:buFont typeface="Arial" panose="020B0604020202020204" pitchFamily="34" charset="0"/>
              <a:buChar char="•"/>
            </a:pPr>
            <a:r>
              <a:rPr lang="en-US" baseline="0" dirty="0">
                <a:latin typeface="Arial" panose="020B0604020202020204" pitchFamily="34" charset="0"/>
                <a:cs typeface="Arial" panose="020B0604020202020204" pitchFamily="34" charset="0"/>
              </a:rPr>
              <a:t>programmers,</a:t>
            </a:r>
          </a:p>
          <a:p>
            <a:pPr marL="173700" indent="-173700">
              <a:lnSpc>
                <a:spcPct val="160000"/>
              </a:lnSpc>
              <a:buFont typeface="Arial" panose="020B0604020202020204" pitchFamily="34" charset="0"/>
              <a:buChar char="•"/>
            </a:pPr>
            <a:r>
              <a:rPr lang="en-US" baseline="0" dirty="0">
                <a:latin typeface="Arial" panose="020B0604020202020204" pitchFamily="34" charset="0"/>
                <a:cs typeface="Arial" panose="020B0604020202020204" pitchFamily="34" charset="0"/>
              </a:rPr>
              <a:t>database administrators,</a:t>
            </a:r>
          </a:p>
          <a:p>
            <a:pPr marL="173700" indent="-173700">
              <a:lnSpc>
                <a:spcPct val="160000"/>
              </a:lnSpc>
              <a:buFont typeface="Arial" panose="020B0604020202020204" pitchFamily="34" charset="0"/>
              <a:buChar char="•"/>
            </a:pPr>
            <a:r>
              <a:rPr lang="en-US" baseline="0" dirty="0">
                <a:latin typeface="Arial" panose="020B0604020202020204" pitchFamily="34" charset="0"/>
                <a:cs typeface="Arial" panose="020B0604020202020204" pitchFamily="34" charset="0"/>
              </a:rPr>
              <a:t>web designers,</a:t>
            </a:r>
          </a:p>
          <a:p>
            <a:pPr marL="173700" indent="-173700">
              <a:lnSpc>
                <a:spcPct val="160000"/>
              </a:lnSpc>
              <a:buFont typeface="Arial" panose="020B0604020202020204" pitchFamily="34" charset="0"/>
              <a:buChar char="•"/>
            </a:pPr>
            <a:r>
              <a:rPr lang="en-US" baseline="0" dirty="0">
                <a:latin typeface="Arial" panose="020B0604020202020204" pitchFamily="34" charset="0"/>
                <a:cs typeface="Arial" panose="020B0604020202020204" pitchFamily="34" charset="0"/>
              </a:rPr>
              <a:t>security specialists, and</a:t>
            </a:r>
          </a:p>
          <a:p>
            <a:pPr marL="173700" indent="-173700">
              <a:lnSpc>
                <a:spcPct val="160000"/>
              </a:lnSpc>
              <a:buFont typeface="Arial" panose="020B0604020202020204" pitchFamily="34" charset="0"/>
              <a:buChar char="•"/>
            </a:pPr>
            <a:r>
              <a:rPr lang="en-US" baseline="0" dirty="0">
                <a:latin typeface="Arial" panose="020B0604020202020204" pitchFamily="34" charset="0"/>
                <a:cs typeface="Arial" panose="020B0604020202020204" pitchFamily="34" charset="0"/>
              </a:rPr>
              <a:t>network administrators.</a:t>
            </a:r>
          </a:p>
          <a:p>
            <a:pPr defTabSz="926402">
              <a:lnSpc>
                <a:spcPct val="160000"/>
              </a:lnSpc>
              <a:defRPr/>
            </a:pPr>
            <a:endParaRPr lang="en-US" baseline="0" dirty="0">
              <a:latin typeface="Arial" panose="020B0604020202020204" pitchFamily="34" charset="0"/>
              <a:cs typeface="Arial" panose="020B0604020202020204" pitchFamily="34" charset="0"/>
            </a:endParaRPr>
          </a:p>
          <a:p>
            <a:pPr defTabSz="926402">
              <a:lnSpc>
                <a:spcPct val="160000"/>
              </a:lnSpc>
              <a:defRPr/>
            </a:pPr>
            <a:r>
              <a:rPr lang="en-US" b="1" baseline="0" dirty="0">
                <a:latin typeface="Arial" panose="020B0604020202020204" pitchFamily="34" charset="0"/>
                <a:cs typeface="Arial" panose="020B0604020202020204" pitchFamily="34" charset="0"/>
              </a:rPr>
              <a:t>GO</a:t>
            </a:r>
            <a:r>
              <a:rPr lang="en-US" b="0" baseline="0" dirty="0">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FD2851C-2132-4C01-ADE8-27683B509025}" type="slidenum">
              <a:rPr lang="en-US" smtClean="0"/>
              <a:pPr/>
              <a:t>11</a:t>
            </a:fld>
            <a:endParaRPr lang="en-US" dirty="0"/>
          </a:p>
        </p:txBody>
      </p:sp>
    </p:spTree>
    <p:extLst>
      <p:ext uri="{BB962C8B-B14F-4D97-AF65-F5344CB8AC3E}">
        <p14:creationId xmlns:p14="http://schemas.microsoft.com/office/powerpoint/2010/main" val="3484032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3"/>
            <a:ext cx="5607047" cy="2594368"/>
          </a:xfrm>
        </p:spPr>
        <p:txBody>
          <a:bodyPr/>
          <a:lstStyle/>
          <a:p>
            <a:pPr>
              <a:lnSpc>
                <a:spcPct val="150000"/>
              </a:lnSpc>
              <a:spcAft>
                <a:spcPts val="592"/>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READ</a:t>
            </a:r>
            <a:r>
              <a:rPr lang="en-US" dirty="0">
                <a:solidFill>
                  <a:srgbClr val="000000"/>
                </a:solidFill>
                <a:latin typeface="Arial" pitchFamily="34" charset="0"/>
                <a:cs typeface="Arial" pitchFamily="34" charset="0"/>
              </a:rPr>
              <a:t> the knowledge check question and wait for participant responses.&gt;</a:t>
            </a:r>
          </a:p>
          <a:p>
            <a:pPr>
              <a:lnSpc>
                <a:spcPct val="150000"/>
              </a:lnSpc>
              <a:spcAft>
                <a:spcPts val="592"/>
              </a:spcAft>
            </a:pPr>
            <a:endParaRPr lang="en-US" dirty="0">
              <a:solidFill>
                <a:srgbClr val="000000"/>
              </a:solidFill>
              <a:latin typeface="Arial" pitchFamily="34" charset="0"/>
              <a:cs typeface="Arial" pitchFamily="34" charset="0"/>
            </a:endParaRPr>
          </a:p>
          <a:p>
            <a:pPr>
              <a:lnSpc>
                <a:spcPct val="150000"/>
              </a:lnSpc>
              <a:spcAft>
                <a:spcPts val="592"/>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 </a:t>
            </a:r>
            <a:r>
              <a:rPr lang="en-US" dirty="0">
                <a:solidFill>
                  <a:srgbClr val="000000"/>
                </a:solidFill>
                <a:latin typeface="Arial" pitchFamily="34" charset="0"/>
                <a:cs typeface="Arial" pitchFamily="34" charset="0"/>
              </a:rPr>
              <a:t>for the correct answer to appear.&gt;</a:t>
            </a:r>
          </a:p>
          <a:p>
            <a:pPr>
              <a:lnSpc>
                <a:spcPct val="150000"/>
              </a:lnSpc>
              <a:spcAft>
                <a:spcPts val="592"/>
              </a:spcAft>
            </a:pPr>
            <a:endParaRPr lang="en-US" dirty="0">
              <a:solidFill>
                <a:srgbClr val="000000"/>
              </a:solidFill>
              <a:latin typeface="Arial" pitchFamily="34" charset="0"/>
              <a:cs typeface="Arial" pitchFamily="34" charset="0"/>
            </a:endParaRPr>
          </a:p>
          <a:p>
            <a:pPr>
              <a:lnSpc>
                <a:spcPct val="150000"/>
              </a:lnSpc>
              <a:spcAft>
                <a:spcPts val="592"/>
              </a:spcAft>
            </a:pPr>
            <a:r>
              <a:rPr lang="en-US" dirty="0">
                <a:solidFill>
                  <a:srgbClr val="000000"/>
                </a:solidFill>
                <a:latin typeface="Arial" pitchFamily="34" charset="0"/>
                <a:cs typeface="Arial" pitchFamily="34" charset="0"/>
              </a:rPr>
              <a:t>The correct answer</a:t>
            </a:r>
            <a:r>
              <a:rPr lang="en-US" baseline="0" dirty="0">
                <a:solidFill>
                  <a:srgbClr val="000000"/>
                </a:solidFill>
                <a:latin typeface="Arial" pitchFamily="34" charset="0"/>
                <a:cs typeface="Arial" pitchFamily="34" charset="0"/>
              </a:rPr>
              <a:t> is B, health information.</a:t>
            </a:r>
          </a:p>
          <a:p>
            <a:pPr>
              <a:lnSpc>
                <a:spcPct val="150000"/>
              </a:lnSpc>
              <a:spcAft>
                <a:spcPts val="592"/>
              </a:spcAft>
            </a:pPr>
            <a:endParaRPr lang="en-US" baseline="0" dirty="0">
              <a:solidFill>
                <a:srgbClr val="000000"/>
              </a:solidFill>
              <a:latin typeface="Arial" pitchFamily="34" charset="0"/>
              <a:cs typeface="Arial" pitchFamily="34" charset="0"/>
            </a:endParaRPr>
          </a:p>
          <a:p>
            <a:pPr>
              <a:lnSpc>
                <a:spcPct val="150000"/>
              </a:lnSpc>
              <a:spcAft>
                <a:spcPts val="592"/>
              </a:spcAft>
            </a:pPr>
            <a:r>
              <a:rPr lang="en-US" b="1" dirty="0">
                <a:latin typeface="Arial" pitchFamily="34" charset="0"/>
                <a:cs typeface="Arial" pitchFamily="34" charset="0"/>
              </a:rPr>
              <a:t>GO</a:t>
            </a:r>
            <a:r>
              <a:rPr lang="en-US" dirty="0">
                <a:latin typeface="Arial" pitchFamily="34" charset="0"/>
                <a:cs typeface="Arial" pitchFamily="34" charset="0"/>
              </a:rPr>
              <a:t> to next slide.</a:t>
            </a:r>
            <a:endParaRPr lang="en-US" b="1"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FD2851C-2132-4C01-ADE8-27683B509025}" type="slidenum">
              <a:rPr lang="en-US" smtClean="0"/>
              <a:pPr/>
              <a:t>12</a:t>
            </a:fld>
            <a:endParaRPr lang="en-US" dirty="0"/>
          </a:p>
        </p:txBody>
      </p:sp>
    </p:spTree>
    <p:extLst>
      <p:ext uri="{BB962C8B-B14F-4D97-AF65-F5344CB8AC3E}">
        <p14:creationId xmlns:p14="http://schemas.microsoft.com/office/powerpoint/2010/main" val="3119565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3"/>
            <a:ext cx="5607047" cy="2518168"/>
          </a:xfrm>
        </p:spPr>
        <p:txBody>
          <a:bodyPr/>
          <a:lstStyle/>
          <a:p>
            <a:pPr>
              <a:lnSpc>
                <a:spcPct val="150000"/>
              </a:lnSpc>
              <a:spcAft>
                <a:spcPts val="592"/>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READ</a:t>
            </a:r>
            <a:r>
              <a:rPr lang="en-US" dirty="0">
                <a:solidFill>
                  <a:srgbClr val="000000"/>
                </a:solidFill>
                <a:latin typeface="Arial" pitchFamily="34" charset="0"/>
                <a:cs typeface="Arial" pitchFamily="34" charset="0"/>
              </a:rPr>
              <a:t> the knowledge check question and wait for participant responses.&gt;</a:t>
            </a:r>
          </a:p>
          <a:p>
            <a:pPr>
              <a:lnSpc>
                <a:spcPct val="150000"/>
              </a:lnSpc>
              <a:spcAft>
                <a:spcPts val="592"/>
              </a:spcAft>
            </a:pPr>
            <a:endParaRPr lang="en-US" dirty="0">
              <a:solidFill>
                <a:srgbClr val="000000"/>
              </a:solidFill>
              <a:latin typeface="Arial" pitchFamily="34" charset="0"/>
              <a:cs typeface="Arial" pitchFamily="34" charset="0"/>
            </a:endParaRPr>
          </a:p>
          <a:p>
            <a:pPr>
              <a:lnSpc>
                <a:spcPct val="150000"/>
              </a:lnSpc>
              <a:spcAft>
                <a:spcPts val="592"/>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 </a:t>
            </a:r>
            <a:r>
              <a:rPr lang="en-US" dirty="0">
                <a:solidFill>
                  <a:srgbClr val="000000"/>
                </a:solidFill>
                <a:latin typeface="Arial" pitchFamily="34" charset="0"/>
                <a:cs typeface="Arial" pitchFamily="34" charset="0"/>
              </a:rPr>
              <a:t>for the correct answer to appear.&gt;</a:t>
            </a:r>
          </a:p>
          <a:p>
            <a:pPr>
              <a:lnSpc>
                <a:spcPct val="150000"/>
              </a:lnSpc>
              <a:spcAft>
                <a:spcPts val="592"/>
              </a:spcAft>
            </a:pPr>
            <a:endParaRPr lang="en-US" dirty="0">
              <a:solidFill>
                <a:srgbClr val="000000"/>
              </a:solidFill>
              <a:latin typeface="Arial" pitchFamily="34" charset="0"/>
              <a:cs typeface="Arial" pitchFamily="34" charset="0"/>
            </a:endParaRPr>
          </a:p>
          <a:p>
            <a:pPr>
              <a:lnSpc>
                <a:spcPct val="150000"/>
              </a:lnSpc>
              <a:spcAft>
                <a:spcPts val="592"/>
              </a:spcAft>
            </a:pPr>
            <a:r>
              <a:rPr lang="en-US" dirty="0">
                <a:solidFill>
                  <a:srgbClr val="000000"/>
                </a:solidFill>
                <a:latin typeface="Arial" pitchFamily="34" charset="0"/>
                <a:cs typeface="Arial" pitchFamily="34" charset="0"/>
              </a:rPr>
              <a:t>The correct answer</a:t>
            </a:r>
            <a:r>
              <a:rPr lang="en-US" baseline="0" dirty="0">
                <a:solidFill>
                  <a:srgbClr val="000000"/>
                </a:solidFill>
                <a:latin typeface="Arial" pitchFamily="34" charset="0"/>
                <a:cs typeface="Arial" pitchFamily="34" charset="0"/>
              </a:rPr>
              <a:t> is D, all of the above.</a:t>
            </a:r>
          </a:p>
          <a:p>
            <a:pPr>
              <a:lnSpc>
                <a:spcPct val="150000"/>
              </a:lnSpc>
              <a:spcAft>
                <a:spcPts val="592"/>
              </a:spcAft>
            </a:pPr>
            <a:endParaRPr lang="en-US" dirty="0">
              <a:solidFill>
                <a:srgbClr val="000000"/>
              </a:solidFill>
              <a:latin typeface="Arial" pitchFamily="34" charset="0"/>
              <a:cs typeface="Arial" pitchFamily="34" charset="0"/>
            </a:endParaRPr>
          </a:p>
          <a:p>
            <a:pPr>
              <a:lnSpc>
                <a:spcPct val="150000"/>
              </a:lnSpc>
              <a:spcAft>
                <a:spcPts val="592"/>
              </a:spcAft>
            </a:pPr>
            <a:r>
              <a:rPr lang="en-US" b="1" dirty="0">
                <a:latin typeface="Arial" pitchFamily="34" charset="0"/>
                <a:cs typeface="Arial" pitchFamily="34" charset="0"/>
              </a:rPr>
              <a:t>GO</a:t>
            </a:r>
            <a:r>
              <a:rPr lang="en-US" dirty="0">
                <a:latin typeface="Arial" pitchFamily="34" charset="0"/>
                <a:cs typeface="Arial" pitchFamily="34" charset="0"/>
              </a:rPr>
              <a:t> to next slide.</a:t>
            </a:r>
            <a:endParaRPr lang="en-US" b="1"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13</a:t>
            </a:fld>
            <a:endParaRPr lang="en-US" dirty="0"/>
          </a:p>
        </p:txBody>
      </p:sp>
    </p:spTree>
    <p:extLst>
      <p:ext uri="{BB962C8B-B14F-4D97-AF65-F5344CB8AC3E}">
        <p14:creationId xmlns:p14="http://schemas.microsoft.com/office/powerpoint/2010/main" val="1127893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3"/>
            <a:ext cx="5607047" cy="1527568"/>
          </a:xfrm>
        </p:spPr>
        <p:txBody>
          <a:bodyPr/>
          <a:lstStyle/>
          <a:p>
            <a:pPr>
              <a:lnSpc>
                <a:spcPct val="150000"/>
              </a:lnSpc>
            </a:pPr>
            <a:r>
              <a:rPr lang="en-US" dirty="0">
                <a:latin typeface="Arial" panose="020B0604020202020204" pitchFamily="34" charset="0"/>
                <a:cs typeface="Arial" panose="020B0604020202020204" pitchFamily="34" charset="0"/>
              </a:rPr>
              <a:t>Topic</a:t>
            </a:r>
            <a:r>
              <a:rPr lang="en-US" baseline="0" dirty="0">
                <a:latin typeface="Arial" panose="020B0604020202020204" pitchFamily="34" charset="0"/>
                <a:cs typeface="Arial" panose="020B0604020202020204" pitchFamily="34" charset="0"/>
              </a:rPr>
              <a:t> 3</a:t>
            </a:r>
          </a:p>
          <a:p>
            <a:pPr>
              <a:lnSpc>
                <a:spcPct val="150000"/>
              </a:lnSpc>
            </a:pPr>
            <a:endParaRPr lang="en-US" baseline="0" dirty="0">
              <a:latin typeface="Arial" panose="020B0604020202020204" pitchFamily="34" charset="0"/>
              <a:cs typeface="Arial" panose="020B0604020202020204" pitchFamily="34" charset="0"/>
            </a:endParaRPr>
          </a:p>
          <a:p>
            <a:pPr>
              <a:lnSpc>
                <a:spcPct val="150000"/>
              </a:lnSpc>
            </a:pPr>
            <a:r>
              <a:rPr lang="en-US" baseline="0" dirty="0">
                <a:latin typeface="Arial" panose="020B0604020202020204" pitchFamily="34" charset="0"/>
                <a:cs typeface="Arial" panose="020B0604020202020204" pitchFamily="34" charset="0"/>
              </a:rPr>
              <a:t>Creating a Public Health Information System.</a:t>
            </a:r>
          </a:p>
          <a:p>
            <a:pPr>
              <a:lnSpc>
                <a:spcPct val="150000"/>
              </a:lnSpc>
            </a:pPr>
            <a:endParaRPr lang="en-US" baseline="0" dirty="0">
              <a:latin typeface="Arial" panose="020B0604020202020204" pitchFamily="34" charset="0"/>
              <a:cs typeface="Arial" panose="020B0604020202020204" pitchFamily="34" charset="0"/>
            </a:endParaRPr>
          </a:p>
          <a:p>
            <a:pPr>
              <a:lnSpc>
                <a:spcPct val="150000"/>
              </a:lnSpc>
            </a:pPr>
            <a:r>
              <a:rPr lang="en-US" b="1" baseline="0" dirty="0">
                <a:latin typeface="Arial" panose="020B0604020202020204" pitchFamily="34" charset="0"/>
                <a:cs typeface="Arial" panose="020B0604020202020204" pitchFamily="34" charset="0"/>
              </a:rPr>
              <a:t>GO</a:t>
            </a:r>
            <a:r>
              <a:rPr lang="en-US" baseline="0" dirty="0">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FD2851C-2132-4C01-ADE8-27683B509025}" type="slidenum">
              <a:rPr lang="en-US" smtClean="0"/>
              <a:pPr/>
              <a:t>14</a:t>
            </a:fld>
            <a:endParaRPr lang="en-US" dirty="0"/>
          </a:p>
        </p:txBody>
      </p:sp>
    </p:spTree>
    <p:extLst>
      <p:ext uri="{BB962C8B-B14F-4D97-AF65-F5344CB8AC3E}">
        <p14:creationId xmlns:p14="http://schemas.microsoft.com/office/powerpoint/2010/main" val="2014118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2"/>
            <a:ext cx="5607047" cy="6632968"/>
          </a:xfrm>
        </p:spPr>
        <p:txBody>
          <a:bodyPr>
            <a:normAutofit fontScale="92500"/>
          </a:bodyPr>
          <a:lstStyle/>
          <a:p>
            <a:pPr>
              <a:lnSpc>
                <a:spcPct val="160000"/>
              </a:lnSpc>
            </a:pPr>
            <a:r>
              <a:rPr lang="en-US" b="1" baseline="0" dirty="0">
                <a:latin typeface="Arial" panose="020B0604020202020204" pitchFamily="34" charset="0"/>
                <a:cs typeface="Arial" panose="020B0604020202020204" pitchFamily="34" charset="0"/>
              </a:rPr>
              <a:t>SAY</a:t>
            </a:r>
            <a:r>
              <a:rPr lang="en-US" baseline="0" dirty="0">
                <a:latin typeface="Arial" panose="020B0604020202020204" pitchFamily="34" charset="0"/>
                <a:cs typeface="Arial" panose="020B0604020202020204" pitchFamily="34" charset="0"/>
              </a:rPr>
              <a:t>:</a:t>
            </a:r>
          </a:p>
          <a:p>
            <a:pPr defTabSz="926470">
              <a:lnSpc>
                <a:spcPct val="160000"/>
              </a:lnSpc>
              <a:defRPr/>
            </a:pPr>
            <a:endParaRPr lang="en-US" baseline="0" dirty="0">
              <a:latin typeface="Arial" panose="020B0604020202020204" pitchFamily="34" charset="0"/>
              <a:cs typeface="Arial" panose="020B0604020202020204" pitchFamily="34" charset="0"/>
            </a:endParaRPr>
          </a:p>
          <a:p>
            <a:pPr defTabSz="926470">
              <a:lnSpc>
                <a:spcPct val="160000"/>
              </a:lnSpc>
              <a:defRPr/>
            </a:pPr>
            <a:r>
              <a:rPr lang="en-US" baseline="0" dirty="0">
                <a:latin typeface="Arial" panose="020B0604020202020204" pitchFamily="34" charset="0"/>
                <a:cs typeface="Arial" panose="020B0604020202020204" pitchFamily="34" charset="0"/>
              </a:rPr>
              <a:t>An informatician’s key responsibilities is to accomplish the public health mission. He or she is knowledgeable about security, data standards, and additional policies that influence the design and operation of the health information system.</a:t>
            </a:r>
          </a:p>
          <a:p>
            <a:pPr defTabSz="926470">
              <a:lnSpc>
                <a:spcPct val="160000"/>
              </a:lnSpc>
              <a:defRPr/>
            </a:pPr>
            <a:endParaRPr lang="en-US" baseline="0" dirty="0">
              <a:latin typeface="Arial" panose="020B0604020202020204" pitchFamily="34" charset="0"/>
              <a:cs typeface="Arial" panose="020B0604020202020204" pitchFamily="34" charset="0"/>
            </a:endParaRPr>
          </a:p>
          <a:p>
            <a:pPr defTabSz="926470">
              <a:lnSpc>
                <a:spcPct val="160000"/>
              </a:lnSpc>
              <a:defRPr/>
            </a:pPr>
            <a:r>
              <a:rPr lang="en-US" baseline="0" dirty="0">
                <a:latin typeface="Arial" panose="020B0604020202020204" pitchFamily="34" charset="0"/>
                <a:cs typeface="Arial" panose="020B0604020202020204" pitchFamily="34" charset="0"/>
              </a:rPr>
              <a:t>Additionally, the informatician</a:t>
            </a:r>
          </a:p>
          <a:p>
            <a:pPr>
              <a:lnSpc>
                <a:spcPct val="160000"/>
              </a:lnSpc>
            </a:pPr>
            <a:endParaRPr lang="en-US" baseline="0" dirty="0">
              <a:latin typeface="Arial" panose="020B0604020202020204" pitchFamily="34" charset="0"/>
              <a:cs typeface="Arial" panose="020B0604020202020204" pitchFamily="34" charset="0"/>
            </a:endParaRPr>
          </a:p>
          <a:p>
            <a:pPr marL="173700" indent="-173700">
              <a:lnSpc>
                <a:spcPct val="160000"/>
              </a:lnSpc>
              <a:buFont typeface="Arial" panose="020B0604020202020204" pitchFamily="34" charset="0"/>
              <a:buChar char="•"/>
            </a:pPr>
            <a:r>
              <a:rPr lang="en-US" baseline="0" dirty="0">
                <a:latin typeface="Arial" panose="020B0604020202020204" pitchFamily="34" charset="0"/>
                <a:cs typeface="Arial" panose="020B0604020202020204" pitchFamily="34" charset="0"/>
              </a:rPr>
              <a:t>understands ideas; </a:t>
            </a:r>
          </a:p>
          <a:p>
            <a:pPr marL="173700" indent="-173700">
              <a:lnSpc>
                <a:spcPct val="160000"/>
              </a:lnSpc>
              <a:buFont typeface="Arial" panose="020B0604020202020204" pitchFamily="34" charset="0"/>
              <a:buChar char="•"/>
            </a:pPr>
            <a:r>
              <a:rPr lang="en-US" baseline="0" dirty="0">
                <a:latin typeface="Arial" panose="020B0604020202020204" pitchFamily="34" charset="0"/>
                <a:cs typeface="Arial" panose="020B0604020202020204" pitchFamily="34" charset="0"/>
              </a:rPr>
              <a:t>envisions innovative scenarios for automating the public health function; and</a:t>
            </a:r>
          </a:p>
          <a:p>
            <a:pPr marL="173700" indent="-173700">
              <a:lnSpc>
                <a:spcPct val="160000"/>
              </a:lnSpc>
              <a:buFont typeface="Arial" panose="020B0604020202020204" pitchFamily="34" charset="0"/>
              <a:buChar char="•"/>
            </a:pPr>
            <a:r>
              <a:rPr lang="en-US" baseline="0" dirty="0">
                <a:latin typeface="Arial" panose="020B0604020202020204" pitchFamily="34" charset="0"/>
                <a:cs typeface="Arial" panose="020B0604020202020204" pitchFamily="34" charset="0"/>
              </a:rPr>
              <a:t>understands the capabilities, opportunities, and limitations of</a:t>
            </a:r>
          </a:p>
          <a:p>
            <a:pPr marL="636915" lvl="1" indent="-173713">
              <a:lnSpc>
                <a:spcPct val="160000"/>
              </a:lnSpc>
              <a:buFont typeface="Calibri" panose="020F0502020204030204" pitchFamily="34" charset="0"/>
              <a:buChar char="―"/>
            </a:pPr>
            <a:r>
              <a:rPr lang="en-US" baseline="0" dirty="0">
                <a:latin typeface="Arial" panose="020B0604020202020204" pitchFamily="34" charset="0"/>
                <a:cs typeface="Arial" panose="020B0604020202020204" pitchFamily="34" charset="0"/>
              </a:rPr>
              <a:t>programmers, </a:t>
            </a:r>
          </a:p>
          <a:p>
            <a:pPr marL="636915" lvl="1" indent="-173713">
              <a:lnSpc>
                <a:spcPct val="160000"/>
              </a:lnSpc>
              <a:buFont typeface="Calibri" panose="020F0502020204030204" pitchFamily="34" charset="0"/>
              <a:buChar char="―"/>
            </a:pPr>
            <a:r>
              <a:rPr lang="en-US" baseline="0" dirty="0">
                <a:latin typeface="Arial" panose="020B0604020202020204" pitchFamily="34" charset="0"/>
                <a:cs typeface="Arial" panose="020B0604020202020204" pitchFamily="34" charset="0"/>
              </a:rPr>
              <a:t>database developers, </a:t>
            </a:r>
          </a:p>
          <a:p>
            <a:pPr marL="636915" lvl="1" indent="-173713">
              <a:lnSpc>
                <a:spcPct val="160000"/>
              </a:lnSpc>
              <a:buFont typeface="Calibri" panose="020F0502020204030204" pitchFamily="34" charset="0"/>
              <a:buChar char="―"/>
            </a:pPr>
            <a:r>
              <a:rPr lang="en-US" baseline="0" dirty="0">
                <a:latin typeface="Arial" panose="020B0604020202020204" pitchFamily="34" charset="0"/>
                <a:cs typeface="Arial" panose="020B0604020202020204" pitchFamily="34" charset="0"/>
              </a:rPr>
              <a:t>web designers, and</a:t>
            </a:r>
          </a:p>
          <a:p>
            <a:pPr marL="636915" lvl="1" indent="-173713">
              <a:lnSpc>
                <a:spcPct val="160000"/>
              </a:lnSpc>
              <a:buFont typeface="Calibri" panose="020F0502020204030204" pitchFamily="34" charset="0"/>
              <a:buChar char="―"/>
            </a:pPr>
            <a:r>
              <a:rPr lang="en-US" baseline="0" dirty="0">
                <a:latin typeface="Arial" panose="020B0604020202020204" pitchFamily="34" charset="0"/>
                <a:cs typeface="Arial" panose="020B0604020202020204" pitchFamily="34" charset="0"/>
              </a:rPr>
              <a:t>the available/emerging hardware and software tools necessary for developing feasible implementation plans and specifications.</a:t>
            </a:r>
          </a:p>
          <a:p>
            <a:pPr marL="636902" lvl="1" indent="-173700">
              <a:lnSpc>
                <a:spcPct val="160000"/>
              </a:lnSpc>
              <a:buFont typeface="Arial" panose="020B0604020202020204" pitchFamily="34" charset="0"/>
              <a:buChar char="•"/>
            </a:pPr>
            <a:endParaRPr lang="en-US" baseline="0" dirty="0">
              <a:latin typeface="Arial" panose="020B0604020202020204" pitchFamily="34" charset="0"/>
              <a:cs typeface="Arial" panose="020B0604020202020204" pitchFamily="34" charset="0"/>
            </a:endParaRPr>
          </a:p>
          <a:p>
            <a:pPr marL="0" lvl="1" defTabSz="926470">
              <a:lnSpc>
                <a:spcPct val="160000"/>
              </a:lnSpc>
              <a:defRPr/>
            </a:pPr>
            <a:r>
              <a:rPr lang="en-US" baseline="0" dirty="0">
                <a:latin typeface="Arial" panose="020B0604020202020204" pitchFamily="34" charset="0"/>
                <a:cs typeface="Arial" panose="020B0604020202020204" pitchFamily="34" charset="0"/>
              </a:rPr>
              <a:t>Informaticians who possess broad knowledge and expertise of both public health and information technology are involved in creating public health information systems. Such systems ensure the production, analysis, dissemination, and use of reliable, timely information regarding health determinants, health system performance, and health status.</a:t>
            </a:r>
          </a:p>
          <a:p>
            <a:pPr marL="463202" lvl="1">
              <a:lnSpc>
                <a:spcPct val="160000"/>
              </a:lnSpc>
            </a:pPr>
            <a:endParaRPr lang="en-US" baseline="0" dirty="0">
              <a:latin typeface="Arial" panose="020B0604020202020204" pitchFamily="34" charset="0"/>
              <a:cs typeface="Arial" panose="020B0604020202020204" pitchFamily="34" charset="0"/>
            </a:endParaRPr>
          </a:p>
          <a:p>
            <a:pPr defTabSz="926402">
              <a:lnSpc>
                <a:spcPct val="160000"/>
              </a:lnSpc>
              <a:defRPr/>
            </a:pPr>
            <a:r>
              <a:rPr lang="en-US" b="1" baseline="0" dirty="0">
                <a:latin typeface="Arial" panose="020B0604020202020204" pitchFamily="34" charset="0"/>
                <a:cs typeface="Arial" panose="020B0604020202020204" pitchFamily="34" charset="0"/>
              </a:rPr>
              <a:t>GO</a:t>
            </a:r>
            <a:r>
              <a:rPr lang="en-US" b="0" baseline="0" dirty="0">
                <a:latin typeface="Arial" panose="020B0604020202020204" pitchFamily="34" charset="0"/>
                <a:cs typeface="Arial" panose="020B0604020202020204" pitchFamily="34" charset="0"/>
              </a:rPr>
              <a:t> to next slide.</a:t>
            </a:r>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FD2851C-2132-4C01-ADE8-27683B509025}" type="slidenum">
              <a:rPr lang="en-US" smtClean="0"/>
              <a:pPr/>
              <a:t>15</a:t>
            </a:fld>
            <a:endParaRPr lang="en-US" dirty="0"/>
          </a:p>
        </p:txBody>
      </p:sp>
    </p:spTree>
    <p:extLst>
      <p:ext uri="{BB962C8B-B14F-4D97-AF65-F5344CB8AC3E}">
        <p14:creationId xmlns:p14="http://schemas.microsoft.com/office/powerpoint/2010/main" val="4049012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2"/>
            <a:ext cx="5607047" cy="7775968"/>
          </a:xfrm>
        </p:spPr>
        <p:txBody>
          <a:bodyPr/>
          <a:lstStyle/>
          <a:p>
            <a:pPr>
              <a:lnSpc>
                <a:spcPct val="150000"/>
              </a:lnSpc>
            </a:pPr>
            <a:r>
              <a:rPr lang="en-US" b="0" dirty="0">
                <a:latin typeface="Arial" panose="020B0604020202020204" pitchFamily="34" charset="0"/>
                <a:cs typeface="Arial" panose="020B0604020202020204" pitchFamily="34" charset="0"/>
              </a:rPr>
              <a:t>&lt;Briefly </a:t>
            </a:r>
            <a:r>
              <a:rPr lang="en-US" b="1" dirty="0">
                <a:latin typeface="Arial" panose="020B0604020202020204" pitchFamily="34" charset="0"/>
                <a:cs typeface="Arial" panose="020B0604020202020204" pitchFamily="34" charset="0"/>
              </a:rPr>
              <a:t>WALK</a:t>
            </a:r>
            <a:r>
              <a:rPr lang="en-US" b="0" dirty="0">
                <a:latin typeface="Arial" panose="020B0604020202020204" pitchFamily="34" charset="0"/>
                <a:cs typeface="Arial" panose="020B0604020202020204" pitchFamily="34" charset="0"/>
              </a:rPr>
              <a:t> participants through the chart.&gt;</a:t>
            </a:r>
          </a:p>
          <a:p>
            <a:pPr>
              <a:lnSpc>
                <a:spcPct val="150000"/>
              </a:lnSpc>
            </a:pPr>
            <a:endParaRPr lang="en-US" b="0" dirty="0">
              <a:latin typeface="Arial" panose="020B0604020202020204" pitchFamily="34" charset="0"/>
              <a:cs typeface="Arial" panose="020B0604020202020204" pitchFamily="34" charset="0"/>
            </a:endParaRPr>
          </a:p>
          <a:p>
            <a:pPr>
              <a:lnSpc>
                <a:spcPct val="150000"/>
              </a:lnSpc>
            </a:pPr>
            <a:r>
              <a:rPr lang="en-US" b="1" dirty="0">
                <a:latin typeface="Arial" panose="020B0604020202020204" pitchFamily="34" charset="0"/>
                <a:cs typeface="Arial" panose="020B0604020202020204" pitchFamily="34" charset="0"/>
              </a:rPr>
              <a:t>SAY:</a:t>
            </a:r>
          </a:p>
          <a:p>
            <a:pPr>
              <a:lnSpc>
                <a:spcPct val="150000"/>
              </a:lnSpc>
            </a:pPr>
            <a:endParaRPr lang="en-US" b="1" baseline="0" dirty="0">
              <a:latin typeface="Arial" panose="020B0604020202020204" pitchFamily="34" charset="0"/>
              <a:cs typeface="Arial" panose="020B0604020202020204" pitchFamily="34" charset="0"/>
            </a:endParaRPr>
          </a:p>
          <a:p>
            <a:pPr>
              <a:lnSpc>
                <a:spcPct val="150000"/>
              </a:lnSpc>
            </a:pPr>
            <a:r>
              <a:rPr lang="en-US" baseline="0" dirty="0">
                <a:latin typeface="Arial" panose="020B0604020202020204" pitchFamily="34" charset="0"/>
                <a:cs typeface="Arial" panose="020B0604020202020204" pitchFamily="34" charset="0"/>
              </a:rPr>
              <a:t>Public health information systems are public, private, and voluntary entities that contribute to the delivery of essential public health services within a health jurisdiction (e.g., county, city, state,</a:t>
            </a:r>
            <a:r>
              <a:rPr lang="en-US" dirty="0">
                <a:latin typeface="Arial" panose="020B0604020202020204" pitchFamily="34" charset="0"/>
                <a:cs typeface="Arial" panose="020B0604020202020204" pitchFamily="34" charset="0"/>
              </a:rPr>
              <a:t> tribal reservation, or region)</a:t>
            </a:r>
            <a:r>
              <a:rPr lang="en-US" baseline="0" dirty="0">
                <a:latin typeface="Arial" panose="020B0604020202020204" pitchFamily="34" charset="0"/>
                <a:cs typeface="Arial" panose="020B0604020202020204" pitchFamily="34" charset="0"/>
              </a:rPr>
              <a:t>. This concept ensures that all entities’ contributions to the health and wellbeing of the community or state are recognized in assessing the provision of public health services.</a:t>
            </a:r>
          </a:p>
          <a:p>
            <a:pPr>
              <a:lnSpc>
                <a:spcPct val="150000"/>
              </a:lnSpc>
            </a:pPr>
            <a:endParaRPr lang="en-US" baseline="0" dirty="0">
              <a:latin typeface="Arial" panose="020B0604020202020204" pitchFamily="34" charset="0"/>
              <a:cs typeface="Arial" panose="020B0604020202020204" pitchFamily="34" charset="0"/>
            </a:endParaRPr>
          </a:p>
          <a:p>
            <a:pPr defTabSz="926470">
              <a:lnSpc>
                <a:spcPct val="150000"/>
              </a:lnSpc>
              <a:defRPr/>
            </a:pPr>
            <a:r>
              <a:rPr lang="en-US" baseline="0" dirty="0">
                <a:solidFill>
                  <a:srgbClr val="000000"/>
                </a:solidFill>
                <a:latin typeface="Arial" pitchFamily="34" charset="0"/>
                <a:cs typeface="Arial" pitchFamily="34" charset="0"/>
              </a:rPr>
              <a:t>As you have learned, informatics uses computer science, technology, and applied information methods. Therefore, </a:t>
            </a:r>
            <a:r>
              <a:rPr lang="en-US" baseline="0" dirty="0">
                <a:latin typeface="Arial" panose="020B0604020202020204" pitchFamily="34" charset="0"/>
                <a:cs typeface="Arial" panose="020B0604020202020204" pitchFamily="34" charset="0"/>
              </a:rPr>
              <a:t>informaticians must work side by side with other public health officials and information technology professionals to build the most accurate public health information systems. </a:t>
            </a:r>
          </a:p>
          <a:p>
            <a:pPr defTabSz="926470">
              <a:lnSpc>
                <a:spcPct val="150000"/>
              </a:lnSpc>
              <a:defRPr/>
            </a:pPr>
            <a:endParaRPr lang="en-US" baseline="0" dirty="0">
              <a:latin typeface="Arial" panose="020B0604020202020204" pitchFamily="34" charset="0"/>
              <a:cs typeface="Arial" panose="020B0604020202020204" pitchFamily="34" charset="0"/>
            </a:endParaRPr>
          </a:p>
          <a:p>
            <a:pPr defTabSz="926470">
              <a:lnSpc>
                <a:spcPct val="150000"/>
              </a:lnSpc>
              <a:defRPr/>
            </a:pPr>
            <a:r>
              <a:rPr lang="en-US" baseline="0" dirty="0">
                <a:latin typeface="Arial" panose="020B0604020202020204" pitchFamily="34" charset="0"/>
                <a:cs typeface="Arial" panose="020B0604020202020204" pitchFamily="34" charset="0"/>
              </a:rPr>
              <a:t>The table you see here illustrates the contributions of each expertise required to create a system. The five-step process involves</a:t>
            </a:r>
          </a:p>
          <a:p>
            <a:pPr>
              <a:lnSpc>
                <a:spcPct val="150000"/>
              </a:lnSpc>
            </a:pPr>
            <a:endParaRPr lang="en-US" baseline="0" dirty="0">
              <a:latin typeface="Arial" panose="020B0604020202020204" pitchFamily="34" charset="0"/>
              <a:cs typeface="Arial" panose="020B0604020202020204" pitchFamily="34" charset="0"/>
            </a:endParaRPr>
          </a:p>
          <a:p>
            <a:pPr marL="173700" indent="-173700">
              <a:lnSpc>
                <a:spcPct val="150000"/>
              </a:lnSpc>
              <a:buFont typeface="Arial" panose="020B0604020202020204" pitchFamily="34" charset="0"/>
              <a:buChar char="•"/>
            </a:pPr>
            <a:r>
              <a:rPr lang="en-US" baseline="0" dirty="0">
                <a:latin typeface="Arial" panose="020B0604020202020204" pitchFamily="34" charset="0"/>
                <a:cs typeface="Arial" panose="020B0604020202020204" pitchFamily="34" charset="0"/>
              </a:rPr>
              <a:t>vision and system planning;</a:t>
            </a:r>
          </a:p>
          <a:p>
            <a:pPr marL="173700" indent="-173700">
              <a:lnSpc>
                <a:spcPct val="150000"/>
              </a:lnSpc>
              <a:buFont typeface="Arial" panose="020B0604020202020204" pitchFamily="34" charset="0"/>
              <a:buChar char="•"/>
            </a:pPr>
            <a:r>
              <a:rPr lang="en-US" baseline="0" dirty="0">
                <a:latin typeface="Arial" panose="020B0604020202020204" pitchFamily="34" charset="0"/>
                <a:cs typeface="Arial" panose="020B0604020202020204" pitchFamily="34" charset="0"/>
              </a:rPr>
              <a:t>health data standards and integration;</a:t>
            </a:r>
          </a:p>
          <a:p>
            <a:pPr marL="173700" indent="-173700">
              <a:lnSpc>
                <a:spcPct val="150000"/>
              </a:lnSpc>
              <a:buFont typeface="Arial" panose="020B0604020202020204" pitchFamily="34" charset="0"/>
              <a:buChar char="•"/>
            </a:pPr>
            <a:r>
              <a:rPr lang="en-US" baseline="0" dirty="0">
                <a:latin typeface="Arial" panose="020B0604020202020204" pitchFamily="34" charset="0"/>
                <a:cs typeface="Arial" panose="020B0604020202020204" pitchFamily="34" charset="0"/>
              </a:rPr>
              <a:t>data privacy and security;</a:t>
            </a:r>
          </a:p>
          <a:p>
            <a:pPr marL="173700" indent="-173700">
              <a:lnSpc>
                <a:spcPct val="150000"/>
              </a:lnSpc>
              <a:buFont typeface="Arial" panose="020B0604020202020204" pitchFamily="34" charset="0"/>
              <a:buChar char="•"/>
            </a:pPr>
            <a:r>
              <a:rPr lang="en-US" baseline="0" dirty="0">
                <a:latin typeface="Arial" panose="020B0604020202020204" pitchFamily="34" charset="0"/>
                <a:cs typeface="Arial" panose="020B0604020202020204" pitchFamily="34" charset="0"/>
              </a:rPr>
              <a:t>systems design and implementation; and</a:t>
            </a:r>
          </a:p>
          <a:p>
            <a:pPr marL="173713" indent="-173713">
              <a:lnSpc>
                <a:spcPct val="150000"/>
              </a:lnSpc>
              <a:buFont typeface="Arial" panose="020B0604020202020204" pitchFamily="34" charset="0"/>
              <a:buChar char="•"/>
            </a:pPr>
            <a:r>
              <a:rPr lang="en-US" b="0" baseline="0" dirty="0">
                <a:solidFill>
                  <a:srgbClr val="FF0000"/>
                </a:solidFill>
                <a:latin typeface="Arial" panose="020B0604020202020204" pitchFamily="34" charset="0"/>
                <a:cs typeface="Arial" panose="020B0604020202020204" pitchFamily="34" charset="0"/>
              </a:rPr>
              <a:t>visualization,</a:t>
            </a:r>
            <a:r>
              <a:rPr lang="en-US" b="0" baseline="0" dirty="0">
                <a:latin typeface="Arial" panose="020B0604020202020204" pitchFamily="34" charset="0"/>
                <a:cs typeface="Arial" panose="020B0604020202020204" pitchFamily="34" charset="0"/>
              </a:rPr>
              <a:t> </a:t>
            </a:r>
            <a:r>
              <a:rPr lang="en-US" baseline="0" dirty="0">
                <a:latin typeface="Arial" panose="020B0604020202020204" pitchFamily="34" charset="0"/>
                <a:cs typeface="Arial" panose="020B0604020202020204" pitchFamily="34" charset="0"/>
              </a:rPr>
              <a:t>analysis, and reporting of health data.</a:t>
            </a:r>
          </a:p>
          <a:p>
            <a:pPr marL="173713" indent="-173713">
              <a:lnSpc>
                <a:spcPct val="150000"/>
              </a:lnSpc>
              <a:buFont typeface="Arial" panose="020B0604020202020204" pitchFamily="34" charset="0"/>
              <a:buChar char="•"/>
            </a:pPr>
            <a:endParaRPr lang="en-US" baseline="0" dirty="0">
              <a:latin typeface="Arial" panose="020B0604020202020204" pitchFamily="34" charset="0"/>
              <a:cs typeface="Arial" panose="020B0604020202020204" pitchFamily="34" charset="0"/>
            </a:endParaRPr>
          </a:p>
          <a:p>
            <a:pPr>
              <a:lnSpc>
                <a:spcPct val="150000"/>
              </a:lnSpc>
            </a:pPr>
            <a:r>
              <a:rPr lang="en-US" baseline="0" dirty="0">
                <a:latin typeface="Arial" panose="020B0604020202020204" pitchFamily="34" charset="0"/>
                <a:cs typeface="Arial" panose="020B0604020202020204" pitchFamily="34" charset="0"/>
              </a:rPr>
              <a:t>Next, we’ll examine each step in more detail.</a:t>
            </a:r>
          </a:p>
          <a:p>
            <a:pPr>
              <a:lnSpc>
                <a:spcPct val="150000"/>
              </a:lnSpc>
            </a:pPr>
            <a:endParaRPr lang="en-US" dirty="0">
              <a:latin typeface="Arial" panose="020B0604020202020204" pitchFamily="34" charset="0"/>
              <a:cs typeface="Arial" panose="020B0604020202020204" pitchFamily="34" charset="0"/>
            </a:endParaRPr>
          </a:p>
          <a:p>
            <a:pPr defTabSz="926207">
              <a:lnSpc>
                <a:spcPct val="150000"/>
              </a:lnSpc>
              <a:defRPr/>
            </a:pPr>
            <a:r>
              <a:rPr lang="en-US" b="1" dirty="0">
                <a:latin typeface="Arial" pitchFamily="34" charset="0"/>
                <a:cs typeface="Arial" pitchFamily="34" charset="0"/>
              </a:rPr>
              <a:t>GO</a:t>
            </a:r>
            <a:r>
              <a:rPr lang="en-US" dirty="0">
                <a:latin typeface="Arial" pitchFamily="34" charset="0"/>
                <a:cs typeface="Arial" pitchFamily="34" charset="0"/>
              </a:rPr>
              <a:t> to next slide.</a:t>
            </a:r>
            <a:endParaRPr lang="en-US" b="1"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FD2851C-2132-4C01-ADE8-27683B509025}" type="slidenum">
              <a:rPr lang="en-US" smtClean="0"/>
              <a:pPr/>
              <a:t>16</a:t>
            </a:fld>
            <a:endParaRPr lang="en-US" dirty="0"/>
          </a:p>
        </p:txBody>
      </p:sp>
    </p:spTree>
    <p:extLst>
      <p:ext uri="{BB962C8B-B14F-4D97-AF65-F5344CB8AC3E}">
        <p14:creationId xmlns:p14="http://schemas.microsoft.com/office/powerpoint/2010/main" val="568380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2"/>
            <a:ext cx="5607047" cy="7547368"/>
          </a:xfrm>
        </p:spPr>
        <p:txBody>
          <a:bodyPr>
            <a:noAutofit/>
          </a:bodyPr>
          <a:lstStyle/>
          <a:p>
            <a:pPr>
              <a:lnSpc>
                <a:spcPct val="150000"/>
              </a:lnSpc>
            </a:pPr>
            <a:r>
              <a:rPr lang="en-US" b="1" dirty="0">
                <a:latin typeface="Arial" panose="020B0604020202020204" pitchFamily="34" charset="0"/>
                <a:cs typeface="Arial" panose="020B0604020202020204" pitchFamily="34" charset="0"/>
              </a:rPr>
              <a:t>SAY:</a:t>
            </a:r>
          </a:p>
          <a:p>
            <a:pPr>
              <a:lnSpc>
                <a:spcPct val="150000"/>
              </a:lnSpc>
            </a:pPr>
            <a:endParaRPr lang="en-US" b="1"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Step</a:t>
            </a:r>
            <a:r>
              <a:rPr lang="en-US" baseline="0" dirty="0">
                <a:latin typeface="Arial" panose="020B0604020202020204" pitchFamily="34" charset="0"/>
                <a:cs typeface="Arial" panose="020B0604020202020204" pitchFamily="34" charset="0"/>
              </a:rPr>
              <a:t> one</a:t>
            </a:r>
            <a:r>
              <a:rPr lang="en-US" dirty="0">
                <a:latin typeface="Arial" panose="020B0604020202020204" pitchFamily="34" charset="0"/>
                <a:cs typeface="Arial" panose="020B0604020202020204" pitchFamily="34" charset="0"/>
              </a:rPr>
              <a:t>, vision</a:t>
            </a:r>
            <a:r>
              <a:rPr lang="en-US" baseline="0" dirty="0">
                <a:latin typeface="Arial" panose="020B0604020202020204" pitchFamily="34" charset="0"/>
                <a:cs typeface="Arial" panose="020B0604020202020204" pitchFamily="34" charset="0"/>
              </a:rPr>
              <a:t> and system planning, is the most distinct. It is the ability to envision what and how the different hardware, software, and communication technologies can be successfully applied to solve a problem or improve public health practice.</a:t>
            </a:r>
          </a:p>
          <a:p>
            <a:pPr>
              <a:lnSpc>
                <a:spcPct val="150000"/>
              </a:lnSpc>
            </a:pPr>
            <a:endParaRPr lang="en-US" baseline="0"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After a vision for a public health information system has been established, </a:t>
            </a:r>
            <a:r>
              <a:rPr lang="en-US" baseline="0" dirty="0">
                <a:latin typeface="Arial" panose="020B0604020202020204" pitchFamily="34" charset="0"/>
                <a:cs typeface="Arial" panose="020B0604020202020204" pitchFamily="34" charset="0"/>
              </a:rPr>
              <a:t>translating the vision into a blueprint or design proposal that users, such as public health practitioners and technology programmers, can understand and endorse follows. The design proposal is converted into functional, data, and workflow requirements that information technology professionals can use to develop</a:t>
            </a:r>
          </a:p>
          <a:p>
            <a:pPr>
              <a:lnSpc>
                <a:spcPct val="150000"/>
              </a:lnSpc>
            </a:pPr>
            <a:r>
              <a:rPr lang="en-US" baseline="0" dirty="0">
                <a:latin typeface="Arial" panose="020B0604020202020204" pitchFamily="34" charset="0"/>
                <a:cs typeface="Arial" panose="020B0604020202020204" pitchFamily="34" charset="0"/>
              </a:rPr>
              <a:t> </a:t>
            </a:r>
          </a:p>
          <a:p>
            <a:pPr marL="173665" indent="-173665">
              <a:lnSpc>
                <a:spcPct val="150000"/>
              </a:lnSpc>
              <a:buFont typeface="Arial" panose="020B0604020202020204" pitchFamily="34" charset="0"/>
              <a:buChar char="•"/>
            </a:pPr>
            <a:r>
              <a:rPr lang="en-US" baseline="0" dirty="0">
                <a:latin typeface="Arial" panose="020B0604020202020204" pitchFamily="34" charset="0"/>
                <a:cs typeface="Arial" panose="020B0604020202020204" pitchFamily="34" charset="0"/>
              </a:rPr>
              <a:t>computer programs,</a:t>
            </a:r>
          </a:p>
          <a:p>
            <a:pPr marL="173665" indent="-173665">
              <a:lnSpc>
                <a:spcPct val="150000"/>
              </a:lnSpc>
              <a:buFont typeface="Arial" panose="020B0604020202020204" pitchFamily="34" charset="0"/>
              <a:buChar char="•"/>
            </a:pPr>
            <a:r>
              <a:rPr lang="en-US" baseline="0" dirty="0">
                <a:latin typeface="Arial" panose="020B0604020202020204" pitchFamily="34" charset="0"/>
                <a:cs typeface="Arial" panose="020B0604020202020204" pitchFamily="34" charset="0"/>
              </a:rPr>
              <a:t>linked data sets or tables,</a:t>
            </a:r>
          </a:p>
          <a:p>
            <a:pPr marL="173665" indent="-173665">
              <a:lnSpc>
                <a:spcPct val="150000"/>
              </a:lnSpc>
              <a:buFont typeface="Arial" panose="020B0604020202020204" pitchFamily="34" charset="0"/>
              <a:buChar char="•"/>
            </a:pPr>
            <a:r>
              <a:rPr lang="en-US" baseline="0" dirty="0">
                <a:latin typeface="Arial" panose="020B0604020202020204" pitchFamily="34" charset="0"/>
                <a:cs typeface="Arial" panose="020B0604020202020204" pitchFamily="34" charset="0"/>
              </a:rPr>
              <a:t>communication tools, and</a:t>
            </a:r>
          </a:p>
          <a:p>
            <a:pPr marL="173665" indent="-173665">
              <a:lnSpc>
                <a:spcPct val="150000"/>
              </a:lnSpc>
              <a:buFont typeface="Arial" panose="020B0604020202020204" pitchFamily="34" charset="0"/>
              <a:buChar char="•"/>
            </a:pPr>
            <a:r>
              <a:rPr lang="en-US" baseline="0" dirty="0">
                <a:latin typeface="Arial" panose="020B0604020202020204" pitchFamily="34" charset="0"/>
                <a:cs typeface="Arial" panose="020B0604020202020204" pitchFamily="34" charset="0"/>
              </a:rPr>
              <a:t>security instruments.</a:t>
            </a:r>
          </a:p>
          <a:p>
            <a:pPr>
              <a:lnSpc>
                <a:spcPct val="150000"/>
              </a:lnSpc>
            </a:pPr>
            <a:endParaRPr lang="en-US" baseline="0" dirty="0">
              <a:latin typeface="Arial" panose="020B0604020202020204" pitchFamily="34" charset="0"/>
              <a:cs typeface="Arial" panose="020B0604020202020204" pitchFamily="34" charset="0"/>
            </a:endParaRPr>
          </a:p>
          <a:p>
            <a:pPr>
              <a:lnSpc>
                <a:spcPct val="150000"/>
              </a:lnSpc>
            </a:pPr>
            <a:r>
              <a:rPr lang="en-US" baseline="0" dirty="0">
                <a:latin typeface="Arial" panose="020B0604020202020204" pitchFamily="34" charset="0"/>
                <a:cs typeface="Arial" panose="020B0604020202020204" pitchFamily="34" charset="0"/>
              </a:rPr>
              <a:t>The conversion is usually accomplished by</a:t>
            </a:r>
          </a:p>
          <a:p>
            <a:pPr>
              <a:lnSpc>
                <a:spcPct val="150000"/>
              </a:lnSpc>
            </a:pPr>
            <a:endParaRPr lang="en-US" baseline="0" dirty="0">
              <a:latin typeface="Arial" panose="020B0604020202020204" pitchFamily="34" charset="0"/>
              <a:cs typeface="Arial" panose="020B0604020202020204" pitchFamily="34" charset="0"/>
            </a:endParaRPr>
          </a:p>
          <a:p>
            <a:pPr marL="173665" indent="-173665">
              <a:lnSpc>
                <a:spcPct val="150000"/>
              </a:lnSpc>
              <a:buFont typeface="Arial" panose="020B0604020202020204" pitchFamily="34" charset="0"/>
              <a:buChar char="•"/>
            </a:pPr>
            <a:r>
              <a:rPr lang="en-US" baseline="0" dirty="0">
                <a:latin typeface="Arial" panose="020B0604020202020204" pitchFamily="34" charset="0"/>
                <a:cs typeface="Arial" panose="020B0604020202020204" pitchFamily="34" charset="0"/>
              </a:rPr>
              <a:t>defining the data needed by the system, </a:t>
            </a:r>
          </a:p>
          <a:p>
            <a:pPr marL="173665" indent="-173665">
              <a:lnSpc>
                <a:spcPct val="150000"/>
              </a:lnSpc>
              <a:buFont typeface="Arial" panose="020B0604020202020204" pitchFamily="34" charset="0"/>
              <a:buChar char="•"/>
            </a:pPr>
            <a:r>
              <a:rPr lang="en-US" baseline="0" dirty="0">
                <a:latin typeface="Arial" panose="020B0604020202020204" pitchFamily="34" charset="0"/>
                <a:cs typeface="Arial" panose="020B0604020202020204" pitchFamily="34" charset="0"/>
              </a:rPr>
              <a:t>defining the security and privacy rules throughout the system lifecycle, </a:t>
            </a:r>
          </a:p>
          <a:p>
            <a:pPr marL="173665" indent="-173665">
              <a:lnSpc>
                <a:spcPct val="150000"/>
              </a:lnSpc>
              <a:buFont typeface="Arial" panose="020B0604020202020204" pitchFamily="34" charset="0"/>
              <a:buChar char="•"/>
            </a:pPr>
            <a:r>
              <a:rPr lang="en-US" baseline="0" dirty="0">
                <a:latin typeface="Arial" panose="020B0604020202020204" pitchFamily="34" charset="0"/>
                <a:cs typeface="Arial" panose="020B0604020202020204" pitchFamily="34" charset="0"/>
              </a:rPr>
              <a:t>defining and designing the software system architecture, and</a:t>
            </a:r>
          </a:p>
          <a:p>
            <a:pPr marL="173665" indent="-173665">
              <a:lnSpc>
                <a:spcPct val="150000"/>
              </a:lnSpc>
              <a:buFont typeface="Arial" panose="020B0604020202020204" pitchFamily="34" charset="0"/>
              <a:buChar char="•"/>
            </a:pPr>
            <a:r>
              <a:rPr lang="en-US" baseline="0" dirty="0">
                <a:latin typeface="Arial" panose="020B0604020202020204" pitchFamily="34" charset="0"/>
                <a:cs typeface="Arial" panose="020B0604020202020204" pitchFamily="34" charset="0"/>
              </a:rPr>
              <a:t>visualizing, analyzing, and reporting health data.</a:t>
            </a:r>
          </a:p>
          <a:p>
            <a:pPr>
              <a:lnSpc>
                <a:spcPct val="150000"/>
              </a:lnSpc>
            </a:pPr>
            <a:endParaRPr lang="en-US" baseline="0" dirty="0">
              <a:latin typeface="Arial" panose="020B0604020202020204" pitchFamily="34" charset="0"/>
              <a:cs typeface="Arial" panose="020B0604020202020204" pitchFamily="34" charset="0"/>
            </a:endParaRPr>
          </a:p>
          <a:p>
            <a:pPr defTabSz="926207">
              <a:lnSpc>
                <a:spcPct val="150000"/>
              </a:lnSpc>
              <a:defRPr/>
            </a:pPr>
            <a:r>
              <a:rPr lang="en-US" b="1" dirty="0">
                <a:latin typeface="Arial" pitchFamily="34" charset="0"/>
                <a:cs typeface="Arial" pitchFamily="34" charset="0"/>
              </a:rPr>
              <a:t>GO</a:t>
            </a:r>
            <a:r>
              <a:rPr lang="en-US" dirty="0">
                <a:latin typeface="Arial" pitchFamily="34" charset="0"/>
                <a:cs typeface="Arial" pitchFamily="34" charset="0"/>
              </a:rPr>
              <a:t> to next slide.</a:t>
            </a:r>
            <a:endParaRPr lang="en-US" b="1"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FD2851C-2132-4C01-ADE8-27683B509025}" type="slidenum">
              <a:rPr lang="en-US" smtClean="0"/>
              <a:pPr/>
              <a:t>17</a:t>
            </a:fld>
            <a:endParaRPr lang="en-US" dirty="0"/>
          </a:p>
        </p:txBody>
      </p:sp>
    </p:spTree>
    <p:extLst>
      <p:ext uri="{BB962C8B-B14F-4D97-AF65-F5344CB8AC3E}">
        <p14:creationId xmlns:p14="http://schemas.microsoft.com/office/powerpoint/2010/main" val="876309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2"/>
            <a:ext cx="5607047" cy="8461768"/>
          </a:xfrm>
        </p:spPr>
        <p:txBody>
          <a:bodyPr/>
          <a:lstStyle/>
          <a:p>
            <a:pPr>
              <a:lnSpc>
                <a:spcPct val="150000"/>
              </a:lnSpc>
            </a:pPr>
            <a:r>
              <a:rPr lang="en-US" b="1" dirty="0">
                <a:latin typeface="Arial" panose="020B0604020202020204" pitchFamily="34" charset="0"/>
                <a:cs typeface="Arial" panose="020B0604020202020204" pitchFamily="34" charset="0"/>
              </a:rPr>
              <a:t>SAY:</a:t>
            </a:r>
          </a:p>
          <a:p>
            <a:pPr>
              <a:lnSpc>
                <a:spcPct val="150000"/>
              </a:lnSpc>
            </a:pPr>
            <a:endParaRPr lang="en-US" b="1"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The second step involves health data standards and integration</a:t>
            </a:r>
            <a:r>
              <a:rPr lang="en-US" baseline="0" dirty="0">
                <a:latin typeface="Arial" panose="020B0604020202020204" pitchFamily="34" charset="0"/>
                <a:cs typeface="Arial" panose="020B0604020202020204" pitchFamily="34" charset="0"/>
              </a:rPr>
              <a:t>, but this step first requires defining the data.</a:t>
            </a:r>
          </a:p>
          <a:p>
            <a:pPr>
              <a:lnSpc>
                <a:spcPct val="150000"/>
              </a:lnSpc>
            </a:pPr>
            <a:endParaRPr lang="en-US" baseline="0" dirty="0">
              <a:latin typeface="Arial" panose="020B0604020202020204" pitchFamily="34" charset="0"/>
              <a:cs typeface="Arial" panose="020B0604020202020204" pitchFamily="34" charset="0"/>
            </a:endParaRPr>
          </a:p>
          <a:p>
            <a:pPr>
              <a:lnSpc>
                <a:spcPct val="150000"/>
              </a:lnSpc>
            </a:pPr>
            <a:r>
              <a:rPr lang="en-US" baseline="0" dirty="0">
                <a:latin typeface="Arial" panose="020B0604020202020204" pitchFamily="34" charset="0"/>
                <a:cs typeface="Arial" panose="020B0604020202020204" pitchFamily="34" charset="0"/>
              </a:rPr>
              <a:t>Data sources, transfer methods (collection and extraction), and health coding standards — such as Health Level 7, </a:t>
            </a:r>
            <a:r>
              <a:rPr lang="en-US" i="1" baseline="0" dirty="0">
                <a:latin typeface="Arial" panose="020B0604020202020204" pitchFamily="34" charset="0"/>
                <a:cs typeface="Arial" panose="020B0604020202020204" pitchFamily="34" charset="0"/>
              </a:rPr>
              <a:t>International Classification of Disease</a:t>
            </a:r>
            <a:r>
              <a:rPr lang="en-US" baseline="0" dirty="0">
                <a:latin typeface="Arial" panose="020B0604020202020204" pitchFamily="34" charset="0"/>
                <a:cs typeface="Arial" panose="020B0604020202020204" pitchFamily="34" charset="0"/>
              </a:rPr>
              <a:t> codes, the Systematized Nomenclature of Human Medicine, or SNOMED, and Logical Observation Identifiers, Names, and Codes, or LOINC — are identified and must be employed to ensure data quality, integration, and the requirements of meaningful data usage.</a:t>
            </a:r>
          </a:p>
          <a:p>
            <a:pPr>
              <a:lnSpc>
                <a:spcPct val="150000"/>
              </a:lnSpc>
            </a:pPr>
            <a:endParaRPr lang="en-US" baseline="0" dirty="0">
              <a:latin typeface="Arial" panose="020B0604020202020204" pitchFamily="34" charset="0"/>
              <a:cs typeface="Arial" panose="020B0604020202020204" pitchFamily="34" charset="0"/>
            </a:endParaRPr>
          </a:p>
          <a:p>
            <a:pPr>
              <a:lnSpc>
                <a:spcPct val="150000"/>
              </a:lnSpc>
            </a:pPr>
            <a:r>
              <a:rPr lang="en-US" sz="1200" kern="1200" dirty="0">
                <a:solidFill>
                  <a:schemeClr val="tx1"/>
                </a:solidFill>
                <a:effectLst/>
                <a:latin typeface="Arial" panose="020B0604020202020204" pitchFamily="34" charset="0"/>
                <a:cs typeface="Arial" panose="020B0604020202020204" pitchFamily="34" charset="0"/>
              </a:rPr>
              <a:t>The term </a:t>
            </a:r>
            <a:r>
              <a:rPr lang="en-US" sz="1200" i="1" kern="1200" dirty="0">
                <a:solidFill>
                  <a:schemeClr val="tx1"/>
                </a:solidFill>
                <a:effectLst/>
                <a:latin typeface="Arial" panose="020B0604020202020204" pitchFamily="34" charset="0"/>
                <a:cs typeface="Arial" panose="020B0604020202020204" pitchFamily="34" charset="0"/>
              </a:rPr>
              <a:t>meaningful use</a:t>
            </a:r>
            <a:r>
              <a:rPr lang="en-US" sz="1200" kern="1200" dirty="0">
                <a:solidFill>
                  <a:schemeClr val="tx1"/>
                </a:solidFill>
                <a:effectLst/>
                <a:latin typeface="Arial" panose="020B0604020202020204" pitchFamily="34" charset="0"/>
                <a:cs typeface="Arial" panose="020B0604020202020204" pitchFamily="34" charset="0"/>
              </a:rPr>
              <a:t> is defined as the use of electronic health record, or EHR, technology in a manner that benefits the patient (for example, electronic prescribing of medications); ensures that the EHR technology enables electronic exchange of health information to improve the quality of the patient’s care; and enables the provider to submit to the Secretary of the U.S. Department of Health and Human Services information on quality of care and other measures.</a:t>
            </a:r>
          </a:p>
          <a:p>
            <a:pPr>
              <a:lnSpc>
                <a:spcPct val="150000"/>
              </a:lnSpc>
            </a:pPr>
            <a:r>
              <a:rPr lang="en-US" sz="1200" kern="1200" dirty="0">
                <a:solidFill>
                  <a:schemeClr val="tx1"/>
                </a:solidFill>
                <a:effectLst/>
                <a:latin typeface="Arial" panose="020B0604020202020204" pitchFamily="34" charset="0"/>
                <a:cs typeface="Arial" panose="020B0604020202020204" pitchFamily="34" charset="0"/>
              </a:rPr>
              <a:t> </a:t>
            </a:r>
          </a:p>
          <a:p>
            <a:pPr>
              <a:lnSpc>
                <a:spcPct val="150000"/>
              </a:lnSpc>
            </a:pPr>
            <a:r>
              <a:rPr lang="en-US" sz="1200" kern="1200" dirty="0">
                <a:solidFill>
                  <a:schemeClr val="tx1"/>
                </a:solidFill>
                <a:effectLst/>
                <a:latin typeface="Arial" panose="020B0604020202020204" pitchFamily="34" charset="0"/>
                <a:cs typeface="Arial" panose="020B0604020202020204" pitchFamily="34" charset="0"/>
              </a:rPr>
              <a:t>The concept of meaningful use rests on the five pillars of health outcome policy priorities, including</a:t>
            </a:r>
          </a:p>
          <a:p>
            <a:pPr>
              <a:lnSpc>
                <a:spcPct val="150000"/>
              </a:lnSpc>
            </a:pPr>
            <a:endParaRPr lang="en-US" sz="1200" kern="1200" dirty="0">
              <a:solidFill>
                <a:schemeClr val="tx1"/>
              </a:solidFill>
              <a:effectLst/>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US" sz="1200" kern="1200" dirty="0">
                <a:solidFill>
                  <a:schemeClr val="tx1"/>
                </a:solidFill>
                <a:effectLst/>
                <a:latin typeface="Arial" panose="020B0604020202020204" pitchFamily="34" charset="0"/>
                <a:cs typeface="Arial" panose="020B0604020202020204" pitchFamily="34" charset="0"/>
              </a:rPr>
              <a:t>improving quality, safety, efficiency, and reducing health disparities;</a:t>
            </a:r>
          </a:p>
          <a:p>
            <a:pPr marL="171450" indent="-171450">
              <a:lnSpc>
                <a:spcPct val="150000"/>
              </a:lnSpc>
              <a:buFont typeface="Arial" panose="020B0604020202020204" pitchFamily="34" charset="0"/>
              <a:buChar char="•"/>
            </a:pPr>
            <a:r>
              <a:rPr lang="en-US" sz="1200" kern="1200" dirty="0">
                <a:solidFill>
                  <a:schemeClr val="tx1"/>
                </a:solidFill>
                <a:effectLst/>
                <a:latin typeface="Arial" panose="020B0604020202020204" pitchFamily="34" charset="0"/>
                <a:cs typeface="Arial" panose="020B0604020202020204" pitchFamily="34" charset="0"/>
              </a:rPr>
              <a:t>engaging patients and families in their health decisions;</a:t>
            </a:r>
          </a:p>
          <a:p>
            <a:pPr marL="171450" indent="-171450">
              <a:lnSpc>
                <a:spcPct val="150000"/>
              </a:lnSpc>
              <a:buFont typeface="Arial" panose="020B0604020202020204" pitchFamily="34" charset="0"/>
              <a:buChar char="•"/>
            </a:pPr>
            <a:r>
              <a:rPr lang="en-US" sz="1200" kern="1200" dirty="0">
                <a:solidFill>
                  <a:schemeClr val="tx1"/>
                </a:solidFill>
                <a:effectLst/>
                <a:latin typeface="Arial" panose="020B0604020202020204" pitchFamily="34" charset="0"/>
                <a:cs typeface="Arial" panose="020B0604020202020204" pitchFamily="34" charset="0"/>
              </a:rPr>
              <a:t>improving care coordination;</a:t>
            </a:r>
          </a:p>
          <a:p>
            <a:pPr marL="171450" indent="-171450">
              <a:lnSpc>
                <a:spcPct val="150000"/>
              </a:lnSpc>
              <a:buFont typeface="Arial" panose="020B0604020202020204" pitchFamily="34" charset="0"/>
              <a:buChar char="•"/>
            </a:pPr>
            <a:r>
              <a:rPr lang="en-US" sz="1200" kern="1200" dirty="0">
                <a:solidFill>
                  <a:schemeClr val="tx1"/>
                </a:solidFill>
                <a:effectLst/>
                <a:latin typeface="Arial" panose="020B0604020202020204" pitchFamily="34" charset="0"/>
                <a:cs typeface="Arial" panose="020B0604020202020204" pitchFamily="34" charset="0"/>
              </a:rPr>
              <a:t>improving population and public health; and</a:t>
            </a:r>
          </a:p>
          <a:p>
            <a:pPr marL="171450" indent="-171450">
              <a:lnSpc>
                <a:spcPct val="150000"/>
              </a:lnSpc>
              <a:buFont typeface="Arial" panose="020B0604020202020204" pitchFamily="34" charset="0"/>
              <a:buChar char="•"/>
            </a:pPr>
            <a:r>
              <a:rPr lang="en-US" sz="1200" kern="1200" dirty="0">
                <a:solidFill>
                  <a:schemeClr val="tx1"/>
                </a:solidFill>
                <a:effectLst/>
                <a:latin typeface="Arial" panose="020B0604020202020204" pitchFamily="34" charset="0"/>
                <a:cs typeface="Arial" panose="020B0604020202020204" pitchFamily="34" charset="0"/>
              </a:rPr>
              <a:t>ensuring adequate privacy and security protection for personal health information.</a:t>
            </a:r>
          </a:p>
          <a:p>
            <a:pPr>
              <a:lnSpc>
                <a:spcPct val="150000"/>
              </a:lnSpc>
            </a:pPr>
            <a:endParaRPr lang="en-US" baseline="0" dirty="0">
              <a:latin typeface="Arial" panose="020B0604020202020204" pitchFamily="34" charset="0"/>
              <a:cs typeface="Arial" panose="020B0604020202020204" pitchFamily="34" charset="0"/>
            </a:endParaRPr>
          </a:p>
          <a:p>
            <a:pPr defTabSz="926207">
              <a:lnSpc>
                <a:spcPct val="150000"/>
              </a:lnSpc>
              <a:defRPr/>
            </a:pPr>
            <a:r>
              <a:rPr lang="en-US" b="1" dirty="0">
                <a:latin typeface="Arial" pitchFamily="34" charset="0"/>
                <a:cs typeface="Arial" pitchFamily="34" charset="0"/>
              </a:rPr>
              <a:t>GO</a:t>
            </a:r>
            <a:r>
              <a:rPr lang="en-US" dirty="0">
                <a:latin typeface="Arial" pitchFamily="34" charset="0"/>
                <a:cs typeface="Arial" pitchFamily="34" charset="0"/>
              </a:rPr>
              <a:t> to next slide.</a:t>
            </a:r>
            <a:endParaRPr lang="en-US" b="1"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FD2851C-2132-4C01-ADE8-27683B509025}" type="slidenum">
              <a:rPr lang="en-US" smtClean="0"/>
              <a:pPr/>
              <a:t>18</a:t>
            </a:fld>
            <a:endParaRPr lang="en-US" dirty="0"/>
          </a:p>
        </p:txBody>
      </p:sp>
    </p:spTree>
    <p:extLst>
      <p:ext uri="{BB962C8B-B14F-4D97-AF65-F5344CB8AC3E}">
        <p14:creationId xmlns:p14="http://schemas.microsoft.com/office/powerpoint/2010/main" val="876309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3"/>
            <a:ext cx="5607047" cy="3127768"/>
          </a:xfrm>
        </p:spPr>
        <p:txBody>
          <a:bodyPr/>
          <a:lstStyle/>
          <a:p>
            <a:pPr>
              <a:lnSpc>
                <a:spcPct val="150000"/>
              </a:lnSpc>
            </a:pPr>
            <a:r>
              <a:rPr lang="en-US" b="1" dirty="0">
                <a:latin typeface="Arial" panose="020B0604020202020204" pitchFamily="34" charset="0"/>
                <a:cs typeface="Arial" panose="020B0604020202020204" pitchFamily="34" charset="0"/>
              </a:rPr>
              <a:t>SAY:</a:t>
            </a:r>
          </a:p>
          <a:p>
            <a:pPr>
              <a:lnSpc>
                <a:spcPct val="150000"/>
              </a:lnSpc>
            </a:pPr>
            <a:endParaRPr lang="en-US" dirty="0">
              <a:latin typeface="Arial" panose="020B0604020202020204" pitchFamily="34" charset="0"/>
              <a:cs typeface="Arial" panose="020B0604020202020204" pitchFamily="34" charset="0"/>
            </a:endParaRPr>
          </a:p>
          <a:p>
            <a:pPr defTabSz="914333">
              <a:lnSpc>
                <a:spcPct val="150000"/>
              </a:lnSpc>
              <a:defRPr/>
            </a:pPr>
            <a:r>
              <a:rPr lang="en-US" dirty="0">
                <a:latin typeface="Arial" panose="020B0604020202020204" pitchFamily="34" charset="0"/>
                <a:cs typeface="Arial" panose="020B0604020202020204" pitchFamily="34" charset="0"/>
              </a:rPr>
              <a:t>Step 3 </a:t>
            </a:r>
            <a:r>
              <a:rPr lang="en-US" baseline="0" dirty="0">
                <a:latin typeface="Arial" panose="020B0604020202020204" pitchFamily="34" charset="0"/>
                <a:cs typeface="Arial" panose="020B0604020202020204" pitchFamily="34" charset="0"/>
              </a:rPr>
              <a:t>involves data privacy and security. Relevant health and federal information, security and privacy policies, and regulations must be identified, prescribed, and implemented throughout the data lifecycle. </a:t>
            </a:r>
          </a:p>
          <a:p>
            <a:pPr defTabSz="914333">
              <a:lnSpc>
                <a:spcPct val="150000"/>
              </a:lnSpc>
              <a:defRPr/>
            </a:pPr>
            <a:endParaRPr lang="en-US" baseline="0" dirty="0">
              <a:latin typeface="Arial" panose="020B0604020202020204" pitchFamily="34" charset="0"/>
              <a:cs typeface="Arial" panose="020B0604020202020204" pitchFamily="34" charset="0"/>
            </a:endParaRPr>
          </a:p>
          <a:p>
            <a:pPr defTabSz="914333">
              <a:lnSpc>
                <a:spcPct val="150000"/>
              </a:lnSpc>
              <a:defRPr/>
            </a:pPr>
            <a:r>
              <a:rPr lang="en-US" baseline="0" dirty="0">
                <a:latin typeface="Arial" panose="020B0604020202020204" pitchFamily="34" charset="0"/>
                <a:cs typeface="Arial" panose="020B0604020202020204" pitchFamily="34" charset="0"/>
              </a:rPr>
              <a:t>The data lifecycle is a six-phase process used to design information systems that result in action and to identify what is necessary to turn data into information that will make a public health impact.</a:t>
            </a:r>
          </a:p>
          <a:p>
            <a:pPr>
              <a:lnSpc>
                <a:spcPct val="150000"/>
              </a:lnSpc>
            </a:pPr>
            <a:endParaRPr lang="en-US" baseline="0" dirty="0">
              <a:latin typeface="Arial" panose="020B0604020202020204" pitchFamily="34" charset="0"/>
              <a:cs typeface="Arial" panose="020B0604020202020204" pitchFamily="34" charset="0"/>
            </a:endParaRPr>
          </a:p>
          <a:p>
            <a:pPr defTabSz="926207">
              <a:lnSpc>
                <a:spcPct val="150000"/>
              </a:lnSpc>
              <a:defRPr/>
            </a:pPr>
            <a:r>
              <a:rPr lang="en-US" b="1" dirty="0">
                <a:latin typeface="Arial" pitchFamily="34" charset="0"/>
                <a:cs typeface="Arial" pitchFamily="34" charset="0"/>
              </a:rPr>
              <a:t>GO</a:t>
            </a:r>
            <a:r>
              <a:rPr lang="en-US" dirty="0">
                <a:latin typeface="Arial" pitchFamily="34" charset="0"/>
                <a:cs typeface="Arial" pitchFamily="34" charset="0"/>
              </a:rPr>
              <a:t> to next slide.</a:t>
            </a:r>
            <a:endParaRPr lang="en-US" b="1"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FD2851C-2132-4C01-ADE8-27683B509025}" type="slidenum">
              <a:rPr lang="en-US" smtClean="0"/>
              <a:pPr/>
              <a:t>19</a:t>
            </a:fld>
            <a:endParaRPr lang="en-US" dirty="0"/>
          </a:p>
        </p:txBody>
      </p:sp>
    </p:spTree>
    <p:extLst>
      <p:ext uri="{BB962C8B-B14F-4D97-AF65-F5344CB8AC3E}">
        <p14:creationId xmlns:p14="http://schemas.microsoft.com/office/powerpoint/2010/main" val="876309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3"/>
            <a:ext cx="5607047" cy="2060967"/>
          </a:xfrm>
        </p:spPr>
        <p:txBody>
          <a:bodyPr/>
          <a:lstStyle/>
          <a:p>
            <a:pPr>
              <a:lnSpc>
                <a:spcPct val="150000"/>
              </a:lnSpc>
            </a:pPr>
            <a:r>
              <a:rPr lang="en-US" b="1" dirty="0">
                <a:solidFill>
                  <a:srgbClr val="000000"/>
                </a:solidFill>
                <a:latin typeface="Arial" pitchFamily="34" charset="0"/>
                <a:cs typeface="Arial" pitchFamily="34" charset="0"/>
              </a:rPr>
              <a:t>SAY:</a:t>
            </a:r>
          </a:p>
          <a:p>
            <a:pPr>
              <a:lnSpc>
                <a:spcPct val="150000"/>
              </a:lnSpc>
            </a:pPr>
            <a:endParaRPr lang="en-US" b="1" dirty="0">
              <a:solidFill>
                <a:srgbClr val="000000"/>
              </a:solidFill>
              <a:latin typeface="Arial" pitchFamily="34" charset="0"/>
              <a:cs typeface="Arial" pitchFamily="34" charset="0"/>
            </a:endParaRPr>
          </a:p>
          <a:p>
            <a:pPr>
              <a:lnSpc>
                <a:spcPct val="150000"/>
              </a:lnSpc>
            </a:pPr>
            <a:r>
              <a:rPr lang="en-US" dirty="0">
                <a:solidFill>
                  <a:srgbClr val="000000"/>
                </a:solidFill>
                <a:latin typeface="Arial" pitchFamily="34" charset="0"/>
                <a:cs typeface="Arial" pitchFamily="34" charset="0"/>
              </a:rPr>
              <a:t>During</a:t>
            </a:r>
            <a:r>
              <a:rPr lang="en-US" baseline="0" dirty="0">
                <a:solidFill>
                  <a:srgbClr val="000000"/>
                </a:solidFill>
                <a:latin typeface="Arial" pitchFamily="34" charset="0"/>
                <a:cs typeface="Arial" pitchFamily="34" charset="0"/>
              </a:rPr>
              <a:t> this</a:t>
            </a:r>
            <a:r>
              <a:rPr lang="en-US" dirty="0">
                <a:solidFill>
                  <a:srgbClr val="000000"/>
                </a:solidFill>
                <a:latin typeface="Arial" pitchFamily="34" charset="0"/>
                <a:cs typeface="Arial" pitchFamily="34" charset="0"/>
              </a:rPr>
              <a:t> course,</a:t>
            </a:r>
            <a:r>
              <a:rPr lang="en-US" baseline="0" dirty="0">
                <a:solidFill>
                  <a:srgbClr val="000000"/>
                </a:solidFill>
                <a:latin typeface="Arial" pitchFamily="34" charset="0"/>
                <a:cs typeface="Arial" pitchFamily="34" charset="0"/>
              </a:rPr>
              <a:t> we will discuss</a:t>
            </a:r>
          </a:p>
          <a:p>
            <a:pPr>
              <a:lnSpc>
                <a:spcPct val="150000"/>
              </a:lnSpc>
            </a:pPr>
            <a:endParaRPr lang="en-US" baseline="0" dirty="0">
              <a:solidFill>
                <a:srgbClr val="000000"/>
              </a:solidFill>
              <a:latin typeface="Arial" pitchFamily="34" charset="0"/>
              <a:cs typeface="Arial" pitchFamily="34" charset="0"/>
            </a:endParaRPr>
          </a:p>
          <a:p>
            <a:pPr>
              <a:lnSpc>
                <a:spcPct val="150000"/>
              </a:lnSpc>
            </a:pPr>
            <a:r>
              <a:rPr lang="en-US" baseline="0" dirty="0">
                <a:solidFill>
                  <a:srgbClr val="000000"/>
                </a:solidFill>
                <a:latin typeface="Arial" pitchFamily="34" charset="0"/>
                <a:cs typeface="Arial" pitchFamily="34" charset="0"/>
              </a:rPr>
              <a:t>&lt;</a:t>
            </a:r>
            <a:r>
              <a:rPr lang="en-US" b="1" baseline="0" dirty="0">
                <a:solidFill>
                  <a:srgbClr val="000000"/>
                </a:solidFill>
                <a:latin typeface="Arial" pitchFamily="34" charset="0"/>
                <a:cs typeface="Arial" pitchFamily="34" charset="0"/>
              </a:rPr>
              <a:t>READ</a:t>
            </a:r>
            <a:r>
              <a:rPr lang="en-US" baseline="0" dirty="0">
                <a:solidFill>
                  <a:srgbClr val="000000"/>
                </a:solidFill>
                <a:latin typeface="Arial" pitchFamily="34" charset="0"/>
                <a:cs typeface="Arial" pitchFamily="34" charset="0"/>
              </a:rPr>
              <a:t> the topics listed on the slide.&gt;</a:t>
            </a:r>
          </a:p>
          <a:p>
            <a:pPr>
              <a:lnSpc>
                <a:spcPct val="150000"/>
              </a:lnSpc>
            </a:pPr>
            <a:endParaRPr lang="en-US" dirty="0">
              <a:solidFill>
                <a:srgbClr val="000000"/>
              </a:solidFill>
              <a:latin typeface="Arial" pitchFamily="34" charset="0"/>
              <a:cs typeface="Arial" pitchFamily="34" charset="0"/>
            </a:endParaRPr>
          </a:p>
          <a:p>
            <a:pPr>
              <a:lnSpc>
                <a:spcPct val="150000"/>
              </a:lnSpc>
            </a:pPr>
            <a:r>
              <a:rPr lang="en-US" b="1" dirty="0">
                <a:latin typeface="Arial" pitchFamily="34" charset="0"/>
                <a:cs typeface="Arial" pitchFamily="34" charset="0"/>
              </a:rPr>
              <a:t>GO</a:t>
            </a:r>
            <a:r>
              <a:rPr lang="en-US" b="0" dirty="0">
                <a:latin typeface="Arial" pitchFamily="34" charset="0"/>
                <a:cs typeface="Arial" pitchFamily="34" charset="0"/>
              </a:rPr>
              <a:t> t</a:t>
            </a:r>
            <a:r>
              <a:rPr lang="en-US" baseline="0" dirty="0">
                <a:latin typeface="Arial" pitchFamily="34" charset="0"/>
                <a:cs typeface="Arial" pitchFamily="34" charset="0"/>
              </a:rPr>
              <a:t>o next slide.</a:t>
            </a:r>
            <a:endParaRPr lang="en-US" b="1" i="1" dirty="0">
              <a:solidFill>
                <a:schemeClr val="tx1">
                  <a:lumMod val="75000"/>
                </a:schemeClr>
              </a:solidFill>
              <a:latin typeface="Arial" pitchFamily="34" charset="0"/>
              <a:cs typeface="Arial" pitchFamily="34" charset="0"/>
            </a:endParaRPr>
          </a:p>
        </p:txBody>
      </p:sp>
      <p:sp>
        <p:nvSpPr>
          <p:cNvPr id="5" name="Slide Number Placeholder 4"/>
          <p:cNvSpPr>
            <a:spLocks noGrp="1"/>
          </p:cNvSpPr>
          <p:nvPr>
            <p:ph type="sldNum" sz="quarter" idx="11"/>
          </p:nvPr>
        </p:nvSpPr>
        <p:spPr/>
        <p:txBody>
          <a:bodyPr/>
          <a:lstStyle/>
          <a:p>
            <a:fld id="{1FD2851C-2132-4C01-ADE8-27683B509025}" type="slidenum">
              <a:rPr lang="en-US" smtClean="0"/>
              <a:pPr/>
              <a:t>2</a:t>
            </a:fld>
            <a:endParaRPr lang="en-US" dirty="0"/>
          </a:p>
        </p:txBody>
      </p:sp>
    </p:spTree>
    <p:extLst>
      <p:ext uri="{BB962C8B-B14F-4D97-AF65-F5344CB8AC3E}">
        <p14:creationId xmlns:p14="http://schemas.microsoft.com/office/powerpoint/2010/main" val="3642556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2"/>
            <a:ext cx="5607047" cy="4727968"/>
          </a:xfrm>
        </p:spPr>
        <p:txBody>
          <a:bodyPr>
            <a:normAutofit lnSpcReduction="10000"/>
          </a:bodyPr>
          <a:lstStyle/>
          <a:p>
            <a:pPr>
              <a:lnSpc>
                <a:spcPct val="150000"/>
              </a:lnSpc>
            </a:pPr>
            <a:r>
              <a:rPr lang="en-US" b="1" dirty="0">
                <a:latin typeface="Arial" panose="020B0604020202020204" pitchFamily="34" charset="0"/>
                <a:cs typeface="Arial" panose="020B0604020202020204" pitchFamily="34" charset="0"/>
              </a:rPr>
              <a:t>SAY:</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baseline="0" dirty="0">
                <a:latin typeface="Arial" panose="020B0604020202020204" pitchFamily="34" charset="0"/>
                <a:cs typeface="Arial" panose="020B0604020202020204" pitchFamily="34" charset="0"/>
              </a:rPr>
              <a:t>During Step 4, software system architecture is defined and designed.</a:t>
            </a:r>
          </a:p>
          <a:p>
            <a:pPr>
              <a:lnSpc>
                <a:spcPct val="150000"/>
              </a:lnSpc>
            </a:pPr>
            <a:endParaRPr lang="en-US" baseline="0" dirty="0">
              <a:latin typeface="Arial" panose="020B0604020202020204" pitchFamily="34" charset="0"/>
              <a:cs typeface="Arial" panose="020B0604020202020204" pitchFamily="34" charset="0"/>
            </a:endParaRPr>
          </a:p>
          <a:p>
            <a:pPr>
              <a:lnSpc>
                <a:spcPct val="150000"/>
              </a:lnSpc>
            </a:pPr>
            <a:r>
              <a:rPr lang="en-US" baseline="0" dirty="0">
                <a:latin typeface="Arial" panose="020B0604020202020204" pitchFamily="34" charset="0"/>
                <a:cs typeface="Arial" panose="020B0604020202020204" pitchFamily="34" charset="0"/>
              </a:rPr>
              <a:t>This process involves</a:t>
            </a:r>
          </a:p>
          <a:p>
            <a:pPr>
              <a:lnSpc>
                <a:spcPct val="150000"/>
              </a:lnSpc>
            </a:pPr>
            <a:endParaRPr lang="en-US" baseline="0" dirty="0">
              <a:latin typeface="Arial" panose="020B0604020202020204" pitchFamily="34" charset="0"/>
              <a:cs typeface="Arial" panose="020B0604020202020204" pitchFamily="34" charset="0"/>
            </a:endParaRPr>
          </a:p>
          <a:p>
            <a:pPr marL="173665" indent="-173665">
              <a:lnSpc>
                <a:spcPct val="150000"/>
              </a:lnSpc>
              <a:buFont typeface="Arial" panose="020B0604020202020204" pitchFamily="34" charset="0"/>
              <a:buChar char="•"/>
            </a:pPr>
            <a:r>
              <a:rPr lang="en-US" baseline="0" dirty="0">
                <a:latin typeface="Arial" panose="020B0604020202020204" pitchFamily="34" charset="0"/>
                <a:cs typeface="Arial" panose="020B0604020202020204" pitchFamily="34" charset="0"/>
              </a:rPr>
              <a:t>logical steps and workflow; </a:t>
            </a:r>
          </a:p>
          <a:p>
            <a:pPr marL="173665" indent="-173665">
              <a:lnSpc>
                <a:spcPct val="150000"/>
              </a:lnSpc>
              <a:buFont typeface="Arial" panose="020B0604020202020204" pitchFamily="34" charset="0"/>
              <a:buChar char="•"/>
            </a:pPr>
            <a:r>
              <a:rPr lang="en-US" baseline="0" dirty="0">
                <a:latin typeface="Arial" panose="020B0604020202020204" pitchFamily="34" charset="0"/>
                <a:cs typeface="Arial" panose="020B0604020202020204" pitchFamily="34" charset="0"/>
              </a:rPr>
              <a:t>processing functions and methods; </a:t>
            </a:r>
          </a:p>
          <a:p>
            <a:pPr marL="173665" indent="-173665">
              <a:lnSpc>
                <a:spcPct val="150000"/>
              </a:lnSpc>
              <a:buFont typeface="Arial" panose="020B0604020202020204" pitchFamily="34" charset="0"/>
              <a:buChar char="•"/>
            </a:pPr>
            <a:r>
              <a:rPr lang="en-US" baseline="0" dirty="0">
                <a:latin typeface="Arial" panose="020B0604020202020204" pitchFamily="34" charset="0"/>
                <a:cs typeface="Arial" panose="020B0604020202020204" pitchFamily="34" charset="0"/>
              </a:rPr>
              <a:t>technology use, including mobile device versus a desktop computer, Internet access versus client-server, in-house versus commercial applications; and</a:t>
            </a:r>
          </a:p>
          <a:p>
            <a:pPr marL="173665" indent="-173665">
              <a:lnSpc>
                <a:spcPct val="150000"/>
              </a:lnSpc>
              <a:buFont typeface="Arial" panose="020B0604020202020204" pitchFamily="34" charset="0"/>
              <a:buChar char="•"/>
            </a:pPr>
            <a:r>
              <a:rPr lang="en-US" baseline="0" dirty="0">
                <a:latin typeface="Arial" panose="020B0604020202020204" pitchFamily="34" charset="0"/>
                <a:cs typeface="Arial" panose="020B0604020202020204" pitchFamily="34" charset="0"/>
              </a:rPr>
              <a:t>user interface or experience requirements.</a:t>
            </a:r>
          </a:p>
          <a:p>
            <a:pPr marL="173665" indent="-173665">
              <a:lnSpc>
                <a:spcPct val="150000"/>
              </a:lnSpc>
              <a:buFont typeface="Arial" panose="020B0604020202020204" pitchFamily="34" charset="0"/>
              <a:buChar char="•"/>
            </a:pPr>
            <a:endParaRPr lang="en-US" baseline="0"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Specialists,</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such as </a:t>
            </a:r>
            <a:r>
              <a:rPr lang="en-US" baseline="0" dirty="0">
                <a:latin typeface="Arial" panose="020B0604020202020204" pitchFamily="34" charset="0"/>
                <a:cs typeface="Arial" panose="020B0604020202020204" pitchFamily="34" charset="0"/>
              </a:rPr>
              <a:t>programmers, database administrators, security specialists, and web designers, use the system design architecture, data specifications, and security requirements to develop, deploy, and operate the target system.</a:t>
            </a:r>
          </a:p>
          <a:p>
            <a:pPr>
              <a:lnSpc>
                <a:spcPct val="150000"/>
              </a:lnSpc>
            </a:pPr>
            <a:endParaRPr lang="en-US" dirty="0">
              <a:latin typeface="Arial" panose="020B0604020202020204" pitchFamily="34" charset="0"/>
              <a:cs typeface="Arial" panose="020B0604020202020204" pitchFamily="34" charset="0"/>
            </a:endParaRPr>
          </a:p>
          <a:p>
            <a:pPr defTabSz="926207">
              <a:lnSpc>
                <a:spcPct val="150000"/>
              </a:lnSpc>
              <a:defRPr/>
            </a:pPr>
            <a:r>
              <a:rPr lang="en-US" b="1" dirty="0">
                <a:latin typeface="Arial" pitchFamily="34" charset="0"/>
                <a:cs typeface="Arial" pitchFamily="34" charset="0"/>
              </a:rPr>
              <a:t>GO</a:t>
            </a:r>
            <a:r>
              <a:rPr lang="en-US" dirty="0">
                <a:latin typeface="Arial" pitchFamily="34" charset="0"/>
                <a:cs typeface="Arial" pitchFamily="34" charset="0"/>
              </a:rPr>
              <a:t> to next slide.</a:t>
            </a:r>
            <a:endParaRPr lang="en-US" b="1"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FD2851C-2132-4C01-ADE8-27683B509025}" type="slidenum">
              <a:rPr lang="en-US" smtClean="0"/>
              <a:pPr/>
              <a:t>20</a:t>
            </a:fld>
            <a:endParaRPr lang="en-US" dirty="0"/>
          </a:p>
        </p:txBody>
      </p:sp>
    </p:spTree>
    <p:extLst>
      <p:ext uri="{BB962C8B-B14F-4D97-AF65-F5344CB8AC3E}">
        <p14:creationId xmlns:p14="http://schemas.microsoft.com/office/powerpoint/2010/main" val="876309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2"/>
            <a:ext cx="5607047" cy="4575568"/>
          </a:xfrm>
        </p:spPr>
        <p:txBody>
          <a:bodyPr/>
          <a:lstStyle/>
          <a:p>
            <a:pPr>
              <a:lnSpc>
                <a:spcPct val="150000"/>
              </a:lnSpc>
            </a:pPr>
            <a:r>
              <a:rPr lang="en-US" b="1" dirty="0">
                <a:latin typeface="Arial" panose="020B0604020202020204" pitchFamily="34" charset="0"/>
                <a:cs typeface="Arial" panose="020B0604020202020204" pitchFamily="34" charset="0"/>
              </a:rPr>
              <a:t>SAY:</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The</a:t>
            </a:r>
            <a:r>
              <a:rPr lang="en-US" baseline="0" dirty="0">
                <a:latin typeface="Arial" panose="020B0604020202020204" pitchFamily="34" charset="0"/>
                <a:cs typeface="Arial" panose="020B0604020202020204" pitchFamily="34" charset="0"/>
              </a:rPr>
              <a:t> final, yet ongoing, step involves visualizing and implementing the required analysis, reporting, and meaningful use of the data collected and managed by the system.</a:t>
            </a:r>
          </a:p>
          <a:p>
            <a:pPr>
              <a:lnSpc>
                <a:spcPct val="150000"/>
              </a:lnSpc>
            </a:pPr>
            <a:endParaRPr lang="en-US" baseline="0" dirty="0">
              <a:latin typeface="Arial" panose="020B0604020202020204" pitchFamily="34" charset="0"/>
              <a:cs typeface="Arial" panose="020B0604020202020204" pitchFamily="34" charset="0"/>
            </a:endParaRPr>
          </a:p>
          <a:p>
            <a:pPr defTabSz="914333">
              <a:lnSpc>
                <a:spcPct val="150000"/>
              </a:lnSpc>
              <a:defRPr/>
            </a:pPr>
            <a:r>
              <a:rPr lang="en-US" baseline="0" dirty="0">
                <a:latin typeface="Arial" panose="020B0604020202020204" pitchFamily="34" charset="0"/>
                <a:cs typeface="Arial" panose="020B0604020202020204" pitchFamily="34" charset="0"/>
              </a:rPr>
              <a:t>Step 5 requires understanding public health and the elements of information technology that can support data-related</a:t>
            </a:r>
            <a:r>
              <a:rPr lang="en-US" dirty="0">
                <a:latin typeface="Arial" panose="020B0604020202020204" pitchFamily="34" charset="0"/>
                <a:cs typeface="Arial" panose="020B0604020202020204" pitchFamily="34" charset="0"/>
              </a:rPr>
              <a:t> </a:t>
            </a:r>
            <a:r>
              <a:rPr lang="en-US" baseline="0" dirty="0">
                <a:latin typeface="Arial" panose="020B0604020202020204" pitchFamily="34" charset="0"/>
                <a:cs typeface="Arial" panose="020B0604020202020204" pitchFamily="34" charset="0"/>
              </a:rPr>
              <a:t>needs, which involves using </a:t>
            </a:r>
          </a:p>
          <a:p>
            <a:pPr>
              <a:lnSpc>
                <a:spcPct val="150000"/>
              </a:lnSpc>
            </a:pPr>
            <a:endParaRPr lang="en-US" baseline="0" dirty="0">
              <a:latin typeface="Arial" panose="020B0604020202020204" pitchFamily="34" charset="0"/>
              <a:cs typeface="Arial" panose="020B0604020202020204" pitchFamily="34" charset="0"/>
            </a:endParaRPr>
          </a:p>
          <a:p>
            <a:pPr marL="173665" indent="-173665">
              <a:lnSpc>
                <a:spcPct val="150000"/>
              </a:lnSpc>
              <a:buFont typeface="Arial" panose="020B0604020202020204" pitchFamily="34" charset="0"/>
              <a:buChar char="•"/>
            </a:pPr>
            <a:r>
              <a:rPr lang="en-US" baseline="0" dirty="0">
                <a:latin typeface="Arial" panose="020B0604020202020204" pitchFamily="34" charset="0"/>
                <a:cs typeface="Arial" panose="020B0604020202020204" pitchFamily="34" charset="0"/>
              </a:rPr>
              <a:t>dashboards to monitor high-level events or outcomes,</a:t>
            </a:r>
          </a:p>
          <a:p>
            <a:pPr marL="173665" indent="-173665">
              <a:lnSpc>
                <a:spcPct val="150000"/>
              </a:lnSpc>
              <a:buFont typeface="Arial" panose="020B0604020202020204" pitchFamily="34" charset="0"/>
              <a:buChar char="•"/>
            </a:pPr>
            <a:r>
              <a:rPr lang="en-US" baseline="0" dirty="0">
                <a:latin typeface="Arial" panose="020B0604020202020204" pitchFamily="34" charset="0"/>
                <a:cs typeface="Arial" panose="020B0604020202020204" pitchFamily="34" charset="0"/>
              </a:rPr>
              <a:t>core statistical or management reports, and</a:t>
            </a:r>
          </a:p>
          <a:p>
            <a:pPr marL="173665" indent="-173665">
              <a:lnSpc>
                <a:spcPct val="150000"/>
              </a:lnSpc>
              <a:buFont typeface="Arial" panose="020B0604020202020204" pitchFamily="34" charset="0"/>
              <a:buChar char="•"/>
            </a:pPr>
            <a:r>
              <a:rPr lang="en-US" baseline="0" dirty="0">
                <a:latin typeface="Arial" panose="020B0604020202020204" pitchFamily="34" charset="0"/>
                <a:cs typeface="Arial" panose="020B0604020202020204" pitchFamily="34" charset="0"/>
              </a:rPr>
              <a:t>data extraction and dissemination when required.</a:t>
            </a:r>
          </a:p>
          <a:p>
            <a:pPr>
              <a:lnSpc>
                <a:spcPct val="150000"/>
              </a:lnSpc>
            </a:pPr>
            <a:endParaRPr lang="en-US" baseline="0" dirty="0">
              <a:latin typeface="Arial" panose="020B0604020202020204" pitchFamily="34" charset="0"/>
              <a:cs typeface="Arial" panose="020B0604020202020204" pitchFamily="34" charset="0"/>
            </a:endParaRPr>
          </a:p>
          <a:p>
            <a:pPr>
              <a:lnSpc>
                <a:spcPct val="150000"/>
              </a:lnSpc>
            </a:pPr>
            <a:r>
              <a:rPr lang="en-US" baseline="0" dirty="0">
                <a:latin typeface="Arial" panose="020B0604020202020204" pitchFamily="34" charset="0"/>
                <a:cs typeface="Arial" panose="020B0604020202020204" pitchFamily="34" charset="0"/>
              </a:rPr>
              <a:t>Now, let’s look at how informatics can be used in a format for easy analysis.</a:t>
            </a:r>
          </a:p>
          <a:p>
            <a:pPr>
              <a:lnSpc>
                <a:spcPct val="150000"/>
              </a:lnSpc>
            </a:pPr>
            <a:endParaRPr lang="en-US" dirty="0">
              <a:latin typeface="Arial" panose="020B0604020202020204" pitchFamily="34" charset="0"/>
              <a:cs typeface="Arial" panose="020B0604020202020204" pitchFamily="34" charset="0"/>
            </a:endParaRPr>
          </a:p>
          <a:p>
            <a:pPr defTabSz="926207">
              <a:lnSpc>
                <a:spcPct val="150000"/>
              </a:lnSpc>
              <a:defRPr/>
            </a:pPr>
            <a:r>
              <a:rPr lang="en-US" b="1" dirty="0">
                <a:latin typeface="Arial" pitchFamily="34" charset="0"/>
                <a:cs typeface="Arial" pitchFamily="34" charset="0"/>
              </a:rPr>
              <a:t>GO</a:t>
            </a:r>
            <a:r>
              <a:rPr lang="en-US" dirty="0">
                <a:latin typeface="Arial" pitchFamily="34" charset="0"/>
                <a:cs typeface="Arial" pitchFamily="34" charset="0"/>
              </a:rPr>
              <a:t> to next slide.</a:t>
            </a:r>
            <a:endParaRPr lang="en-US" b="1"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FD2851C-2132-4C01-ADE8-27683B509025}" type="slidenum">
              <a:rPr lang="en-US" smtClean="0"/>
              <a:pPr/>
              <a:t>21</a:t>
            </a:fld>
            <a:endParaRPr lang="en-US" dirty="0"/>
          </a:p>
        </p:txBody>
      </p:sp>
    </p:spTree>
    <p:extLst>
      <p:ext uri="{BB962C8B-B14F-4D97-AF65-F5344CB8AC3E}">
        <p14:creationId xmlns:p14="http://schemas.microsoft.com/office/powerpoint/2010/main" val="876309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Rot="1" noChangeAspect="1" noTextEdit="1"/>
          </p:cNvSpPr>
          <p:nvPr>
            <p:ph type="sldImg"/>
          </p:nvPr>
        </p:nvSpPr>
        <p:spPr bwMode="auto">
          <a:noFill/>
          <a:ln>
            <a:solidFill>
              <a:srgbClr val="000000"/>
            </a:solidFill>
            <a:miter lim="800000"/>
            <a:headEnd/>
            <a:tailEnd/>
          </a:ln>
        </p:spPr>
      </p:sp>
      <p:sp>
        <p:nvSpPr>
          <p:cNvPr id="412675" name="Rectangle 3"/>
          <p:cNvSpPr>
            <a:spLocks noGrp="1"/>
          </p:cNvSpPr>
          <p:nvPr>
            <p:ph type="body" idx="1"/>
          </p:nvPr>
        </p:nvSpPr>
        <p:spPr bwMode="auto">
          <a:xfrm>
            <a:off x="701682" y="4416032"/>
            <a:ext cx="5607047" cy="5642368"/>
          </a:xfrm>
          <a:noFill/>
        </p:spPr>
        <p:txBody>
          <a:bodyPr wrap="square" numCol="1" anchor="t" anchorCtr="0" compatLnSpc="1">
            <a:prstTxWarp prst="textNoShape">
              <a:avLst/>
            </a:prstTxWarp>
            <a:normAutofit/>
          </a:bodyPr>
          <a:lstStyle/>
          <a:p>
            <a:pPr>
              <a:lnSpc>
                <a:spcPct val="150000"/>
              </a:lnSpc>
              <a:spcBef>
                <a:spcPct val="0"/>
              </a:spcBef>
            </a:pPr>
            <a:r>
              <a:rPr lang="en-US" b="1" dirty="0">
                <a:latin typeface="Arial" panose="020B0604020202020204" pitchFamily="34" charset="0"/>
                <a:cs typeface="Arial" panose="020B0604020202020204" pitchFamily="34" charset="0"/>
              </a:rPr>
              <a:t>SAY:</a:t>
            </a:r>
          </a:p>
          <a:p>
            <a:pPr>
              <a:lnSpc>
                <a:spcPct val="150000"/>
              </a:lnSpc>
              <a:spcBef>
                <a:spcPct val="0"/>
              </a:spcBef>
            </a:pPr>
            <a:endParaRPr lang="en-US" b="1" dirty="0">
              <a:latin typeface="Arial" panose="020B0604020202020204" pitchFamily="34" charset="0"/>
              <a:cs typeface="Arial" panose="020B0604020202020204" pitchFamily="34" charset="0"/>
            </a:endParaRPr>
          </a:p>
          <a:p>
            <a:pPr defTabSz="881262">
              <a:lnSpc>
                <a:spcPct val="150000"/>
              </a:lnSpc>
              <a:spcBef>
                <a:spcPct val="0"/>
              </a:spcBef>
            </a:pPr>
            <a:r>
              <a:rPr lang="en-US" baseline="0" dirty="0">
                <a:latin typeface="Arial" pitchFamily="34" charset="0"/>
                <a:cs typeface="Arial" pitchFamily="34" charset="0"/>
              </a:rPr>
              <a:t>Let’s look at an actual situation. Improved communication about national influenza occurrences was needed </a:t>
            </a:r>
            <a:r>
              <a:rPr lang="en-US" dirty="0">
                <a:latin typeface="Arial" pitchFamily="34" charset="0"/>
                <a:cs typeface="Arial" pitchFamily="34" charset="0"/>
              </a:rPr>
              <a:t>by </a:t>
            </a:r>
          </a:p>
          <a:p>
            <a:pPr defTabSz="881262">
              <a:lnSpc>
                <a:spcPct val="150000"/>
              </a:lnSpc>
              <a:spcBef>
                <a:spcPct val="0"/>
              </a:spcBef>
            </a:pPr>
            <a:endParaRPr lang="en-US" dirty="0">
              <a:latin typeface="Arial" pitchFamily="34" charset="0"/>
              <a:cs typeface="Arial" pitchFamily="34" charset="0"/>
            </a:endParaRPr>
          </a:p>
          <a:p>
            <a:pPr marL="173700" indent="-173700" defTabSz="881262">
              <a:lnSpc>
                <a:spcPct val="150000"/>
              </a:lnSpc>
              <a:spcBef>
                <a:spcPct val="0"/>
              </a:spcBef>
              <a:buFont typeface="Arial" panose="020B0604020202020204" pitchFamily="34" charset="0"/>
              <a:buChar char="•"/>
            </a:pPr>
            <a:r>
              <a:rPr lang="en-US" dirty="0">
                <a:latin typeface="Arial" pitchFamily="34" charset="0"/>
                <a:cs typeface="Arial" pitchFamily="34" charset="0"/>
              </a:rPr>
              <a:t>the public health community, </a:t>
            </a:r>
          </a:p>
          <a:p>
            <a:pPr marL="173700" indent="-173700" defTabSz="881262">
              <a:lnSpc>
                <a:spcPct val="150000"/>
              </a:lnSpc>
              <a:spcBef>
                <a:spcPct val="0"/>
              </a:spcBef>
              <a:buFont typeface="Arial" panose="020B0604020202020204" pitchFamily="34" charset="0"/>
              <a:buChar char="•"/>
            </a:pPr>
            <a:r>
              <a:rPr lang="en-US" dirty="0">
                <a:latin typeface="Arial" pitchFamily="34" charset="0"/>
                <a:cs typeface="Arial" pitchFamily="34" charset="0"/>
              </a:rPr>
              <a:t>clinicians, </a:t>
            </a:r>
          </a:p>
          <a:p>
            <a:pPr marL="173700" indent="-173700" defTabSz="881262">
              <a:lnSpc>
                <a:spcPct val="150000"/>
              </a:lnSpc>
              <a:spcBef>
                <a:spcPct val="0"/>
              </a:spcBef>
              <a:buFont typeface="Arial" panose="020B0604020202020204" pitchFamily="34" charset="0"/>
              <a:buChar char="•"/>
            </a:pPr>
            <a:r>
              <a:rPr lang="en-US" dirty="0">
                <a:latin typeface="Arial" pitchFamily="34" charset="0"/>
                <a:cs typeface="Arial" pitchFamily="34" charset="0"/>
              </a:rPr>
              <a:t>scientists, and </a:t>
            </a:r>
          </a:p>
          <a:p>
            <a:pPr marL="173700" indent="-173700" defTabSz="881262">
              <a:lnSpc>
                <a:spcPct val="150000"/>
              </a:lnSpc>
              <a:spcBef>
                <a:spcPct val="0"/>
              </a:spcBef>
              <a:buFont typeface="Arial" panose="020B0604020202020204" pitchFamily="34" charset="0"/>
              <a:buChar char="•"/>
            </a:pPr>
            <a:r>
              <a:rPr lang="en-US" dirty="0">
                <a:latin typeface="Arial" pitchFamily="34" charset="0"/>
                <a:cs typeface="Arial" pitchFamily="34" charset="0"/>
              </a:rPr>
              <a:t>the general public. </a:t>
            </a:r>
          </a:p>
          <a:p>
            <a:pPr defTabSz="881262">
              <a:lnSpc>
                <a:spcPct val="150000"/>
              </a:lnSpc>
              <a:spcBef>
                <a:spcPct val="0"/>
              </a:spcBef>
            </a:pPr>
            <a:endParaRPr lang="en-US" dirty="0">
              <a:latin typeface="Arial" pitchFamily="34" charset="0"/>
              <a:cs typeface="Arial" pitchFamily="34" charset="0"/>
            </a:endParaRPr>
          </a:p>
          <a:p>
            <a:pPr defTabSz="881262">
              <a:lnSpc>
                <a:spcPct val="150000"/>
              </a:lnSpc>
              <a:spcBef>
                <a:spcPct val="0"/>
              </a:spcBef>
            </a:pPr>
            <a:r>
              <a:rPr lang="en-US" dirty="0">
                <a:latin typeface="Arial" pitchFamily="34" charset="0"/>
                <a:cs typeface="Arial" pitchFamily="34" charset="0"/>
              </a:rPr>
              <a:t>The information to be</a:t>
            </a:r>
            <a:r>
              <a:rPr lang="en-US" baseline="0" dirty="0">
                <a:latin typeface="Arial" pitchFamily="34" charset="0"/>
                <a:cs typeface="Arial" pitchFamily="34" charset="0"/>
              </a:rPr>
              <a:t> </a:t>
            </a:r>
            <a:r>
              <a:rPr lang="en-US" dirty="0">
                <a:latin typeface="Arial" pitchFamily="34" charset="0"/>
                <a:cs typeface="Arial" pitchFamily="34" charset="0"/>
              </a:rPr>
              <a:t>shared needed to include laboratory data about the virus strains,</a:t>
            </a:r>
            <a:r>
              <a:rPr lang="en-US" baseline="0" dirty="0">
                <a:latin typeface="Arial" pitchFamily="34" charset="0"/>
                <a:cs typeface="Arial" pitchFamily="34" charset="0"/>
              </a:rPr>
              <a:t> </a:t>
            </a:r>
            <a:r>
              <a:rPr lang="en-US" dirty="0">
                <a:latin typeface="Arial" pitchFamily="34" charset="0"/>
                <a:cs typeface="Arial" pitchFamily="34" charset="0"/>
              </a:rPr>
              <a:t>as well as information about doctor visits for</a:t>
            </a:r>
            <a:r>
              <a:rPr lang="en-US" baseline="0" dirty="0">
                <a:latin typeface="Arial" pitchFamily="34" charset="0"/>
                <a:cs typeface="Arial" pitchFamily="34" charset="0"/>
              </a:rPr>
              <a:t> influenza-like illnesses. However</a:t>
            </a:r>
            <a:r>
              <a:rPr lang="en-US" dirty="0">
                <a:latin typeface="Arial" pitchFamily="34" charset="0"/>
                <a:cs typeface="Arial" pitchFamily="34" charset="0"/>
              </a:rPr>
              <a:t>, the supporting data needed for such broad communication</a:t>
            </a:r>
            <a:r>
              <a:rPr lang="en-US" baseline="0" dirty="0">
                <a:latin typeface="Arial" pitchFamily="34" charset="0"/>
                <a:cs typeface="Arial" pitchFamily="34" charset="0"/>
              </a:rPr>
              <a:t> were stored in different computer systems and formats.</a:t>
            </a:r>
          </a:p>
          <a:p>
            <a:pPr defTabSz="881262">
              <a:lnSpc>
                <a:spcPct val="150000"/>
              </a:lnSpc>
              <a:spcBef>
                <a:spcPct val="0"/>
              </a:spcBef>
            </a:pPr>
            <a:endParaRPr lang="en-US" baseline="0" dirty="0">
              <a:latin typeface="Arial" pitchFamily="34" charset="0"/>
              <a:cs typeface="Arial" pitchFamily="34" charset="0"/>
            </a:endParaRPr>
          </a:p>
          <a:p>
            <a:pPr defTabSz="881262">
              <a:lnSpc>
                <a:spcPct val="150000"/>
              </a:lnSpc>
              <a:spcBef>
                <a:spcPct val="0"/>
              </a:spcBef>
            </a:pPr>
            <a:r>
              <a:rPr lang="en-US" baseline="0" dirty="0">
                <a:latin typeface="Arial" pitchFamily="34" charset="0"/>
                <a:cs typeface="Arial" pitchFamily="34" charset="0"/>
              </a:rPr>
              <a:t>The challenge involved finding a clear-cut process to bring all of the data together so that it could be </a:t>
            </a:r>
            <a:r>
              <a:rPr lang="en-US" dirty="0">
                <a:latin typeface="Arial" pitchFamily="34" charset="0"/>
                <a:cs typeface="Arial" pitchFamily="34" charset="0"/>
              </a:rPr>
              <a:t>easily understood by both subject-matter experts and the general public</a:t>
            </a:r>
            <a:r>
              <a:rPr lang="en-US" baseline="0" dirty="0">
                <a:latin typeface="Arial" pitchFamily="34" charset="0"/>
                <a:cs typeface="Arial" pitchFamily="34" charset="0"/>
              </a:rPr>
              <a:t>.</a:t>
            </a:r>
          </a:p>
          <a:p>
            <a:pPr defTabSz="920838">
              <a:lnSpc>
                <a:spcPct val="150000"/>
              </a:lnSpc>
              <a:defRPr/>
            </a:pPr>
            <a:endParaRPr lang="en-US" dirty="0">
              <a:latin typeface="Arial" panose="020B0604020202020204" pitchFamily="34" charset="0"/>
              <a:cs typeface="Arial" panose="020B0604020202020204" pitchFamily="34" charset="0"/>
            </a:endParaRPr>
          </a:p>
          <a:p>
            <a:pPr>
              <a:lnSpc>
                <a:spcPct val="150000"/>
              </a:lnSpc>
            </a:pPr>
            <a:r>
              <a:rPr lang="en-US" b="1" dirty="0">
                <a:latin typeface="Arial" panose="020B0604020202020204" pitchFamily="34" charset="0"/>
                <a:cs typeface="Arial" panose="020B0604020202020204" pitchFamily="34" charset="0"/>
              </a:rPr>
              <a:t>GO</a:t>
            </a:r>
            <a:r>
              <a:rPr lang="en-US" dirty="0">
                <a:latin typeface="Arial" panose="020B0604020202020204" pitchFamily="34" charset="0"/>
                <a:cs typeface="Arial" panose="020B0604020202020204" pitchFamily="34" charset="0"/>
              </a:rPr>
              <a:t> to next slide.</a:t>
            </a:r>
          </a:p>
        </p:txBody>
      </p:sp>
      <p:sp>
        <p:nvSpPr>
          <p:cNvPr id="4" name="Slide Number Placeholder 3"/>
          <p:cNvSpPr>
            <a:spLocks noGrp="1"/>
          </p:cNvSpPr>
          <p:nvPr>
            <p:ph type="sldNum" sz="quarter" idx="5"/>
          </p:nvPr>
        </p:nvSpPr>
        <p:spPr>
          <a:xfrm>
            <a:off x="3971398" y="8830471"/>
            <a:ext cx="3037415" cy="464344"/>
          </a:xfrm>
        </p:spPr>
        <p:txBody>
          <a:bodyPr/>
          <a:lstStyle/>
          <a:p>
            <a:fld id="{1FD2851C-2132-4C01-ADE8-27683B509025}" type="slidenum">
              <a:rPr lang="en-US" smtClean="0"/>
              <a:pPr/>
              <a:t>22</a:t>
            </a:fld>
            <a:endParaRPr lang="en-US" dirty="0"/>
          </a:p>
        </p:txBody>
      </p:sp>
    </p:spTree>
    <p:extLst>
      <p:ext uri="{BB962C8B-B14F-4D97-AF65-F5344CB8AC3E}">
        <p14:creationId xmlns:p14="http://schemas.microsoft.com/office/powerpoint/2010/main" val="62447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Rot="1" noChangeAspect="1" noTextEdit="1"/>
          </p:cNvSpPr>
          <p:nvPr>
            <p:ph type="sldImg"/>
          </p:nvPr>
        </p:nvSpPr>
        <p:spPr bwMode="auto">
          <a:noFill/>
          <a:ln>
            <a:solidFill>
              <a:srgbClr val="000000"/>
            </a:solidFill>
            <a:miter lim="800000"/>
            <a:headEnd/>
            <a:tailEnd/>
          </a:ln>
        </p:spPr>
      </p:sp>
      <p:sp>
        <p:nvSpPr>
          <p:cNvPr id="412675" name="Rectangle 3"/>
          <p:cNvSpPr>
            <a:spLocks noGrp="1"/>
          </p:cNvSpPr>
          <p:nvPr>
            <p:ph type="body" idx="1"/>
          </p:nvPr>
        </p:nvSpPr>
        <p:spPr bwMode="auto">
          <a:xfrm>
            <a:off x="701682" y="4416032"/>
            <a:ext cx="5607047" cy="5337568"/>
          </a:xfrm>
          <a:noFill/>
        </p:spPr>
        <p:txBody>
          <a:bodyPr wrap="square" numCol="1" anchor="t" anchorCtr="0" compatLnSpc="1">
            <a:prstTxWarp prst="textNoShape">
              <a:avLst/>
            </a:prstTxWarp>
            <a:normAutofit/>
          </a:bodyPr>
          <a:lstStyle/>
          <a:p>
            <a:pPr>
              <a:lnSpc>
                <a:spcPct val="150000"/>
              </a:lnSpc>
              <a:spcBef>
                <a:spcPct val="0"/>
              </a:spcBef>
            </a:pPr>
            <a:r>
              <a:rPr lang="en-US" b="1" dirty="0">
                <a:latin typeface="Arial" panose="020B0604020202020204" pitchFamily="34" charset="0"/>
                <a:cs typeface="Arial" panose="020B0604020202020204" pitchFamily="34" charset="0"/>
              </a:rPr>
              <a:t>SAY:</a:t>
            </a:r>
          </a:p>
          <a:p>
            <a:pPr defTabSz="881262">
              <a:lnSpc>
                <a:spcPct val="150000"/>
              </a:lnSpc>
              <a:defRPr/>
            </a:pPr>
            <a:endParaRPr lang="en-US" baseline="0" dirty="0">
              <a:latin typeface="Arial" pitchFamily="34" charset="0"/>
              <a:cs typeface="Arial" pitchFamily="34" charset="0"/>
            </a:endParaRPr>
          </a:p>
          <a:p>
            <a:pPr defTabSz="881262">
              <a:lnSpc>
                <a:spcPct val="150000"/>
              </a:lnSpc>
              <a:defRPr/>
            </a:pPr>
            <a:r>
              <a:rPr lang="en-US" baseline="0" dirty="0">
                <a:latin typeface="Arial" pitchFamily="34" charset="0"/>
                <a:cs typeface="Arial" pitchFamily="34" charset="0"/>
              </a:rPr>
              <a:t>The resulting communication system is known to the public as FluView, a weekly surveillance report prepared by CDC’s Influenza Division. It is a visual graphic that displays a range of data illustrating the activity levels for each state. FluView was created by experts in computer science, technology, and applied information methods and is now used to share complex health information in an easy-to-understand manner.</a:t>
            </a:r>
          </a:p>
          <a:p>
            <a:pPr defTabSz="881262">
              <a:lnSpc>
                <a:spcPct val="150000"/>
              </a:lnSpc>
              <a:defRPr/>
            </a:pPr>
            <a:endParaRPr lang="en-US" baseline="0" dirty="0">
              <a:latin typeface="Arial" pitchFamily="34" charset="0"/>
              <a:cs typeface="Arial" pitchFamily="34" charset="0"/>
            </a:endParaRPr>
          </a:p>
          <a:p>
            <a:pPr defTabSz="881262">
              <a:lnSpc>
                <a:spcPct val="150000"/>
              </a:lnSpc>
              <a:defRPr/>
            </a:pPr>
            <a:r>
              <a:rPr lang="en-US" baseline="0" dirty="0">
                <a:latin typeface="Arial" pitchFamily="34" charset="0"/>
                <a:cs typeface="Arial" pitchFamily="34" charset="0"/>
              </a:rPr>
              <a:t>CDC’s monitoring system collects the required data and displays the weekly surveillance report that guides public health practice, research, and learning.</a:t>
            </a:r>
          </a:p>
          <a:p>
            <a:pPr defTabSz="881262">
              <a:lnSpc>
                <a:spcPct val="150000"/>
              </a:lnSpc>
              <a:defRPr/>
            </a:pPr>
            <a:endParaRPr lang="en-US" dirty="0">
              <a:latin typeface="Arial" pitchFamily="34" charset="0"/>
              <a:cs typeface="Arial" pitchFamily="34" charset="0"/>
            </a:endParaRPr>
          </a:p>
          <a:p>
            <a:pPr defTabSz="881262">
              <a:lnSpc>
                <a:spcPct val="150000"/>
              </a:lnSpc>
            </a:pPr>
            <a:r>
              <a:rPr lang="en-US" dirty="0">
                <a:latin typeface="Arial" pitchFamily="34" charset="0"/>
                <a:cs typeface="Arial" pitchFamily="34" charset="0"/>
              </a:rPr>
              <a:t>FluView</a:t>
            </a:r>
            <a:r>
              <a:rPr lang="en-US" baseline="0" dirty="0">
                <a:latin typeface="Arial" pitchFamily="34" charset="0"/>
                <a:cs typeface="Arial" pitchFamily="34" charset="0"/>
              </a:rPr>
              <a:t> is the result of how informatics</a:t>
            </a:r>
          </a:p>
          <a:p>
            <a:pPr defTabSz="881262">
              <a:lnSpc>
                <a:spcPct val="150000"/>
              </a:lnSpc>
            </a:pPr>
            <a:endParaRPr lang="en-US" baseline="0" dirty="0">
              <a:latin typeface="Arial" pitchFamily="34" charset="0"/>
              <a:cs typeface="Arial" pitchFamily="34" charset="0"/>
            </a:endParaRPr>
          </a:p>
          <a:p>
            <a:pPr marL="165237" indent="-165237">
              <a:lnSpc>
                <a:spcPct val="150000"/>
              </a:lnSpc>
              <a:buFont typeface="Arial" panose="020B0604020202020204" pitchFamily="34" charset="0"/>
              <a:buChar char="•"/>
            </a:pPr>
            <a:r>
              <a:rPr lang="en-US" dirty="0">
                <a:latin typeface="Arial" pitchFamily="34" charset="0"/>
                <a:cs typeface="Arial" pitchFamily="34" charset="0"/>
              </a:rPr>
              <a:t>brings data together,</a:t>
            </a:r>
          </a:p>
          <a:p>
            <a:pPr marL="165237" indent="-165237">
              <a:lnSpc>
                <a:spcPct val="150000"/>
              </a:lnSpc>
              <a:buFont typeface="Arial" panose="020B0604020202020204" pitchFamily="34" charset="0"/>
              <a:buChar char="•"/>
            </a:pPr>
            <a:r>
              <a:rPr lang="en-US" dirty="0">
                <a:latin typeface="Arial" pitchFamily="34" charset="0"/>
                <a:cs typeface="Arial" pitchFamily="34" charset="0"/>
              </a:rPr>
              <a:t>combine</a:t>
            </a:r>
            <a:r>
              <a:rPr lang="en-US" baseline="0" dirty="0">
                <a:latin typeface="Arial" pitchFamily="34" charset="0"/>
                <a:cs typeface="Arial" pitchFamily="34" charset="0"/>
              </a:rPr>
              <a:t>s the data into a useful format for analysis, and</a:t>
            </a:r>
          </a:p>
          <a:p>
            <a:pPr marL="165237" indent="-165237">
              <a:lnSpc>
                <a:spcPct val="150000"/>
              </a:lnSpc>
              <a:buFont typeface="Arial" panose="020B0604020202020204" pitchFamily="34" charset="0"/>
              <a:buChar char="•"/>
            </a:pPr>
            <a:r>
              <a:rPr lang="en-US" baseline="0" dirty="0">
                <a:latin typeface="Arial" pitchFamily="34" charset="0"/>
                <a:cs typeface="Arial" pitchFamily="34" charset="0"/>
              </a:rPr>
              <a:t>displays the data in an interactive and dynamic manner.</a:t>
            </a:r>
          </a:p>
          <a:p>
            <a:pPr marL="165237" indent="-165237">
              <a:lnSpc>
                <a:spcPct val="150000"/>
              </a:lnSpc>
              <a:buFont typeface="Arial" panose="020B0604020202020204" pitchFamily="34" charset="0"/>
              <a:buChar char="•"/>
            </a:pPr>
            <a:endParaRPr lang="en-US" baseline="0" dirty="0">
              <a:latin typeface="Arial" pitchFamily="34" charset="0"/>
              <a:cs typeface="Arial" pitchFamily="34" charset="0"/>
            </a:endParaRPr>
          </a:p>
          <a:p>
            <a:pPr>
              <a:lnSpc>
                <a:spcPct val="150000"/>
              </a:lnSpc>
            </a:pPr>
            <a:r>
              <a:rPr lang="en-US" b="1" dirty="0">
                <a:latin typeface="Arial" panose="020B0604020202020204" pitchFamily="34" charset="0"/>
                <a:cs typeface="Arial" panose="020B0604020202020204" pitchFamily="34" charset="0"/>
              </a:rPr>
              <a:t>GO</a:t>
            </a:r>
            <a:r>
              <a:rPr lang="en-US" dirty="0">
                <a:latin typeface="Arial" panose="020B0604020202020204" pitchFamily="34" charset="0"/>
                <a:cs typeface="Arial" panose="020B0604020202020204" pitchFamily="34" charset="0"/>
              </a:rPr>
              <a:t> to next slide.</a:t>
            </a:r>
          </a:p>
        </p:txBody>
      </p:sp>
      <p:sp>
        <p:nvSpPr>
          <p:cNvPr id="4" name="Slide Number Placeholder 3"/>
          <p:cNvSpPr>
            <a:spLocks noGrp="1"/>
          </p:cNvSpPr>
          <p:nvPr>
            <p:ph type="sldNum" sz="quarter" idx="5"/>
          </p:nvPr>
        </p:nvSpPr>
        <p:spPr>
          <a:xfrm>
            <a:off x="3971398" y="8830471"/>
            <a:ext cx="3037415" cy="464344"/>
          </a:xfrm>
        </p:spPr>
        <p:txBody>
          <a:bodyPr/>
          <a:lstStyle/>
          <a:p>
            <a:fld id="{1FD2851C-2132-4C01-ADE8-27683B509025}" type="slidenum">
              <a:rPr lang="en-US" smtClean="0"/>
              <a:pPr/>
              <a:t>23</a:t>
            </a:fld>
            <a:endParaRPr lang="en-US" dirty="0"/>
          </a:p>
        </p:txBody>
      </p:sp>
    </p:spTree>
    <p:extLst>
      <p:ext uri="{BB962C8B-B14F-4D97-AF65-F5344CB8AC3E}">
        <p14:creationId xmlns:p14="http://schemas.microsoft.com/office/powerpoint/2010/main" val="62447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Slide Image Placeholder 1"/>
          <p:cNvSpPr>
            <a:spLocks noGrp="1" noRot="1" noChangeAspect="1"/>
          </p:cNvSpPr>
          <p:nvPr>
            <p:ph type="sldImg"/>
          </p:nvPr>
        </p:nvSpPr>
        <p:spPr bwMode="auto">
          <a:noFill/>
          <a:ln>
            <a:solidFill>
              <a:srgbClr val="000000"/>
            </a:solidFill>
            <a:miter lim="800000"/>
            <a:headEnd/>
            <a:tailEnd/>
          </a:ln>
        </p:spPr>
      </p:sp>
      <p:sp>
        <p:nvSpPr>
          <p:cNvPr id="302082" name="Notes Placeholder 2"/>
          <p:cNvSpPr>
            <a:spLocks noGrp="1"/>
          </p:cNvSpPr>
          <p:nvPr>
            <p:ph type="body" idx="1"/>
          </p:nvPr>
        </p:nvSpPr>
        <p:spPr bwMode="auto">
          <a:xfrm>
            <a:off x="701682" y="4416033"/>
            <a:ext cx="5607047" cy="2441968"/>
          </a:xfrm>
          <a:noFill/>
        </p:spPr>
        <p:txBody>
          <a:bodyPr wrap="square" numCol="1" anchor="t" anchorCtr="0" compatLnSpc="1">
            <a:prstTxWarp prst="textNoShape">
              <a:avLst/>
            </a:prstTxWarp>
          </a:bodyPr>
          <a:lstStyle/>
          <a:p>
            <a:pPr>
              <a:lnSpc>
                <a:spcPct val="150000"/>
              </a:lnSpc>
              <a:spcBef>
                <a:spcPct val="0"/>
              </a:spcBef>
              <a:spcAft>
                <a:spcPts val="600"/>
              </a:spcAft>
            </a:pPr>
            <a:r>
              <a:rPr lang="en-US" dirty="0">
                <a:latin typeface="Arial" charset="0"/>
                <a:cs typeface="Arial" charset="0"/>
              </a:rPr>
              <a:t>&lt;</a:t>
            </a:r>
            <a:r>
              <a:rPr lang="en-US" b="1" dirty="0">
                <a:solidFill>
                  <a:srgbClr val="000000"/>
                </a:solidFill>
                <a:latin typeface="Arial" pitchFamily="34" charset="0"/>
                <a:cs typeface="Arial" pitchFamily="34" charset="0"/>
              </a:rPr>
              <a:t>READ</a:t>
            </a:r>
            <a:r>
              <a:rPr lang="en-US" dirty="0">
                <a:solidFill>
                  <a:srgbClr val="000000"/>
                </a:solidFill>
                <a:latin typeface="Arial" pitchFamily="34" charset="0"/>
                <a:cs typeface="Arial" pitchFamily="34" charset="0"/>
              </a:rPr>
              <a:t> the knowledge check question and wait for participant responses.&gt;</a:t>
            </a:r>
          </a:p>
          <a:p>
            <a:pPr>
              <a:lnSpc>
                <a:spcPct val="150000"/>
              </a:lnSpc>
              <a:spcAft>
                <a:spcPts val="592"/>
              </a:spcAft>
            </a:pPr>
            <a:endParaRPr lang="en-US" dirty="0">
              <a:solidFill>
                <a:srgbClr val="000000"/>
              </a:solidFill>
              <a:latin typeface="Arial" pitchFamily="34" charset="0"/>
              <a:cs typeface="Arial" pitchFamily="34" charset="0"/>
            </a:endParaRPr>
          </a:p>
          <a:p>
            <a:pPr>
              <a:lnSpc>
                <a:spcPct val="150000"/>
              </a:lnSpc>
              <a:spcAft>
                <a:spcPts val="592"/>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 </a:t>
            </a:r>
            <a:r>
              <a:rPr lang="en-US" dirty="0">
                <a:solidFill>
                  <a:srgbClr val="000000"/>
                </a:solidFill>
                <a:latin typeface="Arial" pitchFamily="34" charset="0"/>
                <a:cs typeface="Arial" pitchFamily="34" charset="0"/>
              </a:rPr>
              <a:t>for the correct answer to appear.&gt;</a:t>
            </a:r>
          </a:p>
          <a:p>
            <a:pPr>
              <a:lnSpc>
                <a:spcPct val="150000"/>
              </a:lnSpc>
              <a:spcAft>
                <a:spcPts val="592"/>
              </a:spcAft>
            </a:pPr>
            <a:br>
              <a:rPr lang="en-US" dirty="0">
                <a:solidFill>
                  <a:srgbClr val="000000"/>
                </a:solidFill>
                <a:latin typeface="Arial" pitchFamily="34" charset="0"/>
                <a:cs typeface="Arial" pitchFamily="34" charset="0"/>
              </a:rPr>
            </a:br>
            <a:r>
              <a:rPr lang="en-US" dirty="0">
                <a:solidFill>
                  <a:srgbClr val="000000"/>
                </a:solidFill>
                <a:latin typeface="Arial" pitchFamily="34" charset="0"/>
                <a:cs typeface="Arial" pitchFamily="34" charset="0"/>
              </a:rPr>
              <a:t>The correct answer</a:t>
            </a:r>
            <a:r>
              <a:rPr lang="en-US" baseline="0" dirty="0">
                <a:solidFill>
                  <a:srgbClr val="000000"/>
                </a:solidFill>
                <a:latin typeface="Arial" pitchFamily="34" charset="0"/>
                <a:cs typeface="Arial" pitchFamily="34" charset="0"/>
              </a:rPr>
              <a:t> is B, vision and systems planning.</a:t>
            </a:r>
          </a:p>
          <a:p>
            <a:pPr>
              <a:lnSpc>
                <a:spcPct val="150000"/>
              </a:lnSpc>
              <a:spcAft>
                <a:spcPts val="592"/>
              </a:spcAft>
            </a:pPr>
            <a:endParaRPr lang="en-US" dirty="0">
              <a:solidFill>
                <a:srgbClr val="000000"/>
              </a:solidFill>
              <a:latin typeface="Arial" pitchFamily="34" charset="0"/>
              <a:cs typeface="Arial" pitchFamily="34" charset="0"/>
            </a:endParaRPr>
          </a:p>
          <a:p>
            <a:pPr>
              <a:lnSpc>
                <a:spcPct val="150000"/>
              </a:lnSpc>
              <a:spcAft>
                <a:spcPts val="592"/>
              </a:spcAft>
            </a:pPr>
            <a:r>
              <a:rPr lang="en-US" b="1" dirty="0">
                <a:latin typeface="Arial" pitchFamily="34" charset="0"/>
                <a:cs typeface="Arial" pitchFamily="34" charset="0"/>
              </a:rPr>
              <a:t>GO</a:t>
            </a:r>
            <a:r>
              <a:rPr lang="en-US" dirty="0">
                <a:latin typeface="Arial" pitchFamily="34" charset="0"/>
                <a:cs typeface="Arial" pitchFamily="34" charset="0"/>
              </a:rPr>
              <a:t> to next slide.</a:t>
            </a:r>
            <a:endParaRPr lang="en-US" b="1" dirty="0">
              <a:solidFill>
                <a:srgbClr val="000000"/>
              </a:solidFill>
              <a:latin typeface="Arial" pitchFamily="34" charset="0"/>
              <a:cs typeface="Arial" pitchFamily="34" charset="0"/>
            </a:endParaRPr>
          </a:p>
        </p:txBody>
      </p:sp>
      <p:sp>
        <p:nvSpPr>
          <p:cNvPr id="1044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5C7EB0-1F5D-4DF2-BD9F-D43F7ADBF1E5}" type="slidenum">
              <a:rPr lang="en-US">
                <a:cs typeface="Arial" charset="0"/>
              </a:rPr>
              <a:pPr fontAlgn="base">
                <a:spcBef>
                  <a:spcPct val="0"/>
                </a:spcBef>
                <a:spcAft>
                  <a:spcPct val="0"/>
                </a:spcAft>
                <a:defRPr/>
              </a:pPr>
              <a:t>24</a:t>
            </a:fld>
            <a:endParaRPr lang="en-US" dirty="0">
              <a:cs typeface="Arial" charset="0"/>
            </a:endParaRPr>
          </a:p>
        </p:txBody>
      </p:sp>
    </p:spTree>
    <p:extLst>
      <p:ext uri="{BB962C8B-B14F-4D97-AF65-F5344CB8AC3E}">
        <p14:creationId xmlns:p14="http://schemas.microsoft.com/office/powerpoint/2010/main" val="4130301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3"/>
            <a:ext cx="5607047" cy="2746768"/>
          </a:xfrm>
        </p:spPr>
        <p:txBody>
          <a:bodyPr/>
          <a:lstStyle/>
          <a:p>
            <a:pPr>
              <a:lnSpc>
                <a:spcPct val="150000"/>
              </a:lnSpc>
              <a:spcAft>
                <a:spcPts val="592"/>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READ</a:t>
            </a:r>
            <a:r>
              <a:rPr lang="en-US" dirty="0">
                <a:solidFill>
                  <a:srgbClr val="000000"/>
                </a:solidFill>
                <a:latin typeface="Arial" pitchFamily="34" charset="0"/>
                <a:cs typeface="Arial" pitchFamily="34" charset="0"/>
              </a:rPr>
              <a:t> the knowledge check question and wait for participant responses.&gt;</a:t>
            </a:r>
          </a:p>
          <a:p>
            <a:pPr>
              <a:lnSpc>
                <a:spcPct val="150000"/>
              </a:lnSpc>
              <a:spcAft>
                <a:spcPts val="592"/>
              </a:spcAft>
            </a:pPr>
            <a:endParaRPr lang="en-US" dirty="0">
              <a:solidFill>
                <a:srgbClr val="000000"/>
              </a:solidFill>
              <a:latin typeface="Arial" pitchFamily="34" charset="0"/>
              <a:cs typeface="Arial" pitchFamily="34" charset="0"/>
            </a:endParaRPr>
          </a:p>
          <a:p>
            <a:pPr>
              <a:lnSpc>
                <a:spcPct val="150000"/>
              </a:lnSpc>
              <a:spcAft>
                <a:spcPts val="592"/>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 </a:t>
            </a:r>
            <a:r>
              <a:rPr lang="en-US" dirty="0">
                <a:solidFill>
                  <a:srgbClr val="000000"/>
                </a:solidFill>
                <a:latin typeface="Arial" pitchFamily="34" charset="0"/>
                <a:cs typeface="Arial" pitchFamily="34" charset="0"/>
              </a:rPr>
              <a:t>for the correct answers to appear.&gt;</a:t>
            </a:r>
          </a:p>
          <a:p>
            <a:pPr>
              <a:lnSpc>
                <a:spcPct val="150000"/>
              </a:lnSpc>
              <a:spcAft>
                <a:spcPts val="592"/>
              </a:spcAft>
            </a:pPr>
            <a:endParaRPr lang="en-US" dirty="0">
              <a:solidFill>
                <a:srgbClr val="000000"/>
              </a:solidFill>
              <a:latin typeface="Arial" pitchFamily="34" charset="0"/>
              <a:cs typeface="Arial" pitchFamily="34" charset="0"/>
            </a:endParaRPr>
          </a:p>
          <a:p>
            <a:pPr>
              <a:lnSpc>
                <a:spcPct val="150000"/>
              </a:lnSpc>
              <a:spcAft>
                <a:spcPts val="592"/>
              </a:spcAft>
            </a:pPr>
            <a:r>
              <a:rPr lang="en-US" dirty="0">
                <a:solidFill>
                  <a:srgbClr val="000000"/>
                </a:solidFill>
                <a:latin typeface="Arial" pitchFamily="34" charset="0"/>
                <a:cs typeface="Arial" pitchFamily="34" charset="0"/>
              </a:rPr>
              <a:t>The correct answer</a:t>
            </a:r>
            <a:r>
              <a:rPr lang="en-US" baseline="0" dirty="0">
                <a:solidFill>
                  <a:srgbClr val="000000"/>
                </a:solidFill>
                <a:latin typeface="Arial" pitchFamily="34" charset="0"/>
                <a:cs typeface="Arial" pitchFamily="34" charset="0"/>
              </a:rPr>
              <a:t>s is B, technology, computer science, and applied information methods.</a:t>
            </a:r>
            <a:endParaRPr lang="en-US" dirty="0">
              <a:solidFill>
                <a:srgbClr val="000000"/>
              </a:solidFill>
              <a:latin typeface="Arial" pitchFamily="34" charset="0"/>
              <a:cs typeface="Arial" pitchFamily="34" charset="0"/>
            </a:endParaRPr>
          </a:p>
          <a:p>
            <a:pPr>
              <a:lnSpc>
                <a:spcPct val="150000"/>
              </a:lnSpc>
              <a:spcAft>
                <a:spcPts val="592"/>
              </a:spcAft>
            </a:pPr>
            <a:endParaRPr lang="en-US" dirty="0">
              <a:solidFill>
                <a:srgbClr val="000000"/>
              </a:solidFill>
              <a:latin typeface="Arial" pitchFamily="34" charset="0"/>
              <a:cs typeface="Arial" pitchFamily="34" charset="0"/>
            </a:endParaRPr>
          </a:p>
          <a:p>
            <a:pPr>
              <a:lnSpc>
                <a:spcPct val="150000"/>
              </a:lnSpc>
              <a:spcAft>
                <a:spcPts val="592"/>
              </a:spcAft>
            </a:pPr>
            <a:r>
              <a:rPr lang="en-US" b="1" dirty="0">
                <a:latin typeface="Arial" pitchFamily="34" charset="0"/>
                <a:cs typeface="Arial" pitchFamily="34" charset="0"/>
              </a:rPr>
              <a:t>GO</a:t>
            </a:r>
            <a:r>
              <a:rPr lang="en-US" dirty="0">
                <a:latin typeface="Arial" pitchFamily="34" charset="0"/>
                <a:cs typeface="Arial" pitchFamily="34" charset="0"/>
              </a:rPr>
              <a:t> to next slide.</a:t>
            </a:r>
            <a:endParaRPr lang="en-US" b="1"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25</a:t>
            </a:fld>
            <a:endParaRPr lang="en-US" dirty="0"/>
          </a:p>
        </p:txBody>
      </p:sp>
    </p:spTree>
    <p:extLst>
      <p:ext uri="{BB962C8B-B14F-4D97-AF65-F5344CB8AC3E}">
        <p14:creationId xmlns:p14="http://schemas.microsoft.com/office/powerpoint/2010/main" val="1127893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3"/>
            <a:ext cx="5607047" cy="1832368"/>
          </a:xfrm>
        </p:spPr>
        <p:txBody>
          <a:bodyPr>
            <a:noAutofit/>
          </a:bodyPr>
          <a:lstStyle/>
          <a:p>
            <a:pPr defTabSz="913922">
              <a:lnSpc>
                <a:spcPct val="150000"/>
              </a:lnSpc>
              <a:defRPr/>
            </a:pPr>
            <a:r>
              <a:rPr lang="en-US" b="0" baseline="0" dirty="0">
                <a:solidFill>
                  <a:srgbClr val="000000"/>
                </a:solidFill>
                <a:latin typeface="Arial" pitchFamily="34" charset="0"/>
                <a:cs typeface="Arial" pitchFamily="34" charset="0"/>
              </a:rPr>
              <a:t>Topic 3</a:t>
            </a:r>
          </a:p>
          <a:p>
            <a:pPr defTabSz="913922">
              <a:lnSpc>
                <a:spcPct val="150000"/>
              </a:lnSpc>
              <a:defRPr/>
            </a:pPr>
            <a:endParaRPr lang="en-US" b="0" baseline="0" dirty="0">
              <a:solidFill>
                <a:srgbClr val="000000"/>
              </a:solidFill>
              <a:latin typeface="Arial" pitchFamily="34" charset="0"/>
              <a:cs typeface="Arial" pitchFamily="34" charset="0"/>
            </a:endParaRPr>
          </a:p>
          <a:p>
            <a:pPr defTabSz="913922">
              <a:lnSpc>
                <a:spcPct val="150000"/>
              </a:lnSpc>
              <a:defRPr/>
            </a:pPr>
            <a:r>
              <a:rPr lang="en-US" b="0" baseline="0" dirty="0">
                <a:solidFill>
                  <a:srgbClr val="000000"/>
                </a:solidFill>
                <a:latin typeface="Arial" pitchFamily="34" charset="0"/>
                <a:cs typeface="Arial" pitchFamily="34" charset="0"/>
              </a:rPr>
              <a:t>At the Intersection of the Informatician, the Public Health Official, and the Information Technologist</a:t>
            </a:r>
          </a:p>
          <a:p>
            <a:pPr defTabSz="913922">
              <a:lnSpc>
                <a:spcPct val="150000"/>
              </a:lnSpc>
              <a:defRPr/>
            </a:pPr>
            <a:endParaRPr lang="en-US" b="1" dirty="0">
              <a:latin typeface="Arial" panose="020B0604020202020204" pitchFamily="34" charset="0"/>
              <a:cs typeface="Arial" panose="020B0604020202020204" pitchFamily="34" charset="0"/>
            </a:endParaRPr>
          </a:p>
          <a:p>
            <a:pPr defTabSz="913922">
              <a:lnSpc>
                <a:spcPct val="150000"/>
              </a:lnSpc>
              <a:defRPr/>
            </a:pPr>
            <a:r>
              <a:rPr lang="en-US" b="1" dirty="0">
                <a:latin typeface="Arial" panose="020B0604020202020204" pitchFamily="34" charset="0"/>
                <a:cs typeface="Arial" panose="020B0604020202020204" pitchFamily="34" charset="0"/>
              </a:rPr>
              <a:t>GO</a:t>
            </a:r>
            <a:r>
              <a:rPr lang="en-US" dirty="0">
                <a:latin typeface="Arial" panose="020B0604020202020204" pitchFamily="34" charset="0"/>
                <a:cs typeface="Arial" panose="020B0604020202020204" pitchFamily="34" charset="0"/>
              </a:rPr>
              <a:t> to next slide.</a:t>
            </a:r>
          </a:p>
        </p:txBody>
      </p:sp>
      <p:sp>
        <p:nvSpPr>
          <p:cNvPr id="4" name="Slide Number Placeholder 3"/>
          <p:cNvSpPr>
            <a:spLocks noGrp="1"/>
          </p:cNvSpPr>
          <p:nvPr>
            <p:ph type="sldNum" sz="quarter" idx="10"/>
          </p:nvPr>
        </p:nvSpPr>
        <p:spPr/>
        <p:txBody>
          <a:bodyPr/>
          <a:lstStyle/>
          <a:p>
            <a:fld id="{153BCB96-7EEC-4C1C-92AC-A1AF7B1B30F2}" type="slidenum">
              <a:rPr lang="en-US" smtClean="0"/>
              <a:t>26</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2"/>
            <a:ext cx="5607047" cy="5108968"/>
          </a:xfrm>
        </p:spPr>
        <p:txBody>
          <a:bodyPr/>
          <a:lstStyle/>
          <a:p>
            <a:pPr defTabSz="902114">
              <a:lnSpc>
                <a:spcPct val="150000"/>
              </a:lnSpc>
              <a:defRPr/>
            </a:pPr>
            <a:r>
              <a:rPr lang="en-US" b="1" dirty="0">
                <a:solidFill>
                  <a:srgbClr val="000000"/>
                </a:solidFill>
                <a:latin typeface="Arial" pitchFamily="34" charset="0"/>
                <a:cs typeface="Arial" pitchFamily="34" charset="0"/>
              </a:rPr>
              <a:t>SAY:</a:t>
            </a:r>
          </a:p>
          <a:p>
            <a:pPr defTabSz="902114">
              <a:lnSpc>
                <a:spcPct val="150000"/>
              </a:lnSpc>
              <a:defRPr/>
            </a:pPr>
            <a:endParaRPr lang="en-US" b="1" dirty="0">
              <a:solidFill>
                <a:srgbClr val="000000"/>
              </a:solidFill>
              <a:latin typeface="Arial" pitchFamily="34" charset="0"/>
              <a:cs typeface="Arial" pitchFamily="34" charset="0"/>
            </a:endParaRPr>
          </a:p>
          <a:p>
            <a:pPr defTabSz="902114">
              <a:lnSpc>
                <a:spcPct val="150000"/>
              </a:lnSpc>
              <a:defRPr/>
            </a:pPr>
            <a:r>
              <a:rPr lang="en-US" b="0" baseline="0" dirty="0">
                <a:solidFill>
                  <a:srgbClr val="000000"/>
                </a:solidFill>
                <a:latin typeface="Arial" pitchFamily="34" charset="0"/>
                <a:cs typeface="Arial" pitchFamily="34" charset="0"/>
              </a:rPr>
              <a:t>Let’s refer back to the chart that details how to create a public health information system. </a:t>
            </a:r>
          </a:p>
          <a:p>
            <a:pPr defTabSz="902114">
              <a:lnSpc>
                <a:spcPct val="150000"/>
              </a:lnSpc>
              <a:defRPr/>
            </a:pPr>
            <a:endParaRPr lang="en-US" b="0" baseline="0" dirty="0">
              <a:solidFill>
                <a:srgbClr val="000000"/>
              </a:solidFill>
              <a:latin typeface="Arial" pitchFamily="34" charset="0"/>
              <a:cs typeface="Arial" pitchFamily="34" charset="0"/>
            </a:endParaRPr>
          </a:p>
          <a:p>
            <a:pPr defTabSz="902114">
              <a:lnSpc>
                <a:spcPct val="150000"/>
              </a:lnSpc>
              <a:defRPr/>
            </a:pPr>
            <a:r>
              <a:rPr lang="en-US" b="0" baseline="0" dirty="0">
                <a:solidFill>
                  <a:srgbClr val="000000"/>
                </a:solidFill>
                <a:latin typeface="Arial" pitchFamily="34" charset="0"/>
                <a:cs typeface="Arial" pitchFamily="34" charset="0"/>
              </a:rPr>
              <a:t>&lt;</a:t>
            </a:r>
            <a:r>
              <a:rPr lang="en-US" b="1" baseline="0" dirty="0">
                <a:solidFill>
                  <a:srgbClr val="000000"/>
                </a:solidFill>
                <a:latin typeface="Arial" pitchFamily="34" charset="0"/>
                <a:cs typeface="Arial" pitchFamily="34" charset="0"/>
              </a:rPr>
              <a:t>ALLOW</a:t>
            </a:r>
            <a:r>
              <a:rPr lang="en-US" b="0" baseline="0" dirty="0">
                <a:solidFill>
                  <a:srgbClr val="000000"/>
                </a:solidFill>
                <a:latin typeface="Arial" pitchFamily="34" charset="0"/>
                <a:cs typeface="Arial" pitchFamily="34" charset="0"/>
              </a:rPr>
              <a:t> participants time to retrieve the handout of the chart.&gt;</a:t>
            </a:r>
          </a:p>
          <a:p>
            <a:pPr defTabSz="902114">
              <a:lnSpc>
                <a:spcPct val="150000"/>
              </a:lnSpc>
              <a:defRPr/>
            </a:pPr>
            <a:endParaRPr lang="en-US" b="0" baseline="0" dirty="0">
              <a:solidFill>
                <a:srgbClr val="000000"/>
              </a:solidFill>
              <a:latin typeface="Arial" pitchFamily="34" charset="0"/>
              <a:cs typeface="Arial" pitchFamily="34" charset="0"/>
            </a:endParaRPr>
          </a:p>
          <a:p>
            <a:pPr defTabSz="902114">
              <a:lnSpc>
                <a:spcPct val="150000"/>
              </a:lnSpc>
              <a:defRPr/>
            </a:pPr>
            <a:r>
              <a:rPr lang="en-US" b="0" baseline="0" dirty="0">
                <a:solidFill>
                  <a:srgbClr val="000000"/>
                </a:solidFill>
                <a:latin typeface="Arial" pitchFamily="34" charset="0"/>
                <a:cs typeface="Arial" pitchFamily="34" charset="0"/>
              </a:rPr>
              <a:t>We’ll now take a look at how the common knowledge and skills of the informatician, the public health official, and the information technologist intersect.</a:t>
            </a:r>
          </a:p>
          <a:p>
            <a:pPr defTabSz="902114">
              <a:lnSpc>
                <a:spcPct val="150000"/>
              </a:lnSpc>
              <a:defRPr/>
            </a:pPr>
            <a:endParaRPr lang="en-US" b="0" baseline="0" dirty="0">
              <a:solidFill>
                <a:srgbClr val="000000"/>
              </a:solidFill>
              <a:latin typeface="Arial" pitchFamily="34" charset="0"/>
              <a:cs typeface="Arial" pitchFamily="34" charset="0"/>
            </a:endParaRPr>
          </a:p>
          <a:p>
            <a:pPr defTabSz="902114">
              <a:lnSpc>
                <a:spcPct val="150000"/>
              </a:lnSpc>
              <a:defRPr/>
            </a:pPr>
            <a:r>
              <a:rPr lang="en-US" b="0" baseline="0" dirty="0">
                <a:solidFill>
                  <a:srgbClr val="000000"/>
                </a:solidFill>
                <a:latin typeface="Arial" pitchFamily="34" charset="0"/>
                <a:cs typeface="Arial" pitchFamily="34" charset="0"/>
              </a:rPr>
              <a:t>&lt;</a:t>
            </a:r>
            <a:r>
              <a:rPr lang="en-US" b="1" baseline="0" dirty="0">
                <a:solidFill>
                  <a:srgbClr val="000000"/>
                </a:solidFill>
                <a:latin typeface="Arial" pitchFamily="34" charset="0"/>
                <a:cs typeface="Arial" pitchFamily="34" charset="0"/>
              </a:rPr>
              <a:t>DIRECT</a:t>
            </a:r>
            <a:r>
              <a:rPr lang="en-US" b="0" baseline="0" dirty="0">
                <a:solidFill>
                  <a:srgbClr val="000000"/>
                </a:solidFill>
                <a:latin typeface="Arial" pitchFamily="34" charset="0"/>
                <a:cs typeface="Arial" pitchFamily="34" charset="0"/>
              </a:rPr>
              <a:t> participants to the right side of the chart where public health, informatics, and information technology columns are displayed.&gt;</a:t>
            </a:r>
          </a:p>
          <a:p>
            <a:pPr defTabSz="902114">
              <a:lnSpc>
                <a:spcPct val="150000"/>
              </a:lnSpc>
              <a:defRPr/>
            </a:pPr>
            <a:endParaRPr lang="en-US" b="0" baseline="0" dirty="0">
              <a:solidFill>
                <a:srgbClr val="000000"/>
              </a:solidFill>
              <a:latin typeface="Arial" pitchFamily="34" charset="0"/>
              <a:cs typeface="Arial" pitchFamily="34" charset="0"/>
            </a:endParaRPr>
          </a:p>
          <a:p>
            <a:pPr marL="0" marR="0" indent="0" algn="l" defTabSz="902114" rtl="0" eaLnBrk="1" fontAlgn="auto" latinLnBrk="0" hangingPunct="1">
              <a:lnSpc>
                <a:spcPct val="150000"/>
              </a:lnSpc>
              <a:spcBef>
                <a:spcPts val="0"/>
              </a:spcBef>
              <a:spcAft>
                <a:spcPts val="0"/>
              </a:spcAft>
              <a:buClrTx/>
              <a:buSzTx/>
              <a:buFontTx/>
              <a:buNone/>
              <a:tabLst/>
              <a:defRPr/>
            </a:pPr>
            <a:r>
              <a:rPr lang="en-US" baseline="0" dirty="0">
                <a:solidFill>
                  <a:srgbClr val="000000"/>
                </a:solidFill>
                <a:latin typeface="Arial" pitchFamily="34" charset="0"/>
                <a:cs typeface="Arial" pitchFamily="34" charset="0"/>
              </a:rPr>
              <a:t>Notice that the informatician shares common knowledge and skills with both professions and </a:t>
            </a:r>
            <a:r>
              <a:rPr lang="en-US" dirty="0">
                <a:solidFill>
                  <a:srgbClr val="000000"/>
                </a:solidFill>
                <a:latin typeface="Arial" pitchFamily="34" charset="0"/>
                <a:cs typeface="Arial" pitchFamily="34" charset="0"/>
              </a:rPr>
              <a:t>often acts as a translator or a bridge between public health program staff and information</a:t>
            </a:r>
            <a:r>
              <a:rPr lang="en-US" baseline="0" dirty="0">
                <a:solidFill>
                  <a:srgbClr val="000000"/>
                </a:solidFill>
                <a:latin typeface="Arial" pitchFamily="34" charset="0"/>
                <a:cs typeface="Arial" pitchFamily="34" charset="0"/>
              </a:rPr>
              <a:t> technology</a:t>
            </a:r>
            <a:r>
              <a:rPr lang="en-US" dirty="0">
                <a:solidFill>
                  <a:srgbClr val="000000"/>
                </a:solidFill>
                <a:latin typeface="Arial" pitchFamily="34" charset="0"/>
                <a:cs typeface="Arial" pitchFamily="34" charset="0"/>
              </a:rPr>
              <a:t> specialists</a:t>
            </a:r>
            <a:r>
              <a:rPr lang="en-US" baseline="0" dirty="0">
                <a:solidFill>
                  <a:srgbClr val="000000"/>
                </a:solidFill>
                <a:latin typeface="Arial" pitchFamily="34" charset="0"/>
                <a:cs typeface="Arial" pitchFamily="34" charset="0"/>
              </a:rPr>
              <a:t>. </a:t>
            </a:r>
          </a:p>
          <a:p>
            <a:pPr marL="0" marR="0" indent="0" algn="l" defTabSz="902114" rtl="0" eaLnBrk="1" fontAlgn="auto" latinLnBrk="0" hangingPunct="1">
              <a:lnSpc>
                <a:spcPct val="150000"/>
              </a:lnSpc>
              <a:spcBef>
                <a:spcPts val="0"/>
              </a:spcBef>
              <a:spcAft>
                <a:spcPts val="0"/>
              </a:spcAft>
              <a:buClrTx/>
              <a:buSzTx/>
              <a:buFontTx/>
              <a:buNone/>
              <a:tabLst/>
              <a:defRPr/>
            </a:pPr>
            <a:endParaRPr lang="en-US" b="1" baseline="0" dirty="0">
              <a:solidFill>
                <a:srgbClr val="000000"/>
              </a:solidFill>
              <a:latin typeface="Arial" pitchFamily="34" charset="0"/>
              <a:cs typeface="Arial" pitchFamily="34" charset="0"/>
            </a:endParaRPr>
          </a:p>
          <a:p>
            <a:pPr marL="0" marR="0" indent="0" algn="l" defTabSz="902114" rtl="0" eaLnBrk="1" fontAlgn="auto" latinLnBrk="0" hangingPunct="1">
              <a:lnSpc>
                <a:spcPct val="150000"/>
              </a:lnSpc>
              <a:spcBef>
                <a:spcPts val="0"/>
              </a:spcBef>
              <a:spcAft>
                <a:spcPts val="0"/>
              </a:spcAft>
              <a:buClrTx/>
              <a:buSzTx/>
              <a:buFontTx/>
              <a:buNone/>
              <a:tabLst/>
              <a:defRPr/>
            </a:pPr>
            <a:r>
              <a:rPr lang="en-US" b="1" dirty="0">
                <a:latin typeface="Arial" pitchFamily="34" charset="0"/>
                <a:cs typeface="Arial" pitchFamily="34" charset="0"/>
              </a:rPr>
              <a:t>GO</a:t>
            </a:r>
            <a:r>
              <a:rPr lang="en-US" b="0" dirty="0">
                <a:latin typeface="Arial" pitchFamily="34" charset="0"/>
                <a:cs typeface="Arial" pitchFamily="34" charset="0"/>
              </a:rPr>
              <a:t> t</a:t>
            </a:r>
            <a:r>
              <a:rPr lang="en-US" baseline="0" dirty="0">
                <a:latin typeface="Arial" pitchFamily="34" charset="0"/>
                <a:cs typeface="Arial" pitchFamily="34" charset="0"/>
              </a:rPr>
              <a:t>o next slide.</a:t>
            </a:r>
            <a:endParaRPr lang="en-US" b="1"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FD2851C-2132-4C01-ADE8-27683B509025}" type="slidenum">
              <a:rPr lang="en-US" smtClean="0"/>
              <a:pPr/>
              <a:t>27</a:t>
            </a:fld>
            <a:endParaRPr lang="en-US" dirty="0"/>
          </a:p>
        </p:txBody>
      </p:sp>
    </p:spTree>
    <p:extLst>
      <p:ext uri="{BB962C8B-B14F-4D97-AF65-F5344CB8AC3E}">
        <p14:creationId xmlns:p14="http://schemas.microsoft.com/office/powerpoint/2010/main" val="568380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2"/>
            <a:ext cx="5607047" cy="5870968"/>
          </a:xfrm>
        </p:spPr>
        <p:txBody>
          <a:bodyPr/>
          <a:lstStyle/>
          <a:p>
            <a:pPr defTabSz="914022">
              <a:lnSpc>
                <a:spcPct val="150000"/>
              </a:lnSpc>
              <a:defRPr/>
            </a:pPr>
            <a:r>
              <a:rPr lang="en-US" b="1" baseline="0" dirty="0">
                <a:solidFill>
                  <a:srgbClr val="000000"/>
                </a:solidFill>
                <a:latin typeface="Arial" panose="020B0604020202020204" pitchFamily="34" charset="0"/>
                <a:cs typeface="Arial" pitchFamily="34" charset="0"/>
              </a:rPr>
              <a:t>SAY</a:t>
            </a:r>
            <a:r>
              <a:rPr lang="en-US" baseline="0" dirty="0">
                <a:solidFill>
                  <a:srgbClr val="000000"/>
                </a:solidFill>
                <a:latin typeface="Arial" pitchFamily="34" charset="0"/>
                <a:cs typeface="Arial" pitchFamily="34" charset="0"/>
              </a:rPr>
              <a:t>:</a:t>
            </a:r>
          </a:p>
          <a:p>
            <a:pPr defTabSz="914022">
              <a:lnSpc>
                <a:spcPct val="150000"/>
              </a:lnSpc>
              <a:defRPr/>
            </a:pPr>
            <a:endParaRPr lang="en-US" baseline="0" dirty="0">
              <a:solidFill>
                <a:srgbClr val="000000"/>
              </a:solidFill>
              <a:latin typeface="Arial" pitchFamily="34" charset="0"/>
              <a:cs typeface="Arial" pitchFamily="34" charset="0"/>
            </a:endParaRPr>
          </a:p>
          <a:p>
            <a:pPr defTabSz="914022">
              <a:lnSpc>
                <a:spcPct val="150000"/>
              </a:lnSpc>
              <a:defRPr/>
            </a:pPr>
            <a:r>
              <a:rPr lang="en-US" baseline="0" dirty="0">
                <a:solidFill>
                  <a:srgbClr val="000000"/>
                </a:solidFill>
                <a:latin typeface="Arial" pitchFamily="34" charset="0"/>
                <a:cs typeface="Arial" pitchFamily="34" charset="0"/>
              </a:rPr>
              <a:t>The informatician brings expertise to the table to communicate what is needed to both the public health customer and the system. Therefore, all three professionals must collaborate to attain a public health goal.</a:t>
            </a:r>
            <a:endParaRPr lang="en-US" dirty="0">
              <a:solidFill>
                <a:srgbClr val="000000"/>
              </a:solidFill>
              <a:latin typeface="Arial" pitchFamily="34" charset="0"/>
              <a:cs typeface="Arial" pitchFamily="34" charset="0"/>
            </a:endParaRPr>
          </a:p>
          <a:p>
            <a:pPr defTabSz="914022">
              <a:lnSpc>
                <a:spcPct val="150000"/>
              </a:lnSpc>
              <a:defRPr/>
            </a:pPr>
            <a:endParaRPr lang="en-US" baseline="0" dirty="0">
              <a:solidFill>
                <a:srgbClr val="000000"/>
              </a:solidFill>
              <a:latin typeface="Arial" pitchFamily="34" charset="0"/>
              <a:cs typeface="Arial" pitchFamily="34" charset="0"/>
            </a:endParaRPr>
          </a:p>
          <a:p>
            <a:pPr defTabSz="914022">
              <a:lnSpc>
                <a:spcPct val="150000"/>
              </a:lnSpc>
              <a:defRPr/>
            </a:pPr>
            <a:r>
              <a:rPr lang="en-US" baseline="0" dirty="0">
                <a:solidFill>
                  <a:srgbClr val="000000"/>
                </a:solidFill>
                <a:latin typeface="Arial" pitchFamily="34" charset="0"/>
                <a:cs typeface="Arial" pitchFamily="34" charset="0"/>
              </a:rPr>
              <a:t>For example, let’s look at Step 4, Systems Design and Implementation. </a:t>
            </a:r>
          </a:p>
          <a:p>
            <a:pPr defTabSz="914022">
              <a:lnSpc>
                <a:spcPct val="150000"/>
              </a:lnSpc>
              <a:defRPr/>
            </a:pPr>
            <a:endParaRPr lang="en-US" baseline="0" dirty="0">
              <a:solidFill>
                <a:srgbClr val="000000"/>
              </a:solidFill>
              <a:latin typeface="Arial" pitchFamily="34" charset="0"/>
              <a:cs typeface="Arial" pitchFamily="34" charset="0"/>
            </a:endParaRPr>
          </a:p>
          <a:p>
            <a:pPr defTabSz="914022">
              <a:lnSpc>
                <a:spcPct val="150000"/>
              </a:lnSpc>
              <a:defRPr/>
            </a:pPr>
            <a:r>
              <a:rPr lang="en-US" baseline="0" dirty="0">
                <a:solidFill>
                  <a:srgbClr val="000000"/>
                </a:solidFill>
                <a:latin typeface="Arial" pitchFamily="34" charset="0"/>
                <a:cs typeface="Arial" pitchFamily="34" charset="0"/>
              </a:rPr>
              <a:t>Notice that the informatician has a broad knowledge of defining or designing methods for public health functions, data elements, data flow, case definition, and message mapping. The public health official has knowledge of the process and can therefore offer </a:t>
            </a:r>
            <a:r>
              <a:rPr lang="en-US" b="0" baseline="0" dirty="0">
                <a:solidFill>
                  <a:srgbClr val="000000"/>
                </a:solidFill>
                <a:latin typeface="Arial" pitchFamily="34" charset="0"/>
                <a:cs typeface="Arial" pitchFamily="34" charset="0"/>
              </a:rPr>
              <a:t>skills in defining and designing the necessary methods</a:t>
            </a:r>
            <a:r>
              <a:rPr lang="en-US" baseline="0" dirty="0">
                <a:solidFill>
                  <a:srgbClr val="000000"/>
                </a:solidFill>
                <a:latin typeface="Arial" pitchFamily="34" charset="0"/>
                <a:cs typeface="Arial" pitchFamily="34" charset="0"/>
              </a:rPr>
              <a:t> to attain the goal.</a:t>
            </a:r>
          </a:p>
          <a:p>
            <a:pPr defTabSz="914022">
              <a:lnSpc>
                <a:spcPct val="150000"/>
              </a:lnSpc>
              <a:defRPr/>
            </a:pPr>
            <a:endParaRPr lang="en-US" baseline="0" dirty="0">
              <a:solidFill>
                <a:srgbClr val="000000"/>
              </a:solidFill>
              <a:latin typeface="Arial" pitchFamily="34" charset="0"/>
              <a:cs typeface="Arial" pitchFamily="34" charset="0"/>
            </a:endParaRPr>
          </a:p>
          <a:p>
            <a:pPr defTabSz="914022">
              <a:lnSpc>
                <a:spcPct val="150000"/>
              </a:lnSpc>
              <a:defRPr/>
            </a:pPr>
            <a:r>
              <a:rPr lang="en-US" baseline="0" dirty="0">
                <a:solidFill>
                  <a:srgbClr val="000000"/>
                </a:solidFill>
                <a:latin typeface="Arial" pitchFamily="34" charset="0"/>
                <a:cs typeface="Arial" pitchFamily="34" charset="0"/>
              </a:rPr>
              <a:t>However, the public health official has no knowledge of implementing information technology for defined public health functions, data elements, data flow, and case definition. The informatician has limited knowledge in this area and therefore relies heavily on the information technology professional’s expertise in managing systems development.</a:t>
            </a:r>
          </a:p>
          <a:p>
            <a:pPr>
              <a:lnSpc>
                <a:spcPct val="150000"/>
              </a:lnSpc>
            </a:pPr>
            <a:endParaRPr lang="en-US" dirty="0">
              <a:latin typeface="Arial" panose="020B0604020202020204" pitchFamily="34" charset="0"/>
              <a:cs typeface="Arial" panose="020B0604020202020204" pitchFamily="34" charset="0"/>
            </a:endParaRPr>
          </a:p>
          <a:p>
            <a:pPr defTabSz="926470">
              <a:lnSpc>
                <a:spcPct val="150000"/>
              </a:lnSpc>
              <a:defRPr/>
            </a:pPr>
            <a:r>
              <a:rPr lang="en-US" b="1" dirty="0">
                <a:latin typeface="Arial" pitchFamily="34" charset="0"/>
                <a:cs typeface="Arial" pitchFamily="34" charset="0"/>
              </a:rPr>
              <a:t>GO</a:t>
            </a:r>
            <a:r>
              <a:rPr lang="en-US" b="0" dirty="0">
                <a:latin typeface="Arial" pitchFamily="34" charset="0"/>
                <a:cs typeface="Arial" pitchFamily="34" charset="0"/>
              </a:rPr>
              <a:t> t</a:t>
            </a:r>
            <a:r>
              <a:rPr lang="en-US" baseline="0" dirty="0">
                <a:latin typeface="Arial" pitchFamily="34" charset="0"/>
                <a:cs typeface="Arial" pitchFamily="34" charset="0"/>
              </a:rPr>
              <a:t>o next slide.</a:t>
            </a:r>
            <a:endParaRPr lang="en-US" baseline="0" dirty="0">
              <a:solidFill>
                <a:srgbClr val="000000"/>
              </a:solidFill>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1FD2851C-2132-4C01-ADE8-27683B509025}" type="slidenum">
              <a:rPr lang="en-US" smtClean="0"/>
              <a:pPr/>
              <a:t>28</a:t>
            </a:fld>
            <a:endParaRPr lang="en-US" dirty="0"/>
          </a:p>
        </p:txBody>
      </p:sp>
    </p:spTree>
    <p:extLst>
      <p:ext uri="{BB962C8B-B14F-4D97-AF65-F5344CB8AC3E}">
        <p14:creationId xmlns:p14="http://schemas.microsoft.com/office/powerpoint/2010/main" val="3862285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2"/>
            <a:ext cx="5607047" cy="7623568"/>
          </a:xfrm>
        </p:spPr>
        <p:txBody>
          <a:bodyPr/>
          <a:lstStyle/>
          <a:p>
            <a:pPr>
              <a:lnSpc>
                <a:spcPct val="150000"/>
              </a:lnSpc>
            </a:pPr>
            <a:r>
              <a:rPr lang="en-US" b="1" dirty="0">
                <a:latin typeface="Arial" panose="020B0604020202020204" pitchFamily="34" charset="0"/>
                <a:cs typeface="Arial" panose="020B0604020202020204" pitchFamily="34" charset="0"/>
              </a:rPr>
              <a:t>SAY:</a:t>
            </a:r>
          </a:p>
          <a:p>
            <a:pPr>
              <a:lnSpc>
                <a:spcPct val="150000"/>
              </a:lnSpc>
            </a:pPr>
            <a:endParaRPr lang="en-US" b="1" dirty="0">
              <a:latin typeface="Arial" panose="020B0604020202020204" pitchFamily="34" charset="0"/>
              <a:cs typeface="Arial" panose="020B0604020202020204" pitchFamily="34" charset="0"/>
            </a:endParaRPr>
          </a:p>
          <a:p>
            <a:pPr defTabSz="926402">
              <a:lnSpc>
                <a:spcPct val="150000"/>
              </a:lnSpc>
              <a:defRPr/>
            </a:pPr>
            <a:r>
              <a:rPr lang="en-US" dirty="0">
                <a:solidFill>
                  <a:srgbClr val="000000"/>
                </a:solidFill>
                <a:latin typeface="Arial" pitchFamily="34" charset="0"/>
                <a:cs typeface="Arial" pitchFamily="34" charset="0"/>
              </a:rPr>
              <a:t>Although the informatician</a:t>
            </a:r>
            <a:r>
              <a:rPr lang="en-US" baseline="0" dirty="0">
                <a:solidFill>
                  <a:srgbClr val="000000"/>
                </a:solidFill>
                <a:latin typeface="Arial" pitchFamily="34" charset="0"/>
                <a:cs typeface="Arial" pitchFamily="34" charset="0"/>
              </a:rPr>
              <a:t> shares knowledge with public health officials, they work more closely with </a:t>
            </a:r>
            <a:r>
              <a:rPr lang="en-US" dirty="0">
                <a:solidFill>
                  <a:srgbClr val="000000"/>
                </a:solidFill>
                <a:latin typeface="Arial" pitchFamily="34" charset="0"/>
                <a:cs typeface="Arial" pitchFamily="34" charset="0"/>
              </a:rPr>
              <a:t>information technologists to accomplish public</a:t>
            </a:r>
            <a:r>
              <a:rPr lang="en-US" baseline="0" dirty="0">
                <a:solidFill>
                  <a:srgbClr val="000000"/>
                </a:solidFill>
                <a:latin typeface="Arial" pitchFamily="34" charset="0"/>
                <a:cs typeface="Arial" pitchFamily="34" charset="0"/>
              </a:rPr>
              <a:t> health goals.</a:t>
            </a:r>
            <a:r>
              <a:rPr lang="en-US" b="0" baseline="0" dirty="0">
                <a:solidFill>
                  <a:srgbClr val="000000"/>
                </a:solidFill>
                <a:latin typeface="Arial" pitchFamily="34" charset="0"/>
                <a:cs typeface="Arial" pitchFamily="34" charset="0"/>
              </a:rPr>
              <a:t> </a:t>
            </a:r>
          </a:p>
          <a:p>
            <a:pPr defTabSz="926402">
              <a:lnSpc>
                <a:spcPct val="150000"/>
              </a:lnSpc>
              <a:defRPr/>
            </a:pPr>
            <a:endParaRPr lang="en-US" b="0" baseline="0" dirty="0">
              <a:solidFill>
                <a:srgbClr val="000000"/>
              </a:solidFill>
              <a:latin typeface="Arial" pitchFamily="34" charset="0"/>
              <a:cs typeface="Arial" pitchFamily="34" charset="0"/>
            </a:endParaRPr>
          </a:p>
          <a:p>
            <a:pPr defTabSz="926402">
              <a:lnSpc>
                <a:spcPct val="150000"/>
              </a:lnSpc>
              <a:defRPr/>
            </a:pPr>
            <a:r>
              <a:rPr lang="en-US" b="0" baseline="0" dirty="0">
                <a:solidFill>
                  <a:srgbClr val="000000"/>
                </a:solidFill>
                <a:latin typeface="Arial" pitchFamily="34" charset="0"/>
                <a:cs typeface="Arial" pitchFamily="34" charset="0"/>
              </a:rPr>
              <a:t>When collaborating, the informatician applies knowledge of health problems and information needs, while the information technologist applies knowledge of systems and design.</a:t>
            </a:r>
          </a:p>
          <a:p>
            <a:pPr defTabSz="926402">
              <a:lnSpc>
                <a:spcPct val="150000"/>
              </a:lnSpc>
              <a:defRPr/>
            </a:pPr>
            <a:endParaRPr lang="en-US" b="0" baseline="0" dirty="0">
              <a:solidFill>
                <a:srgbClr val="000000"/>
              </a:solidFill>
              <a:latin typeface="Arial" pitchFamily="34" charset="0"/>
              <a:cs typeface="Arial" pitchFamily="34" charset="0"/>
            </a:endParaRPr>
          </a:p>
          <a:p>
            <a:pPr defTabSz="926402">
              <a:lnSpc>
                <a:spcPct val="150000"/>
              </a:lnSpc>
              <a:defRPr/>
            </a:pPr>
            <a:r>
              <a:rPr lang="en-US" b="0" baseline="0" dirty="0">
                <a:solidFill>
                  <a:srgbClr val="000000"/>
                </a:solidFill>
                <a:latin typeface="Arial" pitchFamily="34" charset="0"/>
                <a:cs typeface="Arial" pitchFamily="34" charset="0"/>
              </a:rPr>
              <a:t>As we learned earlier, i</a:t>
            </a:r>
            <a:r>
              <a:rPr lang="en-US" baseline="0" dirty="0">
                <a:latin typeface="Arial" panose="020B0604020202020204" pitchFamily="34" charset="0"/>
                <a:cs typeface="Arial" panose="020B0604020202020204" pitchFamily="34" charset="0"/>
              </a:rPr>
              <a:t>nformaticians possess a broad knowledge of </a:t>
            </a:r>
          </a:p>
          <a:p>
            <a:pPr defTabSz="926402">
              <a:lnSpc>
                <a:spcPct val="150000"/>
              </a:lnSpc>
              <a:defRPr/>
            </a:pPr>
            <a:endParaRPr lang="en-US" baseline="0" dirty="0">
              <a:latin typeface="Arial" panose="020B0604020202020204" pitchFamily="34" charset="0"/>
              <a:cs typeface="Arial" panose="020B0604020202020204" pitchFamily="34" charset="0"/>
            </a:endParaRPr>
          </a:p>
          <a:p>
            <a:pPr marL="173700" indent="-173700" defTabSz="926402">
              <a:lnSpc>
                <a:spcPct val="150000"/>
              </a:lnSpc>
              <a:buFont typeface="Arial" panose="020B0604020202020204" pitchFamily="34" charset="0"/>
              <a:buChar char="•"/>
              <a:defRPr/>
            </a:pPr>
            <a:r>
              <a:rPr lang="en-US" baseline="0" dirty="0">
                <a:latin typeface="Arial" panose="020B0604020202020204" pitchFamily="34" charset="0"/>
                <a:cs typeface="Arial" panose="020B0604020202020204" pitchFamily="34" charset="0"/>
              </a:rPr>
              <a:t>security, </a:t>
            </a:r>
          </a:p>
          <a:p>
            <a:pPr marL="173700" indent="-173700" defTabSz="926402">
              <a:lnSpc>
                <a:spcPct val="150000"/>
              </a:lnSpc>
              <a:buFont typeface="Arial" panose="020B0604020202020204" pitchFamily="34" charset="0"/>
              <a:buChar char="•"/>
              <a:defRPr/>
            </a:pPr>
            <a:r>
              <a:rPr lang="en-US" baseline="0" dirty="0">
                <a:latin typeface="Arial" panose="020B0604020202020204" pitchFamily="34" charset="0"/>
                <a:cs typeface="Arial" panose="020B0604020202020204" pitchFamily="34" charset="0"/>
              </a:rPr>
              <a:t>data standards, </a:t>
            </a:r>
          </a:p>
          <a:p>
            <a:pPr marL="173700" indent="-173700" defTabSz="926402">
              <a:lnSpc>
                <a:spcPct val="150000"/>
              </a:lnSpc>
              <a:buFont typeface="Arial" panose="020B0604020202020204" pitchFamily="34" charset="0"/>
              <a:buChar char="•"/>
              <a:defRPr/>
            </a:pPr>
            <a:r>
              <a:rPr lang="en-US" baseline="0" dirty="0">
                <a:latin typeface="Arial" panose="020B0604020202020204" pitchFamily="34" charset="0"/>
                <a:cs typeface="Arial" panose="020B0604020202020204" pitchFamily="34" charset="0"/>
              </a:rPr>
              <a:t>the White House Office of Management and Budget regulations regarding use of federal funds, and </a:t>
            </a:r>
          </a:p>
          <a:p>
            <a:pPr marL="173700" indent="-173700" defTabSz="926402">
              <a:lnSpc>
                <a:spcPct val="150000"/>
              </a:lnSpc>
              <a:buFont typeface="Arial" panose="020B0604020202020204" pitchFamily="34" charset="0"/>
              <a:buChar char="•"/>
              <a:defRPr/>
            </a:pPr>
            <a:r>
              <a:rPr lang="en-US" baseline="0" dirty="0">
                <a:latin typeface="Arial" panose="020B0604020202020204" pitchFamily="34" charset="0"/>
                <a:cs typeface="Arial" panose="020B0604020202020204" pitchFamily="34" charset="0"/>
              </a:rPr>
              <a:t>other policies that influence system design and operation.</a:t>
            </a:r>
          </a:p>
          <a:p>
            <a:pPr defTabSz="926402">
              <a:lnSpc>
                <a:spcPct val="150000"/>
              </a:lnSpc>
              <a:defRPr/>
            </a:pPr>
            <a:endParaRPr lang="en-US" b="0" baseline="0" dirty="0">
              <a:solidFill>
                <a:srgbClr val="000000"/>
              </a:solidFill>
              <a:latin typeface="Arial" pitchFamily="34" charset="0"/>
              <a:cs typeface="Arial" pitchFamily="34" charset="0"/>
            </a:endParaRPr>
          </a:p>
          <a:p>
            <a:pPr defTabSz="926402">
              <a:lnSpc>
                <a:spcPct val="150000"/>
              </a:lnSpc>
              <a:defRPr/>
            </a:pPr>
            <a:r>
              <a:rPr lang="en-US" b="0" baseline="0" dirty="0">
                <a:solidFill>
                  <a:srgbClr val="000000"/>
                </a:solidFill>
                <a:latin typeface="Arial" pitchFamily="34" charset="0"/>
                <a:cs typeface="Arial" pitchFamily="34" charset="0"/>
              </a:rPr>
              <a:t>Information technology professionals are </a:t>
            </a:r>
            <a:r>
              <a:rPr lang="en-US" dirty="0">
                <a:latin typeface="Arial" panose="020B0604020202020204" pitchFamily="34" charset="0"/>
                <a:cs typeface="Arial" panose="020B0604020202020204" pitchFamily="34" charset="0"/>
              </a:rPr>
              <a:t>knowledgeable about</a:t>
            </a:r>
          </a:p>
          <a:p>
            <a:pPr defTabSz="926402">
              <a:lnSpc>
                <a:spcPct val="150000"/>
              </a:lnSpc>
              <a:defRPr/>
            </a:pPr>
            <a:endParaRPr lang="en-US" dirty="0">
              <a:latin typeface="Arial" panose="020B0604020202020204" pitchFamily="34" charset="0"/>
              <a:cs typeface="Arial" panose="020B0604020202020204" pitchFamily="34" charset="0"/>
            </a:endParaRPr>
          </a:p>
          <a:p>
            <a:pPr marL="173700" indent="-173700" defTabSz="926402">
              <a:lnSpc>
                <a:spcPct val="15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technology standards, </a:t>
            </a:r>
          </a:p>
          <a:p>
            <a:pPr marL="173700" indent="-173700" defTabSz="926402">
              <a:lnSpc>
                <a:spcPct val="15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servers, </a:t>
            </a:r>
          </a:p>
          <a:p>
            <a:pPr marL="173700" indent="-173700" defTabSz="926402">
              <a:lnSpc>
                <a:spcPct val="15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communication networks, </a:t>
            </a:r>
          </a:p>
          <a:p>
            <a:pPr marL="173700" indent="-173700" defTabSz="926402">
              <a:lnSpc>
                <a:spcPct val="15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programming</a:t>
            </a:r>
            <a:r>
              <a:rPr lang="en-US" baseline="0" dirty="0">
                <a:latin typeface="Arial" panose="020B0604020202020204" pitchFamily="34" charset="0"/>
                <a:cs typeface="Arial" panose="020B0604020202020204" pitchFamily="34" charset="0"/>
              </a:rPr>
              <a:t> languages, and</a:t>
            </a:r>
          </a:p>
          <a:p>
            <a:pPr marL="173700" indent="-173700" defTabSz="926402">
              <a:lnSpc>
                <a:spcPct val="150000"/>
              </a:lnSpc>
              <a:buFont typeface="Arial" panose="020B0604020202020204" pitchFamily="34" charset="0"/>
              <a:buChar char="•"/>
              <a:defRPr/>
            </a:pPr>
            <a:r>
              <a:rPr lang="en-US" baseline="0" dirty="0">
                <a:latin typeface="Arial" panose="020B0604020202020204" pitchFamily="34" charset="0"/>
                <a:cs typeface="Arial" panose="020B0604020202020204" pitchFamily="34" charset="0"/>
              </a:rPr>
              <a:t>system design architecture.</a:t>
            </a:r>
            <a:endParaRPr lang="en-US" dirty="0">
              <a:latin typeface="Arial" panose="020B0604020202020204" pitchFamily="34" charset="0"/>
              <a:cs typeface="Arial" panose="020B0604020202020204" pitchFamily="34" charset="0"/>
            </a:endParaRPr>
          </a:p>
          <a:p>
            <a:pPr defTabSz="914022">
              <a:lnSpc>
                <a:spcPct val="150000"/>
              </a:lnSpc>
              <a:defRPr/>
            </a:pPr>
            <a:endParaRPr lang="en-US" b="1" dirty="0">
              <a:latin typeface="Arial" pitchFamily="34" charset="0"/>
              <a:cs typeface="Arial" pitchFamily="34" charset="0"/>
            </a:endParaRPr>
          </a:p>
          <a:p>
            <a:pPr defTabSz="881262">
              <a:lnSpc>
                <a:spcPct val="150000"/>
              </a:lnSpc>
              <a:defRPr/>
            </a:pPr>
            <a:r>
              <a:rPr lang="en-US" b="1" dirty="0">
                <a:latin typeface="Arial" pitchFamily="34" charset="0"/>
                <a:cs typeface="Arial" pitchFamily="34" charset="0"/>
              </a:rPr>
              <a:t>GO</a:t>
            </a:r>
            <a:r>
              <a:rPr lang="en-US" b="0" dirty="0">
                <a:latin typeface="Arial" pitchFamily="34" charset="0"/>
                <a:cs typeface="Arial" pitchFamily="34" charset="0"/>
              </a:rPr>
              <a:t> t</a:t>
            </a:r>
            <a:r>
              <a:rPr lang="en-US" baseline="0" dirty="0">
                <a:latin typeface="Arial" pitchFamily="34" charset="0"/>
                <a:cs typeface="Arial" pitchFamily="34" charset="0"/>
              </a:rPr>
              <a:t>o next slide.</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FD2851C-2132-4C01-ADE8-27683B509025}" type="slidenum">
              <a:rPr lang="en-US" smtClean="0"/>
              <a:pPr/>
              <a:t>29</a:t>
            </a:fld>
            <a:endParaRPr lang="en-US" dirty="0"/>
          </a:p>
        </p:txBody>
      </p:sp>
    </p:spTree>
    <p:extLst>
      <p:ext uri="{BB962C8B-B14F-4D97-AF65-F5344CB8AC3E}">
        <p14:creationId xmlns:p14="http://schemas.microsoft.com/office/powerpoint/2010/main" val="158864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2"/>
            <a:ext cx="5607047" cy="2289567"/>
          </a:xfrm>
        </p:spPr>
        <p:txBody>
          <a:bodyPr>
            <a:normAutofit/>
          </a:bodyPr>
          <a:lstStyle/>
          <a:p>
            <a:pPr defTabSz="914022">
              <a:lnSpc>
                <a:spcPct val="150000"/>
              </a:lnSpc>
              <a:defRPr/>
            </a:pPr>
            <a:r>
              <a:rPr lang="en-US" b="1" dirty="0">
                <a:solidFill>
                  <a:srgbClr val="000000"/>
                </a:solidFill>
                <a:latin typeface="Arial" pitchFamily="34" charset="0"/>
                <a:cs typeface="Arial" pitchFamily="34" charset="0"/>
              </a:rPr>
              <a:t>SAY:</a:t>
            </a:r>
          </a:p>
          <a:p>
            <a:pPr defTabSz="914022">
              <a:lnSpc>
                <a:spcPct val="150000"/>
              </a:lnSpc>
              <a:defRPr/>
            </a:pPr>
            <a:endParaRPr lang="en-US" b="1" dirty="0">
              <a:solidFill>
                <a:srgbClr val="000000"/>
              </a:solidFill>
              <a:latin typeface="Arial" pitchFamily="34" charset="0"/>
              <a:cs typeface="Arial" pitchFamily="34" charset="0"/>
            </a:endParaRPr>
          </a:p>
          <a:p>
            <a:pPr>
              <a:lnSpc>
                <a:spcPct val="150000"/>
              </a:lnSpc>
            </a:pPr>
            <a:r>
              <a:rPr lang="en-US" dirty="0">
                <a:latin typeface="Arial" pitchFamily="34" charset="0"/>
                <a:cs typeface="Arial" pitchFamily="34" charset="0"/>
              </a:rPr>
              <a:t>After completing this course, </a:t>
            </a:r>
            <a:r>
              <a:rPr lang="en-US" b="0" baseline="0" dirty="0">
                <a:solidFill>
                  <a:srgbClr val="000000"/>
                </a:solidFill>
                <a:latin typeface="Arial" pitchFamily="34" charset="0"/>
                <a:cs typeface="Arial" pitchFamily="34" charset="0"/>
              </a:rPr>
              <a:t>you will be able to</a:t>
            </a:r>
          </a:p>
          <a:p>
            <a:pPr>
              <a:lnSpc>
                <a:spcPct val="150000"/>
              </a:lnSpc>
            </a:pPr>
            <a:endParaRPr lang="en-US" b="0" baseline="0" dirty="0">
              <a:solidFill>
                <a:srgbClr val="000000"/>
              </a:solidFill>
              <a:latin typeface="Arial" pitchFamily="34" charset="0"/>
              <a:cs typeface="Arial" pitchFamily="34" charset="0"/>
            </a:endParaRPr>
          </a:p>
          <a:p>
            <a:pPr>
              <a:lnSpc>
                <a:spcPct val="150000"/>
              </a:lnSpc>
              <a:spcBef>
                <a:spcPts val="603"/>
              </a:spcBef>
            </a:pPr>
            <a:r>
              <a:rPr lang="en-US" dirty="0">
                <a:latin typeface="Arial" panose="020B0604020202020204" pitchFamily="34" charset="0"/>
                <a:cs typeface="Arial" panose="020B0604020202020204" pitchFamily="34" charset="0"/>
              </a:rPr>
              <a:t>&lt;</a:t>
            </a:r>
            <a:r>
              <a:rPr lang="en-US" b="1" dirty="0">
                <a:latin typeface="Arial" panose="020B0604020202020204" pitchFamily="34" charset="0"/>
                <a:cs typeface="Arial" panose="020B0604020202020204" pitchFamily="34" charset="0"/>
              </a:rPr>
              <a:t>READ </a:t>
            </a:r>
            <a:r>
              <a:rPr lang="en-US" b="0" dirty="0">
                <a:latin typeface="Arial" panose="020B0604020202020204" pitchFamily="34" charset="0"/>
                <a:cs typeface="Arial" panose="020B0604020202020204" pitchFamily="34" charset="0"/>
              </a:rPr>
              <a:t>the</a:t>
            </a:r>
            <a:r>
              <a:rPr lang="en-US" b="0" baseline="0" dirty="0">
                <a:latin typeface="Arial" panose="020B0604020202020204" pitchFamily="34" charset="0"/>
                <a:cs typeface="Arial" panose="020B0604020202020204" pitchFamily="34" charset="0"/>
              </a:rPr>
              <a:t> bullets listed on the slide.&gt;</a:t>
            </a:r>
            <a:endParaRPr lang="en-US" b="1" dirty="0">
              <a:latin typeface="Arial" panose="020B0604020202020204" pitchFamily="34" charset="0"/>
              <a:cs typeface="Arial" panose="020B0604020202020204" pitchFamily="34" charset="0"/>
            </a:endParaRPr>
          </a:p>
          <a:p>
            <a:pPr>
              <a:lnSpc>
                <a:spcPct val="150000"/>
              </a:lnSpc>
              <a:spcBef>
                <a:spcPts val="600"/>
              </a:spcBef>
            </a:pPr>
            <a:endParaRPr lang="en-US" dirty="0">
              <a:solidFill>
                <a:srgbClr val="000000"/>
              </a:solidFill>
              <a:latin typeface="Arial" pitchFamily="34" charset="0"/>
              <a:cs typeface="Arial" pitchFamily="34" charset="0"/>
            </a:endParaRPr>
          </a:p>
          <a:p>
            <a:pPr defTabSz="914022">
              <a:lnSpc>
                <a:spcPct val="150000"/>
              </a:lnSpc>
              <a:defRPr/>
            </a:pPr>
            <a:r>
              <a:rPr lang="en-US" b="1" dirty="0">
                <a:latin typeface="Arial" pitchFamily="34" charset="0"/>
                <a:cs typeface="Arial" pitchFamily="34" charset="0"/>
              </a:rPr>
              <a:t>GO</a:t>
            </a:r>
            <a:r>
              <a:rPr lang="en-US" b="0" dirty="0">
                <a:latin typeface="Arial" pitchFamily="34" charset="0"/>
                <a:cs typeface="Arial" pitchFamily="34" charset="0"/>
              </a:rPr>
              <a:t> t</a:t>
            </a:r>
            <a:r>
              <a:rPr lang="en-US" baseline="0" dirty="0">
                <a:latin typeface="Arial" pitchFamily="34" charset="0"/>
                <a:cs typeface="Arial" pitchFamily="34" charset="0"/>
              </a:rPr>
              <a:t>o next slide.</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FD2851C-2132-4C01-ADE8-27683B509025}" type="slidenum">
              <a:rPr lang="en-US" smtClean="0"/>
              <a:pPr/>
              <a:t>3</a:t>
            </a:fld>
            <a:endParaRPr lang="en-US" dirty="0"/>
          </a:p>
        </p:txBody>
      </p:sp>
    </p:spTree>
    <p:extLst>
      <p:ext uri="{BB962C8B-B14F-4D97-AF65-F5344CB8AC3E}">
        <p14:creationId xmlns:p14="http://schemas.microsoft.com/office/powerpoint/2010/main" val="967915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3"/>
            <a:ext cx="5607047" cy="3127768"/>
          </a:xfrm>
        </p:spPr>
        <p:txBody>
          <a:bodyPr>
            <a:normAutofit/>
          </a:bodyPr>
          <a:lstStyle/>
          <a:p>
            <a:pPr defTabSz="913872">
              <a:lnSpc>
                <a:spcPct val="150000"/>
              </a:lnSpc>
              <a:defRPr/>
            </a:pPr>
            <a:r>
              <a:rPr lang="en-US" b="1" dirty="0">
                <a:solidFill>
                  <a:srgbClr val="000000"/>
                </a:solidFill>
                <a:latin typeface="Arial" pitchFamily="34" charset="0"/>
                <a:cs typeface="Arial" pitchFamily="34" charset="0"/>
              </a:rPr>
              <a:t>SAY: </a:t>
            </a:r>
          </a:p>
          <a:p>
            <a:pPr defTabSz="920735">
              <a:lnSpc>
                <a:spcPct val="150000"/>
              </a:lnSpc>
              <a:defRPr/>
            </a:pPr>
            <a:endParaRPr lang="en-US" b="0" baseline="0" dirty="0">
              <a:latin typeface="Arial" pitchFamily="34" charset="0"/>
              <a:cs typeface="Arial" pitchFamily="34" charset="0"/>
            </a:endParaRPr>
          </a:p>
          <a:p>
            <a:pPr defTabSz="920735">
              <a:lnSpc>
                <a:spcPct val="150000"/>
              </a:lnSpc>
              <a:defRPr/>
            </a:pPr>
            <a:r>
              <a:rPr lang="en-US" b="0" baseline="0" dirty="0">
                <a:latin typeface="Arial" pitchFamily="34" charset="0"/>
                <a:cs typeface="Arial" pitchFamily="34" charset="0"/>
              </a:rPr>
              <a:t>Although informaticians</a:t>
            </a:r>
            <a:r>
              <a:rPr lang="en-US" dirty="0">
                <a:latin typeface="Arial" pitchFamily="34" charset="0"/>
                <a:cs typeface="Arial" pitchFamily="34" charset="0"/>
              </a:rPr>
              <a:t> employ many different disciplines in their practice,</a:t>
            </a:r>
            <a:r>
              <a:rPr lang="en-US" baseline="0" dirty="0">
                <a:latin typeface="Arial" pitchFamily="34" charset="0"/>
                <a:cs typeface="Arial" pitchFamily="34" charset="0"/>
              </a:rPr>
              <a:t> t</a:t>
            </a:r>
            <a:r>
              <a:rPr lang="en-US" baseline="0" dirty="0">
                <a:solidFill>
                  <a:srgbClr val="000000"/>
                </a:solidFill>
                <a:latin typeface="Arial" pitchFamily="34" charset="0"/>
                <a:cs typeface="Arial" pitchFamily="34" charset="0"/>
              </a:rPr>
              <a:t>heir key responsibility is to understand how systems can best support the translation of data into useful public health information.</a:t>
            </a:r>
          </a:p>
          <a:p>
            <a:pPr defTabSz="920735">
              <a:lnSpc>
                <a:spcPct val="150000"/>
              </a:lnSpc>
              <a:defRPr/>
            </a:pPr>
            <a:endParaRPr lang="en-US" baseline="0" dirty="0">
              <a:solidFill>
                <a:srgbClr val="000000"/>
              </a:solidFill>
              <a:latin typeface="Arial" pitchFamily="34" charset="0"/>
              <a:cs typeface="Arial" pitchFamily="34" charset="0"/>
            </a:endParaRPr>
          </a:p>
          <a:p>
            <a:pPr defTabSz="920735">
              <a:lnSpc>
                <a:spcPct val="150000"/>
              </a:lnSpc>
              <a:defRPr/>
            </a:pPr>
            <a:r>
              <a:rPr lang="en-US" baseline="0" dirty="0">
                <a:solidFill>
                  <a:srgbClr val="000000"/>
                </a:solidFill>
                <a:latin typeface="Arial" pitchFamily="34" charset="0"/>
                <a:cs typeface="Arial" pitchFamily="34" charset="0"/>
              </a:rPr>
              <a:t>Although not an exhaustive list, the informatician</a:t>
            </a:r>
          </a:p>
          <a:p>
            <a:pPr defTabSz="920735">
              <a:lnSpc>
                <a:spcPct val="150000"/>
              </a:lnSpc>
              <a:defRPr/>
            </a:pPr>
            <a:endParaRPr lang="en-US" baseline="0" dirty="0">
              <a:solidFill>
                <a:srgbClr val="000000"/>
              </a:solidFill>
              <a:latin typeface="Arial" pitchFamily="34" charset="0"/>
              <a:cs typeface="Arial" pitchFamily="34" charset="0"/>
            </a:endParaRPr>
          </a:p>
          <a:p>
            <a:pPr defTabSz="920735">
              <a:lnSpc>
                <a:spcPct val="150000"/>
              </a:lnSpc>
              <a:defRPr/>
            </a:pPr>
            <a:r>
              <a:rPr lang="en-US" baseline="0" dirty="0">
                <a:solidFill>
                  <a:srgbClr val="000000"/>
                </a:solidFill>
                <a:latin typeface="Arial" pitchFamily="34" charset="0"/>
                <a:cs typeface="Arial" pitchFamily="34" charset="0"/>
              </a:rPr>
              <a:t>&lt;</a:t>
            </a:r>
            <a:r>
              <a:rPr lang="en-US" b="1" baseline="0" dirty="0">
                <a:solidFill>
                  <a:srgbClr val="000000"/>
                </a:solidFill>
                <a:latin typeface="Arial" pitchFamily="34" charset="0"/>
                <a:cs typeface="Arial" pitchFamily="34" charset="0"/>
              </a:rPr>
              <a:t>READ </a:t>
            </a:r>
            <a:r>
              <a:rPr lang="en-US" b="0" baseline="0" dirty="0">
                <a:solidFill>
                  <a:srgbClr val="000000"/>
                </a:solidFill>
                <a:latin typeface="Arial" pitchFamily="34" charset="0"/>
                <a:cs typeface="Arial" pitchFamily="34" charset="0"/>
              </a:rPr>
              <a:t>the bullets on the slide.&gt;</a:t>
            </a:r>
            <a:endParaRPr lang="en-US" baseline="0" dirty="0">
              <a:solidFill>
                <a:srgbClr val="000000"/>
              </a:solidFill>
              <a:latin typeface="Arial" pitchFamily="34" charset="0"/>
              <a:cs typeface="Arial" pitchFamily="34" charset="0"/>
            </a:endParaRPr>
          </a:p>
          <a:p>
            <a:pPr>
              <a:lnSpc>
                <a:spcPct val="150000"/>
              </a:lnSpc>
            </a:pPr>
            <a:endParaRPr lang="en-US" dirty="0">
              <a:latin typeface="Arial" pitchFamily="34" charset="0"/>
              <a:cs typeface="Arial" pitchFamily="34" charset="0"/>
            </a:endParaRPr>
          </a:p>
          <a:p>
            <a:pPr defTabSz="913993">
              <a:lnSpc>
                <a:spcPct val="150000"/>
              </a:lnSpc>
              <a:defRPr/>
            </a:pPr>
            <a:r>
              <a:rPr lang="en-US" b="1" dirty="0">
                <a:latin typeface="Arial" pitchFamily="34" charset="0"/>
                <a:cs typeface="Arial" pitchFamily="34" charset="0"/>
              </a:rPr>
              <a:t>GO</a:t>
            </a:r>
            <a:r>
              <a:rPr lang="en-US" b="0" dirty="0">
                <a:latin typeface="Arial" pitchFamily="34" charset="0"/>
                <a:cs typeface="Arial" pitchFamily="34" charset="0"/>
              </a:rPr>
              <a:t> t</a:t>
            </a:r>
            <a:r>
              <a:rPr lang="en-US" baseline="0" dirty="0">
                <a:latin typeface="Arial" pitchFamily="34" charset="0"/>
                <a:cs typeface="Arial" pitchFamily="34" charset="0"/>
              </a:rPr>
              <a:t>o next slide.</a:t>
            </a:r>
            <a:endParaRPr lang="en-US" dirty="0">
              <a:latin typeface="Arial" pitchFamily="34" charset="0"/>
              <a:cs typeface="Arial" pitchFamily="34" charset="0"/>
            </a:endParaRPr>
          </a:p>
        </p:txBody>
      </p:sp>
      <p:sp>
        <p:nvSpPr>
          <p:cNvPr id="5" name="Slide Number Placeholder 4"/>
          <p:cNvSpPr>
            <a:spLocks noGrp="1"/>
          </p:cNvSpPr>
          <p:nvPr>
            <p:ph type="sldNum" sz="quarter" idx="11"/>
          </p:nvPr>
        </p:nvSpPr>
        <p:spPr/>
        <p:txBody>
          <a:bodyPr/>
          <a:lstStyle/>
          <a:p>
            <a:fld id="{1FD2851C-2132-4C01-ADE8-27683B509025}" type="slidenum">
              <a:rPr lang="en-US" smtClean="0"/>
              <a:pPr/>
              <a:t>30</a:t>
            </a:fld>
            <a:endParaRPr lang="en-US" dirty="0"/>
          </a:p>
        </p:txBody>
      </p:sp>
    </p:spTree>
    <p:extLst>
      <p:ext uri="{BB962C8B-B14F-4D97-AF65-F5344CB8AC3E}">
        <p14:creationId xmlns:p14="http://schemas.microsoft.com/office/powerpoint/2010/main" val="4048249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2"/>
            <a:ext cx="5607047" cy="7318768"/>
          </a:xfrm>
        </p:spPr>
        <p:txBody>
          <a:bodyPr>
            <a:normAutofit/>
          </a:bodyPr>
          <a:lstStyle/>
          <a:p>
            <a:pPr defTabSz="913872">
              <a:lnSpc>
                <a:spcPct val="150000"/>
              </a:lnSpc>
              <a:defRPr/>
            </a:pPr>
            <a:r>
              <a:rPr lang="en-US" b="1" dirty="0">
                <a:solidFill>
                  <a:srgbClr val="000000"/>
                </a:solidFill>
                <a:latin typeface="Arial" panose="020B0604020202020204" pitchFamily="34" charset="0"/>
                <a:cs typeface="Arial" pitchFamily="34" charset="0"/>
              </a:rPr>
              <a:t>SAY: </a:t>
            </a:r>
          </a:p>
          <a:p>
            <a:pPr defTabSz="913872">
              <a:lnSpc>
                <a:spcPct val="150000"/>
              </a:lnSpc>
              <a:defRPr/>
            </a:pPr>
            <a:endParaRPr lang="en-US" b="1" dirty="0">
              <a:solidFill>
                <a:srgbClr val="000000"/>
              </a:solidFill>
              <a:latin typeface="Arial" pitchFamily="34" charset="0"/>
              <a:cs typeface="Arial" pitchFamily="34" charset="0"/>
            </a:endParaRPr>
          </a:p>
          <a:p>
            <a:pPr defTabSz="913872">
              <a:lnSpc>
                <a:spcPct val="150000"/>
              </a:lnSpc>
              <a:defRPr/>
            </a:pPr>
            <a:r>
              <a:rPr lang="en-US" b="0" baseline="0" dirty="0">
                <a:solidFill>
                  <a:srgbClr val="000000"/>
                </a:solidFill>
                <a:latin typeface="Arial" pitchFamily="34" charset="0"/>
                <a:cs typeface="Arial" pitchFamily="34" charset="0"/>
              </a:rPr>
              <a:t>Information technology professionals specialize in the study or use of systems (especially computers and telecommunications) for storing, retrieving, and sending information.</a:t>
            </a:r>
          </a:p>
          <a:p>
            <a:pPr defTabSz="913872">
              <a:lnSpc>
                <a:spcPct val="150000"/>
              </a:lnSpc>
              <a:defRPr/>
            </a:pPr>
            <a:endParaRPr lang="en-US" b="0" dirty="0">
              <a:solidFill>
                <a:srgbClr val="000000"/>
              </a:solidFill>
              <a:latin typeface="Arial" pitchFamily="34" charset="0"/>
              <a:cs typeface="Arial" pitchFamily="34" charset="0"/>
            </a:endParaRPr>
          </a:p>
          <a:p>
            <a:pPr defTabSz="913872">
              <a:lnSpc>
                <a:spcPct val="150000"/>
              </a:lnSpc>
              <a:defRPr/>
            </a:pPr>
            <a:r>
              <a:rPr lang="en-US" b="0" dirty="0">
                <a:solidFill>
                  <a:srgbClr val="000000"/>
                </a:solidFill>
                <a:latin typeface="Arial" pitchFamily="34" charset="0"/>
                <a:cs typeface="Arial" pitchFamily="34" charset="0"/>
              </a:rPr>
              <a:t>They</a:t>
            </a:r>
            <a:r>
              <a:rPr lang="en-US" b="0" baseline="0" dirty="0">
                <a:solidFill>
                  <a:srgbClr val="000000"/>
                </a:solidFill>
                <a:latin typeface="Arial" pitchFamily="34" charset="0"/>
                <a:cs typeface="Arial" pitchFamily="34" charset="0"/>
              </a:rPr>
              <a:t> are </a:t>
            </a:r>
            <a:r>
              <a:rPr lang="en-US" dirty="0">
                <a:latin typeface="Arial" pitchFamily="34" charset="0"/>
                <a:cs typeface="Arial" pitchFamily="34" charset="0"/>
              </a:rPr>
              <a:t>knowledgeable about technology standards, servers, and communication networks, and they are skilled extensively in programming languages and systems design architecture.</a:t>
            </a:r>
          </a:p>
          <a:p>
            <a:pPr>
              <a:lnSpc>
                <a:spcPct val="150000"/>
              </a:lnSpc>
            </a:pPr>
            <a:endParaRPr lang="en-US" dirty="0">
              <a:latin typeface="Arial" pitchFamily="34" charset="0"/>
              <a:cs typeface="Arial" pitchFamily="34" charset="0"/>
            </a:endParaRPr>
          </a:p>
          <a:p>
            <a:pPr>
              <a:lnSpc>
                <a:spcPct val="150000"/>
              </a:lnSpc>
            </a:pPr>
            <a:r>
              <a:rPr lang="en-US" dirty="0">
                <a:latin typeface="Arial" pitchFamily="34" charset="0"/>
                <a:cs typeface="Arial" pitchFamily="34" charset="0"/>
              </a:rPr>
              <a:t>When working with</a:t>
            </a:r>
            <a:r>
              <a:rPr lang="en-US" baseline="0" dirty="0">
                <a:latin typeface="Arial" pitchFamily="34" charset="0"/>
                <a:cs typeface="Arial" pitchFamily="34" charset="0"/>
              </a:rPr>
              <a:t> the public health informatician, information technology professionals use data specifications to develop programs, such as</a:t>
            </a:r>
          </a:p>
          <a:p>
            <a:pPr>
              <a:lnSpc>
                <a:spcPct val="150000"/>
              </a:lnSpc>
            </a:pPr>
            <a:endParaRPr lang="en-US" baseline="0" dirty="0">
              <a:latin typeface="Arial" pitchFamily="34" charset="0"/>
              <a:cs typeface="Arial" pitchFamily="34" charset="0"/>
            </a:endParaRPr>
          </a:p>
          <a:p>
            <a:pPr marL="173665" indent="-173665">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data entry forms and</a:t>
            </a:r>
          </a:p>
          <a:p>
            <a:pPr marL="173665" indent="-173665">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data coding or transformation tools.</a:t>
            </a:r>
          </a:p>
          <a:p>
            <a:pPr>
              <a:lnSpc>
                <a:spcPct val="150000"/>
              </a:lnSpc>
            </a:pPr>
            <a:endParaRPr lang="en-US" baseline="0" dirty="0">
              <a:latin typeface="Arial" panose="020B0604020202020204" pitchFamily="34" charset="0"/>
              <a:cs typeface="Arial" panose="020B0604020202020204" pitchFamily="34" charset="0"/>
            </a:endParaRPr>
          </a:p>
          <a:p>
            <a:pPr>
              <a:lnSpc>
                <a:spcPct val="150000"/>
              </a:lnSpc>
            </a:pPr>
            <a:r>
              <a:rPr lang="en-US" baseline="0" dirty="0">
                <a:latin typeface="Arial" panose="020B0604020202020204" pitchFamily="34" charset="0"/>
                <a:cs typeface="Arial" panose="020B0604020202020204" pitchFamily="34" charset="0"/>
              </a:rPr>
              <a:t>They also design tables and columns to define the keys or index columns to retrieve, sort, and integrate the data across tables. The information technologist, therefore,</a:t>
            </a:r>
          </a:p>
          <a:p>
            <a:pPr>
              <a:lnSpc>
                <a:spcPct val="150000"/>
              </a:lnSpc>
            </a:pPr>
            <a:endParaRPr lang="en-US" dirty="0">
              <a:latin typeface="Arial" pitchFamily="34" charset="0"/>
              <a:cs typeface="Arial" pitchFamily="34" charset="0"/>
            </a:endParaRPr>
          </a:p>
          <a:p>
            <a:pPr defTabSz="913993">
              <a:lnSpc>
                <a:spcPct val="150000"/>
              </a:lnSpc>
              <a:defRPr/>
            </a:pPr>
            <a:r>
              <a:rPr lang="en-US" dirty="0">
                <a:latin typeface="Arial" pitchFamily="34" charset="0"/>
                <a:cs typeface="Arial" pitchFamily="34" charset="0"/>
              </a:rPr>
              <a:t>&lt;</a:t>
            </a:r>
            <a:r>
              <a:rPr lang="en-US" b="1" dirty="0">
                <a:latin typeface="Arial" pitchFamily="34" charset="0"/>
                <a:cs typeface="Arial" pitchFamily="34" charset="0"/>
              </a:rPr>
              <a:t>READ</a:t>
            </a:r>
            <a:r>
              <a:rPr lang="en-US" b="1" baseline="0" dirty="0">
                <a:latin typeface="Arial" pitchFamily="34" charset="0"/>
                <a:cs typeface="Arial" pitchFamily="34" charset="0"/>
              </a:rPr>
              <a:t> </a:t>
            </a:r>
            <a:r>
              <a:rPr lang="en-US" b="0" baseline="0" dirty="0">
                <a:latin typeface="Arial" pitchFamily="34" charset="0"/>
                <a:cs typeface="Arial" pitchFamily="34" charset="0"/>
              </a:rPr>
              <a:t>the bullets on the slide.&gt;</a:t>
            </a:r>
          </a:p>
          <a:p>
            <a:pPr defTabSz="913993">
              <a:lnSpc>
                <a:spcPct val="150000"/>
              </a:lnSpc>
              <a:defRPr/>
            </a:pPr>
            <a:endParaRPr lang="en-US" b="0" baseline="0" dirty="0">
              <a:latin typeface="Arial" pitchFamily="34" charset="0"/>
              <a:cs typeface="Arial" pitchFamily="34" charset="0"/>
            </a:endParaRPr>
          </a:p>
          <a:p>
            <a:pPr defTabSz="913993">
              <a:lnSpc>
                <a:spcPct val="150000"/>
              </a:lnSpc>
              <a:defRPr/>
            </a:pPr>
            <a:r>
              <a:rPr lang="en-US" b="0" baseline="0" dirty="0">
                <a:solidFill>
                  <a:srgbClr val="000000"/>
                </a:solidFill>
                <a:latin typeface="Arial" pitchFamily="34" charset="0"/>
                <a:cs typeface="Arial" pitchFamily="34" charset="0"/>
              </a:rPr>
              <a:t>By combining the two disciplines, an information solution can be developed that will have an impact in solving different public health challenges.</a:t>
            </a:r>
            <a:endParaRPr lang="en-US" baseline="0" dirty="0">
              <a:solidFill>
                <a:srgbClr val="000000"/>
              </a:solidFill>
              <a:latin typeface="Arial" pitchFamily="34" charset="0"/>
              <a:cs typeface="Arial" pitchFamily="34" charset="0"/>
            </a:endParaRPr>
          </a:p>
          <a:p>
            <a:pPr defTabSz="913993">
              <a:lnSpc>
                <a:spcPct val="150000"/>
              </a:lnSpc>
              <a:defRPr/>
            </a:pPr>
            <a:endParaRPr lang="en-US" baseline="0" dirty="0">
              <a:solidFill>
                <a:srgbClr val="000000"/>
              </a:solidFill>
              <a:latin typeface="Arial" pitchFamily="34" charset="0"/>
              <a:cs typeface="Arial" pitchFamily="34" charset="0"/>
            </a:endParaRPr>
          </a:p>
          <a:p>
            <a:pPr defTabSz="913993">
              <a:lnSpc>
                <a:spcPct val="150000"/>
              </a:lnSpc>
              <a:defRPr/>
            </a:pPr>
            <a:r>
              <a:rPr lang="en-US" b="1" dirty="0">
                <a:latin typeface="Arial" pitchFamily="34" charset="0"/>
                <a:cs typeface="Arial" pitchFamily="34" charset="0"/>
              </a:rPr>
              <a:t>GO</a:t>
            </a:r>
            <a:r>
              <a:rPr lang="en-US" b="0" dirty="0">
                <a:latin typeface="Arial" pitchFamily="34" charset="0"/>
                <a:cs typeface="Arial" pitchFamily="34" charset="0"/>
              </a:rPr>
              <a:t> t</a:t>
            </a:r>
            <a:r>
              <a:rPr lang="en-US" baseline="0" dirty="0">
                <a:latin typeface="Arial" pitchFamily="34" charset="0"/>
                <a:cs typeface="Arial" pitchFamily="34" charset="0"/>
              </a:rPr>
              <a:t>o next slide.</a:t>
            </a:r>
            <a:endParaRPr lang="en-US" dirty="0">
              <a:latin typeface="Arial" pitchFamily="34" charset="0"/>
              <a:cs typeface="Arial" pitchFamily="34" charset="0"/>
            </a:endParaRPr>
          </a:p>
        </p:txBody>
      </p:sp>
      <p:sp>
        <p:nvSpPr>
          <p:cNvPr id="5" name="Slide Number Placeholder 4"/>
          <p:cNvSpPr>
            <a:spLocks noGrp="1"/>
          </p:cNvSpPr>
          <p:nvPr>
            <p:ph type="sldNum" sz="quarter" idx="11"/>
          </p:nvPr>
        </p:nvSpPr>
        <p:spPr/>
        <p:txBody>
          <a:bodyPr/>
          <a:lstStyle/>
          <a:p>
            <a:fld id="{1FD2851C-2132-4C01-ADE8-27683B509025}" type="slidenum">
              <a:rPr lang="en-US" smtClean="0"/>
              <a:pPr/>
              <a:t>31</a:t>
            </a:fld>
            <a:endParaRPr lang="en-US" dirty="0"/>
          </a:p>
        </p:txBody>
      </p:sp>
    </p:spTree>
    <p:extLst>
      <p:ext uri="{BB962C8B-B14F-4D97-AF65-F5344CB8AC3E}">
        <p14:creationId xmlns:p14="http://schemas.microsoft.com/office/powerpoint/2010/main" val="39988635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592"/>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READ</a:t>
            </a:r>
            <a:r>
              <a:rPr lang="en-US" dirty="0">
                <a:solidFill>
                  <a:srgbClr val="000000"/>
                </a:solidFill>
                <a:latin typeface="Arial" pitchFamily="34" charset="0"/>
                <a:cs typeface="Arial" pitchFamily="34" charset="0"/>
              </a:rPr>
              <a:t> the knowledge check question and wait for participant responses.&gt;</a:t>
            </a:r>
          </a:p>
          <a:p>
            <a:pPr>
              <a:lnSpc>
                <a:spcPct val="150000"/>
              </a:lnSpc>
              <a:spcAft>
                <a:spcPts val="592"/>
              </a:spcAft>
            </a:pPr>
            <a:endParaRPr lang="en-US" dirty="0">
              <a:solidFill>
                <a:srgbClr val="000000"/>
              </a:solidFill>
              <a:latin typeface="Arial" pitchFamily="34" charset="0"/>
              <a:cs typeface="Arial" pitchFamily="34" charset="0"/>
            </a:endParaRPr>
          </a:p>
          <a:p>
            <a:pPr>
              <a:lnSpc>
                <a:spcPct val="150000"/>
              </a:lnSpc>
              <a:spcAft>
                <a:spcPts val="592"/>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 </a:t>
            </a:r>
            <a:r>
              <a:rPr lang="en-US" dirty="0">
                <a:solidFill>
                  <a:srgbClr val="000000"/>
                </a:solidFill>
                <a:latin typeface="Arial" pitchFamily="34" charset="0"/>
                <a:cs typeface="Arial" pitchFamily="34" charset="0"/>
              </a:rPr>
              <a:t>for the correct answer to appear.&gt;</a:t>
            </a:r>
          </a:p>
          <a:p>
            <a:pPr>
              <a:lnSpc>
                <a:spcPct val="150000"/>
              </a:lnSpc>
              <a:spcAft>
                <a:spcPts val="592"/>
              </a:spcAft>
            </a:pPr>
            <a:endParaRPr lang="en-US" dirty="0">
              <a:solidFill>
                <a:srgbClr val="000000"/>
              </a:solidFill>
              <a:latin typeface="Arial" pitchFamily="34" charset="0"/>
              <a:cs typeface="Arial" pitchFamily="34" charset="0"/>
            </a:endParaRPr>
          </a:p>
          <a:p>
            <a:pPr>
              <a:lnSpc>
                <a:spcPct val="150000"/>
              </a:lnSpc>
              <a:spcAft>
                <a:spcPts val="592"/>
              </a:spcAft>
            </a:pPr>
            <a:r>
              <a:rPr lang="en-US" dirty="0">
                <a:solidFill>
                  <a:srgbClr val="000000"/>
                </a:solidFill>
                <a:latin typeface="Arial" pitchFamily="34" charset="0"/>
                <a:cs typeface="Arial" pitchFamily="34" charset="0"/>
              </a:rPr>
              <a:t>The correct answer</a:t>
            </a:r>
            <a:r>
              <a:rPr lang="en-US" baseline="0" dirty="0">
                <a:solidFill>
                  <a:srgbClr val="000000"/>
                </a:solidFill>
                <a:latin typeface="Arial" pitchFamily="34" charset="0"/>
                <a:cs typeface="Arial" pitchFamily="34" charset="0"/>
              </a:rPr>
              <a:t> is B, the informatician.</a:t>
            </a:r>
          </a:p>
          <a:p>
            <a:pPr marL="220315" indent="-220315">
              <a:lnSpc>
                <a:spcPct val="150000"/>
              </a:lnSpc>
              <a:spcAft>
                <a:spcPts val="592"/>
              </a:spcAft>
              <a:buAutoNum type="alphaUcPeriod" startAt="2"/>
            </a:pPr>
            <a:endParaRPr lang="en-US" baseline="0" dirty="0">
              <a:solidFill>
                <a:srgbClr val="000000"/>
              </a:solidFill>
              <a:latin typeface="Arial" pitchFamily="34" charset="0"/>
              <a:cs typeface="Arial" pitchFamily="34" charset="0"/>
            </a:endParaRPr>
          </a:p>
          <a:p>
            <a:pPr>
              <a:lnSpc>
                <a:spcPct val="150000"/>
              </a:lnSpc>
              <a:spcAft>
                <a:spcPts val="592"/>
              </a:spcAft>
            </a:pPr>
            <a:r>
              <a:rPr lang="en-US" b="1" baseline="0" dirty="0">
                <a:solidFill>
                  <a:srgbClr val="000000"/>
                </a:solidFill>
                <a:latin typeface="Arial" pitchFamily="34" charset="0"/>
                <a:cs typeface="Arial" pitchFamily="34" charset="0"/>
              </a:rPr>
              <a:t>SAY</a:t>
            </a:r>
            <a:r>
              <a:rPr lang="en-US" baseline="0" dirty="0">
                <a:solidFill>
                  <a:srgbClr val="000000"/>
                </a:solidFill>
                <a:latin typeface="Arial" pitchFamily="34" charset="0"/>
                <a:cs typeface="Arial" pitchFamily="34" charset="0"/>
              </a:rPr>
              <a:t>:</a:t>
            </a:r>
          </a:p>
          <a:p>
            <a:pPr>
              <a:lnSpc>
                <a:spcPct val="150000"/>
              </a:lnSpc>
              <a:spcAft>
                <a:spcPts val="592"/>
              </a:spcAft>
            </a:pPr>
            <a:endParaRPr lang="en-US" baseline="0" dirty="0">
              <a:solidFill>
                <a:srgbClr val="000000"/>
              </a:solidFill>
              <a:latin typeface="Arial" pitchFamily="34" charset="0"/>
              <a:cs typeface="Arial" pitchFamily="34" charset="0"/>
            </a:endParaRPr>
          </a:p>
          <a:p>
            <a:pPr>
              <a:lnSpc>
                <a:spcPct val="150000"/>
              </a:lnSpc>
              <a:spcAft>
                <a:spcPts val="592"/>
              </a:spcAft>
            </a:pPr>
            <a:r>
              <a:rPr lang="en-US" baseline="0" dirty="0">
                <a:solidFill>
                  <a:srgbClr val="000000"/>
                </a:solidFill>
                <a:latin typeface="Arial" pitchFamily="34" charset="0"/>
                <a:cs typeface="Arial" pitchFamily="34" charset="0"/>
              </a:rPr>
              <a:t>Informatics serves as a bridge between the two professions because it shares common knowledge and skillsets with both.</a:t>
            </a:r>
            <a:endParaRPr lang="en-US" dirty="0">
              <a:solidFill>
                <a:srgbClr val="000000"/>
              </a:solidFill>
              <a:latin typeface="Arial" pitchFamily="34" charset="0"/>
              <a:cs typeface="Arial" pitchFamily="34" charset="0"/>
            </a:endParaRPr>
          </a:p>
          <a:p>
            <a:pPr>
              <a:lnSpc>
                <a:spcPct val="150000"/>
              </a:lnSpc>
              <a:spcAft>
                <a:spcPts val="592"/>
              </a:spcAft>
            </a:pPr>
            <a:endParaRPr lang="en-US" dirty="0">
              <a:solidFill>
                <a:srgbClr val="000000"/>
              </a:solidFill>
              <a:latin typeface="Arial" pitchFamily="34" charset="0"/>
              <a:cs typeface="Arial" pitchFamily="34" charset="0"/>
            </a:endParaRPr>
          </a:p>
          <a:p>
            <a:pPr>
              <a:lnSpc>
                <a:spcPct val="150000"/>
              </a:lnSpc>
              <a:spcAft>
                <a:spcPts val="592"/>
              </a:spcAft>
            </a:pPr>
            <a:r>
              <a:rPr lang="en-US" b="1" dirty="0">
                <a:latin typeface="Arial" pitchFamily="34" charset="0"/>
                <a:cs typeface="Arial" pitchFamily="34" charset="0"/>
              </a:rPr>
              <a:t>GO</a:t>
            </a:r>
            <a:r>
              <a:rPr lang="en-US" dirty="0">
                <a:latin typeface="Arial" pitchFamily="34" charset="0"/>
                <a:cs typeface="Arial" pitchFamily="34" charset="0"/>
              </a:rPr>
              <a:t> to next slide.</a:t>
            </a:r>
            <a:endParaRPr lang="en-US" b="1"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32</a:t>
            </a:fld>
            <a:endParaRPr lang="en-US" dirty="0"/>
          </a:p>
        </p:txBody>
      </p:sp>
    </p:spTree>
    <p:extLst>
      <p:ext uri="{BB962C8B-B14F-4D97-AF65-F5344CB8AC3E}">
        <p14:creationId xmlns:p14="http://schemas.microsoft.com/office/powerpoint/2010/main" val="11278935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2"/>
            <a:ext cx="5607047" cy="3127767"/>
          </a:xfrm>
        </p:spPr>
        <p:txBody>
          <a:bodyPr/>
          <a:lstStyle/>
          <a:p>
            <a:pPr>
              <a:lnSpc>
                <a:spcPct val="150000"/>
              </a:lnSpc>
              <a:spcAft>
                <a:spcPts val="592"/>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READ</a:t>
            </a:r>
            <a:r>
              <a:rPr lang="en-US" dirty="0">
                <a:solidFill>
                  <a:srgbClr val="000000"/>
                </a:solidFill>
                <a:latin typeface="Arial" pitchFamily="34" charset="0"/>
                <a:cs typeface="Arial" pitchFamily="34" charset="0"/>
              </a:rPr>
              <a:t> the knowledge check question and wait for participant responses.&gt;</a:t>
            </a:r>
          </a:p>
          <a:p>
            <a:pPr>
              <a:lnSpc>
                <a:spcPct val="150000"/>
              </a:lnSpc>
              <a:spcAft>
                <a:spcPts val="592"/>
              </a:spcAft>
            </a:pPr>
            <a:endParaRPr lang="en-US" dirty="0">
              <a:solidFill>
                <a:srgbClr val="000000"/>
              </a:solidFill>
              <a:latin typeface="Arial" pitchFamily="34" charset="0"/>
              <a:cs typeface="Arial" pitchFamily="34" charset="0"/>
            </a:endParaRPr>
          </a:p>
          <a:p>
            <a:pPr>
              <a:lnSpc>
                <a:spcPct val="150000"/>
              </a:lnSpc>
              <a:spcAft>
                <a:spcPts val="592"/>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 </a:t>
            </a:r>
            <a:r>
              <a:rPr lang="en-US" dirty="0">
                <a:solidFill>
                  <a:srgbClr val="000000"/>
                </a:solidFill>
                <a:latin typeface="Arial" pitchFamily="34" charset="0"/>
                <a:cs typeface="Arial" pitchFamily="34" charset="0"/>
              </a:rPr>
              <a:t>for the correct answer to appear.&gt;</a:t>
            </a:r>
          </a:p>
          <a:p>
            <a:pPr>
              <a:lnSpc>
                <a:spcPct val="150000"/>
              </a:lnSpc>
              <a:spcAft>
                <a:spcPts val="592"/>
              </a:spcAft>
            </a:pPr>
            <a:endParaRPr lang="en-US" dirty="0">
              <a:solidFill>
                <a:srgbClr val="000000"/>
              </a:solidFill>
              <a:latin typeface="Arial" pitchFamily="34" charset="0"/>
              <a:cs typeface="Arial" pitchFamily="34" charset="0"/>
            </a:endParaRPr>
          </a:p>
          <a:p>
            <a:pPr>
              <a:lnSpc>
                <a:spcPct val="150000"/>
              </a:lnSpc>
              <a:spcAft>
                <a:spcPts val="592"/>
              </a:spcAft>
            </a:pPr>
            <a:r>
              <a:rPr lang="en-US" dirty="0">
                <a:solidFill>
                  <a:srgbClr val="000000"/>
                </a:solidFill>
                <a:latin typeface="Arial" pitchFamily="34" charset="0"/>
                <a:cs typeface="Arial" pitchFamily="34" charset="0"/>
              </a:rPr>
              <a:t>The correct answer is </a:t>
            </a:r>
            <a:r>
              <a:rPr lang="en-US" baseline="0" dirty="0">
                <a:solidFill>
                  <a:srgbClr val="000000"/>
                </a:solidFill>
                <a:latin typeface="Arial" pitchFamily="34" charset="0"/>
                <a:cs typeface="Arial" pitchFamily="34" charset="0"/>
              </a:rPr>
              <a:t>C, designs, implements, and administers database architecture, privacy, security, and backup procedures. These functions are the responsibility of an information technologist.</a:t>
            </a:r>
          </a:p>
          <a:p>
            <a:pPr>
              <a:lnSpc>
                <a:spcPct val="150000"/>
              </a:lnSpc>
              <a:spcAft>
                <a:spcPts val="592"/>
              </a:spcAft>
            </a:pPr>
            <a:endParaRPr lang="en-US" dirty="0">
              <a:solidFill>
                <a:srgbClr val="000000"/>
              </a:solidFill>
              <a:latin typeface="Arial" pitchFamily="34" charset="0"/>
              <a:cs typeface="Arial" pitchFamily="34" charset="0"/>
            </a:endParaRPr>
          </a:p>
          <a:p>
            <a:pPr>
              <a:lnSpc>
                <a:spcPct val="150000"/>
              </a:lnSpc>
              <a:spcAft>
                <a:spcPts val="592"/>
              </a:spcAft>
            </a:pPr>
            <a:r>
              <a:rPr lang="en-US" b="1" dirty="0">
                <a:latin typeface="Arial" pitchFamily="34" charset="0"/>
                <a:cs typeface="Arial" pitchFamily="34" charset="0"/>
              </a:rPr>
              <a:t>GO</a:t>
            </a:r>
            <a:r>
              <a:rPr lang="en-US" dirty="0">
                <a:latin typeface="Arial" pitchFamily="34" charset="0"/>
                <a:cs typeface="Arial" pitchFamily="34" charset="0"/>
              </a:rPr>
              <a:t> to next slide.</a:t>
            </a:r>
            <a:endParaRPr lang="en-US" b="1"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33</a:t>
            </a:fld>
            <a:endParaRPr lang="en-US" dirty="0"/>
          </a:p>
        </p:txBody>
      </p:sp>
    </p:spTree>
    <p:extLst>
      <p:ext uri="{BB962C8B-B14F-4D97-AF65-F5344CB8AC3E}">
        <p14:creationId xmlns:p14="http://schemas.microsoft.com/office/powerpoint/2010/main" val="1127893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3"/>
            <a:ext cx="5607047" cy="2213368"/>
          </a:xfrm>
        </p:spPr>
        <p:txBody>
          <a:bodyPr>
            <a:normAutofit/>
          </a:bodyPr>
          <a:lstStyle/>
          <a:p>
            <a:pPr defTabSz="914022">
              <a:lnSpc>
                <a:spcPct val="150000"/>
              </a:lnSpc>
              <a:defRPr/>
            </a:pPr>
            <a:r>
              <a:rPr lang="en-US" b="1" dirty="0">
                <a:latin typeface="Arial" pitchFamily="34" charset="0"/>
                <a:cs typeface="Arial" pitchFamily="34" charset="0"/>
              </a:rPr>
              <a:t>SAY:</a:t>
            </a:r>
          </a:p>
          <a:p>
            <a:pPr defTabSz="914022">
              <a:lnSpc>
                <a:spcPct val="150000"/>
              </a:lnSpc>
              <a:defRPr/>
            </a:pPr>
            <a:endParaRPr lang="en-US" b="1" dirty="0">
              <a:latin typeface="Arial" pitchFamily="34" charset="0"/>
              <a:cs typeface="Arial" pitchFamily="34" charset="0"/>
            </a:endParaRPr>
          </a:p>
          <a:p>
            <a:pPr>
              <a:lnSpc>
                <a:spcPct val="150000"/>
              </a:lnSpc>
            </a:pPr>
            <a:r>
              <a:rPr lang="en-US" dirty="0">
                <a:latin typeface="Arial" pitchFamily="34" charset="0"/>
                <a:cs typeface="Arial" pitchFamily="34" charset="0"/>
              </a:rPr>
              <a:t>Now that you have completed this course, you have learned to</a:t>
            </a:r>
            <a:endParaRPr lang="en-US" b="0" baseline="0" dirty="0">
              <a:latin typeface="Arial" pitchFamily="34" charset="0"/>
              <a:cs typeface="Arial" pitchFamily="34" charset="0"/>
            </a:endParaRPr>
          </a:p>
          <a:p>
            <a:pPr>
              <a:lnSpc>
                <a:spcPct val="150000"/>
              </a:lnSpc>
            </a:pPr>
            <a:endParaRPr lang="en-US" b="0" baseline="0" dirty="0">
              <a:latin typeface="Arial" pitchFamily="34" charset="0"/>
              <a:cs typeface="Arial" pitchFamily="34" charset="0"/>
            </a:endParaRPr>
          </a:p>
          <a:p>
            <a:pPr>
              <a:lnSpc>
                <a:spcPct val="150000"/>
              </a:lnSpc>
              <a:spcBef>
                <a:spcPts val="603"/>
              </a:spcBef>
            </a:pPr>
            <a:r>
              <a:rPr lang="en-US" b="0" baseline="0" dirty="0">
                <a:latin typeface="Arial" pitchFamily="34" charset="0"/>
                <a:cs typeface="Arial" pitchFamily="34" charset="0"/>
              </a:rPr>
              <a:t>&lt;</a:t>
            </a:r>
            <a:r>
              <a:rPr lang="en-US" b="1" baseline="0" dirty="0">
                <a:latin typeface="Arial" panose="020B0604020202020204" pitchFamily="34" charset="0"/>
                <a:cs typeface="Arial" panose="020B0604020202020204" pitchFamily="34" charset="0"/>
              </a:rPr>
              <a:t>READ</a:t>
            </a:r>
            <a:r>
              <a:rPr lang="en-US" b="0" baseline="0" dirty="0">
                <a:latin typeface="Arial" panose="020B0604020202020204" pitchFamily="34" charset="0"/>
                <a:cs typeface="Arial" panose="020B0604020202020204" pitchFamily="34" charset="0"/>
              </a:rPr>
              <a:t> the bullets on the slide.&gt;</a:t>
            </a:r>
          </a:p>
          <a:p>
            <a:pPr>
              <a:lnSpc>
                <a:spcPct val="150000"/>
              </a:lnSpc>
              <a:spcBef>
                <a:spcPts val="600"/>
              </a:spcBef>
            </a:pPr>
            <a:endParaRPr lang="en-US" dirty="0">
              <a:latin typeface="Arial" pitchFamily="34" charset="0"/>
              <a:cs typeface="Arial" pitchFamily="34" charset="0"/>
            </a:endParaRPr>
          </a:p>
          <a:p>
            <a:pPr defTabSz="914022">
              <a:lnSpc>
                <a:spcPct val="150000"/>
              </a:lnSpc>
              <a:defRPr/>
            </a:pPr>
            <a:r>
              <a:rPr lang="en-US" b="1" dirty="0">
                <a:latin typeface="Arial" pitchFamily="34" charset="0"/>
                <a:cs typeface="Arial" pitchFamily="34" charset="0"/>
              </a:rPr>
              <a:t>GO</a:t>
            </a:r>
            <a:r>
              <a:rPr lang="en-US" b="0" dirty="0">
                <a:latin typeface="Arial" pitchFamily="34" charset="0"/>
                <a:cs typeface="Arial" pitchFamily="34" charset="0"/>
              </a:rPr>
              <a:t> t</a:t>
            </a:r>
            <a:r>
              <a:rPr lang="en-US" baseline="0" dirty="0">
                <a:latin typeface="Arial" pitchFamily="34" charset="0"/>
                <a:cs typeface="Arial" pitchFamily="34" charset="0"/>
              </a:rPr>
              <a:t>o next slide.</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FD2851C-2132-4C01-ADE8-27683B509025}" type="slidenum">
              <a:rPr lang="en-US" smtClean="0"/>
              <a:pPr/>
              <a:t>34</a:t>
            </a:fld>
            <a:endParaRPr lang="en-US" dirty="0"/>
          </a:p>
        </p:txBody>
      </p:sp>
    </p:spTree>
    <p:extLst>
      <p:ext uri="{BB962C8B-B14F-4D97-AF65-F5344CB8AC3E}">
        <p14:creationId xmlns:p14="http://schemas.microsoft.com/office/powerpoint/2010/main" val="967915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3"/>
            <a:ext cx="5607047" cy="460768"/>
          </a:xfrm>
        </p:spPr>
        <p:txBody>
          <a:bodyPr/>
          <a:lstStyle/>
          <a:p>
            <a:pPr defTabSz="920838" eaLnBrk="0" fontAlgn="base" hangingPunct="0">
              <a:lnSpc>
                <a:spcPct val="150000"/>
              </a:lnSpc>
              <a:spcAft>
                <a:spcPts val="603"/>
              </a:spcAft>
              <a:defRPr/>
            </a:pPr>
            <a:r>
              <a:rPr lang="en-US" b="1" dirty="0">
                <a:latin typeface="Arial" panose="020B0604020202020204" pitchFamily="34" charset="0"/>
                <a:cs typeface="Arial" panose="020B0604020202020204" pitchFamily="34" charset="0"/>
              </a:rPr>
              <a:t>GO</a:t>
            </a:r>
            <a:r>
              <a:rPr lang="en-US" dirty="0">
                <a:latin typeface="Arial" panose="020B0604020202020204" pitchFamily="34" charset="0"/>
                <a:cs typeface="Arial" panose="020B0604020202020204" pitchFamily="34" charset="0"/>
              </a:rPr>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35</a:t>
            </a:fld>
            <a:endParaRPr lang="en-US" dirty="0"/>
          </a:p>
        </p:txBody>
      </p:sp>
    </p:spTree>
    <p:extLst>
      <p:ext uri="{BB962C8B-B14F-4D97-AF65-F5344CB8AC3E}">
        <p14:creationId xmlns:p14="http://schemas.microsoft.com/office/powerpoint/2010/main" val="41524233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3"/>
            <a:ext cx="5607047" cy="1756168"/>
          </a:xfrm>
        </p:spPr>
        <p:txBody>
          <a:bodyPr/>
          <a:lstStyle/>
          <a:p>
            <a:pPr defTabSz="920838">
              <a:lnSpc>
                <a:spcPct val="150000"/>
              </a:lnSpc>
              <a:defRPr/>
            </a:pPr>
            <a:r>
              <a:rPr lang="en-US" b="1" dirty="0">
                <a:latin typeface="Arial" panose="020B0604020202020204" pitchFamily="34" charset="0"/>
                <a:cs typeface="Arial" panose="020B0604020202020204" pitchFamily="34" charset="0"/>
              </a:rPr>
              <a:t>SAY:</a:t>
            </a:r>
          </a:p>
          <a:p>
            <a:pPr defTabSz="920838">
              <a:lnSpc>
                <a:spcPct val="150000"/>
              </a:lnSpc>
              <a:defRPr/>
            </a:pPr>
            <a:br>
              <a:rPr lang="en-US" b="1" dirty="0">
                <a:latin typeface="Arial" panose="020B0604020202020204" pitchFamily="34" charset="0"/>
                <a:cs typeface="Arial" panose="020B0604020202020204" pitchFamily="34" charset="0"/>
              </a:rPr>
            </a:br>
            <a:r>
              <a:rPr lang="en-US" b="0"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he information from</a:t>
            </a:r>
            <a:r>
              <a:rPr lang="en-US" baseline="0" dirty="0">
                <a:latin typeface="Arial" panose="020B0604020202020204" pitchFamily="34" charset="0"/>
                <a:cs typeface="Arial" panose="020B0604020202020204" pitchFamily="34" charset="0"/>
              </a:rPr>
              <a:t> this course is based on these resources; I encourage you to take a look at them.</a:t>
            </a:r>
          </a:p>
          <a:p>
            <a:pPr defTabSz="920838">
              <a:lnSpc>
                <a:spcPct val="150000"/>
              </a:lnSpc>
              <a:defRPr/>
            </a:pPr>
            <a:endParaRPr lang="en-US" baseline="0" dirty="0">
              <a:latin typeface="Arial" panose="020B0604020202020204" pitchFamily="34" charset="0"/>
              <a:cs typeface="Arial" panose="020B0604020202020204" pitchFamily="34" charset="0"/>
            </a:endParaRPr>
          </a:p>
          <a:p>
            <a:pPr defTabSz="920838">
              <a:lnSpc>
                <a:spcPct val="150000"/>
              </a:lnSpc>
              <a:defRPr/>
            </a:pPr>
            <a:r>
              <a:rPr lang="en-US" b="1" dirty="0">
                <a:latin typeface="Arial" panose="020B0604020202020204" pitchFamily="34" charset="0"/>
                <a:cs typeface="Arial" panose="020B0604020202020204" pitchFamily="34" charset="0"/>
              </a:rPr>
              <a:t>GO</a:t>
            </a:r>
            <a:r>
              <a:rPr lang="en-US" dirty="0">
                <a:latin typeface="Arial" panose="020B0604020202020204" pitchFamily="34" charset="0"/>
                <a:cs typeface="Arial" panose="020B0604020202020204" pitchFamily="34" charset="0"/>
              </a:rPr>
              <a:t> to next slide.</a:t>
            </a:r>
          </a:p>
        </p:txBody>
      </p:sp>
      <p:sp>
        <p:nvSpPr>
          <p:cNvPr id="4" name="Slide Number Placeholder 3"/>
          <p:cNvSpPr>
            <a:spLocks noGrp="1"/>
          </p:cNvSpPr>
          <p:nvPr>
            <p:ph type="sldNum" sz="quarter" idx="10"/>
          </p:nvPr>
        </p:nvSpPr>
        <p:spPr/>
        <p:txBody>
          <a:bodyPr/>
          <a:lstStyle/>
          <a:p>
            <a:fld id="{1FD2851C-2132-4C01-ADE8-27683B509025}" type="slidenum">
              <a:rPr lang="en-US" smtClean="0"/>
              <a:pPr/>
              <a:t>36</a:t>
            </a:fld>
            <a:endParaRPr lang="en-US" dirty="0"/>
          </a:p>
        </p:txBody>
      </p:sp>
    </p:spTree>
    <p:extLst>
      <p:ext uri="{BB962C8B-B14F-4D97-AF65-F5344CB8AC3E}">
        <p14:creationId xmlns:p14="http://schemas.microsoft.com/office/powerpoint/2010/main" val="3175856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1"/>
            <a:ext cx="5608320" cy="384810"/>
          </a:xfrm>
        </p:spPr>
        <p:txBody>
          <a:bodyPr/>
          <a:lstStyle/>
          <a:p>
            <a:pPr marL="0" marR="0" indent="0" algn="l" defTabSz="914400" rtl="0" eaLnBrk="1" fontAlgn="auto" latinLnBrk="0" hangingPunct="1">
              <a:spcBef>
                <a:spcPts val="0"/>
              </a:spcBef>
              <a:spcAft>
                <a:spcPts val="0"/>
              </a:spcAft>
              <a:buClrTx/>
              <a:buSzTx/>
              <a:buFontTx/>
              <a:buNone/>
              <a:tabLst/>
              <a:defRPr/>
            </a:pPr>
            <a:r>
              <a:rPr lang="en-US" b="1" dirty="0"/>
              <a:t> </a:t>
            </a:r>
            <a:r>
              <a:rPr lang="en-US" b="1" dirty="0">
                <a:latin typeface="Arial" panose="020B0604020202020204" pitchFamily="34" charset="0"/>
                <a:cs typeface="Arial" panose="020B0604020202020204" pitchFamily="34" charset="0"/>
              </a:rPr>
              <a:t>GO</a:t>
            </a:r>
            <a:r>
              <a:rPr lang="en-US" b="0" dirty="0">
                <a:latin typeface="Arial" panose="020B0604020202020204" pitchFamily="34" charset="0"/>
                <a:cs typeface="Arial" panose="020B0604020202020204" pitchFamily="34" charset="0"/>
              </a:rPr>
              <a:t> t</a:t>
            </a:r>
            <a:r>
              <a:rPr lang="en-US" baseline="0" dirty="0">
                <a:latin typeface="Arial" panose="020B0604020202020204" pitchFamily="34" charset="0"/>
                <a:cs typeface="Arial" panose="020B0604020202020204" pitchFamily="34" charset="0"/>
              </a:rPr>
              <a:t>o next slide.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solidFill>
                  <a:prstClr val="black"/>
                </a:solidFill>
              </a:rPr>
              <a:pPr>
                <a:defRPr/>
              </a:pPr>
              <a:t>37</a:t>
            </a:fld>
            <a:endParaRPr lang="en-US" dirty="0">
              <a:solidFill>
                <a:prstClr val="black"/>
              </a:solidFill>
            </a:endParaRPr>
          </a:p>
        </p:txBody>
      </p:sp>
    </p:spTree>
    <p:extLst>
      <p:ext uri="{BB962C8B-B14F-4D97-AF65-F5344CB8AC3E}">
        <p14:creationId xmlns:p14="http://schemas.microsoft.com/office/powerpoint/2010/main" val="27045077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E82054C-5FFB-4925-88B8-34BFE44764D6}" type="slidenum">
              <a:rPr lang="en-US" smtClean="0"/>
              <a:pPr/>
              <a:t>38</a:t>
            </a:fld>
            <a:endParaRPr lang="en-US" dirty="0"/>
          </a:p>
        </p:txBody>
      </p:sp>
    </p:spTree>
    <p:extLst>
      <p:ext uri="{BB962C8B-B14F-4D97-AF65-F5344CB8AC3E}">
        <p14:creationId xmlns:p14="http://schemas.microsoft.com/office/powerpoint/2010/main" val="115938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3"/>
            <a:ext cx="5607047" cy="1527568"/>
          </a:xfrm>
        </p:spPr>
        <p:txBody>
          <a:bodyPr/>
          <a:lstStyle/>
          <a:p>
            <a:pPr defTabSz="908707">
              <a:lnSpc>
                <a:spcPct val="150000"/>
              </a:lnSpc>
              <a:defRPr/>
            </a:pPr>
            <a:r>
              <a:rPr lang="en-US" b="0" dirty="0">
                <a:solidFill>
                  <a:srgbClr val="000000"/>
                </a:solidFill>
                <a:latin typeface="Arial" panose="020B0604020202020204" pitchFamily="34" charset="0"/>
                <a:cs typeface="Arial" panose="020B0604020202020204" pitchFamily="34" charset="0"/>
              </a:rPr>
              <a:t>Topic 1</a:t>
            </a:r>
          </a:p>
          <a:p>
            <a:pPr defTabSz="908707">
              <a:lnSpc>
                <a:spcPct val="150000"/>
              </a:lnSpc>
              <a:defRPr/>
            </a:pPr>
            <a:endParaRPr lang="en-US" b="0" dirty="0">
              <a:solidFill>
                <a:srgbClr val="000000"/>
              </a:solidFill>
              <a:latin typeface="Arial" panose="020B0604020202020204" pitchFamily="34" charset="0"/>
              <a:cs typeface="Arial" panose="020B0604020202020204" pitchFamily="34" charset="0"/>
            </a:endParaRPr>
          </a:p>
          <a:p>
            <a:pPr defTabSz="908707">
              <a:lnSpc>
                <a:spcPct val="150000"/>
              </a:lnSpc>
              <a:defRPr/>
            </a:pPr>
            <a:r>
              <a:rPr lang="en-US" b="0" dirty="0">
                <a:solidFill>
                  <a:srgbClr val="000000"/>
                </a:solidFill>
                <a:latin typeface="Arial" panose="020B0604020202020204" pitchFamily="34" charset="0"/>
                <a:cs typeface="Arial" panose="020B0604020202020204" pitchFamily="34" charset="0"/>
              </a:rPr>
              <a:t>A Public Health</a:t>
            </a:r>
            <a:r>
              <a:rPr lang="en-US" b="0" baseline="0" dirty="0">
                <a:solidFill>
                  <a:srgbClr val="000000"/>
                </a:solidFill>
                <a:latin typeface="Arial" panose="020B0604020202020204" pitchFamily="34" charset="0"/>
                <a:cs typeface="Arial" panose="020B0604020202020204" pitchFamily="34" charset="0"/>
              </a:rPr>
              <a:t> Approach</a:t>
            </a:r>
          </a:p>
          <a:p>
            <a:pPr defTabSz="908707">
              <a:lnSpc>
                <a:spcPct val="150000"/>
              </a:lnSpc>
              <a:defRPr/>
            </a:pPr>
            <a:endParaRPr lang="en-US" b="1" dirty="0">
              <a:solidFill>
                <a:srgbClr val="000000"/>
              </a:solidFill>
              <a:latin typeface="Arial" panose="020B0604020202020204" pitchFamily="34" charset="0"/>
              <a:cs typeface="Arial" panose="020B0604020202020204" pitchFamily="34" charset="0"/>
            </a:endParaRPr>
          </a:p>
          <a:p>
            <a:pPr defTabSz="908707">
              <a:lnSpc>
                <a:spcPct val="150000"/>
              </a:lnSpc>
              <a:defRPr/>
            </a:pPr>
            <a:r>
              <a:rPr lang="en-US" b="1" dirty="0">
                <a:solidFill>
                  <a:srgbClr val="000000"/>
                </a:solidFill>
                <a:latin typeface="Arial" panose="020B0604020202020204" pitchFamily="34" charset="0"/>
                <a:cs typeface="Arial" panose="020B0604020202020204" pitchFamily="34" charset="0"/>
              </a:rPr>
              <a:t>GO</a:t>
            </a:r>
            <a:r>
              <a:rPr lang="en-US" dirty="0">
                <a:solidFill>
                  <a:srgbClr val="000000"/>
                </a:solidFill>
                <a:latin typeface="Arial" panose="020B0604020202020204" pitchFamily="34" charset="0"/>
                <a:cs typeface="Arial" panose="020B0604020202020204" pitchFamily="34" charset="0"/>
              </a:rPr>
              <a:t> to next slide.</a:t>
            </a:r>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53BCB96-7EEC-4C1C-92AC-A1AF7B1B30F2}" type="slidenum">
              <a:rPr lang="en-US" smtClean="0"/>
              <a:pPr/>
              <a:t>4</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74B68D88-961B-4028-BCDF-BA05FA986C22}" type="slidenum">
              <a:rPr lang="en-US" smtClean="0">
                <a:solidFill>
                  <a:prstClr val="black"/>
                </a:solidFill>
                <a:latin typeface="Arial" charset="0"/>
              </a:rPr>
              <a:pPr/>
              <a:t>5</a:t>
            </a:fld>
            <a:endParaRPr lang="en-US" dirty="0">
              <a:solidFill>
                <a:prstClr val="black"/>
              </a:solidFill>
              <a:latin typeface="Arial"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701682" y="4416032"/>
            <a:ext cx="5607047" cy="12728968"/>
          </a:xfrm>
          <a:noFill/>
          <a:ln/>
        </p:spPr>
        <p:txBody>
          <a:bodyPr>
            <a:noAutofit/>
          </a:bodyPr>
          <a:lstStyle/>
          <a:p>
            <a:pPr>
              <a:lnSpc>
                <a:spcPct val="150000"/>
              </a:lnSpc>
            </a:pPr>
            <a:r>
              <a:rPr lang="en-US" b="1" dirty="0">
                <a:latin typeface="Arial" pitchFamily="34" charset="0"/>
                <a:cs typeface="Arial" pitchFamily="34" charset="0"/>
              </a:rPr>
              <a:t>SAY:</a:t>
            </a:r>
          </a:p>
          <a:p>
            <a:pPr>
              <a:lnSpc>
                <a:spcPct val="150000"/>
              </a:lnSpc>
            </a:pPr>
            <a:endParaRPr lang="en-US" dirty="0">
              <a:latin typeface="Arial" charset="0"/>
              <a:cs typeface="Arial" charset="0"/>
            </a:endParaRPr>
          </a:p>
          <a:p>
            <a:pPr rtl="0">
              <a:lnSpc>
                <a:spcPct val="150000"/>
              </a:lnSpc>
            </a:pPr>
            <a:r>
              <a:rPr lang="en-US" dirty="0">
                <a:latin typeface="Arial" charset="0"/>
                <a:cs typeface="Arial" charset="0"/>
              </a:rPr>
              <a:t>Let’s talk about public health in a broader context. Public health problems are diverse and can include infectious diseases, chronic diseases, emergencies, injuries, environmental health problems, and a host of other health threats.</a:t>
            </a:r>
            <a:br>
              <a:rPr lang="en-US" dirty="0">
                <a:latin typeface="Arial" charset="0"/>
                <a:cs typeface="Arial" charset="0"/>
              </a:rPr>
            </a:br>
            <a:endParaRPr lang="en-US" dirty="0">
              <a:latin typeface="Arial" charset="0"/>
              <a:cs typeface="Arial" charset="0"/>
            </a:endParaRPr>
          </a:p>
          <a:p>
            <a:pPr rtl="0">
              <a:lnSpc>
                <a:spcPct val="150000"/>
              </a:lnSpc>
            </a:pPr>
            <a:r>
              <a:rPr lang="en-US" dirty="0">
                <a:latin typeface="Arial" charset="0"/>
                <a:cs typeface="Arial" charset="0"/>
              </a:rPr>
              <a:t>Regardless of the topic, we take the same approach to a public health problem by following four general steps.</a:t>
            </a:r>
          </a:p>
          <a:p>
            <a:pPr rtl="0">
              <a:lnSpc>
                <a:spcPct val="150000"/>
              </a:lnSpc>
            </a:pPr>
            <a:br>
              <a:rPr lang="en-US" dirty="0">
                <a:latin typeface="Arial" charset="0"/>
                <a:cs typeface="Arial" charset="0"/>
              </a:rPr>
            </a:br>
            <a:r>
              <a:rPr lang="en-US" dirty="0">
                <a:latin typeface="Arial" charset="0"/>
                <a:cs typeface="Arial" charset="0"/>
              </a:rPr>
              <a:t>First, we ask “What is the problem?” </a:t>
            </a:r>
          </a:p>
          <a:p>
            <a:pPr rtl="0">
              <a:lnSpc>
                <a:spcPct val="150000"/>
              </a:lnSpc>
            </a:pPr>
            <a:endParaRPr lang="en-US" dirty="0">
              <a:latin typeface="Arial" charset="0"/>
              <a:cs typeface="Arial" charset="0"/>
            </a:endParaRPr>
          </a:p>
          <a:p>
            <a:pPr rtl="0">
              <a:lnSpc>
                <a:spcPct val="150000"/>
              </a:lnSpc>
            </a:pPr>
            <a:r>
              <a:rPr lang="en-US" dirty="0">
                <a:latin typeface="Arial" charset="0"/>
                <a:cs typeface="Arial" charset="0"/>
              </a:rPr>
              <a:t>&lt;</a:t>
            </a:r>
            <a:r>
              <a:rPr lang="en-US" b="1" dirty="0">
                <a:latin typeface="Arial" charset="0"/>
                <a:cs typeface="Arial" charset="0"/>
              </a:rPr>
              <a:t>CLICK</a:t>
            </a:r>
            <a:r>
              <a:rPr lang="en-US" dirty="0">
                <a:latin typeface="Arial" charset="0"/>
                <a:cs typeface="Arial" charset="0"/>
              </a:rPr>
              <a:t> for</a:t>
            </a:r>
            <a:r>
              <a:rPr lang="en-US" baseline="0" dirty="0">
                <a:latin typeface="Arial" charset="0"/>
                <a:cs typeface="Arial" charset="0"/>
              </a:rPr>
              <a:t> first arrow to appear.&gt;</a:t>
            </a:r>
            <a:endParaRPr lang="en-US" dirty="0">
              <a:latin typeface="Arial" charset="0"/>
              <a:cs typeface="Arial" charset="0"/>
            </a:endParaRPr>
          </a:p>
          <a:p>
            <a:pPr rtl="0">
              <a:lnSpc>
                <a:spcPct val="150000"/>
              </a:lnSpc>
            </a:pPr>
            <a:endParaRPr lang="en-US" dirty="0">
              <a:latin typeface="Arial" charset="0"/>
              <a:cs typeface="Arial" charset="0"/>
            </a:endParaRPr>
          </a:p>
          <a:p>
            <a:pPr rtl="0">
              <a:lnSpc>
                <a:spcPct val="150000"/>
              </a:lnSpc>
            </a:pPr>
            <a:r>
              <a:rPr lang="en-US" dirty="0">
                <a:latin typeface="Arial" charset="0"/>
                <a:cs typeface="Arial" charset="0"/>
              </a:rPr>
              <a:t>In public health we identify the problem by using surveillance systems to monitor health events and behaviors occurring among a population. </a:t>
            </a:r>
          </a:p>
          <a:p>
            <a:pPr rtl="0">
              <a:lnSpc>
                <a:spcPct val="150000"/>
              </a:lnSpc>
            </a:pPr>
            <a:endParaRPr lang="en-US" dirty="0">
              <a:latin typeface="Arial" charset="0"/>
              <a:cs typeface="Arial" charset="0"/>
            </a:endParaRPr>
          </a:p>
          <a:p>
            <a:pPr rtl="0">
              <a:lnSpc>
                <a:spcPct val="150000"/>
              </a:lnSpc>
            </a:pPr>
            <a:r>
              <a:rPr lang="en-US" dirty="0">
                <a:latin typeface="Arial" charset="0"/>
                <a:cs typeface="Arial" charset="0"/>
              </a:rPr>
              <a:t>After we’ve identified the problem, the next question is, “What is the cause of the problem?”</a:t>
            </a:r>
            <a:br>
              <a:rPr lang="en-US" dirty="0">
                <a:latin typeface="Arial" charset="0"/>
                <a:cs typeface="Arial" charset="0"/>
              </a:rPr>
            </a:br>
            <a:endParaRPr lang="en-US" dirty="0">
              <a:latin typeface="Arial" charset="0"/>
              <a:cs typeface="Arial" charset="0"/>
            </a:endParaRPr>
          </a:p>
          <a:p>
            <a:pPr rtl="0">
              <a:lnSpc>
                <a:spcPct val="150000"/>
              </a:lnSpc>
            </a:pPr>
            <a:r>
              <a:rPr lang="en-US" dirty="0">
                <a:latin typeface="Arial" charset="0"/>
                <a:cs typeface="Arial" charset="0"/>
              </a:rPr>
              <a:t>&lt;</a:t>
            </a:r>
            <a:r>
              <a:rPr lang="en-US" b="1" dirty="0">
                <a:latin typeface="Arial" charset="0"/>
                <a:cs typeface="Arial" charset="0"/>
              </a:rPr>
              <a:t>CLICK</a:t>
            </a:r>
            <a:r>
              <a:rPr lang="en-US" dirty="0">
                <a:latin typeface="Arial" charset="0"/>
                <a:cs typeface="Arial" charset="0"/>
              </a:rPr>
              <a:t> to advance animation; first arrow will disappear, and second arrow will appear above Risk Factor box.&gt;</a:t>
            </a:r>
          </a:p>
          <a:p>
            <a:pPr rtl="0">
              <a:lnSpc>
                <a:spcPct val="150000"/>
              </a:lnSpc>
            </a:pPr>
            <a:endParaRPr lang="en-US" dirty="0">
              <a:latin typeface="Arial" charset="0"/>
              <a:cs typeface="Arial" charset="0"/>
            </a:endParaRPr>
          </a:p>
          <a:p>
            <a:pPr rtl="0">
              <a:lnSpc>
                <a:spcPct val="150000"/>
              </a:lnSpc>
            </a:pPr>
            <a:r>
              <a:rPr lang="en-US" dirty="0">
                <a:latin typeface="Arial" charset="0"/>
                <a:cs typeface="Arial" charset="0"/>
              </a:rPr>
              <a:t>For example, are there factors that might make certain populations more susceptible to disease, such as something in the environment or certain behaviors that people are practicing?</a:t>
            </a:r>
          </a:p>
          <a:p>
            <a:pPr rtl="0">
              <a:lnSpc>
                <a:spcPct val="150000"/>
              </a:lnSpc>
            </a:pPr>
            <a:endParaRPr lang="en-US" dirty="0">
              <a:latin typeface="Arial" charset="0"/>
              <a:cs typeface="Arial" charset="0"/>
            </a:endParaRPr>
          </a:p>
          <a:p>
            <a:pPr rtl="0">
              <a:lnSpc>
                <a:spcPct val="150000"/>
              </a:lnSpc>
            </a:pPr>
            <a:r>
              <a:rPr lang="en-US" dirty="0">
                <a:latin typeface="Arial" charset="0"/>
                <a:cs typeface="Arial" charset="0"/>
              </a:rPr>
              <a:t>&lt;</a:t>
            </a:r>
            <a:r>
              <a:rPr lang="en-US" b="1" dirty="0">
                <a:latin typeface="Arial" charset="0"/>
                <a:cs typeface="Arial" charset="0"/>
              </a:rPr>
              <a:t>CLICK</a:t>
            </a:r>
            <a:r>
              <a:rPr lang="en-US" dirty="0">
                <a:latin typeface="Arial" charset="0"/>
                <a:cs typeface="Arial" charset="0"/>
              </a:rPr>
              <a:t> to advance animation; second arrow will disappear, and third arrow will appear above Intervention Evaluation box.&gt;</a:t>
            </a:r>
          </a:p>
          <a:p>
            <a:pPr rtl="0">
              <a:lnSpc>
                <a:spcPct val="150000"/>
              </a:lnSpc>
            </a:pPr>
            <a:endParaRPr lang="en-US" dirty="0">
              <a:latin typeface="Arial" charset="0"/>
              <a:cs typeface="Arial" charset="0"/>
            </a:endParaRPr>
          </a:p>
          <a:p>
            <a:pPr rtl="0">
              <a:lnSpc>
                <a:spcPct val="150000"/>
              </a:lnSpc>
            </a:pPr>
            <a:r>
              <a:rPr lang="en-US" dirty="0">
                <a:latin typeface="Arial" charset="0"/>
                <a:cs typeface="Arial" charset="0"/>
              </a:rPr>
              <a:t>After we’ve identified the risk factors related to the problem, we ask, “What intervention works to address the problem?” </a:t>
            </a:r>
          </a:p>
          <a:p>
            <a:pPr rtl="0">
              <a:lnSpc>
                <a:spcPct val="150000"/>
              </a:lnSpc>
            </a:pPr>
            <a:endParaRPr lang="en-US" dirty="0">
              <a:latin typeface="Arial" charset="0"/>
              <a:cs typeface="Arial" charset="0"/>
            </a:endParaRPr>
          </a:p>
          <a:p>
            <a:pPr rtl="0">
              <a:lnSpc>
                <a:spcPct val="150000"/>
              </a:lnSpc>
            </a:pPr>
            <a:r>
              <a:rPr lang="en-US" dirty="0">
                <a:latin typeface="Arial" charset="0"/>
                <a:cs typeface="Arial" charset="0"/>
              </a:rPr>
              <a:t>We look at what has worked in the past in addressing this same problem and if a proposed intervention makes sense with our affected population. </a:t>
            </a:r>
          </a:p>
          <a:p>
            <a:pPr rtl="0">
              <a:lnSpc>
                <a:spcPct val="150000"/>
              </a:lnSpc>
            </a:pPr>
            <a:br>
              <a:rPr lang="en-US" dirty="0">
                <a:latin typeface="Arial" charset="0"/>
                <a:cs typeface="Arial" charset="0"/>
              </a:rPr>
            </a:br>
            <a:r>
              <a:rPr lang="en-US" dirty="0">
                <a:latin typeface="Arial" charset="0"/>
                <a:cs typeface="Arial" charset="0"/>
              </a:rPr>
              <a:t>&lt;</a:t>
            </a:r>
            <a:r>
              <a:rPr lang="en-US" b="1" dirty="0">
                <a:latin typeface="Arial" charset="0"/>
                <a:cs typeface="Arial" charset="0"/>
              </a:rPr>
              <a:t>CLICK</a:t>
            </a:r>
            <a:r>
              <a:rPr lang="en-US" dirty="0">
                <a:latin typeface="Arial" charset="0"/>
                <a:cs typeface="Arial" charset="0"/>
              </a:rPr>
              <a:t> to advance animation; third arrow will disappear, and fourth arrow will appear above Implementation box.&gt;</a:t>
            </a:r>
          </a:p>
          <a:p>
            <a:pPr rtl="0">
              <a:lnSpc>
                <a:spcPct val="150000"/>
              </a:lnSpc>
            </a:pPr>
            <a:br>
              <a:rPr lang="en-US" dirty="0">
                <a:latin typeface="Arial" charset="0"/>
                <a:cs typeface="Arial" charset="0"/>
              </a:rPr>
            </a:br>
            <a:r>
              <a:rPr lang="en-US" dirty="0">
                <a:latin typeface="Arial" charset="0"/>
                <a:cs typeface="Arial" charset="0"/>
              </a:rPr>
              <a:t>In the last step, we ask, “How can we implement the intervention? Given the resources we have and what we know about the affected population, will this work?”</a:t>
            </a:r>
          </a:p>
          <a:p>
            <a:pPr rtl="0">
              <a:lnSpc>
                <a:spcPct val="150000"/>
              </a:lnSpc>
            </a:pPr>
            <a:endParaRPr lang="en-US" dirty="0">
              <a:latin typeface="Arial" charset="0"/>
              <a:cs typeface="Arial" charset="0"/>
            </a:endParaRPr>
          </a:p>
          <a:p>
            <a:pPr rtl="0">
              <a:lnSpc>
                <a:spcPct val="150000"/>
              </a:lnSpc>
            </a:pPr>
            <a:r>
              <a:rPr lang="en-US" dirty="0">
                <a:latin typeface="Arial" charset="0"/>
                <a:cs typeface="Arial" charset="0"/>
              </a:rPr>
              <a:t>As we go through this course, you will see different examples of this public health approach at work.</a:t>
            </a:r>
          </a:p>
          <a:p>
            <a:pPr rtl="0">
              <a:lnSpc>
                <a:spcPct val="150000"/>
              </a:lnSpc>
            </a:pPr>
            <a:br>
              <a:rPr lang="en-US" b="1" dirty="0">
                <a:latin typeface="Arial" charset="0"/>
                <a:cs typeface="Arial" charset="0"/>
              </a:rPr>
            </a:br>
            <a:r>
              <a:rPr lang="en-US" b="1" dirty="0">
                <a:latin typeface="Arial" charset="0"/>
                <a:cs typeface="Arial" charset="0"/>
              </a:rPr>
              <a:t>GO</a:t>
            </a:r>
            <a:r>
              <a:rPr lang="en-US" dirty="0">
                <a:latin typeface="Arial" charset="0"/>
                <a:cs typeface="Arial" charset="0"/>
              </a:rPr>
              <a:t> to next slide.</a:t>
            </a:r>
          </a:p>
          <a:p>
            <a:pPr>
              <a:lnSpc>
                <a:spcPct val="150000"/>
              </a:lnSpc>
            </a:pPr>
            <a:endParaRPr lang="en-US" dirty="0">
              <a:latin typeface="Arial" pitchFamily="34" charset="0"/>
              <a:cs typeface="Arial" pitchFamily="34" charset="0"/>
            </a:endParaRPr>
          </a:p>
        </p:txBody>
      </p:sp>
    </p:spTree>
    <p:extLst>
      <p:ext uri="{BB962C8B-B14F-4D97-AF65-F5344CB8AC3E}">
        <p14:creationId xmlns:p14="http://schemas.microsoft.com/office/powerpoint/2010/main" val="2586896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15787"/>
            <a:ext cx="5608320" cy="14024613"/>
          </a:xfrm>
        </p:spPr>
        <p:txBody>
          <a:bodyPr/>
          <a:lstStyle/>
          <a:p>
            <a:pPr defTabSz="926470" eaLnBrk="0" fontAlgn="base" hangingPunct="0">
              <a:lnSpc>
                <a:spcPct val="150000"/>
              </a:lnSpc>
              <a:spcBef>
                <a:spcPct val="30000"/>
              </a:spcBef>
              <a:spcAft>
                <a:spcPct val="0"/>
              </a:spcAft>
              <a:defRPr/>
            </a:pPr>
            <a:r>
              <a:rPr lang="en-US" b="1" dirty="0">
                <a:solidFill>
                  <a:srgbClr val="000000"/>
                </a:solidFill>
                <a:latin typeface="Arial" charset="0"/>
                <a:cs typeface="Arial" charset="0"/>
              </a:rPr>
              <a:t>SAY:</a:t>
            </a:r>
            <a:r>
              <a:rPr lang="en-US" dirty="0">
                <a:solidFill>
                  <a:srgbClr val="000000"/>
                </a:solidFill>
                <a:latin typeface="Arial" charset="0"/>
                <a:cs typeface="Arial" charset="0"/>
              </a:rPr>
              <a:t> </a:t>
            </a:r>
          </a:p>
          <a:p>
            <a:pPr defTabSz="926470" eaLnBrk="0" fontAlgn="base" hangingPunct="0">
              <a:lnSpc>
                <a:spcPct val="150000"/>
              </a:lnSpc>
              <a:spcBef>
                <a:spcPct val="30000"/>
              </a:spcBef>
              <a:spcAft>
                <a:spcPct val="0"/>
              </a:spcAft>
              <a:defRPr/>
            </a:pPr>
            <a:br>
              <a:rPr lang="en-US" dirty="0">
                <a:solidFill>
                  <a:srgbClr val="000000"/>
                </a:solidFill>
                <a:latin typeface="Arial" charset="0"/>
                <a:cs typeface="Arial" charset="0"/>
              </a:rPr>
            </a:br>
            <a:r>
              <a:rPr lang="en-US" dirty="0">
                <a:solidFill>
                  <a:srgbClr val="000000"/>
                </a:solidFill>
                <a:latin typeface="Arial" charset="0"/>
                <a:cs typeface="Arial" charset="0"/>
              </a:rPr>
              <a:t>To implement the public health approach, practitioners use and apply scientific methods. These methods come from a series of core sciences that provide the foundation.</a:t>
            </a:r>
          </a:p>
          <a:p>
            <a:pPr defTabSz="926470" eaLnBrk="0" fontAlgn="base" hangingPunct="0">
              <a:lnSpc>
                <a:spcPct val="150000"/>
              </a:lnSpc>
              <a:spcBef>
                <a:spcPct val="30000"/>
              </a:spcBef>
              <a:spcAft>
                <a:spcPct val="0"/>
              </a:spcAft>
              <a:defRPr/>
            </a:pPr>
            <a:r>
              <a:rPr lang="en-US" dirty="0">
                <a:solidFill>
                  <a:srgbClr val="000000"/>
                </a:solidFill>
                <a:latin typeface="Arial" charset="0"/>
                <a:cs typeface="Arial" charset="0"/>
              </a:rPr>
              <a:t> </a:t>
            </a:r>
          </a:p>
          <a:p>
            <a:pPr defTabSz="926470" eaLnBrk="0" fontAlgn="base" hangingPunct="0">
              <a:lnSpc>
                <a:spcPct val="150000"/>
              </a:lnSpc>
              <a:spcBef>
                <a:spcPct val="30000"/>
              </a:spcBef>
              <a:spcAft>
                <a:spcPct val="0"/>
              </a:spcAft>
              <a:defRPr/>
            </a:pPr>
            <a:r>
              <a:rPr lang="en-US" dirty="0">
                <a:solidFill>
                  <a:srgbClr val="000000"/>
                </a:solidFill>
                <a:latin typeface="Arial" charset="0"/>
                <a:cs typeface="Arial" charset="0"/>
              </a:rPr>
              <a:t>These sciences include </a:t>
            </a:r>
            <a:r>
              <a:rPr lang="en-US" b="1" dirty="0">
                <a:solidFill>
                  <a:srgbClr val="000000"/>
                </a:solidFill>
                <a:latin typeface="Arial" charset="0"/>
                <a:cs typeface="Arial" charset="0"/>
              </a:rPr>
              <a:t>Public Health Surveillance</a:t>
            </a:r>
            <a:r>
              <a:rPr lang="en-US" dirty="0">
                <a:solidFill>
                  <a:srgbClr val="000000"/>
                </a:solidFill>
                <a:latin typeface="Arial" charset="0"/>
                <a:cs typeface="Arial" charset="0"/>
              </a:rPr>
              <a:t>, which we use to monitor a public health situation.</a:t>
            </a:r>
            <a:br>
              <a:rPr lang="en-US" dirty="0">
                <a:solidFill>
                  <a:srgbClr val="000000"/>
                </a:solidFill>
                <a:latin typeface="Arial" charset="0"/>
                <a:cs typeface="Arial" charset="0"/>
              </a:rPr>
            </a:br>
            <a:endParaRPr lang="en-US" dirty="0">
              <a:solidFill>
                <a:srgbClr val="000000"/>
              </a:solidFill>
              <a:latin typeface="Arial" charset="0"/>
              <a:cs typeface="Arial" charset="0"/>
            </a:endParaRPr>
          </a:p>
          <a:p>
            <a:pPr defTabSz="926470" eaLnBrk="0" fontAlgn="base" hangingPunct="0">
              <a:lnSpc>
                <a:spcPct val="150000"/>
              </a:lnSpc>
              <a:spcBef>
                <a:spcPct val="30000"/>
              </a:spcBef>
              <a:spcAft>
                <a:spcPct val="0"/>
              </a:spcAft>
              <a:defRPr/>
            </a:pPr>
            <a:r>
              <a:rPr lang="en-US" b="1" dirty="0">
                <a:solidFill>
                  <a:srgbClr val="000000"/>
                </a:solidFill>
                <a:latin typeface="Arial" charset="0"/>
                <a:cs typeface="Arial" charset="0"/>
              </a:rPr>
              <a:t>Epidemiology</a:t>
            </a:r>
            <a:r>
              <a:rPr lang="en-US" dirty="0">
                <a:solidFill>
                  <a:srgbClr val="000000"/>
                </a:solidFill>
                <a:latin typeface="Arial" charset="0"/>
                <a:cs typeface="Arial" charset="0"/>
              </a:rPr>
              <a:t> enables us to determine where diseases originate, how or why they move through populations, and how we can prevent them.</a:t>
            </a:r>
          </a:p>
          <a:p>
            <a:pPr defTabSz="926470" eaLnBrk="0" fontAlgn="base" hangingPunct="0">
              <a:lnSpc>
                <a:spcPct val="150000"/>
              </a:lnSpc>
              <a:spcBef>
                <a:spcPct val="30000"/>
              </a:spcBef>
              <a:spcAft>
                <a:spcPct val="0"/>
              </a:spcAft>
              <a:defRPr/>
            </a:pPr>
            <a:br>
              <a:rPr lang="en-US" b="1" dirty="0">
                <a:solidFill>
                  <a:srgbClr val="000000"/>
                </a:solidFill>
                <a:latin typeface="Arial" charset="0"/>
                <a:cs typeface="Arial" charset="0"/>
              </a:rPr>
            </a:br>
            <a:r>
              <a:rPr lang="en-US" b="1" dirty="0">
                <a:solidFill>
                  <a:srgbClr val="000000"/>
                </a:solidFill>
                <a:latin typeface="Arial" charset="0"/>
                <a:cs typeface="Arial" charset="0"/>
              </a:rPr>
              <a:t>Public Health Laboratories</a:t>
            </a:r>
            <a:r>
              <a:rPr lang="en-US" dirty="0">
                <a:solidFill>
                  <a:srgbClr val="000000"/>
                </a:solidFill>
                <a:latin typeface="Arial" charset="0"/>
                <a:cs typeface="Arial" charset="0"/>
              </a:rPr>
              <a:t> support public health by performing tests to confirm disease diagnoses. Laboratories also support public health by conducting research and training.</a:t>
            </a:r>
          </a:p>
          <a:p>
            <a:pPr defTabSz="926470" eaLnBrk="0" fontAlgn="base" hangingPunct="0">
              <a:lnSpc>
                <a:spcPct val="150000"/>
              </a:lnSpc>
              <a:spcBef>
                <a:spcPct val="30000"/>
              </a:spcBef>
              <a:spcAft>
                <a:spcPct val="0"/>
              </a:spcAft>
              <a:defRPr/>
            </a:pPr>
            <a:br>
              <a:rPr lang="en-US" dirty="0">
                <a:solidFill>
                  <a:srgbClr val="000000"/>
                </a:solidFill>
                <a:latin typeface="Arial" charset="0"/>
                <a:cs typeface="Arial" charset="0"/>
              </a:rPr>
            </a:br>
            <a:r>
              <a:rPr lang="en-US" dirty="0">
                <a:solidFill>
                  <a:srgbClr val="000000"/>
                </a:solidFill>
                <a:latin typeface="Arial" charset="0"/>
                <a:cs typeface="Arial" charset="0"/>
              </a:rPr>
              <a:t>As we continue to move from the use of paper documents to electronic health records, </a:t>
            </a:r>
            <a:r>
              <a:rPr lang="en-US" b="1" dirty="0">
                <a:solidFill>
                  <a:srgbClr val="000000"/>
                </a:solidFill>
                <a:latin typeface="Arial" charset="0"/>
                <a:cs typeface="Arial" charset="0"/>
              </a:rPr>
              <a:t>Public Health Informatics</a:t>
            </a:r>
            <a:r>
              <a:rPr lang="en-US" dirty="0">
                <a:solidFill>
                  <a:srgbClr val="000000"/>
                </a:solidFill>
                <a:latin typeface="Arial" charset="0"/>
                <a:cs typeface="Arial" charset="0"/>
              </a:rPr>
              <a:t> continues to increase in importance. Informatics deals with the methods for collecting, compiling, and presenting health information. It enables us to use electronic data effectively when addressing a public health situation.</a:t>
            </a:r>
          </a:p>
          <a:p>
            <a:pPr defTabSz="926470" eaLnBrk="0" fontAlgn="base" hangingPunct="0">
              <a:lnSpc>
                <a:spcPct val="150000"/>
              </a:lnSpc>
              <a:spcBef>
                <a:spcPct val="30000"/>
              </a:spcBef>
              <a:spcAft>
                <a:spcPct val="0"/>
              </a:spcAft>
              <a:defRPr/>
            </a:pPr>
            <a:br>
              <a:rPr lang="en-US" dirty="0">
                <a:solidFill>
                  <a:srgbClr val="000000"/>
                </a:solidFill>
                <a:latin typeface="Arial" charset="0"/>
                <a:cs typeface="Arial" charset="0"/>
              </a:rPr>
            </a:br>
            <a:r>
              <a:rPr lang="en-US" b="1" dirty="0">
                <a:solidFill>
                  <a:srgbClr val="000000"/>
                </a:solidFill>
                <a:latin typeface="Arial" charset="0"/>
                <a:cs typeface="Arial" charset="0"/>
              </a:rPr>
              <a:t>Prevention Effectiveness</a:t>
            </a:r>
            <a:r>
              <a:rPr lang="en-US" dirty="0">
                <a:solidFill>
                  <a:srgbClr val="000000"/>
                </a:solidFill>
                <a:latin typeface="Arial" charset="0"/>
                <a:cs typeface="Arial" charset="0"/>
              </a:rPr>
              <a:t> is closely linked to public health policy. Prevention effectiveness studies provide important economic information for decision makers to help them choose the best option available.</a:t>
            </a:r>
          </a:p>
          <a:p>
            <a:pPr defTabSz="926470" eaLnBrk="0" fontAlgn="base" hangingPunct="0">
              <a:lnSpc>
                <a:spcPct val="150000"/>
              </a:lnSpc>
              <a:spcBef>
                <a:spcPct val="30000"/>
              </a:spcBef>
              <a:spcAft>
                <a:spcPct val="0"/>
              </a:spcAft>
              <a:defRPr/>
            </a:pPr>
            <a:br>
              <a:rPr lang="en-US" b="1" dirty="0">
                <a:solidFill>
                  <a:srgbClr val="000000"/>
                </a:solidFill>
                <a:latin typeface="Arial" charset="0"/>
                <a:cs typeface="Arial" charset="0"/>
              </a:rPr>
            </a:br>
            <a:r>
              <a:rPr lang="en-US" dirty="0">
                <a:solidFill>
                  <a:srgbClr val="000000"/>
                </a:solidFill>
                <a:latin typeface="Arial" charset="0"/>
                <a:cs typeface="Arial" charset="0"/>
              </a:rPr>
              <a:t>Together, these five core sciences can help us protect and promote the public’s health by giving public health practitioners the answers they need. Public health is better able to respond to the situation by using contributions from each of these sciences. One science alone cannot answer the questions and provide a solution; it is the application of these core sciences together.</a:t>
            </a:r>
          </a:p>
          <a:p>
            <a:pPr defTabSz="926470" eaLnBrk="0" fontAlgn="base" hangingPunct="0">
              <a:lnSpc>
                <a:spcPct val="150000"/>
              </a:lnSpc>
              <a:spcBef>
                <a:spcPct val="30000"/>
              </a:spcBef>
              <a:spcAft>
                <a:spcPct val="0"/>
              </a:spcAft>
              <a:defRPr/>
            </a:pPr>
            <a:br>
              <a:rPr lang="en-US" b="1" dirty="0">
                <a:solidFill>
                  <a:srgbClr val="000000"/>
                </a:solidFill>
                <a:latin typeface="Arial" charset="0"/>
                <a:cs typeface="Arial" charset="0"/>
              </a:rPr>
            </a:br>
            <a:r>
              <a:rPr lang="en-US" b="1" dirty="0">
                <a:solidFill>
                  <a:srgbClr val="000000"/>
                </a:solidFill>
                <a:latin typeface="Arial" charset="0"/>
                <a:cs typeface="Arial" charset="0"/>
              </a:rPr>
              <a:t>&lt;OPTIONAL, IF TIME PERMITS, SAY&gt;</a:t>
            </a:r>
          </a:p>
          <a:p>
            <a:pPr defTabSz="926470" eaLnBrk="0" fontAlgn="base" hangingPunct="0">
              <a:lnSpc>
                <a:spcPct val="150000"/>
              </a:lnSpc>
              <a:spcBef>
                <a:spcPct val="30000"/>
              </a:spcBef>
              <a:spcAft>
                <a:spcPct val="0"/>
              </a:spcAft>
              <a:defRPr/>
            </a:pPr>
            <a:endParaRPr lang="en-US" dirty="0">
              <a:solidFill>
                <a:srgbClr val="000000"/>
              </a:solidFill>
              <a:latin typeface="Arial" charset="0"/>
              <a:cs typeface="Arial" charset="0"/>
            </a:endParaRPr>
          </a:p>
          <a:p>
            <a:pPr defTabSz="926470" eaLnBrk="0" fontAlgn="base" hangingPunct="0">
              <a:lnSpc>
                <a:spcPct val="150000"/>
              </a:lnSpc>
              <a:spcBef>
                <a:spcPct val="30000"/>
              </a:spcBef>
              <a:spcAft>
                <a:spcPct val="0"/>
              </a:spcAft>
              <a:defRPr/>
            </a:pPr>
            <a:r>
              <a:rPr lang="en-US" dirty="0">
                <a:solidFill>
                  <a:srgbClr val="000000"/>
                </a:solidFill>
                <a:latin typeface="Arial" charset="0"/>
                <a:cs typeface="Arial" charset="0"/>
              </a:rPr>
              <a:t>For example, let’s look at the public health challenge of influenza. Public health surveillance can monitor when and where cases of influenza occur each year. Professionals can use the science of epidemiology to understand why different populations choose to get vaccinated against influenza. They can use the science of informatics to receive and analyze electronic information from health care institutions (e.g., doctors’ offices and hospitals) to determine whether persons who get influenza go to see a doctor and whether they get well or die. Public health practitioners can use laboratory science to determine whether persons with fever and cough have influenza or a different infection, and they can use prevention effectiveness to show that influenza vaccination campaigns that might cost $200,000 can prevent $1 million in medical costs, lost wages, and other costs.</a:t>
            </a:r>
          </a:p>
          <a:p>
            <a:pPr defTabSz="926470" eaLnBrk="0" fontAlgn="base" hangingPunct="0">
              <a:lnSpc>
                <a:spcPct val="150000"/>
              </a:lnSpc>
              <a:spcBef>
                <a:spcPct val="30000"/>
              </a:spcBef>
              <a:spcAft>
                <a:spcPct val="0"/>
              </a:spcAft>
              <a:defRPr/>
            </a:pPr>
            <a:br>
              <a:rPr lang="en-US" b="1" dirty="0">
                <a:solidFill>
                  <a:srgbClr val="000000"/>
                </a:solidFill>
                <a:latin typeface="Arial" charset="0"/>
                <a:cs typeface="Arial" charset="0"/>
              </a:rPr>
            </a:br>
            <a:r>
              <a:rPr lang="en-US" b="1" dirty="0">
                <a:solidFill>
                  <a:srgbClr val="000000"/>
                </a:solidFill>
                <a:latin typeface="Arial" charset="0"/>
                <a:cs typeface="Arial" charset="0"/>
              </a:rPr>
              <a:t>GO</a:t>
            </a:r>
            <a:r>
              <a:rPr lang="en-US" dirty="0">
                <a:solidFill>
                  <a:srgbClr val="000000"/>
                </a:solidFill>
                <a:latin typeface="Arial" charset="0"/>
                <a:cs typeface="Arial" charset="0"/>
              </a:rPr>
              <a:t> to next slide.</a:t>
            </a:r>
          </a:p>
        </p:txBody>
      </p:sp>
      <p:sp>
        <p:nvSpPr>
          <p:cNvPr id="4" name="Slide Number Placeholder 3"/>
          <p:cNvSpPr>
            <a:spLocks noGrp="1"/>
          </p:cNvSpPr>
          <p:nvPr>
            <p:ph type="sldNum" sz="quarter" idx="10"/>
          </p:nvPr>
        </p:nvSpPr>
        <p:spPr/>
        <p:txBody>
          <a:bodyPr/>
          <a:lstStyle/>
          <a:p>
            <a:fld id="{5B28CC65-80E2-45D6-A505-3F4A925BFC05}"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506071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3"/>
            <a:ext cx="5607047" cy="1603768"/>
          </a:xfrm>
        </p:spPr>
        <p:txBody>
          <a:bodyPr>
            <a:noAutofit/>
          </a:bodyPr>
          <a:lstStyle/>
          <a:p>
            <a:pPr defTabSz="913922">
              <a:lnSpc>
                <a:spcPct val="150000"/>
              </a:lnSpc>
              <a:defRPr/>
            </a:pPr>
            <a:r>
              <a:rPr lang="en-US" b="0" baseline="0" dirty="0">
                <a:solidFill>
                  <a:srgbClr val="000000"/>
                </a:solidFill>
                <a:latin typeface="Arial" pitchFamily="34" charset="0"/>
                <a:cs typeface="Arial" pitchFamily="34" charset="0"/>
              </a:rPr>
              <a:t>Topic 2</a:t>
            </a:r>
          </a:p>
          <a:p>
            <a:pPr defTabSz="913922">
              <a:lnSpc>
                <a:spcPct val="150000"/>
              </a:lnSpc>
              <a:defRPr/>
            </a:pPr>
            <a:endParaRPr lang="en-US" b="0" baseline="0" dirty="0">
              <a:solidFill>
                <a:srgbClr val="000000"/>
              </a:solidFill>
              <a:latin typeface="Arial" pitchFamily="34" charset="0"/>
              <a:cs typeface="Arial" pitchFamily="34" charset="0"/>
            </a:endParaRPr>
          </a:p>
          <a:p>
            <a:pPr defTabSz="913922">
              <a:lnSpc>
                <a:spcPct val="150000"/>
              </a:lnSpc>
              <a:defRPr/>
            </a:pPr>
            <a:r>
              <a:rPr lang="en-US" b="0" baseline="0" dirty="0">
                <a:solidFill>
                  <a:srgbClr val="000000"/>
                </a:solidFill>
                <a:latin typeface="Arial" pitchFamily="34" charset="0"/>
                <a:cs typeface="Arial" pitchFamily="34" charset="0"/>
              </a:rPr>
              <a:t>Public Health Informatics Definition, Components, and Functions</a:t>
            </a:r>
          </a:p>
          <a:p>
            <a:pPr defTabSz="913922">
              <a:lnSpc>
                <a:spcPct val="150000"/>
              </a:lnSpc>
              <a:defRPr/>
            </a:pPr>
            <a:endParaRPr lang="en-US" b="1" dirty="0">
              <a:latin typeface="Arial" charset="0"/>
              <a:cs typeface="Arial" charset="0"/>
            </a:endParaRPr>
          </a:p>
          <a:p>
            <a:pPr defTabSz="913922">
              <a:lnSpc>
                <a:spcPct val="150000"/>
              </a:lnSpc>
              <a:defRPr/>
            </a:pPr>
            <a:r>
              <a:rPr lang="en-US" b="1" dirty="0">
                <a:latin typeface="Arial" charset="0"/>
                <a:cs typeface="Arial" charset="0"/>
              </a:rPr>
              <a:t>GO</a:t>
            </a:r>
            <a:r>
              <a:rPr lang="en-US" dirty="0">
                <a:latin typeface="Arial" charset="0"/>
                <a:cs typeface="Arial" charset="0"/>
              </a:rPr>
              <a:t> to next slide.</a:t>
            </a:r>
          </a:p>
        </p:txBody>
      </p:sp>
      <p:sp>
        <p:nvSpPr>
          <p:cNvPr id="4" name="Slide Number Placeholder 3"/>
          <p:cNvSpPr>
            <a:spLocks noGrp="1"/>
          </p:cNvSpPr>
          <p:nvPr>
            <p:ph type="sldNum" sz="quarter" idx="10"/>
          </p:nvPr>
        </p:nvSpPr>
        <p:spPr/>
        <p:txBody>
          <a:bodyPr/>
          <a:lstStyle/>
          <a:p>
            <a:fld id="{153BCB96-7EEC-4C1C-92AC-A1AF7B1B30F2}" type="slidenum">
              <a:rPr lang="en-US" smtClean="0"/>
              <a:t>7</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3"/>
            <a:ext cx="5607047" cy="3965968"/>
          </a:xfrm>
        </p:spPr>
        <p:txBody>
          <a:bodyPr/>
          <a:lstStyle/>
          <a:p>
            <a:pPr>
              <a:lnSpc>
                <a:spcPct val="150000"/>
              </a:lnSpc>
            </a:pPr>
            <a:r>
              <a:rPr lang="en-US" b="1" dirty="0">
                <a:latin typeface="Arial" panose="020B0604020202020204" pitchFamily="34" charset="0"/>
                <a:cs typeface="Arial" panose="020B0604020202020204" pitchFamily="34" charset="0"/>
              </a:rPr>
              <a:t>SAY</a:t>
            </a:r>
            <a:r>
              <a:rPr lang="en-US" dirty="0">
                <a:latin typeface="Arial" panose="020B0604020202020204" pitchFamily="34" charset="0"/>
                <a:cs typeface="Arial" panose="020B0604020202020204" pitchFamily="34" charset="0"/>
              </a:rPr>
              <a:t>:</a:t>
            </a:r>
          </a:p>
          <a:p>
            <a:pPr>
              <a:lnSpc>
                <a:spcPct val="150000"/>
              </a:lnSpc>
            </a:pPr>
            <a:endParaRPr lang="en-US" dirty="0">
              <a:latin typeface="Arial" panose="020B0604020202020204" pitchFamily="34" charset="0"/>
              <a:cs typeface="Arial" panose="020B0604020202020204" pitchFamily="34" charset="0"/>
            </a:endParaRPr>
          </a:p>
          <a:p>
            <a:pPr defTabSz="926470">
              <a:lnSpc>
                <a:spcPct val="150000"/>
              </a:lnSpc>
              <a:defRPr/>
            </a:pPr>
            <a:r>
              <a:rPr lang="en-US" dirty="0">
                <a:latin typeface="Arial" panose="020B0604020202020204" pitchFamily="34" charset="0"/>
                <a:cs typeface="Arial" panose="020B0604020202020204" pitchFamily="34" charset="0"/>
              </a:rPr>
              <a:t>Public health focuses on groups of persons, rather than individual</a:t>
            </a:r>
            <a:r>
              <a:rPr lang="en-US" baseline="0" dirty="0">
                <a:latin typeface="Arial" panose="020B0604020202020204" pitchFamily="34" charset="0"/>
                <a:cs typeface="Arial" panose="020B0604020202020204" pitchFamily="34" charset="0"/>
              </a:rPr>
              <a:t> persons</a:t>
            </a:r>
            <a:r>
              <a:rPr lang="en-US"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 At the core of p</a:t>
            </a:r>
            <a:r>
              <a:rPr lang="en-US" dirty="0">
                <a:latin typeface="Arial" panose="020B0604020202020204" pitchFamily="34" charset="0"/>
                <a:cs typeface="Arial" panose="020B0604020202020204" pitchFamily="34" charset="0"/>
              </a:rPr>
              <a:t>ublic health lies the principle of social justice,</a:t>
            </a:r>
            <a:r>
              <a:rPr lang="en-US" baseline="0" dirty="0">
                <a:latin typeface="Arial" panose="020B0604020202020204" pitchFamily="34" charset="0"/>
                <a:cs typeface="Arial" panose="020B0604020202020204" pitchFamily="34" charset="0"/>
              </a:rPr>
              <a:t> providing persons</a:t>
            </a:r>
            <a:r>
              <a:rPr lang="en-US" dirty="0">
                <a:latin typeface="Arial" panose="020B0604020202020204" pitchFamily="34" charset="0"/>
                <a:cs typeface="Arial" panose="020B0604020202020204" pitchFamily="34" charset="0"/>
              </a:rPr>
              <a:t> the</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right to be healthy and to live in conditions that support their health and wellbeing.</a:t>
            </a:r>
          </a:p>
          <a:p>
            <a:pPr>
              <a:lnSpc>
                <a:spcPct val="150000"/>
              </a:lnSpc>
            </a:pPr>
            <a:endParaRPr lang="en-US" dirty="0">
              <a:latin typeface="Arial" panose="020B0604020202020204" pitchFamily="34" charset="0"/>
              <a:cs typeface="Arial" panose="020B0604020202020204" pitchFamily="34" charset="0"/>
            </a:endParaRPr>
          </a:p>
          <a:p>
            <a:pPr defTabSz="926470">
              <a:lnSpc>
                <a:spcPct val="150000"/>
              </a:lnSpc>
              <a:defRPr/>
            </a:pPr>
            <a:r>
              <a:rPr lang="en-US" dirty="0">
                <a:latin typeface="Arial" panose="020B0604020202020204" pitchFamily="34" charset="0"/>
                <a:cs typeface="Arial" panose="020B0604020202020204" pitchFamily="34" charset="0"/>
              </a:rPr>
              <a:t>CDC increases the health security of our nation. As the nation’s health protection agency, CDC saves lives and protects people from health threats. To accomplish our mission, CDC provides crucial scientific information that protects our nation against expensive and dangerous health threats. When threats do arise, CDC responds.</a:t>
            </a:r>
          </a:p>
          <a:p>
            <a:pPr>
              <a:lnSpc>
                <a:spcPct val="150000"/>
              </a:lnSpc>
            </a:pPr>
            <a:endParaRPr lang="en-US" dirty="0">
              <a:latin typeface="Arial" panose="020B0604020202020204" pitchFamily="34" charset="0"/>
              <a:cs typeface="Arial" panose="020B0604020202020204" pitchFamily="34" charset="0"/>
            </a:endParaRPr>
          </a:p>
          <a:p>
            <a:pPr defTabSz="926470">
              <a:lnSpc>
                <a:spcPct val="150000"/>
              </a:lnSpc>
              <a:defRPr/>
            </a:pPr>
            <a:r>
              <a:rPr lang="en-US" b="1" dirty="0">
                <a:latin typeface="Arial" panose="020B0604020202020204" pitchFamily="34" charset="0"/>
                <a:cs typeface="Arial" panose="020B0604020202020204" pitchFamily="34" charset="0"/>
              </a:rPr>
              <a:t>GO</a:t>
            </a:r>
            <a:r>
              <a:rPr lang="en-US" b="0" dirty="0">
                <a:latin typeface="Arial" panose="020B0604020202020204" pitchFamily="34" charset="0"/>
                <a:cs typeface="Arial" panose="020B0604020202020204" pitchFamily="34" charset="0"/>
              </a:rPr>
              <a:t> t</a:t>
            </a:r>
            <a:r>
              <a:rPr lang="en-US" baseline="0" dirty="0">
                <a:latin typeface="Arial" panose="020B0604020202020204" pitchFamily="34" charset="0"/>
                <a:cs typeface="Arial" panose="020B0604020202020204" pitchFamily="34" charset="0"/>
              </a:rPr>
              <a:t>o next slide.</a:t>
            </a:r>
            <a:endParaRPr lang="en-US" dirty="0"/>
          </a:p>
        </p:txBody>
      </p:sp>
      <p:sp>
        <p:nvSpPr>
          <p:cNvPr id="4" name="Slide Number Placeholder 3"/>
          <p:cNvSpPr>
            <a:spLocks noGrp="1"/>
          </p:cNvSpPr>
          <p:nvPr>
            <p:ph type="sldNum" sz="quarter" idx="10"/>
          </p:nvPr>
        </p:nvSpPr>
        <p:spPr/>
        <p:txBody>
          <a:bodyPr/>
          <a:lstStyle/>
          <a:p>
            <a:fld id="{1FD2851C-2132-4C01-ADE8-27683B509025}" type="slidenum">
              <a:rPr lang="en-US" smtClean="0"/>
              <a:pPr/>
              <a:t>8</a:t>
            </a:fld>
            <a:endParaRPr lang="en-US" dirty="0"/>
          </a:p>
        </p:txBody>
      </p:sp>
    </p:spTree>
    <p:extLst>
      <p:ext uri="{BB962C8B-B14F-4D97-AF65-F5344CB8AC3E}">
        <p14:creationId xmlns:p14="http://schemas.microsoft.com/office/powerpoint/2010/main" val="4198266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82" y="4416032"/>
            <a:ext cx="5607047" cy="7242568"/>
          </a:xfrm>
        </p:spPr>
        <p:txBody>
          <a:bodyPr>
            <a:normAutofit/>
          </a:bodyPr>
          <a:lstStyle/>
          <a:p>
            <a:pPr defTabSz="920838">
              <a:lnSpc>
                <a:spcPct val="150000"/>
              </a:lnSpc>
              <a:defRPr/>
            </a:pPr>
            <a:r>
              <a:rPr lang="en-US" b="1" dirty="0">
                <a:latin typeface="Arial" panose="020B0604020202020204" pitchFamily="34" charset="0"/>
                <a:cs typeface="Arial" pitchFamily="34" charset="0"/>
              </a:rPr>
              <a:t>SAY:</a:t>
            </a:r>
          </a:p>
          <a:p>
            <a:pPr defTabSz="920838">
              <a:lnSpc>
                <a:spcPct val="150000"/>
              </a:lnSpc>
              <a:defRPr/>
            </a:pPr>
            <a:endParaRPr lang="en-US" b="1" dirty="0">
              <a:latin typeface="Arial" pitchFamily="34" charset="0"/>
              <a:cs typeface="Arial" pitchFamily="34" charset="0"/>
            </a:endParaRPr>
          </a:p>
          <a:p>
            <a:pPr defTabSz="920838">
              <a:lnSpc>
                <a:spcPct val="150000"/>
              </a:lnSpc>
              <a:defRPr/>
            </a:pPr>
            <a:r>
              <a:rPr lang="en-US" baseline="0" dirty="0">
                <a:solidFill>
                  <a:srgbClr val="000000"/>
                </a:solidFill>
                <a:latin typeface="Arial" pitchFamily="34" charset="0"/>
                <a:cs typeface="Arial" pitchFamily="34" charset="0"/>
              </a:rPr>
              <a:t>The health information that CDC provides is known as informatics. It is problem-based and uses computer science, technology, and applied information methods that bring data together in a format that aids analysis.</a:t>
            </a:r>
            <a:endParaRPr lang="en-US" dirty="0">
              <a:solidFill>
                <a:srgbClr val="000000"/>
              </a:solidFill>
              <a:latin typeface="Arial" pitchFamily="34" charset="0"/>
              <a:cs typeface="Arial" pitchFamily="34" charset="0"/>
            </a:endParaRPr>
          </a:p>
          <a:p>
            <a:pPr defTabSz="920838">
              <a:lnSpc>
                <a:spcPct val="150000"/>
              </a:lnSpc>
              <a:defRPr/>
            </a:pPr>
            <a:endParaRPr lang="en-US" dirty="0">
              <a:solidFill>
                <a:srgbClr val="000000"/>
              </a:solidFill>
              <a:latin typeface="Arial" pitchFamily="34" charset="0"/>
              <a:cs typeface="Arial" pitchFamily="34" charset="0"/>
            </a:endParaRPr>
          </a:p>
          <a:p>
            <a:pPr>
              <a:lnSpc>
                <a:spcPct val="150000"/>
              </a:lnSpc>
            </a:pPr>
            <a:r>
              <a:rPr lang="en-US" b="0" baseline="0" dirty="0">
                <a:latin typeface="Arial" panose="020B0604020202020204" pitchFamily="34" charset="0"/>
                <a:cs typeface="Arial" panose="020B0604020202020204" pitchFamily="34" charset="0"/>
              </a:rPr>
              <a:t>Informatics blends three essential knowledge and skillsets, including</a:t>
            </a:r>
          </a:p>
          <a:p>
            <a:pPr>
              <a:lnSpc>
                <a:spcPct val="150000"/>
              </a:lnSpc>
            </a:pPr>
            <a:endParaRPr lang="en-US" b="0" baseline="0" dirty="0">
              <a:latin typeface="Arial" panose="020B0604020202020204" pitchFamily="34" charset="0"/>
              <a:cs typeface="Arial" panose="020B0604020202020204" pitchFamily="34" charset="0"/>
            </a:endParaRPr>
          </a:p>
          <a:p>
            <a:pPr marL="173665" indent="-173665">
              <a:lnSpc>
                <a:spcPct val="150000"/>
              </a:lnSpc>
              <a:buFont typeface="Arial" panose="020B0604020202020204" pitchFamily="34" charset="0"/>
              <a:buChar char="•"/>
            </a:pPr>
            <a:r>
              <a:rPr lang="en-US" baseline="0" dirty="0">
                <a:latin typeface="Arial" panose="020B0604020202020204" pitchFamily="34" charset="0"/>
                <a:cs typeface="Arial" panose="020B0604020202020204" pitchFamily="34" charset="0"/>
              </a:rPr>
              <a:t>knowledge of public health practice and its foundation principles as they relate to health systems, laboratories, hospitals, surveillance systems, and epidemiology;</a:t>
            </a:r>
          </a:p>
          <a:p>
            <a:pPr marL="173665" indent="-173665">
              <a:lnSpc>
                <a:spcPct val="150000"/>
              </a:lnSpc>
              <a:buFont typeface="Arial" panose="020B0604020202020204" pitchFamily="34" charset="0"/>
              <a:buChar char="•"/>
            </a:pPr>
            <a:endParaRPr lang="en-US" baseline="0" dirty="0">
              <a:latin typeface="Arial" panose="020B0604020202020204" pitchFamily="34" charset="0"/>
              <a:cs typeface="Arial" panose="020B0604020202020204" pitchFamily="34" charset="0"/>
            </a:endParaRPr>
          </a:p>
          <a:p>
            <a:pPr marL="173665" indent="-173665">
              <a:lnSpc>
                <a:spcPct val="150000"/>
              </a:lnSpc>
              <a:buFont typeface="Arial" panose="020B0604020202020204" pitchFamily="34" charset="0"/>
              <a:buChar char="•"/>
            </a:pPr>
            <a:r>
              <a:rPr lang="en-US" baseline="0" dirty="0">
                <a:latin typeface="Arial" panose="020B0604020202020204" pitchFamily="34" charset="0"/>
                <a:cs typeface="Arial" panose="020B0604020202020204" pitchFamily="34" charset="0"/>
              </a:rPr>
              <a:t>knowledge of the functional capabilities and limitations of current and emerging information technology; and</a:t>
            </a:r>
          </a:p>
          <a:p>
            <a:pPr marL="173665" indent="-173665">
              <a:lnSpc>
                <a:spcPct val="150000"/>
              </a:lnSpc>
              <a:buFont typeface="Arial" panose="020B0604020202020204" pitchFamily="34" charset="0"/>
              <a:buChar char="•"/>
            </a:pPr>
            <a:endParaRPr lang="en-US" baseline="0" dirty="0">
              <a:latin typeface="Arial" panose="020B0604020202020204" pitchFamily="34" charset="0"/>
              <a:cs typeface="Arial" panose="020B0604020202020204" pitchFamily="34" charset="0"/>
            </a:endParaRPr>
          </a:p>
          <a:p>
            <a:pPr marL="173665" indent="-173665">
              <a:lnSpc>
                <a:spcPct val="150000"/>
              </a:lnSpc>
              <a:buFont typeface="Arial" panose="020B0604020202020204" pitchFamily="34" charset="0"/>
              <a:buChar char="•"/>
            </a:pPr>
            <a:r>
              <a:rPr lang="en-US" baseline="0" dirty="0">
                <a:latin typeface="Arial" panose="020B0604020202020204" pitchFamily="34" charset="0"/>
                <a:cs typeface="Arial" panose="020B0604020202020204" pitchFamily="34" charset="0"/>
              </a:rPr>
              <a:t>a keen ability to envision, realize, and implement technology solutions to public health challenges.</a:t>
            </a:r>
          </a:p>
          <a:p>
            <a:pPr defTabSz="920838">
              <a:lnSpc>
                <a:spcPct val="150000"/>
              </a:lnSpc>
              <a:defRPr/>
            </a:pPr>
            <a:endParaRPr lang="en-US" dirty="0">
              <a:solidFill>
                <a:srgbClr val="000000"/>
              </a:solidFill>
              <a:latin typeface="Arial" pitchFamily="34" charset="0"/>
              <a:cs typeface="Arial" pitchFamily="34" charset="0"/>
            </a:endParaRPr>
          </a:p>
          <a:p>
            <a:pPr defTabSz="920838">
              <a:lnSpc>
                <a:spcPct val="150000"/>
              </a:lnSpc>
              <a:defRPr/>
            </a:pPr>
            <a:r>
              <a:rPr lang="en-US" dirty="0">
                <a:solidFill>
                  <a:srgbClr val="000000"/>
                </a:solidFill>
                <a:latin typeface="Arial" pitchFamily="34" charset="0"/>
                <a:cs typeface="Arial" pitchFamily="34" charset="0"/>
              </a:rPr>
              <a:t>Public health professionals use informatics daily, regardless of their official job title, to</a:t>
            </a:r>
          </a:p>
          <a:p>
            <a:pPr defTabSz="920838">
              <a:lnSpc>
                <a:spcPct val="150000"/>
              </a:lnSpc>
              <a:defRPr/>
            </a:pPr>
            <a:endParaRPr lang="en-US" dirty="0">
              <a:solidFill>
                <a:srgbClr val="000000"/>
              </a:solidFill>
              <a:latin typeface="Arial" pitchFamily="34" charset="0"/>
              <a:cs typeface="Arial" pitchFamily="34" charset="0"/>
            </a:endParaRPr>
          </a:p>
          <a:p>
            <a:pPr marL="173700" indent="-173700" defTabSz="920838">
              <a:lnSpc>
                <a:spcPct val="150000"/>
              </a:lnSpc>
              <a:buFont typeface="Arial" panose="020B0604020202020204" pitchFamily="34" charset="0"/>
              <a:buChar char="•"/>
              <a:defRPr/>
            </a:pPr>
            <a:r>
              <a:rPr lang="en-US" dirty="0">
                <a:solidFill>
                  <a:srgbClr val="000000"/>
                </a:solidFill>
                <a:latin typeface="Arial" pitchFamily="34" charset="0"/>
                <a:cs typeface="Arial" pitchFamily="34" charset="0"/>
              </a:rPr>
              <a:t>improve population health in daily practice,</a:t>
            </a:r>
          </a:p>
          <a:p>
            <a:pPr marL="172657" indent="-172657" defTabSz="920838">
              <a:lnSpc>
                <a:spcPct val="150000"/>
              </a:lnSpc>
              <a:buFont typeface="Arial" panose="020B0604020202020204" pitchFamily="34" charset="0"/>
              <a:buChar char="•"/>
              <a:defRPr/>
            </a:pPr>
            <a:r>
              <a:rPr lang="en-US" dirty="0">
                <a:solidFill>
                  <a:srgbClr val="000000"/>
                </a:solidFill>
                <a:latin typeface="Arial" pitchFamily="34" charset="0"/>
                <a:cs typeface="Arial" pitchFamily="34" charset="0"/>
              </a:rPr>
              <a:t>further our knowledge through public health practice, and </a:t>
            </a:r>
          </a:p>
          <a:p>
            <a:pPr marL="172657" indent="-172657" defTabSz="920838">
              <a:lnSpc>
                <a:spcPct val="150000"/>
              </a:lnSpc>
              <a:buFont typeface="Arial" panose="020B0604020202020204" pitchFamily="34" charset="0"/>
              <a:buChar char="•"/>
              <a:defRPr/>
            </a:pPr>
            <a:r>
              <a:rPr lang="en-US" dirty="0">
                <a:solidFill>
                  <a:srgbClr val="000000"/>
                </a:solidFill>
                <a:latin typeface="Arial" pitchFamily="34" charset="0"/>
                <a:cs typeface="Arial" pitchFamily="34" charset="0"/>
              </a:rPr>
              <a:t>broaden the public health knowledge base through learning.</a:t>
            </a:r>
          </a:p>
          <a:p>
            <a:pPr defTabSz="913993">
              <a:lnSpc>
                <a:spcPct val="150000"/>
              </a:lnSpc>
              <a:defRPr/>
            </a:pPr>
            <a:r>
              <a:rPr lang="en-US" baseline="0" dirty="0">
                <a:latin typeface="Arial" pitchFamily="34" charset="0"/>
                <a:cs typeface="Arial" pitchFamily="34" charset="0"/>
              </a:rPr>
              <a:t> </a:t>
            </a:r>
            <a:endParaRPr lang="en-US" b="0" baseline="0" dirty="0">
              <a:solidFill>
                <a:srgbClr val="000000"/>
              </a:solidFill>
              <a:latin typeface="Arial" pitchFamily="34" charset="0"/>
              <a:cs typeface="Arial" pitchFamily="34" charset="0"/>
            </a:endParaRPr>
          </a:p>
          <a:p>
            <a:pPr>
              <a:lnSpc>
                <a:spcPct val="150000"/>
              </a:lnSpc>
            </a:pPr>
            <a:r>
              <a:rPr lang="en-US" b="1" dirty="0">
                <a:latin typeface="Arial" pitchFamily="34" charset="0"/>
                <a:cs typeface="Arial" pitchFamily="34" charset="0"/>
              </a:rPr>
              <a:t>GO</a:t>
            </a:r>
            <a:r>
              <a:rPr lang="en-US" b="0" dirty="0">
                <a:latin typeface="Arial" pitchFamily="34" charset="0"/>
                <a:cs typeface="Arial" pitchFamily="34" charset="0"/>
              </a:rPr>
              <a:t> t</a:t>
            </a:r>
            <a:r>
              <a:rPr lang="en-US" baseline="0" dirty="0">
                <a:latin typeface="Arial" pitchFamily="34" charset="0"/>
                <a:cs typeface="Arial" pitchFamily="34" charset="0"/>
              </a:rPr>
              <a:t>o next slide.</a:t>
            </a:r>
            <a:endParaRPr lang="en-US"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FD2851C-2132-4C01-ADE8-27683B509025}" type="slidenum">
              <a:rPr lang="en-US" smtClean="0"/>
              <a:pPr/>
              <a:t>9</a:t>
            </a:fld>
            <a:endParaRPr lang="en-US" dirty="0"/>
          </a:p>
        </p:txBody>
      </p:sp>
    </p:spTree>
    <p:extLst>
      <p:ext uri="{BB962C8B-B14F-4D97-AF65-F5344CB8AC3E}">
        <p14:creationId xmlns:p14="http://schemas.microsoft.com/office/powerpoint/2010/main" val="4233585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image" Target="../media/image3.jpeg"/><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oleObject" Target="../embeddings/oleObject2.bin"/><Relationship Id="rId2" Type="http://schemas.openxmlformats.org/officeDocument/2006/relationships/tags" Target="../tags/tag7.xml"/><Relationship Id="rId16" Type="http://schemas.openxmlformats.org/officeDocument/2006/relationships/slideMaster" Target="../slideMasters/slideMaster5.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tags" Target="../tags/tag20.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oleObject" Target="../embeddings/oleObject3.bin"/><Relationship Id="rId5" Type="http://schemas.openxmlformats.org/officeDocument/2006/relationships/slideMaster" Target="../slideMasters/slideMaster5.xml"/><Relationship Id="rId4" Type="http://schemas.openxmlformats.org/officeDocument/2006/relationships/tags" Target="../tags/tag24.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oleObject" Target="../embeddings/oleObject3.bin"/><Relationship Id="rId5" Type="http://schemas.openxmlformats.org/officeDocument/2006/relationships/slideMaster" Target="../slideMasters/slideMaster5.xml"/><Relationship Id="rId4" Type="http://schemas.openxmlformats.org/officeDocument/2006/relationships/tags" Target="../tags/tag28.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9.xml"/><Relationship Id="rId1" Type="http://schemas.openxmlformats.org/officeDocument/2006/relationships/themeOverride" Target="../theme/themeOverride1.xml"/><Relationship Id="rId4" Type="http://schemas.openxmlformats.org/officeDocument/2006/relationships/oleObject" Target="../embeddings/oleObject4.bin"/></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dirty="0"/>
              <a:t>Click to edit Master title style</a:t>
            </a:r>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r>
              <a:rPr lang="en-US" dirty="0"/>
              <a:t>Overview</a:t>
            </a:r>
          </a:p>
          <a:p>
            <a:pPr lvl="1"/>
            <a:r>
              <a:rPr lang="en-US" dirty="0"/>
              <a:t>Learning Objectives</a:t>
            </a:r>
          </a:p>
          <a:p>
            <a:pPr lvl="1"/>
            <a:r>
              <a:rPr lang="en-US" dirty="0"/>
              <a:t>Topics</a:t>
            </a:r>
          </a:p>
          <a:p>
            <a:pPr lvl="1"/>
            <a:r>
              <a:rPr lang="en-US" dirty="0"/>
              <a:t>What’s in it for me?</a:t>
            </a:r>
          </a:p>
          <a:p>
            <a:r>
              <a:rPr lang="en-US" dirty="0"/>
              <a:t>Topic Detail (Learning Exercises)</a:t>
            </a:r>
          </a:p>
          <a:p>
            <a:r>
              <a:rPr lang="en-US" dirty="0"/>
              <a:t>Summary</a:t>
            </a:r>
          </a:p>
          <a:p>
            <a:pPr lvl="1"/>
            <a:r>
              <a:rPr lang="en-US" dirty="0"/>
              <a:t>Key Points</a:t>
            </a:r>
          </a:p>
          <a:p>
            <a:pPr lvl="1"/>
            <a:r>
              <a:rPr lang="en-US" dirty="0"/>
              <a:t>Next Level of Learning</a:t>
            </a:r>
          </a:p>
          <a:p>
            <a:pPr lvl="1"/>
            <a:r>
              <a:rPr lang="en-US" dirty="0"/>
              <a:t>Resources</a:t>
            </a:r>
          </a:p>
          <a:p>
            <a:r>
              <a:rPr lang="en-US" dirty="0"/>
              <a:t>Skill Check (Assessment)</a:t>
            </a:r>
          </a:p>
        </p:txBody>
      </p:sp>
    </p:spTree>
    <p:extLst>
      <p:ext uri="{BB962C8B-B14F-4D97-AF65-F5344CB8AC3E}">
        <p14:creationId xmlns:p14="http://schemas.microsoft.com/office/powerpoint/2010/main" val="100410527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321670E-B49C-463E-8F36-B04BCDE0686F}" type="slidenum">
              <a:rPr lang="en-US" smtClean="0"/>
              <a:t>‹#›</a:t>
            </a:fld>
            <a:endParaRPr lang="en-US" dirty="0"/>
          </a:p>
        </p:txBody>
      </p:sp>
    </p:spTree>
    <p:extLst>
      <p:ext uri="{BB962C8B-B14F-4D97-AF65-F5344CB8AC3E}">
        <p14:creationId xmlns:p14="http://schemas.microsoft.com/office/powerpoint/2010/main" val="3647502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321670E-B49C-463E-8F36-B04BCDE0686F}" type="slidenum">
              <a:rPr lang="en-US" smtClean="0"/>
              <a:t>‹#›</a:t>
            </a:fld>
            <a:endParaRPr lang="en-US" dirty="0"/>
          </a:p>
        </p:txBody>
      </p:sp>
    </p:spTree>
    <p:extLst>
      <p:ext uri="{BB962C8B-B14F-4D97-AF65-F5344CB8AC3E}">
        <p14:creationId xmlns:p14="http://schemas.microsoft.com/office/powerpoint/2010/main" val="9820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321670E-B49C-463E-8F36-B04BCDE0686F}" type="slidenum">
              <a:rPr lang="en-US" smtClean="0"/>
              <a:t>‹#›</a:t>
            </a:fld>
            <a:endParaRPr lang="en-US" dirty="0"/>
          </a:p>
        </p:txBody>
      </p:sp>
    </p:spTree>
    <p:extLst>
      <p:ext uri="{BB962C8B-B14F-4D97-AF65-F5344CB8AC3E}">
        <p14:creationId xmlns:p14="http://schemas.microsoft.com/office/powerpoint/2010/main" val="2141808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dirty="0"/>
              <a:t>Click to edit Master title style</a:t>
            </a:r>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r>
              <a:rPr lang="en-US" dirty="0"/>
              <a:t>Overview</a:t>
            </a:r>
          </a:p>
          <a:p>
            <a:pPr lvl="1"/>
            <a:r>
              <a:rPr lang="en-US" dirty="0"/>
              <a:t>Learning Objectives</a:t>
            </a:r>
          </a:p>
          <a:p>
            <a:pPr lvl="1"/>
            <a:r>
              <a:rPr lang="en-US" dirty="0"/>
              <a:t>Topics</a:t>
            </a:r>
          </a:p>
          <a:p>
            <a:pPr lvl="1"/>
            <a:r>
              <a:rPr lang="en-US" dirty="0"/>
              <a:t>What’s in it for me?</a:t>
            </a:r>
          </a:p>
          <a:p>
            <a:r>
              <a:rPr lang="en-US" dirty="0"/>
              <a:t>Topic Detail (Learning Exercises)</a:t>
            </a:r>
          </a:p>
          <a:p>
            <a:r>
              <a:rPr lang="en-US" dirty="0"/>
              <a:t>Summary</a:t>
            </a:r>
          </a:p>
          <a:p>
            <a:pPr lvl="1"/>
            <a:r>
              <a:rPr lang="en-US" dirty="0"/>
              <a:t>Key Points</a:t>
            </a:r>
          </a:p>
          <a:p>
            <a:pPr lvl="1"/>
            <a:r>
              <a:rPr lang="en-US" dirty="0"/>
              <a:t>Next Level of Learning</a:t>
            </a:r>
          </a:p>
          <a:p>
            <a:pPr lvl="1"/>
            <a:r>
              <a:rPr lang="en-US" dirty="0"/>
              <a:t>Resources</a:t>
            </a:r>
          </a:p>
          <a:p>
            <a:r>
              <a:rPr lang="en-US" dirty="0"/>
              <a:t>Skill Check (Assessment)</a:t>
            </a:r>
          </a:p>
        </p:txBody>
      </p:sp>
    </p:spTree>
    <p:extLst>
      <p:ext uri="{BB962C8B-B14F-4D97-AF65-F5344CB8AC3E}">
        <p14:creationId xmlns:p14="http://schemas.microsoft.com/office/powerpoint/2010/main" val="152393559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066800" y="3886200"/>
            <a:ext cx="7086600" cy="4572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28pt</a:t>
            </a:r>
          </a:p>
        </p:txBody>
      </p:sp>
      <p:sp>
        <p:nvSpPr>
          <p:cNvPr id="9" name="Text Placeholder 8"/>
          <p:cNvSpPr>
            <a:spLocks noGrp="1"/>
          </p:cNvSpPr>
          <p:nvPr>
            <p:ph type="body" sz="quarter" idx="10" hasCustomPrompt="1"/>
          </p:nvPr>
        </p:nvSpPr>
        <p:spPr>
          <a:xfrm>
            <a:off x="1371600" y="4419600"/>
            <a:ext cx="6400800" cy="1295400"/>
          </a:xfrm>
          <a:prstGeom prst="rect">
            <a:avLst/>
          </a:prstGeom>
        </p:spPr>
        <p:txBody>
          <a:bodyPr/>
          <a:lstStyle>
            <a:lvl1pPr algn="ctr">
              <a:lnSpc>
                <a:spcPts val="2000"/>
              </a:lnSpc>
              <a:buNone/>
              <a:defRPr sz="20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3600" b="1" baseline="0">
                <a:solidFill>
                  <a:srgbClr val="FFFF00"/>
                </a:solidFill>
                <a:effectLst/>
              </a:defRPr>
            </a:lvl1pPr>
          </a:lstStyle>
          <a:p>
            <a:r>
              <a:rPr lang="en-US" dirty="0"/>
              <a:t>Title of Presentation – Myriad Pro</a:t>
            </a:r>
            <a:br>
              <a:rPr lang="en-US" dirty="0"/>
            </a:br>
            <a:r>
              <a:rPr lang="en-US" dirty="0"/>
              <a:t> Bold, Shadow 36pt</a:t>
            </a:r>
          </a:p>
        </p:txBody>
      </p:sp>
      <p:sp>
        <p:nvSpPr>
          <p:cNvPr id="10" name="TextBox 9"/>
          <p:cNvSpPr txBox="1"/>
          <p:nvPr/>
        </p:nvSpPr>
        <p:spPr>
          <a:xfrm>
            <a:off x="2273808" y="6252115"/>
            <a:ext cx="3810000"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a:solidFill>
                  <a:schemeClr val="bg2"/>
                </a:solidFill>
                <a:latin typeface="+mn-lt"/>
                <a:ea typeface="+mn-ea"/>
                <a:cs typeface="+mn-cs"/>
              </a:rPr>
              <a:t>Office of Surveillance, Epidemiology, and Laboratory Services</a:t>
            </a:r>
            <a:endParaRPr lang="en-US" dirty="0"/>
          </a:p>
        </p:txBody>
      </p:sp>
      <p:sp>
        <p:nvSpPr>
          <p:cNvPr id="12" name="TextBox 11"/>
          <p:cNvSpPr txBox="1"/>
          <p:nvPr/>
        </p:nvSpPr>
        <p:spPr>
          <a:xfrm>
            <a:off x="2286000" y="6449568"/>
            <a:ext cx="3860352" cy="246221"/>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a:solidFill>
                  <a:schemeClr val="bg2"/>
                </a:solidFill>
                <a:latin typeface="+mn-lt"/>
                <a:ea typeface="+mn-ea"/>
                <a:cs typeface="+mn-cs"/>
              </a:rPr>
              <a:t>Scientific Education and Professional Development Program Office</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3600" b="1" baseline="0">
                <a:solidFill>
                  <a:srgbClr val="FFFF00"/>
                </a:solidFill>
                <a:effectLst/>
              </a:defRPr>
            </a:lvl1pPr>
          </a:lstStyle>
          <a:p>
            <a:r>
              <a:rPr lang="en-US" dirty="0"/>
              <a:t>Headline – Myriad Pro, Bold, Shadow, 36pt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rgbClr val="FFFF00"/>
              </a:buClr>
              <a:buSzPct val="70000"/>
              <a:buFont typeface="Wingdings" pitchFamily="2" charset="2"/>
              <a:buChar char="q"/>
              <a:defRPr sz="3000" b="1" baseline="0">
                <a:solidFill>
                  <a:schemeClr val="bg2"/>
                </a:solidFill>
              </a:defRPr>
            </a:lvl1pPr>
            <a:lvl2pPr>
              <a:buClr>
                <a:srgbClr val="FFFF00"/>
              </a:buClr>
              <a:buSzPct val="100000"/>
              <a:buFont typeface="Wingdings" pitchFamily="2" charset="2"/>
              <a:buChar char="§"/>
              <a:defRPr sz="2800">
                <a:solidFill>
                  <a:schemeClr val="bg2"/>
                </a:solidFill>
              </a:defRPr>
            </a:lvl2pPr>
            <a:lvl3pPr>
              <a:buClr>
                <a:srgbClr val="FFFF00"/>
              </a:buClr>
              <a:buSzPct val="100000"/>
              <a:buFont typeface="Arial" pitchFamily="34" charset="0"/>
              <a:buChar char="•"/>
              <a:defRPr sz="2400">
                <a:solidFill>
                  <a:schemeClr val="bg2"/>
                </a:solidFill>
              </a:defRPr>
            </a:lvl3pPr>
            <a:lvl4pPr>
              <a:buClr>
                <a:srgbClr val="FFFF00"/>
              </a:buClr>
              <a:buSzPct val="70000"/>
              <a:buFont typeface="Courier New" pitchFamily="49" charset="0"/>
              <a:buChar char="o"/>
              <a:defRPr sz="2400" baseline="0">
                <a:solidFill>
                  <a:schemeClr val="bg2"/>
                </a:solidFill>
              </a:defRPr>
            </a:lvl4pPr>
            <a:lvl5pPr>
              <a:buClr>
                <a:srgbClr val="FFFF00"/>
              </a:buClr>
              <a:buSzPct val="70000"/>
              <a:buFont typeface="Arial" pitchFamily="34" charset="0"/>
              <a:buChar char="•"/>
              <a:defRPr sz="2400">
                <a:solidFill>
                  <a:schemeClr val="bg2"/>
                </a:solidFill>
              </a:defRPr>
            </a:lvl5pPr>
          </a:lstStyle>
          <a:p>
            <a:pPr lvl="0"/>
            <a:r>
              <a:rPr lang="en-US" dirty="0"/>
              <a:t>First level – Myriad Pro, Bold, 30pt</a:t>
            </a:r>
          </a:p>
          <a:p>
            <a:pPr lvl="1"/>
            <a:r>
              <a:rPr lang="en-US" dirty="0"/>
              <a:t>Second level – Myriad Pro, 28pt</a:t>
            </a:r>
          </a:p>
          <a:p>
            <a:pPr lvl="2"/>
            <a:r>
              <a:rPr lang="en-US" dirty="0"/>
              <a:t>Third level – Myriad Pro, 24pt	</a:t>
            </a:r>
          </a:p>
          <a:p>
            <a:pPr lvl="3"/>
            <a:r>
              <a:rPr lang="en-US" dirty="0"/>
              <a:t>Fourth level – Myriad Pro, 24pt</a:t>
            </a:r>
          </a:p>
          <a:p>
            <a:pPr lvl="4"/>
            <a:r>
              <a:rPr lang="en-US" dirty="0"/>
              <a:t>Fifth level – Myriad Pro, 24pt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3600" b="1" baseline="0">
                <a:solidFill>
                  <a:srgbClr val="FFFF00"/>
                </a:solidFill>
                <a:effectLst/>
              </a:defRPr>
            </a:lvl1pPr>
          </a:lstStyle>
          <a:p>
            <a:r>
              <a:rPr lang="en-US" dirty="0"/>
              <a:t>Headline – Myriad Pro, Bold, Shadow, 36pt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rgbClr val="FFFF00"/>
              </a:buClr>
              <a:buSzPct val="70000"/>
              <a:buFont typeface="Wingdings" pitchFamily="2" charset="2"/>
              <a:buChar char="q"/>
              <a:defRPr sz="3000" b="1" baseline="0">
                <a:solidFill>
                  <a:schemeClr val="bg2"/>
                </a:solidFill>
              </a:defRPr>
            </a:lvl1pPr>
            <a:lvl2pPr>
              <a:buClr>
                <a:srgbClr val="FFFF00"/>
              </a:buClr>
              <a:buSzPct val="100000"/>
              <a:buFont typeface="Wingdings" pitchFamily="2" charset="2"/>
              <a:buChar char="§"/>
              <a:defRPr sz="2800">
                <a:solidFill>
                  <a:schemeClr val="bg2"/>
                </a:solidFill>
              </a:defRPr>
            </a:lvl2pPr>
            <a:lvl3pPr>
              <a:buClr>
                <a:srgbClr val="FFFF00"/>
              </a:buClr>
              <a:buSzPct val="100000"/>
              <a:buFont typeface="Arial" pitchFamily="34" charset="0"/>
              <a:buChar char="•"/>
              <a:defRPr sz="2400">
                <a:solidFill>
                  <a:schemeClr val="bg2"/>
                </a:solidFill>
              </a:defRPr>
            </a:lvl3pPr>
            <a:lvl4pPr>
              <a:buClr>
                <a:srgbClr val="FFFF00"/>
              </a:buClr>
              <a:buSzPct val="70000"/>
              <a:buFont typeface="Courier New" pitchFamily="49" charset="0"/>
              <a:buChar char="o"/>
              <a:defRPr sz="2400" baseline="0">
                <a:solidFill>
                  <a:schemeClr val="bg2"/>
                </a:solidFill>
              </a:defRPr>
            </a:lvl4pPr>
            <a:lvl5pPr>
              <a:buClr>
                <a:srgbClr val="FFFF00"/>
              </a:buClr>
              <a:buSzPct val="70000"/>
              <a:buFont typeface="Arial" pitchFamily="34" charset="0"/>
              <a:buChar char="•"/>
              <a:defRPr sz="2400">
                <a:solidFill>
                  <a:schemeClr val="bg2"/>
                </a:solidFill>
              </a:defRPr>
            </a:lvl5pPr>
          </a:lstStyle>
          <a:p>
            <a:pPr lvl="0"/>
            <a:r>
              <a:rPr lang="en-US" dirty="0"/>
              <a:t>First level – Myriad Pro, Bold, 30pt</a:t>
            </a:r>
          </a:p>
          <a:p>
            <a:pPr lvl="1"/>
            <a:r>
              <a:rPr lang="en-US" dirty="0"/>
              <a:t>Second level – Myriad Pro, 28pt</a:t>
            </a:r>
          </a:p>
          <a:p>
            <a:pPr lvl="2"/>
            <a:r>
              <a:rPr lang="en-US" dirty="0"/>
              <a:t>Third level – Myriad Pro, 24pt	</a:t>
            </a:r>
          </a:p>
          <a:p>
            <a:pPr lvl="3"/>
            <a:r>
              <a:rPr lang="en-US" dirty="0"/>
              <a:t>Fourth level – Myriad Pro, 24pt</a:t>
            </a:r>
          </a:p>
          <a:p>
            <a:pPr lvl="4"/>
            <a:r>
              <a:rPr lang="en-US" dirty="0"/>
              <a:t>Fifth level – Myriad Pro, 24pt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rgbClr val="FFFF00"/>
                </a:solidFill>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3000" b="1" baseline="0">
                <a:solidFill>
                  <a:srgbClr val="FFFF00"/>
                </a:solidFill>
                <a:effectLst/>
              </a:defRPr>
            </a:lvl1pPr>
          </a:lstStyle>
          <a:p>
            <a:r>
              <a:rPr lang="en-US" dirty="0"/>
              <a:t>Header – MP, bold, 30pt</a:t>
            </a:r>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rgbClr val="FFFF00"/>
              </a:buClr>
              <a:buSzPct val="70000"/>
              <a:buFont typeface="Wingdings" pitchFamily="2" charset="2"/>
              <a:buChar char="q"/>
              <a:defRPr sz="3000" b="1">
                <a:solidFill>
                  <a:schemeClr val="bg2"/>
                </a:solidFill>
              </a:defRPr>
            </a:lvl1pPr>
            <a:lvl2pPr>
              <a:buClr>
                <a:srgbClr val="FFFF00"/>
              </a:buClr>
              <a:buSzPct val="100000"/>
              <a:buFont typeface="Wingdings" pitchFamily="2" charset="2"/>
              <a:buChar char="§"/>
              <a:defRPr sz="2800">
                <a:solidFill>
                  <a:schemeClr val="bg2"/>
                </a:solidFill>
              </a:defRPr>
            </a:lvl2pPr>
            <a:lvl3pPr>
              <a:buClr>
                <a:srgbClr val="FFFF00"/>
              </a:buClr>
              <a:buSzPct val="100000"/>
              <a:buFont typeface="Arial" pitchFamily="34" charset="0"/>
              <a:buChar char="•"/>
              <a:defRPr sz="2400">
                <a:solidFill>
                  <a:schemeClr val="bg2"/>
                </a:solidFill>
              </a:defRPr>
            </a:lvl3pPr>
            <a:lvl4pPr>
              <a:buClr>
                <a:srgbClr val="FFFF00"/>
              </a:buClr>
              <a:buSzPct val="70000"/>
              <a:buFont typeface="Courier New" pitchFamily="49" charset="0"/>
              <a:buChar char="o"/>
              <a:defRPr sz="2400">
                <a:solidFill>
                  <a:schemeClr val="bg2"/>
                </a:solidFill>
              </a:defRPr>
            </a:lvl4pPr>
            <a:lvl5pPr>
              <a:buClr>
                <a:srgbClr val="FFFF00"/>
              </a:buClr>
              <a:buSzPct val="70000"/>
              <a:buFont typeface="Arial" pitchFamily="34" charset="0"/>
              <a:buChar char="•"/>
              <a:defRPr sz="2400">
                <a:solidFill>
                  <a:schemeClr val="bg2"/>
                </a:solidFill>
              </a:defRPr>
            </a:lvl5pPr>
            <a:lvl6pPr>
              <a:defRPr sz="2000"/>
            </a:lvl6pPr>
            <a:lvl7pPr>
              <a:defRPr sz="2000"/>
            </a:lvl7pPr>
            <a:lvl8pPr>
              <a:defRPr sz="2000"/>
            </a:lvl8pPr>
            <a:lvl9pPr>
              <a:defRPr sz="2000"/>
            </a:lvl9pPr>
          </a:lstStyle>
          <a:p>
            <a:pPr lvl="0"/>
            <a:r>
              <a:rPr lang="en-US" dirty="0"/>
              <a:t>First level – Myriad Pro, bold, 30pt</a:t>
            </a:r>
          </a:p>
          <a:p>
            <a:pPr lvl="1"/>
            <a:r>
              <a:rPr lang="en-US" dirty="0"/>
              <a:t>Second level – Myriad Pro, 28pt</a:t>
            </a:r>
          </a:p>
          <a:p>
            <a:pPr lvl="2"/>
            <a:r>
              <a:rPr lang="en-US" dirty="0"/>
              <a:t>Third level – Myriad Pro, 24pt	</a:t>
            </a:r>
          </a:p>
          <a:p>
            <a:pPr lvl="3"/>
            <a:r>
              <a:rPr lang="en-US" dirty="0"/>
              <a:t>Fourth level – Myriad Pro, 24pt</a:t>
            </a:r>
          </a:p>
          <a:p>
            <a:pPr lvl="4"/>
            <a:r>
              <a:rPr lang="en-US" dirty="0"/>
              <a:t>Fifth level – Myriad Pro, 24pt</a:t>
            </a:r>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rgbClr val="FFFF00"/>
                </a:solidFill>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9" name="Rectangle 8"/>
          <p:cNvSpPr/>
          <p:nvPr/>
        </p:nvSpPr>
        <p:spPr>
          <a:xfrm>
            <a:off x="1371600" y="4343400"/>
            <a:ext cx="6400800" cy="292388"/>
          </a:xfrm>
          <a:prstGeom prst="rect">
            <a:avLst/>
          </a:prstGeom>
        </p:spPr>
        <p:txBody>
          <a:bodyPr wrap="square">
            <a:spAutoFit/>
          </a:bodyPr>
          <a:lstStyle/>
          <a:p>
            <a:pPr lvl="0"/>
            <a:r>
              <a:rPr lang="en-US" sz="1300" b="1" dirty="0">
                <a:solidFill>
                  <a:schemeClr val="tx2"/>
                </a:solidFill>
              </a:rPr>
              <a:t>For more information please contact Centers for Disease Control and Prevention</a:t>
            </a:r>
          </a:p>
        </p:txBody>
      </p:sp>
      <p:sp>
        <p:nvSpPr>
          <p:cNvPr id="11" name="Rectangle 10"/>
          <p:cNvSpPr/>
          <p:nvPr/>
        </p:nvSpPr>
        <p:spPr>
          <a:xfrm>
            <a:off x="1371600" y="4706034"/>
            <a:ext cx="5943600" cy="646331"/>
          </a:xfrm>
          <a:prstGeom prst="rect">
            <a:avLst/>
          </a:prstGeom>
        </p:spPr>
        <p:txBody>
          <a:bodyPr wrap="square">
            <a:spAutoFit/>
          </a:bodyPr>
          <a:lstStyle/>
          <a:p>
            <a:pPr lvl="0"/>
            <a:r>
              <a:rPr lang="en-US" sz="1200" dirty="0">
                <a:solidFill>
                  <a:schemeClr val="tx2"/>
                </a:solidFill>
              </a:rPr>
              <a:t>1600 Clifton Road NE, Atlanta, GA 30333</a:t>
            </a:r>
          </a:p>
          <a:p>
            <a:pPr lvl="0"/>
            <a:r>
              <a:rPr lang="en-US" sz="1200" dirty="0">
                <a:solidFill>
                  <a:schemeClr val="tx2"/>
                </a:solidFill>
              </a:rPr>
              <a:t>Telephone, 1-800-CDC-INFO (232-4636)/TTY: 1-888-232-6348</a:t>
            </a:r>
          </a:p>
          <a:p>
            <a:pPr lvl="0"/>
            <a:r>
              <a:rPr lang="en-US" sz="1200" dirty="0">
                <a:solidFill>
                  <a:schemeClr val="tx2"/>
                </a:solidFill>
              </a:rPr>
              <a:t>E-mail: cdcinfo@cdc.gov 	Web: www.cdc.gov</a:t>
            </a:r>
          </a:p>
        </p:txBody>
      </p:sp>
      <p:sp>
        <p:nvSpPr>
          <p:cNvPr id="7" name="Rectangle 6"/>
          <p:cNvSpPr/>
          <p:nvPr/>
        </p:nvSpPr>
        <p:spPr>
          <a:xfrm>
            <a:off x="1371600" y="5421868"/>
            <a:ext cx="5943600" cy="369332"/>
          </a:xfrm>
          <a:prstGeom prst="rect">
            <a:avLst/>
          </a:prstGeom>
        </p:spPr>
        <p:txBody>
          <a:bodyPr wrap="square">
            <a:spAutoFit/>
          </a:bodyPr>
          <a:lstStyle/>
          <a:p>
            <a:pPr lvl="0"/>
            <a:r>
              <a:rPr lang="en-US" sz="900" dirty="0">
                <a:solidFill>
                  <a:schemeClr val="tx2"/>
                </a:solidFill>
              </a:rPr>
              <a:t>The findings</a:t>
            </a:r>
            <a:r>
              <a:rPr lang="en-US" sz="900" baseline="0" dirty="0">
                <a:solidFill>
                  <a:schemeClr val="tx2"/>
                </a:solidFill>
              </a:rPr>
              <a:t> and conclusions in this report are those of the authors and do not necessarily represent the official position of the Centers for Disease Control and Prevention.</a:t>
            </a:r>
            <a:endParaRPr lang="en-US" sz="900" dirty="0">
              <a:solidFill>
                <a:schemeClr val="tx2"/>
              </a:solidFill>
            </a:endParaRPr>
          </a:p>
        </p:txBody>
      </p:sp>
      <p:sp>
        <p:nvSpPr>
          <p:cNvPr id="8" name="TextBox 7"/>
          <p:cNvSpPr txBox="1"/>
          <p:nvPr/>
        </p:nvSpPr>
        <p:spPr>
          <a:xfrm>
            <a:off x="2273808" y="6252115"/>
            <a:ext cx="3810000"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a:solidFill>
                  <a:schemeClr val="bg2"/>
                </a:solidFill>
                <a:latin typeface="+mn-lt"/>
                <a:ea typeface="+mn-ea"/>
                <a:cs typeface="+mn-cs"/>
              </a:rPr>
              <a:t>Office of Surveillance, Epidemiology, and Laboratory Services</a:t>
            </a:r>
            <a:endParaRPr lang="en-US" dirty="0"/>
          </a:p>
        </p:txBody>
      </p:sp>
      <p:sp>
        <p:nvSpPr>
          <p:cNvPr id="13" name="TextBox 12"/>
          <p:cNvSpPr txBox="1"/>
          <p:nvPr/>
        </p:nvSpPr>
        <p:spPr>
          <a:xfrm>
            <a:off x="2286000" y="6449568"/>
            <a:ext cx="3860352" cy="246221"/>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a:solidFill>
                  <a:schemeClr val="bg2"/>
                </a:solidFill>
                <a:latin typeface="+mn-lt"/>
                <a:ea typeface="+mn-ea"/>
                <a:cs typeface="+mn-cs"/>
              </a:rPr>
              <a:t>Scientific Education and Professional Development Program Office</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89" y="456639"/>
            <a:ext cx="8229023" cy="1372721"/>
          </a:xfrm>
          <a:prstGeom prst="rect">
            <a:avLst/>
          </a:prstGeom>
        </p:spPr>
        <p:txBody>
          <a:bodyPr lIns="82058" tIns="41029" rIns="82058" bIns="41029"/>
          <a:lstStyle/>
          <a:p>
            <a:r>
              <a:rPr lang="en-US"/>
              <a:t>Click to edit Master title style</a:t>
            </a:r>
          </a:p>
        </p:txBody>
      </p:sp>
      <p:sp>
        <p:nvSpPr>
          <p:cNvPr id="3" name="Content Placeholder 2"/>
          <p:cNvSpPr>
            <a:spLocks noGrp="1"/>
          </p:cNvSpPr>
          <p:nvPr>
            <p:ph idx="1"/>
          </p:nvPr>
        </p:nvSpPr>
        <p:spPr>
          <a:xfrm>
            <a:off x="457489" y="1980640"/>
            <a:ext cx="8229023" cy="3887041"/>
          </a:xfrm>
          <a:prstGeom prst="rect">
            <a:avLst/>
          </a:prstGeom>
        </p:spPr>
        <p:txBody>
          <a:bodyPr lIns="82058" tIns="41029" rIns="82058" bIns="4102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3124489" y="6248681"/>
            <a:ext cx="2895023" cy="456640"/>
          </a:xfrm>
          <a:prstGeom prst="rect">
            <a:avLst/>
          </a:prstGeom>
        </p:spPr>
        <p:txBody>
          <a:bodyPr lIns="82058" tIns="41029" rIns="82058" bIns="41029"/>
          <a:lstStyle>
            <a:lvl1pPr>
              <a:defRPr/>
            </a:lvl1pPr>
          </a:lstStyle>
          <a:p>
            <a:endParaRPr lang="en-US" dirty="0"/>
          </a:p>
        </p:txBody>
      </p:sp>
      <p:sp>
        <p:nvSpPr>
          <p:cNvPr id="5" name="Slide Number Placeholder 4"/>
          <p:cNvSpPr>
            <a:spLocks noGrp="1"/>
          </p:cNvSpPr>
          <p:nvPr>
            <p:ph type="sldNum" sz="quarter" idx="11"/>
          </p:nvPr>
        </p:nvSpPr>
        <p:spPr>
          <a:xfrm>
            <a:off x="6553489" y="6248681"/>
            <a:ext cx="2133023" cy="456640"/>
          </a:xfrm>
          <a:prstGeom prst="rect">
            <a:avLst/>
          </a:prstGeom>
        </p:spPr>
        <p:txBody>
          <a:bodyPr lIns="82058" tIns="41029" rIns="82058" bIns="41029"/>
          <a:lstStyle>
            <a:lvl1pPr>
              <a:defRPr/>
            </a:lvl1pPr>
          </a:lstStyle>
          <a:p>
            <a:fld id="{2321670E-B49C-463E-8F36-B04BCDE0686F}" type="slidenum">
              <a:rPr lang="en-US" smtClean="0"/>
              <a:t>‹#›</a:t>
            </a:fld>
            <a:endParaRPr lang="en-US" dirty="0"/>
          </a:p>
        </p:txBody>
      </p:sp>
      <p:sp>
        <p:nvSpPr>
          <p:cNvPr id="6" name="Date Placeholder 5"/>
          <p:cNvSpPr>
            <a:spLocks noGrp="1"/>
          </p:cNvSpPr>
          <p:nvPr>
            <p:ph type="dt" sz="half" idx="12"/>
          </p:nvPr>
        </p:nvSpPr>
        <p:spPr>
          <a:xfrm>
            <a:off x="457489" y="6245879"/>
            <a:ext cx="2133023" cy="476250"/>
          </a:xfrm>
          <a:prstGeom prst="rect">
            <a:avLst/>
          </a:prstGeom>
        </p:spPr>
        <p:txBody>
          <a:bodyPr lIns="82058" tIns="41029" rIns="82058" bIns="41029"/>
          <a:lstStyle>
            <a:lvl1pPr>
              <a:defRPr/>
            </a:lvl1pPr>
          </a:lstStyle>
          <a:p>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dirty="0"/>
              <a:t>Click to edit Master title style</a:t>
            </a:r>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r>
              <a:rPr lang="en-US" dirty="0"/>
              <a:t>Overview</a:t>
            </a:r>
          </a:p>
          <a:p>
            <a:pPr lvl="1"/>
            <a:r>
              <a:rPr lang="en-US" dirty="0"/>
              <a:t>Learning Objectives</a:t>
            </a:r>
          </a:p>
          <a:p>
            <a:pPr lvl="1"/>
            <a:r>
              <a:rPr lang="en-US" dirty="0"/>
              <a:t>Topics</a:t>
            </a:r>
          </a:p>
          <a:p>
            <a:pPr lvl="1"/>
            <a:r>
              <a:rPr lang="en-US" dirty="0"/>
              <a:t>What’s in it for me?</a:t>
            </a:r>
          </a:p>
          <a:p>
            <a:r>
              <a:rPr lang="en-US" dirty="0"/>
              <a:t>Topic Detail (Learning Exercises)</a:t>
            </a:r>
          </a:p>
          <a:p>
            <a:r>
              <a:rPr lang="en-US" dirty="0"/>
              <a:t>Summary</a:t>
            </a:r>
          </a:p>
          <a:p>
            <a:pPr lvl="1"/>
            <a:r>
              <a:rPr lang="en-US" dirty="0"/>
              <a:t>Key Points</a:t>
            </a:r>
          </a:p>
          <a:p>
            <a:pPr lvl="1"/>
            <a:r>
              <a:rPr lang="en-US" dirty="0"/>
              <a:t>Next Level of Learning</a:t>
            </a:r>
          </a:p>
          <a:p>
            <a:pPr lvl="1"/>
            <a:r>
              <a:rPr lang="en-US" dirty="0"/>
              <a:t>Resources</a:t>
            </a:r>
          </a:p>
          <a:p>
            <a:r>
              <a:rPr lang="en-US" dirty="0"/>
              <a:t>Skill Check (Assessment)</a:t>
            </a:r>
          </a:p>
        </p:txBody>
      </p:sp>
    </p:spTree>
    <p:extLst>
      <p:ext uri="{BB962C8B-B14F-4D97-AF65-F5344CB8AC3E}">
        <p14:creationId xmlns:p14="http://schemas.microsoft.com/office/powerpoint/2010/main" val="152393559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321670E-B49C-463E-8F36-B04BCDE0686F}" type="slidenum">
              <a:rPr lang="en-US" smtClean="0"/>
              <a:t>‹#›</a:t>
            </a:fld>
            <a:endParaRPr lang="en-US" dirty="0"/>
          </a:p>
        </p:txBody>
      </p:sp>
    </p:spTree>
    <p:extLst>
      <p:ext uri="{BB962C8B-B14F-4D97-AF65-F5344CB8AC3E}">
        <p14:creationId xmlns:p14="http://schemas.microsoft.com/office/powerpoint/2010/main" val="2141808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dirty="0"/>
              <a:t>Click to edit Master title style</a:t>
            </a:r>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r>
              <a:rPr lang="en-US" dirty="0"/>
              <a:t>Overview</a:t>
            </a:r>
          </a:p>
          <a:p>
            <a:pPr lvl="1"/>
            <a:r>
              <a:rPr lang="en-US" dirty="0"/>
              <a:t>Learning Objectives</a:t>
            </a:r>
          </a:p>
          <a:p>
            <a:pPr lvl="1"/>
            <a:r>
              <a:rPr lang="en-US" dirty="0"/>
              <a:t>Topics</a:t>
            </a:r>
          </a:p>
          <a:p>
            <a:pPr lvl="1"/>
            <a:r>
              <a:rPr lang="en-US" dirty="0"/>
              <a:t>What’s in it for me?</a:t>
            </a:r>
          </a:p>
          <a:p>
            <a:r>
              <a:rPr lang="en-US" dirty="0"/>
              <a:t>Topic Detail (Learning Exercises)</a:t>
            </a:r>
          </a:p>
          <a:p>
            <a:r>
              <a:rPr lang="en-US" dirty="0"/>
              <a:t>Summary</a:t>
            </a:r>
          </a:p>
          <a:p>
            <a:pPr lvl="1"/>
            <a:r>
              <a:rPr lang="en-US" dirty="0"/>
              <a:t>Key Points</a:t>
            </a:r>
          </a:p>
          <a:p>
            <a:pPr lvl="1"/>
            <a:r>
              <a:rPr lang="en-US" dirty="0"/>
              <a:t>Next Level of Learning</a:t>
            </a:r>
          </a:p>
          <a:p>
            <a:pPr lvl="1"/>
            <a:r>
              <a:rPr lang="en-US" dirty="0"/>
              <a:t>Resources</a:t>
            </a:r>
          </a:p>
          <a:p>
            <a:r>
              <a:rPr lang="en-US" dirty="0"/>
              <a:t>Skill Check (Assessment)</a:t>
            </a:r>
          </a:p>
        </p:txBody>
      </p:sp>
    </p:spTree>
    <p:extLst>
      <p:ext uri="{BB962C8B-B14F-4D97-AF65-F5344CB8AC3E}">
        <p14:creationId xmlns:p14="http://schemas.microsoft.com/office/powerpoint/2010/main" val="100410527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321670E-B49C-463E-8F36-B04BCDE0686F}" type="slidenum">
              <a:rPr lang="en-US" smtClean="0"/>
              <a:t>‹#›</a:t>
            </a:fld>
            <a:endParaRPr lang="en-US" dirty="0"/>
          </a:p>
        </p:txBody>
      </p:sp>
    </p:spTree>
    <p:extLst>
      <p:ext uri="{BB962C8B-B14F-4D97-AF65-F5344CB8AC3E}">
        <p14:creationId xmlns:p14="http://schemas.microsoft.com/office/powerpoint/2010/main" val="982058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403577154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400550643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76397051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6913751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7180255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197495540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solidFill>
                  <a:schemeClr val="tx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87012242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solidFill>
                  <a:schemeClr val="tx1"/>
                </a:solidFill>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402472879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9" name="Rectangle 8"/>
          <p:cNvSpPr/>
          <p:nvPr/>
        </p:nvSpPr>
        <p:spPr>
          <a:xfrm>
            <a:off x="1371600" y="4343401"/>
            <a:ext cx="6400800" cy="492443"/>
          </a:xfrm>
          <a:prstGeom prst="rect">
            <a:avLst/>
          </a:prstGeom>
        </p:spPr>
        <p:txBody>
          <a:bodyPr wrap="square">
            <a:spAutoFit/>
          </a:bodyPr>
          <a:lstStyle/>
          <a:p>
            <a:r>
              <a:rPr lang="en-US" sz="1300" b="1" dirty="0">
                <a:solidFill>
                  <a:srgbClr val="FFFFFF"/>
                </a:solidFill>
              </a:rPr>
              <a:t>For more information please contact Centers for Disease Control and Prevention</a:t>
            </a:r>
          </a:p>
        </p:txBody>
      </p:sp>
      <p:sp>
        <p:nvSpPr>
          <p:cNvPr id="11" name="Rectangle 10"/>
          <p:cNvSpPr/>
          <p:nvPr/>
        </p:nvSpPr>
        <p:spPr>
          <a:xfrm>
            <a:off x="1371600" y="4706035"/>
            <a:ext cx="5943600" cy="646331"/>
          </a:xfrm>
          <a:prstGeom prst="rect">
            <a:avLst/>
          </a:prstGeom>
        </p:spPr>
        <p:txBody>
          <a:bodyPr wrap="square">
            <a:spAutoFit/>
          </a:bodyPr>
          <a:lstStyle/>
          <a:p>
            <a:r>
              <a:rPr lang="en-US" sz="1200" dirty="0">
                <a:solidFill>
                  <a:srgbClr val="FFFFFF"/>
                </a:solidFill>
              </a:rPr>
              <a:t>1600 Clifton Road NE, Atlanta, GA 30333</a:t>
            </a:r>
          </a:p>
          <a:p>
            <a:r>
              <a:rPr lang="en-US" sz="1200" dirty="0">
                <a:solidFill>
                  <a:srgbClr val="FFFFFF"/>
                </a:solidFill>
              </a:rPr>
              <a:t>Telephone, 1-800-CDC-INFO (232-4636)/TTY: 1-888-232-6348</a:t>
            </a:r>
          </a:p>
          <a:p>
            <a:r>
              <a:rPr lang="en-US" sz="1200" dirty="0">
                <a:solidFill>
                  <a:srgbClr val="FFFFFF"/>
                </a:solidFill>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Rectangle 6"/>
          <p:cNvSpPr/>
          <p:nvPr/>
        </p:nvSpPr>
        <p:spPr>
          <a:xfrm>
            <a:off x="1371600" y="5421868"/>
            <a:ext cx="5943600" cy="380873"/>
          </a:xfrm>
          <a:prstGeom prst="rect">
            <a:avLst/>
          </a:prstGeom>
        </p:spPr>
        <p:txBody>
          <a:bodyPr wrap="square">
            <a:spAutoFit/>
          </a:bodyPr>
          <a:lstStyle/>
          <a:p>
            <a:r>
              <a:rPr lang="en-US" sz="900" dirty="0">
                <a:solidFill>
                  <a:srgbClr val="FFFFFF"/>
                </a:solidFill>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88830874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6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056317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500923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F43F5823-AC9D-4020-81D5-41C2D0C4018C}" type="slidenum">
              <a:rPr lang="en-US" smtClean="0"/>
              <a:t>‹#›</a:t>
            </a:fld>
            <a:endParaRPr lang="en-US" dirty="0"/>
          </a:p>
        </p:txBody>
      </p:sp>
    </p:spTree>
    <p:extLst>
      <p:ext uri="{BB962C8B-B14F-4D97-AF65-F5344CB8AC3E}">
        <p14:creationId xmlns:p14="http://schemas.microsoft.com/office/powerpoint/2010/main" val="2924014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8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338144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0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331586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4144AA4A-9B12-4E2E-ABB3-8A24EAD6C315}" type="slidenum">
              <a:rPr lang="en-US" smtClean="0"/>
              <a:pPr/>
              <a:t>‹#›</a:t>
            </a:fld>
            <a:endParaRPr lang="en-US" dirty="0"/>
          </a:p>
        </p:txBody>
      </p:sp>
    </p:spTree>
    <p:extLst>
      <p:ext uri="{BB962C8B-B14F-4D97-AF65-F5344CB8AC3E}">
        <p14:creationId xmlns:p14="http://schemas.microsoft.com/office/powerpoint/2010/main" val="17508248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8053420"/>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66864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714171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4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777260"/>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02CE4BD9-426A-4568-8658-FEBB2CD0A0E7}" type="slidenum">
              <a:rPr lang="en-US" smtClean="0"/>
              <a:t>‹#›</a:t>
            </a:fld>
            <a:endParaRPr lang="en-US" dirty="0"/>
          </a:p>
        </p:txBody>
      </p:sp>
    </p:spTree>
    <p:extLst>
      <p:ext uri="{BB962C8B-B14F-4D97-AF65-F5344CB8AC3E}">
        <p14:creationId xmlns:p14="http://schemas.microsoft.com/office/powerpoint/2010/main" val="9312875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066800" y="3886200"/>
            <a:ext cx="7086600" cy="4572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28pt</a:t>
            </a:r>
          </a:p>
        </p:txBody>
      </p:sp>
      <p:sp>
        <p:nvSpPr>
          <p:cNvPr id="9" name="Text Placeholder 8"/>
          <p:cNvSpPr>
            <a:spLocks noGrp="1"/>
          </p:cNvSpPr>
          <p:nvPr>
            <p:ph type="body" sz="quarter" idx="10" hasCustomPrompt="1"/>
          </p:nvPr>
        </p:nvSpPr>
        <p:spPr>
          <a:xfrm>
            <a:off x="1371600" y="4419600"/>
            <a:ext cx="6400800" cy="1295400"/>
          </a:xfrm>
          <a:prstGeom prst="rect">
            <a:avLst/>
          </a:prstGeom>
        </p:spPr>
        <p:txBody>
          <a:bodyPr/>
          <a:lstStyle>
            <a:lvl1pPr algn="ctr">
              <a:lnSpc>
                <a:spcPts val="2000"/>
              </a:lnSpc>
              <a:buNone/>
              <a:defRPr sz="20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3600" b="1" baseline="0">
                <a:solidFill>
                  <a:srgbClr val="FFFF00"/>
                </a:solidFill>
                <a:effectLst/>
              </a:defRPr>
            </a:lvl1pPr>
          </a:lstStyle>
          <a:p>
            <a:r>
              <a:rPr lang="en-US" dirty="0"/>
              <a:t>Title of Presentation – Myriad Pro</a:t>
            </a:r>
            <a:br>
              <a:rPr lang="en-US" dirty="0"/>
            </a:br>
            <a:r>
              <a:rPr lang="en-US" dirty="0"/>
              <a:t> Bold, Shadow 36pt</a:t>
            </a:r>
          </a:p>
        </p:txBody>
      </p:sp>
      <p:sp>
        <p:nvSpPr>
          <p:cNvPr id="10" name="TextBox 9"/>
          <p:cNvSpPr txBox="1"/>
          <p:nvPr userDrawn="1"/>
        </p:nvSpPr>
        <p:spPr>
          <a:xfrm>
            <a:off x="2273808" y="6252115"/>
            <a:ext cx="3810000"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a:solidFill>
                  <a:schemeClr val="bg2"/>
                </a:solidFill>
                <a:latin typeface="+mn-lt"/>
                <a:ea typeface="+mn-ea"/>
                <a:cs typeface="+mn-cs"/>
              </a:rPr>
              <a:t>Office of Surveillance, Epidemiology, and Laboratory Services</a:t>
            </a:r>
            <a:endParaRPr lang="en-US" dirty="0"/>
          </a:p>
        </p:txBody>
      </p:sp>
      <p:sp>
        <p:nvSpPr>
          <p:cNvPr id="12" name="TextBox 11"/>
          <p:cNvSpPr txBox="1"/>
          <p:nvPr userDrawn="1"/>
        </p:nvSpPr>
        <p:spPr>
          <a:xfrm>
            <a:off x="2286000" y="6449568"/>
            <a:ext cx="3860352" cy="246221"/>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a:solidFill>
                  <a:schemeClr val="bg2"/>
                </a:solidFill>
                <a:latin typeface="+mn-lt"/>
                <a:ea typeface="+mn-ea"/>
                <a:cs typeface="+mn-cs"/>
              </a:rPr>
              <a:t>Scientific Education and Professional Development Program Office</a:t>
            </a: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9" name="Rectangle 8"/>
          <p:cNvSpPr/>
          <p:nvPr userDrawn="1"/>
        </p:nvSpPr>
        <p:spPr>
          <a:xfrm>
            <a:off x="1371600" y="4343400"/>
            <a:ext cx="6400800" cy="292388"/>
          </a:xfrm>
          <a:prstGeom prst="rect">
            <a:avLst/>
          </a:prstGeom>
        </p:spPr>
        <p:txBody>
          <a:bodyPr wrap="square">
            <a:spAutoFit/>
          </a:bodyPr>
          <a:lstStyle/>
          <a:p>
            <a:pPr lvl="0"/>
            <a:r>
              <a:rPr lang="en-US" sz="1300" b="1" dirty="0">
                <a:solidFill>
                  <a:schemeClr val="tx2"/>
                </a:solidFill>
              </a:rPr>
              <a:t>For more information please contact Centers for Disease Control and Prevention</a:t>
            </a:r>
          </a:p>
        </p:txBody>
      </p:sp>
      <p:sp>
        <p:nvSpPr>
          <p:cNvPr id="11" name="Rectangle 10"/>
          <p:cNvSpPr/>
          <p:nvPr userDrawn="1"/>
        </p:nvSpPr>
        <p:spPr>
          <a:xfrm>
            <a:off x="1371600" y="4706034"/>
            <a:ext cx="5943600" cy="646331"/>
          </a:xfrm>
          <a:prstGeom prst="rect">
            <a:avLst/>
          </a:prstGeom>
        </p:spPr>
        <p:txBody>
          <a:bodyPr wrap="square">
            <a:spAutoFit/>
          </a:bodyPr>
          <a:lstStyle/>
          <a:p>
            <a:pPr lvl="0"/>
            <a:r>
              <a:rPr lang="en-US" sz="1200" dirty="0">
                <a:solidFill>
                  <a:schemeClr val="tx2"/>
                </a:solidFill>
              </a:rPr>
              <a:t>1600 Clifton Road NE, Atlanta, GA 30333</a:t>
            </a:r>
          </a:p>
          <a:p>
            <a:pPr lvl="0"/>
            <a:r>
              <a:rPr lang="en-US" sz="1200" dirty="0">
                <a:solidFill>
                  <a:schemeClr val="tx2"/>
                </a:solidFill>
              </a:rPr>
              <a:t>Telephone, 1-800-CDC-INFO (232-4636)/TTY: 1-888-232-6348</a:t>
            </a:r>
          </a:p>
          <a:p>
            <a:pPr lvl="0"/>
            <a:r>
              <a:rPr lang="en-US" sz="1200" dirty="0">
                <a:solidFill>
                  <a:schemeClr val="tx2"/>
                </a:solidFill>
              </a:rPr>
              <a:t>E-mail: cdcinfo@cdc.gov 	Web: www.cdc.gov</a:t>
            </a:r>
          </a:p>
        </p:txBody>
      </p:sp>
      <p:sp>
        <p:nvSpPr>
          <p:cNvPr id="7" name="Rectangle 6"/>
          <p:cNvSpPr/>
          <p:nvPr userDrawn="1"/>
        </p:nvSpPr>
        <p:spPr>
          <a:xfrm>
            <a:off x="1371600" y="5421868"/>
            <a:ext cx="5943600" cy="369332"/>
          </a:xfrm>
          <a:prstGeom prst="rect">
            <a:avLst/>
          </a:prstGeom>
        </p:spPr>
        <p:txBody>
          <a:bodyPr wrap="square">
            <a:spAutoFit/>
          </a:bodyPr>
          <a:lstStyle/>
          <a:p>
            <a:pPr lvl="0"/>
            <a:r>
              <a:rPr lang="en-US" sz="900" dirty="0">
                <a:solidFill>
                  <a:schemeClr val="tx2"/>
                </a:solidFill>
              </a:rPr>
              <a:t>The findings</a:t>
            </a:r>
            <a:r>
              <a:rPr lang="en-US" sz="900" baseline="0" dirty="0">
                <a:solidFill>
                  <a:schemeClr val="tx2"/>
                </a:solidFill>
              </a:rPr>
              <a:t> and conclusions in this report are those of the authors and do not necessarily represent the official position of the Centers for Disease Control and Prevention.</a:t>
            </a:r>
            <a:endParaRPr lang="en-US" sz="900" dirty="0">
              <a:solidFill>
                <a:schemeClr val="tx2"/>
              </a:solidFill>
            </a:endParaRPr>
          </a:p>
        </p:txBody>
      </p:sp>
      <p:sp>
        <p:nvSpPr>
          <p:cNvPr id="8" name="TextBox 7"/>
          <p:cNvSpPr txBox="1"/>
          <p:nvPr userDrawn="1"/>
        </p:nvSpPr>
        <p:spPr>
          <a:xfrm>
            <a:off x="2273808" y="6252115"/>
            <a:ext cx="3810000"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a:solidFill>
                  <a:schemeClr val="bg2"/>
                </a:solidFill>
                <a:latin typeface="+mn-lt"/>
                <a:ea typeface="+mn-ea"/>
                <a:cs typeface="+mn-cs"/>
              </a:rPr>
              <a:t>Office of Surveillance, Epidemiology, and Laboratory Services</a:t>
            </a:r>
            <a:endParaRPr lang="en-US" dirty="0"/>
          </a:p>
        </p:txBody>
      </p:sp>
      <p:sp>
        <p:nvSpPr>
          <p:cNvPr id="13" name="TextBox 12"/>
          <p:cNvSpPr txBox="1"/>
          <p:nvPr userDrawn="1"/>
        </p:nvSpPr>
        <p:spPr>
          <a:xfrm>
            <a:off x="2286000" y="6449568"/>
            <a:ext cx="3860352" cy="246221"/>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a:solidFill>
                  <a:schemeClr val="bg2"/>
                </a:solidFill>
                <a:latin typeface="+mn-lt"/>
                <a:ea typeface="+mn-ea"/>
                <a:cs typeface="+mn-cs"/>
              </a:rPr>
              <a:t>Scientific Education and Professional Development Program Office</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14" name="Text Placeholder 6"/>
          <p:cNvSpPr txBox="1">
            <a:spLocks/>
          </p:cNvSpPr>
          <p:nvPr userDrawn="1"/>
        </p:nvSpPr>
        <p:spPr>
          <a:xfrm>
            <a:off x="2266950" y="6410960"/>
            <a:ext cx="3949700" cy="228600"/>
          </a:xfrm>
          <a:prstGeom prst="rect">
            <a:avLst/>
          </a:prstGeom>
          <a:ln/>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0000"/>
                </a:solidFill>
              </a:rPr>
              <a:t>Division of Scientific Education and Professional Development</a:t>
            </a:r>
          </a:p>
        </p:txBody>
      </p:sp>
      <p:sp>
        <p:nvSpPr>
          <p:cNvPr id="7" name="Text Placeholder 5"/>
          <p:cNvSpPr txBox="1">
            <a:spLocks/>
          </p:cNvSpPr>
          <p:nvPr userDrawn="1"/>
        </p:nvSpPr>
        <p:spPr>
          <a:xfrm>
            <a:off x="2292350" y="6228080"/>
            <a:ext cx="4260850" cy="182880"/>
          </a:xfrm>
          <a:prstGeom prst="rect">
            <a:avLst/>
          </a:prstGeo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0000"/>
                </a:solidFill>
              </a:rPr>
              <a:t>Center for Surveillance, Epidemiology, and Laboratory Services</a:t>
            </a:r>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6705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a:defRPr/>
            </a:pPr>
            <a:fld id="{B8477CA6-37AB-49C2-B88B-8C89FDB7A7DF}" type="slidenum">
              <a:rPr lang="en-US" smtClean="0"/>
              <a:pPr>
                <a:defRPr/>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lang="en-US" sz="2800" b="1" kern="1200" baseline="0" smtClean="0">
                <a:solidFill>
                  <a:schemeClr val="tx1"/>
                </a:solidFill>
                <a:effectLst/>
                <a:latin typeface="+mj-lt"/>
                <a:ea typeface="+mj-ea"/>
                <a:cs typeface="+mj-cs"/>
              </a:defRPr>
            </a:lvl1pPr>
          </a:lstStyle>
          <a:p>
            <a:r>
              <a:rPr lang="en-US"/>
              <a:t>Click to edit Master title style</a:t>
            </a:r>
            <a:endParaRPr lang="en-US" dirty="0"/>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ctr"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a:defRPr/>
            </a:pPr>
            <a:fld id="{B8477CA6-37AB-49C2-B88B-8C89FDB7A7DF}" type="slidenum">
              <a:rPr lang="en-US" smtClean="0"/>
              <a:pPr>
                <a:defRPr/>
              </a:pPr>
              <a:t>‹#›</a:t>
            </a:fld>
            <a:endParaRPr lang="en-US" dirty="0"/>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a:defRPr/>
            </a:pPr>
            <a:fld id="{B8477CA6-37AB-49C2-B88B-8C89FDB7A7DF}" type="slidenum">
              <a:rPr lang="en-US" smtClean="0"/>
              <a:pPr>
                <a:defRPr/>
              </a:pPr>
              <a:t>‹#›</a:t>
            </a:fld>
            <a:endParaRPr lang="en-US" dirty="0"/>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algn="l"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a:t>Click to edit Master text styles</a:t>
            </a:r>
          </a:p>
          <a:p>
            <a:pPr lvl="1"/>
            <a:r>
              <a:rPr lang="en-US"/>
              <a:t>Second level</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a:defRPr/>
            </a:pPr>
            <a:fld id="{B8477CA6-37AB-49C2-B88B-8C89FDB7A7DF}"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a:defRPr/>
            </a:pPr>
            <a:fld id="{B8477CA6-37AB-49C2-B88B-8C89FDB7A7DF}" type="slidenum">
              <a:rPr lang="en-US" smtClean="0"/>
              <a:pPr>
                <a:defRPr/>
              </a:pPr>
              <a:t>‹#›</a:t>
            </a:fld>
            <a:endParaRPr lang="en-US" dirty="0"/>
          </a:p>
        </p:txBody>
      </p:sp>
    </p:spTree>
    <p:extLst>
      <p:ext uri="{BB962C8B-B14F-4D97-AF65-F5344CB8AC3E}">
        <p14:creationId xmlns:p14="http://schemas.microsoft.com/office/powerpoint/2010/main" val="36411729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a:t>Click to edit Master title style</a:t>
            </a:r>
            <a:endParaRPr lang="en-US" dirty="0"/>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a:defRPr/>
            </a:pPr>
            <a:fld id="{20D9D6E0-0359-47C9-96A7-E8CC85445F77}" type="slidenum">
              <a:rPr lang="en-US" smtClean="0"/>
              <a:pPr>
                <a:defRPr/>
              </a:pPr>
              <a:t>‹#›</a:t>
            </a:fld>
            <a:endParaRPr lang="en-US" dirty="0"/>
          </a:p>
        </p:txBody>
      </p:sp>
    </p:spTree>
    <p:extLst>
      <p:ext uri="{BB962C8B-B14F-4D97-AF65-F5344CB8AC3E}">
        <p14:creationId xmlns:p14="http://schemas.microsoft.com/office/powerpoint/2010/main" val="32993250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a:t>Click to edit Master title style</a:t>
            </a:r>
            <a:endParaRPr lang="en-US" dirty="0"/>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a:defRPr/>
            </a:pPr>
            <a:fld id="{A420517B-503E-44E1-A5A3-88F773F5D377}" type="slidenum">
              <a:rPr lang="en-US" smtClean="0"/>
              <a:pPr>
                <a:defRPr/>
              </a:pPr>
              <a:t>‹#›</a:t>
            </a:fld>
            <a:endParaRPr lang="en-US" dirty="0"/>
          </a:p>
        </p:txBody>
      </p:sp>
    </p:spTree>
    <p:extLst>
      <p:ext uri="{BB962C8B-B14F-4D97-AF65-F5344CB8AC3E}">
        <p14:creationId xmlns:p14="http://schemas.microsoft.com/office/powerpoint/2010/main" val="8375100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a:defRPr/>
            </a:pPr>
            <a:fld id="{07D65CA8-24BD-4619-B65A-9A6DFCCF4B56}" type="slidenum">
              <a:rPr lang="en-US" smtClean="0"/>
              <a:pPr>
                <a:defRPr/>
              </a:pPr>
              <a:t>‹#›</a:t>
            </a:fld>
            <a:endParaRPr lang="en-US" dirty="0"/>
          </a:p>
        </p:txBody>
      </p:sp>
    </p:spTree>
    <p:extLst>
      <p:ext uri="{BB962C8B-B14F-4D97-AF65-F5344CB8AC3E}">
        <p14:creationId xmlns:p14="http://schemas.microsoft.com/office/powerpoint/2010/main" val="16770451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77000" y="6248400"/>
            <a:ext cx="2133600" cy="365125"/>
          </a:xfrm>
          <a:prstGeom prst="rect">
            <a:avLst/>
          </a:prstGeom>
        </p:spPr>
        <p:txBody>
          <a:bodyPr/>
          <a:lstStyle>
            <a:lvl1pPr algn="r">
              <a:defRPr/>
            </a:lvl1pPr>
          </a:lstStyle>
          <a:p>
            <a:fld id="{BDB89C66-62C2-42AB-A425-5C350ED77922}" type="slidenum">
              <a:rPr lang="en-US" smtClean="0"/>
              <a:pPr/>
              <a:t>‹#›</a:t>
            </a:fld>
            <a:endParaRPr lang="en-US" dirty="0"/>
          </a:p>
        </p:txBody>
      </p:sp>
    </p:spTree>
    <p:extLst>
      <p:ext uri="{BB962C8B-B14F-4D97-AF65-F5344CB8AC3E}">
        <p14:creationId xmlns:p14="http://schemas.microsoft.com/office/powerpoint/2010/main" val="3241935396"/>
      </p:ext>
    </p:extLst>
  </p:cSld>
  <p:clrMapOvr>
    <a:masterClrMapping/>
  </p:clrMapOvr>
  <p:transition spd="slow"/>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1079028600"/>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9" name="Rectangle 8"/>
          <p:cNvSpPr/>
          <p:nvPr userDrawn="1"/>
        </p:nvSpPr>
        <p:spPr>
          <a:xfrm>
            <a:off x="1371600" y="4343400"/>
            <a:ext cx="6400800" cy="292388"/>
          </a:xfrm>
          <a:prstGeom prst="rect">
            <a:avLst/>
          </a:prstGeom>
        </p:spPr>
        <p:txBody>
          <a:bodyPr wrap="square">
            <a:spAutoFit/>
          </a:bodyPr>
          <a:lstStyle/>
          <a:p>
            <a:pPr lvl="0"/>
            <a:r>
              <a:rPr lang="en-US" sz="1300" b="1" dirty="0">
                <a:solidFill>
                  <a:schemeClr val="tx2"/>
                </a:solidFill>
              </a:rPr>
              <a:t>For more information please contact Centers for Disease Control and Prevention</a:t>
            </a:r>
          </a:p>
        </p:txBody>
      </p:sp>
      <p:sp>
        <p:nvSpPr>
          <p:cNvPr id="11" name="Rectangle 10"/>
          <p:cNvSpPr/>
          <p:nvPr userDrawn="1"/>
        </p:nvSpPr>
        <p:spPr>
          <a:xfrm>
            <a:off x="1371600" y="4706034"/>
            <a:ext cx="5943600" cy="646331"/>
          </a:xfrm>
          <a:prstGeom prst="rect">
            <a:avLst/>
          </a:prstGeom>
        </p:spPr>
        <p:txBody>
          <a:bodyPr wrap="square">
            <a:spAutoFit/>
          </a:bodyPr>
          <a:lstStyle/>
          <a:p>
            <a:pPr lvl="0"/>
            <a:r>
              <a:rPr lang="en-US" sz="1200" dirty="0">
                <a:solidFill>
                  <a:schemeClr val="tx2"/>
                </a:solidFill>
              </a:rPr>
              <a:t>1600 Clifton Road NE, Atlanta, GA 30333</a:t>
            </a:r>
          </a:p>
          <a:p>
            <a:pPr lvl="0"/>
            <a:r>
              <a:rPr lang="en-US" sz="1200" dirty="0">
                <a:solidFill>
                  <a:schemeClr val="tx2"/>
                </a:solidFill>
              </a:rPr>
              <a:t>Telephone, 1-800-CDC-INFO (232-4636)/TTY: 1-888-232-6348</a:t>
            </a:r>
          </a:p>
          <a:p>
            <a:pPr lvl="0"/>
            <a:r>
              <a:rPr lang="en-US" sz="1200" dirty="0">
                <a:solidFill>
                  <a:schemeClr val="tx2"/>
                </a:solidFill>
              </a:rPr>
              <a:t>E-mail: cdcinfo@cdc.gov 	Web: www.cdc.gov</a:t>
            </a:r>
          </a:p>
        </p:txBody>
      </p:sp>
      <p:sp>
        <p:nvSpPr>
          <p:cNvPr id="7" name="Rectangle 6"/>
          <p:cNvSpPr/>
          <p:nvPr userDrawn="1"/>
        </p:nvSpPr>
        <p:spPr>
          <a:xfrm>
            <a:off x="1371600" y="5421868"/>
            <a:ext cx="5943600" cy="369332"/>
          </a:xfrm>
          <a:prstGeom prst="rect">
            <a:avLst/>
          </a:prstGeom>
        </p:spPr>
        <p:txBody>
          <a:bodyPr wrap="square">
            <a:spAutoFit/>
          </a:bodyPr>
          <a:lstStyle/>
          <a:p>
            <a:pPr lvl="0"/>
            <a:r>
              <a:rPr lang="en-US" sz="900" dirty="0">
                <a:solidFill>
                  <a:schemeClr val="tx2"/>
                </a:solidFill>
              </a:rPr>
              <a:t>The findings</a:t>
            </a:r>
            <a:r>
              <a:rPr lang="en-US" sz="900" baseline="0" dirty="0">
                <a:solidFill>
                  <a:schemeClr val="tx2"/>
                </a:solidFill>
              </a:rPr>
              <a:t> and conclusions in this report are those of the authors and do not necessarily represent the official position of the Centers for Disease Control and Prevention.</a:t>
            </a:r>
            <a:endParaRPr lang="en-US" sz="900" dirty="0">
              <a:solidFill>
                <a:schemeClr val="tx2"/>
              </a:solidFill>
            </a:endParaRPr>
          </a:p>
        </p:txBody>
      </p:sp>
      <p:sp>
        <p:nvSpPr>
          <p:cNvPr id="8" name="TextBox 7"/>
          <p:cNvSpPr txBox="1"/>
          <p:nvPr userDrawn="1"/>
        </p:nvSpPr>
        <p:spPr>
          <a:xfrm>
            <a:off x="2273808" y="6252115"/>
            <a:ext cx="3810000"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a:solidFill>
                  <a:schemeClr val="bg2"/>
                </a:solidFill>
                <a:latin typeface="+mn-lt"/>
                <a:ea typeface="+mn-ea"/>
                <a:cs typeface="+mn-cs"/>
              </a:rPr>
              <a:t>Office of Surveillance, Epidemiology, and Laboratory Services</a:t>
            </a:r>
            <a:endParaRPr lang="en-US" dirty="0"/>
          </a:p>
        </p:txBody>
      </p:sp>
      <p:sp>
        <p:nvSpPr>
          <p:cNvPr id="13" name="TextBox 12"/>
          <p:cNvSpPr txBox="1"/>
          <p:nvPr userDrawn="1"/>
        </p:nvSpPr>
        <p:spPr>
          <a:xfrm>
            <a:off x="2286000" y="6449568"/>
            <a:ext cx="3860352" cy="246221"/>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a:solidFill>
                  <a:schemeClr val="bg2"/>
                </a:solidFill>
                <a:latin typeface="+mn-lt"/>
                <a:ea typeface="+mn-ea"/>
                <a:cs typeface="+mn-cs"/>
              </a:rPr>
              <a:t>Scientific Education and Professional Development Program Office</a:t>
            </a: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756574228"/>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2256890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4" name="Group 98"/>
          <p:cNvGrpSpPr>
            <a:grpSpLocks/>
          </p:cNvGrpSpPr>
          <p:nvPr userDrawn="1">
            <p:custDataLst>
              <p:tags r:id="rId1"/>
            </p:custDataLst>
          </p:nvPr>
        </p:nvGrpSpPr>
        <p:grpSpPr bwMode="auto">
          <a:xfrm>
            <a:off x="-1157288" y="0"/>
            <a:ext cx="955675" cy="3889375"/>
            <a:chOff x="-1253505" y="0"/>
            <a:chExt cx="1035794" cy="3889829"/>
          </a:xfrm>
        </p:grpSpPr>
        <p:sp>
          <p:nvSpPr>
            <p:cNvPr id="5" name="Rectangle 27"/>
            <p:cNvSpPr>
              <a:spLocks noChangeArrowheads="1"/>
            </p:cNvSpPr>
            <p:nvPr userDrawn="1">
              <p:custDataLst>
                <p:tags r:id="rId3"/>
              </p:custDataLst>
            </p:nvPr>
          </p:nvSpPr>
          <p:spPr bwMode="auto">
            <a:xfrm>
              <a:off x="-1253505" y="0"/>
              <a:ext cx="1035794" cy="3889829"/>
            </a:xfrm>
            <a:prstGeom prst="rect">
              <a:avLst/>
            </a:prstGeom>
            <a:solidFill>
              <a:schemeClr val="bg1"/>
            </a:solidFill>
            <a:ln w="12700" algn="ctr">
              <a:noFill/>
              <a:miter lim="800000"/>
              <a:headEnd/>
              <a:tailEnd/>
            </a:ln>
          </p:spPr>
          <p:txBody>
            <a:bodyPr wrap="none" lIns="0" tIns="0" rIns="0" bIns="0"/>
            <a:lstStyle/>
            <a:p>
              <a:pPr algn="ctr" fontAlgn="base">
                <a:spcBef>
                  <a:spcPct val="0"/>
                </a:spcBef>
                <a:spcAft>
                  <a:spcPct val="0"/>
                </a:spcAft>
                <a:defRPr/>
              </a:pPr>
              <a:r>
                <a:rPr lang="en-GB" sz="1000" b="1" dirty="0">
                  <a:solidFill>
                    <a:srgbClr val="002776"/>
                  </a:solidFill>
                  <a:cs typeface="Arial" charset="0"/>
                </a:rPr>
                <a:t>Primary colors</a:t>
              </a:r>
            </a:p>
          </p:txBody>
        </p:sp>
        <p:grpSp>
          <p:nvGrpSpPr>
            <p:cNvPr id="6" name="Group 50"/>
            <p:cNvGrpSpPr>
              <a:grpSpLocks/>
            </p:cNvGrpSpPr>
            <p:nvPr userDrawn="1"/>
          </p:nvGrpSpPr>
          <p:grpSpPr bwMode="auto">
            <a:xfrm>
              <a:off x="-967887" y="180996"/>
              <a:ext cx="464559" cy="585856"/>
              <a:chOff x="12661026" y="-1313976"/>
              <a:chExt cx="464559" cy="585856"/>
            </a:xfrm>
          </p:grpSpPr>
          <p:sp>
            <p:nvSpPr>
              <p:cNvPr id="22" name="Rectangle 25"/>
              <p:cNvSpPr>
                <a:spLocks noChangeArrowheads="1"/>
              </p:cNvSpPr>
              <p:nvPr userDrawn="1">
                <p:custDataLst>
                  <p:tags r:id="rId14"/>
                </p:custDataLst>
              </p:nvPr>
            </p:nvSpPr>
            <p:spPr bwMode="auto">
              <a:xfrm>
                <a:off x="12661026" y="-1313976"/>
                <a:ext cx="464559" cy="585856"/>
              </a:xfrm>
              <a:prstGeom prst="rect">
                <a:avLst/>
              </a:prstGeom>
              <a:solidFill>
                <a:srgbClr val="002776"/>
              </a:solidFill>
              <a:ln w="12700" algn="ctr">
                <a:noFill/>
                <a:miter lim="800000"/>
                <a:headEnd/>
                <a:tailEnd/>
              </a:ln>
            </p:spPr>
            <p:txBody>
              <a:bodyPr wrap="none" lIns="0" tIns="0" rIns="0" bIns="0" anchor="ctr"/>
              <a:lstStyle/>
              <a:p>
                <a:pPr defTabSz="914724" fontAlgn="base">
                  <a:spcBef>
                    <a:spcPct val="0"/>
                  </a:spcBef>
                  <a:spcAft>
                    <a:spcPct val="0"/>
                  </a:spcAft>
                  <a:defRPr/>
                </a:pPr>
                <a:endParaRPr lang="en-GB" sz="1000" dirty="0">
                  <a:solidFill>
                    <a:srgbClr val="002776"/>
                  </a:solidFill>
                  <a:cs typeface="Arial" charset="0"/>
                </a:endParaRPr>
              </a:p>
            </p:txBody>
          </p:sp>
          <p:sp>
            <p:nvSpPr>
              <p:cNvPr id="23" name="Rectangle 14"/>
              <p:cNvSpPr>
                <a:spLocks noChangeArrowheads="1"/>
              </p:cNvSpPr>
              <p:nvPr userDrawn="1">
                <p:custDataLst>
                  <p:tags r:id="rId15"/>
                </p:custDataLst>
              </p:nvPr>
            </p:nvSpPr>
            <p:spPr bwMode="auto">
              <a:xfrm>
                <a:off x="12726408" y="-1252056"/>
                <a:ext cx="361324" cy="462016"/>
              </a:xfrm>
              <a:prstGeom prst="rect">
                <a:avLst/>
              </a:prstGeom>
              <a:noFill/>
              <a:ln w="12700" algn="ctr">
                <a:noFill/>
                <a:miter lim="800000"/>
                <a:headEnd/>
                <a:tailEnd/>
              </a:ln>
            </p:spPr>
            <p:txBody>
              <a:bodyPr wrap="none" lIns="0" tIns="0" rIns="0" bIns="0">
                <a:spAutoFit/>
              </a:bodyPr>
              <a:lstStyle/>
              <a:p>
                <a:pPr defTabSz="914724" fontAlgn="base">
                  <a:spcBef>
                    <a:spcPct val="0"/>
                  </a:spcBef>
                  <a:spcAft>
                    <a:spcPct val="0"/>
                  </a:spcAft>
                  <a:defRPr/>
                </a:pPr>
                <a:r>
                  <a:rPr lang="en-GB" sz="1000" dirty="0">
                    <a:solidFill>
                      <a:srgbClr val="FFFFFF"/>
                    </a:solidFill>
                    <a:cs typeface="Arial" charset="0"/>
                  </a:rPr>
                  <a:t>R 0</a:t>
                </a:r>
              </a:p>
              <a:p>
                <a:pPr defTabSz="914724" fontAlgn="base">
                  <a:spcBef>
                    <a:spcPct val="0"/>
                  </a:spcBef>
                  <a:spcAft>
                    <a:spcPct val="0"/>
                  </a:spcAft>
                  <a:defRPr/>
                </a:pPr>
                <a:r>
                  <a:rPr lang="en-GB" sz="1000" dirty="0">
                    <a:solidFill>
                      <a:srgbClr val="FFFFFF"/>
                    </a:solidFill>
                    <a:cs typeface="Arial" charset="0"/>
                  </a:rPr>
                  <a:t>G 39</a:t>
                </a:r>
              </a:p>
              <a:p>
                <a:pPr defTabSz="914724" fontAlgn="base">
                  <a:spcBef>
                    <a:spcPct val="0"/>
                  </a:spcBef>
                  <a:spcAft>
                    <a:spcPct val="0"/>
                  </a:spcAft>
                  <a:defRPr/>
                </a:pPr>
                <a:r>
                  <a:rPr lang="en-GB" sz="1000" dirty="0">
                    <a:solidFill>
                      <a:srgbClr val="FFFFFF"/>
                    </a:solidFill>
                    <a:cs typeface="Arial" charset="0"/>
                  </a:rPr>
                  <a:t>B 118</a:t>
                </a:r>
              </a:p>
            </p:txBody>
          </p:sp>
        </p:grpSp>
        <p:grpSp>
          <p:nvGrpSpPr>
            <p:cNvPr id="7" name="Group 52"/>
            <p:cNvGrpSpPr>
              <a:grpSpLocks/>
            </p:cNvGrpSpPr>
            <p:nvPr userDrawn="1"/>
          </p:nvGrpSpPr>
          <p:grpSpPr bwMode="auto">
            <a:xfrm>
              <a:off x="-967887" y="1414628"/>
              <a:ext cx="464559" cy="584268"/>
              <a:chOff x="12661026" y="59430"/>
              <a:chExt cx="464559" cy="584268"/>
            </a:xfrm>
          </p:grpSpPr>
          <p:sp>
            <p:nvSpPr>
              <p:cNvPr id="20" name="Rectangle 25"/>
              <p:cNvSpPr>
                <a:spLocks noChangeArrowheads="1"/>
              </p:cNvSpPr>
              <p:nvPr userDrawn="1">
                <p:custDataLst>
                  <p:tags r:id="rId12"/>
                </p:custDataLst>
              </p:nvPr>
            </p:nvSpPr>
            <p:spPr bwMode="auto">
              <a:xfrm>
                <a:off x="12661026" y="59430"/>
                <a:ext cx="464559" cy="584268"/>
              </a:xfrm>
              <a:prstGeom prst="rect">
                <a:avLst/>
              </a:prstGeom>
              <a:solidFill>
                <a:schemeClr val="accent3"/>
              </a:solidFill>
              <a:ln w="12700" algn="ctr">
                <a:noFill/>
                <a:miter lim="800000"/>
                <a:headEnd/>
                <a:tailEnd/>
              </a:ln>
            </p:spPr>
            <p:txBody>
              <a:bodyPr wrap="none" lIns="0" tIns="0" rIns="0" bIns="0" anchor="ctr"/>
              <a:lstStyle/>
              <a:p>
                <a:pPr defTabSz="914724" fontAlgn="base">
                  <a:spcBef>
                    <a:spcPct val="0"/>
                  </a:spcBef>
                  <a:spcAft>
                    <a:spcPct val="0"/>
                  </a:spcAft>
                  <a:defRPr/>
                </a:pPr>
                <a:endParaRPr lang="en-GB" sz="1000" dirty="0">
                  <a:solidFill>
                    <a:srgbClr val="002776"/>
                  </a:solidFill>
                  <a:cs typeface="Arial" charset="0"/>
                </a:endParaRPr>
              </a:p>
            </p:txBody>
          </p:sp>
          <p:sp>
            <p:nvSpPr>
              <p:cNvPr id="21" name="Rectangle 16"/>
              <p:cNvSpPr>
                <a:spLocks noChangeArrowheads="1"/>
              </p:cNvSpPr>
              <p:nvPr userDrawn="1">
                <p:custDataLst>
                  <p:tags r:id="rId13"/>
                </p:custDataLst>
              </p:nvPr>
            </p:nvSpPr>
            <p:spPr bwMode="auto">
              <a:xfrm>
                <a:off x="12719526" y="110236"/>
                <a:ext cx="376810" cy="460429"/>
              </a:xfrm>
              <a:prstGeom prst="rect">
                <a:avLst/>
              </a:prstGeom>
              <a:noFill/>
              <a:ln w="12700" algn="ctr">
                <a:noFill/>
                <a:miter lim="800000"/>
                <a:headEnd/>
                <a:tailEnd/>
              </a:ln>
            </p:spPr>
            <p:txBody>
              <a:bodyPr wrap="none" lIns="0" tIns="0" rIns="0" bIns="0">
                <a:spAutoFit/>
              </a:bodyPr>
              <a:lstStyle/>
              <a:p>
                <a:pPr defTabSz="914724" fontAlgn="base">
                  <a:spcBef>
                    <a:spcPct val="0"/>
                  </a:spcBef>
                  <a:spcAft>
                    <a:spcPct val="0"/>
                  </a:spcAft>
                  <a:defRPr/>
                </a:pPr>
                <a:r>
                  <a:rPr lang="en-GB" sz="1000" dirty="0">
                    <a:solidFill>
                      <a:srgbClr val="FFFFFF"/>
                    </a:solidFill>
                    <a:cs typeface="Arial" charset="0"/>
                  </a:rPr>
                  <a:t>R 0</a:t>
                </a:r>
              </a:p>
              <a:p>
                <a:pPr defTabSz="914724" fontAlgn="base">
                  <a:spcBef>
                    <a:spcPct val="0"/>
                  </a:spcBef>
                  <a:spcAft>
                    <a:spcPct val="0"/>
                  </a:spcAft>
                  <a:defRPr/>
                </a:pPr>
                <a:r>
                  <a:rPr lang="en-GB" sz="1000" dirty="0">
                    <a:solidFill>
                      <a:srgbClr val="FFFFFF"/>
                    </a:solidFill>
                    <a:cs typeface="Arial" charset="0"/>
                  </a:rPr>
                  <a:t>G 161</a:t>
                </a:r>
              </a:p>
              <a:p>
                <a:pPr defTabSz="914724" fontAlgn="base">
                  <a:spcBef>
                    <a:spcPct val="0"/>
                  </a:spcBef>
                  <a:spcAft>
                    <a:spcPct val="0"/>
                  </a:spcAft>
                  <a:defRPr/>
                </a:pPr>
                <a:r>
                  <a:rPr lang="en-GB" sz="1000" dirty="0">
                    <a:solidFill>
                      <a:srgbClr val="FFFFFF"/>
                    </a:solidFill>
                    <a:cs typeface="Arial" charset="0"/>
                  </a:rPr>
                  <a:t>B 222</a:t>
                </a:r>
              </a:p>
            </p:txBody>
          </p:sp>
        </p:grpSp>
        <p:grpSp>
          <p:nvGrpSpPr>
            <p:cNvPr id="8" name="Group 53"/>
            <p:cNvGrpSpPr>
              <a:grpSpLocks/>
            </p:cNvGrpSpPr>
            <p:nvPr userDrawn="1"/>
          </p:nvGrpSpPr>
          <p:grpSpPr bwMode="auto">
            <a:xfrm>
              <a:off x="-967887" y="2030650"/>
              <a:ext cx="464559" cy="584268"/>
              <a:chOff x="12661026" y="853322"/>
              <a:chExt cx="464559" cy="584268"/>
            </a:xfrm>
          </p:grpSpPr>
          <p:sp>
            <p:nvSpPr>
              <p:cNvPr id="18" name="Rectangle 25"/>
              <p:cNvSpPr>
                <a:spLocks noChangeArrowheads="1"/>
              </p:cNvSpPr>
              <p:nvPr userDrawn="1">
                <p:custDataLst>
                  <p:tags r:id="rId10"/>
                </p:custDataLst>
              </p:nvPr>
            </p:nvSpPr>
            <p:spPr bwMode="auto">
              <a:xfrm>
                <a:off x="12661026" y="853322"/>
                <a:ext cx="464559" cy="584268"/>
              </a:xfrm>
              <a:prstGeom prst="rect">
                <a:avLst/>
              </a:prstGeom>
              <a:solidFill>
                <a:schemeClr val="accent4"/>
              </a:solidFill>
              <a:ln w="12700" algn="ctr">
                <a:noFill/>
                <a:miter lim="800000"/>
                <a:headEnd/>
                <a:tailEnd/>
              </a:ln>
            </p:spPr>
            <p:txBody>
              <a:bodyPr wrap="none" lIns="0" tIns="0" rIns="0" bIns="0" anchor="ctr"/>
              <a:lstStyle/>
              <a:p>
                <a:pPr defTabSz="914724" fontAlgn="base">
                  <a:spcBef>
                    <a:spcPct val="0"/>
                  </a:spcBef>
                  <a:spcAft>
                    <a:spcPct val="0"/>
                  </a:spcAft>
                  <a:defRPr/>
                </a:pPr>
                <a:endParaRPr lang="en-GB" sz="1000" dirty="0">
                  <a:solidFill>
                    <a:srgbClr val="002776"/>
                  </a:solidFill>
                  <a:cs typeface="Arial" charset="0"/>
                </a:endParaRPr>
              </a:p>
            </p:txBody>
          </p:sp>
          <p:sp>
            <p:nvSpPr>
              <p:cNvPr id="19" name="Rectangle 18"/>
              <p:cNvSpPr>
                <a:spLocks noChangeArrowheads="1"/>
              </p:cNvSpPr>
              <p:nvPr userDrawn="1">
                <p:custDataLst>
                  <p:tags r:id="rId11"/>
                </p:custDataLst>
              </p:nvPr>
            </p:nvSpPr>
            <p:spPr bwMode="auto">
              <a:xfrm>
                <a:off x="12719526" y="915241"/>
                <a:ext cx="376810" cy="460429"/>
              </a:xfrm>
              <a:prstGeom prst="rect">
                <a:avLst/>
              </a:prstGeom>
              <a:noFill/>
              <a:ln w="12700" algn="ctr">
                <a:noFill/>
                <a:miter lim="800000"/>
                <a:headEnd/>
                <a:tailEnd/>
              </a:ln>
            </p:spPr>
            <p:txBody>
              <a:bodyPr wrap="none" lIns="0" tIns="0" rIns="0" bIns="0">
                <a:spAutoFit/>
              </a:bodyPr>
              <a:lstStyle/>
              <a:p>
                <a:pPr defTabSz="914724" fontAlgn="base">
                  <a:spcBef>
                    <a:spcPct val="0"/>
                  </a:spcBef>
                  <a:spcAft>
                    <a:spcPct val="0"/>
                  </a:spcAft>
                  <a:defRPr/>
                </a:pPr>
                <a:r>
                  <a:rPr lang="en-GB" sz="1000" dirty="0">
                    <a:solidFill>
                      <a:srgbClr val="FFFFFF"/>
                    </a:solidFill>
                    <a:cs typeface="Arial" charset="0"/>
                  </a:rPr>
                  <a:t>R 60</a:t>
                </a:r>
              </a:p>
              <a:p>
                <a:pPr defTabSz="914724" fontAlgn="base">
                  <a:spcBef>
                    <a:spcPct val="0"/>
                  </a:spcBef>
                  <a:spcAft>
                    <a:spcPct val="0"/>
                  </a:spcAft>
                  <a:defRPr/>
                </a:pPr>
                <a:r>
                  <a:rPr lang="en-GB" sz="1000" dirty="0">
                    <a:solidFill>
                      <a:srgbClr val="FFFFFF"/>
                    </a:solidFill>
                    <a:cs typeface="Arial" charset="0"/>
                  </a:rPr>
                  <a:t>G 138</a:t>
                </a:r>
              </a:p>
              <a:p>
                <a:pPr defTabSz="914724" fontAlgn="base">
                  <a:spcBef>
                    <a:spcPct val="0"/>
                  </a:spcBef>
                  <a:spcAft>
                    <a:spcPct val="0"/>
                  </a:spcAft>
                  <a:defRPr/>
                </a:pPr>
                <a:r>
                  <a:rPr lang="en-GB" sz="1000" dirty="0">
                    <a:solidFill>
                      <a:srgbClr val="FFFFFF"/>
                    </a:solidFill>
                    <a:cs typeface="Arial" charset="0"/>
                  </a:rPr>
                  <a:t>B 46</a:t>
                </a:r>
              </a:p>
            </p:txBody>
          </p:sp>
        </p:grpSp>
        <p:grpSp>
          <p:nvGrpSpPr>
            <p:cNvPr id="9" name="Group 54"/>
            <p:cNvGrpSpPr>
              <a:grpSpLocks/>
            </p:cNvGrpSpPr>
            <p:nvPr userDrawn="1"/>
          </p:nvGrpSpPr>
          <p:grpSpPr bwMode="auto">
            <a:xfrm>
              <a:off x="-967887" y="2646672"/>
              <a:ext cx="464559" cy="585855"/>
              <a:chOff x="12661026" y="1513377"/>
              <a:chExt cx="464559" cy="585855"/>
            </a:xfrm>
          </p:grpSpPr>
          <p:sp>
            <p:nvSpPr>
              <p:cNvPr id="16" name="Rectangle 25"/>
              <p:cNvSpPr>
                <a:spLocks noChangeArrowheads="1"/>
              </p:cNvSpPr>
              <p:nvPr userDrawn="1">
                <p:custDataLst>
                  <p:tags r:id="rId8"/>
                </p:custDataLst>
              </p:nvPr>
            </p:nvSpPr>
            <p:spPr bwMode="auto">
              <a:xfrm>
                <a:off x="12661026" y="1513377"/>
                <a:ext cx="464559" cy="585855"/>
              </a:xfrm>
              <a:prstGeom prst="rect">
                <a:avLst/>
              </a:prstGeom>
              <a:solidFill>
                <a:schemeClr val="accent5"/>
              </a:solidFill>
              <a:ln w="12700" algn="ctr">
                <a:noFill/>
                <a:miter lim="800000"/>
                <a:headEnd/>
                <a:tailEnd/>
              </a:ln>
            </p:spPr>
            <p:txBody>
              <a:bodyPr wrap="none" lIns="0" tIns="0" rIns="0" bIns="0" anchor="ctr"/>
              <a:lstStyle/>
              <a:p>
                <a:pPr defTabSz="914724" fontAlgn="base">
                  <a:spcBef>
                    <a:spcPct val="0"/>
                  </a:spcBef>
                  <a:spcAft>
                    <a:spcPct val="0"/>
                  </a:spcAft>
                  <a:defRPr/>
                </a:pPr>
                <a:endParaRPr lang="en-GB" sz="1000" dirty="0">
                  <a:solidFill>
                    <a:srgbClr val="002776"/>
                  </a:solidFill>
                  <a:cs typeface="Arial" charset="0"/>
                </a:endParaRPr>
              </a:p>
            </p:txBody>
          </p:sp>
          <p:sp>
            <p:nvSpPr>
              <p:cNvPr id="17" name="Rectangle 17"/>
              <p:cNvSpPr>
                <a:spLocks noChangeArrowheads="1"/>
              </p:cNvSpPr>
              <p:nvPr userDrawn="1">
                <p:custDataLst>
                  <p:tags r:id="rId9"/>
                </p:custDataLst>
              </p:nvPr>
            </p:nvSpPr>
            <p:spPr bwMode="auto">
              <a:xfrm>
                <a:off x="12719526" y="1575296"/>
                <a:ext cx="376810" cy="462017"/>
              </a:xfrm>
              <a:prstGeom prst="rect">
                <a:avLst/>
              </a:prstGeom>
              <a:noFill/>
              <a:ln w="12700" algn="ctr">
                <a:noFill/>
                <a:miter lim="800000"/>
                <a:headEnd/>
                <a:tailEnd/>
              </a:ln>
            </p:spPr>
            <p:txBody>
              <a:bodyPr wrap="none" lIns="0" tIns="0" rIns="0" bIns="0">
                <a:spAutoFit/>
              </a:bodyPr>
              <a:lstStyle/>
              <a:p>
                <a:pPr defTabSz="914724" fontAlgn="base">
                  <a:spcBef>
                    <a:spcPct val="0"/>
                  </a:spcBef>
                  <a:spcAft>
                    <a:spcPct val="0"/>
                  </a:spcAft>
                  <a:defRPr/>
                </a:pPr>
                <a:r>
                  <a:rPr lang="en-GB" sz="1000" dirty="0">
                    <a:solidFill>
                      <a:srgbClr val="002776"/>
                    </a:solidFill>
                    <a:cs typeface="Arial" charset="0"/>
                  </a:rPr>
                  <a:t>R 114</a:t>
                </a:r>
              </a:p>
              <a:p>
                <a:pPr defTabSz="914724" fontAlgn="base">
                  <a:spcBef>
                    <a:spcPct val="0"/>
                  </a:spcBef>
                  <a:spcAft>
                    <a:spcPct val="0"/>
                  </a:spcAft>
                  <a:defRPr/>
                </a:pPr>
                <a:r>
                  <a:rPr lang="en-GB" sz="1000" dirty="0">
                    <a:solidFill>
                      <a:srgbClr val="002776"/>
                    </a:solidFill>
                    <a:cs typeface="Arial" charset="0"/>
                  </a:rPr>
                  <a:t>G 199</a:t>
                </a:r>
              </a:p>
              <a:p>
                <a:pPr defTabSz="914724" fontAlgn="base">
                  <a:spcBef>
                    <a:spcPct val="0"/>
                  </a:spcBef>
                  <a:spcAft>
                    <a:spcPct val="0"/>
                  </a:spcAft>
                  <a:defRPr/>
                </a:pPr>
                <a:r>
                  <a:rPr lang="en-GB" sz="1000" dirty="0">
                    <a:solidFill>
                      <a:srgbClr val="002776"/>
                    </a:solidFill>
                    <a:cs typeface="Arial" charset="0"/>
                  </a:rPr>
                  <a:t>B 231</a:t>
                </a:r>
              </a:p>
            </p:txBody>
          </p:sp>
        </p:grpSp>
        <p:grpSp>
          <p:nvGrpSpPr>
            <p:cNvPr id="10" name="Group 55"/>
            <p:cNvGrpSpPr>
              <a:grpSpLocks/>
            </p:cNvGrpSpPr>
            <p:nvPr userDrawn="1"/>
          </p:nvGrpSpPr>
          <p:grpSpPr bwMode="auto">
            <a:xfrm>
              <a:off x="-967887" y="3262694"/>
              <a:ext cx="464559" cy="585855"/>
              <a:chOff x="12661026" y="2333768"/>
              <a:chExt cx="464559" cy="585855"/>
            </a:xfrm>
          </p:grpSpPr>
          <p:sp>
            <p:nvSpPr>
              <p:cNvPr id="14" name="Rectangle 25"/>
              <p:cNvSpPr>
                <a:spLocks noChangeArrowheads="1"/>
              </p:cNvSpPr>
              <p:nvPr userDrawn="1">
                <p:custDataLst>
                  <p:tags r:id="rId6"/>
                </p:custDataLst>
              </p:nvPr>
            </p:nvSpPr>
            <p:spPr bwMode="auto">
              <a:xfrm>
                <a:off x="12661026" y="2333768"/>
                <a:ext cx="464559" cy="585855"/>
              </a:xfrm>
              <a:prstGeom prst="rect">
                <a:avLst/>
              </a:prstGeom>
              <a:solidFill>
                <a:schemeClr val="accent6"/>
              </a:solidFill>
              <a:ln w="12700" algn="ctr">
                <a:noFill/>
                <a:miter lim="800000"/>
                <a:headEnd/>
                <a:tailEnd/>
              </a:ln>
            </p:spPr>
            <p:txBody>
              <a:bodyPr wrap="none" lIns="0" tIns="0" rIns="0" bIns="0" anchor="ctr"/>
              <a:lstStyle/>
              <a:p>
                <a:pPr defTabSz="914724" fontAlgn="base">
                  <a:spcBef>
                    <a:spcPct val="0"/>
                  </a:spcBef>
                  <a:spcAft>
                    <a:spcPct val="0"/>
                  </a:spcAft>
                  <a:defRPr/>
                </a:pPr>
                <a:endParaRPr lang="en-GB" sz="1000" dirty="0">
                  <a:solidFill>
                    <a:srgbClr val="002776"/>
                  </a:solidFill>
                  <a:cs typeface="Arial" charset="0"/>
                </a:endParaRPr>
              </a:p>
            </p:txBody>
          </p:sp>
          <p:sp>
            <p:nvSpPr>
              <p:cNvPr id="15" name="Rectangle 19"/>
              <p:cNvSpPr>
                <a:spLocks noChangeArrowheads="1"/>
              </p:cNvSpPr>
              <p:nvPr userDrawn="1">
                <p:custDataLst>
                  <p:tags r:id="rId7"/>
                </p:custDataLst>
              </p:nvPr>
            </p:nvSpPr>
            <p:spPr bwMode="auto">
              <a:xfrm>
                <a:off x="12719526" y="2395687"/>
                <a:ext cx="376810" cy="462017"/>
              </a:xfrm>
              <a:prstGeom prst="rect">
                <a:avLst/>
              </a:prstGeom>
              <a:noFill/>
              <a:ln w="12700" algn="ctr">
                <a:noFill/>
                <a:miter lim="800000"/>
                <a:headEnd/>
                <a:tailEnd/>
              </a:ln>
            </p:spPr>
            <p:txBody>
              <a:bodyPr wrap="none" lIns="0" tIns="0" rIns="0" bIns="0">
                <a:spAutoFit/>
              </a:bodyPr>
              <a:lstStyle/>
              <a:p>
                <a:pPr defTabSz="914724" fontAlgn="base">
                  <a:spcBef>
                    <a:spcPct val="0"/>
                  </a:spcBef>
                  <a:spcAft>
                    <a:spcPct val="0"/>
                  </a:spcAft>
                  <a:defRPr/>
                </a:pPr>
                <a:r>
                  <a:rPr lang="en-GB" sz="1000" dirty="0">
                    <a:solidFill>
                      <a:srgbClr val="002776"/>
                    </a:solidFill>
                    <a:cs typeface="Arial" charset="0"/>
                  </a:rPr>
                  <a:t>R 201</a:t>
                </a:r>
              </a:p>
              <a:p>
                <a:pPr defTabSz="914724" fontAlgn="base">
                  <a:spcBef>
                    <a:spcPct val="0"/>
                  </a:spcBef>
                  <a:spcAft>
                    <a:spcPct val="0"/>
                  </a:spcAft>
                  <a:defRPr/>
                </a:pPr>
                <a:r>
                  <a:rPr lang="en-GB" sz="1000" dirty="0">
                    <a:solidFill>
                      <a:srgbClr val="002776"/>
                    </a:solidFill>
                    <a:cs typeface="Arial" charset="0"/>
                  </a:rPr>
                  <a:t>G 221</a:t>
                </a:r>
              </a:p>
              <a:p>
                <a:pPr defTabSz="914724" fontAlgn="base">
                  <a:spcBef>
                    <a:spcPct val="0"/>
                  </a:spcBef>
                  <a:spcAft>
                    <a:spcPct val="0"/>
                  </a:spcAft>
                  <a:defRPr/>
                </a:pPr>
                <a:r>
                  <a:rPr lang="en-GB" sz="1000" dirty="0">
                    <a:solidFill>
                      <a:srgbClr val="002776"/>
                    </a:solidFill>
                    <a:cs typeface="Arial" charset="0"/>
                  </a:rPr>
                  <a:t>B 3</a:t>
                </a:r>
              </a:p>
            </p:txBody>
          </p:sp>
        </p:grpSp>
        <p:grpSp>
          <p:nvGrpSpPr>
            <p:cNvPr id="11" name="Group 51"/>
            <p:cNvGrpSpPr>
              <a:grpSpLocks/>
            </p:cNvGrpSpPr>
            <p:nvPr userDrawn="1"/>
          </p:nvGrpSpPr>
          <p:grpSpPr bwMode="auto">
            <a:xfrm>
              <a:off x="-967887" y="798606"/>
              <a:ext cx="464559" cy="584268"/>
              <a:chOff x="12661026" y="-640070"/>
              <a:chExt cx="464559" cy="584268"/>
            </a:xfrm>
          </p:grpSpPr>
          <p:sp>
            <p:nvSpPr>
              <p:cNvPr id="12" name="Rectangle 25"/>
              <p:cNvSpPr>
                <a:spLocks noChangeArrowheads="1"/>
              </p:cNvSpPr>
              <p:nvPr userDrawn="1">
                <p:custDataLst>
                  <p:tags r:id="rId4"/>
                </p:custDataLst>
              </p:nvPr>
            </p:nvSpPr>
            <p:spPr bwMode="auto">
              <a:xfrm>
                <a:off x="12661026" y="-640070"/>
                <a:ext cx="464559" cy="584268"/>
              </a:xfrm>
              <a:prstGeom prst="rect">
                <a:avLst/>
              </a:prstGeom>
              <a:solidFill>
                <a:schemeClr val="accent2"/>
              </a:solidFill>
              <a:ln w="12700" algn="ctr">
                <a:noFill/>
                <a:miter lim="800000"/>
                <a:headEnd/>
                <a:tailEnd/>
              </a:ln>
            </p:spPr>
            <p:txBody>
              <a:bodyPr wrap="none" lIns="0" tIns="0" rIns="0" bIns="0" anchor="ctr"/>
              <a:lstStyle/>
              <a:p>
                <a:pPr defTabSz="914724" fontAlgn="base">
                  <a:spcBef>
                    <a:spcPct val="0"/>
                  </a:spcBef>
                  <a:spcAft>
                    <a:spcPct val="0"/>
                  </a:spcAft>
                  <a:defRPr/>
                </a:pPr>
                <a:endParaRPr lang="en-GB" sz="1000" dirty="0">
                  <a:solidFill>
                    <a:srgbClr val="002776"/>
                  </a:solidFill>
                  <a:cs typeface="Arial" charset="0"/>
                </a:endParaRPr>
              </a:p>
            </p:txBody>
          </p:sp>
          <p:sp>
            <p:nvSpPr>
              <p:cNvPr id="13" name="Rectangle 15"/>
              <p:cNvSpPr>
                <a:spLocks noChangeArrowheads="1"/>
              </p:cNvSpPr>
              <p:nvPr userDrawn="1">
                <p:custDataLst>
                  <p:tags r:id="rId5"/>
                </p:custDataLst>
              </p:nvPr>
            </p:nvSpPr>
            <p:spPr bwMode="auto">
              <a:xfrm>
                <a:off x="12719526" y="-578151"/>
                <a:ext cx="376810" cy="460429"/>
              </a:xfrm>
              <a:prstGeom prst="rect">
                <a:avLst/>
              </a:prstGeom>
              <a:noFill/>
              <a:ln w="12700" algn="ctr">
                <a:noFill/>
                <a:miter lim="800000"/>
                <a:headEnd/>
                <a:tailEnd/>
              </a:ln>
            </p:spPr>
            <p:txBody>
              <a:bodyPr wrap="none" lIns="0" tIns="0" rIns="0" bIns="0">
                <a:spAutoFit/>
              </a:bodyPr>
              <a:lstStyle/>
              <a:p>
                <a:pPr defTabSz="914724" fontAlgn="base">
                  <a:spcBef>
                    <a:spcPct val="0"/>
                  </a:spcBef>
                  <a:spcAft>
                    <a:spcPct val="0"/>
                  </a:spcAft>
                  <a:defRPr/>
                </a:pPr>
                <a:r>
                  <a:rPr lang="en-GB" sz="1000" dirty="0">
                    <a:solidFill>
                      <a:srgbClr val="FFFFFF"/>
                    </a:solidFill>
                    <a:cs typeface="Arial" charset="0"/>
                  </a:rPr>
                  <a:t>R 146</a:t>
                </a:r>
              </a:p>
              <a:p>
                <a:pPr defTabSz="914724" fontAlgn="base">
                  <a:spcBef>
                    <a:spcPct val="0"/>
                  </a:spcBef>
                  <a:spcAft>
                    <a:spcPct val="0"/>
                  </a:spcAft>
                  <a:defRPr/>
                </a:pPr>
                <a:r>
                  <a:rPr lang="en-GB" sz="1000" dirty="0">
                    <a:solidFill>
                      <a:srgbClr val="FFFFFF"/>
                    </a:solidFill>
                    <a:cs typeface="Arial" charset="0"/>
                  </a:rPr>
                  <a:t>G 212</a:t>
                </a:r>
              </a:p>
              <a:p>
                <a:pPr defTabSz="914724" fontAlgn="base">
                  <a:spcBef>
                    <a:spcPct val="0"/>
                  </a:spcBef>
                  <a:spcAft>
                    <a:spcPct val="0"/>
                  </a:spcAft>
                  <a:defRPr/>
                </a:pPr>
                <a:r>
                  <a:rPr lang="en-GB" sz="1000" dirty="0">
                    <a:solidFill>
                      <a:srgbClr val="FFFFFF"/>
                    </a:solidFill>
                    <a:cs typeface="Arial" charset="0"/>
                  </a:rPr>
                  <a:t>B 0</a:t>
                </a:r>
              </a:p>
            </p:txBody>
          </p:sp>
        </p:grpSp>
      </p:grpSp>
      <p:graphicFrame>
        <p:nvGraphicFramePr>
          <p:cNvPr id="24"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name="think-cell Slide" r:id="rId17" imgW="0" imgH="0" progId="">
                  <p:embed/>
                </p:oleObj>
              </mc:Choice>
              <mc:Fallback>
                <p:oleObj name="think-cell Slide" r:id="rId17" imgW="0" imgH="0" progId="">
                  <p:embed/>
                  <p:pic>
                    <p:nvPicPr>
                      <p:cNvPr id="24"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5" name="Picture 5" descr="DEL_PRI_RGB"/>
          <p:cNvPicPr>
            <a:picLocks noChangeArrowheads="1"/>
          </p:cNvPicPr>
          <p:nvPr userDrawn="1"/>
        </p:nvPicPr>
        <p:blipFill>
          <a:blip r:embed="rId18"/>
          <a:srcRect l="7785" t="27351" r="9871" b="25598"/>
          <a:stretch>
            <a:fillRect/>
          </a:stretch>
        </p:blipFill>
        <p:spPr bwMode="auto">
          <a:xfrm>
            <a:off x="315913" y="2873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spAutoFit/>
          </a:bodyPr>
          <a:lstStyle>
            <a:lvl1pPr marL="0" indent="0" eaLnBrk="1" hangingPunct="1">
              <a:lnSpc>
                <a:spcPct val="106000"/>
              </a:lnSpc>
              <a:spcBef>
                <a:spcPct val="15000"/>
              </a:spcBef>
              <a:buFont typeface="Wingdings 2" pitchFamily="18" charset="2"/>
              <a:buNone/>
              <a:defRPr b="1" smtClean="0"/>
            </a:lvl1pPr>
          </a:lstStyle>
          <a:p>
            <a:r>
              <a:rPr lang="en-US" noProof="0"/>
              <a:t>Click to edit Master subtitle style</a:t>
            </a:r>
          </a:p>
        </p:txBody>
      </p:sp>
      <p:sp>
        <p:nvSpPr>
          <p:cNvPr id="110" name="Title Placeholder 1"/>
          <p:cNvSpPr>
            <a:spLocks noGrp="1"/>
          </p:cNvSpPr>
          <p:nvPr>
            <p:ph type="ctrTitle"/>
          </p:nvPr>
        </p:nvSpPr>
        <p:spPr>
          <a:xfrm>
            <a:off x="1142820" y="2886327"/>
            <a:ext cx="3996982" cy="1128762"/>
          </a:xfrm>
          <a:prstGeom prst="rect">
            <a:avLst/>
          </a:prstGeom>
        </p:spPr>
        <p:txBody>
          <a:bodyPr/>
          <a:lstStyle>
            <a:lvl1pPr marL="0" marR="0" indent="0" defTabSz="957998" rtl="0" eaLnBrk="0" fontAlgn="base" latinLnBrk="0" hangingPunct="0">
              <a:lnSpc>
                <a:spcPts val="2800"/>
              </a:lnSpc>
              <a:spcBef>
                <a:spcPct val="0"/>
              </a:spcBef>
              <a:spcAft>
                <a:spcPct val="0"/>
              </a:spcAft>
              <a:tabLst/>
              <a:defRPr sz="2800" b="0">
                <a:solidFill>
                  <a:schemeClr val="tx2"/>
                </a:solidFill>
                <a:latin typeface="Times New Roman" pitchFamily="18" charset="0"/>
              </a:defRPr>
            </a:lvl1pPr>
          </a:lstStyle>
          <a:p>
            <a:pPr lvl="0"/>
            <a:r>
              <a:rPr lang="en-US" noProof="0"/>
              <a:t>Click to edit Master title style</a:t>
            </a:r>
          </a:p>
        </p:txBody>
      </p:sp>
    </p:spTree>
    <p:extLst>
      <p:ext uri="{BB962C8B-B14F-4D97-AF65-F5344CB8AC3E}">
        <p14:creationId xmlns:p14="http://schemas.microsoft.com/office/powerpoint/2010/main" val="27485632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1"/>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4"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5"/>
          <p:cNvSpPr>
            <a:spLocks noChangeArrowheads="1"/>
          </p:cNvSpPr>
          <p:nvPr>
            <p:custDataLst>
              <p:tags r:id="rId2"/>
            </p:custDataLst>
          </p:nvPr>
        </p:nvSpPr>
        <p:spPr bwMode="auto">
          <a:xfrm>
            <a:off x="6397625" y="6554788"/>
            <a:ext cx="2312988" cy="142875"/>
          </a:xfrm>
          <a:prstGeom prst="rect">
            <a:avLst/>
          </a:prstGeom>
          <a:noFill/>
          <a:ln w="25400" algn="ctr">
            <a:noFill/>
            <a:miter lim="800000"/>
            <a:headEnd/>
            <a:tailEnd/>
          </a:ln>
        </p:spPr>
        <p:txBody>
          <a:bodyPr lIns="0" tIns="0" rIns="0" bIns="0"/>
          <a:lstStyle/>
          <a:p>
            <a:pPr algn="r" defTabSz="957998" fontAlgn="base">
              <a:lnSpc>
                <a:spcPts val="1128"/>
              </a:lnSpc>
              <a:spcBef>
                <a:spcPct val="0"/>
              </a:spcBef>
              <a:spcAft>
                <a:spcPct val="0"/>
              </a:spcAft>
              <a:defRPr/>
            </a:pPr>
            <a:r>
              <a:rPr lang="en-US" sz="800" dirty="0">
                <a:solidFill>
                  <a:srgbClr val="002776"/>
                </a:solidFill>
                <a:cs typeface="Arial" charset="0"/>
              </a:rPr>
              <a:t>© 2009 Deloitte Touche Tohmatsu</a:t>
            </a:r>
          </a:p>
        </p:txBody>
      </p:sp>
      <p:sp>
        <p:nvSpPr>
          <p:cNvPr id="6" name="Title Placeholder 1"/>
          <p:cNvSpPr>
            <a:spLocks noGrp="1"/>
          </p:cNvSpPr>
          <p:nvPr>
            <p:ph type="title"/>
          </p:nvPr>
        </p:nvSpPr>
        <p:spPr bwMode="auto">
          <a:xfrm>
            <a:off x="396875" y="300038"/>
            <a:ext cx="8350250" cy="595311"/>
          </a:xfrm>
          <a:prstGeom prst="rect">
            <a:avLst/>
          </a:prstGeom>
          <a:noFill/>
          <a:ln w="9525">
            <a:noFill/>
            <a:miter lim="800000"/>
            <a:headEnd/>
            <a:tailEnd/>
          </a:ln>
        </p:spPr>
        <p:txBody>
          <a:bodyPr/>
          <a:lstStyle/>
          <a:p>
            <a:pPr lvl="0"/>
            <a:r>
              <a:rPr lang="en-US" noProof="0" dirty="0"/>
              <a:t>Click to edit Master title style</a:t>
            </a:r>
          </a:p>
        </p:txBody>
      </p:sp>
      <p:sp>
        <p:nvSpPr>
          <p:cNvPr id="11" name="Text Placeholder 7"/>
          <p:cNvSpPr>
            <a:spLocks noGrp="1"/>
          </p:cNvSpPr>
          <p:nvPr>
            <p:ph type="body" sz="quarter" idx="12"/>
          </p:nvPr>
        </p:nvSpPr>
        <p:spPr>
          <a:xfrm>
            <a:off x="396874" y="1123950"/>
            <a:ext cx="8350251" cy="5186363"/>
          </a:xfrm>
          <a:prstGeom prst="rect">
            <a:avLst/>
          </a:prstGeom>
        </p:spPr>
        <p:txBody>
          <a:bodyPr wrap="square" lIns="0" tIns="0" rIns="0" bIns="0"/>
          <a:lstStyle>
            <a:lvl1pPr>
              <a:lnSpc>
                <a:spcPct val="106000"/>
              </a:lnSpc>
              <a:spcBef>
                <a:spcPts val="1344"/>
              </a:spcBef>
              <a:spcAft>
                <a:spcPts val="0"/>
              </a:spcAft>
              <a:defRPr/>
            </a:lvl1pPr>
            <a:lvl3pPr>
              <a:lnSpc>
                <a:spcPct val="106000"/>
              </a:lnSpc>
              <a:spcBef>
                <a:spcPts val="576"/>
              </a:spcBef>
              <a:spcAft>
                <a:spcPts val="0"/>
              </a:spcAft>
              <a:defRPr/>
            </a:lvl3pPr>
            <a:lvl4pPr>
              <a:lnSpc>
                <a:spcPct val="106000"/>
              </a:lnSpc>
              <a:spcBef>
                <a:spcPts val="576"/>
              </a:spcBef>
              <a:spcAft>
                <a:spcPts val="0"/>
              </a:spcAft>
              <a:defRPr/>
            </a:lvl4pPr>
            <a:lvl5pPr>
              <a:lnSpc>
                <a:spcPct val="106000"/>
              </a:lnSpc>
              <a:spcBef>
                <a:spcPts val="576"/>
              </a:spcBef>
              <a:spcAft>
                <a:spcPts val="0"/>
              </a:spcAf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3"/>
          <p:cNvSpPr>
            <a:spLocks noGrp="1"/>
          </p:cNvSpPr>
          <p:nvPr>
            <p:ph type="sldNum" sz="quarter" idx="13"/>
            <p:custDataLst>
              <p:tags r:id="rId3"/>
            </p:custDataLst>
          </p:nvPr>
        </p:nvSpPr>
        <p:spPr/>
        <p:txBody>
          <a:bodyPr/>
          <a:lstStyle>
            <a:lvl1pPr>
              <a:defRPr/>
            </a:lvl1pPr>
          </a:lstStyle>
          <a:p>
            <a:pPr>
              <a:defRPr/>
            </a:pPr>
            <a:fld id="{E0A4D2D1-5A5E-4DB7-B5F2-C7438280965B}" type="slidenum">
              <a:rPr lang="en-US">
                <a:solidFill>
                  <a:srgbClr val="002776"/>
                </a:solidFill>
              </a:rPr>
              <a:pPr>
                <a:defRPr/>
              </a:pPr>
              <a:t>‹#›</a:t>
            </a:fld>
            <a:endParaRPr lang="en-US" dirty="0">
              <a:solidFill>
                <a:srgbClr val="002776"/>
              </a:solidFill>
            </a:endParaRPr>
          </a:p>
        </p:txBody>
      </p:sp>
      <p:sp>
        <p:nvSpPr>
          <p:cNvPr id="8" name="Footer Placeholder 4"/>
          <p:cNvSpPr>
            <a:spLocks noGrp="1"/>
          </p:cNvSpPr>
          <p:nvPr>
            <p:ph type="ftr" sz="quarter" idx="14"/>
            <p:custDataLst>
              <p:tags r:id="rId4"/>
            </p:custDataLst>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2410677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5" name="Rectangle 2" hidden="1"/>
          <p:cNvGraphicFramePr>
            <a:graphicFrameLocks/>
          </p:cNvGraphicFramePr>
          <p:nvPr>
            <p:custDataLst>
              <p:tags r:id="rId1"/>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5"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a:spLocks noChangeArrowheads="1"/>
          </p:cNvSpPr>
          <p:nvPr>
            <p:custDataLst>
              <p:tags r:id="rId2"/>
            </p:custDataLst>
          </p:nvPr>
        </p:nvSpPr>
        <p:spPr bwMode="auto">
          <a:xfrm>
            <a:off x="6397625" y="6554788"/>
            <a:ext cx="2312988" cy="142875"/>
          </a:xfrm>
          <a:prstGeom prst="rect">
            <a:avLst/>
          </a:prstGeom>
          <a:noFill/>
          <a:ln w="25400" algn="ctr">
            <a:noFill/>
            <a:miter lim="800000"/>
            <a:headEnd/>
            <a:tailEnd/>
          </a:ln>
        </p:spPr>
        <p:txBody>
          <a:bodyPr lIns="0" tIns="0" rIns="0" bIns="0"/>
          <a:lstStyle/>
          <a:p>
            <a:pPr algn="r" defTabSz="957998" fontAlgn="base">
              <a:lnSpc>
                <a:spcPts val="1128"/>
              </a:lnSpc>
              <a:spcBef>
                <a:spcPct val="0"/>
              </a:spcBef>
              <a:spcAft>
                <a:spcPct val="0"/>
              </a:spcAft>
              <a:defRPr/>
            </a:pPr>
            <a:r>
              <a:rPr lang="en-US" sz="800" dirty="0">
                <a:solidFill>
                  <a:srgbClr val="002776"/>
                </a:solidFill>
                <a:cs typeface="Arial" charset="0"/>
              </a:rPr>
              <a:t>© 2009 Deloitte Touche Tohmatsu</a:t>
            </a:r>
          </a:p>
        </p:txBody>
      </p:sp>
      <p:sp>
        <p:nvSpPr>
          <p:cNvPr id="8" name="Title Placeholder 1"/>
          <p:cNvSpPr>
            <a:spLocks noGrp="1"/>
          </p:cNvSpPr>
          <p:nvPr>
            <p:ph type="title"/>
          </p:nvPr>
        </p:nvSpPr>
        <p:spPr bwMode="auto">
          <a:xfrm>
            <a:off x="396875" y="300038"/>
            <a:ext cx="8350250" cy="595311"/>
          </a:xfrm>
          <a:prstGeom prst="rect">
            <a:avLst/>
          </a:prstGeom>
          <a:noFill/>
          <a:ln w="9525">
            <a:noFill/>
            <a:miter lim="800000"/>
            <a:headEnd/>
            <a:tailEnd/>
          </a:ln>
        </p:spPr>
        <p:txBody>
          <a:bodyPr/>
          <a:lstStyle/>
          <a:p>
            <a:pPr lvl="0"/>
            <a:r>
              <a:rPr lang="en-US" noProof="0"/>
              <a:t>Click to edit Master title style</a:t>
            </a:r>
          </a:p>
        </p:txBody>
      </p:sp>
      <p:sp>
        <p:nvSpPr>
          <p:cNvPr id="10" name="Text Placeholder 9"/>
          <p:cNvSpPr>
            <a:spLocks noGrp="1"/>
          </p:cNvSpPr>
          <p:nvPr>
            <p:ph type="body" sz="quarter" idx="12"/>
          </p:nvPr>
        </p:nvSpPr>
        <p:spPr>
          <a:xfrm>
            <a:off x="396875" y="1123950"/>
            <a:ext cx="4043242" cy="5186363"/>
          </a:xfrm>
          <a:prstGeom prst="rect">
            <a:avLst/>
          </a:prstGeom>
        </p:spPr>
        <p:txBody>
          <a:bodyPr lIns="0" tIns="0" rIns="0" bIns="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Text Placeholder 11"/>
          <p:cNvSpPr>
            <a:spLocks noGrp="1"/>
          </p:cNvSpPr>
          <p:nvPr>
            <p:ph type="body" sz="quarter" idx="13"/>
          </p:nvPr>
        </p:nvSpPr>
        <p:spPr>
          <a:xfrm>
            <a:off x="4704325" y="1123950"/>
            <a:ext cx="4042800" cy="5186363"/>
          </a:xfrm>
          <a:prstGeom prst="rect">
            <a:avLst/>
          </a:prstGeom>
        </p:spPr>
        <p:txBody>
          <a:bodyPr lIns="0" tIns="0" rIns="0" bIns="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9"/>
          <p:cNvSpPr>
            <a:spLocks noGrp="1"/>
          </p:cNvSpPr>
          <p:nvPr>
            <p:ph type="sldNum" sz="quarter" idx="14"/>
            <p:custDataLst>
              <p:tags r:id="rId3"/>
            </p:custDataLst>
          </p:nvPr>
        </p:nvSpPr>
        <p:spPr/>
        <p:txBody>
          <a:bodyPr/>
          <a:lstStyle>
            <a:lvl1pPr>
              <a:defRPr/>
            </a:lvl1pPr>
          </a:lstStyle>
          <a:p>
            <a:pPr>
              <a:defRPr/>
            </a:pPr>
            <a:fld id="{25E3FCD5-80A5-4E64-8F63-1050164B0916}" type="slidenum">
              <a:rPr lang="en-US">
                <a:solidFill>
                  <a:srgbClr val="002776"/>
                </a:solidFill>
              </a:rPr>
              <a:pPr>
                <a:defRPr/>
              </a:pPr>
              <a:t>‹#›</a:t>
            </a:fld>
            <a:endParaRPr lang="en-US" dirty="0">
              <a:solidFill>
                <a:srgbClr val="002776"/>
              </a:solidFill>
            </a:endParaRPr>
          </a:p>
        </p:txBody>
      </p:sp>
      <p:sp>
        <p:nvSpPr>
          <p:cNvPr id="9" name="Footer Placeholder 10"/>
          <p:cNvSpPr>
            <a:spLocks noGrp="1"/>
          </p:cNvSpPr>
          <p:nvPr>
            <p:ph type="ftr" sz="quarter" idx="15"/>
            <p:custDataLst>
              <p:tags r:id="rId4"/>
            </p:custDataLst>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16977765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graphicFrame>
        <p:nvGraphicFramePr>
          <p:cNvPr id="3"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name="think-cell Slide" r:id="rId4" imgW="0" imgH="0" progId="">
                  <p:embed/>
                </p:oleObj>
              </mc:Choice>
              <mc:Fallback>
                <p:oleObj name="think-cell Slide" r:id="rId4" imgW="0" imgH="0" progId="">
                  <p:embed/>
                  <p:pic>
                    <p:nvPicPr>
                      <p:cNvPr id="3"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Placeholder 1"/>
          <p:cNvSpPr>
            <a:spLocks noGrp="1"/>
          </p:cNvSpPr>
          <p:nvPr>
            <p:ph type="ctrTitle"/>
          </p:nvPr>
        </p:nvSpPr>
        <p:spPr>
          <a:xfrm>
            <a:off x="1142820" y="2618107"/>
            <a:ext cx="6207508" cy="1278000"/>
          </a:xfrm>
        </p:spPr>
        <p:txBody>
          <a:bodyPr/>
          <a:lstStyle>
            <a:lvl1pPr>
              <a:lnSpc>
                <a:spcPts val="4888"/>
              </a:lnSpc>
              <a:defRPr sz="5200" b="0">
                <a:solidFill>
                  <a:schemeClr val="tx2"/>
                </a:solidFill>
                <a:latin typeface="Times New Roman" pitchFamily="18" charset="0"/>
              </a:defRPr>
            </a:lvl1pPr>
          </a:lstStyle>
          <a:p>
            <a:r>
              <a:rPr lang="en-US" noProof="0"/>
              <a:t>Click to edit Master title style</a:t>
            </a:r>
          </a:p>
        </p:txBody>
      </p:sp>
    </p:spTree>
    <p:extLst>
      <p:ext uri="{BB962C8B-B14F-4D97-AF65-F5344CB8AC3E}">
        <p14:creationId xmlns:p14="http://schemas.microsoft.com/office/powerpoint/2010/main" val="2810814687"/>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33875668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5416621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6421835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8224464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extLst>
      <p:ext uri="{BB962C8B-B14F-4D97-AF65-F5344CB8AC3E}">
        <p14:creationId xmlns:p14="http://schemas.microsoft.com/office/powerpoint/2010/main" val="18218762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26818156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99178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7454024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33699788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fontAlgn="base" hangingPunct="0">
              <a:lnSpc>
                <a:spcPct val="106000"/>
              </a:lnSpc>
              <a:spcBef>
                <a:spcPct val="50000"/>
              </a:spcBef>
              <a:spcAft>
                <a:spcPct val="0"/>
              </a:spcAft>
              <a:buSzPct val="100000"/>
              <a:buFont typeface="Wingdings 2" pitchFamily="18" charset="2"/>
              <a:buNone/>
              <a:defRPr/>
            </a:pPr>
            <a:endParaRPr lang="en-US" sz="1100" dirty="0">
              <a:solidFill>
                <a:srgbClr val="000000"/>
              </a:solidFill>
              <a:effectLst>
                <a:outerShdw blurRad="38100" dist="38100" dir="2700000" algn="tl">
                  <a:srgbClr val="000000">
                    <a:alpha val="43137"/>
                  </a:srgbClr>
                </a:outerShdw>
              </a:effectLst>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334046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sz="2800" dirty="0">
              <a:solidFill>
                <a:srgbClr val="0039A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800" dirty="0">
              <a:solidFill>
                <a:srgbClr val="0039A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lang="en-US" sz="1400" kern="1200">
                <a:solidFill>
                  <a:schemeClr val="tx1"/>
                </a:solidFill>
                <a:effectLst/>
                <a:latin typeface="+mn-lt"/>
                <a:ea typeface="+mn-ea"/>
                <a:cs typeface="Times New Roman" pitchFamily="18" charset="0"/>
              </a:defRPr>
            </a:lvl1pPr>
          </a:lstStyle>
          <a:p>
            <a:pPr algn="r" fontAlgn="base">
              <a:spcBef>
                <a:spcPct val="0"/>
              </a:spcBef>
              <a:spcAft>
                <a:spcPct val="0"/>
              </a:spcAft>
              <a:defRPr/>
            </a:pPr>
            <a:fld id="{B8477CA6-37AB-49C2-B88B-8C89FDB7A7DF}" type="slidenum">
              <a:rPr smtClean="0">
                <a:solidFill>
                  <a:srgbClr val="0039A6"/>
                </a:solidFill>
              </a:rPr>
              <a:pPr algn="r" fontAlgn="base">
                <a:spcBef>
                  <a:spcPct val="0"/>
                </a:spcBef>
                <a:spcAft>
                  <a:spcPct val="0"/>
                </a:spcAft>
                <a:defRPr/>
              </a:pPr>
              <a:t>‹#›</a:t>
            </a:fld>
            <a:endParaRPr dirty="0">
              <a:solidFill>
                <a:srgbClr val="0039A6"/>
              </a:solidFill>
            </a:endParaRPr>
          </a:p>
        </p:txBody>
      </p:sp>
    </p:spTree>
    <p:extLst>
      <p:ext uri="{BB962C8B-B14F-4D97-AF65-F5344CB8AC3E}">
        <p14:creationId xmlns:p14="http://schemas.microsoft.com/office/powerpoint/2010/main" val="30471613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sz="2800" dirty="0">
              <a:solidFill>
                <a:srgbClr val="0039A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800" dirty="0">
              <a:solidFill>
                <a:srgbClr val="0039A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lang="en-US" sz="1400" kern="1200">
                <a:solidFill>
                  <a:schemeClr val="tx1"/>
                </a:solidFill>
                <a:effectLst/>
                <a:latin typeface="+mn-lt"/>
                <a:ea typeface="+mn-ea"/>
                <a:cs typeface="Times New Roman" pitchFamily="18" charset="0"/>
              </a:defRPr>
            </a:lvl1pPr>
          </a:lstStyle>
          <a:p>
            <a:pPr fontAlgn="base">
              <a:spcBef>
                <a:spcPct val="0"/>
              </a:spcBef>
              <a:spcAft>
                <a:spcPct val="0"/>
              </a:spcAft>
              <a:defRPr/>
            </a:pPr>
            <a:fld id="{20D9D6E0-0359-47C9-96A7-E8CC85445F77}" type="slidenum">
              <a:rPr smtClean="0">
                <a:solidFill>
                  <a:srgbClr val="0039A6"/>
                </a:solidFill>
              </a:rPr>
              <a:pPr fontAlgn="base">
                <a:spcBef>
                  <a:spcPct val="0"/>
                </a:spcBef>
                <a:spcAft>
                  <a:spcPct val="0"/>
                </a:spcAft>
                <a:defRPr/>
              </a:pPr>
              <a:t>‹#›</a:t>
            </a:fld>
            <a:endParaRPr dirty="0">
              <a:solidFill>
                <a:srgbClr val="0039A6"/>
              </a:solidFill>
            </a:endParaRPr>
          </a:p>
        </p:txBody>
      </p:sp>
    </p:spTree>
    <p:extLst>
      <p:ext uri="{BB962C8B-B14F-4D97-AF65-F5344CB8AC3E}">
        <p14:creationId xmlns:p14="http://schemas.microsoft.com/office/powerpoint/2010/main" val="597453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sz="2800" dirty="0">
              <a:solidFill>
                <a:srgbClr val="0039A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800" dirty="0">
              <a:solidFill>
                <a:srgbClr val="0039A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fontAlgn="base">
              <a:spcBef>
                <a:spcPct val="0"/>
              </a:spcBef>
              <a:spcAft>
                <a:spcPct val="0"/>
              </a:spcAft>
              <a:defRPr/>
            </a:pPr>
            <a:fld id="{A420517B-503E-44E1-A5A3-88F773F5D377}" type="slidenum">
              <a:rPr lang="en-US" smtClean="0">
                <a:solidFill>
                  <a:srgbClr val="0039A6"/>
                </a:solidFill>
                <a:cs typeface="Times New Roman" pitchFamily="18" charset="0"/>
              </a:rPr>
              <a:pPr algn="r" fontAlgn="base">
                <a:spcBef>
                  <a:spcPct val="0"/>
                </a:spcBef>
                <a:spcAft>
                  <a:spcPct val="0"/>
                </a:spcAft>
                <a:defRPr/>
              </a:pPr>
              <a:t>‹#›</a:t>
            </a:fld>
            <a:endParaRPr lang="en-US" dirty="0">
              <a:solidFill>
                <a:srgbClr val="0039A6"/>
              </a:solidFill>
              <a:cs typeface="Times New Roman" pitchFamily="18" charset="0"/>
            </a:endParaRPr>
          </a:p>
        </p:txBody>
      </p:sp>
    </p:spTree>
    <p:extLst>
      <p:ext uri="{BB962C8B-B14F-4D97-AF65-F5344CB8AC3E}">
        <p14:creationId xmlns:p14="http://schemas.microsoft.com/office/powerpoint/2010/main" val="5144976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sz="2800" dirty="0">
              <a:solidFill>
                <a:srgbClr val="0039A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800" dirty="0">
              <a:solidFill>
                <a:srgbClr val="0039A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fontAlgn="base">
              <a:spcBef>
                <a:spcPct val="0"/>
              </a:spcBef>
              <a:spcAft>
                <a:spcPct val="0"/>
              </a:spcAft>
              <a:defRPr/>
            </a:pPr>
            <a:fld id="{07D65CA8-24BD-4619-B65A-9A6DFCCF4B56}" type="slidenum">
              <a:rPr lang="en-US" smtClean="0">
                <a:solidFill>
                  <a:srgbClr val="0039A6"/>
                </a:solidFill>
                <a:cs typeface="Times New Roman" pitchFamily="18" charset="0"/>
              </a:rPr>
              <a:pPr algn="r" fontAlgn="base">
                <a:spcBef>
                  <a:spcPct val="0"/>
                </a:spcBef>
                <a:spcAft>
                  <a:spcPct val="0"/>
                </a:spcAft>
                <a:defRPr/>
              </a:pPr>
              <a:t>‹#›</a:t>
            </a:fld>
            <a:endParaRPr lang="en-US" dirty="0">
              <a:solidFill>
                <a:srgbClr val="0039A6"/>
              </a:solidFill>
              <a:cs typeface="Times New Roman" pitchFamily="18" charset="0"/>
            </a:endParaRPr>
          </a:p>
        </p:txBody>
      </p:sp>
    </p:spTree>
    <p:extLst>
      <p:ext uri="{BB962C8B-B14F-4D97-AF65-F5344CB8AC3E}">
        <p14:creationId xmlns:p14="http://schemas.microsoft.com/office/powerpoint/2010/main" val="8179708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endParaRPr lang="en-US" sz="2800" dirty="0">
              <a:solidFill>
                <a:srgbClr val="0039A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sz="2800" dirty="0">
              <a:solidFill>
                <a:srgbClr val="0039A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sz="1400">
                <a:effectLst/>
                <a:latin typeface="+mn-lt"/>
              </a:defRPr>
            </a:lvl1pPr>
          </a:lstStyle>
          <a:p>
            <a:pPr algn="r" fontAlgn="base">
              <a:spcBef>
                <a:spcPct val="0"/>
              </a:spcBef>
              <a:spcAft>
                <a:spcPct val="0"/>
              </a:spcAft>
            </a:pPr>
            <a:fld id="{BDB89C66-62C2-42AB-A425-5C350ED77922}" type="slidenum">
              <a:rPr lang="en-US" smtClean="0">
                <a:solidFill>
                  <a:srgbClr val="0039A6"/>
                </a:solidFill>
                <a:cs typeface="Times New Roman" pitchFamily="18" charset="0"/>
              </a:rPr>
              <a:pPr algn="r" fontAlgn="base">
                <a:spcBef>
                  <a:spcPct val="0"/>
                </a:spcBef>
                <a:spcAft>
                  <a:spcPct val="0"/>
                </a:spcAft>
              </a:pPr>
              <a:t>‹#›</a:t>
            </a:fld>
            <a:endParaRPr lang="en-US" dirty="0">
              <a:solidFill>
                <a:srgbClr val="0039A6"/>
              </a:solidFill>
              <a:cs typeface="Times New Roman" pitchFamily="18" charset="0"/>
            </a:endParaRPr>
          </a:p>
        </p:txBody>
      </p:sp>
    </p:spTree>
    <p:extLst>
      <p:ext uri="{BB962C8B-B14F-4D97-AF65-F5344CB8AC3E}">
        <p14:creationId xmlns:p14="http://schemas.microsoft.com/office/powerpoint/2010/main" val="28773141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39465180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sz="2800" dirty="0">
              <a:solidFill>
                <a:srgbClr val="0039A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800" dirty="0">
              <a:solidFill>
                <a:srgbClr val="0039A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800" dirty="0">
              <a:solidFill>
                <a:srgbClr val="0039A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fontAlgn="base">
              <a:spcBef>
                <a:spcPct val="0"/>
              </a:spcBef>
              <a:spcAft>
                <a:spcPct val="0"/>
              </a:spcAft>
              <a:defRPr/>
            </a:pPr>
            <a:endParaRPr lang="en-US" sz="2800" dirty="0">
              <a:solidFill>
                <a:srgbClr val="0039A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lgn="r" fontAlgn="base">
              <a:spcBef>
                <a:spcPct val="0"/>
              </a:spcBef>
              <a:spcAft>
                <a:spcPct val="0"/>
              </a:spcAft>
              <a:defRPr/>
            </a:pPr>
            <a:fld id="{90BC4EA0-5316-4AF4-B131-080363724348}" type="slidenum">
              <a:rPr lang="en-US" sz="2800" smtClean="0">
                <a:solidFill>
                  <a:srgbClr val="0039A6"/>
                </a:solidFill>
                <a:effectLst>
                  <a:outerShdw blurRad="38100" dist="38100" dir="2700000" algn="tl">
                    <a:srgbClr val="000000">
                      <a:alpha val="43137"/>
                    </a:srgbClr>
                  </a:outerShdw>
                </a:effectLst>
                <a:latin typeface="Times New Roman" pitchFamily="18" charset="0"/>
                <a:cs typeface="Times New Roman" pitchFamily="18" charset="0"/>
              </a:rPr>
              <a:pPr algn="r" fontAlgn="base">
                <a:spcBef>
                  <a:spcPct val="0"/>
                </a:spcBef>
                <a:spcAft>
                  <a:spcPct val="0"/>
                </a:spcAft>
                <a:defRPr/>
              </a:pPr>
              <a:t>‹#›</a:t>
            </a:fld>
            <a:endParaRPr lang="en-US" sz="2800" dirty="0">
              <a:solidFill>
                <a:srgbClr val="0039A6"/>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314806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9" name="Rectangle 8"/>
          <p:cNvSpPr/>
          <p:nvPr userDrawn="1"/>
        </p:nvSpPr>
        <p:spPr>
          <a:xfrm>
            <a:off x="1371600" y="4343400"/>
            <a:ext cx="6400800" cy="292388"/>
          </a:xfrm>
          <a:prstGeom prst="rect">
            <a:avLst/>
          </a:prstGeom>
        </p:spPr>
        <p:txBody>
          <a:bodyPr wrap="square">
            <a:spAutoFit/>
          </a:bodyPr>
          <a:lstStyle/>
          <a:p>
            <a:pPr lvl="0"/>
            <a:r>
              <a:rPr lang="en-US" sz="1300" b="1" dirty="0">
                <a:solidFill>
                  <a:schemeClr val="tx2"/>
                </a:solidFill>
              </a:rPr>
              <a:t>For more information please contact Centers for Disease Control and Prevention</a:t>
            </a:r>
          </a:p>
        </p:txBody>
      </p:sp>
      <p:sp>
        <p:nvSpPr>
          <p:cNvPr id="11" name="Rectangle 10"/>
          <p:cNvSpPr/>
          <p:nvPr userDrawn="1"/>
        </p:nvSpPr>
        <p:spPr>
          <a:xfrm>
            <a:off x="1371600" y="4706034"/>
            <a:ext cx="5943600" cy="646331"/>
          </a:xfrm>
          <a:prstGeom prst="rect">
            <a:avLst/>
          </a:prstGeom>
        </p:spPr>
        <p:txBody>
          <a:bodyPr wrap="square">
            <a:spAutoFit/>
          </a:bodyPr>
          <a:lstStyle/>
          <a:p>
            <a:pPr lvl="0"/>
            <a:r>
              <a:rPr lang="en-US" sz="1200" dirty="0">
                <a:solidFill>
                  <a:schemeClr val="tx2"/>
                </a:solidFill>
              </a:rPr>
              <a:t>1600 Clifton Road NE, Atlanta, GA 30333</a:t>
            </a:r>
          </a:p>
          <a:p>
            <a:pPr lvl="0"/>
            <a:r>
              <a:rPr lang="en-US" sz="1200" dirty="0">
                <a:solidFill>
                  <a:schemeClr val="tx2"/>
                </a:solidFill>
              </a:rPr>
              <a:t>Telephone, 1-800-CDC-INFO (232-4636)/TTY: 1-888-232-6348</a:t>
            </a:r>
          </a:p>
          <a:p>
            <a:pPr lvl="0"/>
            <a:r>
              <a:rPr lang="en-US" sz="1200" dirty="0">
                <a:solidFill>
                  <a:schemeClr val="tx2"/>
                </a:solidFill>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Rectangle 6"/>
          <p:cNvSpPr/>
          <p:nvPr userDrawn="1"/>
        </p:nvSpPr>
        <p:spPr>
          <a:xfrm>
            <a:off x="1371600" y="5421868"/>
            <a:ext cx="5943600" cy="369332"/>
          </a:xfrm>
          <a:prstGeom prst="rect">
            <a:avLst/>
          </a:prstGeom>
        </p:spPr>
        <p:txBody>
          <a:bodyPr wrap="square">
            <a:spAutoFit/>
          </a:bodyPr>
          <a:lstStyle/>
          <a:p>
            <a:pPr lvl="0"/>
            <a:r>
              <a:rPr lang="en-US" sz="900" dirty="0">
                <a:solidFill>
                  <a:schemeClr val="tx2"/>
                </a:solidFill>
              </a:rPr>
              <a:t>The findings</a:t>
            </a:r>
            <a:r>
              <a:rPr lang="en-US" sz="900" baseline="0" dirty="0">
                <a:solidFill>
                  <a:schemeClr val="tx2"/>
                </a:solidFill>
              </a:rPr>
              <a:t> and conclusions in this report are those of the authors and do not necessarily represent the official position of the Centers for Disease Control and Prevention.</a:t>
            </a:r>
            <a:endParaRPr lang="en-US" sz="900" dirty="0">
              <a:solidFill>
                <a:schemeClr val="tx2"/>
              </a:solidFill>
            </a:endParaRPr>
          </a:p>
        </p:txBody>
      </p:sp>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a:p>
        </p:txBody>
      </p:sp>
    </p:spTree>
    <p:extLst>
      <p:ext uri="{BB962C8B-B14F-4D97-AF65-F5344CB8AC3E}">
        <p14:creationId xmlns:p14="http://schemas.microsoft.com/office/powerpoint/2010/main" val="977556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image" Target="../media/image1.png"/><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theme" Target="../theme/theme3.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21" Type="http://schemas.openxmlformats.org/officeDocument/2006/relationships/image" Target="../media/image1.png"/><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theme" Target="../theme/theme4.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71.xml"/><Relationship Id="rId7" Type="http://schemas.openxmlformats.org/officeDocument/2006/relationships/tags" Target="../tags/tag2.xml"/><Relationship Id="rId12" Type="http://schemas.openxmlformats.org/officeDocument/2006/relationships/oleObject" Target="../embeddings/oleObject1.bin"/><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tags" Target="../tags/tag1.xml"/><Relationship Id="rId11" Type="http://schemas.openxmlformats.org/officeDocument/2006/relationships/image" Target="../media/image1.png"/><Relationship Id="rId5" Type="http://schemas.openxmlformats.org/officeDocument/2006/relationships/theme" Target="../theme/theme5.xml"/><Relationship Id="rId10" Type="http://schemas.openxmlformats.org/officeDocument/2006/relationships/tags" Target="../tags/tag5.xml"/><Relationship Id="rId4" Type="http://schemas.openxmlformats.org/officeDocument/2006/relationships/slideLayout" Target="../slideLayouts/slideLayout72.xml"/><Relationship Id="rId9" Type="http://schemas.openxmlformats.org/officeDocument/2006/relationships/tags" Target="../tags/tag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image" Target="../media/image4.jp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theme" Target="../theme/theme6.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5" r:id="rId2"/>
    <p:sldLayoutId id="2147483697" r:id="rId3"/>
    <p:sldLayoutId id="2147483693" r:id="rId4"/>
    <p:sldLayoutId id="2147483694" r:id="rId5"/>
    <p:sldLayoutId id="2147483686" r:id="rId6"/>
    <p:sldLayoutId id="2147483688" r:id="rId7"/>
    <p:sldLayoutId id="2147483689" r:id="rId8"/>
    <p:sldLayoutId id="2147483690" r:id="rId9"/>
    <p:sldLayoutId id="2147483704" r:id="rId10"/>
    <p:sldLayoutId id="2147483708" r:id="rId11"/>
    <p:sldLayoutId id="2147483709" r:id="rId12"/>
    <p:sldLayoutId id="2147483710" r:id="rId13"/>
    <p:sldLayoutId id="2147483711" r:id="rId14"/>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76813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75" r:id="rId18"/>
    <p:sldLayoutId id="2147483797" r:id="rId19"/>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graphicFrame>
        <p:nvGraphicFramePr>
          <p:cNvPr id="185345" name="Rectangle 1" hidden="1"/>
          <p:cNvGraphicFramePr>
            <a:graphicFrameLocks/>
          </p:cNvGraphicFramePr>
          <p:nvPr>
            <p:custDataLst>
              <p:tags r:id="rId6"/>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name="think-cell Slide" r:id="rId12" imgW="0" imgH="0" progId="">
                  <p:embed/>
                </p:oleObj>
              </mc:Choice>
              <mc:Fallback>
                <p:oleObj name="think-cell Slide" r:id="rId12" imgW="0" imgH="0" progId="">
                  <p:embed/>
                  <p:pic>
                    <p:nvPicPr>
                      <p:cNvPr id="185345" name="Rectangle 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9"/>
          <p:cNvSpPr>
            <a:spLocks noGrp="1"/>
          </p:cNvSpPr>
          <p:nvPr>
            <p:ph type="sldNum" sz="quarter" idx="4"/>
            <p:custDataLst>
              <p:tags r:id="rId7"/>
            </p:custDataLst>
          </p:nvPr>
        </p:nvSpPr>
        <p:spPr>
          <a:xfrm>
            <a:off x="415925" y="6554788"/>
            <a:ext cx="282575"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1000" b="1">
                <a:solidFill>
                  <a:schemeClr val="tx2"/>
                </a:solidFill>
              </a:defRPr>
            </a:lvl1pPr>
          </a:lstStyle>
          <a:p>
            <a:pPr fontAlgn="base">
              <a:spcBef>
                <a:spcPct val="0"/>
              </a:spcBef>
              <a:spcAft>
                <a:spcPct val="0"/>
              </a:spcAft>
              <a:defRPr/>
            </a:pPr>
            <a:fld id="{180567E9-A47E-4D62-B8E7-1C97AD3127A0}" type="slidenum">
              <a:rPr lang="en-US">
                <a:solidFill>
                  <a:srgbClr val="002776"/>
                </a:solidFill>
                <a:cs typeface="Arial" charset="0"/>
              </a:rPr>
              <a:pPr fontAlgn="base">
                <a:spcBef>
                  <a:spcPct val="0"/>
                </a:spcBef>
                <a:spcAft>
                  <a:spcPct val="0"/>
                </a:spcAft>
                <a:defRPr/>
              </a:pPr>
              <a:t>‹#›</a:t>
            </a:fld>
            <a:endParaRPr lang="en-US" dirty="0">
              <a:solidFill>
                <a:srgbClr val="002776"/>
              </a:solidFill>
              <a:cs typeface="Arial" charset="0"/>
            </a:endParaRPr>
          </a:p>
        </p:txBody>
      </p:sp>
      <p:sp>
        <p:nvSpPr>
          <p:cNvPr id="10" name="Footer Placeholder 10"/>
          <p:cNvSpPr>
            <a:spLocks noGrp="1"/>
          </p:cNvSpPr>
          <p:nvPr>
            <p:ph type="ftr" sz="quarter" idx="3"/>
            <p:custDataLst>
              <p:tags r:id="rId8"/>
            </p:custDataLst>
          </p:nvPr>
        </p:nvSpPr>
        <p:spPr>
          <a:xfrm>
            <a:off x="771525" y="6554788"/>
            <a:ext cx="4318000"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1000">
                <a:solidFill>
                  <a:schemeClr val="tx2"/>
                </a:solidFill>
              </a:defRPr>
            </a:lvl1pPr>
          </a:lstStyle>
          <a:p>
            <a:pPr fontAlgn="base">
              <a:spcBef>
                <a:spcPct val="0"/>
              </a:spcBef>
              <a:spcAft>
                <a:spcPct val="0"/>
              </a:spcAft>
              <a:defRPr/>
            </a:pPr>
            <a:endParaRPr lang="en-US" dirty="0">
              <a:solidFill>
                <a:srgbClr val="002776"/>
              </a:solidFill>
              <a:cs typeface="Arial" charset="0"/>
            </a:endParaRPr>
          </a:p>
        </p:txBody>
      </p:sp>
      <p:sp>
        <p:nvSpPr>
          <p:cNvPr id="6" name="Rectangle 5"/>
          <p:cNvSpPr>
            <a:spLocks noChangeArrowheads="1"/>
          </p:cNvSpPr>
          <p:nvPr>
            <p:custDataLst>
              <p:tags r:id="rId9"/>
            </p:custDataLst>
          </p:nvPr>
        </p:nvSpPr>
        <p:spPr bwMode="auto">
          <a:xfrm>
            <a:off x="6397625" y="6554788"/>
            <a:ext cx="2312988" cy="142875"/>
          </a:xfrm>
          <a:prstGeom prst="rect">
            <a:avLst/>
          </a:prstGeom>
          <a:noFill/>
          <a:ln w="25400" algn="ctr">
            <a:noFill/>
            <a:miter lim="800000"/>
            <a:headEnd/>
            <a:tailEnd/>
          </a:ln>
        </p:spPr>
        <p:txBody>
          <a:bodyPr lIns="0" tIns="0" rIns="0" bIns="0"/>
          <a:lstStyle/>
          <a:p>
            <a:pPr algn="r" defTabSz="957998" fontAlgn="base">
              <a:lnSpc>
                <a:spcPts val="1128"/>
              </a:lnSpc>
              <a:spcBef>
                <a:spcPct val="0"/>
              </a:spcBef>
              <a:spcAft>
                <a:spcPct val="0"/>
              </a:spcAft>
              <a:defRPr/>
            </a:pPr>
            <a:r>
              <a:rPr lang="en-US" sz="800" dirty="0">
                <a:solidFill>
                  <a:srgbClr val="002776"/>
                </a:solidFill>
                <a:cs typeface="Arial" charset="0"/>
              </a:rPr>
              <a:t>© 2009 Deloitte Touche Tohmatsu</a:t>
            </a:r>
          </a:p>
        </p:txBody>
      </p:sp>
      <p:sp>
        <p:nvSpPr>
          <p:cNvPr id="185350" name="Title Placeholder 1"/>
          <p:cNvSpPr>
            <a:spLocks noGrp="1"/>
          </p:cNvSpPr>
          <p:nvPr>
            <p:ph type="title"/>
            <p:custDataLst>
              <p:tags r:id="rId10"/>
            </p:custDataLst>
          </p:nvPr>
        </p:nvSpPr>
        <p:spPr bwMode="auto">
          <a:xfrm>
            <a:off x="396875"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493337825"/>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4" r:id="rId4"/>
  </p:sldLayoutIdLst>
  <p:hf hdr="0" ftr="0" dt="0"/>
  <p:txStyles>
    <p:titleStyle>
      <a:lvl1pPr algn="l" defTabSz="957263" rtl="0" eaLnBrk="0" fontAlgn="base" hangingPunct="0">
        <a:lnSpc>
          <a:spcPct val="106000"/>
        </a:lnSpc>
        <a:spcBef>
          <a:spcPct val="0"/>
        </a:spcBef>
        <a:spcAft>
          <a:spcPct val="0"/>
        </a:spcAft>
        <a:defRPr b="1" kern="1200">
          <a:solidFill>
            <a:schemeClr val="tx2"/>
          </a:solidFill>
          <a:latin typeface="+mj-lt"/>
          <a:ea typeface="+mj-ea"/>
          <a:cs typeface="+mj-cs"/>
        </a:defRPr>
      </a:lvl1pPr>
      <a:lvl2pPr algn="l" defTabSz="957263" rtl="0" eaLnBrk="0" fontAlgn="base" hangingPunct="0">
        <a:lnSpc>
          <a:spcPct val="106000"/>
        </a:lnSpc>
        <a:spcBef>
          <a:spcPct val="0"/>
        </a:spcBef>
        <a:spcAft>
          <a:spcPct val="0"/>
        </a:spcAft>
        <a:defRPr b="1">
          <a:solidFill>
            <a:schemeClr val="tx2"/>
          </a:solidFill>
          <a:latin typeface="Arial" charset="0"/>
        </a:defRPr>
      </a:lvl2pPr>
      <a:lvl3pPr algn="l" defTabSz="957263" rtl="0" eaLnBrk="0" fontAlgn="base" hangingPunct="0">
        <a:lnSpc>
          <a:spcPct val="106000"/>
        </a:lnSpc>
        <a:spcBef>
          <a:spcPct val="0"/>
        </a:spcBef>
        <a:spcAft>
          <a:spcPct val="0"/>
        </a:spcAft>
        <a:defRPr b="1">
          <a:solidFill>
            <a:schemeClr val="tx2"/>
          </a:solidFill>
          <a:latin typeface="Arial" charset="0"/>
        </a:defRPr>
      </a:lvl3pPr>
      <a:lvl4pPr algn="l" defTabSz="957263" rtl="0" eaLnBrk="0" fontAlgn="base" hangingPunct="0">
        <a:lnSpc>
          <a:spcPct val="106000"/>
        </a:lnSpc>
        <a:spcBef>
          <a:spcPct val="0"/>
        </a:spcBef>
        <a:spcAft>
          <a:spcPct val="0"/>
        </a:spcAft>
        <a:defRPr b="1">
          <a:solidFill>
            <a:schemeClr val="tx2"/>
          </a:solidFill>
          <a:latin typeface="Arial" charset="0"/>
        </a:defRPr>
      </a:lvl4pPr>
      <a:lvl5pPr algn="l" defTabSz="957263" rtl="0" eaLnBrk="0" fontAlgn="base" hangingPunct="0">
        <a:lnSpc>
          <a:spcPct val="106000"/>
        </a:lnSpc>
        <a:spcBef>
          <a:spcPct val="0"/>
        </a:spcBef>
        <a:spcAft>
          <a:spcPct val="0"/>
        </a:spcAft>
        <a:defRPr b="1">
          <a:solidFill>
            <a:schemeClr val="tx2"/>
          </a:solidFill>
          <a:latin typeface="Arial" charset="0"/>
        </a:defRPr>
      </a:lvl5pPr>
      <a:lvl6pPr marL="429756" algn="l" rtl="0" eaLnBrk="1" fontAlgn="base" hangingPunct="1">
        <a:spcBef>
          <a:spcPct val="0"/>
        </a:spcBef>
        <a:spcAft>
          <a:spcPct val="0"/>
        </a:spcAft>
        <a:defRPr sz="2300" b="1">
          <a:solidFill>
            <a:schemeClr val="accent1"/>
          </a:solidFill>
          <a:latin typeface="Arial" charset="0"/>
        </a:defRPr>
      </a:lvl6pPr>
      <a:lvl7pPr marL="859512" algn="l" rtl="0" eaLnBrk="1" fontAlgn="base" hangingPunct="1">
        <a:spcBef>
          <a:spcPct val="0"/>
        </a:spcBef>
        <a:spcAft>
          <a:spcPct val="0"/>
        </a:spcAft>
        <a:defRPr sz="2300" b="1">
          <a:solidFill>
            <a:schemeClr val="accent1"/>
          </a:solidFill>
          <a:latin typeface="Arial" charset="0"/>
        </a:defRPr>
      </a:lvl7pPr>
      <a:lvl8pPr marL="1289268" algn="l" rtl="0" eaLnBrk="1" fontAlgn="base" hangingPunct="1">
        <a:spcBef>
          <a:spcPct val="0"/>
        </a:spcBef>
        <a:spcAft>
          <a:spcPct val="0"/>
        </a:spcAft>
        <a:defRPr sz="2300" b="1">
          <a:solidFill>
            <a:schemeClr val="accent1"/>
          </a:solidFill>
          <a:latin typeface="Arial" charset="0"/>
        </a:defRPr>
      </a:lvl8pPr>
      <a:lvl9pPr marL="1719024" algn="l" rtl="0" eaLnBrk="1" fontAlgn="base" hangingPunct="1">
        <a:spcBef>
          <a:spcPct val="0"/>
        </a:spcBef>
        <a:spcAft>
          <a:spcPct val="0"/>
        </a:spcAft>
        <a:defRPr sz="2300" b="1">
          <a:solidFill>
            <a:schemeClr val="accent1"/>
          </a:solidFill>
          <a:latin typeface="Arial" charset="0"/>
        </a:defRPr>
      </a:lvl9pPr>
    </p:titleStyle>
    <p:bodyStyle>
      <a:lvl1pPr marL="358775" indent="-358775" algn="l" defTabSz="957263" rtl="0" eaLnBrk="0" fontAlgn="base" hangingPunct="0">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0" fontAlgn="base" hangingPunct="0">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0" fontAlgn="base" hangingPunct="0">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0" fontAlgn="base" hangingPunct="0">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0" fontAlgn="base" hangingPunct="0">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512" rtl="0" eaLnBrk="1" latinLnBrk="0" hangingPunct="1">
        <a:defRPr sz="1700" kern="1200">
          <a:solidFill>
            <a:schemeClr val="tx1"/>
          </a:solidFill>
          <a:latin typeface="+mn-lt"/>
          <a:ea typeface="+mn-ea"/>
          <a:cs typeface="+mn-cs"/>
        </a:defRPr>
      </a:lvl1pPr>
      <a:lvl2pPr marL="429756" algn="l" defTabSz="859512" rtl="0" eaLnBrk="1" latinLnBrk="0" hangingPunct="1">
        <a:defRPr sz="1700" kern="1200">
          <a:solidFill>
            <a:schemeClr val="tx1"/>
          </a:solidFill>
          <a:latin typeface="+mn-lt"/>
          <a:ea typeface="+mn-ea"/>
          <a:cs typeface="+mn-cs"/>
        </a:defRPr>
      </a:lvl2pPr>
      <a:lvl3pPr marL="859512" algn="l" defTabSz="859512" rtl="0" eaLnBrk="1" latinLnBrk="0" hangingPunct="1">
        <a:defRPr sz="1700" kern="1200">
          <a:solidFill>
            <a:schemeClr val="tx1"/>
          </a:solidFill>
          <a:latin typeface="+mn-lt"/>
          <a:ea typeface="+mn-ea"/>
          <a:cs typeface="+mn-cs"/>
        </a:defRPr>
      </a:lvl3pPr>
      <a:lvl4pPr marL="1289268" algn="l" defTabSz="859512" rtl="0" eaLnBrk="1" latinLnBrk="0" hangingPunct="1">
        <a:defRPr sz="1700" kern="1200">
          <a:solidFill>
            <a:schemeClr val="tx1"/>
          </a:solidFill>
          <a:latin typeface="+mn-lt"/>
          <a:ea typeface="+mn-ea"/>
          <a:cs typeface="+mn-cs"/>
        </a:defRPr>
      </a:lvl4pPr>
      <a:lvl5pPr marL="1719024" algn="l" defTabSz="859512" rtl="0" eaLnBrk="1" latinLnBrk="0" hangingPunct="1">
        <a:defRPr sz="1700" kern="1200">
          <a:solidFill>
            <a:schemeClr val="tx1"/>
          </a:solidFill>
          <a:latin typeface="+mn-lt"/>
          <a:ea typeface="+mn-ea"/>
          <a:cs typeface="+mn-cs"/>
        </a:defRPr>
      </a:lvl5pPr>
      <a:lvl6pPr marL="2148780" algn="l" defTabSz="859512" rtl="0" eaLnBrk="1" latinLnBrk="0" hangingPunct="1">
        <a:defRPr sz="1700" kern="1200">
          <a:solidFill>
            <a:schemeClr val="tx1"/>
          </a:solidFill>
          <a:latin typeface="+mn-lt"/>
          <a:ea typeface="+mn-ea"/>
          <a:cs typeface="+mn-cs"/>
        </a:defRPr>
      </a:lvl6pPr>
      <a:lvl7pPr marL="2578536" algn="l" defTabSz="859512" rtl="0" eaLnBrk="1" latinLnBrk="0" hangingPunct="1">
        <a:defRPr sz="1700" kern="1200">
          <a:solidFill>
            <a:schemeClr val="tx1"/>
          </a:solidFill>
          <a:latin typeface="+mn-lt"/>
          <a:ea typeface="+mn-ea"/>
          <a:cs typeface="+mn-cs"/>
        </a:defRPr>
      </a:lvl7pPr>
      <a:lvl8pPr marL="3008291" algn="l" defTabSz="859512" rtl="0" eaLnBrk="1" latinLnBrk="0" hangingPunct="1">
        <a:defRPr sz="1700" kern="1200">
          <a:solidFill>
            <a:schemeClr val="tx1"/>
          </a:solidFill>
          <a:latin typeface="+mn-lt"/>
          <a:ea typeface="+mn-ea"/>
          <a:cs typeface="+mn-cs"/>
        </a:defRPr>
      </a:lvl8pPr>
      <a:lvl9pPr marL="3438048" algn="l" defTabSz="859512" rtl="0" eaLnBrk="1" latinLnBrk="0" hangingPunct="1">
        <a:defRPr sz="1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281459"/>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8.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0.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0.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0.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60.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51.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60.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60.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38.xml"/><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6248400"/>
            <a:ext cx="3443956" cy="457162"/>
          </a:xfrm>
          <a:prstGeom prst="rect">
            <a:avLst/>
          </a:prstGeom>
        </p:spPr>
      </p:pic>
      <p:sp>
        <p:nvSpPr>
          <p:cNvPr id="15" name="TextBox 14"/>
          <p:cNvSpPr txBox="1"/>
          <p:nvPr/>
        </p:nvSpPr>
        <p:spPr>
          <a:xfrm>
            <a:off x="424425" y="807280"/>
            <a:ext cx="6025125" cy="553998"/>
          </a:xfrm>
          <a:prstGeom prst="rect">
            <a:avLst/>
          </a:prstGeom>
          <a:noFill/>
          <a:ln w="19050">
            <a:noFill/>
          </a:ln>
        </p:spPr>
        <p:txBody>
          <a:bodyPr wrap="square" rtlCol="0">
            <a:spAutoFit/>
          </a:bodyPr>
          <a:lstStyle/>
          <a:p>
            <a:r>
              <a:rPr lang="en-US" sz="3000" dirty="0">
                <a:solidFill>
                  <a:srgbClr val="0039A6"/>
                </a:solidFill>
                <a:effectLst/>
                <a:latin typeface="Century Gothic" panose="020B0502020202020204" pitchFamily="34" charset="0"/>
              </a:rPr>
              <a:t>Public Health 101 Series</a:t>
            </a:r>
          </a:p>
        </p:txBody>
      </p:sp>
      <p:cxnSp>
        <p:nvCxnSpPr>
          <p:cNvPr id="9" name="Straight Connector 8"/>
          <p:cNvCxnSpPr/>
          <p:nvPr/>
        </p:nvCxnSpPr>
        <p:spPr>
          <a:xfrm>
            <a:off x="424425" y="1447800"/>
            <a:ext cx="8109975"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04800" y="4800600"/>
            <a:ext cx="8534400" cy="1077218"/>
          </a:xfrm>
          <a:prstGeom prst="rect">
            <a:avLst/>
          </a:prstGeom>
          <a:noFill/>
          <a:ln w="12700">
            <a:solidFill>
              <a:srgbClr val="0039A6"/>
            </a:solidFill>
          </a:ln>
        </p:spPr>
        <p:txBody>
          <a:bodyPr wrap="square" rtlCol="0">
            <a:spAutoFit/>
          </a:bodyPr>
          <a:lstStyle/>
          <a:p>
            <a:r>
              <a:rPr lang="en-US" sz="1600" b="1" dirty="0">
                <a:effectLst/>
                <a:latin typeface="Century Gothic" panose="020B0502020202020204" pitchFamily="34" charset="0"/>
              </a:rPr>
              <a:t>Note:</a:t>
            </a:r>
            <a:r>
              <a:rPr lang="en-US" sz="1600" dirty="0">
                <a:effectLst/>
                <a:latin typeface="Century Gothic" panose="020B0502020202020204" pitchFamily="34" charset="0"/>
              </a:rPr>
              <a:t> This slide set is in the public domain and may be customized as needed by the user for informational or educational purposes. </a:t>
            </a:r>
            <a:r>
              <a:rPr lang="en-US" sz="1600">
                <a:effectLst/>
                <a:latin typeface="Century Gothic" panose="020B0502020202020204" pitchFamily="34" charset="0"/>
              </a:rPr>
              <a:t>Permission from </a:t>
            </a:r>
            <a:r>
              <a:rPr lang="en-US" sz="1600" dirty="0">
                <a:effectLst/>
                <a:latin typeface="Century Gothic" panose="020B0502020202020204" pitchFamily="34" charset="0"/>
              </a:rPr>
              <a:t>the Centers for Disease Control and Prevention is not required, but citation of the source is appreciated.</a:t>
            </a:r>
          </a:p>
        </p:txBody>
      </p:sp>
      <p:pic>
        <p:nvPicPr>
          <p:cNvPr id="11" name="Picture 10" descr="Computer and globe inside of a circle." title="Informatics Ic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799" y="1691825"/>
            <a:ext cx="3228805" cy="2791002"/>
          </a:xfrm>
          <a:prstGeom prst="rect">
            <a:avLst/>
          </a:prstGeom>
        </p:spPr>
      </p:pic>
      <p:sp>
        <p:nvSpPr>
          <p:cNvPr id="12" name="TextBox 11"/>
          <p:cNvSpPr txBox="1"/>
          <p:nvPr/>
        </p:nvSpPr>
        <p:spPr>
          <a:xfrm>
            <a:off x="4064000" y="1981200"/>
            <a:ext cx="4419600" cy="954107"/>
          </a:xfrm>
          <a:prstGeom prst="rect">
            <a:avLst/>
          </a:prstGeom>
          <a:noFill/>
        </p:spPr>
        <p:txBody>
          <a:bodyPr wrap="square" rtlCol="0">
            <a:spAutoFit/>
          </a:bodyPr>
          <a:lstStyle/>
          <a:p>
            <a:pPr algn="ctr"/>
            <a:r>
              <a:rPr lang="en-US" sz="2800" dirty="0">
                <a:latin typeface="Century Gothic" panose="020B0502020202020204" pitchFamily="34" charset="0"/>
              </a:rPr>
              <a:t>Introduction to Public</a:t>
            </a:r>
          </a:p>
          <a:p>
            <a:pPr algn="ctr"/>
            <a:r>
              <a:rPr lang="en-US" sz="2800" dirty="0">
                <a:latin typeface="Century Gothic" panose="020B0502020202020204" pitchFamily="34" charset="0"/>
              </a:rPr>
              <a:t>Health Informatics</a:t>
            </a:r>
          </a:p>
        </p:txBody>
      </p:sp>
      <p:sp>
        <p:nvSpPr>
          <p:cNvPr id="13" name="TextBox 12"/>
          <p:cNvSpPr txBox="1"/>
          <p:nvPr/>
        </p:nvSpPr>
        <p:spPr>
          <a:xfrm>
            <a:off x="4064000" y="3282498"/>
            <a:ext cx="4419600" cy="1200329"/>
          </a:xfrm>
          <a:prstGeom prst="rect">
            <a:avLst/>
          </a:prstGeom>
          <a:noFill/>
        </p:spPr>
        <p:txBody>
          <a:bodyPr wrap="square" rtlCol="0">
            <a:spAutoFit/>
          </a:bodyPr>
          <a:lstStyle/>
          <a:p>
            <a:pPr algn="ctr"/>
            <a:r>
              <a:rPr lang="en-US" sz="2400" dirty="0">
                <a:latin typeface="Century Gothic" panose="020B0502020202020204" pitchFamily="34" charset="0"/>
              </a:rPr>
              <a:t>Instructor name</a:t>
            </a:r>
          </a:p>
          <a:p>
            <a:pPr algn="ctr"/>
            <a:r>
              <a:rPr lang="en-US" sz="2400" dirty="0">
                <a:latin typeface="Century Gothic" panose="020B0502020202020204" pitchFamily="34" charset="0"/>
              </a:rPr>
              <a:t>Title</a:t>
            </a:r>
          </a:p>
          <a:p>
            <a:pPr algn="ctr"/>
            <a:r>
              <a:rPr lang="en-US" sz="2400" dirty="0">
                <a:latin typeface="Century Gothic" panose="020B0502020202020204" pitchFamily="34" charset="0"/>
              </a:rPr>
              <a:t>Organization</a:t>
            </a:r>
          </a:p>
        </p:txBody>
      </p:sp>
    </p:spTree>
    <p:extLst>
      <p:ext uri="{BB962C8B-B14F-4D97-AF65-F5344CB8AC3E}">
        <p14:creationId xmlns:p14="http://schemas.microsoft.com/office/powerpoint/2010/main" val="873276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10</a:t>
            </a:fld>
            <a:endParaRPr lang="en-US" sz="1200" dirty="0">
              <a:latin typeface="Arial" panose="020B0604020202020204" pitchFamily="34" charset="0"/>
              <a:cs typeface="Arial" panose="020B0604020202020204" pitchFamily="34" charset="0"/>
            </a:endParaRPr>
          </a:p>
        </p:txBody>
      </p:sp>
      <p:sp>
        <p:nvSpPr>
          <p:cNvPr id="41" name="Title 1"/>
          <p:cNvSpPr txBox="1">
            <a:spLocks/>
          </p:cNvSpPr>
          <p:nvPr/>
        </p:nvSpPr>
        <p:spPr>
          <a:xfrm>
            <a:off x="591560" y="420329"/>
            <a:ext cx="8122176"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rPr>
            </a:br>
            <a:r>
              <a:rPr lang="en-US" sz="3000" b="0" dirty="0">
                <a:solidFill>
                  <a:srgbClr val="0039A6"/>
                </a:solidFill>
                <a:latin typeface="Century Gothic" panose="020B0502020202020204" pitchFamily="34" charset="0"/>
              </a:rPr>
              <a:t>Building Your Dream Home</a:t>
            </a:r>
          </a:p>
        </p:txBody>
      </p:sp>
      <p:cxnSp>
        <p:nvCxnSpPr>
          <p:cNvPr id="42" name="Straight Connector 41"/>
          <p:cNvCxnSpPr/>
          <p:nvPr/>
        </p:nvCxnSpPr>
        <p:spPr>
          <a:xfrm>
            <a:off x="609486" y="1053896"/>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84881" y="2900526"/>
            <a:ext cx="1358307" cy="369332"/>
          </a:xfrm>
          <a:prstGeom prst="rect">
            <a:avLst/>
          </a:prstGeom>
          <a:noFill/>
        </p:spPr>
        <p:txBody>
          <a:bodyPr wrap="square" rtlCol="0">
            <a:spAutoFit/>
          </a:bodyPr>
          <a:lstStyle/>
          <a:p>
            <a:pPr algn="ctr"/>
            <a:r>
              <a:rPr lang="en-US" dirty="0">
                <a:latin typeface="Century Gothic" panose="020B0502020202020204" pitchFamily="34" charset="0"/>
              </a:rPr>
              <a:t>Electrician</a:t>
            </a:r>
          </a:p>
        </p:txBody>
      </p:sp>
      <p:sp>
        <p:nvSpPr>
          <p:cNvPr id="66" name="TextBox 65"/>
          <p:cNvSpPr txBox="1"/>
          <p:nvPr/>
        </p:nvSpPr>
        <p:spPr>
          <a:xfrm>
            <a:off x="482635" y="5079299"/>
            <a:ext cx="1358307" cy="369332"/>
          </a:xfrm>
          <a:prstGeom prst="rect">
            <a:avLst/>
          </a:prstGeom>
          <a:noFill/>
        </p:spPr>
        <p:txBody>
          <a:bodyPr wrap="square" rtlCol="0">
            <a:spAutoFit/>
          </a:bodyPr>
          <a:lstStyle/>
          <a:p>
            <a:pPr algn="ctr"/>
            <a:r>
              <a:rPr lang="en-US" dirty="0">
                <a:latin typeface="Century Gothic" panose="020B0502020202020204" pitchFamily="34" charset="0"/>
              </a:rPr>
              <a:t>Framer</a:t>
            </a:r>
          </a:p>
        </p:txBody>
      </p:sp>
      <p:sp>
        <p:nvSpPr>
          <p:cNvPr id="67" name="TextBox 66"/>
          <p:cNvSpPr txBox="1"/>
          <p:nvPr/>
        </p:nvSpPr>
        <p:spPr>
          <a:xfrm>
            <a:off x="7397608" y="2902312"/>
            <a:ext cx="1358307" cy="369332"/>
          </a:xfrm>
          <a:prstGeom prst="rect">
            <a:avLst/>
          </a:prstGeom>
          <a:noFill/>
        </p:spPr>
        <p:txBody>
          <a:bodyPr wrap="square" rtlCol="0">
            <a:spAutoFit/>
          </a:bodyPr>
          <a:lstStyle/>
          <a:p>
            <a:pPr algn="ctr"/>
            <a:r>
              <a:rPr lang="en-US" dirty="0">
                <a:latin typeface="Century Gothic" panose="020B0502020202020204" pitchFamily="34" charset="0"/>
              </a:rPr>
              <a:t>Brick Layer</a:t>
            </a:r>
          </a:p>
        </p:txBody>
      </p:sp>
      <p:sp>
        <p:nvSpPr>
          <p:cNvPr id="68" name="TextBox 67"/>
          <p:cNvSpPr txBox="1"/>
          <p:nvPr/>
        </p:nvSpPr>
        <p:spPr>
          <a:xfrm>
            <a:off x="7312134" y="5009243"/>
            <a:ext cx="1358307" cy="369332"/>
          </a:xfrm>
          <a:prstGeom prst="rect">
            <a:avLst/>
          </a:prstGeom>
          <a:noFill/>
        </p:spPr>
        <p:txBody>
          <a:bodyPr wrap="square" rtlCol="0">
            <a:spAutoFit/>
          </a:bodyPr>
          <a:lstStyle/>
          <a:p>
            <a:pPr algn="ctr"/>
            <a:r>
              <a:rPr lang="en-US" dirty="0">
                <a:latin typeface="Century Gothic" panose="020B0502020202020204" pitchFamily="34" charset="0"/>
              </a:rPr>
              <a:t>Plumber</a:t>
            </a:r>
          </a:p>
        </p:txBody>
      </p:sp>
      <p:sp>
        <p:nvSpPr>
          <p:cNvPr id="69" name="TextBox 68"/>
          <p:cNvSpPr txBox="1"/>
          <p:nvPr/>
        </p:nvSpPr>
        <p:spPr>
          <a:xfrm>
            <a:off x="3910843" y="6158669"/>
            <a:ext cx="1358307" cy="369332"/>
          </a:xfrm>
          <a:prstGeom prst="rect">
            <a:avLst/>
          </a:prstGeom>
          <a:noFill/>
        </p:spPr>
        <p:txBody>
          <a:bodyPr wrap="square" rtlCol="0">
            <a:spAutoFit/>
          </a:bodyPr>
          <a:lstStyle/>
          <a:p>
            <a:pPr algn="ctr"/>
            <a:r>
              <a:rPr lang="en-US" dirty="0">
                <a:latin typeface="Century Gothic" panose="020B0502020202020204" pitchFamily="34" charset="0"/>
              </a:rPr>
              <a:t>Painter</a:t>
            </a:r>
          </a:p>
        </p:txBody>
      </p:sp>
      <p:pic>
        <p:nvPicPr>
          <p:cNvPr id="2" name="Picture 1" descr="Brick layer and a stack of bricks." title="Brick Laye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0387" y="1835600"/>
            <a:ext cx="1280054" cy="1066712"/>
          </a:xfrm>
          <a:prstGeom prst="rect">
            <a:avLst/>
          </a:prstGeom>
        </p:spPr>
      </p:pic>
      <p:pic>
        <p:nvPicPr>
          <p:cNvPr id="3" name="Picture 2" descr="Electrician and an electric plug." title="Electrician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86" y="1835600"/>
            <a:ext cx="1249577" cy="1036234"/>
          </a:xfrm>
          <a:prstGeom prst="rect">
            <a:avLst/>
          </a:prstGeom>
        </p:spPr>
      </p:pic>
      <p:pic>
        <p:nvPicPr>
          <p:cNvPr id="5" name="Picture 4" descr="Framer and a toolbox." title="Framer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486" y="3930136"/>
            <a:ext cx="1255672" cy="1042330"/>
          </a:xfrm>
          <a:prstGeom prst="rect">
            <a:avLst/>
          </a:prstGeom>
        </p:spPr>
      </p:pic>
      <p:pic>
        <p:nvPicPr>
          <p:cNvPr id="8" name="Picture 7" descr="Painter holding a paint roller." title="Painter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47220" y="5128863"/>
            <a:ext cx="1255672" cy="1036234"/>
          </a:xfrm>
          <a:prstGeom prst="rect">
            <a:avLst/>
          </a:prstGeom>
        </p:spPr>
      </p:pic>
      <p:pic>
        <p:nvPicPr>
          <p:cNvPr id="9" name="Picture 8" descr="Plumber holding a wrench." title="Plumber "/>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4769" y="3880048"/>
            <a:ext cx="1255672" cy="1066712"/>
          </a:xfrm>
          <a:prstGeom prst="rect">
            <a:avLst/>
          </a:prstGeom>
        </p:spPr>
      </p:pic>
      <p:pic>
        <p:nvPicPr>
          <p:cNvPr id="6" name="Picture 5" descr="Developer or architect, architect tools, and a house." title="Developer or Architect "/>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33225" y="1437282"/>
            <a:ext cx="5077549" cy="3571961"/>
          </a:xfrm>
          <a:prstGeom prst="rect">
            <a:avLst/>
          </a:prstGeom>
        </p:spPr>
      </p:pic>
    </p:spTree>
    <p:extLst>
      <p:ext uri="{BB962C8B-B14F-4D97-AF65-F5344CB8AC3E}">
        <p14:creationId xmlns:p14="http://schemas.microsoft.com/office/powerpoint/2010/main" val="1425867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74"/>
          <p:cNvSpPr txBox="1"/>
          <p:nvPr/>
        </p:nvSpPr>
        <p:spPr>
          <a:xfrm>
            <a:off x="317645" y="3245942"/>
            <a:ext cx="1590014" cy="369332"/>
          </a:xfrm>
          <a:prstGeom prst="rect">
            <a:avLst/>
          </a:prstGeom>
          <a:noFill/>
        </p:spPr>
        <p:txBody>
          <a:bodyPr wrap="square" rtlCol="0">
            <a:spAutoFit/>
          </a:bodyPr>
          <a:lstStyle/>
          <a:p>
            <a:pPr algn="ctr"/>
            <a:r>
              <a:rPr lang="en-US" dirty="0">
                <a:latin typeface="Century Gothic" panose="020B0502020202020204" pitchFamily="34" charset="0"/>
              </a:rPr>
              <a:t>Programmer</a:t>
            </a:r>
          </a:p>
        </p:txBody>
      </p:sp>
      <p:sp>
        <p:nvSpPr>
          <p:cNvPr id="76" name="TextBox 75"/>
          <p:cNvSpPr txBox="1"/>
          <p:nvPr/>
        </p:nvSpPr>
        <p:spPr>
          <a:xfrm>
            <a:off x="252814" y="5437635"/>
            <a:ext cx="1687585" cy="646331"/>
          </a:xfrm>
          <a:prstGeom prst="rect">
            <a:avLst/>
          </a:prstGeom>
          <a:noFill/>
        </p:spPr>
        <p:txBody>
          <a:bodyPr wrap="square" rtlCol="0">
            <a:spAutoFit/>
          </a:bodyPr>
          <a:lstStyle/>
          <a:p>
            <a:pPr algn="ctr"/>
            <a:r>
              <a:rPr lang="en-US" dirty="0">
                <a:latin typeface="Century Gothic" panose="020B0502020202020204" pitchFamily="34" charset="0"/>
              </a:rPr>
              <a:t>Database</a:t>
            </a:r>
          </a:p>
          <a:p>
            <a:pPr algn="ctr"/>
            <a:r>
              <a:rPr lang="en-US" dirty="0">
                <a:latin typeface="Century Gothic" panose="020B0502020202020204" pitchFamily="34" charset="0"/>
              </a:rPr>
              <a:t>Administrator</a:t>
            </a:r>
          </a:p>
        </p:txBody>
      </p:sp>
      <p:sp>
        <p:nvSpPr>
          <p:cNvPr id="77" name="TextBox 76"/>
          <p:cNvSpPr txBox="1"/>
          <p:nvPr/>
        </p:nvSpPr>
        <p:spPr>
          <a:xfrm>
            <a:off x="7279838" y="3267730"/>
            <a:ext cx="1358307" cy="646331"/>
          </a:xfrm>
          <a:prstGeom prst="rect">
            <a:avLst/>
          </a:prstGeom>
          <a:noFill/>
        </p:spPr>
        <p:txBody>
          <a:bodyPr wrap="square" rtlCol="0">
            <a:spAutoFit/>
          </a:bodyPr>
          <a:lstStyle/>
          <a:p>
            <a:pPr algn="ctr"/>
            <a:r>
              <a:rPr lang="en-US" dirty="0">
                <a:latin typeface="Century Gothic" panose="020B0502020202020204" pitchFamily="34" charset="0"/>
              </a:rPr>
              <a:t>Web Designer</a:t>
            </a:r>
          </a:p>
        </p:txBody>
      </p:sp>
      <p:sp>
        <p:nvSpPr>
          <p:cNvPr id="78" name="TextBox 77"/>
          <p:cNvSpPr txBox="1"/>
          <p:nvPr/>
        </p:nvSpPr>
        <p:spPr>
          <a:xfrm>
            <a:off x="7270200" y="5374661"/>
            <a:ext cx="1358307" cy="646331"/>
          </a:xfrm>
          <a:prstGeom prst="rect">
            <a:avLst/>
          </a:prstGeom>
          <a:noFill/>
        </p:spPr>
        <p:txBody>
          <a:bodyPr wrap="square" rtlCol="0">
            <a:spAutoFit/>
          </a:bodyPr>
          <a:lstStyle/>
          <a:p>
            <a:pPr algn="ctr"/>
            <a:r>
              <a:rPr lang="en-US" dirty="0">
                <a:latin typeface="Century Gothic" panose="020B0502020202020204" pitchFamily="34" charset="0"/>
              </a:rPr>
              <a:t>Security Specialist</a:t>
            </a:r>
          </a:p>
        </p:txBody>
      </p:sp>
      <p:sp>
        <p:nvSpPr>
          <p:cNvPr id="85" name="TextBox 84"/>
          <p:cNvSpPr txBox="1"/>
          <p:nvPr/>
        </p:nvSpPr>
        <p:spPr>
          <a:xfrm>
            <a:off x="3205260" y="6083966"/>
            <a:ext cx="2881973" cy="369332"/>
          </a:xfrm>
          <a:prstGeom prst="rect">
            <a:avLst/>
          </a:prstGeom>
          <a:noFill/>
        </p:spPr>
        <p:txBody>
          <a:bodyPr wrap="square" rtlCol="0">
            <a:spAutoFit/>
          </a:bodyPr>
          <a:lstStyle/>
          <a:p>
            <a:pPr algn="ctr"/>
            <a:r>
              <a:rPr lang="en-US" dirty="0">
                <a:latin typeface="Century Gothic" panose="020B0502020202020204" pitchFamily="34" charset="0"/>
              </a:rPr>
              <a:t>Network Administrator</a:t>
            </a:r>
          </a:p>
        </p:txBody>
      </p:sp>
      <p:cxnSp>
        <p:nvCxnSpPr>
          <p:cNvPr id="99" name="Straight Connector 98"/>
          <p:cNvCxnSpPr/>
          <p:nvPr/>
        </p:nvCxnSpPr>
        <p:spPr>
          <a:xfrm>
            <a:off x="485666" y="1178895"/>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02" name="Title 1"/>
          <p:cNvSpPr txBox="1">
            <a:spLocks/>
          </p:cNvSpPr>
          <p:nvPr/>
        </p:nvSpPr>
        <p:spPr>
          <a:xfrm>
            <a:off x="564624" y="304801"/>
            <a:ext cx="8122176" cy="874094"/>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rPr>
            </a:br>
            <a:r>
              <a:rPr lang="en-US" sz="3000" b="0" dirty="0">
                <a:solidFill>
                  <a:srgbClr val="0039A6"/>
                </a:solidFill>
                <a:latin typeface="Century Gothic" panose="020B0502020202020204" pitchFamily="34" charset="0"/>
              </a:rPr>
              <a:t>Building Your Public Health </a:t>
            </a:r>
          </a:p>
          <a:p>
            <a:pPr fontAlgn="auto">
              <a:spcAft>
                <a:spcPts val="0"/>
              </a:spcAft>
              <a:defRPr/>
            </a:pPr>
            <a:r>
              <a:rPr lang="en-US" sz="3000" b="0" dirty="0">
                <a:solidFill>
                  <a:srgbClr val="0039A6"/>
                </a:solidFill>
                <a:latin typeface="Century Gothic" panose="020B0502020202020204" pitchFamily="34" charset="0"/>
              </a:rPr>
              <a:t>Information System</a:t>
            </a:r>
          </a:p>
        </p:txBody>
      </p:sp>
      <p:sp>
        <p:nvSpPr>
          <p:cNvPr id="110" name="Slide Number Placeholder 3"/>
          <p:cNvSpPr txBox="1">
            <a:spLocks/>
          </p:cNvSpPr>
          <p:nvPr/>
        </p:nvSpPr>
        <p:spPr>
          <a:xfrm>
            <a:off x="6553200" y="6245225"/>
            <a:ext cx="2133600" cy="476250"/>
          </a:xfrm>
          <a:prstGeom prst="rect">
            <a:avLst/>
          </a:prstGeom>
          <a:ln/>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11</a:t>
            </a:fld>
            <a:endParaRPr lang="en-US" sz="1200" dirty="0">
              <a:latin typeface="Arial" panose="020B0604020202020204" pitchFamily="34" charset="0"/>
              <a:cs typeface="Arial" panose="020B0604020202020204" pitchFamily="34" charset="0"/>
            </a:endParaRPr>
          </a:p>
        </p:txBody>
      </p:sp>
      <p:pic>
        <p:nvPicPr>
          <p:cNvPr id="2" name="Picture 1" descr="Database administrator and a computer keyboard." title="Database Administrato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817" y="4410075"/>
            <a:ext cx="1548256" cy="1054521"/>
          </a:xfrm>
          <a:prstGeom prst="rect">
            <a:avLst/>
          </a:prstGeom>
        </p:spPr>
      </p:pic>
      <p:pic>
        <p:nvPicPr>
          <p:cNvPr id="3" name="Picture 2" descr="Network administrator and a network diagram." title="Network Administrator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7526" y="5047732"/>
            <a:ext cx="1341009" cy="1036234"/>
          </a:xfrm>
          <a:prstGeom prst="rect">
            <a:avLst/>
          </a:prstGeom>
        </p:spPr>
      </p:pic>
      <p:pic>
        <p:nvPicPr>
          <p:cNvPr id="4" name="Picture 3" descr="Programmer and a desktop computer." title="Programme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189" y="2168152"/>
            <a:ext cx="1432442" cy="1042330"/>
          </a:xfrm>
          <a:prstGeom prst="rect">
            <a:avLst/>
          </a:prstGeom>
        </p:spPr>
      </p:pic>
      <p:pic>
        <p:nvPicPr>
          <p:cNvPr id="5" name="Picture 4" descr="Security specialist and a padlock." title="Security Specialist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0200" y="4370781"/>
            <a:ext cx="1359296" cy="1042330"/>
          </a:xfrm>
          <a:prstGeom prst="rect">
            <a:avLst/>
          </a:prstGeom>
        </p:spPr>
      </p:pic>
      <p:pic>
        <p:nvPicPr>
          <p:cNvPr id="6" name="Picture 5" descr="Web designer, a computer, and the letters &quot;www.&quot;" title="Web Designer "/>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0200" y="2248368"/>
            <a:ext cx="1377582" cy="1042330"/>
          </a:xfrm>
          <a:prstGeom prst="rect">
            <a:avLst/>
          </a:prstGeom>
        </p:spPr>
      </p:pic>
      <p:pic>
        <p:nvPicPr>
          <p:cNvPr id="7" name="Picture 6" descr="Informatiian, a desktop computer system, and charts on the computer screen." title="Informatician "/>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32436" y="1342862"/>
            <a:ext cx="4992212" cy="3529292"/>
          </a:xfrm>
          <a:prstGeom prst="rect">
            <a:avLst/>
          </a:prstGeom>
        </p:spPr>
      </p:pic>
    </p:spTree>
    <p:extLst>
      <p:ext uri="{BB962C8B-B14F-4D97-AF65-F5344CB8AC3E}">
        <p14:creationId xmlns:p14="http://schemas.microsoft.com/office/powerpoint/2010/main" val="3197245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12</a:t>
            </a:fld>
            <a:endParaRPr lang="en-US" sz="1200" dirty="0">
              <a:latin typeface="Arial" panose="020B0604020202020204" pitchFamily="34" charset="0"/>
              <a:cs typeface="Arial" panose="020B0604020202020204" pitchFamily="34" charset="0"/>
            </a:endParaRPr>
          </a:p>
        </p:txBody>
      </p:sp>
      <p:sp>
        <p:nvSpPr>
          <p:cNvPr id="5" name="Rectangle 4"/>
          <p:cNvSpPr/>
          <p:nvPr/>
        </p:nvSpPr>
        <p:spPr>
          <a:xfrm>
            <a:off x="1653415" y="4269685"/>
            <a:ext cx="3258554" cy="45222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pic>
        <p:nvPicPr>
          <p:cNvPr id="6" name="Picture 2" descr="Image of a notebook and a checkmark inside of a circle." title="Knowledge Check Icon"/>
          <p:cNvPicPr>
            <a:picLocks noChangeAspect="1" noChangeArrowheads="1"/>
          </p:cNvPicPr>
          <p:nvPr/>
        </p:nvPicPr>
        <p:blipFill>
          <a:blip r:embed="rId3"/>
          <a:srcRect/>
          <a:stretch>
            <a:fillRect/>
          </a:stretch>
        </p:blipFill>
        <p:spPr bwMode="auto">
          <a:xfrm>
            <a:off x="558800" y="453243"/>
            <a:ext cx="741690" cy="741690"/>
          </a:xfrm>
          <a:prstGeom prst="rect">
            <a:avLst/>
          </a:prstGeom>
          <a:noFill/>
          <a:ln w="9525">
            <a:noFill/>
            <a:miter lim="800000"/>
            <a:headEnd/>
            <a:tailEnd/>
          </a:ln>
        </p:spPr>
      </p:pic>
      <p:sp>
        <p:nvSpPr>
          <p:cNvPr id="7" name="Title 1"/>
          <p:cNvSpPr txBox="1">
            <a:spLocks/>
          </p:cNvSpPr>
          <p:nvPr/>
        </p:nvSpPr>
        <p:spPr>
          <a:xfrm>
            <a:off x="1447800" y="495683"/>
            <a:ext cx="4189208"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algn="l" fontAlgn="auto">
              <a:spcAft>
                <a:spcPts val="0"/>
              </a:spcAft>
              <a:defRPr/>
            </a:pPr>
            <a:br>
              <a:rPr lang="en-US" sz="3600" dirty="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000" b="0" dirty="0">
                <a:solidFill>
                  <a:srgbClr val="0039A6"/>
                </a:solidFill>
                <a:latin typeface="Century Gothic" panose="020B0502020202020204" pitchFamily="34" charset="0"/>
              </a:rPr>
              <a:t>Knowledge Check</a:t>
            </a:r>
          </a:p>
        </p:txBody>
      </p:sp>
      <p:cxnSp>
        <p:nvCxnSpPr>
          <p:cNvPr id="8" name="Straight Connector 7"/>
          <p:cNvCxnSpPr/>
          <p:nvPr/>
        </p:nvCxnSpPr>
        <p:spPr>
          <a:xfrm>
            <a:off x="555658" y="12954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3734" y="1600200"/>
            <a:ext cx="8131142" cy="1785104"/>
          </a:xfrm>
          <a:prstGeom prst="rect">
            <a:avLst/>
          </a:prstGeom>
          <a:noFill/>
        </p:spPr>
        <p:txBody>
          <a:bodyPr wrap="square" rtlCol="0">
            <a:spAutoFit/>
          </a:bodyPr>
          <a:lstStyle/>
          <a:p>
            <a:r>
              <a:rPr lang="en-US" sz="2200" dirty="0">
                <a:solidFill>
                  <a:srgbClr val="003399"/>
                </a:solidFill>
                <a:latin typeface="Century Gothic" panose="020B0502020202020204" pitchFamily="34" charset="0"/>
              </a:rPr>
              <a:t>A tuberculosis outbreak has occurred in 10 states across the country. To increase knowledge of the health threat, CDC </a:t>
            </a:r>
            <a:r>
              <a:rPr lang="en-US" sz="2200" dirty="0">
                <a:solidFill>
                  <a:srgbClr val="003399"/>
                </a:solidFill>
                <a:latin typeface="Century Gothic" panose="020B0502020202020204" pitchFamily="34" charset="0"/>
                <a:cs typeface="Arial" pitchFamily="34" charset="0"/>
              </a:rPr>
              <a:t>uses computer science, technology, and applied information methods that will inform the nation’s population about important _________________.</a:t>
            </a:r>
            <a:endParaRPr lang="en-US" sz="2200" dirty="0">
              <a:solidFill>
                <a:srgbClr val="003399"/>
              </a:solidFill>
              <a:latin typeface="Century Gothic" panose="020B0502020202020204" pitchFamily="34" charset="0"/>
            </a:endParaRPr>
          </a:p>
        </p:txBody>
      </p:sp>
      <p:sp>
        <p:nvSpPr>
          <p:cNvPr id="10" name="TextBox 9"/>
          <p:cNvSpPr txBox="1"/>
          <p:nvPr/>
        </p:nvSpPr>
        <p:spPr>
          <a:xfrm>
            <a:off x="1671000" y="3660085"/>
            <a:ext cx="5976610" cy="2123658"/>
          </a:xfrm>
          <a:prstGeom prst="rect">
            <a:avLst/>
          </a:prstGeom>
          <a:noFill/>
        </p:spPr>
        <p:txBody>
          <a:bodyPr wrap="square" rtlCol="0">
            <a:spAutoFit/>
          </a:bodyPr>
          <a:lstStyle/>
          <a:p>
            <a:pPr marL="457200" indent="-457200">
              <a:buAutoNum type="alphaUcPeriod"/>
            </a:pPr>
            <a:r>
              <a:rPr lang="en-US" sz="2200" dirty="0">
                <a:solidFill>
                  <a:srgbClr val="003399"/>
                </a:solidFill>
                <a:latin typeface="Century Gothic" panose="020B0502020202020204" pitchFamily="34" charset="0"/>
              </a:rPr>
              <a:t>research</a:t>
            </a:r>
          </a:p>
          <a:p>
            <a:endParaRPr lang="en-US" sz="2200" dirty="0">
              <a:solidFill>
                <a:srgbClr val="003399"/>
              </a:solidFill>
              <a:latin typeface="Century Gothic" panose="020B0502020202020204" pitchFamily="34" charset="0"/>
            </a:endParaRPr>
          </a:p>
          <a:p>
            <a:pPr marL="457200" indent="-457200">
              <a:buAutoNum type="alphaUcPeriod" startAt="2"/>
            </a:pPr>
            <a:r>
              <a:rPr lang="en-US" sz="2200" dirty="0">
                <a:solidFill>
                  <a:srgbClr val="003399"/>
                </a:solidFill>
                <a:latin typeface="Century Gothic" panose="020B0502020202020204" pitchFamily="34" charset="0"/>
              </a:rPr>
              <a:t>health information</a:t>
            </a:r>
          </a:p>
          <a:p>
            <a:pPr marL="457200" indent="-457200">
              <a:buAutoNum type="alphaUcPeriod" startAt="2"/>
            </a:pPr>
            <a:endParaRPr lang="en-US" sz="2200" dirty="0">
              <a:solidFill>
                <a:srgbClr val="003399"/>
              </a:solidFill>
              <a:latin typeface="Century Gothic" panose="020B0502020202020204" pitchFamily="34" charset="0"/>
            </a:endParaRPr>
          </a:p>
          <a:p>
            <a:pPr marL="457200" indent="-457200">
              <a:buAutoNum type="alphaUcPeriod" startAt="2"/>
            </a:pPr>
            <a:r>
              <a:rPr lang="en-US" sz="2200" dirty="0">
                <a:solidFill>
                  <a:srgbClr val="003399"/>
                </a:solidFill>
                <a:latin typeface="Century Gothic" panose="020B0502020202020204" pitchFamily="34" charset="0"/>
              </a:rPr>
              <a:t>security measures</a:t>
            </a:r>
          </a:p>
          <a:p>
            <a:endParaRPr lang="en-US" sz="2200" dirty="0">
              <a:solidFill>
                <a:srgbClr val="003399"/>
              </a:solidFill>
              <a:latin typeface="Century Gothic" panose="020B0502020202020204" pitchFamily="34" charset="0"/>
            </a:endParaRPr>
          </a:p>
        </p:txBody>
      </p:sp>
      <p:pic>
        <p:nvPicPr>
          <p:cNvPr id="6146" name="Picture 2" descr="Checkmark indicating the correct answer."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645" y="4326612"/>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004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1" y="4926440"/>
            <a:ext cx="29718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5" name="TextBox 4"/>
          <p:cNvSpPr txBox="1"/>
          <p:nvPr/>
        </p:nvSpPr>
        <p:spPr>
          <a:xfrm>
            <a:off x="558800" y="1523920"/>
            <a:ext cx="7369142" cy="461665"/>
          </a:xfrm>
          <a:prstGeom prst="rect">
            <a:avLst/>
          </a:prstGeom>
          <a:noFill/>
        </p:spPr>
        <p:txBody>
          <a:bodyPr wrap="square" rtlCol="0">
            <a:spAutoFit/>
          </a:bodyPr>
          <a:lstStyle/>
          <a:p>
            <a:r>
              <a:rPr lang="en-US" sz="2400" dirty="0">
                <a:solidFill>
                  <a:srgbClr val="003399"/>
                </a:solidFill>
                <a:latin typeface="Century Gothic" panose="020B0502020202020204" pitchFamily="34" charset="0"/>
              </a:rPr>
              <a:t>Informatics uses public health knowledge to</a:t>
            </a:r>
          </a:p>
        </p:txBody>
      </p:sp>
      <p:pic>
        <p:nvPicPr>
          <p:cNvPr id="12" name="Picture 2" descr="Image of a notebook and a checkmark inside of a circle." title="Knowledge Check Icon"/>
          <p:cNvPicPr>
            <a:picLocks noChangeAspect="1" noChangeArrowheads="1"/>
          </p:cNvPicPr>
          <p:nvPr/>
        </p:nvPicPr>
        <p:blipFill>
          <a:blip r:embed="rId3"/>
          <a:srcRect/>
          <a:stretch>
            <a:fillRect/>
          </a:stretch>
        </p:blipFill>
        <p:spPr bwMode="auto">
          <a:xfrm>
            <a:off x="558800" y="453243"/>
            <a:ext cx="741690" cy="741690"/>
          </a:xfrm>
          <a:prstGeom prst="rect">
            <a:avLst/>
          </a:prstGeom>
          <a:noFill/>
          <a:ln w="9525">
            <a:noFill/>
            <a:miter lim="800000"/>
            <a:headEnd/>
            <a:tailEnd/>
          </a:ln>
        </p:spPr>
      </p:pic>
      <p:sp>
        <p:nvSpPr>
          <p:cNvPr id="13" name="Title 1"/>
          <p:cNvSpPr txBox="1">
            <a:spLocks/>
          </p:cNvSpPr>
          <p:nvPr/>
        </p:nvSpPr>
        <p:spPr>
          <a:xfrm>
            <a:off x="1447800" y="495683"/>
            <a:ext cx="4189208"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algn="l" fontAlgn="auto">
              <a:spcAft>
                <a:spcPts val="0"/>
              </a:spcAft>
              <a:defRPr/>
            </a:pPr>
            <a:br>
              <a:rPr lang="en-US" sz="3600" dirty="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000" b="0" dirty="0">
                <a:solidFill>
                  <a:srgbClr val="0039A6"/>
                </a:solidFill>
                <a:latin typeface="Century Gothic" panose="020B0502020202020204" pitchFamily="34" charset="0"/>
              </a:rPr>
              <a:t>Knowledge Check</a:t>
            </a:r>
          </a:p>
        </p:txBody>
      </p:sp>
      <p:cxnSp>
        <p:nvCxnSpPr>
          <p:cNvPr id="15" name="Straight Connector 14"/>
          <p:cNvCxnSpPr/>
          <p:nvPr/>
        </p:nvCxnSpPr>
        <p:spPr>
          <a:xfrm>
            <a:off x="555658" y="12954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13</a:t>
            </a:fld>
            <a:endParaRPr lang="en-US" sz="1200" dirty="0">
              <a:latin typeface="Arial" panose="020B0604020202020204" pitchFamily="34" charset="0"/>
              <a:cs typeface="Arial" panose="020B0604020202020204" pitchFamily="34" charset="0"/>
            </a:endParaRPr>
          </a:p>
        </p:txBody>
      </p:sp>
      <p:sp>
        <p:nvSpPr>
          <p:cNvPr id="9" name="Content Placeholder 2"/>
          <p:cNvSpPr>
            <a:spLocks noGrp="1"/>
          </p:cNvSpPr>
          <p:nvPr>
            <p:ph idx="1"/>
          </p:nvPr>
        </p:nvSpPr>
        <p:spPr>
          <a:xfrm>
            <a:off x="1066800" y="2144973"/>
            <a:ext cx="7619999" cy="861070"/>
          </a:xfrm>
        </p:spPr>
        <p:txBody>
          <a:bodyPr/>
          <a:lstStyle/>
          <a:p>
            <a:pPr marL="457200" indent="-457200">
              <a:buAutoNum type="alphaUcPeriod"/>
            </a:pPr>
            <a:r>
              <a:rPr lang="en-US" sz="2200" dirty="0">
                <a:solidFill>
                  <a:srgbClr val="003399"/>
                </a:solidFill>
                <a:latin typeface="Century Gothic" panose="020B0502020202020204" pitchFamily="34" charset="0"/>
              </a:rPr>
              <a:t>broaden the public health knowledge base through learning</a:t>
            </a:r>
          </a:p>
          <a:p>
            <a:pPr marL="457200" indent="-457200">
              <a:buAutoNum type="alphaUcPeriod"/>
            </a:pPr>
            <a:endParaRPr lang="en-US" sz="2200" dirty="0">
              <a:solidFill>
                <a:srgbClr val="003399"/>
              </a:solidFill>
              <a:latin typeface="Century Gothic" panose="020B0502020202020204" pitchFamily="34" charset="0"/>
            </a:endParaRPr>
          </a:p>
          <a:p>
            <a:pPr marL="457200" indent="-457200">
              <a:buAutoNum type="alphaUcPeriod"/>
            </a:pPr>
            <a:r>
              <a:rPr lang="en-US" sz="2200" dirty="0">
                <a:solidFill>
                  <a:srgbClr val="003399"/>
                </a:solidFill>
                <a:latin typeface="Century Gothic" panose="020B0502020202020204" pitchFamily="34" charset="0"/>
              </a:rPr>
              <a:t>improve population health in daily practice</a:t>
            </a:r>
          </a:p>
          <a:p>
            <a:pPr marL="457200" indent="-457200">
              <a:buAutoNum type="alphaUcPeriod"/>
            </a:pPr>
            <a:endParaRPr lang="en-US" sz="2200" dirty="0">
              <a:solidFill>
                <a:srgbClr val="003399"/>
              </a:solidFill>
              <a:latin typeface="Century Gothic" panose="020B0502020202020204" pitchFamily="34" charset="0"/>
            </a:endParaRPr>
          </a:p>
          <a:p>
            <a:pPr marL="457200" indent="-457200">
              <a:buAutoNum type="alphaUcPeriod"/>
            </a:pPr>
            <a:r>
              <a:rPr lang="en-US" sz="2200" dirty="0">
                <a:solidFill>
                  <a:srgbClr val="003399"/>
                </a:solidFill>
                <a:latin typeface="Century Gothic" panose="020B0502020202020204" pitchFamily="34" charset="0"/>
              </a:rPr>
              <a:t>further knowledge in public health research</a:t>
            </a:r>
          </a:p>
          <a:p>
            <a:pPr marL="457200" indent="-457200">
              <a:buAutoNum type="alphaUcPeriod"/>
            </a:pPr>
            <a:endParaRPr lang="en-US" sz="2200" dirty="0">
              <a:solidFill>
                <a:srgbClr val="003399"/>
              </a:solidFill>
              <a:latin typeface="Century Gothic" panose="020B0502020202020204" pitchFamily="34" charset="0"/>
            </a:endParaRPr>
          </a:p>
          <a:p>
            <a:pPr marL="457200" indent="-457200">
              <a:buAutoNum type="alphaUcPeriod"/>
            </a:pPr>
            <a:r>
              <a:rPr lang="en-US" sz="2200" dirty="0">
                <a:solidFill>
                  <a:srgbClr val="003399"/>
                </a:solidFill>
                <a:latin typeface="Century Gothic" panose="020B0502020202020204" pitchFamily="34" charset="0"/>
              </a:rPr>
              <a:t>all of the above</a:t>
            </a:r>
          </a:p>
          <a:p>
            <a:pPr marL="457200" lvl="1" indent="0">
              <a:buNone/>
            </a:pPr>
            <a:endParaRPr lang="en-US" sz="2200" dirty="0">
              <a:solidFill>
                <a:schemeClr val="bg2"/>
              </a:solidFill>
              <a:latin typeface="Century Gothic" panose="020B0502020202020204" pitchFamily="34" charset="0"/>
            </a:endParaRPr>
          </a:p>
        </p:txBody>
      </p:sp>
      <p:pic>
        <p:nvPicPr>
          <p:cNvPr id="7170" name="Picture 2" descr="Checkmark indicating the correct answer."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378" y="4926440"/>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833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14</a:t>
            </a:fld>
            <a:endParaRPr lang="en-US" sz="1200" dirty="0">
              <a:latin typeface="Arial" panose="020B0604020202020204" pitchFamily="34" charset="0"/>
              <a:cs typeface="Arial" panose="020B0604020202020204" pitchFamily="34" charset="0"/>
            </a:endParaRPr>
          </a:p>
        </p:txBody>
      </p:sp>
      <p:sp>
        <p:nvSpPr>
          <p:cNvPr id="5" name="Title 1"/>
          <p:cNvSpPr txBox="1">
            <a:spLocks/>
          </p:cNvSpPr>
          <p:nvPr/>
        </p:nvSpPr>
        <p:spPr>
          <a:xfrm>
            <a:off x="304800" y="1540531"/>
            <a:ext cx="8534400"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r>
              <a:rPr lang="en-US" sz="3200" b="0" spc="150" dirty="0">
                <a:ln w="11430"/>
                <a:solidFill>
                  <a:srgbClr val="003399"/>
                </a:solidFill>
                <a:latin typeface="Century Gothic" panose="020B0502020202020204" pitchFamily="34" charset="0"/>
              </a:rPr>
              <a:t>Creating a Public Health </a:t>
            </a:r>
          </a:p>
          <a:p>
            <a:r>
              <a:rPr lang="en-US" sz="3200" b="0" spc="150" dirty="0">
                <a:ln w="11430"/>
                <a:solidFill>
                  <a:srgbClr val="003399"/>
                </a:solidFill>
                <a:latin typeface="Century Gothic" panose="020B0502020202020204" pitchFamily="34" charset="0"/>
              </a:rPr>
              <a:t>Information System</a:t>
            </a:r>
          </a:p>
        </p:txBody>
      </p:sp>
      <p:sp>
        <p:nvSpPr>
          <p:cNvPr id="6" name="Title 1"/>
          <p:cNvSpPr txBox="1">
            <a:spLocks/>
          </p:cNvSpPr>
          <p:nvPr/>
        </p:nvSpPr>
        <p:spPr>
          <a:xfrm>
            <a:off x="1600200" y="609600"/>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200" b="0" dirty="0">
                <a:solidFill>
                  <a:srgbClr val="0039A6"/>
                </a:solidFill>
                <a:latin typeface="Century Gothic" panose="020B0502020202020204" pitchFamily="34" charset="0"/>
              </a:rPr>
              <a:t>Topic 3</a:t>
            </a:r>
          </a:p>
        </p:txBody>
      </p:sp>
      <p:pic>
        <p:nvPicPr>
          <p:cNvPr id="3" name="Picture 2" descr="Three grear wheels working together." title="Public Health Information Syst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0183" y="2362200"/>
            <a:ext cx="3658445" cy="2971800"/>
          </a:xfrm>
          <a:prstGeom prst="rect">
            <a:avLst/>
          </a:prstGeom>
        </p:spPr>
      </p:pic>
    </p:spTree>
    <p:extLst>
      <p:ext uri="{BB962C8B-B14F-4D97-AF65-F5344CB8AC3E}">
        <p14:creationId xmlns:p14="http://schemas.microsoft.com/office/powerpoint/2010/main" val="2207215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107672" y="6245225"/>
            <a:ext cx="579128" cy="476250"/>
          </a:xfrm>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15</a:t>
            </a:fld>
            <a:endParaRPr lang="en-US" sz="1200" dirty="0">
              <a:latin typeface="Arial" panose="020B0604020202020204" pitchFamily="34" charset="0"/>
              <a:cs typeface="Arial" panose="020B0604020202020204" pitchFamily="34" charset="0"/>
            </a:endParaRPr>
          </a:p>
        </p:txBody>
      </p:sp>
      <p:grpSp>
        <p:nvGrpSpPr>
          <p:cNvPr id="54" name="Group 53"/>
          <p:cNvGrpSpPr/>
          <p:nvPr/>
        </p:nvGrpSpPr>
        <p:grpSpPr>
          <a:xfrm>
            <a:off x="3741021" y="1411857"/>
            <a:ext cx="1785742" cy="901355"/>
            <a:chOff x="5326049" y="364772"/>
            <a:chExt cx="2476144" cy="452724"/>
          </a:xfrm>
        </p:grpSpPr>
        <p:sp>
          <p:nvSpPr>
            <p:cNvPr id="55" name="Rectangle 54"/>
            <p:cNvSpPr/>
            <p:nvPr/>
          </p:nvSpPr>
          <p:spPr>
            <a:xfrm>
              <a:off x="5326049" y="364772"/>
              <a:ext cx="2454301" cy="452724"/>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56" name="TextBox 55"/>
            <p:cNvSpPr txBox="1"/>
            <p:nvPr/>
          </p:nvSpPr>
          <p:spPr>
            <a:xfrm>
              <a:off x="5348859" y="505378"/>
              <a:ext cx="2453334" cy="154587"/>
            </a:xfrm>
            <a:prstGeom prst="rect">
              <a:avLst/>
            </a:prstGeom>
            <a:noFill/>
          </p:spPr>
          <p:txBody>
            <a:bodyPr wrap="square" rtlCol="0">
              <a:spAutoFit/>
            </a:bodyPr>
            <a:lstStyle/>
            <a:p>
              <a:pPr algn="ctr"/>
              <a:r>
                <a:rPr lang="en-US" sz="1400" b="1" dirty="0">
                  <a:solidFill>
                    <a:schemeClr val="bg1"/>
                  </a:solidFill>
                  <a:latin typeface="Century Gothic" panose="020B0502020202020204" pitchFamily="34" charset="0"/>
                </a:rPr>
                <a:t>Understands ideas</a:t>
              </a:r>
            </a:p>
          </p:txBody>
        </p:sp>
      </p:grpSp>
      <p:grpSp>
        <p:nvGrpSpPr>
          <p:cNvPr id="9" name="Group 8"/>
          <p:cNvGrpSpPr/>
          <p:nvPr/>
        </p:nvGrpSpPr>
        <p:grpSpPr>
          <a:xfrm>
            <a:off x="1260284" y="2145863"/>
            <a:ext cx="1847335" cy="880541"/>
            <a:chOff x="1158280" y="3131529"/>
            <a:chExt cx="2365072" cy="505599"/>
          </a:xfrm>
        </p:grpSpPr>
        <p:sp>
          <p:nvSpPr>
            <p:cNvPr id="58" name="Rectangle 57"/>
            <p:cNvSpPr/>
            <p:nvPr/>
          </p:nvSpPr>
          <p:spPr>
            <a:xfrm>
              <a:off x="1161151" y="3131529"/>
              <a:ext cx="2362201" cy="505599"/>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59" name="TextBox 58"/>
            <p:cNvSpPr txBox="1"/>
            <p:nvPr/>
          </p:nvSpPr>
          <p:spPr>
            <a:xfrm>
              <a:off x="1158280" y="3165779"/>
              <a:ext cx="2354462" cy="424134"/>
            </a:xfrm>
            <a:prstGeom prst="rect">
              <a:avLst/>
            </a:prstGeom>
            <a:noFill/>
          </p:spPr>
          <p:txBody>
            <a:bodyPr wrap="square" rtlCol="0">
              <a:spAutoFit/>
            </a:bodyPr>
            <a:lstStyle/>
            <a:p>
              <a:pPr algn="ctr"/>
              <a:r>
                <a:rPr lang="en-US" sz="1400" b="1" dirty="0">
                  <a:solidFill>
                    <a:schemeClr val="bg1"/>
                  </a:solidFill>
                  <a:latin typeface="Century Gothic" panose="020B0502020202020204" pitchFamily="34" charset="0"/>
                </a:rPr>
                <a:t>Envisions innovative</a:t>
              </a:r>
            </a:p>
            <a:p>
              <a:pPr algn="ctr"/>
              <a:r>
                <a:rPr lang="en-US" sz="1400" b="1" dirty="0">
                  <a:solidFill>
                    <a:schemeClr val="bg1"/>
                  </a:solidFill>
                  <a:latin typeface="Century Gothic" panose="020B0502020202020204" pitchFamily="34" charset="0"/>
                </a:rPr>
                <a:t>scenarios</a:t>
              </a:r>
            </a:p>
          </p:txBody>
        </p:sp>
      </p:grpSp>
      <p:grpSp>
        <p:nvGrpSpPr>
          <p:cNvPr id="7" name="Group 6"/>
          <p:cNvGrpSpPr/>
          <p:nvPr/>
        </p:nvGrpSpPr>
        <p:grpSpPr>
          <a:xfrm>
            <a:off x="6179261" y="2156476"/>
            <a:ext cx="1928411" cy="943611"/>
            <a:chOff x="6308916" y="3147643"/>
            <a:chExt cx="2603444" cy="535318"/>
          </a:xfrm>
        </p:grpSpPr>
        <p:sp>
          <p:nvSpPr>
            <p:cNvPr id="61" name="Rectangle 60"/>
            <p:cNvSpPr/>
            <p:nvPr/>
          </p:nvSpPr>
          <p:spPr>
            <a:xfrm>
              <a:off x="6391438" y="3147643"/>
              <a:ext cx="2438400" cy="518094"/>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62" name="TextBox 61"/>
            <p:cNvSpPr txBox="1"/>
            <p:nvPr/>
          </p:nvSpPr>
          <p:spPr>
            <a:xfrm>
              <a:off x="6308916" y="3176609"/>
              <a:ext cx="2603444" cy="506352"/>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Understands capabilities, opportunities, and limitations</a:t>
              </a:r>
            </a:p>
          </p:txBody>
        </p:sp>
      </p:grpSp>
      <p:sp>
        <p:nvSpPr>
          <p:cNvPr id="53" name="TextBox 52"/>
          <p:cNvSpPr txBox="1"/>
          <p:nvPr/>
        </p:nvSpPr>
        <p:spPr>
          <a:xfrm>
            <a:off x="489715" y="512802"/>
            <a:ext cx="8197081"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The Informatician</a:t>
            </a:r>
          </a:p>
        </p:txBody>
      </p:sp>
      <p:cxnSp>
        <p:nvCxnSpPr>
          <p:cNvPr id="60" name="Straight Connector 59"/>
          <p:cNvCxnSpPr/>
          <p:nvPr/>
        </p:nvCxnSpPr>
        <p:spPr>
          <a:xfrm>
            <a:off x="597020" y="1066800"/>
            <a:ext cx="8141154"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2821749" y="3304111"/>
            <a:ext cx="822960" cy="548640"/>
          </a:xfrm>
          <a:prstGeom prst="straightConnector1">
            <a:avLst/>
          </a:prstGeom>
          <a:ln w="22225">
            <a:solidFill>
              <a:srgbClr val="003399"/>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5526763" y="3304111"/>
            <a:ext cx="820694" cy="530386"/>
          </a:xfrm>
          <a:prstGeom prst="straightConnector1">
            <a:avLst/>
          </a:prstGeom>
          <a:ln w="22225">
            <a:solidFill>
              <a:srgbClr val="003399"/>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642117" y="2413633"/>
            <a:ext cx="0" cy="536018"/>
          </a:xfrm>
          <a:prstGeom prst="straightConnector1">
            <a:avLst/>
          </a:prstGeom>
          <a:ln w="22225">
            <a:solidFill>
              <a:srgbClr val="003399"/>
            </a:solidFill>
            <a:tailEnd type="arrow"/>
          </a:ln>
        </p:spPr>
        <p:style>
          <a:lnRef idx="1">
            <a:schemeClr val="accent1"/>
          </a:lnRef>
          <a:fillRef idx="0">
            <a:schemeClr val="accent1"/>
          </a:fillRef>
          <a:effectRef idx="0">
            <a:schemeClr val="accent1"/>
          </a:effectRef>
          <a:fontRef idx="minor">
            <a:schemeClr val="tx1"/>
          </a:fontRef>
        </p:style>
      </p:cxnSp>
      <p:pic>
        <p:nvPicPr>
          <p:cNvPr id="10246" name="Picture 6" descr="Informatician." title=" Informatic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2438" y="3078592"/>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Four floppy disks." title="Data Standards "/>
          <p:cNvPicPr>
            <a:picLocks noChangeAspect="1"/>
          </p:cNvPicPr>
          <p:nvPr/>
        </p:nvPicPr>
        <p:blipFill rotWithShape="1">
          <a:blip r:embed="rId4">
            <a:extLst>
              <a:ext uri="{28A0092B-C50C-407E-A947-70E740481C1C}">
                <a14:useLocalDpi xmlns:a14="http://schemas.microsoft.com/office/drawing/2010/main" val="0"/>
              </a:ext>
            </a:extLst>
          </a:blip>
          <a:srcRect l="9939" t="27378" r="22881"/>
          <a:stretch/>
        </p:blipFill>
        <p:spPr>
          <a:xfrm>
            <a:off x="3978234" y="5569527"/>
            <a:ext cx="1187532" cy="920747"/>
          </a:xfrm>
          <a:prstGeom prst="rect">
            <a:avLst/>
          </a:prstGeom>
        </p:spPr>
      </p:pic>
      <p:pic>
        <p:nvPicPr>
          <p:cNvPr id="3" name="Picture 2" descr="A notebook." title="Policy "/>
          <p:cNvPicPr>
            <a:picLocks noChangeAspect="1"/>
          </p:cNvPicPr>
          <p:nvPr/>
        </p:nvPicPr>
        <p:blipFill rotWithShape="1">
          <a:blip r:embed="rId5">
            <a:extLst>
              <a:ext uri="{28A0092B-C50C-407E-A947-70E740481C1C}">
                <a14:useLocalDpi xmlns:a14="http://schemas.microsoft.com/office/drawing/2010/main" val="0"/>
              </a:ext>
            </a:extLst>
          </a:blip>
          <a:srcRect l="20696" t="27093" r="19514"/>
          <a:stretch/>
        </p:blipFill>
        <p:spPr>
          <a:xfrm>
            <a:off x="5747656" y="5584162"/>
            <a:ext cx="1056905" cy="911023"/>
          </a:xfrm>
          <a:prstGeom prst="rect">
            <a:avLst/>
          </a:prstGeom>
        </p:spPr>
      </p:pic>
      <p:pic>
        <p:nvPicPr>
          <p:cNvPr id="5" name="Picture 4" descr="A padlock and a file folder." title="Security "/>
          <p:cNvPicPr>
            <a:picLocks noChangeAspect="1"/>
          </p:cNvPicPr>
          <p:nvPr/>
        </p:nvPicPr>
        <p:blipFill rotWithShape="1">
          <a:blip r:embed="rId6">
            <a:extLst>
              <a:ext uri="{28A0092B-C50C-407E-A947-70E740481C1C}">
                <a14:useLocalDpi xmlns:a14="http://schemas.microsoft.com/office/drawing/2010/main" val="0"/>
              </a:ext>
            </a:extLst>
          </a:blip>
          <a:srcRect l="18575" t="26590" r="18277"/>
          <a:stretch/>
        </p:blipFill>
        <p:spPr>
          <a:xfrm>
            <a:off x="2363190" y="5569527"/>
            <a:ext cx="1116280" cy="899414"/>
          </a:xfrm>
          <a:prstGeom prst="rect">
            <a:avLst/>
          </a:prstGeom>
        </p:spPr>
      </p:pic>
      <p:sp>
        <p:nvSpPr>
          <p:cNvPr id="6" name="TextBox 5"/>
          <p:cNvSpPr txBox="1"/>
          <p:nvPr/>
        </p:nvSpPr>
        <p:spPr>
          <a:xfrm>
            <a:off x="3741021" y="5245608"/>
            <a:ext cx="1735050" cy="338554"/>
          </a:xfrm>
          <a:prstGeom prst="rect">
            <a:avLst/>
          </a:prstGeom>
          <a:noFill/>
        </p:spPr>
        <p:txBody>
          <a:bodyPr wrap="square" rtlCol="0">
            <a:spAutoFit/>
          </a:bodyPr>
          <a:lstStyle/>
          <a:p>
            <a:r>
              <a:rPr lang="en-US" sz="1600" b="1" dirty="0">
                <a:latin typeface="Century Gothic" panose="020B0502020202020204" pitchFamily="34" charset="0"/>
              </a:rPr>
              <a:t>Data Standards</a:t>
            </a:r>
          </a:p>
        </p:txBody>
      </p:sp>
      <p:sp>
        <p:nvSpPr>
          <p:cNvPr id="22" name="TextBox 21"/>
          <p:cNvSpPr txBox="1"/>
          <p:nvPr/>
        </p:nvSpPr>
        <p:spPr>
          <a:xfrm>
            <a:off x="5686689" y="5245608"/>
            <a:ext cx="1178837" cy="338554"/>
          </a:xfrm>
          <a:prstGeom prst="rect">
            <a:avLst/>
          </a:prstGeom>
          <a:noFill/>
        </p:spPr>
        <p:txBody>
          <a:bodyPr wrap="square" rtlCol="0">
            <a:spAutoFit/>
          </a:bodyPr>
          <a:lstStyle/>
          <a:p>
            <a:pPr algn="ctr"/>
            <a:r>
              <a:rPr lang="en-US" sz="1600" b="1" dirty="0">
                <a:latin typeface="Century Gothic" panose="020B0502020202020204" pitchFamily="34" charset="0"/>
              </a:rPr>
              <a:t>Policy</a:t>
            </a:r>
          </a:p>
        </p:txBody>
      </p:sp>
      <p:sp>
        <p:nvSpPr>
          <p:cNvPr id="23" name="TextBox 22"/>
          <p:cNvSpPr txBox="1"/>
          <p:nvPr/>
        </p:nvSpPr>
        <p:spPr>
          <a:xfrm>
            <a:off x="2300633" y="5249196"/>
            <a:ext cx="1178837" cy="338554"/>
          </a:xfrm>
          <a:prstGeom prst="rect">
            <a:avLst/>
          </a:prstGeom>
          <a:noFill/>
        </p:spPr>
        <p:txBody>
          <a:bodyPr wrap="square" rtlCol="0">
            <a:spAutoFit/>
          </a:bodyPr>
          <a:lstStyle/>
          <a:p>
            <a:pPr algn="ctr"/>
            <a:r>
              <a:rPr lang="en-US" sz="1600" b="1" dirty="0">
                <a:latin typeface="Century Gothic" panose="020B0502020202020204" pitchFamily="34" charset="0"/>
              </a:rPr>
              <a:t>Security</a:t>
            </a:r>
          </a:p>
        </p:txBody>
      </p:sp>
    </p:spTree>
    <p:extLst>
      <p:ext uri="{BB962C8B-B14F-4D97-AF65-F5344CB8AC3E}">
        <p14:creationId xmlns:p14="http://schemas.microsoft.com/office/powerpoint/2010/main" val="3162264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02269" y="6172200"/>
            <a:ext cx="457200" cy="476250"/>
          </a:xfrm>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16</a:t>
            </a:fld>
            <a:endParaRPr lang="en-US" sz="1200" dirty="0">
              <a:latin typeface="Arial" panose="020B0604020202020204" pitchFamily="34" charset="0"/>
              <a:cs typeface="Arial" panose="020B0604020202020204" pitchFamily="34" charset="0"/>
            </a:endParaRPr>
          </a:p>
        </p:txBody>
      </p:sp>
      <p:sp>
        <p:nvSpPr>
          <p:cNvPr id="12" name="TextBox 11"/>
          <p:cNvSpPr txBox="1"/>
          <p:nvPr/>
        </p:nvSpPr>
        <p:spPr>
          <a:xfrm>
            <a:off x="312099" y="304800"/>
            <a:ext cx="8374697"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Creating a Public Health Information System</a:t>
            </a:r>
          </a:p>
        </p:txBody>
      </p:sp>
      <p:cxnSp>
        <p:nvCxnSpPr>
          <p:cNvPr id="13" name="Straight Connector 12"/>
          <p:cNvCxnSpPr/>
          <p:nvPr/>
        </p:nvCxnSpPr>
        <p:spPr>
          <a:xfrm>
            <a:off x="489715" y="838200"/>
            <a:ext cx="8141154"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graphicFrame>
        <p:nvGraphicFramePr>
          <p:cNvPr id="75" name="Table 74" descr="Chart that describes the five steps required to create a public health information system." title="Creating a Public Health Information System"/>
          <p:cNvGraphicFramePr>
            <a:graphicFrameLocks noGrp="1"/>
          </p:cNvGraphicFramePr>
          <p:nvPr>
            <p:extLst>
              <p:ext uri="{D42A27DB-BD31-4B8C-83A1-F6EECF244321}">
                <p14:modId xmlns:p14="http://schemas.microsoft.com/office/powerpoint/2010/main" val="3684355223"/>
              </p:ext>
            </p:extLst>
          </p:nvPr>
        </p:nvGraphicFramePr>
        <p:xfrm>
          <a:off x="344807" y="990600"/>
          <a:ext cx="8494393" cy="4992933"/>
        </p:xfrm>
        <a:graphic>
          <a:graphicData uri="http://schemas.openxmlformats.org/drawingml/2006/table">
            <a:tbl>
              <a:tblPr firstRow="1" bandRow="1"/>
              <a:tblGrid>
                <a:gridCol w="4294462">
                  <a:extLst>
                    <a:ext uri="{9D8B030D-6E8A-4147-A177-3AD203B41FA5}">
                      <a16:colId xmlns:a16="http://schemas.microsoft.com/office/drawing/2014/main" val="20000"/>
                    </a:ext>
                  </a:extLst>
                </a:gridCol>
                <a:gridCol w="1296441">
                  <a:extLst>
                    <a:ext uri="{9D8B030D-6E8A-4147-A177-3AD203B41FA5}">
                      <a16:colId xmlns:a16="http://schemas.microsoft.com/office/drawing/2014/main" val="20001"/>
                    </a:ext>
                  </a:extLst>
                </a:gridCol>
                <a:gridCol w="1468626">
                  <a:extLst>
                    <a:ext uri="{9D8B030D-6E8A-4147-A177-3AD203B41FA5}">
                      <a16:colId xmlns:a16="http://schemas.microsoft.com/office/drawing/2014/main" val="20002"/>
                    </a:ext>
                  </a:extLst>
                </a:gridCol>
                <a:gridCol w="1434864">
                  <a:extLst>
                    <a:ext uri="{9D8B030D-6E8A-4147-A177-3AD203B41FA5}">
                      <a16:colId xmlns:a16="http://schemas.microsoft.com/office/drawing/2014/main" val="20003"/>
                    </a:ext>
                  </a:extLst>
                </a:gridCol>
              </a:tblGrid>
              <a:tr h="564890">
                <a:tc>
                  <a:txBody>
                    <a:bodyPr/>
                    <a:lstStyle/>
                    <a:p>
                      <a:pPr marL="0" marR="0">
                        <a:spcBef>
                          <a:spcPts val="0"/>
                        </a:spcBef>
                        <a:spcAft>
                          <a:spcPts val="0"/>
                        </a:spcAft>
                      </a:pPr>
                      <a:r>
                        <a:rPr lang="en-US" sz="1400" b="1" kern="1200" dirty="0">
                          <a:solidFill>
                            <a:srgbClr val="FFFFFF"/>
                          </a:solidFill>
                          <a:effectLst/>
                          <a:latin typeface="Century Gothic"/>
                          <a:ea typeface="Times New Roman"/>
                          <a:cs typeface="Arial"/>
                        </a:rPr>
                        <a:t>Creating a Public Health Information System</a:t>
                      </a:r>
                      <a:endParaRPr lang="en-US" sz="1100" b="1"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solidFill>
                  </a:tcPr>
                </a:tc>
                <a:tc>
                  <a:txBody>
                    <a:bodyPr/>
                    <a:lstStyle/>
                    <a:p>
                      <a:pPr marL="0" marR="0" algn="ctr">
                        <a:spcBef>
                          <a:spcPts val="0"/>
                        </a:spcBef>
                        <a:spcAft>
                          <a:spcPts val="0"/>
                        </a:spcAft>
                      </a:pPr>
                      <a:r>
                        <a:rPr lang="en-US" sz="1200" b="1" kern="1200" dirty="0">
                          <a:solidFill>
                            <a:srgbClr val="FFFFFF"/>
                          </a:solidFill>
                          <a:effectLst/>
                          <a:latin typeface="Century Gothic"/>
                          <a:ea typeface="Times New Roman"/>
                          <a:cs typeface="Arial"/>
                        </a:rPr>
                        <a:t>Public health</a:t>
                      </a:r>
                      <a:endParaRPr lang="en-US" sz="1100" b="1" dirty="0">
                        <a:effectLst/>
                        <a:latin typeface="Calibri"/>
                        <a:ea typeface="Calibri"/>
                        <a:cs typeface="Times New Roman"/>
                      </a:endParaRPr>
                    </a:p>
                    <a:p>
                      <a:pPr marL="0" marR="0" algn="ctr">
                        <a:spcBef>
                          <a:spcPts val="0"/>
                        </a:spcBef>
                        <a:spcAft>
                          <a:spcPts val="0"/>
                        </a:spcAft>
                      </a:pPr>
                      <a:r>
                        <a:rPr lang="en-US" sz="1200" b="1" kern="1200" dirty="0">
                          <a:solidFill>
                            <a:srgbClr val="FFFFFF"/>
                          </a:solidFill>
                          <a:effectLst/>
                          <a:latin typeface="Century Gothic"/>
                          <a:ea typeface="Times New Roman"/>
                          <a:cs typeface="Arial"/>
                        </a:rPr>
                        <a:t> official</a:t>
                      </a:r>
                      <a:endParaRPr lang="en-US" sz="1100" b="1"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marL="0" marR="0" algn="ctr">
                        <a:spcBef>
                          <a:spcPts val="0"/>
                        </a:spcBef>
                        <a:spcAft>
                          <a:spcPts val="0"/>
                        </a:spcAft>
                      </a:pPr>
                      <a:r>
                        <a:rPr lang="en-US" sz="1200" b="1" kern="1200" dirty="0">
                          <a:solidFill>
                            <a:srgbClr val="FFFFFF"/>
                          </a:solidFill>
                          <a:effectLst/>
                          <a:latin typeface="Century Gothic"/>
                          <a:ea typeface="Times New Roman"/>
                          <a:cs typeface="Arial"/>
                        </a:rPr>
                        <a:t>Informatician</a:t>
                      </a:r>
                      <a:endParaRPr lang="en-US" sz="1100" b="1"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pPr marL="0" marR="0" algn="ctr">
                        <a:spcBef>
                          <a:spcPts val="0"/>
                        </a:spcBef>
                        <a:spcAft>
                          <a:spcPts val="0"/>
                        </a:spcAft>
                      </a:pPr>
                      <a:r>
                        <a:rPr lang="en-US" sz="1200" b="1" kern="1200" dirty="0">
                          <a:solidFill>
                            <a:srgbClr val="FFFFFF"/>
                          </a:solidFill>
                          <a:effectLst/>
                          <a:latin typeface="Century Gothic"/>
                          <a:ea typeface="Times New Roman"/>
                          <a:cs typeface="Arial"/>
                        </a:rPr>
                        <a:t>Information technology professional</a:t>
                      </a:r>
                      <a:endParaRPr lang="en-US" sz="1100" b="1"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231171">
                <a:tc gridSpan="4">
                  <a:txBody>
                    <a:bodyPr/>
                    <a:lstStyle/>
                    <a:p>
                      <a:pPr marL="0" marR="0">
                        <a:spcBef>
                          <a:spcPts val="0"/>
                        </a:spcBef>
                        <a:spcAft>
                          <a:spcPts val="0"/>
                        </a:spcAft>
                      </a:pPr>
                      <a:r>
                        <a:rPr lang="en-US" sz="1200" b="1" kern="1200" dirty="0">
                          <a:solidFill>
                            <a:srgbClr val="FFFFFF"/>
                          </a:solidFill>
                          <a:effectLst/>
                          <a:latin typeface="Century Gothic"/>
                          <a:ea typeface="Times New Roman"/>
                          <a:cs typeface="Arial"/>
                        </a:rPr>
                        <a:t>Step 1 — Vision and System Planning</a:t>
                      </a:r>
                      <a:endParaRPr lang="en-US" sz="1100" b="1"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48959">
                <a:tc>
                  <a:txBody>
                    <a:bodyPr/>
                    <a:lstStyle/>
                    <a:p>
                      <a:pPr marL="173990" marR="0">
                        <a:spcBef>
                          <a:spcPts val="0"/>
                        </a:spcBef>
                        <a:spcAft>
                          <a:spcPts val="0"/>
                        </a:spcAft>
                      </a:pPr>
                      <a:r>
                        <a:rPr lang="en-US" sz="1100" kern="1200" dirty="0">
                          <a:solidFill>
                            <a:schemeClr val="bg2">
                              <a:lumMod val="50000"/>
                            </a:schemeClr>
                          </a:solidFill>
                          <a:effectLst/>
                          <a:latin typeface="Century Gothic"/>
                          <a:ea typeface="Times New Roman"/>
                          <a:cs typeface="Arial"/>
                        </a:rPr>
                        <a:t>Envision solutions, opportunities, and application of information technology in public</a:t>
                      </a:r>
                      <a:r>
                        <a:rPr lang="en-US" sz="1100" kern="1200" baseline="0" dirty="0">
                          <a:solidFill>
                            <a:schemeClr val="bg2">
                              <a:lumMod val="50000"/>
                            </a:schemeClr>
                          </a:solidFill>
                          <a:effectLst/>
                          <a:latin typeface="Century Gothic"/>
                          <a:ea typeface="Times New Roman"/>
                          <a:cs typeface="Arial"/>
                        </a:rPr>
                        <a:t> health</a:t>
                      </a:r>
                      <a:endParaRPr lang="en-US" sz="1100" dirty="0">
                        <a:solidFill>
                          <a:schemeClr val="bg2">
                            <a:lumMod val="50000"/>
                          </a:schemeClr>
                        </a:solidFill>
                        <a:effectLst/>
                        <a:latin typeface="Calibri"/>
                        <a:ea typeface="Calibri"/>
                        <a:cs typeface="Times New Roma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2"/>
                  </a:ext>
                </a:extLst>
              </a:tr>
              <a:tr h="194723">
                <a:tc gridSpan="4">
                  <a:txBody>
                    <a:bodyPr/>
                    <a:lstStyle/>
                    <a:p>
                      <a:pPr marL="0" marR="0">
                        <a:spcBef>
                          <a:spcPts val="0"/>
                        </a:spcBef>
                        <a:spcAft>
                          <a:spcPts val="0"/>
                        </a:spcAft>
                      </a:pPr>
                      <a:r>
                        <a:rPr lang="en-US" sz="1200" b="1" kern="1200" dirty="0">
                          <a:solidFill>
                            <a:schemeClr val="bg1"/>
                          </a:solidFill>
                          <a:effectLst/>
                          <a:latin typeface="Century Gothic"/>
                          <a:ea typeface="Times New Roman"/>
                          <a:cs typeface="Arial"/>
                        </a:rPr>
                        <a:t>Step 2 — Health Data Standards and Integration</a:t>
                      </a:r>
                      <a:endParaRPr lang="en-US" sz="1100" b="1" dirty="0">
                        <a:solidFill>
                          <a:schemeClr val="bg1"/>
                        </a:solidFill>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688279">
                <a:tc>
                  <a:txBody>
                    <a:bodyPr/>
                    <a:lstStyle/>
                    <a:p>
                      <a:pPr marL="173990" marR="0">
                        <a:spcBef>
                          <a:spcPts val="0"/>
                        </a:spcBef>
                        <a:spcAft>
                          <a:spcPts val="0"/>
                        </a:spcAft>
                      </a:pPr>
                      <a:r>
                        <a:rPr lang="en-US" sz="1100" kern="1200" dirty="0">
                          <a:solidFill>
                            <a:schemeClr val="bg2">
                              <a:lumMod val="50000"/>
                            </a:schemeClr>
                          </a:solidFill>
                          <a:effectLst/>
                          <a:latin typeface="Century Gothic"/>
                          <a:ea typeface="Times New Roman"/>
                          <a:cs typeface="Arial"/>
                        </a:rPr>
                        <a:t>Define and design health data standards and transformation (e.g., HL7, ICD, SNOMED) and health domain integration (e.g., ELR, EHR, CMS, HIE, surveillance, demographics, social media)</a:t>
                      </a:r>
                      <a:endParaRPr lang="en-US" sz="1100" dirty="0">
                        <a:solidFill>
                          <a:schemeClr val="bg2">
                            <a:lumMod val="50000"/>
                          </a:schemeClr>
                        </a:solidFill>
                        <a:effectLst/>
                        <a:latin typeface="Calibri"/>
                        <a:ea typeface="Calibri"/>
                        <a:cs typeface="Times New Roma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4"/>
                  </a:ext>
                </a:extLst>
              </a:tr>
              <a:tr h="518619">
                <a:tc>
                  <a:txBody>
                    <a:bodyPr/>
                    <a:lstStyle/>
                    <a:p>
                      <a:pPr marL="173990" marR="0">
                        <a:spcBef>
                          <a:spcPts val="0"/>
                        </a:spcBef>
                        <a:spcAft>
                          <a:spcPts val="0"/>
                        </a:spcAft>
                      </a:pPr>
                      <a:r>
                        <a:rPr lang="en-US" sz="1100" kern="1200" dirty="0">
                          <a:solidFill>
                            <a:schemeClr val="bg2">
                              <a:lumMod val="50000"/>
                            </a:schemeClr>
                          </a:solidFill>
                          <a:effectLst/>
                          <a:latin typeface="Century Gothic"/>
                          <a:ea typeface="Times New Roman"/>
                          <a:cs typeface="Arial"/>
                        </a:rPr>
                        <a:t>Design and implement databases, tables, columns, data formats, and keys for linking tables and data to support defined health data standards and integration</a:t>
                      </a:r>
                      <a:endParaRPr lang="en-US" sz="1100" dirty="0">
                        <a:solidFill>
                          <a:schemeClr val="bg2">
                            <a:lumMod val="50000"/>
                          </a:schemeClr>
                        </a:solidFill>
                        <a:effectLst/>
                        <a:latin typeface="Calibri"/>
                        <a:ea typeface="Calibri"/>
                        <a:cs typeface="Times New Roma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marL="0" marR="0">
                        <a:spcBef>
                          <a:spcPts val="0"/>
                        </a:spcBef>
                        <a:spcAft>
                          <a:spcPts val="0"/>
                        </a:spcAft>
                      </a:pPr>
                      <a:r>
                        <a:rPr lang="en-US" sz="1000" dirty="0">
                          <a:solidFill>
                            <a:srgbClr val="558ED5"/>
                          </a:solidFill>
                          <a:effectLst/>
                          <a:latin typeface="Century Gothic"/>
                          <a:ea typeface="Times New Roman"/>
                          <a:cs typeface="Arial"/>
                        </a:rPr>
                        <a:t> </a:t>
                      </a:r>
                      <a:endParaRPr lang="en-US" sz="1100" dirty="0">
                        <a:effectLst/>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pPr marL="0" marR="0">
                        <a:spcBef>
                          <a:spcPts val="0"/>
                        </a:spcBef>
                        <a:spcAft>
                          <a:spcPts val="0"/>
                        </a:spcAft>
                      </a:pPr>
                      <a:r>
                        <a:rPr lang="en-US" sz="1000" dirty="0">
                          <a:solidFill>
                            <a:srgbClr val="558ED5"/>
                          </a:solidFill>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5"/>
                  </a:ext>
                </a:extLst>
              </a:tr>
              <a:tr h="194723">
                <a:tc gridSpan="4">
                  <a:txBody>
                    <a:bodyPr/>
                    <a:lstStyle/>
                    <a:p>
                      <a:pPr marL="0" marR="0">
                        <a:spcBef>
                          <a:spcPts val="0"/>
                        </a:spcBef>
                        <a:spcAft>
                          <a:spcPts val="0"/>
                        </a:spcAft>
                      </a:pPr>
                      <a:r>
                        <a:rPr lang="en-US" sz="1200" b="1" kern="1200" dirty="0">
                          <a:solidFill>
                            <a:srgbClr val="FFFFFF"/>
                          </a:solidFill>
                          <a:effectLst/>
                          <a:latin typeface="Century Gothic"/>
                          <a:ea typeface="Times New Roman"/>
                          <a:cs typeface="Arial"/>
                        </a:rPr>
                        <a:t>Step 3 — Data Privacy and Security</a:t>
                      </a:r>
                      <a:endParaRPr lang="en-US" sz="1100" b="1"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48959">
                <a:tc>
                  <a:txBody>
                    <a:bodyPr/>
                    <a:lstStyle/>
                    <a:p>
                      <a:pPr marL="173990" marR="0">
                        <a:lnSpc>
                          <a:spcPct val="100000"/>
                        </a:lnSpc>
                        <a:spcBef>
                          <a:spcPts val="0"/>
                        </a:spcBef>
                        <a:spcAft>
                          <a:spcPts val="0"/>
                        </a:spcAft>
                      </a:pPr>
                      <a:r>
                        <a:rPr lang="en-US" sz="1100" kern="1200" dirty="0">
                          <a:solidFill>
                            <a:schemeClr val="bg2">
                              <a:lumMod val="50000"/>
                            </a:schemeClr>
                          </a:solidFill>
                          <a:effectLst/>
                          <a:latin typeface="Century Gothic"/>
                          <a:ea typeface="Times New Roman"/>
                          <a:cs typeface="Arial"/>
                        </a:rPr>
                        <a:t>Define and implement health data privacy and HIPAA regulations</a:t>
                      </a:r>
                      <a:endParaRPr lang="en-US" sz="1100" dirty="0">
                        <a:solidFill>
                          <a:schemeClr val="bg2">
                            <a:lumMod val="50000"/>
                          </a:schemeClr>
                        </a:solidFill>
                        <a:effectLst/>
                        <a:latin typeface="Calibri"/>
                        <a:ea typeface="Calibri"/>
                        <a:cs typeface="Times New Roma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7"/>
                  </a:ext>
                </a:extLst>
              </a:tr>
              <a:tr h="384810">
                <a:tc>
                  <a:txBody>
                    <a:bodyPr/>
                    <a:lstStyle/>
                    <a:p>
                      <a:pPr marL="173990" marR="0">
                        <a:lnSpc>
                          <a:spcPct val="100000"/>
                        </a:lnSpc>
                        <a:spcBef>
                          <a:spcPts val="0"/>
                        </a:spcBef>
                        <a:spcAft>
                          <a:spcPts val="0"/>
                        </a:spcAft>
                      </a:pPr>
                      <a:r>
                        <a:rPr lang="en-US" sz="1100" kern="1200" dirty="0">
                          <a:solidFill>
                            <a:schemeClr val="bg2">
                              <a:lumMod val="50000"/>
                            </a:schemeClr>
                          </a:solidFill>
                          <a:effectLst/>
                          <a:latin typeface="Century Gothic"/>
                          <a:ea typeface="Times New Roman"/>
                          <a:cs typeface="Arial"/>
                        </a:rPr>
                        <a:t>Implement and enforce data, systems, and communication security </a:t>
                      </a:r>
                      <a:endParaRPr lang="en-US" sz="1100" dirty="0">
                        <a:solidFill>
                          <a:schemeClr val="bg2">
                            <a:lumMod val="50000"/>
                          </a:schemeClr>
                        </a:solidFill>
                        <a:effectLst/>
                        <a:latin typeface="Calibri"/>
                        <a:ea typeface="Calibri"/>
                        <a:cs typeface="Times New Roma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8"/>
                  </a:ext>
                </a:extLst>
              </a:tr>
              <a:tr h="214853">
                <a:tc gridSpan="4">
                  <a:txBody>
                    <a:bodyPr/>
                    <a:lstStyle/>
                    <a:p>
                      <a:pPr marL="0" marR="0">
                        <a:lnSpc>
                          <a:spcPts val="1620"/>
                        </a:lnSpc>
                        <a:spcBef>
                          <a:spcPts val="0"/>
                        </a:spcBef>
                        <a:spcAft>
                          <a:spcPts val="0"/>
                        </a:spcAft>
                      </a:pPr>
                      <a:r>
                        <a:rPr lang="en-US" sz="1200" b="1" kern="1200" dirty="0">
                          <a:solidFill>
                            <a:srgbClr val="FFFFFF"/>
                          </a:solidFill>
                          <a:effectLst/>
                          <a:latin typeface="Century Gothic"/>
                          <a:ea typeface="Times New Roman"/>
                          <a:cs typeface="Arial"/>
                        </a:rPr>
                        <a:t>Step 4 — Systems Design and Implementation</a:t>
                      </a:r>
                      <a:endParaRPr lang="en-US" sz="1100" b="1"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501014">
                <a:tc>
                  <a:txBody>
                    <a:bodyPr/>
                    <a:lstStyle/>
                    <a:p>
                      <a:pPr marL="173990" marR="0">
                        <a:lnSpc>
                          <a:spcPct val="100000"/>
                        </a:lnSpc>
                        <a:spcBef>
                          <a:spcPts val="0"/>
                        </a:spcBef>
                        <a:spcAft>
                          <a:spcPts val="0"/>
                        </a:spcAft>
                      </a:pPr>
                      <a:r>
                        <a:rPr lang="en-US" sz="1100" kern="1200" dirty="0">
                          <a:solidFill>
                            <a:schemeClr val="bg2">
                              <a:lumMod val="50000"/>
                            </a:schemeClr>
                          </a:solidFill>
                          <a:effectLst/>
                          <a:latin typeface="Century Gothic"/>
                          <a:ea typeface="Times New Roman"/>
                          <a:cs typeface="Arial"/>
                        </a:rPr>
                        <a:t>Define and design methods for public health functions, data elements, data flow, case definitions, and message mapping</a:t>
                      </a:r>
                      <a:endParaRPr lang="en-US" sz="1100" dirty="0">
                        <a:solidFill>
                          <a:schemeClr val="bg2">
                            <a:lumMod val="50000"/>
                          </a:schemeClr>
                        </a:solidFill>
                        <a:effectLst/>
                        <a:latin typeface="Calibri"/>
                        <a:ea typeface="Calibri"/>
                        <a:cs typeface="Times New Roma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10"/>
                  </a:ext>
                </a:extLst>
              </a:tr>
              <a:tr h="384810">
                <a:tc>
                  <a:txBody>
                    <a:bodyPr/>
                    <a:lstStyle/>
                    <a:p>
                      <a:pPr marL="173990" marR="0">
                        <a:lnSpc>
                          <a:spcPct val="100000"/>
                        </a:lnSpc>
                        <a:spcBef>
                          <a:spcPts val="0"/>
                        </a:spcBef>
                        <a:spcAft>
                          <a:spcPts val="0"/>
                        </a:spcAft>
                      </a:pPr>
                      <a:r>
                        <a:rPr lang="en-US" sz="1100" kern="1200" dirty="0">
                          <a:solidFill>
                            <a:schemeClr val="bg2">
                              <a:lumMod val="50000"/>
                            </a:schemeClr>
                          </a:solidFill>
                          <a:effectLst/>
                          <a:latin typeface="Century Gothic"/>
                          <a:ea typeface="Times New Roman"/>
                          <a:cs typeface="Arial"/>
                        </a:rPr>
                        <a:t>Implement information technology for defined functions, data elements, data flow, and case definitions</a:t>
                      </a:r>
                      <a:endParaRPr lang="en-US" sz="1100" dirty="0">
                        <a:solidFill>
                          <a:schemeClr val="bg2">
                            <a:lumMod val="50000"/>
                          </a:schemeClr>
                        </a:solidFill>
                        <a:effectLst/>
                        <a:latin typeface="Calibri"/>
                        <a:ea typeface="Calibri"/>
                        <a:cs typeface="Times New Roma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11"/>
                  </a:ext>
                </a:extLst>
              </a:tr>
              <a:tr h="405692">
                <a:tc>
                  <a:txBody>
                    <a:bodyPr/>
                    <a:lstStyle/>
                    <a:p>
                      <a:pPr marL="0" marR="0">
                        <a:spcBef>
                          <a:spcPts val="0"/>
                        </a:spcBef>
                        <a:spcAft>
                          <a:spcPts val="0"/>
                        </a:spcAft>
                      </a:pPr>
                      <a:r>
                        <a:rPr lang="en-US" sz="1200" b="1" kern="1200" dirty="0">
                          <a:solidFill>
                            <a:srgbClr val="FFFFFF"/>
                          </a:solidFill>
                          <a:effectLst/>
                          <a:latin typeface="Century Gothic"/>
                          <a:ea typeface="Times New Roman"/>
                          <a:cs typeface="Arial"/>
                        </a:rPr>
                        <a:t>Step 5 — Visualization, Analysis, and Reporting of Health Data</a:t>
                      </a:r>
                      <a:endParaRPr lang="en-US" sz="1100" b="1"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077FF"/>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808080"/>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99594"/>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accent4">
                        <a:lumMod val="40000"/>
                        <a:lumOff val="60000"/>
                      </a:schemeClr>
                    </a:solidFill>
                  </a:tcPr>
                </a:tc>
                <a:extLst>
                  <a:ext uri="{0D108BD9-81ED-4DB2-BD59-A6C34878D82A}">
                    <a16:rowId xmlns:a16="http://schemas.microsoft.com/office/drawing/2014/main" val="10012"/>
                  </a:ext>
                </a:extLst>
              </a:tr>
            </a:tbl>
          </a:graphicData>
        </a:graphic>
      </p:graphicFrame>
      <p:sp>
        <p:nvSpPr>
          <p:cNvPr id="76" name="Text Box 1"/>
          <p:cNvSpPr txBox="1"/>
          <p:nvPr/>
        </p:nvSpPr>
        <p:spPr>
          <a:xfrm>
            <a:off x="5024252" y="1828800"/>
            <a:ext cx="3048000" cy="304800"/>
          </a:xfrm>
          <a:prstGeom prst="rect">
            <a:avLst/>
          </a:prstGeom>
          <a:solidFill>
            <a:srgbClr val="FFFF99"/>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800" dirty="0">
                <a:solidFill>
                  <a:schemeClr val="bg2">
                    <a:lumMod val="50000"/>
                  </a:schemeClr>
                </a:solidFill>
                <a:effectLst/>
                <a:latin typeface="Century Gothic"/>
                <a:ea typeface="Calibri"/>
                <a:cs typeface="Times New Roman"/>
              </a:rPr>
              <a:t>Broad knowledge of public health practice, proficiency in information technology, and capacity for innovation</a:t>
            </a:r>
            <a:endParaRPr lang="en-US" sz="1100" dirty="0">
              <a:solidFill>
                <a:schemeClr val="bg2">
                  <a:lumMod val="50000"/>
                </a:schemeClr>
              </a:solidFill>
              <a:effectLst/>
              <a:ea typeface="Calibri"/>
              <a:cs typeface="Times New Roman"/>
            </a:endParaRPr>
          </a:p>
        </p:txBody>
      </p:sp>
      <p:sp>
        <p:nvSpPr>
          <p:cNvPr id="77" name="Text Box 2"/>
          <p:cNvSpPr txBox="1"/>
          <p:nvPr/>
        </p:nvSpPr>
        <p:spPr>
          <a:xfrm>
            <a:off x="5029200" y="2514600"/>
            <a:ext cx="3048000" cy="301752"/>
          </a:xfrm>
          <a:prstGeom prst="rect">
            <a:avLst/>
          </a:prstGeom>
          <a:solidFill>
            <a:srgbClr val="FFFF99"/>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800" dirty="0">
                <a:solidFill>
                  <a:schemeClr val="bg2">
                    <a:lumMod val="50000"/>
                  </a:schemeClr>
                </a:solidFill>
                <a:effectLst/>
                <a:latin typeface="Century Gothic"/>
                <a:ea typeface="Calibri"/>
                <a:cs typeface="Times New Roman"/>
              </a:rPr>
              <a:t>Expertise in health data standards, database design, and data linking and integration across health systems</a:t>
            </a:r>
            <a:endParaRPr lang="en-US" sz="1100" dirty="0">
              <a:solidFill>
                <a:schemeClr val="bg2">
                  <a:lumMod val="50000"/>
                </a:schemeClr>
              </a:solidFill>
              <a:effectLst/>
              <a:latin typeface="Calibri"/>
              <a:ea typeface="Calibri"/>
              <a:cs typeface="Times New Roman"/>
            </a:endParaRPr>
          </a:p>
        </p:txBody>
      </p:sp>
      <p:sp>
        <p:nvSpPr>
          <p:cNvPr id="78" name="Text Box 3"/>
          <p:cNvSpPr txBox="1"/>
          <p:nvPr/>
        </p:nvSpPr>
        <p:spPr>
          <a:xfrm>
            <a:off x="6515100" y="3048000"/>
            <a:ext cx="1752600" cy="471487"/>
          </a:xfrm>
          <a:prstGeom prst="rect">
            <a:avLst/>
          </a:prstGeom>
          <a:solidFill>
            <a:srgbClr val="FFFF99"/>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800" dirty="0">
                <a:solidFill>
                  <a:schemeClr val="bg2">
                    <a:lumMod val="50000"/>
                  </a:schemeClr>
                </a:solidFill>
                <a:effectLst/>
                <a:latin typeface="Century Gothic"/>
                <a:ea typeface="Calibri"/>
                <a:cs typeface="Times New Roman"/>
              </a:rPr>
              <a:t>Expertise in relational/SQL databases and unstructured data design and management</a:t>
            </a:r>
            <a:endParaRPr lang="en-US" sz="1100" dirty="0">
              <a:solidFill>
                <a:schemeClr val="bg2">
                  <a:lumMod val="50000"/>
                </a:schemeClr>
              </a:solidFill>
              <a:effectLst/>
              <a:latin typeface="Calibri"/>
              <a:ea typeface="Calibri"/>
              <a:cs typeface="Times New Roman"/>
            </a:endParaRPr>
          </a:p>
        </p:txBody>
      </p:sp>
      <p:sp>
        <p:nvSpPr>
          <p:cNvPr id="80" name="Text Box 4"/>
          <p:cNvSpPr txBox="1"/>
          <p:nvPr/>
        </p:nvSpPr>
        <p:spPr>
          <a:xfrm>
            <a:off x="4972050" y="3733800"/>
            <a:ext cx="1905000" cy="228600"/>
          </a:xfrm>
          <a:prstGeom prst="rect">
            <a:avLst/>
          </a:prstGeom>
          <a:solidFill>
            <a:srgbClr val="FFFF99"/>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800" dirty="0">
                <a:solidFill>
                  <a:schemeClr val="bg2">
                    <a:lumMod val="50000"/>
                  </a:schemeClr>
                </a:solidFill>
                <a:effectLst/>
                <a:latin typeface="Century Gothic"/>
                <a:ea typeface="Calibri"/>
                <a:cs typeface="Times New Roman"/>
              </a:rPr>
              <a:t>Knowledge of health data privacy</a:t>
            </a:r>
            <a:endParaRPr lang="en-US" sz="1100" dirty="0">
              <a:solidFill>
                <a:schemeClr val="bg2">
                  <a:lumMod val="50000"/>
                </a:schemeClr>
              </a:solidFill>
              <a:effectLst/>
              <a:latin typeface="Calibri"/>
              <a:ea typeface="Calibri"/>
              <a:cs typeface="Times New Roman"/>
            </a:endParaRPr>
          </a:p>
        </p:txBody>
      </p:sp>
      <p:sp>
        <p:nvSpPr>
          <p:cNvPr id="81" name="Text Box 5"/>
          <p:cNvSpPr txBox="1"/>
          <p:nvPr/>
        </p:nvSpPr>
        <p:spPr>
          <a:xfrm>
            <a:off x="6629400" y="4114800"/>
            <a:ext cx="2209800" cy="304800"/>
          </a:xfrm>
          <a:prstGeom prst="rect">
            <a:avLst/>
          </a:prstGeom>
          <a:solidFill>
            <a:srgbClr val="FFFF99"/>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800" dirty="0">
                <a:solidFill>
                  <a:schemeClr val="bg2">
                    <a:lumMod val="50000"/>
                  </a:schemeClr>
                </a:solidFill>
                <a:effectLst/>
                <a:latin typeface="Century Gothic"/>
                <a:ea typeface="Calibri"/>
                <a:cs typeface="Times New Roman"/>
              </a:rPr>
              <a:t>Understanding information technology security functions</a:t>
            </a:r>
          </a:p>
          <a:p>
            <a:pPr marL="0" marR="0" algn="ctr">
              <a:spcBef>
                <a:spcPts val="0"/>
              </a:spcBef>
              <a:spcAft>
                <a:spcPts val="1000"/>
              </a:spcAft>
            </a:pPr>
            <a:endParaRPr lang="en-US" sz="800" dirty="0">
              <a:latin typeface="Century Gothic"/>
              <a:ea typeface="Calibri"/>
              <a:cs typeface="Times New Roman"/>
            </a:endParaRPr>
          </a:p>
          <a:p>
            <a:pPr marL="0" marR="0" algn="ctr">
              <a:spcBef>
                <a:spcPts val="0"/>
              </a:spcBef>
              <a:spcAft>
                <a:spcPts val="1000"/>
              </a:spcAft>
            </a:pPr>
            <a:endParaRPr lang="en-US" sz="1100" dirty="0">
              <a:effectLst/>
              <a:latin typeface="Calibri"/>
              <a:ea typeface="Calibri"/>
              <a:cs typeface="Times New Roman"/>
            </a:endParaRPr>
          </a:p>
        </p:txBody>
      </p:sp>
      <p:sp>
        <p:nvSpPr>
          <p:cNvPr id="82" name="Text Box 6"/>
          <p:cNvSpPr txBox="1"/>
          <p:nvPr/>
        </p:nvSpPr>
        <p:spPr>
          <a:xfrm>
            <a:off x="5765215" y="4724400"/>
            <a:ext cx="1626185" cy="301752"/>
          </a:xfrm>
          <a:prstGeom prst="rect">
            <a:avLst/>
          </a:prstGeom>
          <a:solidFill>
            <a:srgbClr val="FFFF99"/>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800" dirty="0">
                <a:solidFill>
                  <a:schemeClr val="bg2">
                    <a:lumMod val="50000"/>
                  </a:schemeClr>
                </a:solidFill>
                <a:effectLst/>
                <a:latin typeface="Century Gothic"/>
                <a:ea typeface="Calibri"/>
                <a:cs typeface="Times New Roman"/>
              </a:rPr>
              <a:t>Expertise in health systems and data interoperability</a:t>
            </a:r>
            <a:endParaRPr lang="en-US" sz="1100" dirty="0">
              <a:solidFill>
                <a:schemeClr val="bg2">
                  <a:lumMod val="50000"/>
                </a:schemeClr>
              </a:solidFill>
              <a:effectLst/>
              <a:latin typeface="Calibri"/>
              <a:ea typeface="Calibri"/>
              <a:cs typeface="Times New Roman"/>
            </a:endParaRPr>
          </a:p>
        </p:txBody>
      </p:sp>
      <p:sp>
        <p:nvSpPr>
          <p:cNvPr id="83" name="Text Box 7"/>
          <p:cNvSpPr txBox="1"/>
          <p:nvPr/>
        </p:nvSpPr>
        <p:spPr>
          <a:xfrm>
            <a:off x="6764908" y="5257800"/>
            <a:ext cx="2095500" cy="318770"/>
          </a:xfrm>
          <a:prstGeom prst="rect">
            <a:avLst/>
          </a:prstGeom>
          <a:solidFill>
            <a:srgbClr val="FFFF99"/>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800" dirty="0">
                <a:solidFill>
                  <a:schemeClr val="bg2">
                    <a:lumMod val="50000"/>
                  </a:schemeClr>
                </a:solidFill>
                <a:effectLst/>
                <a:latin typeface="Century Gothic"/>
                <a:ea typeface="Calibri"/>
                <a:cs typeface="Times New Roman"/>
              </a:rPr>
              <a:t>Expertise in managing information technology systems development</a:t>
            </a:r>
            <a:endParaRPr lang="en-US" sz="1100" dirty="0">
              <a:solidFill>
                <a:schemeClr val="bg2">
                  <a:lumMod val="50000"/>
                </a:schemeClr>
              </a:solidFill>
              <a:effectLst/>
              <a:latin typeface="Calibri"/>
              <a:ea typeface="Calibri"/>
              <a:cs typeface="Times New Roman"/>
            </a:endParaRPr>
          </a:p>
        </p:txBody>
      </p:sp>
      <p:sp>
        <p:nvSpPr>
          <p:cNvPr id="84" name="Text Box 8"/>
          <p:cNvSpPr txBox="1"/>
          <p:nvPr/>
        </p:nvSpPr>
        <p:spPr>
          <a:xfrm>
            <a:off x="4648200" y="5562600"/>
            <a:ext cx="2057400" cy="436602"/>
          </a:xfrm>
          <a:prstGeom prst="rect">
            <a:avLst/>
          </a:prstGeom>
          <a:solidFill>
            <a:srgbClr val="FFFF99"/>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800" dirty="0">
                <a:solidFill>
                  <a:schemeClr val="bg2">
                    <a:lumMod val="50000"/>
                  </a:schemeClr>
                </a:solidFill>
                <a:effectLst/>
                <a:latin typeface="Century Gothic"/>
                <a:ea typeface="Calibri"/>
                <a:cs typeface="Times New Roman"/>
              </a:rPr>
              <a:t>Expertise in public health practice, business intelligence, decision making, and use of analytic software</a:t>
            </a:r>
            <a:endParaRPr lang="en-US" sz="1100" dirty="0">
              <a:solidFill>
                <a:schemeClr val="bg2">
                  <a:lumMod val="50000"/>
                </a:schemeClr>
              </a:solidFill>
              <a:effectLst/>
              <a:latin typeface="Calibri"/>
              <a:ea typeface="Calibri"/>
              <a:cs typeface="Times New Roman"/>
            </a:endParaRPr>
          </a:p>
        </p:txBody>
      </p:sp>
      <p:sp>
        <p:nvSpPr>
          <p:cNvPr id="2" name="TextBox 1"/>
          <p:cNvSpPr txBox="1"/>
          <p:nvPr/>
        </p:nvSpPr>
        <p:spPr>
          <a:xfrm>
            <a:off x="312098" y="5999202"/>
            <a:ext cx="8222301" cy="553998"/>
          </a:xfrm>
          <a:prstGeom prst="rect">
            <a:avLst/>
          </a:prstGeom>
          <a:noFill/>
        </p:spPr>
        <p:txBody>
          <a:bodyPr wrap="square" rtlCol="0">
            <a:spAutoFit/>
          </a:bodyPr>
          <a:lstStyle/>
          <a:p>
            <a:r>
              <a:rPr lang="en-US" sz="1000" dirty="0">
                <a:solidFill>
                  <a:schemeClr val="bg2">
                    <a:lumMod val="50000"/>
                  </a:schemeClr>
                </a:solidFill>
                <a:latin typeface="Arial" panose="020B0604020202020204" pitchFamily="34" charset="0"/>
                <a:cs typeface="Arial" panose="020B0604020202020204" pitchFamily="34" charset="0"/>
              </a:rPr>
              <a:t>CMS = Centers for Medicare and Medicaid Services; EHR = electronic health record; ELR = electronic laboratory record; HIE = health information exchange; HIPAA = Health Insurance Portability and Accountability Act; HL7 = Health Level 7; ICD = </a:t>
            </a:r>
            <a:r>
              <a:rPr lang="en-US" sz="1000" i="1" dirty="0">
                <a:solidFill>
                  <a:schemeClr val="bg2">
                    <a:lumMod val="50000"/>
                  </a:schemeClr>
                </a:solidFill>
                <a:latin typeface="Arial" panose="020B0604020202020204" pitchFamily="34" charset="0"/>
                <a:cs typeface="Arial" panose="020B0604020202020204" pitchFamily="34" charset="0"/>
              </a:rPr>
              <a:t>International Classification of Diseases</a:t>
            </a:r>
            <a:r>
              <a:rPr lang="en-US" sz="1000" dirty="0">
                <a:solidFill>
                  <a:schemeClr val="bg2">
                    <a:lumMod val="50000"/>
                  </a:schemeClr>
                </a:solidFill>
                <a:latin typeface="Arial" panose="020B0604020202020204" pitchFamily="34" charset="0"/>
                <a:cs typeface="Arial" panose="020B0604020202020204" pitchFamily="34" charset="0"/>
              </a:rPr>
              <a:t>; SNOMED = Systematized Nomenclature of Human Medicine; SQL = structured query language.</a:t>
            </a:r>
          </a:p>
        </p:txBody>
      </p:sp>
    </p:spTree>
    <p:extLst>
      <p:ext uri="{BB962C8B-B14F-4D97-AF65-F5344CB8AC3E}">
        <p14:creationId xmlns:p14="http://schemas.microsoft.com/office/powerpoint/2010/main" val="38080233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17</a:t>
            </a:fld>
            <a:endParaRPr lang="en-US" sz="1200" dirty="0">
              <a:latin typeface="Arial" panose="020B0604020202020204" pitchFamily="34" charset="0"/>
              <a:cs typeface="Arial" panose="020B0604020202020204" pitchFamily="34" charset="0"/>
            </a:endParaRPr>
          </a:p>
        </p:txBody>
      </p:sp>
      <p:sp>
        <p:nvSpPr>
          <p:cNvPr id="10" name="TextBox 9"/>
          <p:cNvSpPr txBox="1"/>
          <p:nvPr/>
        </p:nvSpPr>
        <p:spPr>
          <a:xfrm>
            <a:off x="489715" y="512802"/>
            <a:ext cx="8197081"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Step 1 — Vision and System Planning</a:t>
            </a:r>
          </a:p>
        </p:txBody>
      </p:sp>
      <p:cxnSp>
        <p:nvCxnSpPr>
          <p:cNvPr id="11" name="Straight Connector 10"/>
          <p:cNvCxnSpPr/>
          <p:nvPr/>
        </p:nvCxnSpPr>
        <p:spPr>
          <a:xfrm>
            <a:off x="597020" y="1066800"/>
            <a:ext cx="8141154"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715000" y="1798445"/>
            <a:ext cx="1605265" cy="430887"/>
          </a:xfrm>
          <a:prstGeom prst="rect">
            <a:avLst/>
          </a:prstGeom>
          <a:noFill/>
          <a:ln w="19050">
            <a:noFill/>
          </a:ln>
        </p:spPr>
        <p:txBody>
          <a:bodyPr wrap="square" rtlCol="0">
            <a:spAutoFit/>
          </a:bodyPr>
          <a:lstStyle/>
          <a:p>
            <a:r>
              <a:rPr lang="en-US" sz="2200" dirty="0">
                <a:solidFill>
                  <a:srgbClr val="0039A6"/>
                </a:solidFill>
                <a:effectLst/>
                <a:latin typeface="Century Gothic" panose="020B0502020202020204" pitchFamily="34" charset="0"/>
              </a:rPr>
              <a:t>Hardware</a:t>
            </a:r>
          </a:p>
        </p:txBody>
      </p:sp>
      <p:sp>
        <p:nvSpPr>
          <p:cNvPr id="20" name="TextBox 19"/>
          <p:cNvSpPr txBox="1"/>
          <p:nvPr/>
        </p:nvSpPr>
        <p:spPr>
          <a:xfrm>
            <a:off x="5733803" y="3142971"/>
            <a:ext cx="1712976" cy="430887"/>
          </a:xfrm>
          <a:prstGeom prst="rect">
            <a:avLst/>
          </a:prstGeom>
          <a:noFill/>
          <a:ln w="19050">
            <a:noFill/>
          </a:ln>
        </p:spPr>
        <p:txBody>
          <a:bodyPr wrap="square" rtlCol="0">
            <a:spAutoFit/>
          </a:bodyPr>
          <a:lstStyle/>
          <a:p>
            <a:r>
              <a:rPr lang="en-US" sz="2200" dirty="0">
                <a:solidFill>
                  <a:srgbClr val="0039A6"/>
                </a:solidFill>
                <a:effectLst/>
                <a:latin typeface="Century Gothic" panose="020B0502020202020204" pitchFamily="34" charset="0"/>
              </a:rPr>
              <a:t>Software</a:t>
            </a:r>
          </a:p>
        </p:txBody>
      </p:sp>
      <p:sp>
        <p:nvSpPr>
          <p:cNvPr id="21" name="TextBox 20"/>
          <p:cNvSpPr txBox="1"/>
          <p:nvPr/>
        </p:nvSpPr>
        <p:spPr>
          <a:xfrm>
            <a:off x="5638800" y="4392590"/>
            <a:ext cx="2441777" cy="769441"/>
          </a:xfrm>
          <a:prstGeom prst="rect">
            <a:avLst/>
          </a:prstGeom>
          <a:noFill/>
          <a:ln w="19050">
            <a:noFill/>
          </a:ln>
        </p:spPr>
        <p:txBody>
          <a:bodyPr wrap="square" rtlCol="0">
            <a:spAutoFit/>
          </a:bodyPr>
          <a:lstStyle/>
          <a:p>
            <a:r>
              <a:rPr lang="en-US" sz="2200" dirty="0">
                <a:solidFill>
                  <a:srgbClr val="0039A6"/>
                </a:solidFill>
                <a:latin typeface="Century Gothic" panose="020B0502020202020204" pitchFamily="34" charset="0"/>
              </a:rPr>
              <a:t>C</a:t>
            </a:r>
            <a:r>
              <a:rPr lang="en-US" sz="2200" dirty="0">
                <a:solidFill>
                  <a:srgbClr val="0039A6"/>
                </a:solidFill>
                <a:effectLst/>
                <a:latin typeface="Century Gothic" panose="020B0502020202020204" pitchFamily="34" charset="0"/>
              </a:rPr>
              <a:t>ommunication</a:t>
            </a:r>
          </a:p>
          <a:p>
            <a:r>
              <a:rPr lang="en-US" sz="2200" dirty="0">
                <a:solidFill>
                  <a:srgbClr val="0039A6"/>
                </a:solidFill>
                <a:effectLst/>
                <a:latin typeface="Century Gothic" panose="020B0502020202020204" pitchFamily="34" charset="0"/>
              </a:rPr>
              <a:t>Technology</a:t>
            </a:r>
          </a:p>
        </p:txBody>
      </p:sp>
      <p:cxnSp>
        <p:nvCxnSpPr>
          <p:cNvPr id="12" name="Straight Connector 11"/>
          <p:cNvCxnSpPr/>
          <p:nvPr/>
        </p:nvCxnSpPr>
        <p:spPr>
          <a:xfrm flipV="1">
            <a:off x="3072485" y="1980608"/>
            <a:ext cx="956642" cy="279502"/>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190927" y="4251743"/>
            <a:ext cx="990600" cy="556345"/>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190927" y="3369498"/>
            <a:ext cx="838200" cy="0"/>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pic>
        <p:nvPicPr>
          <p:cNvPr id="26" name="Picture 6" descr="Informatician." title=" Informatic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76" y="2115141"/>
            <a:ext cx="2486549" cy="24865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Smartphone." title="Software "/>
          <p:cNvPicPr>
            <a:picLocks noChangeAspect="1"/>
          </p:cNvPicPr>
          <p:nvPr/>
        </p:nvPicPr>
        <p:blipFill rotWithShape="1">
          <a:blip r:embed="rId4">
            <a:extLst>
              <a:ext uri="{28A0092B-C50C-407E-A947-70E740481C1C}">
                <a14:useLocalDpi xmlns:a14="http://schemas.microsoft.com/office/drawing/2010/main" val="0"/>
              </a:ext>
            </a:extLst>
          </a:blip>
          <a:srcRect l="10701" r="8916" b="8479"/>
          <a:stretch/>
        </p:blipFill>
        <p:spPr>
          <a:xfrm>
            <a:off x="4668158" y="2912297"/>
            <a:ext cx="945646" cy="914401"/>
          </a:xfrm>
          <a:prstGeom prst="roundRect">
            <a:avLst/>
          </a:prstGeom>
          <a:effectLst>
            <a:glow rad="63500">
              <a:schemeClr val="bg2">
                <a:alpha val="40000"/>
              </a:schemeClr>
            </a:glow>
          </a:effectLst>
        </p:spPr>
      </p:pic>
      <p:pic>
        <p:nvPicPr>
          <p:cNvPr id="3" name="Picture 2" descr="A desktop computer." title="Hardware"/>
          <p:cNvPicPr>
            <a:picLocks noChangeAspect="1"/>
          </p:cNvPicPr>
          <p:nvPr/>
        </p:nvPicPr>
        <p:blipFill rotWithShape="1">
          <a:blip r:embed="rId5">
            <a:extLst>
              <a:ext uri="{28A0092B-C50C-407E-A947-70E740481C1C}">
                <a14:useLocalDpi xmlns:a14="http://schemas.microsoft.com/office/drawing/2010/main" val="0"/>
              </a:ext>
            </a:extLst>
          </a:blip>
          <a:srcRect l="10701" t="8922" r="8916" b="9104"/>
          <a:stretch/>
        </p:blipFill>
        <p:spPr>
          <a:xfrm>
            <a:off x="4668158" y="1556688"/>
            <a:ext cx="945646" cy="914400"/>
          </a:xfrm>
          <a:prstGeom prst="roundRect">
            <a:avLst/>
          </a:prstGeom>
          <a:ln>
            <a:noFill/>
          </a:ln>
          <a:effectLst>
            <a:glow rad="63500">
              <a:schemeClr val="bg2">
                <a:alpha val="40000"/>
              </a:schemeClr>
            </a:glow>
          </a:effectLst>
        </p:spPr>
      </p:pic>
      <p:pic>
        <p:nvPicPr>
          <p:cNvPr id="5" name="Picture 4" descr="Two floppy disks and two compact disks." title="Communication Technology "/>
          <p:cNvPicPr>
            <a:picLocks noChangeAspect="1"/>
          </p:cNvPicPr>
          <p:nvPr/>
        </p:nvPicPr>
        <p:blipFill rotWithShape="1">
          <a:blip r:embed="rId6">
            <a:extLst>
              <a:ext uri="{28A0092B-C50C-407E-A947-70E740481C1C}">
                <a14:useLocalDpi xmlns:a14="http://schemas.microsoft.com/office/drawing/2010/main" val="0"/>
              </a:ext>
            </a:extLst>
          </a:blip>
          <a:srcRect l="9103" t="7650" r="10514" b="9312"/>
          <a:stretch/>
        </p:blipFill>
        <p:spPr>
          <a:xfrm>
            <a:off x="4667597" y="4347919"/>
            <a:ext cx="945647" cy="920338"/>
          </a:xfrm>
          <a:prstGeom prst="roundRect">
            <a:avLst/>
          </a:prstGeom>
          <a:effectLst>
            <a:glow rad="63500">
              <a:schemeClr val="bg2">
                <a:lumMod val="75000"/>
                <a:alpha val="40000"/>
              </a:schemeClr>
            </a:glow>
          </a:effectLst>
        </p:spPr>
      </p:pic>
    </p:spTree>
    <p:extLst>
      <p:ext uri="{BB962C8B-B14F-4D97-AF65-F5344CB8AC3E}">
        <p14:creationId xmlns:p14="http://schemas.microsoft.com/office/powerpoint/2010/main" val="3207510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18</a:t>
            </a:fld>
            <a:endParaRPr lang="en-US" sz="1200" dirty="0">
              <a:latin typeface="Arial" panose="020B0604020202020204" pitchFamily="34" charset="0"/>
              <a:cs typeface="Arial" panose="020B0604020202020204" pitchFamily="34" charset="0"/>
            </a:endParaRPr>
          </a:p>
        </p:txBody>
      </p:sp>
      <p:sp>
        <p:nvSpPr>
          <p:cNvPr id="5" name="TextBox 4"/>
          <p:cNvSpPr txBox="1"/>
          <p:nvPr/>
        </p:nvSpPr>
        <p:spPr>
          <a:xfrm>
            <a:off x="304800" y="512802"/>
            <a:ext cx="8534400" cy="1015663"/>
          </a:xfrm>
          <a:prstGeom prst="rect">
            <a:avLst/>
          </a:prstGeom>
          <a:noFill/>
          <a:ln w="19050">
            <a:noFill/>
          </a:ln>
        </p:spPr>
        <p:txBody>
          <a:bodyPr wrap="square" rtlCol="0">
            <a:spAutoFit/>
          </a:bodyPr>
          <a:lstStyle/>
          <a:p>
            <a:pPr algn="ctr"/>
            <a:r>
              <a:rPr lang="en-US" sz="3000" dirty="0">
                <a:solidFill>
                  <a:srgbClr val="0039A6"/>
                </a:solidFill>
                <a:latin typeface="Century Gothic" panose="020B0502020202020204" pitchFamily="34" charset="0"/>
              </a:rPr>
              <a:t>Step 2 — Health </a:t>
            </a:r>
            <a:r>
              <a:rPr lang="en-US" sz="3000" dirty="0">
                <a:solidFill>
                  <a:srgbClr val="0039A6"/>
                </a:solidFill>
                <a:effectLst/>
                <a:latin typeface="Century Gothic" panose="020B0502020202020204" pitchFamily="34" charset="0"/>
              </a:rPr>
              <a:t>Data Standards</a:t>
            </a:r>
            <a:br>
              <a:rPr lang="en-US" sz="3000" dirty="0">
                <a:solidFill>
                  <a:srgbClr val="0039A6"/>
                </a:solidFill>
                <a:effectLst/>
                <a:latin typeface="Century Gothic" panose="020B0502020202020204" pitchFamily="34" charset="0"/>
              </a:rPr>
            </a:br>
            <a:r>
              <a:rPr lang="en-US" sz="3000" dirty="0">
                <a:solidFill>
                  <a:srgbClr val="0039A6"/>
                </a:solidFill>
                <a:effectLst/>
                <a:latin typeface="Century Gothic" panose="020B0502020202020204" pitchFamily="34" charset="0"/>
              </a:rPr>
              <a:t>and Integration</a:t>
            </a:r>
          </a:p>
        </p:txBody>
      </p:sp>
      <p:cxnSp>
        <p:nvCxnSpPr>
          <p:cNvPr id="6" name="Straight Connector 5"/>
          <p:cNvCxnSpPr/>
          <p:nvPr/>
        </p:nvCxnSpPr>
        <p:spPr>
          <a:xfrm>
            <a:off x="597020" y="1597454"/>
            <a:ext cx="8141154"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32245" y="2465862"/>
            <a:ext cx="4343400" cy="1615827"/>
          </a:xfrm>
          <a:prstGeom prst="rect">
            <a:avLst/>
          </a:prstGeom>
        </p:spPr>
        <p:txBody>
          <a:bodyPr wrap="square">
            <a:spAutoFit/>
          </a:bodyPr>
          <a:lstStyle/>
          <a:p>
            <a:pPr lvl="0">
              <a:lnSpc>
                <a:spcPct val="150000"/>
              </a:lnSpc>
            </a:pPr>
            <a:r>
              <a:rPr lang="en-US" sz="2200" dirty="0">
                <a:solidFill>
                  <a:srgbClr val="003399"/>
                </a:solidFill>
                <a:latin typeface="Century Gothic" panose="020B0502020202020204" pitchFamily="34" charset="0"/>
              </a:rPr>
              <a:t>Health data standards and integration are required when defining the data.</a:t>
            </a:r>
          </a:p>
        </p:txBody>
      </p:sp>
      <p:pic>
        <p:nvPicPr>
          <p:cNvPr id="2" name="Picture 1" descr="Informatician and books." title="Health Data Standards and Integr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209800"/>
            <a:ext cx="3169658" cy="2938029"/>
          </a:xfrm>
          <a:prstGeom prst="rect">
            <a:avLst/>
          </a:prstGeom>
        </p:spPr>
      </p:pic>
      <p:sp>
        <p:nvSpPr>
          <p:cNvPr id="7" name="TextBox 6"/>
          <p:cNvSpPr txBox="1"/>
          <p:nvPr/>
        </p:nvSpPr>
        <p:spPr>
          <a:xfrm>
            <a:off x="304800" y="6134939"/>
            <a:ext cx="7303826"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Centers for Disease Control and Prevention (CDC). Meaningful use—introduction. Atlanta, GA: US Department of Health and Human Services, CDC; 2012. http://www.cdc.gov/ehrmeaningfuluse/introduction.html.</a:t>
            </a:r>
          </a:p>
        </p:txBody>
      </p:sp>
    </p:spTree>
    <p:extLst>
      <p:ext uri="{BB962C8B-B14F-4D97-AF65-F5344CB8AC3E}">
        <p14:creationId xmlns:p14="http://schemas.microsoft.com/office/powerpoint/2010/main" val="1536361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19</a:t>
            </a:fld>
            <a:endParaRPr lang="en-US" sz="1200" dirty="0">
              <a:latin typeface="Arial" panose="020B0604020202020204" pitchFamily="34" charset="0"/>
              <a:cs typeface="Arial" panose="020B0604020202020204" pitchFamily="34" charset="0"/>
            </a:endParaRPr>
          </a:p>
        </p:txBody>
      </p:sp>
      <p:sp>
        <p:nvSpPr>
          <p:cNvPr id="5" name="TextBox 4"/>
          <p:cNvSpPr txBox="1"/>
          <p:nvPr/>
        </p:nvSpPr>
        <p:spPr>
          <a:xfrm>
            <a:off x="489715" y="512802"/>
            <a:ext cx="8197081" cy="553998"/>
          </a:xfrm>
          <a:prstGeom prst="rect">
            <a:avLst/>
          </a:prstGeom>
          <a:noFill/>
          <a:ln w="19050">
            <a:noFill/>
          </a:ln>
        </p:spPr>
        <p:txBody>
          <a:bodyPr wrap="square" rtlCol="0">
            <a:spAutoFit/>
          </a:bodyPr>
          <a:lstStyle/>
          <a:p>
            <a:pPr algn="ctr"/>
            <a:r>
              <a:rPr lang="en-US" sz="3000" dirty="0">
                <a:solidFill>
                  <a:srgbClr val="0039A6"/>
                </a:solidFill>
                <a:latin typeface="Century Gothic" panose="020B0502020202020204" pitchFamily="34" charset="0"/>
              </a:rPr>
              <a:t>Step 3 — Data </a:t>
            </a:r>
            <a:r>
              <a:rPr lang="en-US" sz="3000" dirty="0">
                <a:solidFill>
                  <a:srgbClr val="0039A6"/>
                </a:solidFill>
                <a:effectLst/>
                <a:latin typeface="Century Gothic" panose="020B0502020202020204" pitchFamily="34" charset="0"/>
              </a:rPr>
              <a:t>Privacy and Security</a:t>
            </a:r>
          </a:p>
        </p:txBody>
      </p:sp>
      <p:cxnSp>
        <p:nvCxnSpPr>
          <p:cNvPr id="6" name="Straight Connector 5"/>
          <p:cNvCxnSpPr/>
          <p:nvPr/>
        </p:nvCxnSpPr>
        <p:spPr>
          <a:xfrm>
            <a:off x="597020" y="1066800"/>
            <a:ext cx="8141154"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166212" y="2209800"/>
            <a:ext cx="4419596" cy="1446550"/>
          </a:xfrm>
          <a:prstGeom prst="rect">
            <a:avLst/>
          </a:prstGeom>
        </p:spPr>
        <p:txBody>
          <a:bodyPr wrap="square">
            <a:spAutoFit/>
          </a:bodyPr>
          <a:lstStyle/>
          <a:p>
            <a:pPr lvl="0"/>
            <a:r>
              <a:rPr lang="en-US" sz="2200" dirty="0">
                <a:solidFill>
                  <a:srgbClr val="003399"/>
                </a:solidFill>
                <a:latin typeface="Century Gothic" panose="020B0502020202020204" pitchFamily="34" charset="0"/>
              </a:rPr>
              <a:t>Data privacy and security must be identified, prescribed, and implemented throughout the data lifecycle.</a:t>
            </a:r>
          </a:p>
        </p:txBody>
      </p:sp>
      <p:pic>
        <p:nvPicPr>
          <p:cNvPr id="3" name="Picture 2" descr="Informatician, a padlock, and a file folder." title="Data Privacy and Secur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729" y="1857867"/>
            <a:ext cx="3541483" cy="3181849"/>
          </a:xfrm>
          <a:prstGeom prst="rect">
            <a:avLst/>
          </a:prstGeom>
        </p:spPr>
      </p:pic>
    </p:spTree>
    <p:extLst>
      <p:ext uri="{BB962C8B-B14F-4D97-AF65-F5344CB8AC3E}">
        <p14:creationId xmlns:p14="http://schemas.microsoft.com/office/powerpoint/2010/main" val="3215430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58800" y="730093"/>
            <a:ext cx="7924799" cy="553998"/>
          </a:xfrm>
          <a:prstGeom prst="rect">
            <a:avLst/>
          </a:prstGeom>
          <a:noFill/>
        </p:spPr>
        <p:txBody>
          <a:bodyPr wrap="square">
            <a:spAutoFit/>
          </a:bodyPr>
          <a:lstStyle/>
          <a:p>
            <a:pPr algn="ctr" fontAlgn="auto">
              <a:spcBef>
                <a:spcPts val="0"/>
              </a:spcBef>
              <a:spcAft>
                <a:spcPts val="0"/>
              </a:spcAft>
              <a:defRPr/>
            </a:pPr>
            <a:r>
              <a:rPr lang="en-US" sz="3000" dirty="0">
                <a:solidFill>
                  <a:srgbClr val="003399"/>
                </a:solidFill>
                <a:latin typeface="Century Gothic" panose="020B0502020202020204" pitchFamily="34" charset="0"/>
              </a:rPr>
              <a:t>Course Topics</a:t>
            </a:r>
          </a:p>
        </p:txBody>
      </p:sp>
      <p:cxnSp>
        <p:nvCxnSpPr>
          <p:cNvPr id="14" name="Straight Connector 13"/>
          <p:cNvCxnSpPr/>
          <p:nvPr/>
        </p:nvCxnSpPr>
        <p:spPr>
          <a:xfrm>
            <a:off x="558800" y="1303754"/>
            <a:ext cx="7924800" cy="0"/>
          </a:xfrm>
          <a:prstGeom prst="line">
            <a:avLst/>
          </a:prstGeom>
          <a:ln w="22225">
            <a:solidFill>
              <a:srgbClr val="003399"/>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58799" y="1452211"/>
            <a:ext cx="7924799" cy="954107"/>
          </a:xfrm>
          <a:prstGeom prst="rect">
            <a:avLst/>
          </a:prstGeom>
          <a:noFill/>
        </p:spPr>
        <p:txBody>
          <a:bodyPr wrap="square" rtlCol="0">
            <a:spAutoFit/>
          </a:bodyPr>
          <a:lstStyle/>
          <a:p>
            <a:pPr algn="ctr"/>
            <a:r>
              <a:rPr lang="en-US" sz="2800" dirty="0">
                <a:latin typeface="Century Gothic" panose="020B0502020202020204" pitchFamily="34" charset="0"/>
              </a:rPr>
              <a:t>Introduction to Public</a:t>
            </a:r>
          </a:p>
          <a:p>
            <a:pPr algn="ctr"/>
            <a:r>
              <a:rPr lang="en-US" sz="2800" dirty="0">
                <a:latin typeface="Century Gothic" panose="020B0502020202020204" pitchFamily="34" charset="0"/>
              </a:rPr>
              <a:t>Health Informatics</a:t>
            </a:r>
          </a:p>
        </p:txBody>
      </p:sp>
      <p:sp>
        <p:nvSpPr>
          <p:cNvPr id="2" name="Slide Number Placeholder 1"/>
          <p:cNvSpPr>
            <a:spLocks noGrp="1"/>
          </p:cNvSpPr>
          <p:nvPr>
            <p:ph type="sldNum" sz="quarter" idx="12"/>
          </p:nvPr>
        </p:nvSpPr>
        <p:spPr>
          <a:xfrm>
            <a:off x="6081420" y="6245224"/>
            <a:ext cx="2709167" cy="476250"/>
          </a:xfrm>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2</a:t>
            </a:fld>
            <a:endParaRPr lang="en-US" sz="1200" dirty="0">
              <a:latin typeface="Arial" panose="020B0604020202020204" pitchFamily="34" charset="0"/>
              <a:cs typeface="Arial" panose="020B0604020202020204" pitchFamily="34" charset="0"/>
            </a:endParaRPr>
          </a:p>
        </p:txBody>
      </p:sp>
      <p:sp>
        <p:nvSpPr>
          <p:cNvPr id="3" name="TextBox 2"/>
          <p:cNvSpPr txBox="1"/>
          <p:nvPr/>
        </p:nvSpPr>
        <p:spPr>
          <a:xfrm>
            <a:off x="990600" y="2590800"/>
            <a:ext cx="7391400" cy="3139321"/>
          </a:xfrm>
          <a:prstGeom prst="rect">
            <a:avLst/>
          </a:prstGeom>
          <a:noFill/>
        </p:spPr>
        <p:txBody>
          <a:bodyPr wrap="square" rtlCol="0">
            <a:spAutoFit/>
          </a:bodyPr>
          <a:lstStyle/>
          <a:p>
            <a:pPr marL="457200" indent="-457200"/>
            <a:r>
              <a:rPr lang="en-US" sz="2200" dirty="0">
                <a:latin typeface="Century Gothic" panose="020B0502020202020204" pitchFamily="34" charset="0"/>
              </a:rPr>
              <a:t>1.	A Public Health Approach</a:t>
            </a:r>
          </a:p>
          <a:p>
            <a:pPr marL="457200" indent="-457200"/>
            <a:endParaRPr lang="en-US" sz="2200" dirty="0">
              <a:latin typeface="Century Gothic" panose="020B0502020202020204" pitchFamily="34" charset="0"/>
            </a:endParaRPr>
          </a:p>
          <a:p>
            <a:pPr marL="457200" indent="-457200"/>
            <a:r>
              <a:rPr lang="en-US" sz="2200" dirty="0">
                <a:latin typeface="Century Gothic" panose="020B0502020202020204" pitchFamily="34" charset="0"/>
              </a:rPr>
              <a:t>2.	Public Health Informatics Definition, Components, and Functions</a:t>
            </a:r>
          </a:p>
          <a:p>
            <a:pPr marL="457200" indent="-457200"/>
            <a:endParaRPr lang="en-US" sz="2200" dirty="0">
              <a:latin typeface="Century Gothic" panose="020B0502020202020204" pitchFamily="34" charset="0"/>
            </a:endParaRPr>
          </a:p>
          <a:p>
            <a:pPr marL="457200" indent="-457200"/>
            <a:r>
              <a:rPr lang="en-US" sz="2200" dirty="0">
                <a:latin typeface="Century Gothic" panose="020B0502020202020204" pitchFamily="34" charset="0"/>
              </a:rPr>
              <a:t>3.	Creating a Public Health Information System</a:t>
            </a:r>
          </a:p>
          <a:p>
            <a:pPr marL="457200" indent="-457200"/>
            <a:endParaRPr lang="en-US" sz="2200" dirty="0">
              <a:latin typeface="Century Gothic" panose="020B0502020202020204" pitchFamily="34" charset="0"/>
            </a:endParaRPr>
          </a:p>
          <a:p>
            <a:pPr marL="457200" indent="-457200"/>
            <a:r>
              <a:rPr lang="en-US" sz="2200" dirty="0">
                <a:latin typeface="Century Gothic" panose="020B0502020202020204" pitchFamily="34" charset="0"/>
              </a:rPr>
              <a:t>4.	At the Intersection of the Informatician, the Public Health Official, and the Information Technologist</a:t>
            </a:r>
          </a:p>
        </p:txBody>
      </p:sp>
    </p:spTree>
    <p:extLst>
      <p:ext uri="{BB962C8B-B14F-4D97-AF65-F5344CB8AC3E}">
        <p14:creationId xmlns:p14="http://schemas.microsoft.com/office/powerpoint/2010/main" val="3014800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20</a:t>
            </a:fld>
            <a:endParaRPr lang="en-US" sz="1200" dirty="0">
              <a:latin typeface="Arial" panose="020B0604020202020204" pitchFamily="34" charset="0"/>
              <a:cs typeface="Arial" panose="020B0604020202020204" pitchFamily="34" charset="0"/>
            </a:endParaRPr>
          </a:p>
        </p:txBody>
      </p:sp>
      <p:sp>
        <p:nvSpPr>
          <p:cNvPr id="5" name="TextBox 4"/>
          <p:cNvSpPr txBox="1"/>
          <p:nvPr/>
        </p:nvSpPr>
        <p:spPr>
          <a:xfrm>
            <a:off x="489715" y="512802"/>
            <a:ext cx="8197081" cy="1015663"/>
          </a:xfrm>
          <a:prstGeom prst="rect">
            <a:avLst/>
          </a:prstGeom>
          <a:noFill/>
          <a:ln w="19050">
            <a:noFill/>
          </a:ln>
        </p:spPr>
        <p:txBody>
          <a:bodyPr wrap="square" rtlCol="0">
            <a:spAutoFit/>
          </a:bodyPr>
          <a:lstStyle/>
          <a:p>
            <a:pPr algn="ctr"/>
            <a:r>
              <a:rPr lang="en-US" sz="3000" dirty="0">
                <a:solidFill>
                  <a:srgbClr val="0039A6"/>
                </a:solidFill>
                <a:latin typeface="Century Gothic" panose="020B0502020202020204" pitchFamily="34" charset="0"/>
              </a:rPr>
              <a:t>Step 4 — Systems Design </a:t>
            </a:r>
          </a:p>
          <a:p>
            <a:pPr algn="ctr"/>
            <a:r>
              <a:rPr lang="en-US" sz="3000" dirty="0">
                <a:solidFill>
                  <a:srgbClr val="0039A6"/>
                </a:solidFill>
                <a:latin typeface="Century Gothic" panose="020B0502020202020204" pitchFamily="34" charset="0"/>
              </a:rPr>
              <a:t>and Implementation</a:t>
            </a:r>
            <a:endParaRPr lang="en-US" sz="3000" dirty="0">
              <a:solidFill>
                <a:srgbClr val="0039A6"/>
              </a:solidFill>
              <a:effectLst/>
              <a:latin typeface="Century Gothic" panose="020B0502020202020204" pitchFamily="34" charset="0"/>
            </a:endParaRPr>
          </a:p>
        </p:txBody>
      </p:sp>
      <p:cxnSp>
        <p:nvCxnSpPr>
          <p:cNvPr id="6" name="Straight Connector 5"/>
          <p:cNvCxnSpPr/>
          <p:nvPr/>
        </p:nvCxnSpPr>
        <p:spPr>
          <a:xfrm>
            <a:off x="597020" y="1591879"/>
            <a:ext cx="8141154"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343396" y="2226439"/>
            <a:ext cx="4343400" cy="3477875"/>
          </a:xfrm>
          <a:prstGeom prst="rect">
            <a:avLst/>
          </a:prstGeom>
        </p:spPr>
        <p:txBody>
          <a:bodyPr wrap="square">
            <a:spAutoFit/>
          </a:bodyPr>
          <a:lstStyle/>
          <a:p>
            <a:pPr marL="342900" lvl="0" indent="-342900">
              <a:buFont typeface="Arial" panose="020B0604020202020204" pitchFamily="34" charset="0"/>
              <a:buChar char="•"/>
            </a:pPr>
            <a:r>
              <a:rPr lang="en-US" sz="2000" dirty="0">
                <a:solidFill>
                  <a:srgbClr val="003399"/>
                </a:solidFill>
                <a:latin typeface="Century Gothic" panose="020B0502020202020204" pitchFamily="34" charset="0"/>
              </a:rPr>
              <a:t>Define or design methods for public health functions, data elements, data flow, case definitions, and message mapping</a:t>
            </a:r>
          </a:p>
          <a:p>
            <a:pPr marL="342900" lvl="0" indent="-342900">
              <a:buFont typeface="Arial" panose="020B0604020202020204" pitchFamily="34" charset="0"/>
              <a:buChar char="•"/>
            </a:pPr>
            <a:endParaRPr lang="en-US" sz="2000" dirty="0">
              <a:solidFill>
                <a:srgbClr val="003399"/>
              </a:solidFill>
              <a:latin typeface="Century Gothic" panose="020B0502020202020204" pitchFamily="34" charset="0"/>
            </a:endParaRPr>
          </a:p>
          <a:p>
            <a:pPr marL="342900" lvl="0" indent="-342900">
              <a:buFont typeface="Arial" panose="020B0604020202020204" pitchFamily="34" charset="0"/>
              <a:buChar char="•"/>
            </a:pPr>
            <a:r>
              <a:rPr lang="en-US" sz="2000" dirty="0">
                <a:solidFill>
                  <a:srgbClr val="003399"/>
                </a:solidFill>
                <a:latin typeface="Century Gothic" panose="020B0502020202020204" pitchFamily="34" charset="0"/>
              </a:rPr>
              <a:t>Implement information technology for defined public health functions, data elements, data flow, case definition, and similar needs</a:t>
            </a:r>
          </a:p>
        </p:txBody>
      </p:sp>
      <p:pic>
        <p:nvPicPr>
          <p:cNvPr id="3" name="Picture 2" descr="Informatician, desktop computer, and a laptop computer." title="Systems Design and Implement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551" y="2057400"/>
            <a:ext cx="3639011" cy="3736539"/>
          </a:xfrm>
          <a:prstGeom prst="rect">
            <a:avLst/>
          </a:prstGeom>
        </p:spPr>
      </p:pic>
    </p:spTree>
    <p:extLst>
      <p:ext uri="{BB962C8B-B14F-4D97-AF65-F5344CB8AC3E}">
        <p14:creationId xmlns:p14="http://schemas.microsoft.com/office/powerpoint/2010/main" val="4172683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21</a:t>
            </a:fld>
            <a:endParaRPr lang="en-US" sz="1200" dirty="0">
              <a:latin typeface="Arial" panose="020B0604020202020204" pitchFamily="34" charset="0"/>
              <a:cs typeface="Arial" panose="020B0604020202020204" pitchFamily="34" charset="0"/>
            </a:endParaRPr>
          </a:p>
        </p:txBody>
      </p:sp>
      <p:sp>
        <p:nvSpPr>
          <p:cNvPr id="5" name="TextBox 4"/>
          <p:cNvSpPr txBox="1"/>
          <p:nvPr/>
        </p:nvSpPr>
        <p:spPr>
          <a:xfrm>
            <a:off x="489715" y="512802"/>
            <a:ext cx="8197081" cy="1015663"/>
          </a:xfrm>
          <a:prstGeom prst="rect">
            <a:avLst/>
          </a:prstGeom>
          <a:noFill/>
          <a:ln w="19050">
            <a:noFill/>
          </a:ln>
        </p:spPr>
        <p:txBody>
          <a:bodyPr wrap="square" rtlCol="0">
            <a:spAutoFit/>
          </a:bodyPr>
          <a:lstStyle/>
          <a:p>
            <a:pPr algn="ctr"/>
            <a:r>
              <a:rPr lang="en-US" sz="3000" dirty="0">
                <a:solidFill>
                  <a:srgbClr val="0039A6"/>
                </a:solidFill>
                <a:latin typeface="Century Gothic" panose="020B0502020202020204" pitchFamily="34" charset="0"/>
              </a:rPr>
              <a:t>Step 5 — Visualization</a:t>
            </a:r>
            <a:r>
              <a:rPr lang="en-US" sz="3000" dirty="0">
                <a:solidFill>
                  <a:srgbClr val="0039A6"/>
                </a:solidFill>
                <a:effectLst/>
                <a:latin typeface="Century Gothic" panose="020B0502020202020204" pitchFamily="34" charset="0"/>
              </a:rPr>
              <a:t>, Analysis, </a:t>
            </a:r>
          </a:p>
          <a:p>
            <a:pPr algn="ctr"/>
            <a:r>
              <a:rPr lang="en-US" sz="3000" dirty="0">
                <a:solidFill>
                  <a:srgbClr val="0039A6"/>
                </a:solidFill>
                <a:effectLst/>
                <a:latin typeface="Century Gothic" panose="020B0502020202020204" pitchFamily="34" charset="0"/>
              </a:rPr>
              <a:t>and Reporting of Health Data</a:t>
            </a:r>
          </a:p>
        </p:txBody>
      </p:sp>
      <p:cxnSp>
        <p:nvCxnSpPr>
          <p:cNvPr id="6" name="Straight Connector 5"/>
          <p:cNvCxnSpPr/>
          <p:nvPr/>
        </p:nvCxnSpPr>
        <p:spPr>
          <a:xfrm>
            <a:off x="597020" y="1676400"/>
            <a:ext cx="8141154"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325286" y="2394854"/>
            <a:ext cx="4513914" cy="1631216"/>
          </a:xfrm>
          <a:prstGeom prst="rect">
            <a:avLst/>
          </a:prstGeom>
        </p:spPr>
        <p:txBody>
          <a:bodyPr wrap="square">
            <a:spAutoFit/>
          </a:bodyPr>
          <a:lstStyle/>
          <a:p>
            <a:pPr lvl="0">
              <a:defRPr/>
            </a:pPr>
            <a:r>
              <a:rPr lang="en-US" sz="2000" dirty="0">
                <a:solidFill>
                  <a:srgbClr val="003399"/>
                </a:solidFill>
                <a:latin typeface="Century Gothic" panose="020B0502020202020204" pitchFamily="34" charset="0"/>
              </a:rPr>
              <a:t>Visualization and implementation of the required analysis, reporting, and meaningful use of the data collected and managed by the system.</a:t>
            </a:r>
          </a:p>
        </p:txBody>
      </p:sp>
      <p:pic>
        <p:nvPicPr>
          <p:cNvPr id="3" name="Picture 2" descr="Informatician, a notebook, and a graph." title="Vision, Analysis, and Reporting of Health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021" y="2057400"/>
            <a:ext cx="3440990" cy="3124200"/>
          </a:xfrm>
          <a:prstGeom prst="rect">
            <a:avLst/>
          </a:prstGeom>
        </p:spPr>
      </p:pic>
    </p:spTree>
    <p:extLst>
      <p:ext uri="{BB962C8B-B14F-4D97-AF65-F5344CB8AC3E}">
        <p14:creationId xmlns:p14="http://schemas.microsoft.com/office/powerpoint/2010/main" val="4258999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22</a:t>
            </a:fld>
            <a:endParaRPr lang="en-US" sz="1200" dirty="0">
              <a:latin typeface="Arial" panose="020B0604020202020204" pitchFamily="34" charset="0"/>
              <a:cs typeface="Arial" panose="020B0604020202020204" pitchFamily="34" charset="0"/>
            </a:endParaRPr>
          </a:p>
        </p:txBody>
      </p:sp>
      <p:sp>
        <p:nvSpPr>
          <p:cNvPr id="6" name="Title 1"/>
          <p:cNvSpPr txBox="1">
            <a:spLocks/>
          </p:cNvSpPr>
          <p:nvPr/>
        </p:nvSpPr>
        <p:spPr>
          <a:xfrm>
            <a:off x="576440" y="508570"/>
            <a:ext cx="8110359"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rPr>
            </a:br>
            <a:r>
              <a:rPr lang="en-US" sz="3000" b="0" dirty="0">
                <a:solidFill>
                  <a:srgbClr val="0039A6"/>
                </a:solidFill>
                <a:latin typeface="Century Gothic" panose="020B0502020202020204" pitchFamily="34" charset="0"/>
              </a:rPr>
              <a:t>Informatics in Action — CDC’s FluView</a:t>
            </a:r>
          </a:p>
        </p:txBody>
      </p:sp>
      <p:cxnSp>
        <p:nvCxnSpPr>
          <p:cNvPr id="7" name="Straight Connector 6"/>
          <p:cNvCxnSpPr/>
          <p:nvPr/>
        </p:nvCxnSpPr>
        <p:spPr>
          <a:xfrm>
            <a:off x="555658" y="1165379"/>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pic>
        <p:nvPicPr>
          <p:cNvPr id="7179" name="Picture 11" descr="Globe with zeros and ones in the background." title="Data Sharing"/>
          <p:cNvPicPr>
            <a:picLocks noChangeAspect="1" noChangeArrowheads="1"/>
          </p:cNvPicPr>
          <p:nvPr/>
        </p:nvPicPr>
        <p:blipFill rotWithShape="1">
          <a:blip r:embed="rId3">
            <a:extLst>
              <a:ext uri="{28A0092B-C50C-407E-A947-70E740481C1C}">
                <a14:useLocalDpi xmlns:a14="http://schemas.microsoft.com/office/drawing/2010/main" val="0"/>
              </a:ext>
            </a:extLst>
          </a:blip>
          <a:srcRect r="25680"/>
          <a:stretch/>
        </p:blipFill>
        <p:spPr bwMode="auto">
          <a:xfrm>
            <a:off x="692623" y="1828799"/>
            <a:ext cx="3327478" cy="2800767"/>
          </a:xfrm>
          <a:prstGeom prst="rect">
            <a:avLst/>
          </a:prstGeom>
          <a:noFill/>
          <a:ln w="22225">
            <a:solidFill>
              <a:schemeClr val="accent1">
                <a:shade val="50000"/>
              </a:schemeClr>
            </a:solidFill>
          </a:ln>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4419597" y="1828800"/>
            <a:ext cx="4267202" cy="2554545"/>
          </a:xfrm>
          <a:prstGeom prst="rect">
            <a:avLst/>
          </a:prstGeom>
          <a:noFill/>
        </p:spPr>
        <p:txBody>
          <a:bodyPr wrap="square" rtlCol="0">
            <a:spAutoFit/>
          </a:bodyPr>
          <a:lstStyle/>
          <a:p>
            <a:r>
              <a:rPr lang="en-US" sz="2000" dirty="0">
                <a:solidFill>
                  <a:srgbClr val="003399"/>
                </a:solidFill>
                <a:latin typeface="Century Gothic" panose="020B0502020202020204" pitchFamily="34" charset="0"/>
              </a:rPr>
              <a:t>A clear-cut way to share national influenza data was needed by</a:t>
            </a:r>
          </a:p>
          <a:p>
            <a:endParaRPr lang="en-US" sz="2000" dirty="0">
              <a:solidFill>
                <a:srgbClr val="003399"/>
              </a:solidFill>
              <a:latin typeface="Century Gothic" panose="020B0502020202020204" pitchFamily="34" charset="0"/>
            </a:endParaRPr>
          </a:p>
          <a:p>
            <a:pPr marL="342900" indent="-342900">
              <a:buFont typeface="Arial" panose="020B0604020202020204" pitchFamily="34" charset="0"/>
              <a:buChar char="•"/>
            </a:pPr>
            <a:r>
              <a:rPr lang="en-US" sz="2000" dirty="0">
                <a:solidFill>
                  <a:srgbClr val="003399"/>
                </a:solidFill>
                <a:latin typeface="Century Gothic" panose="020B0502020202020204" pitchFamily="34" charset="0"/>
              </a:rPr>
              <a:t>the public health community,</a:t>
            </a:r>
          </a:p>
          <a:p>
            <a:pPr marL="342900" indent="-342900">
              <a:buFont typeface="Arial" panose="020B0604020202020204" pitchFamily="34" charset="0"/>
              <a:buChar char="•"/>
            </a:pPr>
            <a:r>
              <a:rPr lang="en-US" sz="2000" dirty="0">
                <a:solidFill>
                  <a:srgbClr val="003399"/>
                </a:solidFill>
                <a:latin typeface="Century Gothic" panose="020B0502020202020204" pitchFamily="34" charset="0"/>
              </a:rPr>
              <a:t>clinicians,</a:t>
            </a:r>
          </a:p>
          <a:p>
            <a:pPr marL="342900" indent="-342900">
              <a:buFont typeface="Arial" panose="020B0604020202020204" pitchFamily="34" charset="0"/>
              <a:buChar char="•"/>
            </a:pPr>
            <a:r>
              <a:rPr lang="en-US" sz="2000" dirty="0">
                <a:solidFill>
                  <a:srgbClr val="003399"/>
                </a:solidFill>
                <a:latin typeface="Century Gothic" panose="020B0502020202020204" pitchFamily="34" charset="0"/>
              </a:rPr>
              <a:t>scientists, and</a:t>
            </a:r>
          </a:p>
          <a:p>
            <a:pPr marL="342900" indent="-342900">
              <a:buFont typeface="Arial" panose="020B0604020202020204" pitchFamily="34" charset="0"/>
              <a:buChar char="•"/>
            </a:pPr>
            <a:r>
              <a:rPr lang="en-US" sz="2000" dirty="0">
                <a:solidFill>
                  <a:srgbClr val="003399"/>
                </a:solidFill>
                <a:latin typeface="Century Gothic" panose="020B0502020202020204" pitchFamily="34" charset="0"/>
              </a:rPr>
              <a:t>the general public </a:t>
            </a:r>
          </a:p>
        </p:txBody>
      </p:sp>
    </p:spTree>
    <p:extLst>
      <p:ext uri="{BB962C8B-B14F-4D97-AF65-F5344CB8AC3E}">
        <p14:creationId xmlns:p14="http://schemas.microsoft.com/office/powerpoint/2010/main" val="3249237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of a weekly influenza surveillance report prepared by CDC." title="FluView"/>
          <p:cNvPicPr>
            <a:picLocks noChangeAspect="1"/>
          </p:cNvPicPr>
          <p:nvPr/>
        </p:nvPicPr>
        <p:blipFill rotWithShape="1">
          <a:blip r:embed="rId3">
            <a:extLst>
              <a:ext uri="{28A0092B-C50C-407E-A947-70E740481C1C}">
                <a14:useLocalDpi xmlns:a14="http://schemas.microsoft.com/office/drawing/2010/main" val="0"/>
              </a:ext>
            </a:extLst>
          </a:blip>
          <a:srcRect r="17792"/>
          <a:stretch/>
        </p:blipFill>
        <p:spPr>
          <a:xfrm>
            <a:off x="950519" y="1339926"/>
            <a:ext cx="7362200" cy="4603673"/>
          </a:xfrm>
          <a:prstGeom prst="rect">
            <a:avLst/>
          </a:prstGeom>
          <a:noFill/>
          <a:ln w="22225">
            <a:solidFill>
              <a:schemeClr val="tx1"/>
            </a:solidFill>
          </a:ln>
        </p:spPr>
      </p:pic>
      <p:sp>
        <p:nvSpPr>
          <p:cNvPr id="4" name="TextBox 3"/>
          <p:cNvSpPr txBox="1"/>
          <p:nvPr/>
        </p:nvSpPr>
        <p:spPr>
          <a:xfrm>
            <a:off x="304800" y="6140218"/>
            <a:ext cx="7050328" cy="400110"/>
          </a:xfrm>
          <a:prstGeom prst="rect">
            <a:avLst/>
          </a:prstGeom>
          <a:noFill/>
        </p:spPr>
        <p:txBody>
          <a:bodyPr wrap="none" rtlCol="0">
            <a:spAutoFit/>
          </a:bodyPr>
          <a:lstStyle/>
          <a:p>
            <a:r>
              <a:rPr lang="en-US" sz="1000" dirty="0">
                <a:latin typeface="Arial" pitchFamily="34" charset="0"/>
                <a:cs typeface="Arial" pitchFamily="34" charset="0"/>
              </a:rPr>
              <a:t>Centers for Disease Control and Prevention (CDC). FluView. Atlanta, GA: US Department of Health and Human Services,</a:t>
            </a:r>
            <a:br>
              <a:rPr lang="en-US" sz="1000" dirty="0">
                <a:latin typeface="Arial" pitchFamily="34" charset="0"/>
                <a:cs typeface="Arial" pitchFamily="34" charset="0"/>
              </a:rPr>
            </a:br>
            <a:r>
              <a:rPr lang="en-US" sz="1000" dirty="0">
                <a:latin typeface="Arial" pitchFamily="34" charset="0"/>
                <a:cs typeface="Arial" pitchFamily="34" charset="0"/>
              </a:rPr>
              <a:t> CDC; 2013. http://gis.cdc.gov/grasp/fluview/main.html.</a:t>
            </a:r>
          </a:p>
        </p:txBody>
      </p:sp>
      <p:sp>
        <p:nvSpPr>
          <p:cNvPr id="2" name="Slide Number Placeholder 1"/>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23</a:t>
            </a:fld>
            <a:endParaRPr lang="en-US" sz="1200" dirty="0">
              <a:latin typeface="Arial" panose="020B0604020202020204" pitchFamily="34" charset="0"/>
              <a:cs typeface="Arial" panose="020B0604020202020204" pitchFamily="34" charset="0"/>
            </a:endParaRPr>
          </a:p>
        </p:txBody>
      </p:sp>
      <p:sp>
        <p:nvSpPr>
          <p:cNvPr id="6" name="Title 1"/>
          <p:cNvSpPr txBox="1">
            <a:spLocks/>
          </p:cNvSpPr>
          <p:nvPr/>
        </p:nvSpPr>
        <p:spPr>
          <a:xfrm>
            <a:off x="576440" y="508570"/>
            <a:ext cx="8110359"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rPr>
            </a:br>
            <a:r>
              <a:rPr lang="en-US" sz="3000" b="0" dirty="0">
                <a:solidFill>
                  <a:srgbClr val="0039A6"/>
                </a:solidFill>
                <a:latin typeface="Century Gothic" panose="020B0502020202020204" pitchFamily="34" charset="0"/>
              </a:rPr>
              <a:t>Informatics in Action — FluView</a:t>
            </a:r>
          </a:p>
        </p:txBody>
      </p:sp>
      <p:cxnSp>
        <p:nvCxnSpPr>
          <p:cNvPr id="7" name="Straight Connector 6"/>
          <p:cNvCxnSpPr/>
          <p:nvPr/>
        </p:nvCxnSpPr>
        <p:spPr>
          <a:xfrm>
            <a:off x="555658" y="1165379"/>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429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64930" y="3886200"/>
            <a:ext cx="4450070" cy="45222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pic>
        <p:nvPicPr>
          <p:cNvPr id="10" name="Picture 2" descr="Notebook and checkmark inside of a circle." title="Knowledge Check Icon"/>
          <p:cNvPicPr>
            <a:picLocks noChangeAspect="1" noChangeArrowheads="1"/>
          </p:cNvPicPr>
          <p:nvPr/>
        </p:nvPicPr>
        <p:blipFill>
          <a:blip r:embed="rId3"/>
          <a:srcRect/>
          <a:stretch>
            <a:fillRect/>
          </a:stretch>
        </p:blipFill>
        <p:spPr bwMode="auto">
          <a:xfrm>
            <a:off x="558800" y="453243"/>
            <a:ext cx="741690" cy="741690"/>
          </a:xfrm>
          <a:prstGeom prst="rect">
            <a:avLst/>
          </a:prstGeom>
          <a:noFill/>
          <a:ln w="9525">
            <a:noFill/>
            <a:miter lim="800000"/>
            <a:headEnd/>
            <a:tailEnd/>
          </a:ln>
        </p:spPr>
      </p:pic>
      <p:sp>
        <p:nvSpPr>
          <p:cNvPr id="11" name="Title 1"/>
          <p:cNvSpPr txBox="1">
            <a:spLocks/>
          </p:cNvSpPr>
          <p:nvPr/>
        </p:nvSpPr>
        <p:spPr>
          <a:xfrm>
            <a:off x="1447800" y="495683"/>
            <a:ext cx="4189208"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algn="l" fontAlgn="auto">
              <a:spcAft>
                <a:spcPts val="0"/>
              </a:spcAft>
              <a:defRPr/>
            </a:pPr>
            <a:br>
              <a:rPr lang="en-US" sz="3600" dirty="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000" b="0" dirty="0">
                <a:solidFill>
                  <a:srgbClr val="0039A6"/>
                </a:solidFill>
                <a:latin typeface="Century Gothic" panose="020B0502020202020204" pitchFamily="34" charset="0"/>
              </a:rPr>
              <a:t>Knowledge Check</a:t>
            </a:r>
          </a:p>
        </p:txBody>
      </p:sp>
      <p:cxnSp>
        <p:nvCxnSpPr>
          <p:cNvPr id="12" name="Straight Connector 11"/>
          <p:cNvCxnSpPr/>
          <p:nvPr/>
        </p:nvCxnSpPr>
        <p:spPr>
          <a:xfrm>
            <a:off x="555658" y="12954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24</a:t>
            </a:fld>
            <a:endParaRPr lang="en-US" sz="1200" dirty="0">
              <a:latin typeface="Arial" panose="020B0604020202020204" pitchFamily="34" charset="0"/>
              <a:cs typeface="Arial" panose="020B0604020202020204" pitchFamily="34" charset="0"/>
            </a:endParaRPr>
          </a:p>
        </p:txBody>
      </p:sp>
      <p:sp>
        <p:nvSpPr>
          <p:cNvPr id="8" name="TextBox 7"/>
          <p:cNvSpPr txBox="1"/>
          <p:nvPr/>
        </p:nvSpPr>
        <p:spPr>
          <a:xfrm>
            <a:off x="555657" y="1447800"/>
            <a:ext cx="8131142" cy="1446550"/>
          </a:xfrm>
          <a:prstGeom prst="rect">
            <a:avLst/>
          </a:prstGeom>
          <a:noFill/>
        </p:spPr>
        <p:txBody>
          <a:bodyPr wrap="square" rtlCol="0">
            <a:spAutoFit/>
          </a:bodyPr>
          <a:lstStyle/>
          <a:p>
            <a:r>
              <a:rPr lang="en-US" sz="2200" dirty="0">
                <a:solidFill>
                  <a:srgbClr val="003399"/>
                </a:solidFill>
                <a:latin typeface="Century Gothic" panose="020B0502020202020204" pitchFamily="34" charset="0"/>
              </a:rPr>
              <a:t>On the basis of what you have learned about creating a public health information system, which of the following does an informatician consider first when identifying technologies to use for sharing national malaria data?</a:t>
            </a:r>
          </a:p>
        </p:txBody>
      </p:sp>
      <p:sp>
        <p:nvSpPr>
          <p:cNvPr id="9" name="TextBox 8"/>
          <p:cNvSpPr txBox="1"/>
          <p:nvPr/>
        </p:nvSpPr>
        <p:spPr>
          <a:xfrm>
            <a:off x="1243159" y="3276600"/>
            <a:ext cx="5976610" cy="2123658"/>
          </a:xfrm>
          <a:prstGeom prst="rect">
            <a:avLst/>
          </a:prstGeom>
          <a:noFill/>
        </p:spPr>
        <p:txBody>
          <a:bodyPr wrap="square" rtlCol="0">
            <a:spAutoFit/>
          </a:bodyPr>
          <a:lstStyle/>
          <a:p>
            <a:pPr marL="457200" indent="-457200">
              <a:buAutoNum type="alphaUcPeriod"/>
            </a:pPr>
            <a:r>
              <a:rPr lang="en-US" sz="2200" dirty="0">
                <a:solidFill>
                  <a:srgbClr val="003399"/>
                </a:solidFill>
                <a:latin typeface="Century Gothic" panose="020B0502020202020204" pitchFamily="34" charset="0"/>
              </a:rPr>
              <a:t>Health data standards and integration </a:t>
            </a:r>
          </a:p>
          <a:p>
            <a:endParaRPr lang="en-US" sz="2200" dirty="0">
              <a:solidFill>
                <a:srgbClr val="003399"/>
              </a:solidFill>
              <a:latin typeface="Century Gothic" panose="020B0502020202020204" pitchFamily="34" charset="0"/>
            </a:endParaRPr>
          </a:p>
          <a:p>
            <a:pPr marL="457200" indent="-457200">
              <a:buAutoNum type="alphaUcPeriod" startAt="2"/>
            </a:pPr>
            <a:r>
              <a:rPr lang="en-US" sz="2200" dirty="0">
                <a:solidFill>
                  <a:srgbClr val="003399"/>
                </a:solidFill>
                <a:latin typeface="Century Gothic" panose="020B0502020202020204" pitchFamily="34" charset="0"/>
              </a:rPr>
              <a:t>Vision and systems planning</a:t>
            </a:r>
          </a:p>
          <a:p>
            <a:pPr marL="457200" indent="-457200">
              <a:buAutoNum type="alphaUcPeriod" startAt="2"/>
            </a:pPr>
            <a:endParaRPr lang="en-US" sz="2200" dirty="0">
              <a:solidFill>
                <a:srgbClr val="003399"/>
              </a:solidFill>
              <a:latin typeface="Century Gothic" panose="020B0502020202020204" pitchFamily="34" charset="0"/>
            </a:endParaRPr>
          </a:p>
          <a:p>
            <a:pPr marL="457200" indent="-457200">
              <a:buAutoNum type="alphaUcPeriod" startAt="2"/>
            </a:pPr>
            <a:r>
              <a:rPr lang="en-US" sz="2200" dirty="0">
                <a:solidFill>
                  <a:srgbClr val="003399"/>
                </a:solidFill>
                <a:latin typeface="Century Gothic" panose="020B0502020202020204" pitchFamily="34" charset="0"/>
              </a:rPr>
              <a:t>System design and implementation</a:t>
            </a:r>
          </a:p>
          <a:p>
            <a:endParaRPr lang="en-US" sz="2200" dirty="0">
              <a:solidFill>
                <a:srgbClr val="003399"/>
              </a:solidFill>
              <a:latin typeface="Century Gothic" panose="020B0502020202020204" pitchFamily="34" charset="0"/>
            </a:endParaRPr>
          </a:p>
        </p:txBody>
      </p:sp>
      <p:pic>
        <p:nvPicPr>
          <p:cNvPr id="6146" name="Picture 2" descr="Checkmark indicating the correct answer."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57" y="3905042"/>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24429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320810" y="4019492"/>
            <a:ext cx="5948869" cy="6133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5" name="TextBox 4"/>
          <p:cNvSpPr txBox="1"/>
          <p:nvPr/>
        </p:nvSpPr>
        <p:spPr>
          <a:xfrm>
            <a:off x="555658" y="1523920"/>
            <a:ext cx="8131141" cy="1446550"/>
          </a:xfrm>
          <a:prstGeom prst="rect">
            <a:avLst/>
          </a:prstGeom>
          <a:noFill/>
        </p:spPr>
        <p:txBody>
          <a:bodyPr wrap="square" rtlCol="0">
            <a:spAutoFit/>
          </a:bodyPr>
          <a:lstStyle/>
          <a:p>
            <a:r>
              <a:rPr lang="en-US" sz="2200" dirty="0">
                <a:latin typeface="Century Gothic" panose="020B0502020202020204" pitchFamily="34" charset="0"/>
              </a:rPr>
              <a:t>Informatics is used to create a program such as CDC’s FluView. Which of the following three disciplines must work together to visually represent the data in an effective method?</a:t>
            </a:r>
            <a:endParaRPr lang="en-US" sz="2200" dirty="0">
              <a:solidFill>
                <a:srgbClr val="003399"/>
              </a:solidFill>
              <a:latin typeface="Century Gothic" panose="020B0502020202020204" pitchFamily="34" charset="0"/>
            </a:endParaRPr>
          </a:p>
        </p:txBody>
      </p:sp>
      <p:pic>
        <p:nvPicPr>
          <p:cNvPr id="12" name="Picture 2" descr="Notebook and checkmart inside of a circle." title="Knowledge Check Icon"/>
          <p:cNvPicPr>
            <a:picLocks noChangeAspect="1" noChangeArrowheads="1"/>
          </p:cNvPicPr>
          <p:nvPr/>
        </p:nvPicPr>
        <p:blipFill>
          <a:blip r:embed="rId3"/>
          <a:srcRect/>
          <a:stretch>
            <a:fillRect/>
          </a:stretch>
        </p:blipFill>
        <p:spPr bwMode="auto">
          <a:xfrm>
            <a:off x="558800" y="453243"/>
            <a:ext cx="741690" cy="741690"/>
          </a:xfrm>
          <a:prstGeom prst="rect">
            <a:avLst/>
          </a:prstGeom>
          <a:noFill/>
          <a:ln w="9525">
            <a:noFill/>
            <a:miter lim="800000"/>
            <a:headEnd/>
            <a:tailEnd/>
          </a:ln>
        </p:spPr>
      </p:pic>
      <p:sp>
        <p:nvSpPr>
          <p:cNvPr id="13" name="Title 1"/>
          <p:cNvSpPr txBox="1">
            <a:spLocks/>
          </p:cNvSpPr>
          <p:nvPr/>
        </p:nvSpPr>
        <p:spPr>
          <a:xfrm>
            <a:off x="1447800" y="495683"/>
            <a:ext cx="4189208"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algn="l" fontAlgn="auto">
              <a:spcAft>
                <a:spcPts val="0"/>
              </a:spcAft>
              <a:defRPr/>
            </a:pPr>
            <a:br>
              <a:rPr lang="en-US" sz="3600" dirty="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000" b="0" dirty="0">
                <a:solidFill>
                  <a:srgbClr val="0039A6"/>
                </a:solidFill>
                <a:latin typeface="Century Gothic" panose="020B0502020202020204" pitchFamily="34" charset="0"/>
              </a:rPr>
              <a:t>Knowledge Check</a:t>
            </a:r>
          </a:p>
        </p:txBody>
      </p:sp>
      <p:cxnSp>
        <p:nvCxnSpPr>
          <p:cNvPr id="15" name="Straight Connector 14"/>
          <p:cNvCxnSpPr/>
          <p:nvPr/>
        </p:nvCxnSpPr>
        <p:spPr>
          <a:xfrm>
            <a:off x="555658" y="12954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25</a:t>
            </a:fld>
            <a:endParaRPr lang="en-US" sz="1200" dirty="0">
              <a:latin typeface="Arial" panose="020B0604020202020204" pitchFamily="34" charset="0"/>
              <a:cs typeface="Arial" panose="020B0604020202020204" pitchFamily="34" charset="0"/>
            </a:endParaRPr>
          </a:p>
        </p:txBody>
      </p:sp>
      <p:sp>
        <p:nvSpPr>
          <p:cNvPr id="8" name="Rectangle 7"/>
          <p:cNvSpPr/>
          <p:nvPr/>
        </p:nvSpPr>
        <p:spPr>
          <a:xfrm>
            <a:off x="1320810" y="3005723"/>
            <a:ext cx="6260910" cy="769441"/>
          </a:xfrm>
          <a:prstGeom prst="rect">
            <a:avLst/>
          </a:prstGeom>
        </p:spPr>
        <p:txBody>
          <a:bodyPr wrap="square">
            <a:spAutoFit/>
          </a:bodyPr>
          <a:lstStyle/>
          <a:p>
            <a:pPr marL="457200" indent="-457200">
              <a:buFont typeface="+mj-lt"/>
              <a:buAutoNum type="alphaUcPeriod"/>
            </a:pPr>
            <a:r>
              <a:rPr lang="en-US" sz="2200" dirty="0">
                <a:solidFill>
                  <a:srgbClr val="003399"/>
                </a:solidFill>
                <a:latin typeface="Century Gothic" panose="020B0502020202020204" pitchFamily="34" charset="0"/>
              </a:rPr>
              <a:t>Computer science, epidemiology, and public health</a:t>
            </a:r>
            <a:endParaRPr lang="en-US" sz="2200" dirty="0"/>
          </a:p>
        </p:txBody>
      </p:sp>
      <p:sp>
        <p:nvSpPr>
          <p:cNvPr id="9" name="Rectangle 8"/>
          <p:cNvSpPr/>
          <p:nvPr/>
        </p:nvSpPr>
        <p:spPr>
          <a:xfrm>
            <a:off x="1775361" y="3941432"/>
            <a:ext cx="6238164" cy="769441"/>
          </a:xfrm>
          <a:prstGeom prst="rect">
            <a:avLst/>
          </a:prstGeom>
          <a:noFill/>
        </p:spPr>
        <p:txBody>
          <a:bodyPr wrap="square">
            <a:spAutoFit/>
          </a:bodyPr>
          <a:lstStyle/>
          <a:p>
            <a:r>
              <a:rPr lang="en-US" sz="2200" dirty="0">
                <a:solidFill>
                  <a:srgbClr val="003399"/>
                </a:solidFill>
                <a:latin typeface="Century Gothic" panose="020B0502020202020204" pitchFamily="34" charset="0"/>
              </a:rPr>
              <a:t>Technology, computer science, and applied information methods </a:t>
            </a:r>
            <a:endParaRPr lang="en-US" sz="2200" dirty="0"/>
          </a:p>
        </p:txBody>
      </p:sp>
      <p:sp>
        <p:nvSpPr>
          <p:cNvPr id="10" name="Rectangle 9"/>
          <p:cNvSpPr/>
          <p:nvPr/>
        </p:nvSpPr>
        <p:spPr>
          <a:xfrm>
            <a:off x="1775361" y="4779632"/>
            <a:ext cx="5704764" cy="769441"/>
          </a:xfrm>
          <a:prstGeom prst="rect">
            <a:avLst/>
          </a:prstGeom>
        </p:spPr>
        <p:txBody>
          <a:bodyPr wrap="square">
            <a:spAutoFit/>
          </a:bodyPr>
          <a:lstStyle/>
          <a:p>
            <a:pPr lvl="0">
              <a:spcBef>
                <a:spcPct val="20000"/>
              </a:spcBef>
            </a:pPr>
            <a:r>
              <a:rPr lang="en-US" sz="2200" dirty="0">
                <a:solidFill>
                  <a:srgbClr val="003399"/>
                </a:solidFill>
                <a:latin typeface="Century Gothic" panose="020B0502020202020204" pitchFamily="34" charset="0"/>
              </a:rPr>
              <a:t>Technology, surveillance systems, and epidemiology </a:t>
            </a:r>
          </a:p>
        </p:txBody>
      </p:sp>
      <p:sp>
        <p:nvSpPr>
          <p:cNvPr id="18" name="TextBox 17"/>
          <p:cNvSpPr txBox="1"/>
          <p:nvPr/>
        </p:nvSpPr>
        <p:spPr>
          <a:xfrm>
            <a:off x="1320810" y="3941432"/>
            <a:ext cx="515800" cy="430887"/>
          </a:xfrm>
          <a:prstGeom prst="rect">
            <a:avLst/>
          </a:prstGeom>
          <a:noFill/>
        </p:spPr>
        <p:txBody>
          <a:bodyPr wrap="square" rtlCol="0">
            <a:spAutoFit/>
          </a:bodyPr>
          <a:lstStyle/>
          <a:p>
            <a:r>
              <a:rPr lang="en-US" sz="2200" dirty="0">
                <a:latin typeface="Century Gothic" panose="020B0502020202020204" pitchFamily="34" charset="0"/>
              </a:rPr>
              <a:t>B.</a:t>
            </a:r>
          </a:p>
        </p:txBody>
      </p:sp>
      <p:sp>
        <p:nvSpPr>
          <p:cNvPr id="19" name="TextBox 18"/>
          <p:cNvSpPr txBox="1"/>
          <p:nvPr/>
        </p:nvSpPr>
        <p:spPr>
          <a:xfrm>
            <a:off x="1320810" y="4779632"/>
            <a:ext cx="515800" cy="430887"/>
          </a:xfrm>
          <a:prstGeom prst="rect">
            <a:avLst/>
          </a:prstGeom>
          <a:noFill/>
        </p:spPr>
        <p:txBody>
          <a:bodyPr wrap="square" rtlCol="0">
            <a:spAutoFit/>
          </a:bodyPr>
          <a:lstStyle/>
          <a:p>
            <a:r>
              <a:rPr lang="en-US" sz="2200" dirty="0">
                <a:latin typeface="Century Gothic" panose="020B0502020202020204" pitchFamily="34" charset="0"/>
              </a:rPr>
              <a:t>C.</a:t>
            </a:r>
          </a:p>
        </p:txBody>
      </p:sp>
      <p:pic>
        <p:nvPicPr>
          <p:cNvPr id="7170" name="Picture 2" descr="Checkmark indicating the correct answer."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244" y="4062413"/>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770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799984" y="333791"/>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200" b="0" dirty="0">
                <a:solidFill>
                  <a:srgbClr val="0039A6"/>
                </a:solidFill>
                <a:latin typeface="Century Gothic" panose="020B0502020202020204" pitchFamily="34" charset="0"/>
              </a:rPr>
              <a:t>Topic 4</a:t>
            </a:r>
          </a:p>
        </p:txBody>
      </p:sp>
      <p:sp>
        <p:nvSpPr>
          <p:cNvPr id="2" name="Slide Number Placeholder 1"/>
          <p:cNvSpPr>
            <a:spLocks noGrp="1"/>
          </p:cNvSpPr>
          <p:nvPr>
            <p:ph type="sldNum" sz="quarter" idx="12"/>
          </p:nvPr>
        </p:nvSpPr>
        <p:spPr>
          <a:xfrm>
            <a:off x="8077200" y="6245225"/>
            <a:ext cx="609600" cy="476250"/>
          </a:xfrm>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26</a:t>
            </a:fld>
            <a:endParaRPr lang="en-US" sz="1200" dirty="0">
              <a:latin typeface="Arial" panose="020B0604020202020204" pitchFamily="34" charset="0"/>
              <a:cs typeface="Arial" panose="020B0604020202020204" pitchFamily="34" charset="0"/>
            </a:endParaRPr>
          </a:p>
        </p:txBody>
      </p:sp>
      <p:sp>
        <p:nvSpPr>
          <p:cNvPr id="3" name="TextBox 2"/>
          <p:cNvSpPr txBox="1"/>
          <p:nvPr/>
        </p:nvSpPr>
        <p:spPr>
          <a:xfrm>
            <a:off x="1261328" y="990600"/>
            <a:ext cx="6934200" cy="1938992"/>
          </a:xfrm>
          <a:prstGeom prst="rect">
            <a:avLst/>
          </a:prstGeom>
          <a:noFill/>
        </p:spPr>
        <p:txBody>
          <a:bodyPr wrap="square" rtlCol="0">
            <a:spAutoFit/>
          </a:bodyPr>
          <a:lstStyle/>
          <a:p>
            <a:pPr algn="ctr"/>
            <a:r>
              <a:rPr lang="en-US" sz="3000" dirty="0">
                <a:latin typeface="Century Gothic" panose="020B0502020202020204" pitchFamily="34" charset="0"/>
              </a:rPr>
              <a:t>At the Intersection</a:t>
            </a:r>
            <a:br>
              <a:rPr lang="en-US" sz="3000" dirty="0">
                <a:latin typeface="Century Gothic" panose="020B0502020202020204" pitchFamily="34" charset="0"/>
              </a:rPr>
            </a:br>
            <a:r>
              <a:rPr lang="en-US" sz="3000" dirty="0">
                <a:latin typeface="Century Gothic" panose="020B0502020202020204" pitchFamily="34" charset="0"/>
              </a:rPr>
              <a:t>of the Informatician,</a:t>
            </a:r>
            <a:br>
              <a:rPr lang="en-US" sz="3000" dirty="0">
                <a:latin typeface="Century Gothic" panose="020B0502020202020204" pitchFamily="34" charset="0"/>
              </a:rPr>
            </a:br>
            <a:r>
              <a:rPr lang="en-US" sz="3000" dirty="0">
                <a:latin typeface="Century Gothic" panose="020B0502020202020204" pitchFamily="34" charset="0"/>
              </a:rPr>
              <a:t>the Public Health Official,</a:t>
            </a:r>
            <a:br>
              <a:rPr lang="en-US" sz="3000" dirty="0">
                <a:latin typeface="Century Gothic" panose="020B0502020202020204" pitchFamily="34" charset="0"/>
              </a:rPr>
            </a:br>
            <a:r>
              <a:rPr lang="en-US" sz="3000" dirty="0">
                <a:latin typeface="Century Gothic" panose="020B0502020202020204" pitchFamily="34" charset="0"/>
              </a:rPr>
              <a:t>and the Information Technologist</a:t>
            </a:r>
          </a:p>
        </p:txBody>
      </p:sp>
      <p:pic>
        <p:nvPicPr>
          <p:cNvPr id="6" name="Picture 5" descr="Street sign that displays the intersection of the informatician, the information technologist, and the public health official." title="Interse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964" y="3206338"/>
            <a:ext cx="4148872" cy="3262807"/>
          </a:xfrm>
          <a:prstGeom prst="rect">
            <a:avLst/>
          </a:prstGeom>
        </p:spPr>
      </p:pic>
    </p:spTree>
    <p:extLst>
      <p:ext uri="{BB962C8B-B14F-4D97-AF65-F5344CB8AC3E}">
        <p14:creationId xmlns:p14="http://schemas.microsoft.com/office/powerpoint/2010/main" val="2665537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02269" y="6172200"/>
            <a:ext cx="457200" cy="476250"/>
          </a:xfrm>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27</a:t>
            </a:fld>
            <a:endParaRPr lang="en-US" sz="1200" dirty="0">
              <a:latin typeface="Arial" panose="020B0604020202020204" pitchFamily="34" charset="0"/>
              <a:cs typeface="Arial" panose="020B0604020202020204" pitchFamily="34" charset="0"/>
            </a:endParaRPr>
          </a:p>
        </p:txBody>
      </p:sp>
      <p:sp>
        <p:nvSpPr>
          <p:cNvPr id="12" name="TextBox 11"/>
          <p:cNvSpPr txBox="1"/>
          <p:nvPr/>
        </p:nvSpPr>
        <p:spPr>
          <a:xfrm>
            <a:off x="489715" y="304800"/>
            <a:ext cx="8197081" cy="553998"/>
          </a:xfrm>
          <a:prstGeom prst="rect">
            <a:avLst/>
          </a:prstGeom>
          <a:noFill/>
          <a:ln w="19050">
            <a:noFill/>
          </a:ln>
        </p:spPr>
        <p:txBody>
          <a:bodyPr wrap="square" rtlCol="0">
            <a:spAutoFit/>
          </a:bodyPr>
          <a:lstStyle/>
          <a:p>
            <a:pPr algn="ctr"/>
            <a:r>
              <a:rPr lang="en-US" sz="3000" dirty="0">
                <a:solidFill>
                  <a:srgbClr val="0039A6"/>
                </a:solidFill>
                <a:latin typeface="Century Gothic" panose="020B0502020202020204" pitchFamily="34" charset="0"/>
              </a:rPr>
              <a:t>Common Knowledge and Skills</a:t>
            </a:r>
          </a:p>
        </p:txBody>
      </p:sp>
      <p:cxnSp>
        <p:nvCxnSpPr>
          <p:cNvPr id="15" name="Straight Connector 14"/>
          <p:cNvCxnSpPr/>
          <p:nvPr/>
        </p:nvCxnSpPr>
        <p:spPr>
          <a:xfrm>
            <a:off x="489715" y="838200"/>
            <a:ext cx="8141154"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graphicFrame>
        <p:nvGraphicFramePr>
          <p:cNvPr id="16" name="Table 15" descr="Chart that displays the five steps and skills needed to create a pubblic health information system." title="Creatig a Public Health Information System"/>
          <p:cNvGraphicFramePr>
            <a:graphicFrameLocks noGrp="1"/>
          </p:cNvGraphicFramePr>
          <p:nvPr>
            <p:extLst>
              <p:ext uri="{D42A27DB-BD31-4B8C-83A1-F6EECF244321}">
                <p14:modId xmlns:p14="http://schemas.microsoft.com/office/powerpoint/2010/main" val="263803142"/>
              </p:ext>
            </p:extLst>
          </p:nvPr>
        </p:nvGraphicFramePr>
        <p:xfrm>
          <a:off x="344807" y="838200"/>
          <a:ext cx="8494393" cy="5128378"/>
        </p:xfrm>
        <a:graphic>
          <a:graphicData uri="http://schemas.openxmlformats.org/drawingml/2006/table">
            <a:tbl>
              <a:tblPr firstRow="1" bandRow="1"/>
              <a:tblGrid>
                <a:gridCol w="4294462">
                  <a:extLst>
                    <a:ext uri="{9D8B030D-6E8A-4147-A177-3AD203B41FA5}">
                      <a16:colId xmlns:a16="http://schemas.microsoft.com/office/drawing/2014/main" val="20000"/>
                    </a:ext>
                  </a:extLst>
                </a:gridCol>
                <a:gridCol w="1296441">
                  <a:extLst>
                    <a:ext uri="{9D8B030D-6E8A-4147-A177-3AD203B41FA5}">
                      <a16:colId xmlns:a16="http://schemas.microsoft.com/office/drawing/2014/main" val="20001"/>
                    </a:ext>
                  </a:extLst>
                </a:gridCol>
                <a:gridCol w="1468626">
                  <a:extLst>
                    <a:ext uri="{9D8B030D-6E8A-4147-A177-3AD203B41FA5}">
                      <a16:colId xmlns:a16="http://schemas.microsoft.com/office/drawing/2014/main" val="20002"/>
                    </a:ext>
                  </a:extLst>
                </a:gridCol>
                <a:gridCol w="1434864">
                  <a:extLst>
                    <a:ext uri="{9D8B030D-6E8A-4147-A177-3AD203B41FA5}">
                      <a16:colId xmlns:a16="http://schemas.microsoft.com/office/drawing/2014/main" val="20003"/>
                    </a:ext>
                  </a:extLst>
                </a:gridCol>
              </a:tblGrid>
              <a:tr h="562881">
                <a:tc>
                  <a:txBody>
                    <a:bodyPr/>
                    <a:lstStyle/>
                    <a:p>
                      <a:pPr marL="0" marR="0">
                        <a:spcBef>
                          <a:spcPts val="0"/>
                        </a:spcBef>
                        <a:spcAft>
                          <a:spcPts val="0"/>
                        </a:spcAft>
                      </a:pPr>
                      <a:r>
                        <a:rPr lang="en-US" sz="1400" b="1" kern="1200" dirty="0">
                          <a:solidFill>
                            <a:srgbClr val="FFFFFF"/>
                          </a:solidFill>
                          <a:effectLst/>
                          <a:latin typeface="Century Gothic"/>
                          <a:ea typeface="Times New Roman"/>
                          <a:cs typeface="Arial"/>
                        </a:rPr>
                        <a:t>Creating a Public Health Information System</a:t>
                      </a:r>
                      <a:endParaRPr lang="en-US" sz="1100" b="1"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solidFill>
                  </a:tcPr>
                </a:tc>
                <a:tc>
                  <a:txBody>
                    <a:bodyPr/>
                    <a:lstStyle/>
                    <a:p>
                      <a:pPr marL="0" marR="0" algn="ctr">
                        <a:spcBef>
                          <a:spcPts val="0"/>
                        </a:spcBef>
                        <a:spcAft>
                          <a:spcPts val="0"/>
                        </a:spcAft>
                      </a:pPr>
                      <a:r>
                        <a:rPr lang="en-US" sz="1200" b="1" kern="1200" dirty="0">
                          <a:solidFill>
                            <a:srgbClr val="FFFFFF"/>
                          </a:solidFill>
                          <a:effectLst/>
                          <a:latin typeface="Century Gothic"/>
                          <a:ea typeface="Times New Roman"/>
                          <a:cs typeface="Arial"/>
                        </a:rPr>
                        <a:t>Public health</a:t>
                      </a:r>
                      <a:endParaRPr lang="en-US" sz="1100" b="1" dirty="0">
                        <a:effectLst/>
                        <a:latin typeface="Calibri"/>
                        <a:ea typeface="Calibri"/>
                        <a:cs typeface="Times New Roman"/>
                      </a:endParaRPr>
                    </a:p>
                    <a:p>
                      <a:pPr marL="0" marR="0" algn="ctr">
                        <a:spcBef>
                          <a:spcPts val="0"/>
                        </a:spcBef>
                        <a:spcAft>
                          <a:spcPts val="0"/>
                        </a:spcAft>
                      </a:pPr>
                      <a:r>
                        <a:rPr lang="en-US" sz="1200" b="1" kern="1200" dirty="0">
                          <a:solidFill>
                            <a:srgbClr val="FFFFFF"/>
                          </a:solidFill>
                          <a:effectLst/>
                          <a:latin typeface="Century Gothic"/>
                          <a:ea typeface="Times New Roman"/>
                          <a:cs typeface="Arial"/>
                        </a:rPr>
                        <a:t> official</a:t>
                      </a:r>
                      <a:endParaRPr lang="en-US" sz="1100" b="1"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marL="0" marR="0" algn="ctr">
                        <a:spcBef>
                          <a:spcPts val="0"/>
                        </a:spcBef>
                        <a:spcAft>
                          <a:spcPts val="0"/>
                        </a:spcAft>
                      </a:pPr>
                      <a:r>
                        <a:rPr lang="en-US" sz="1200" b="1" kern="1200" dirty="0">
                          <a:solidFill>
                            <a:srgbClr val="FFFFFF"/>
                          </a:solidFill>
                          <a:effectLst/>
                          <a:latin typeface="Century Gothic"/>
                          <a:ea typeface="Times New Roman"/>
                          <a:cs typeface="Arial"/>
                        </a:rPr>
                        <a:t>Informatician</a:t>
                      </a:r>
                      <a:endParaRPr lang="en-US" sz="1100" b="1"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pPr marL="0" marR="0" algn="ctr">
                        <a:spcBef>
                          <a:spcPts val="0"/>
                        </a:spcBef>
                        <a:spcAft>
                          <a:spcPts val="0"/>
                        </a:spcAft>
                      </a:pPr>
                      <a:r>
                        <a:rPr lang="en-US" sz="1200" b="1" kern="1200" dirty="0">
                          <a:solidFill>
                            <a:srgbClr val="FFFFFF"/>
                          </a:solidFill>
                          <a:effectLst/>
                          <a:latin typeface="Century Gothic"/>
                          <a:ea typeface="Times New Roman"/>
                          <a:cs typeface="Arial"/>
                        </a:rPr>
                        <a:t>Information technology professional</a:t>
                      </a:r>
                      <a:endParaRPr lang="en-US" sz="1100" b="1"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230349">
                <a:tc gridSpan="4">
                  <a:txBody>
                    <a:bodyPr/>
                    <a:lstStyle/>
                    <a:p>
                      <a:pPr marL="0" marR="0">
                        <a:spcBef>
                          <a:spcPts val="0"/>
                        </a:spcBef>
                        <a:spcAft>
                          <a:spcPts val="0"/>
                        </a:spcAft>
                      </a:pPr>
                      <a:r>
                        <a:rPr lang="en-US" sz="1200" b="1" kern="1200" dirty="0">
                          <a:solidFill>
                            <a:srgbClr val="FFFFFF"/>
                          </a:solidFill>
                          <a:effectLst/>
                          <a:latin typeface="Century Gothic"/>
                          <a:ea typeface="Times New Roman"/>
                          <a:cs typeface="Arial"/>
                        </a:rPr>
                        <a:t>Step 1 — Vision and System Planning</a:t>
                      </a:r>
                      <a:endParaRPr lang="en-US" sz="1100" b="1"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47718">
                <a:tc>
                  <a:txBody>
                    <a:bodyPr/>
                    <a:lstStyle/>
                    <a:p>
                      <a:pPr marL="173990" marR="0">
                        <a:spcBef>
                          <a:spcPts val="0"/>
                        </a:spcBef>
                        <a:spcAft>
                          <a:spcPts val="0"/>
                        </a:spcAft>
                      </a:pPr>
                      <a:r>
                        <a:rPr lang="en-US" sz="1100" kern="1200" dirty="0">
                          <a:solidFill>
                            <a:schemeClr val="bg2">
                              <a:lumMod val="50000"/>
                            </a:schemeClr>
                          </a:solidFill>
                          <a:effectLst/>
                          <a:latin typeface="Century Gothic"/>
                          <a:ea typeface="Times New Roman"/>
                          <a:cs typeface="Arial"/>
                        </a:rPr>
                        <a:t>Envision solutions, opportunities, and application of information technology in public</a:t>
                      </a:r>
                      <a:r>
                        <a:rPr lang="en-US" sz="1100" kern="1200" baseline="0" dirty="0">
                          <a:solidFill>
                            <a:schemeClr val="bg2">
                              <a:lumMod val="50000"/>
                            </a:schemeClr>
                          </a:solidFill>
                          <a:effectLst/>
                          <a:latin typeface="Century Gothic"/>
                          <a:ea typeface="Times New Roman"/>
                          <a:cs typeface="Arial"/>
                        </a:rPr>
                        <a:t> health</a:t>
                      </a:r>
                      <a:endParaRPr lang="en-US" sz="1100" dirty="0">
                        <a:solidFill>
                          <a:schemeClr val="bg2">
                            <a:lumMod val="50000"/>
                          </a:schemeClr>
                        </a:solidFill>
                        <a:effectLst/>
                        <a:latin typeface="Calibri"/>
                        <a:ea typeface="Calibri"/>
                        <a:cs typeface="Times New Roma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2"/>
                  </a:ext>
                </a:extLst>
              </a:tr>
              <a:tr h="194030">
                <a:tc gridSpan="4">
                  <a:txBody>
                    <a:bodyPr/>
                    <a:lstStyle/>
                    <a:p>
                      <a:pPr marL="0" marR="0">
                        <a:spcBef>
                          <a:spcPts val="0"/>
                        </a:spcBef>
                        <a:spcAft>
                          <a:spcPts val="0"/>
                        </a:spcAft>
                      </a:pPr>
                      <a:r>
                        <a:rPr lang="en-US" sz="1200" b="1" kern="1200" dirty="0">
                          <a:solidFill>
                            <a:schemeClr val="bg1"/>
                          </a:solidFill>
                          <a:effectLst/>
                          <a:latin typeface="Century Gothic"/>
                          <a:ea typeface="Times New Roman"/>
                          <a:cs typeface="Arial"/>
                        </a:rPr>
                        <a:t>Step 2 — Health Data Standards and Integration</a:t>
                      </a:r>
                      <a:endParaRPr lang="en-US" sz="1100" b="1" dirty="0">
                        <a:solidFill>
                          <a:schemeClr val="bg1"/>
                        </a:solidFill>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685831">
                <a:tc>
                  <a:txBody>
                    <a:bodyPr/>
                    <a:lstStyle/>
                    <a:p>
                      <a:pPr marL="173990" marR="0">
                        <a:spcBef>
                          <a:spcPts val="0"/>
                        </a:spcBef>
                        <a:spcAft>
                          <a:spcPts val="0"/>
                        </a:spcAft>
                      </a:pPr>
                      <a:r>
                        <a:rPr lang="en-US" sz="1100" kern="1200" dirty="0">
                          <a:solidFill>
                            <a:schemeClr val="bg2">
                              <a:lumMod val="50000"/>
                            </a:schemeClr>
                          </a:solidFill>
                          <a:effectLst/>
                          <a:latin typeface="Century Gothic"/>
                          <a:ea typeface="Times New Roman"/>
                          <a:cs typeface="Arial"/>
                        </a:rPr>
                        <a:t>Define and design health data standards and transformation (e.g., HL7, ICD, SNOMED) and health domain integration (e.g., ELR, EHR, CMS, HIE, surveillance, demographics, social media)</a:t>
                      </a:r>
                      <a:endParaRPr lang="en-US" sz="1100" dirty="0">
                        <a:solidFill>
                          <a:schemeClr val="bg2">
                            <a:lumMod val="50000"/>
                          </a:schemeClr>
                        </a:solidFill>
                        <a:effectLst/>
                        <a:latin typeface="Calibri"/>
                        <a:ea typeface="Calibri"/>
                        <a:cs typeface="Times New Roma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4"/>
                  </a:ext>
                </a:extLst>
              </a:tr>
              <a:tr h="516774">
                <a:tc>
                  <a:txBody>
                    <a:bodyPr/>
                    <a:lstStyle/>
                    <a:p>
                      <a:pPr marL="173990" marR="0">
                        <a:spcBef>
                          <a:spcPts val="0"/>
                        </a:spcBef>
                        <a:spcAft>
                          <a:spcPts val="0"/>
                        </a:spcAft>
                      </a:pPr>
                      <a:r>
                        <a:rPr lang="en-US" sz="1100" kern="1200" dirty="0">
                          <a:solidFill>
                            <a:schemeClr val="bg2">
                              <a:lumMod val="50000"/>
                            </a:schemeClr>
                          </a:solidFill>
                          <a:effectLst/>
                          <a:latin typeface="Century Gothic"/>
                          <a:ea typeface="Times New Roman"/>
                          <a:cs typeface="Arial"/>
                        </a:rPr>
                        <a:t>Design and implement databases, tables, columns, data formats, and keys for linking tables and data to support defined health data standards and integration</a:t>
                      </a:r>
                      <a:endParaRPr lang="en-US" sz="1100" dirty="0">
                        <a:solidFill>
                          <a:schemeClr val="bg2">
                            <a:lumMod val="50000"/>
                          </a:schemeClr>
                        </a:solidFill>
                        <a:effectLst/>
                        <a:latin typeface="Calibri"/>
                        <a:ea typeface="Calibri"/>
                        <a:cs typeface="Times New Roma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marL="0" marR="0">
                        <a:spcBef>
                          <a:spcPts val="0"/>
                        </a:spcBef>
                        <a:spcAft>
                          <a:spcPts val="0"/>
                        </a:spcAft>
                      </a:pPr>
                      <a:r>
                        <a:rPr lang="en-US" sz="1000" dirty="0">
                          <a:solidFill>
                            <a:srgbClr val="558ED5"/>
                          </a:solidFill>
                          <a:effectLst/>
                          <a:latin typeface="Century Gothic"/>
                          <a:ea typeface="Times New Roman"/>
                          <a:cs typeface="Arial"/>
                        </a:rPr>
                        <a:t> </a:t>
                      </a:r>
                      <a:endParaRPr lang="en-US" sz="1100" dirty="0">
                        <a:effectLst/>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pPr marL="0" marR="0">
                        <a:spcBef>
                          <a:spcPts val="0"/>
                        </a:spcBef>
                        <a:spcAft>
                          <a:spcPts val="0"/>
                        </a:spcAft>
                      </a:pPr>
                      <a:r>
                        <a:rPr lang="en-US" sz="1000" dirty="0">
                          <a:solidFill>
                            <a:srgbClr val="558ED5"/>
                          </a:solidFill>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5"/>
                  </a:ext>
                </a:extLst>
              </a:tr>
              <a:tr h="194030">
                <a:tc gridSpan="4">
                  <a:txBody>
                    <a:bodyPr/>
                    <a:lstStyle/>
                    <a:p>
                      <a:pPr marL="0" marR="0">
                        <a:spcBef>
                          <a:spcPts val="0"/>
                        </a:spcBef>
                        <a:spcAft>
                          <a:spcPts val="0"/>
                        </a:spcAft>
                      </a:pPr>
                      <a:r>
                        <a:rPr lang="en-US" sz="1200" b="1" kern="1200" dirty="0">
                          <a:solidFill>
                            <a:srgbClr val="FFFFFF"/>
                          </a:solidFill>
                          <a:effectLst/>
                          <a:latin typeface="Century Gothic"/>
                          <a:ea typeface="Times New Roman"/>
                          <a:cs typeface="Arial"/>
                        </a:rPr>
                        <a:t>Step 3 — Data Privacy and Security</a:t>
                      </a:r>
                      <a:endParaRPr lang="en-US" sz="1100" b="1"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47718">
                <a:tc>
                  <a:txBody>
                    <a:bodyPr/>
                    <a:lstStyle/>
                    <a:p>
                      <a:pPr marL="173990" marR="0">
                        <a:lnSpc>
                          <a:spcPct val="100000"/>
                        </a:lnSpc>
                        <a:spcBef>
                          <a:spcPts val="0"/>
                        </a:spcBef>
                        <a:spcAft>
                          <a:spcPts val="0"/>
                        </a:spcAft>
                      </a:pPr>
                      <a:r>
                        <a:rPr lang="en-US" sz="1100" kern="1200" dirty="0">
                          <a:solidFill>
                            <a:schemeClr val="bg2">
                              <a:lumMod val="50000"/>
                            </a:schemeClr>
                          </a:solidFill>
                          <a:effectLst/>
                          <a:latin typeface="Century Gothic"/>
                          <a:ea typeface="Times New Roman"/>
                          <a:cs typeface="Arial"/>
                        </a:rPr>
                        <a:t>Define and implement health data privacy and HIPAA regulations</a:t>
                      </a:r>
                      <a:endParaRPr lang="en-US" sz="1100" dirty="0">
                        <a:solidFill>
                          <a:schemeClr val="bg2">
                            <a:lumMod val="50000"/>
                          </a:schemeClr>
                        </a:solidFill>
                        <a:effectLst/>
                        <a:latin typeface="Calibri"/>
                        <a:ea typeface="Calibri"/>
                        <a:cs typeface="Times New Roma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7"/>
                  </a:ext>
                </a:extLst>
              </a:tr>
              <a:tr h="383441">
                <a:tc>
                  <a:txBody>
                    <a:bodyPr/>
                    <a:lstStyle/>
                    <a:p>
                      <a:pPr marL="173990" marR="0">
                        <a:lnSpc>
                          <a:spcPct val="100000"/>
                        </a:lnSpc>
                        <a:spcBef>
                          <a:spcPts val="0"/>
                        </a:spcBef>
                        <a:spcAft>
                          <a:spcPts val="0"/>
                        </a:spcAft>
                      </a:pPr>
                      <a:r>
                        <a:rPr lang="en-US" sz="1100" kern="1200" dirty="0">
                          <a:solidFill>
                            <a:schemeClr val="bg2">
                              <a:lumMod val="50000"/>
                            </a:schemeClr>
                          </a:solidFill>
                          <a:effectLst/>
                          <a:latin typeface="Century Gothic"/>
                          <a:ea typeface="Times New Roman"/>
                          <a:cs typeface="Arial"/>
                        </a:rPr>
                        <a:t>Implement and enforce data, systems, and communication security </a:t>
                      </a:r>
                      <a:endParaRPr lang="en-US" sz="1100" dirty="0">
                        <a:solidFill>
                          <a:schemeClr val="bg2">
                            <a:lumMod val="50000"/>
                          </a:schemeClr>
                        </a:solidFill>
                        <a:effectLst/>
                        <a:latin typeface="Calibri"/>
                        <a:ea typeface="Calibri"/>
                        <a:cs typeface="Times New Roma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8"/>
                  </a:ext>
                </a:extLst>
              </a:tr>
              <a:tr h="214089">
                <a:tc gridSpan="4">
                  <a:txBody>
                    <a:bodyPr/>
                    <a:lstStyle/>
                    <a:p>
                      <a:pPr marL="0" marR="0">
                        <a:lnSpc>
                          <a:spcPts val="1620"/>
                        </a:lnSpc>
                        <a:spcBef>
                          <a:spcPts val="0"/>
                        </a:spcBef>
                        <a:spcAft>
                          <a:spcPts val="0"/>
                        </a:spcAft>
                      </a:pPr>
                      <a:r>
                        <a:rPr lang="en-US" sz="1200" b="1" kern="1200" dirty="0">
                          <a:solidFill>
                            <a:srgbClr val="FFFFFF"/>
                          </a:solidFill>
                          <a:effectLst/>
                          <a:latin typeface="Century Gothic"/>
                          <a:ea typeface="Times New Roman"/>
                          <a:cs typeface="Arial"/>
                        </a:rPr>
                        <a:t>Step 4 — Systems Design and Implementation</a:t>
                      </a:r>
                      <a:endParaRPr lang="en-US" sz="1100" b="1"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546760">
                <a:tc>
                  <a:txBody>
                    <a:bodyPr/>
                    <a:lstStyle/>
                    <a:p>
                      <a:pPr marL="173990" marR="0">
                        <a:lnSpc>
                          <a:spcPct val="100000"/>
                        </a:lnSpc>
                        <a:spcBef>
                          <a:spcPts val="0"/>
                        </a:spcBef>
                        <a:spcAft>
                          <a:spcPts val="0"/>
                        </a:spcAft>
                      </a:pPr>
                      <a:r>
                        <a:rPr lang="en-US" sz="1100" kern="1200" dirty="0">
                          <a:solidFill>
                            <a:schemeClr val="bg2">
                              <a:lumMod val="50000"/>
                            </a:schemeClr>
                          </a:solidFill>
                          <a:effectLst/>
                          <a:latin typeface="Century Gothic"/>
                          <a:ea typeface="Times New Roman"/>
                          <a:cs typeface="Arial"/>
                        </a:rPr>
                        <a:t>Define and design methods for public health functions, data elements, data flow, case definitions, and message mapping</a:t>
                      </a:r>
                      <a:endParaRPr lang="en-US" sz="1100" dirty="0">
                        <a:solidFill>
                          <a:schemeClr val="bg2">
                            <a:lumMod val="50000"/>
                          </a:schemeClr>
                        </a:solidFill>
                        <a:effectLst/>
                        <a:latin typeface="Calibri"/>
                        <a:ea typeface="Calibri"/>
                        <a:cs typeface="Times New Roma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10"/>
                  </a:ext>
                </a:extLst>
              </a:tr>
              <a:tr h="424579">
                <a:tc>
                  <a:txBody>
                    <a:bodyPr/>
                    <a:lstStyle/>
                    <a:p>
                      <a:pPr marL="173990" marR="0">
                        <a:lnSpc>
                          <a:spcPct val="100000"/>
                        </a:lnSpc>
                        <a:spcBef>
                          <a:spcPts val="0"/>
                        </a:spcBef>
                        <a:spcAft>
                          <a:spcPts val="0"/>
                        </a:spcAft>
                      </a:pPr>
                      <a:r>
                        <a:rPr lang="en-US" sz="1100" kern="1200" dirty="0">
                          <a:solidFill>
                            <a:schemeClr val="bg2">
                              <a:lumMod val="50000"/>
                            </a:schemeClr>
                          </a:solidFill>
                          <a:effectLst/>
                          <a:latin typeface="Century Gothic"/>
                          <a:ea typeface="Times New Roman"/>
                          <a:cs typeface="Arial"/>
                        </a:rPr>
                        <a:t>Implement information technology for defined functions, data elements, data flow, and case definitions</a:t>
                      </a:r>
                      <a:endParaRPr lang="en-US" sz="1100" dirty="0">
                        <a:solidFill>
                          <a:schemeClr val="bg2">
                            <a:lumMod val="50000"/>
                          </a:schemeClr>
                        </a:solidFill>
                        <a:effectLst/>
                        <a:latin typeface="Calibri"/>
                        <a:ea typeface="Calibri"/>
                        <a:cs typeface="Times New Roma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endParaRPr lang="en-US" sz="1100" dirty="0">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11"/>
                  </a:ext>
                </a:extLst>
              </a:tr>
              <a:tr h="480178">
                <a:tc>
                  <a:txBody>
                    <a:bodyPr/>
                    <a:lstStyle/>
                    <a:p>
                      <a:pPr marL="0" marR="0">
                        <a:spcBef>
                          <a:spcPts val="0"/>
                        </a:spcBef>
                        <a:spcAft>
                          <a:spcPts val="0"/>
                        </a:spcAft>
                      </a:pPr>
                      <a:r>
                        <a:rPr lang="en-US" sz="1200" b="1" kern="1200" dirty="0">
                          <a:solidFill>
                            <a:srgbClr val="FFFFFF"/>
                          </a:solidFill>
                          <a:effectLst/>
                          <a:latin typeface="Century Gothic"/>
                          <a:ea typeface="Times New Roman"/>
                          <a:cs typeface="Arial"/>
                        </a:rPr>
                        <a:t>Step 5 — Visualization, Analysis, and Reporting of Health Data</a:t>
                      </a:r>
                      <a:endParaRPr lang="en-US" sz="1100" b="1"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077FF"/>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808080"/>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99594"/>
                    </a:solidFill>
                  </a:tcPr>
                </a:tc>
                <a:tc>
                  <a:txBody>
                    <a:bodyPr/>
                    <a:lstStyle/>
                    <a:p>
                      <a:pPr marL="0" marR="0">
                        <a:spcBef>
                          <a:spcPts val="0"/>
                        </a:spcBef>
                        <a:spcAft>
                          <a:spcPts val="0"/>
                        </a:spcAft>
                      </a:pPr>
                      <a:r>
                        <a:rPr lang="en-US" sz="1000" dirty="0">
                          <a:effectLst/>
                          <a:latin typeface="Century Gothic"/>
                          <a:ea typeface="Times New Roman"/>
                          <a:cs typeface="Arial"/>
                        </a:rPr>
                        <a:t> </a:t>
                      </a:r>
                      <a:endParaRPr lang="en-US" sz="11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accent4">
                        <a:lumMod val="40000"/>
                        <a:lumOff val="60000"/>
                      </a:schemeClr>
                    </a:solidFill>
                  </a:tcPr>
                </a:tc>
                <a:extLst>
                  <a:ext uri="{0D108BD9-81ED-4DB2-BD59-A6C34878D82A}">
                    <a16:rowId xmlns:a16="http://schemas.microsoft.com/office/drawing/2014/main" val="10012"/>
                  </a:ext>
                </a:extLst>
              </a:tr>
            </a:tbl>
          </a:graphicData>
        </a:graphic>
      </p:graphicFrame>
      <p:sp>
        <p:nvSpPr>
          <p:cNvPr id="17" name="Text Box 1"/>
          <p:cNvSpPr txBox="1"/>
          <p:nvPr/>
        </p:nvSpPr>
        <p:spPr>
          <a:xfrm>
            <a:off x="5024252" y="1752600"/>
            <a:ext cx="3048000" cy="304800"/>
          </a:xfrm>
          <a:prstGeom prst="rect">
            <a:avLst/>
          </a:prstGeom>
          <a:solidFill>
            <a:srgbClr val="FFFF99"/>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800" dirty="0">
                <a:solidFill>
                  <a:schemeClr val="bg2">
                    <a:lumMod val="50000"/>
                  </a:schemeClr>
                </a:solidFill>
                <a:effectLst/>
                <a:latin typeface="Century Gothic"/>
                <a:ea typeface="Calibri"/>
                <a:cs typeface="Times New Roman"/>
              </a:rPr>
              <a:t>Broad knowledge of public health practice, proficiency in information technology, and capacity for innovation</a:t>
            </a:r>
            <a:endParaRPr lang="en-US" sz="1100" dirty="0">
              <a:solidFill>
                <a:schemeClr val="bg2">
                  <a:lumMod val="50000"/>
                </a:schemeClr>
              </a:solidFill>
              <a:effectLst/>
              <a:ea typeface="Calibri"/>
              <a:cs typeface="Times New Roman"/>
            </a:endParaRPr>
          </a:p>
        </p:txBody>
      </p:sp>
      <p:sp>
        <p:nvSpPr>
          <p:cNvPr id="18" name="Text Box 2"/>
          <p:cNvSpPr txBox="1"/>
          <p:nvPr/>
        </p:nvSpPr>
        <p:spPr>
          <a:xfrm>
            <a:off x="5029200" y="2438400"/>
            <a:ext cx="3048000" cy="301752"/>
          </a:xfrm>
          <a:prstGeom prst="rect">
            <a:avLst/>
          </a:prstGeom>
          <a:solidFill>
            <a:srgbClr val="FFFF99"/>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800" dirty="0">
                <a:solidFill>
                  <a:schemeClr val="bg2">
                    <a:lumMod val="50000"/>
                  </a:schemeClr>
                </a:solidFill>
                <a:effectLst/>
                <a:latin typeface="Century Gothic"/>
                <a:ea typeface="Calibri"/>
                <a:cs typeface="Times New Roman"/>
              </a:rPr>
              <a:t>Expertise in health data standards, database design, and data linking and integration across health systems</a:t>
            </a:r>
            <a:endParaRPr lang="en-US" sz="1100" dirty="0">
              <a:solidFill>
                <a:schemeClr val="bg2">
                  <a:lumMod val="50000"/>
                </a:schemeClr>
              </a:solidFill>
              <a:effectLst/>
              <a:latin typeface="Calibri"/>
              <a:ea typeface="Calibri"/>
              <a:cs typeface="Times New Roman"/>
            </a:endParaRPr>
          </a:p>
        </p:txBody>
      </p:sp>
      <p:sp>
        <p:nvSpPr>
          <p:cNvPr id="19" name="Text Box 3"/>
          <p:cNvSpPr txBox="1"/>
          <p:nvPr/>
        </p:nvSpPr>
        <p:spPr>
          <a:xfrm>
            <a:off x="6515100" y="2971800"/>
            <a:ext cx="1752600" cy="471487"/>
          </a:xfrm>
          <a:prstGeom prst="rect">
            <a:avLst/>
          </a:prstGeom>
          <a:solidFill>
            <a:srgbClr val="FFFF99"/>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800" dirty="0">
                <a:solidFill>
                  <a:schemeClr val="bg2">
                    <a:lumMod val="50000"/>
                  </a:schemeClr>
                </a:solidFill>
                <a:effectLst/>
                <a:latin typeface="Century Gothic"/>
                <a:ea typeface="Calibri"/>
                <a:cs typeface="Times New Roman"/>
              </a:rPr>
              <a:t>Expertise in relational/SQL databases and unstructured data design and management</a:t>
            </a:r>
            <a:endParaRPr lang="en-US" sz="1100" dirty="0">
              <a:solidFill>
                <a:schemeClr val="bg2">
                  <a:lumMod val="50000"/>
                </a:schemeClr>
              </a:solidFill>
              <a:effectLst/>
              <a:latin typeface="Calibri"/>
              <a:ea typeface="Calibri"/>
              <a:cs typeface="Times New Roman"/>
            </a:endParaRPr>
          </a:p>
        </p:txBody>
      </p:sp>
      <p:sp>
        <p:nvSpPr>
          <p:cNvPr id="20" name="Text Box 4"/>
          <p:cNvSpPr txBox="1"/>
          <p:nvPr/>
        </p:nvSpPr>
        <p:spPr>
          <a:xfrm>
            <a:off x="4972050" y="3657600"/>
            <a:ext cx="1905000" cy="228600"/>
          </a:xfrm>
          <a:prstGeom prst="rect">
            <a:avLst/>
          </a:prstGeom>
          <a:solidFill>
            <a:srgbClr val="FFFF99"/>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800" dirty="0">
                <a:solidFill>
                  <a:schemeClr val="bg2">
                    <a:lumMod val="50000"/>
                  </a:schemeClr>
                </a:solidFill>
                <a:effectLst/>
                <a:latin typeface="Century Gothic"/>
                <a:ea typeface="Calibri"/>
                <a:cs typeface="Times New Roman"/>
              </a:rPr>
              <a:t>Knowledge of health data privacy</a:t>
            </a:r>
            <a:endParaRPr lang="en-US" sz="1100" dirty="0">
              <a:solidFill>
                <a:schemeClr val="bg2">
                  <a:lumMod val="50000"/>
                </a:schemeClr>
              </a:solidFill>
              <a:effectLst/>
              <a:latin typeface="Calibri"/>
              <a:ea typeface="Calibri"/>
              <a:cs typeface="Times New Roman"/>
            </a:endParaRPr>
          </a:p>
        </p:txBody>
      </p:sp>
      <p:sp>
        <p:nvSpPr>
          <p:cNvPr id="21" name="Text Box 5"/>
          <p:cNvSpPr txBox="1"/>
          <p:nvPr/>
        </p:nvSpPr>
        <p:spPr>
          <a:xfrm>
            <a:off x="6629400" y="4038600"/>
            <a:ext cx="2209800" cy="304800"/>
          </a:xfrm>
          <a:prstGeom prst="rect">
            <a:avLst/>
          </a:prstGeom>
          <a:solidFill>
            <a:srgbClr val="FFFF99"/>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800" dirty="0">
                <a:solidFill>
                  <a:schemeClr val="bg2">
                    <a:lumMod val="50000"/>
                  </a:schemeClr>
                </a:solidFill>
                <a:effectLst/>
                <a:latin typeface="Century Gothic"/>
                <a:ea typeface="Calibri"/>
                <a:cs typeface="Times New Roman"/>
              </a:rPr>
              <a:t>Understanding information technology security functions</a:t>
            </a:r>
          </a:p>
          <a:p>
            <a:pPr marL="0" marR="0" algn="ctr">
              <a:spcBef>
                <a:spcPts val="0"/>
              </a:spcBef>
              <a:spcAft>
                <a:spcPts val="1000"/>
              </a:spcAft>
            </a:pPr>
            <a:endParaRPr lang="en-US" sz="800" dirty="0">
              <a:latin typeface="Century Gothic"/>
              <a:ea typeface="Calibri"/>
              <a:cs typeface="Times New Roman"/>
            </a:endParaRPr>
          </a:p>
          <a:p>
            <a:pPr marL="0" marR="0" algn="ctr">
              <a:spcBef>
                <a:spcPts val="0"/>
              </a:spcBef>
              <a:spcAft>
                <a:spcPts val="1000"/>
              </a:spcAft>
            </a:pPr>
            <a:endParaRPr lang="en-US" sz="1100" dirty="0">
              <a:effectLst/>
              <a:latin typeface="Calibri"/>
              <a:ea typeface="Calibri"/>
              <a:cs typeface="Times New Roman"/>
            </a:endParaRPr>
          </a:p>
        </p:txBody>
      </p:sp>
      <p:sp>
        <p:nvSpPr>
          <p:cNvPr id="22" name="Text Box 6"/>
          <p:cNvSpPr txBox="1"/>
          <p:nvPr/>
        </p:nvSpPr>
        <p:spPr>
          <a:xfrm>
            <a:off x="5765215" y="4648200"/>
            <a:ext cx="1626185" cy="301752"/>
          </a:xfrm>
          <a:prstGeom prst="rect">
            <a:avLst/>
          </a:prstGeom>
          <a:solidFill>
            <a:srgbClr val="FFFF99"/>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800" dirty="0">
                <a:solidFill>
                  <a:schemeClr val="bg2">
                    <a:lumMod val="50000"/>
                  </a:schemeClr>
                </a:solidFill>
                <a:effectLst/>
                <a:latin typeface="Century Gothic"/>
                <a:ea typeface="Calibri"/>
                <a:cs typeface="Times New Roman"/>
              </a:rPr>
              <a:t>Expertise in health systems and data interoperability</a:t>
            </a:r>
            <a:endParaRPr lang="en-US" sz="1100" dirty="0">
              <a:solidFill>
                <a:schemeClr val="bg2">
                  <a:lumMod val="50000"/>
                </a:schemeClr>
              </a:solidFill>
              <a:effectLst/>
              <a:latin typeface="Calibri"/>
              <a:ea typeface="Calibri"/>
              <a:cs typeface="Times New Roman"/>
            </a:endParaRPr>
          </a:p>
        </p:txBody>
      </p:sp>
      <p:sp>
        <p:nvSpPr>
          <p:cNvPr id="23" name="Text Box 7"/>
          <p:cNvSpPr txBox="1"/>
          <p:nvPr/>
        </p:nvSpPr>
        <p:spPr>
          <a:xfrm>
            <a:off x="6764908" y="5181600"/>
            <a:ext cx="2095500" cy="318770"/>
          </a:xfrm>
          <a:prstGeom prst="rect">
            <a:avLst/>
          </a:prstGeom>
          <a:solidFill>
            <a:srgbClr val="FFFF99"/>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800" dirty="0">
                <a:solidFill>
                  <a:schemeClr val="bg2">
                    <a:lumMod val="50000"/>
                  </a:schemeClr>
                </a:solidFill>
                <a:effectLst/>
                <a:latin typeface="Century Gothic"/>
                <a:ea typeface="Calibri"/>
                <a:cs typeface="Times New Roman"/>
              </a:rPr>
              <a:t>Expertise in managing information technology systems development</a:t>
            </a:r>
            <a:endParaRPr lang="en-US" sz="1100" dirty="0">
              <a:solidFill>
                <a:schemeClr val="bg2">
                  <a:lumMod val="50000"/>
                </a:schemeClr>
              </a:solidFill>
              <a:effectLst/>
              <a:latin typeface="Calibri"/>
              <a:ea typeface="Calibri"/>
              <a:cs typeface="Times New Roman"/>
            </a:endParaRPr>
          </a:p>
        </p:txBody>
      </p:sp>
      <p:sp>
        <p:nvSpPr>
          <p:cNvPr id="24" name="Text Box 8"/>
          <p:cNvSpPr txBox="1"/>
          <p:nvPr/>
        </p:nvSpPr>
        <p:spPr>
          <a:xfrm>
            <a:off x="4648200" y="5500370"/>
            <a:ext cx="2116708" cy="443230"/>
          </a:xfrm>
          <a:prstGeom prst="rect">
            <a:avLst/>
          </a:prstGeom>
          <a:solidFill>
            <a:srgbClr val="FFFF99"/>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800" dirty="0">
                <a:solidFill>
                  <a:schemeClr val="bg2">
                    <a:lumMod val="50000"/>
                  </a:schemeClr>
                </a:solidFill>
                <a:effectLst/>
                <a:latin typeface="Century Gothic"/>
                <a:ea typeface="Calibri"/>
                <a:cs typeface="Times New Roman"/>
              </a:rPr>
              <a:t>Expertise in public health practice, business intelligence, decision making, and use of analytic software</a:t>
            </a:r>
            <a:endParaRPr lang="en-US" sz="1100" dirty="0">
              <a:solidFill>
                <a:schemeClr val="bg2">
                  <a:lumMod val="50000"/>
                </a:schemeClr>
              </a:solidFill>
              <a:effectLst/>
              <a:latin typeface="Calibri"/>
              <a:ea typeface="Calibri"/>
              <a:cs typeface="Times New Roman"/>
            </a:endParaRPr>
          </a:p>
        </p:txBody>
      </p:sp>
      <p:sp>
        <p:nvSpPr>
          <p:cNvPr id="25" name="TextBox 24"/>
          <p:cNvSpPr txBox="1"/>
          <p:nvPr/>
        </p:nvSpPr>
        <p:spPr>
          <a:xfrm>
            <a:off x="312099" y="6001642"/>
            <a:ext cx="8153400" cy="553998"/>
          </a:xfrm>
          <a:prstGeom prst="rect">
            <a:avLst/>
          </a:prstGeom>
          <a:noFill/>
        </p:spPr>
        <p:txBody>
          <a:bodyPr wrap="square" rtlCol="0">
            <a:spAutoFit/>
          </a:bodyPr>
          <a:lstStyle/>
          <a:p>
            <a:r>
              <a:rPr lang="en-US" sz="1000" dirty="0">
                <a:solidFill>
                  <a:schemeClr val="bg2">
                    <a:lumMod val="50000"/>
                  </a:schemeClr>
                </a:solidFill>
                <a:latin typeface="Arial" panose="020B0604020202020204" pitchFamily="34" charset="0"/>
                <a:cs typeface="Arial" panose="020B0604020202020204" pitchFamily="34" charset="0"/>
              </a:rPr>
              <a:t>CMS = Centers for Medicare and Medicaid Services; EHR = electronic health record; ELR = electronic laboratory record; HIE = health information exchange; HIPAA = Health Insurance Portability and Accountability Act; HL7 = Health Level 7; ICD = </a:t>
            </a:r>
            <a:r>
              <a:rPr lang="en-US" sz="1000" i="1" dirty="0">
                <a:solidFill>
                  <a:schemeClr val="bg2">
                    <a:lumMod val="50000"/>
                  </a:schemeClr>
                </a:solidFill>
                <a:latin typeface="Arial" panose="020B0604020202020204" pitchFamily="34" charset="0"/>
                <a:cs typeface="Arial" panose="020B0604020202020204" pitchFamily="34" charset="0"/>
              </a:rPr>
              <a:t>International Classification of Diseases</a:t>
            </a:r>
            <a:r>
              <a:rPr lang="en-US" sz="1000" dirty="0">
                <a:solidFill>
                  <a:schemeClr val="bg2">
                    <a:lumMod val="50000"/>
                  </a:schemeClr>
                </a:solidFill>
                <a:latin typeface="Arial" panose="020B0604020202020204" pitchFamily="34" charset="0"/>
                <a:cs typeface="Arial" panose="020B0604020202020204" pitchFamily="34" charset="0"/>
              </a:rPr>
              <a:t>; SNOMED = Systematized Nomenclature of Human Medicine; SQL = structured query language.</a:t>
            </a:r>
          </a:p>
        </p:txBody>
      </p:sp>
    </p:spTree>
    <p:extLst>
      <p:ext uri="{BB962C8B-B14F-4D97-AF65-F5344CB8AC3E}">
        <p14:creationId xmlns:p14="http://schemas.microsoft.com/office/powerpoint/2010/main" val="2844823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28</a:t>
            </a:fld>
            <a:endParaRPr lang="en-US" sz="1200" dirty="0">
              <a:latin typeface="Arial" panose="020B0604020202020204" pitchFamily="34" charset="0"/>
              <a:cs typeface="Arial" panose="020B0604020202020204" pitchFamily="34" charset="0"/>
            </a:endParaRPr>
          </a:p>
        </p:txBody>
      </p:sp>
      <p:sp>
        <p:nvSpPr>
          <p:cNvPr id="6" name="TextBox 5"/>
          <p:cNvSpPr txBox="1"/>
          <p:nvPr/>
        </p:nvSpPr>
        <p:spPr>
          <a:xfrm>
            <a:off x="489715" y="512802"/>
            <a:ext cx="8197081" cy="1015663"/>
          </a:xfrm>
          <a:prstGeom prst="rect">
            <a:avLst/>
          </a:prstGeom>
          <a:noFill/>
          <a:ln w="19050">
            <a:noFill/>
          </a:ln>
        </p:spPr>
        <p:txBody>
          <a:bodyPr wrap="square" rtlCol="0">
            <a:spAutoFit/>
          </a:bodyPr>
          <a:lstStyle/>
          <a:p>
            <a:pPr algn="ctr"/>
            <a:r>
              <a:rPr lang="en-US" sz="3000" dirty="0">
                <a:solidFill>
                  <a:srgbClr val="0039A6"/>
                </a:solidFill>
                <a:latin typeface="Century Gothic" panose="020B0502020202020204" pitchFamily="34" charset="0"/>
              </a:rPr>
              <a:t>Step 4 — Creating a Public Health Information System</a:t>
            </a:r>
            <a:endParaRPr lang="en-US" sz="3000" dirty="0">
              <a:solidFill>
                <a:srgbClr val="0039A6"/>
              </a:solidFill>
              <a:effectLst/>
              <a:latin typeface="Century Gothic" panose="020B0502020202020204" pitchFamily="34" charset="0"/>
            </a:endParaRPr>
          </a:p>
        </p:txBody>
      </p:sp>
      <p:cxnSp>
        <p:nvCxnSpPr>
          <p:cNvPr id="7" name="Straight Connector 6"/>
          <p:cNvCxnSpPr/>
          <p:nvPr/>
        </p:nvCxnSpPr>
        <p:spPr>
          <a:xfrm>
            <a:off x="517678" y="1676400"/>
            <a:ext cx="8141154"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2547" y="2142472"/>
            <a:ext cx="8077201" cy="523220"/>
          </a:xfrm>
          <a:prstGeom prst="rect">
            <a:avLst/>
          </a:prstGeom>
          <a:noFill/>
          <a:ln w="19050">
            <a:noFill/>
          </a:ln>
        </p:spPr>
        <p:txBody>
          <a:bodyPr wrap="square" rtlCol="0">
            <a:spAutoFit/>
          </a:bodyPr>
          <a:lstStyle/>
          <a:p>
            <a:r>
              <a:rPr lang="en-US" sz="2800" dirty="0">
                <a:solidFill>
                  <a:srgbClr val="0039A6"/>
                </a:solidFill>
                <a:latin typeface="Century Gothic" panose="020B0502020202020204" pitchFamily="34" charset="0"/>
              </a:rPr>
              <a:t>Step 4 – Systems Design and Implementation</a:t>
            </a:r>
            <a:endParaRPr lang="en-US" sz="2800" dirty="0">
              <a:solidFill>
                <a:srgbClr val="0039A6"/>
              </a:solidFill>
              <a:effectLst/>
              <a:latin typeface="Century Gothic" panose="020B0502020202020204" pitchFamily="34" charset="0"/>
            </a:endParaRPr>
          </a:p>
        </p:txBody>
      </p:sp>
      <p:graphicFrame>
        <p:nvGraphicFramePr>
          <p:cNvPr id="14" name="Table 13" descr="Chart that displays step four of Creating a Public Health Information System." title="Step 4"/>
          <p:cNvGraphicFramePr>
            <a:graphicFrameLocks noGrp="1"/>
          </p:cNvGraphicFramePr>
          <p:nvPr>
            <p:extLst>
              <p:ext uri="{D42A27DB-BD31-4B8C-83A1-F6EECF244321}">
                <p14:modId xmlns:p14="http://schemas.microsoft.com/office/powerpoint/2010/main" val="2295283888"/>
              </p:ext>
            </p:extLst>
          </p:nvPr>
        </p:nvGraphicFramePr>
        <p:xfrm>
          <a:off x="527812" y="2066272"/>
          <a:ext cx="8120885" cy="2703848"/>
        </p:xfrm>
        <a:graphic>
          <a:graphicData uri="http://schemas.openxmlformats.org/drawingml/2006/table">
            <a:tbl>
              <a:tblPr firstRow="1" bandRow="1"/>
              <a:tblGrid>
                <a:gridCol w="4120388">
                  <a:extLst>
                    <a:ext uri="{9D8B030D-6E8A-4147-A177-3AD203B41FA5}">
                      <a16:colId xmlns:a16="http://schemas.microsoft.com/office/drawing/2014/main" val="20000"/>
                    </a:ext>
                  </a:extLst>
                </a:gridCol>
                <a:gridCol w="1333497">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04800">
                <a:tc>
                  <a:txBody>
                    <a:bodyPr/>
                    <a:lstStyle/>
                    <a:p>
                      <a:pPr marL="0" marR="0">
                        <a:spcBef>
                          <a:spcPts val="0"/>
                        </a:spcBef>
                        <a:spcAft>
                          <a:spcPts val="0"/>
                        </a:spcAft>
                      </a:pPr>
                      <a:r>
                        <a:rPr lang="en-US" sz="1400" b="1" dirty="0">
                          <a:solidFill>
                            <a:schemeClr val="bg1"/>
                          </a:solidFill>
                          <a:effectLst/>
                          <a:latin typeface="Century Gothic" panose="020B0502020202020204" pitchFamily="34" charset="0"/>
                          <a:ea typeface="Calibri"/>
                          <a:cs typeface="Times New Roman"/>
                        </a:rPr>
                        <a:t>Creating a Public Health Information System</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solidFill>
                  </a:tcPr>
                </a:tc>
                <a:tc>
                  <a:txBody>
                    <a:bodyPr/>
                    <a:lstStyle/>
                    <a:p>
                      <a:pPr marL="0" marR="0" algn="ctr">
                        <a:spcBef>
                          <a:spcPts val="0"/>
                        </a:spcBef>
                        <a:spcAft>
                          <a:spcPts val="0"/>
                        </a:spcAft>
                      </a:pPr>
                      <a:r>
                        <a:rPr lang="en-US" sz="1400" b="1" kern="1200" dirty="0">
                          <a:solidFill>
                            <a:srgbClr val="FFFFFF"/>
                          </a:solidFill>
                          <a:effectLst/>
                          <a:latin typeface="Century Gothic"/>
                          <a:ea typeface="Times New Roman"/>
                          <a:cs typeface="Arial"/>
                        </a:rPr>
                        <a:t>Public health</a:t>
                      </a:r>
                      <a:endParaRPr lang="en-US" sz="1400" b="1" dirty="0">
                        <a:effectLst/>
                        <a:latin typeface="Calibri"/>
                        <a:ea typeface="Calibri"/>
                        <a:cs typeface="Times New Roman"/>
                      </a:endParaRPr>
                    </a:p>
                    <a:p>
                      <a:pPr marL="0" marR="0" algn="ctr">
                        <a:spcBef>
                          <a:spcPts val="0"/>
                        </a:spcBef>
                        <a:spcAft>
                          <a:spcPts val="0"/>
                        </a:spcAft>
                      </a:pPr>
                      <a:r>
                        <a:rPr lang="en-US" sz="1400" b="1" kern="1200" dirty="0">
                          <a:solidFill>
                            <a:srgbClr val="FFFFFF"/>
                          </a:solidFill>
                          <a:effectLst/>
                          <a:latin typeface="Century Gothic"/>
                          <a:ea typeface="Times New Roman"/>
                          <a:cs typeface="Arial"/>
                        </a:rPr>
                        <a:t> official</a:t>
                      </a:r>
                      <a:endParaRPr lang="en-US" sz="1400" b="1"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marL="0" marR="0" algn="ctr">
                        <a:spcBef>
                          <a:spcPts val="0"/>
                        </a:spcBef>
                        <a:spcAft>
                          <a:spcPts val="0"/>
                        </a:spcAft>
                      </a:pPr>
                      <a:r>
                        <a:rPr lang="en-US" sz="1400" b="1" kern="1200" dirty="0">
                          <a:solidFill>
                            <a:srgbClr val="FFFFFF"/>
                          </a:solidFill>
                          <a:effectLst/>
                          <a:latin typeface="Century Gothic"/>
                          <a:ea typeface="Times New Roman"/>
                          <a:cs typeface="Arial"/>
                        </a:rPr>
                        <a:t>Informatician</a:t>
                      </a:r>
                      <a:endParaRPr lang="en-US" sz="1400" b="1"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pPr marL="0" marR="0" algn="ctr">
                        <a:spcBef>
                          <a:spcPts val="0"/>
                        </a:spcBef>
                        <a:spcAft>
                          <a:spcPts val="0"/>
                        </a:spcAft>
                      </a:pPr>
                      <a:r>
                        <a:rPr lang="en-US" sz="1400" b="1" kern="1200" dirty="0">
                          <a:solidFill>
                            <a:srgbClr val="FFFFFF"/>
                          </a:solidFill>
                          <a:effectLst/>
                          <a:latin typeface="Century Gothic"/>
                          <a:ea typeface="Times New Roman"/>
                          <a:cs typeface="Arial"/>
                        </a:rPr>
                        <a:t>Information technology professional</a:t>
                      </a:r>
                      <a:endParaRPr lang="en-US" sz="1400" b="1" dirty="0">
                        <a:effectLst/>
                        <a:latin typeface="Calibri"/>
                        <a:ea typeface="Calibri"/>
                        <a:cs typeface="Times New Roman"/>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234315">
                <a:tc gridSpan="4">
                  <a:txBody>
                    <a:bodyPr/>
                    <a:lstStyle/>
                    <a:p>
                      <a:pPr marL="0" marR="0">
                        <a:spcBef>
                          <a:spcPts val="0"/>
                        </a:spcBef>
                        <a:spcAft>
                          <a:spcPts val="0"/>
                        </a:spcAft>
                      </a:pPr>
                      <a:r>
                        <a:rPr lang="en-US" sz="1400" b="1" kern="1200" dirty="0">
                          <a:solidFill>
                            <a:srgbClr val="FFFFFF"/>
                          </a:solidFill>
                          <a:effectLst/>
                          <a:latin typeface="Century Gothic"/>
                          <a:ea typeface="Times New Roman"/>
                          <a:cs typeface="Arial"/>
                        </a:rPr>
                        <a:t>Step 4 — Systems</a:t>
                      </a:r>
                      <a:r>
                        <a:rPr lang="en-US" sz="1400" b="1" kern="1200" baseline="0" dirty="0">
                          <a:solidFill>
                            <a:srgbClr val="FFFFFF"/>
                          </a:solidFill>
                          <a:effectLst/>
                          <a:latin typeface="Century Gothic"/>
                          <a:ea typeface="Times New Roman"/>
                          <a:cs typeface="Arial"/>
                        </a:rPr>
                        <a:t> Design and Implementation</a:t>
                      </a:r>
                      <a:endParaRPr lang="en-US" sz="1400" b="1" dirty="0">
                        <a:effectLst/>
                        <a:latin typeface="Calibri"/>
                        <a:ea typeface="Calibri"/>
                        <a:cs typeface="Times New Roma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936008">
                <a:tc>
                  <a:txBody>
                    <a:bodyPr/>
                    <a:lstStyle/>
                    <a:p>
                      <a:pPr marL="173990" marR="0">
                        <a:lnSpc>
                          <a:spcPts val="1620"/>
                        </a:lnSpc>
                        <a:spcBef>
                          <a:spcPts val="0"/>
                        </a:spcBef>
                        <a:spcAft>
                          <a:spcPts val="0"/>
                        </a:spcAft>
                      </a:pPr>
                      <a:endParaRPr lang="en-US" sz="1600" kern="1200" dirty="0">
                        <a:solidFill>
                          <a:srgbClr val="003399"/>
                        </a:solidFill>
                        <a:effectLst/>
                        <a:latin typeface="Century Gothic"/>
                        <a:ea typeface="Times New Roman"/>
                        <a:cs typeface="Arial"/>
                      </a:endParaRPr>
                    </a:p>
                    <a:p>
                      <a:pPr marL="173990" marR="0">
                        <a:lnSpc>
                          <a:spcPts val="1620"/>
                        </a:lnSpc>
                        <a:spcBef>
                          <a:spcPts val="0"/>
                        </a:spcBef>
                        <a:spcAft>
                          <a:spcPts val="0"/>
                        </a:spcAft>
                      </a:pPr>
                      <a:r>
                        <a:rPr lang="en-US" sz="1400" kern="1200" dirty="0">
                          <a:solidFill>
                            <a:schemeClr val="bg2">
                              <a:lumMod val="50000"/>
                            </a:schemeClr>
                          </a:solidFill>
                          <a:effectLst/>
                          <a:latin typeface="Century Gothic"/>
                          <a:ea typeface="Times New Roman"/>
                          <a:cs typeface="Arial"/>
                        </a:rPr>
                        <a:t>Define and design methods for public health functions, data elements, data flow, case definition, and message mapping</a:t>
                      </a:r>
                      <a:endParaRPr lang="en-US" sz="1400" dirty="0">
                        <a:solidFill>
                          <a:schemeClr val="bg2">
                            <a:lumMod val="50000"/>
                          </a:schemeClr>
                        </a:solidFill>
                        <a:effectLst/>
                        <a:latin typeface="Calibri"/>
                        <a:ea typeface="Calibri"/>
                        <a:cs typeface="Times New Roma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n-US"/>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marL="0" marR="0">
                        <a:spcBef>
                          <a:spcPts val="0"/>
                        </a:spcBef>
                        <a:spcAft>
                          <a:spcPts val="0"/>
                        </a:spcAft>
                      </a:pPr>
                      <a:r>
                        <a:rPr lang="en-US" sz="1800" dirty="0">
                          <a:effectLst/>
                          <a:latin typeface="Century Gothic"/>
                          <a:ea typeface="Times New Roman"/>
                          <a:cs typeface="Arial"/>
                        </a:rPr>
                        <a:t> </a:t>
                      </a:r>
                      <a:endParaRPr lang="en-US" sz="18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pPr marL="0" marR="0">
                        <a:spcBef>
                          <a:spcPts val="0"/>
                        </a:spcBef>
                        <a:spcAft>
                          <a:spcPts val="0"/>
                        </a:spcAft>
                      </a:pPr>
                      <a:r>
                        <a:rPr lang="en-US" sz="1800" dirty="0">
                          <a:effectLst/>
                          <a:latin typeface="Century Gothic"/>
                          <a:ea typeface="Times New Roman"/>
                          <a:cs typeface="Arial"/>
                        </a:rPr>
                        <a:t> </a:t>
                      </a:r>
                      <a:endParaRPr lang="en-US" sz="1800" dirty="0">
                        <a:effectLst/>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2"/>
                  </a:ext>
                </a:extLst>
              </a:tr>
              <a:tr h="883920">
                <a:tc>
                  <a:txBody>
                    <a:bodyPr/>
                    <a:lstStyle/>
                    <a:p>
                      <a:pPr marL="173990" marR="0">
                        <a:lnSpc>
                          <a:spcPts val="1620"/>
                        </a:lnSpc>
                        <a:spcBef>
                          <a:spcPts val="0"/>
                        </a:spcBef>
                        <a:spcAft>
                          <a:spcPts val="0"/>
                        </a:spcAft>
                      </a:pPr>
                      <a:endParaRPr lang="en-US" sz="1400" kern="1200" dirty="0">
                        <a:solidFill>
                          <a:srgbClr val="003399"/>
                        </a:solidFill>
                        <a:effectLst/>
                        <a:latin typeface="Century Gothic"/>
                        <a:ea typeface="Times New Roman"/>
                        <a:cs typeface="Arial"/>
                      </a:endParaRPr>
                    </a:p>
                    <a:p>
                      <a:pPr marL="173990" marR="0">
                        <a:lnSpc>
                          <a:spcPts val="1620"/>
                        </a:lnSpc>
                        <a:spcBef>
                          <a:spcPts val="0"/>
                        </a:spcBef>
                        <a:spcAft>
                          <a:spcPts val="0"/>
                        </a:spcAft>
                      </a:pPr>
                      <a:r>
                        <a:rPr lang="en-US" sz="1400" kern="1200" dirty="0">
                          <a:solidFill>
                            <a:schemeClr val="bg2">
                              <a:lumMod val="50000"/>
                            </a:schemeClr>
                          </a:solidFill>
                          <a:effectLst/>
                          <a:latin typeface="Century Gothic"/>
                          <a:ea typeface="Times New Roman"/>
                          <a:cs typeface="Arial"/>
                        </a:rPr>
                        <a:t>Implement information technology for defined public health functions, data elements, data flow, and case definition</a:t>
                      </a:r>
                      <a:endParaRPr lang="en-US" sz="1400" dirty="0">
                        <a:solidFill>
                          <a:schemeClr val="bg2">
                            <a:lumMod val="50000"/>
                          </a:schemeClr>
                        </a:solidFill>
                        <a:effectLst/>
                        <a:latin typeface="Calibri"/>
                        <a:ea typeface="Calibri"/>
                        <a:cs typeface="Times New Roman"/>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endParaRPr lang="en-US" dirty="0"/>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marL="0" marR="0">
                        <a:spcBef>
                          <a:spcPts val="0"/>
                        </a:spcBef>
                        <a:spcAft>
                          <a:spcPts val="0"/>
                        </a:spcAft>
                      </a:pPr>
                      <a:r>
                        <a:rPr lang="en-US" sz="1800" dirty="0">
                          <a:effectLst/>
                          <a:latin typeface="Century Gothic"/>
                          <a:ea typeface="Times New Roman"/>
                          <a:cs typeface="Arial"/>
                        </a:rPr>
                        <a:t> </a:t>
                      </a:r>
                      <a:endParaRPr lang="en-US" sz="1800" dirty="0">
                        <a:effectLst/>
                        <a:latin typeface="Calibri"/>
                        <a:ea typeface="Calibri"/>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9594"/>
                    </a:solidFill>
                  </a:tcPr>
                </a:tc>
                <a:tc>
                  <a:txBody>
                    <a:bodyPr/>
                    <a:lstStyle/>
                    <a:p>
                      <a:endParaRPr lang="en-US" dirty="0"/>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3"/>
                  </a:ext>
                </a:extLst>
              </a:tr>
            </a:tbl>
          </a:graphicData>
        </a:graphic>
      </p:graphicFrame>
      <p:sp>
        <p:nvSpPr>
          <p:cNvPr id="20" name="Text Box 6"/>
          <p:cNvSpPr txBox="1"/>
          <p:nvPr/>
        </p:nvSpPr>
        <p:spPr>
          <a:xfrm>
            <a:off x="5262559" y="3133073"/>
            <a:ext cx="2090738" cy="457200"/>
          </a:xfrm>
          <a:prstGeom prst="rect">
            <a:avLst/>
          </a:prstGeom>
          <a:solidFill>
            <a:srgbClr val="FFFF99"/>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1100" dirty="0">
                <a:solidFill>
                  <a:schemeClr val="bg2">
                    <a:lumMod val="50000"/>
                  </a:schemeClr>
                </a:solidFill>
                <a:effectLst/>
                <a:latin typeface="Century Gothic"/>
                <a:ea typeface="Calibri"/>
                <a:cs typeface="Times New Roman"/>
              </a:rPr>
              <a:t>Expertise in health systems and data interoperability</a:t>
            </a:r>
            <a:endParaRPr lang="en-US" sz="1100" dirty="0">
              <a:solidFill>
                <a:schemeClr val="bg2">
                  <a:lumMod val="50000"/>
                </a:schemeClr>
              </a:solidFill>
              <a:effectLst/>
              <a:latin typeface="Calibri"/>
              <a:ea typeface="Calibri"/>
              <a:cs typeface="Times New Roman"/>
            </a:endParaRPr>
          </a:p>
        </p:txBody>
      </p:sp>
      <p:sp>
        <p:nvSpPr>
          <p:cNvPr id="21" name="Text Box 7"/>
          <p:cNvSpPr txBox="1"/>
          <p:nvPr/>
        </p:nvSpPr>
        <p:spPr>
          <a:xfrm>
            <a:off x="6019800" y="4352272"/>
            <a:ext cx="2669948" cy="414338"/>
          </a:xfrm>
          <a:prstGeom prst="rect">
            <a:avLst/>
          </a:prstGeom>
          <a:solidFill>
            <a:srgbClr val="FFFF99"/>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1000"/>
              </a:spcAft>
            </a:pPr>
            <a:r>
              <a:rPr lang="en-US" sz="1100" dirty="0">
                <a:solidFill>
                  <a:schemeClr val="bg2">
                    <a:lumMod val="50000"/>
                  </a:schemeClr>
                </a:solidFill>
                <a:effectLst/>
                <a:latin typeface="Century Gothic"/>
                <a:ea typeface="Calibri"/>
                <a:cs typeface="Times New Roman"/>
              </a:rPr>
              <a:t>Expertise in managing information technology systems development</a:t>
            </a:r>
            <a:endParaRPr lang="en-US" sz="1100" dirty="0">
              <a:solidFill>
                <a:schemeClr val="bg2">
                  <a:lumMod val="50000"/>
                </a:schemeClr>
              </a:solidFill>
              <a:effectLst/>
              <a:latin typeface="Calibri"/>
              <a:ea typeface="Calibri"/>
              <a:cs typeface="Times New Roman"/>
            </a:endParaRPr>
          </a:p>
        </p:txBody>
      </p:sp>
    </p:spTree>
    <p:extLst>
      <p:ext uri="{BB962C8B-B14F-4D97-AF65-F5344CB8AC3E}">
        <p14:creationId xmlns:p14="http://schemas.microsoft.com/office/powerpoint/2010/main" val="2684907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29</a:t>
            </a:fld>
            <a:endParaRPr lang="en-US" sz="1200" dirty="0">
              <a:latin typeface="Arial" panose="020B0604020202020204" pitchFamily="34" charset="0"/>
              <a:cs typeface="Arial" panose="020B0604020202020204" pitchFamily="34" charset="0"/>
            </a:endParaRPr>
          </a:p>
        </p:txBody>
      </p:sp>
      <p:sp>
        <p:nvSpPr>
          <p:cNvPr id="18" name="TextBox 17"/>
          <p:cNvSpPr txBox="1"/>
          <p:nvPr/>
        </p:nvSpPr>
        <p:spPr>
          <a:xfrm>
            <a:off x="569056" y="762000"/>
            <a:ext cx="8197081" cy="1015663"/>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Combined Disciplines — The Informatician and </a:t>
            </a:r>
            <a:r>
              <a:rPr lang="en-US" sz="3000" dirty="0">
                <a:solidFill>
                  <a:srgbClr val="0039A6"/>
                </a:solidFill>
                <a:latin typeface="Century Gothic" panose="020B0502020202020204" pitchFamily="34" charset="0"/>
              </a:rPr>
              <a:t>the Information Technologist</a:t>
            </a:r>
            <a:r>
              <a:rPr lang="en-US" sz="3000" dirty="0">
                <a:solidFill>
                  <a:srgbClr val="0039A6"/>
                </a:solidFill>
                <a:effectLst/>
                <a:latin typeface="Century Gothic" panose="020B0502020202020204" pitchFamily="34" charset="0"/>
              </a:rPr>
              <a:t> </a:t>
            </a:r>
          </a:p>
        </p:txBody>
      </p:sp>
      <p:cxnSp>
        <p:nvCxnSpPr>
          <p:cNvPr id="19" name="Straight Connector 18"/>
          <p:cNvCxnSpPr/>
          <p:nvPr/>
        </p:nvCxnSpPr>
        <p:spPr>
          <a:xfrm>
            <a:off x="643960" y="1763921"/>
            <a:ext cx="8141154"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049653" y="3786754"/>
            <a:ext cx="1235883" cy="0"/>
          </a:xfrm>
          <a:prstGeom prst="straightConnector1">
            <a:avLst/>
          </a:prstGeom>
          <a:ln w="63500">
            <a:headEnd type="triangle"/>
            <a:tailEnd type="triangle"/>
          </a:ln>
        </p:spPr>
        <p:style>
          <a:lnRef idx="3">
            <a:schemeClr val="accent1"/>
          </a:lnRef>
          <a:fillRef idx="0">
            <a:schemeClr val="accent1"/>
          </a:fillRef>
          <a:effectRef idx="2">
            <a:schemeClr val="accent1"/>
          </a:effectRef>
          <a:fontRef idx="minor">
            <a:schemeClr val="tx1"/>
          </a:fontRef>
        </p:style>
      </p:cxnSp>
      <p:pic>
        <p:nvPicPr>
          <p:cNvPr id="5" name="Picture 4" descr="Person facing right looking at a computer screen." title="The Informatici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286000"/>
            <a:ext cx="2931934" cy="3096512"/>
          </a:xfrm>
          <a:prstGeom prst="rect">
            <a:avLst/>
          </a:prstGeom>
        </p:spPr>
      </p:pic>
      <p:pic>
        <p:nvPicPr>
          <p:cNvPr id="6" name="Picture 5" descr="Person facing left looking at a computer screen." title="The Information Technologis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2286000"/>
            <a:ext cx="2931934" cy="3096512"/>
          </a:xfrm>
          <a:prstGeom prst="rect">
            <a:avLst/>
          </a:prstGeom>
        </p:spPr>
      </p:pic>
    </p:spTree>
    <p:extLst>
      <p:ext uri="{BB962C8B-B14F-4D97-AF65-F5344CB8AC3E}">
        <p14:creationId xmlns:p14="http://schemas.microsoft.com/office/powerpoint/2010/main" val="2672065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71600" y="2286000"/>
            <a:ext cx="7467600" cy="3031599"/>
          </a:xfrm>
          <a:prstGeom prst="rect">
            <a:avLst/>
          </a:prstGeom>
        </p:spPr>
        <p:txBody>
          <a:bodyPr wrap="square">
            <a:spAutoFit/>
          </a:bodyPr>
          <a:lstStyle/>
          <a:p>
            <a:pPr marL="342900" indent="-342900">
              <a:spcBef>
                <a:spcPts val="600"/>
              </a:spcBef>
              <a:buFont typeface="Arial" panose="020B0604020202020204" pitchFamily="34" charset="0"/>
              <a:buChar char="•"/>
            </a:pPr>
            <a:r>
              <a:rPr lang="en-US" sz="2200" dirty="0">
                <a:solidFill>
                  <a:srgbClr val="003399"/>
                </a:solidFill>
                <a:latin typeface="Century Gothic" panose="020B0502020202020204" pitchFamily="34" charset="0"/>
                <a:cs typeface="Arial" pitchFamily="34" charset="0"/>
              </a:rPr>
              <a:t>explain the importance of informatics to the public health mission</a:t>
            </a:r>
            <a:br>
              <a:rPr lang="en-US" sz="2200" dirty="0">
                <a:solidFill>
                  <a:srgbClr val="003399"/>
                </a:solidFill>
                <a:latin typeface="Century Gothic" panose="020B0502020202020204" pitchFamily="34" charset="0"/>
                <a:cs typeface="Arial" pitchFamily="34" charset="0"/>
              </a:rPr>
            </a:br>
            <a:endParaRPr lang="en-US" sz="2200" dirty="0">
              <a:solidFill>
                <a:srgbClr val="003399"/>
              </a:solidFill>
              <a:latin typeface="Century Gothic" panose="020B0502020202020204" pitchFamily="34" charset="0"/>
              <a:cs typeface="Arial" pitchFamily="34" charset="0"/>
            </a:endParaRPr>
          </a:p>
          <a:p>
            <a:pPr marL="342900" indent="-342900">
              <a:spcBef>
                <a:spcPts val="600"/>
              </a:spcBef>
              <a:buFont typeface="Arial" panose="020B0604020202020204" pitchFamily="34" charset="0"/>
              <a:buChar char="•"/>
            </a:pPr>
            <a:r>
              <a:rPr lang="en-US" sz="2200" dirty="0">
                <a:solidFill>
                  <a:srgbClr val="003399"/>
                </a:solidFill>
                <a:latin typeface="Century Gothic" panose="020B0502020202020204" pitchFamily="34" charset="0"/>
                <a:cs typeface="Arial" pitchFamily="34" charset="0"/>
              </a:rPr>
              <a:t>describe the role of the informatician in public health practice</a:t>
            </a:r>
          </a:p>
          <a:p>
            <a:pPr marL="342900" indent="-342900">
              <a:spcBef>
                <a:spcPts val="600"/>
              </a:spcBef>
              <a:buFont typeface="Arial" panose="020B0604020202020204" pitchFamily="34" charset="0"/>
              <a:buChar char="•"/>
            </a:pPr>
            <a:endParaRPr lang="en-US" sz="2200" dirty="0">
              <a:solidFill>
                <a:srgbClr val="003399"/>
              </a:solidFill>
              <a:latin typeface="Century Gothic" panose="020B0502020202020204" pitchFamily="34" charset="0"/>
              <a:cs typeface="Arial" pitchFamily="34" charset="0"/>
            </a:endParaRPr>
          </a:p>
          <a:p>
            <a:pPr marL="342900" indent="-342900">
              <a:spcBef>
                <a:spcPts val="600"/>
              </a:spcBef>
              <a:buFont typeface="Arial" panose="020B0604020202020204" pitchFamily="34" charset="0"/>
              <a:buChar char="•"/>
            </a:pPr>
            <a:r>
              <a:rPr lang="en-US" sz="2200" dirty="0">
                <a:solidFill>
                  <a:srgbClr val="003399"/>
                </a:solidFill>
                <a:latin typeface="Century Gothic" panose="020B0502020202020204" pitchFamily="34" charset="0"/>
                <a:cs typeface="Arial" pitchFamily="34" charset="0"/>
              </a:rPr>
              <a:t>differentiate between public health informatics and information technology</a:t>
            </a:r>
          </a:p>
        </p:txBody>
      </p:sp>
      <p:sp>
        <p:nvSpPr>
          <p:cNvPr id="12" name="TextBox 11"/>
          <p:cNvSpPr txBox="1"/>
          <p:nvPr/>
        </p:nvSpPr>
        <p:spPr>
          <a:xfrm>
            <a:off x="558800" y="718979"/>
            <a:ext cx="7924800" cy="553998"/>
          </a:xfrm>
          <a:prstGeom prst="rect">
            <a:avLst/>
          </a:prstGeom>
          <a:noFill/>
        </p:spPr>
        <p:txBody>
          <a:bodyPr wrap="square">
            <a:spAutoFit/>
          </a:bodyPr>
          <a:lstStyle/>
          <a:p>
            <a:pPr algn="ctr" fontAlgn="auto">
              <a:spcBef>
                <a:spcPts val="0"/>
              </a:spcBef>
              <a:spcAft>
                <a:spcPts val="0"/>
              </a:spcAft>
              <a:defRPr/>
            </a:pPr>
            <a:r>
              <a:rPr lang="en-US" sz="3000" dirty="0">
                <a:solidFill>
                  <a:srgbClr val="003399"/>
                </a:solidFill>
                <a:latin typeface="Century Gothic" panose="020B0502020202020204" pitchFamily="34" charset="0"/>
              </a:rPr>
              <a:t>Learning Objectives</a:t>
            </a:r>
          </a:p>
        </p:txBody>
      </p:sp>
      <p:cxnSp>
        <p:nvCxnSpPr>
          <p:cNvPr id="14" name="Straight Connector 13"/>
          <p:cNvCxnSpPr/>
          <p:nvPr/>
        </p:nvCxnSpPr>
        <p:spPr>
          <a:xfrm>
            <a:off x="558800" y="1303754"/>
            <a:ext cx="7924800" cy="0"/>
          </a:xfrm>
          <a:prstGeom prst="line">
            <a:avLst/>
          </a:prstGeom>
          <a:ln w="22225">
            <a:solidFill>
              <a:srgbClr val="003399"/>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853209" y="1727700"/>
            <a:ext cx="5781805" cy="396081"/>
          </a:xfrm>
          <a:prstGeom prst="rect">
            <a:avLst/>
          </a:prstGeom>
        </p:spPr>
        <p:txBody>
          <a:bodyPr anchor="b" anchorCtr="0"/>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algn="l" fontAlgn="auto">
              <a:spcAft>
                <a:spcPts val="0"/>
              </a:spcAft>
            </a:pPr>
            <a:r>
              <a:rPr lang="en-US" sz="2400" b="0" dirty="0">
                <a:solidFill>
                  <a:srgbClr val="0039A6"/>
                </a:solidFill>
                <a:latin typeface="Century Gothic" panose="020B0502020202020204" pitchFamily="34" charset="0"/>
              </a:rPr>
              <a:t>After this course, you will be able to</a:t>
            </a:r>
            <a:endParaRPr lang="en-US" sz="2400" dirty="0">
              <a:solidFill>
                <a:srgbClr val="0039A6"/>
              </a:solidFill>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3</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3842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89715" y="512802"/>
            <a:ext cx="8197081" cy="1015663"/>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The Role of the Informatician</a:t>
            </a:r>
          </a:p>
          <a:p>
            <a:pPr algn="ctr"/>
            <a:r>
              <a:rPr lang="en-US" sz="3000" dirty="0">
                <a:solidFill>
                  <a:srgbClr val="0039A6"/>
                </a:solidFill>
                <a:latin typeface="Century Gothic" panose="020B0502020202020204" pitchFamily="34" charset="0"/>
              </a:rPr>
              <a:t>in Public Health</a:t>
            </a:r>
            <a:endParaRPr lang="en-US" sz="3000" dirty="0">
              <a:solidFill>
                <a:srgbClr val="0039A6"/>
              </a:solidFill>
              <a:effectLst/>
              <a:latin typeface="Century Gothic" panose="020B0502020202020204" pitchFamily="34" charset="0"/>
            </a:endParaRPr>
          </a:p>
        </p:txBody>
      </p:sp>
      <p:cxnSp>
        <p:nvCxnSpPr>
          <p:cNvPr id="12" name="Straight Connector 11"/>
          <p:cNvCxnSpPr/>
          <p:nvPr/>
        </p:nvCxnSpPr>
        <p:spPr>
          <a:xfrm>
            <a:off x="545642" y="1528465"/>
            <a:ext cx="8141154"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79406" y="6095116"/>
            <a:ext cx="7856561" cy="400110"/>
          </a:xfrm>
          <a:prstGeom prst="rect">
            <a:avLst/>
          </a:prstGeom>
        </p:spPr>
        <p:txBody>
          <a:bodyPr wrap="square">
            <a:spAutoFit/>
          </a:bodyPr>
          <a:lstStyle/>
          <a:p>
            <a:r>
              <a:rPr lang="en-US" sz="1000" dirty="0">
                <a:latin typeface="Arial" pitchFamily="34" charset="0"/>
                <a:cs typeface="Arial" pitchFamily="34" charset="0"/>
              </a:rPr>
              <a:t>Centers for Disease Control and Prevention (CDC). Public health informatics competencies. Atlanta, GA: US Department of Health and Human Services, CDC; 2009. http://www.cdc.gov/informaticscompetencies/.</a:t>
            </a:r>
          </a:p>
        </p:txBody>
      </p:sp>
      <p:sp>
        <p:nvSpPr>
          <p:cNvPr id="3" name="Slide Number Placeholder 2"/>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30</a:t>
            </a:fld>
            <a:endParaRPr lang="en-US" sz="1200" dirty="0">
              <a:latin typeface="Arial" panose="020B0604020202020204" pitchFamily="34" charset="0"/>
              <a:cs typeface="Arial" panose="020B0604020202020204" pitchFamily="34" charset="0"/>
            </a:endParaRPr>
          </a:p>
        </p:txBody>
      </p:sp>
      <p:sp>
        <p:nvSpPr>
          <p:cNvPr id="15" name="Rectangle 14"/>
          <p:cNvSpPr/>
          <p:nvPr/>
        </p:nvSpPr>
        <p:spPr>
          <a:xfrm>
            <a:off x="3670180" y="1823254"/>
            <a:ext cx="5103131" cy="4247317"/>
          </a:xfrm>
          <a:prstGeom prst="rect">
            <a:avLst/>
          </a:prstGeom>
        </p:spPr>
        <p:txBody>
          <a:bodyPr wrap="square">
            <a:spAutoFit/>
          </a:bodyPr>
          <a:lstStyle/>
          <a:p>
            <a:pPr marL="285750" indent="-285750">
              <a:buFont typeface="Arial" pitchFamily="34" charset="0"/>
              <a:buChar char="•"/>
            </a:pPr>
            <a:r>
              <a:rPr lang="en-US" dirty="0">
                <a:latin typeface="Century Gothic" panose="020B0502020202020204" pitchFamily="34" charset="0"/>
              </a:rPr>
              <a:t>Plans, designs, and defines functional requirements for public health information systems</a:t>
            </a:r>
          </a:p>
          <a:p>
            <a:pPr marL="285750" indent="-285750">
              <a:buFont typeface="Arial" pitchFamily="34" charset="0"/>
              <a:buChar char="•"/>
            </a:pPr>
            <a:r>
              <a:rPr lang="en-US" dirty="0">
                <a:latin typeface="Century Gothic" panose="020B0502020202020204" pitchFamily="34" charset="0"/>
              </a:rPr>
              <a:t>Evaluates the application and impact of information systems in support of health goals</a:t>
            </a:r>
          </a:p>
          <a:p>
            <a:pPr marL="285750" indent="-285750">
              <a:buFont typeface="Arial" pitchFamily="34" charset="0"/>
              <a:buChar char="•"/>
            </a:pPr>
            <a:r>
              <a:rPr lang="en-US" dirty="0">
                <a:latin typeface="Century Gothic" panose="020B0502020202020204" pitchFamily="34" charset="0"/>
              </a:rPr>
              <a:t>Serves as a liaison between multidisciplinary teams</a:t>
            </a:r>
          </a:p>
          <a:p>
            <a:pPr marL="285750" indent="-285750">
              <a:buFont typeface="Arial" pitchFamily="34" charset="0"/>
              <a:buChar char="•"/>
            </a:pPr>
            <a:r>
              <a:rPr lang="en-US" dirty="0">
                <a:latin typeface="Century Gothic" panose="020B0502020202020204" pitchFamily="34" charset="0"/>
              </a:rPr>
              <a:t>Uses data standards to support interoperability of data between systems</a:t>
            </a:r>
          </a:p>
          <a:p>
            <a:pPr marL="285750" indent="-285750">
              <a:buFont typeface="Arial" pitchFamily="34" charset="0"/>
              <a:buChar char="•"/>
            </a:pPr>
            <a:r>
              <a:rPr lang="en-US" dirty="0">
                <a:latin typeface="Century Gothic" panose="020B0502020202020204" pitchFamily="34" charset="0"/>
              </a:rPr>
              <a:t>Ensures confidentiality, security, and integrity standards</a:t>
            </a:r>
          </a:p>
          <a:p>
            <a:pPr marL="285750" indent="-285750">
              <a:buFont typeface="Arial" pitchFamily="34" charset="0"/>
              <a:buChar char="•"/>
              <a:defRPr/>
            </a:pPr>
            <a:r>
              <a:rPr lang="en-US" dirty="0">
                <a:latin typeface="Century Gothic" panose="020B0502020202020204" pitchFamily="34" charset="0"/>
              </a:rPr>
              <a:t>Is knowledgeable about health data standards, sources, and meaningful use of health data</a:t>
            </a:r>
          </a:p>
        </p:txBody>
      </p:sp>
      <p:pic>
        <p:nvPicPr>
          <p:cNvPr id="9" name="Picture 8" descr="Person facing right looking at a computer screen." title="The Informatici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642" y="2057400"/>
            <a:ext cx="2931934" cy="3096512"/>
          </a:xfrm>
          <a:prstGeom prst="rect">
            <a:avLst/>
          </a:prstGeom>
        </p:spPr>
      </p:pic>
    </p:spTree>
    <p:extLst>
      <p:ext uri="{BB962C8B-B14F-4D97-AF65-F5344CB8AC3E}">
        <p14:creationId xmlns:p14="http://schemas.microsoft.com/office/powerpoint/2010/main" val="3133342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89715" y="512802"/>
            <a:ext cx="8197081" cy="1015663"/>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The Role of the Information Technologist </a:t>
            </a:r>
          </a:p>
          <a:p>
            <a:pPr algn="ctr"/>
            <a:r>
              <a:rPr lang="en-US" sz="3000" dirty="0">
                <a:solidFill>
                  <a:srgbClr val="0039A6"/>
                </a:solidFill>
                <a:latin typeface="Century Gothic" panose="020B0502020202020204" pitchFamily="34" charset="0"/>
              </a:rPr>
              <a:t>in Public Health</a:t>
            </a:r>
            <a:endParaRPr lang="en-US" sz="3000" dirty="0">
              <a:solidFill>
                <a:srgbClr val="0039A6"/>
              </a:solidFill>
              <a:effectLst/>
              <a:latin typeface="Century Gothic" panose="020B0502020202020204" pitchFamily="34" charset="0"/>
            </a:endParaRPr>
          </a:p>
        </p:txBody>
      </p:sp>
      <p:cxnSp>
        <p:nvCxnSpPr>
          <p:cNvPr id="12" name="Straight Connector 11"/>
          <p:cNvCxnSpPr/>
          <p:nvPr/>
        </p:nvCxnSpPr>
        <p:spPr>
          <a:xfrm>
            <a:off x="597020" y="1528465"/>
            <a:ext cx="8141154"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79406" y="6095116"/>
            <a:ext cx="7856561" cy="400110"/>
          </a:xfrm>
          <a:prstGeom prst="rect">
            <a:avLst/>
          </a:prstGeom>
        </p:spPr>
        <p:txBody>
          <a:bodyPr wrap="square">
            <a:spAutoFit/>
          </a:bodyPr>
          <a:lstStyle/>
          <a:p>
            <a:r>
              <a:rPr lang="en-US" sz="1000" dirty="0">
                <a:latin typeface="Arial" pitchFamily="34" charset="0"/>
                <a:cs typeface="Arial" pitchFamily="34" charset="0"/>
              </a:rPr>
              <a:t>Centers for Disease Control and Prevention (CDC). Public health informatics competencies. Atlanta, GA: US Department of Health and Human Services, CDC; 2009. http://www.cdc.gov/informaticscompetencies/.</a:t>
            </a:r>
          </a:p>
        </p:txBody>
      </p:sp>
      <p:sp>
        <p:nvSpPr>
          <p:cNvPr id="3" name="Slide Number Placeholder 2"/>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31</a:t>
            </a:fld>
            <a:endParaRPr lang="en-US" sz="1200" dirty="0">
              <a:latin typeface="Arial" panose="020B0604020202020204" pitchFamily="34" charset="0"/>
              <a:cs typeface="Arial" panose="020B0604020202020204" pitchFamily="34" charset="0"/>
            </a:endParaRPr>
          </a:p>
        </p:txBody>
      </p:sp>
      <p:sp>
        <p:nvSpPr>
          <p:cNvPr id="11" name="Rectangle 10"/>
          <p:cNvSpPr/>
          <p:nvPr/>
        </p:nvSpPr>
        <p:spPr>
          <a:xfrm>
            <a:off x="3877056" y="2178061"/>
            <a:ext cx="4827892" cy="2862322"/>
          </a:xfrm>
          <a:prstGeom prst="rect">
            <a:avLst/>
          </a:prstGeom>
        </p:spPr>
        <p:txBody>
          <a:bodyPr wrap="square">
            <a:spAutoFit/>
          </a:bodyPr>
          <a:lstStyle/>
          <a:p>
            <a:pPr marL="285750" indent="-285750">
              <a:buFont typeface="Arial" panose="020B0604020202020204" pitchFamily="34" charset="0"/>
              <a:buChar char="•"/>
              <a:defRPr/>
            </a:pPr>
            <a:r>
              <a:rPr lang="en-US" sz="2000" dirty="0">
                <a:latin typeface="Century Gothic" panose="020B0502020202020204" pitchFamily="34" charset="0"/>
              </a:rPr>
              <a:t>Plans technology projects and milestones, develops software, and maintains and operates systems</a:t>
            </a:r>
          </a:p>
          <a:p>
            <a:pPr marL="285750" indent="-285750">
              <a:buFont typeface="Arial" pitchFamily="34" charset="0"/>
              <a:buChar char="•"/>
            </a:pPr>
            <a:r>
              <a:rPr lang="en-US" sz="2000" dirty="0">
                <a:latin typeface="Century Gothic" panose="020B0502020202020204" pitchFamily="34" charset="0"/>
              </a:rPr>
              <a:t>Evaluates the performance and availability of information systems</a:t>
            </a:r>
          </a:p>
          <a:p>
            <a:pPr marL="285750" indent="-285750">
              <a:buFont typeface="Arial" pitchFamily="34" charset="0"/>
              <a:buChar char="•"/>
            </a:pPr>
            <a:r>
              <a:rPr lang="en-US" sz="2000" dirty="0">
                <a:latin typeface="Century Gothic" panose="020B0502020202020204" pitchFamily="34" charset="0"/>
              </a:rPr>
              <a:t>Designs, implements, and administers database architecture, privacy, security, and backup procedures </a:t>
            </a:r>
          </a:p>
        </p:txBody>
      </p:sp>
      <p:pic>
        <p:nvPicPr>
          <p:cNvPr id="13" name="Picture 12" descr="Person facing left looking at a computer screen." title="The Information Technologi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060966"/>
            <a:ext cx="2931934" cy="3096512"/>
          </a:xfrm>
          <a:prstGeom prst="rect">
            <a:avLst/>
          </a:prstGeom>
        </p:spPr>
      </p:pic>
    </p:spTree>
    <p:extLst>
      <p:ext uri="{BB962C8B-B14F-4D97-AF65-F5344CB8AC3E}">
        <p14:creationId xmlns:p14="http://schemas.microsoft.com/office/powerpoint/2010/main" val="2665938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76400" y="5581568"/>
            <a:ext cx="4343400" cy="4382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3" name="Content Placeholder 2"/>
          <p:cNvSpPr>
            <a:spLocks noGrp="1"/>
          </p:cNvSpPr>
          <p:nvPr>
            <p:ph idx="1"/>
          </p:nvPr>
        </p:nvSpPr>
        <p:spPr>
          <a:xfrm>
            <a:off x="1600200" y="4724400"/>
            <a:ext cx="4795510" cy="381000"/>
          </a:xfrm>
        </p:spPr>
        <p:txBody>
          <a:bodyPr/>
          <a:lstStyle/>
          <a:p>
            <a:pPr marL="457200" indent="-457200">
              <a:buAutoNum type="alphaUcPeriod"/>
            </a:pPr>
            <a:r>
              <a:rPr lang="en-US" sz="2200" dirty="0">
                <a:solidFill>
                  <a:srgbClr val="003399"/>
                </a:solidFill>
                <a:latin typeface="Century Gothic" panose="020B0502020202020204" pitchFamily="34" charset="0"/>
              </a:rPr>
              <a:t>The information technologist</a:t>
            </a:r>
          </a:p>
          <a:p>
            <a:pPr marL="457200" indent="-457200">
              <a:buAutoNum type="alphaUcPeriod"/>
            </a:pPr>
            <a:endParaRPr lang="en-US" sz="2200" dirty="0">
              <a:solidFill>
                <a:srgbClr val="003399"/>
              </a:solidFill>
              <a:latin typeface="Century Gothic" panose="020B0502020202020204" pitchFamily="34" charset="0"/>
            </a:endParaRPr>
          </a:p>
          <a:p>
            <a:pPr marL="457200" indent="-457200">
              <a:buAutoNum type="alphaUcPeriod"/>
            </a:pPr>
            <a:r>
              <a:rPr lang="en-US" sz="2200" dirty="0">
                <a:solidFill>
                  <a:srgbClr val="003399"/>
                </a:solidFill>
                <a:latin typeface="Century Gothic" panose="020B0502020202020204" pitchFamily="34" charset="0"/>
              </a:rPr>
              <a:t>The informatician </a:t>
            </a:r>
          </a:p>
        </p:txBody>
      </p:sp>
      <p:sp>
        <p:nvSpPr>
          <p:cNvPr id="5" name="TextBox 4"/>
          <p:cNvSpPr txBox="1"/>
          <p:nvPr/>
        </p:nvSpPr>
        <p:spPr>
          <a:xfrm>
            <a:off x="529637" y="1600200"/>
            <a:ext cx="8131141" cy="2800767"/>
          </a:xfrm>
          <a:prstGeom prst="rect">
            <a:avLst/>
          </a:prstGeom>
          <a:noFill/>
        </p:spPr>
        <p:txBody>
          <a:bodyPr wrap="square" rtlCol="0">
            <a:spAutoFit/>
          </a:bodyPr>
          <a:lstStyle/>
          <a:p>
            <a:r>
              <a:rPr lang="en-US" sz="2200" dirty="0">
                <a:latin typeface="Century Gothic" panose="020B0502020202020204" pitchFamily="34" charset="0"/>
              </a:rPr>
              <a:t>One of the United Nations’ Millennium Development Goals is to substantially reduce infant mortality worldwide. A system has been developed that will display the data and track the progress of attaining this goal. </a:t>
            </a:r>
          </a:p>
          <a:p>
            <a:endParaRPr lang="en-US" sz="2200" dirty="0">
              <a:latin typeface="Century Gothic" panose="020B0502020202020204" pitchFamily="34" charset="0"/>
            </a:endParaRPr>
          </a:p>
          <a:p>
            <a:r>
              <a:rPr lang="en-US" sz="2200" dirty="0">
                <a:latin typeface="Century Gothic" panose="020B0502020202020204" pitchFamily="34" charset="0"/>
              </a:rPr>
              <a:t>Which of the following professionals works with health data standards and sources and ensures the integrity and security of the standards?</a:t>
            </a:r>
            <a:endParaRPr lang="en-US" sz="2200" dirty="0">
              <a:solidFill>
                <a:srgbClr val="003399"/>
              </a:solidFill>
              <a:latin typeface="Century Gothic" panose="020B0502020202020204" pitchFamily="34" charset="0"/>
            </a:endParaRPr>
          </a:p>
        </p:txBody>
      </p:sp>
      <p:pic>
        <p:nvPicPr>
          <p:cNvPr id="12" name="Picture 2" descr="Notebook and checkmark inside of a circle." title="Knowledge Check Icon"/>
          <p:cNvPicPr>
            <a:picLocks noChangeAspect="1" noChangeArrowheads="1"/>
          </p:cNvPicPr>
          <p:nvPr/>
        </p:nvPicPr>
        <p:blipFill>
          <a:blip r:embed="rId3"/>
          <a:srcRect/>
          <a:stretch>
            <a:fillRect/>
          </a:stretch>
        </p:blipFill>
        <p:spPr bwMode="auto">
          <a:xfrm>
            <a:off x="558800" y="453243"/>
            <a:ext cx="741690" cy="741690"/>
          </a:xfrm>
          <a:prstGeom prst="rect">
            <a:avLst/>
          </a:prstGeom>
          <a:noFill/>
          <a:ln w="9525">
            <a:noFill/>
            <a:miter lim="800000"/>
            <a:headEnd/>
            <a:tailEnd/>
          </a:ln>
        </p:spPr>
      </p:pic>
      <p:sp>
        <p:nvSpPr>
          <p:cNvPr id="13" name="Title 1"/>
          <p:cNvSpPr txBox="1">
            <a:spLocks/>
          </p:cNvSpPr>
          <p:nvPr/>
        </p:nvSpPr>
        <p:spPr>
          <a:xfrm>
            <a:off x="1447800" y="495683"/>
            <a:ext cx="4189208"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algn="l" fontAlgn="auto">
              <a:spcAft>
                <a:spcPts val="0"/>
              </a:spcAft>
              <a:defRPr/>
            </a:pPr>
            <a:br>
              <a:rPr lang="en-US" sz="3600" dirty="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000" b="0" dirty="0">
                <a:solidFill>
                  <a:srgbClr val="0039A6"/>
                </a:solidFill>
                <a:latin typeface="Century Gothic" panose="020B0502020202020204" pitchFamily="34" charset="0"/>
              </a:rPr>
              <a:t>Knowledge Check</a:t>
            </a:r>
          </a:p>
        </p:txBody>
      </p:sp>
      <p:cxnSp>
        <p:nvCxnSpPr>
          <p:cNvPr id="15" name="Straight Connector 14"/>
          <p:cNvCxnSpPr/>
          <p:nvPr/>
        </p:nvCxnSpPr>
        <p:spPr>
          <a:xfrm>
            <a:off x="555658" y="12954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32</a:t>
            </a:fld>
            <a:endParaRPr lang="en-US" sz="1200" dirty="0">
              <a:latin typeface="Arial" panose="020B0604020202020204" pitchFamily="34" charset="0"/>
              <a:cs typeface="Arial" panose="020B0604020202020204" pitchFamily="34" charset="0"/>
            </a:endParaRPr>
          </a:p>
        </p:txBody>
      </p:sp>
      <p:pic>
        <p:nvPicPr>
          <p:cNvPr id="8195" name="Picture 3" descr="Checkmark indicating the correct answer."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977" y="5572630"/>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751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25688" y="4175849"/>
            <a:ext cx="7591080" cy="11581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13" name="Picture 2" descr="Notebook and checkmark inside of a circle." title="Knowledge Check Icon"/>
          <p:cNvPicPr>
            <a:picLocks noChangeAspect="1" noChangeArrowheads="1"/>
          </p:cNvPicPr>
          <p:nvPr/>
        </p:nvPicPr>
        <p:blipFill>
          <a:blip r:embed="rId3"/>
          <a:srcRect/>
          <a:stretch>
            <a:fillRect/>
          </a:stretch>
        </p:blipFill>
        <p:spPr bwMode="auto">
          <a:xfrm>
            <a:off x="558800" y="453243"/>
            <a:ext cx="741690" cy="741690"/>
          </a:xfrm>
          <a:prstGeom prst="rect">
            <a:avLst/>
          </a:prstGeom>
          <a:noFill/>
          <a:ln w="9525">
            <a:noFill/>
            <a:miter lim="800000"/>
            <a:headEnd/>
            <a:tailEnd/>
          </a:ln>
        </p:spPr>
      </p:pic>
      <p:sp>
        <p:nvSpPr>
          <p:cNvPr id="15" name="Title 1"/>
          <p:cNvSpPr txBox="1">
            <a:spLocks/>
          </p:cNvSpPr>
          <p:nvPr/>
        </p:nvSpPr>
        <p:spPr>
          <a:xfrm>
            <a:off x="1447800" y="495683"/>
            <a:ext cx="4189208"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algn="l" fontAlgn="auto">
              <a:spcAft>
                <a:spcPts val="0"/>
              </a:spcAft>
              <a:defRPr/>
            </a:pPr>
            <a:br>
              <a:rPr lang="en-US" sz="3600" dirty="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000" b="0" dirty="0">
                <a:solidFill>
                  <a:srgbClr val="0039A6"/>
                </a:solidFill>
                <a:latin typeface="Century Gothic" panose="020B0502020202020204" pitchFamily="34" charset="0"/>
              </a:rPr>
              <a:t>Knowledge Check</a:t>
            </a:r>
          </a:p>
        </p:txBody>
      </p:sp>
      <p:cxnSp>
        <p:nvCxnSpPr>
          <p:cNvPr id="16" name="Straight Connector 15"/>
          <p:cNvCxnSpPr/>
          <p:nvPr/>
        </p:nvCxnSpPr>
        <p:spPr>
          <a:xfrm>
            <a:off x="555658" y="12954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33</a:t>
            </a:fld>
            <a:endParaRPr lang="en-US" sz="1200" dirty="0">
              <a:latin typeface="Arial" panose="020B0604020202020204" pitchFamily="34" charset="0"/>
              <a:cs typeface="Arial" panose="020B0604020202020204" pitchFamily="34" charset="0"/>
            </a:endParaRPr>
          </a:p>
        </p:txBody>
      </p:sp>
      <p:sp>
        <p:nvSpPr>
          <p:cNvPr id="8" name="Rectangle 7"/>
          <p:cNvSpPr/>
          <p:nvPr/>
        </p:nvSpPr>
        <p:spPr>
          <a:xfrm>
            <a:off x="825688" y="2242971"/>
            <a:ext cx="7591080" cy="4154984"/>
          </a:xfrm>
          <a:prstGeom prst="rect">
            <a:avLst/>
          </a:prstGeom>
        </p:spPr>
        <p:txBody>
          <a:bodyPr wrap="square">
            <a:spAutoFit/>
          </a:bodyPr>
          <a:lstStyle/>
          <a:p>
            <a:pPr marL="457200" indent="-457200">
              <a:buFont typeface="+mj-lt"/>
              <a:buAutoNum type="alphaUcPeriod"/>
            </a:pPr>
            <a:r>
              <a:rPr lang="en-US" sz="2200" dirty="0">
                <a:latin typeface="Century Gothic" panose="020B0502020202020204" pitchFamily="34" charset="0"/>
              </a:rPr>
              <a:t>Uses data standards to support interoperability of data between systems</a:t>
            </a:r>
          </a:p>
          <a:p>
            <a:pPr marL="457200" indent="-457200">
              <a:buFont typeface="+mj-lt"/>
              <a:buAutoNum type="alphaUcPeriod"/>
            </a:pPr>
            <a:endParaRPr lang="en-US" sz="2200" dirty="0">
              <a:latin typeface="Century Gothic" panose="020B0502020202020204" pitchFamily="34" charset="0"/>
            </a:endParaRPr>
          </a:p>
          <a:p>
            <a:pPr marL="457200" indent="-457200">
              <a:buFont typeface="+mj-lt"/>
              <a:buAutoNum type="alphaUcPeriod"/>
            </a:pPr>
            <a:r>
              <a:rPr lang="en-US" sz="2200" dirty="0">
                <a:latin typeface="Century Gothic" panose="020B0502020202020204" pitchFamily="34" charset="0"/>
              </a:rPr>
              <a:t>Ensures confidentiality, security, and integrity standards</a:t>
            </a:r>
          </a:p>
          <a:p>
            <a:pPr marL="457200" indent="-457200">
              <a:buFont typeface="+mj-lt"/>
              <a:buAutoNum type="alphaUcPeriod"/>
            </a:pPr>
            <a:endParaRPr lang="en-US" sz="2200" dirty="0">
              <a:latin typeface="Century Gothic" panose="020B0502020202020204" pitchFamily="34" charset="0"/>
            </a:endParaRPr>
          </a:p>
          <a:p>
            <a:pPr marL="457200" indent="-457200">
              <a:buFont typeface="+mj-lt"/>
              <a:buAutoNum type="alphaUcPeriod"/>
            </a:pPr>
            <a:r>
              <a:rPr lang="en-US" sz="2200" dirty="0">
                <a:latin typeface="Century Gothic" panose="020B0502020202020204" pitchFamily="34" charset="0"/>
              </a:rPr>
              <a:t>Designs, implements, and administers database architecture, privacy, security, and backup procedures</a:t>
            </a:r>
          </a:p>
          <a:p>
            <a:pPr marL="457200" indent="-457200">
              <a:buFont typeface="+mj-lt"/>
              <a:buAutoNum type="alphaUcPeriod"/>
            </a:pPr>
            <a:endParaRPr lang="en-US" sz="2200" dirty="0">
              <a:latin typeface="Century Gothic" panose="020B0502020202020204" pitchFamily="34" charset="0"/>
            </a:endParaRPr>
          </a:p>
          <a:p>
            <a:pPr marL="457200" indent="-457200">
              <a:buFont typeface="+mj-lt"/>
              <a:buAutoNum type="alphaUcPeriod"/>
              <a:defRPr/>
            </a:pPr>
            <a:r>
              <a:rPr lang="en-US" sz="2200" dirty="0">
                <a:latin typeface="Century Gothic" panose="020B0502020202020204" pitchFamily="34" charset="0"/>
              </a:rPr>
              <a:t>Is knowledgeable about health data standards, sources, and meaningful use of health data</a:t>
            </a:r>
          </a:p>
        </p:txBody>
      </p:sp>
      <p:sp>
        <p:nvSpPr>
          <p:cNvPr id="14" name="TextBox 13"/>
          <p:cNvSpPr txBox="1"/>
          <p:nvPr/>
        </p:nvSpPr>
        <p:spPr>
          <a:xfrm>
            <a:off x="558799" y="1447800"/>
            <a:ext cx="8127999" cy="769441"/>
          </a:xfrm>
          <a:prstGeom prst="rect">
            <a:avLst/>
          </a:prstGeom>
          <a:noFill/>
        </p:spPr>
        <p:txBody>
          <a:bodyPr wrap="square" rtlCol="0">
            <a:spAutoFit/>
          </a:bodyPr>
          <a:lstStyle/>
          <a:p>
            <a:r>
              <a:rPr lang="en-US" sz="2200" dirty="0">
                <a:solidFill>
                  <a:srgbClr val="003399"/>
                </a:solidFill>
                <a:latin typeface="Century Gothic" panose="020B0502020202020204" pitchFamily="34" charset="0"/>
              </a:rPr>
              <a:t>Which of the following is NOT a function of a public health informatician?</a:t>
            </a:r>
          </a:p>
        </p:txBody>
      </p:sp>
      <p:pic>
        <p:nvPicPr>
          <p:cNvPr id="9218" name="Picture 2" descr="Checkmark indicating the correct answer."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813" y="4291013"/>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62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68635" y="2209800"/>
            <a:ext cx="7467600" cy="3031599"/>
          </a:xfrm>
          <a:prstGeom prst="rect">
            <a:avLst/>
          </a:prstGeom>
        </p:spPr>
        <p:txBody>
          <a:bodyPr wrap="square">
            <a:spAutoFit/>
          </a:bodyPr>
          <a:lstStyle/>
          <a:p>
            <a:pPr marL="342900" indent="-342900">
              <a:spcBef>
                <a:spcPts val="600"/>
              </a:spcBef>
              <a:buFont typeface="Arial" panose="020B0604020202020204" pitchFamily="34" charset="0"/>
              <a:buChar char="•"/>
            </a:pPr>
            <a:r>
              <a:rPr lang="en-US" sz="2200" dirty="0">
                <a:solidFill>
                  <a:srgbClr val="003399"/>
                </a:solidFill>
                <a:latin typeface="Century Gothic" panose="020B0502020202020204" pitchFamily="34" charset="0"/>
                <a:cs typeface="Arial" pitchFamily="34" charset="0"/>
              </a:rPr>
              <a:t>explain the importance of informatics to the public health mission</a:t>
            </a:r>
            <a:br>
              <a:rPr lang="en-US" sz="2200" dirty="0">
                <a:solidFill>
                  <a:srgbClr val="003399"/>
                </a:solidFill>
                <a:latin typeface="Century Gothic" panose="020B0502020202020204" pitchFamily="34" charset="0"/>
                <a:cs typeface="Arial" pitchFamily="34" charset="0"/>
              </a:rPr>
            </a:br>
            <a:endParaRPr lang="en-US" sz="2200" dirty="0">
              <a:solidFill>
                <a:srgbClr val="003399"/>
              </a:solidFill>
              <a:latin typeface="Century Gothic" panose="020B0502020202020204" pitchFamily="34" charset="0"/>
              <a:cs typeface="Arial" pitchFamily="34" charset="0"/>
            </a:endParaRPr>
          </a:p>
          <a:p>
            <a:pPr marL="342900" indent="-342900">
              <a:spcBef>
                <a:spcPts val="600"/>
              </a:spcBef>
              <a:buFont typeface="Arial" panose="020B0604020202020204" pitchFamily="34" charset="0"/>
              <a:buChar char="•"/>
            </a:pPr>
            <a:r>
              <a:rPr lang="en-US" sz="2200" dirty="0">
                <a:solidFill>
                  <a:srgbClr val="003399"/>
                </a:solidFill>
                <a:latin typeface="Century Gothic" panose="020B0502020202020204" pitchFamily="34" charset="0"/>
                <a:cs typeface="Arial" pitchFamily="34" charset="0"/>
              </a:rPr>
              <a:t>describe the role of the Informatician in public health practice</a:t>
            </a:r>
          </a:p>
          <a:p>
            <a:pPr>
              <a:spcBef>
                <a:spcPts val="600"/>
              </a:spcBef>
            </a:pPr>
            <a:endParaRPr lang="en-US" sz="2200" dirty="0">
              <a:solidFill>
                <a:srgbClr val="003399"/>
              </a:solidFill>
              <a:latin typeface="Century Gothic" panose="020B0502020202020204" pitchFamily="34" charset="0"/>
              <a:cs typeface="Arial" pitchFamily="34" charset="0"/>
            </a:endParaRPr>
          </a:p>
          <a:p>
            <a:pPr marL="342900" indent="-342900">
              <a:spcBef>
                <a:spcPts val="600"/>
              </a:spcBef>
              <a:buFont typeface="Arial" panose="020B0604020202020204" pitchFamily="34" charset="0"/>
              <a:buChar char="•"/>
            </a:pPr>
            <a:r>
              <a:rPr lang="en-US" sz="2200" dirty="0">
                <a:solidFill>
                  <a:srgbClr val="003399"/>
                </a:solidFill>
                <a:latin typeface="Century Gothic" panose="020B0502020202020204" pitchFamily="34" charset="0"/>
                <a:cs typeface="Arial" pitchFamily="34" charset="0"/>
              </a:rPr>
              <a:t>differentiate between public health informatics and information technology</a:t>
            </a:r>
          </a:p>
        </p:txBody>
      </p:sp>
      <p:sp>
        <p:nvSpPr>
          <p:cNvPr id="12" name="TextBox 11"/>
          <p:cNvSpPr txBox="1"/>
          <p:nvPr/>
        </p:nvSpPr>
        <p:spPr>
          <a:xfrm>
            <a:off x="558800" y="780534"/>
            <a:ext cx="7924800" cy="553998"/>
          </a:xfrm>
          <a:prstGeom prst="rect">
            <a:avLst/>
          </a:prstGeom>
          <a:noFill/>
        </p:spPr>
        <p:txBody>
          <a:bodyPr wrap="square">
            <a:spAutoFit/>
          </a:bodyPr>
          <a:lstStyle/>
          <a:p>
            <a:pPr algn="ctr" fontAlgn="auto">
              <a:spcBef>
                <a:spcPts val="0"/>
              </a:spcBef>
              <a:spcAft>
                <a:spcPts val="0"/>
              </a:spcAft>
              <a:defRPr/>
            </a:pPr>
            <a:r>
              <a:rPr lang="en-US" sz="3000" dirty="0">
                <a:solidFill>
                  <a:srgbClr val="003399"/>
                </a:solidFill>
                <a:latin typeface="Century Gothic" panose="020B0502020202020204" pitchFamily="34" charset="0"/>
              </a:rPr>
              <a:t>Learning Objectives</a:t>
            </a:r>
          </a:p>
        </p:txBody>
      </p:sp>
      <p:cxnSp>
        <p:nvCxnSpPr>
          <p:cNvPr id="14" name="Straight Connector 13"/>
          <p:cNvCxnSpPr/>
          <p:nvPr/>
        </p:nvCxnSpPr>
        <p:spPr>
          <a:xfrm>
            <a:off x="558800" y="1303754"/>
            <a:ext cx="7924800" cy="0"/>
          </a:xfrm>
          <a:prstGeom prst="line">
            <a:avLst/>
          </a:prstGeom>
          <a:ln w="22225">
            <a:solidFill>
              <a:srgbClr val="003399"/>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580895" y="1658352"/>
            <a:ext cx="5210305" cy="396081"/>
          </a:xfrm>
          <a:prstGeom prst="rect">
            <a:avLst/>
          </a:prstGeom>
        </p:spPr>
        <p:txBody>
          <a:bodyPr anchor="b" anchorCtr="0"/>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algn="l" fontAlgn="auto">
              <a:spcAft>
                <a:spcPts val="0"/>
              </a:spcAft>
            </a:pPr>
            <a:r>
              <a:rPr lang="en-US" sz="2400" b="0" dirty="0">
                <a:solidFill>
                  <a:srgbClr val="0039A6"/>
                </a:solidFill>
                <a:latin typeface="Century Gothic" panose="020B0502020202020204" pitchFamily="34" charset="0"/>
              </a:rPr>
              <a:t>During this course, you learned to</a:t>
            </a:r>
            <a:endParaRPr lang="en-US" sz="2400" dirty="0">
              <a:solidFill>
                <a:srgbClr val="0039A6"/>
              </a:solidFill>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34</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1032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293938"/>
            <a:ext cx="8229600" cy="1143000"/>
          </a:xfrm>
        </p:spPr>
        <p:txBody>
          <a:bodyPr/>
          <a:lstStyle/>
          <a:p>
            <a:r>
              <a:rPr lang="en-US" sz="4400" dirty="0"/>
              <a:t>QUESTIONS?</a:t>
            </a:r>
          </a:p>
        </p:txBody>
      </p:sp>
      <p:sp>
        <p:nvSpPr>
          <p:cNvPr id="3" name="Slide Number Placeholder 2"/>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35</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3297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fontScale="25000" lnSpcReduction="20000"/>
          </a:bodyPr>
          <a:lstStyle/>
          <a:p>
            <a:pPr marL="342900" lvl="1" indent="-342900">
              <a:buSzPct val="70000"/>
              <a:buFont typeface="Arial" panose="020B0604020202020204" pitchFamily="34" charset="0"/>
              <a:buChar char="•"/>
            </a:pPr>
            <a:r>
              <a:rPr lang="en-US" sz="5600" dirty="0">
                <a:solidFill>
                  <a:schemeClr val="tx1">
                    <a:lumMod val="75000"/>
                  </a:schemeClr>
                </a:solidFill>
                <a:latin typeface="Arial" panose="020B0604020202020204" pitchFamily="34" charset="0"/>
                <a:cs typeface="Arial" panose="020B0604020202020204" pitchFamily="34" charset="0"/>
              </a:rPr>
              <a:t>Yasnoff WA, O’Carroll PW, Koo D, Linkins RW, Kilbourne EM. Public health informatics: improving and transforming public health in the information age. J Public Health Manag Pract 2000;6:67–75.</a:t>
            </a:r>
          </a:p>
          <a:p>
            <a:pPr marL="342900" lvl="1" indent="-342900">
              <a:buSzPct val="70000"/>
              <a:buFont typeface="Arial" panose="020B0604020202020204" pitchFamily="34" charset="0"/>
              <a:buChar char="•"/>
            </a:pPr>
            <a:endParaRPr lang="en-US" sz="5600" dirty="0">
              <a:solidFill>
                <a:schemeClr val="tx1">
                  <a:lumMod val="75000"/>
                </a:schemeClr>
              </a:solidFill>
              <a:latin typeface="Arial" panose="020B0604020202020204" pitchFamily="34" charset="0"/>
              <a:cs typeface="Arial" panose="020B0604020202020204" pitchFamily="34" charset="0"/>
            </a:endParaRPr>
          </a:p>
          <a:p>
            <a:pPr marL="342900" lvl="1" indent="-342900">
              <a:buSzPct val="70000"/>
              <a:buFont typeface="Arial" panose="020B0604020202020204" pitchFamily="34" charset="0"/>
              <a:buChar char="•"/>
            </a:pPr>
            <a:r>
              <a:rPr lang="en-US" sz="5600" dirty="0">
                <a:solidFill>
                  <a:schemeClr val="tx1">
                    <a:lumMod val="75000"/>
                  </a:schemeClr>
                </a:solidFill>
                <a:latin typeface="Arial" panose="020B0604020202020204" pitchFamily="34" charset="0"/>
                <a:cs typeface="Arial" panose="020B0604020202020204" pitchFamily="34" charset="0"/>
              </a:rPr>
              <a:t>Riegelman R, ed. Public health 101: healthy people—healthy populations. Sudbury, MA: Jones &amp; Bartlett Learning; 2010: 40.</a:t>
            </a:r>
          </a:p>
          <a:p>
            <a:pPr marL="342900" lvl="1" indent="-342900">
              <a:buSzPct val="70000"/>
              <a:buFont typeface="Arial" panose="020B0604020202020204" pitchFamily="34" charset="0"/>
              <a:buChar char="•"/>
            </a:pPr>
            <a:endParaRPr lang="en-US" sz="5600" dirty="0">
              <a:solidFill>
                <a:schemeClr val="tx1">
                  <a:lumMod val="75000"/>
                </a:schemeClr>
              </a:solidFill>
              <a:latin typeface="Arial" panose="020B0604020202020204" pitchFamily="34" charset="0"/>
              <a:cs typeface="Arial" panose="020B0604020202020204" pitchFamily="34" charset="0"/>
            </a:endParaRPr>
          </a:p>
          <a:p>
            <a:pPr marL="342900" lvl="1" indent="-342900">
              <a:buSzPct val="70000"/>
              <a:buFont typeface="Arial" panose="020B0604020202020204" pitchFamily="34" charset="0"/>
              <a:buChar char="•"/>
            </a:pPr>
            <a:r>
              <a:rPr lang="en-US" sz="5600" dirty="0">
                <a:solidFill>
                  <a:schemeClr val="tx1">
                    <a:lumMod val="75000"/>
                  </a:schemeClr>
                </a:solidFill>
                <a:latin typeface="Arial" panose="020B0604020202020204" pitchFamily="34" charset="0"/>
                <a:cs typeface="Arial" panose="020B0604020202020204" pitchFamily="34" charset="0"/>
              </a:rPr>
              <a:t>Centers for Disease Control and Prevention (CDC). Public health approach. Atlanta, GA: US Department of Health and Human Services, CDC; 2008. http://www.cdc.gov/</a:t>
            </a:r>
            <a:br>
              <a:rPr lang="en-US" sz="5600" dirty="0">
                <a:solidFill>
                  <a:schemeClr val="tx1">
                    <a:lumMod val="75000"/>
                  </a:schemeClr>
                </a:solidFill>
                <a:latin typeface="Arial" panose="020B0604020202020204" pitchFamily="34" charset="0"/>
                <a:cs typeface="Arial" panose="020B0604020202020204" pitchFamily="34" charset="0"/>
              </a:rPr>
            </a:br>
            <a:r>
              <a:rPr lang="en-US" sz="5600" dirty="0">
                <a:solidFill>
                  <a:schemeClr val="tx1">
                    <a:lumMod val="75000"/>
                  </a:schemeClr>
                </a:solidFill>
                <a:latin typeface="Arial" panose="020B0604020202020204" pitchFamily="34" charset="0"/>
                <a:cs typeface="Arial" panose="020B0604020202020204" pitchFamily="34" charset="0"/>
              </a:rPr>
              <a:t>ViolencePrevention/overview/publichealthapproach.html. </a:t>
            </a:r>
          </a:p>
          <a:p>
            <a:pPr marL="342900" lvl="1" indent="-342900">
              <a:buSzPct val="70000"/>
              <a:buFont typeface="Arial" panose="020B0604020202020204" pitchFamily="34" charset="0"/>
              <a:buChar char="•"/>
            </a:pPr>
            <a:endParaRPr lang="en-US" sz="5600" dirty="0">
              <a:solidFill>
                <a:schemeClr val="tx1">
                  <a:lumMod val="75000"/>
                </a:schemeClr>
              </a:solidFill>
              <a:latin typeface="Arial" panose="020B0604020202020204" pitchFamily="34" charset="0"/>
              <a:cs typeface="Arial" panose="020B0604020202020204" pitchFamily="34" charset="0"/>
            </a:endParaRPr>
          </a:p>
          <a:p>
            <a:pPr marL="342900" lvl="1" indent="-342900">
              <a:buSzPct val="70000"/>
              <a:buFont typeface="Arial" panose="020B0604020202020204" pitchFamily="34" charset="0"/>
              <a:buChar char="•"/>
            </a:pPr>
            <a:r>
              <a:rPr lang="en-US" sz="5600" dirty="0">
                <a:solidFill>
                  <a:schemeClr val="tx1">
                    <a:lumMod val="75000"/>
                  </a:schemeClr>
                </a:solidFill>
                <a:latin typeface="Arial" panose="020B0604020202020204" pitchFamily="34" charset="0"/>
                <a:cs typeface="Arial" panose="020B0604020202020204" pitchFamily="34" charset="0"/>
              </a:rPr>
              <a:t>Taylor RS. Value-added processes in the information life cycle. </a:t>
            </a:r>
            <a:r>
              <a:rPr lang="de-DE" sz="5600" dirty="0">
                <a:solidFill>
                  <a:schemeClr val="tx1">
                    <a:lumMod val="75000"/>
                  </a:schemeClr>
                </a:solidFill>
                <a:latin typeface="Arial" panose="020B0604020202020204" pitchFamily="34" charset="0"/>
                <a:cs typeface="Arial" panose="020B0604020202020204" pitchFamily="34" charset="0"/>
              </a:rPr>
              <a:t>J Am Soc Inf Sci</a:t>
            </a:r>
            <a:r>
              <a:rPr lang="en-US" sz="5600" dirty="0">
                <a:solidFill>
                  <a:schemeClr val="tx1">
                    <a:lumMod val="75000"/>
                  </a:schemeClr>
                </a:solidFill>
                <a:latin typeface="Arial" panose="020B0604020202020204" pitchFamily="34" charset="0"/>
                <a:cs typeface="Arial" panose="020B0604020202020204" pitchFamily="34" charset="0"/>
              </a:rPr>
              <a:t> 1982:33:341–6. http://asis.org/Publications/JASIS/Best_Jasist/1982Taylor.pdf.</a:t>
            </a:r>
          </a:p>
          <a:p>
            <a:pPr marL="0" lvl="1" indent="0">
              <a:buSzPct val="70000"/>
              <a:buNone/>
            </a:pPr>
            <a:endParaRPr lang="en-US" sz="5600" dirty="0">
              <a:solidFill>
                <a:schemeClr val="tx1">
                  <a:lumMod val="75000"/>
                </a:schemeClr>
              </a:solidFill>
              <a:latin typeface="Arial" panose="020B0604020202020204" pitchFamily="34" charset="0"/>
              <a:cs typeface="Arial" panose="020B0604020202020204" pitchFamily="34" charset="0"/>
            </a:endParaRPr>
          </a:p>
          <a:p>
            <a:pPr marL="342900" lvl="1" indent="-342900">
              <a:buSzPct val="70000"/>
              <a:buFont typeface="Arial" panose="020B0604020202020204" pitchFamily="34" charset="0"/>
              <a:buChar char="•"/>
            </a:pPr>
            <a:r>
              <a:rPr lang="en-US" sz="5600" dirty="0">
                <a:solidFill>
                  <a:schemeClr val="tx1">
                    <a:lumMod val="75000"/>
                  </a:schemeClr>
                </a:solidFill>
                <a:latin typeface="Arial" panose="020B0604020202020204" pitchFamily="34" charset="0"/>
                <a:cs typeface="Arial" panose="020B0604020202020204" pitchFamily="34" charset="0"/>
              </a:rPr>
              <a:t>Centers for Disease Control and Prevention (CDC). Public health informatics competencies. Atlanta, GA: US Department of Health and Human Services, CDC; 2009. http://www.cdc.gov/informaticscompetencies/.</a:t>
            </a:r>
          </a:p>
          <a:p>
            <a:pPr marL="342900" lvl="1" indent="-342900">
              <a:buSzPct val="70000"/>
              <a:buFont typeface="Arial" panose="020B0604020202020204" pitchFamily="34" charset="0"/>
              <a:buChar char="•"/>
            </a:pPr>
            <a:endParaRPr lang="en-US" sz="5600" dirty="0">
              <a:solidFill>
                <a:schemeClr val="tx1">
                  <a:lumMod val="75000"/>
                </a:schemeClr>
              </a:solidFill>
              <a:latin typeface="Arial" panose="020B0604020202020204" pitchFamily="34" charset="0"/>
              <a:cs typeface="Arial" panose="020B0604020202020204" pitchFamily="34" charset="0"/>
            </a:endParaRPr>
          </a:p>
          <a:p>
            <a:pPr marL="342900" lvl="1" indent="-342900">
              <a:buSzPct val="70000"/>
              <a:buFont typeface="Arial" panose="020B0604020202020204" pitchFamily="34" charset="0"/>
              <a:buChar char="•"/>
            </a:pPr>
            <a:r>
              <a:rPr lang="en-US" sz="5600" dirty="0">
                <a:solidFill>
                  <a:schemeClr val="tx1">
                    <a:lumMod val="75000"/>
                  </a:schemeClr>
                </a:solidFill>
                <a:latin typeface="Arial" panose="020B0604020202020204" pitchFamily="34" charset="0"/>
                <a:cs typeface="Arial" panose="020B0604020202020204" pitchFamily="34" charset="0"/>
              </a:rPr>
              <a:t>Centers for Disease Control and Prevention (CDC). FluView. Atlanta, GA: US Department of Health and Human Services, CDC; 2013. http://gis.cdc.gov/grasp/fluview/main.html.</a:t>
            </a:r>
          </a:p>
          <a:p>
            <a:pPr marL="342900" lvl="1" indent="-342900">
              <a:buSzPct val="70000"/>
              <a:buFont typeface="Arial" panose="020B0604020202020204" pitchFamily="34" charset="0"/>
              <a:buChar char="•"/>
            </a:pPr>
            <a:endParaRPr lang="en-US" sz="5600" dirty="0">
              <a:solidFill>
                <a:schemeClr val="tx1">
                  <a:lumMod val="75000"/>
                </a:schemeClr>
              </a:solidFill>
              <a:latin typeface="Arial" panose="020B0604020202020204" pitchFamily="34" charset="0"/>
              <a:cs typeface="Arial" panose="020B0604020202020204" pitchFamily="34" charset="0"/>
            </a:endParaRPr>
          </a:p>
          <a:p>
            <a:pPr marL="342900" lvl="1" indent="-342900">
              <a:buSzPct val="70000"/>
              <a:buFont typeface="Arial" panose="020B0604020202020204" pitchFamily="34" charset="0"/>
              <a:buChar char="•"/>
            </a:pPr>
            <a:r>
              <a:rPr lang="en-US" sz="5600" dirty="0">
                <a:solidFill>
                  <a:schemeClr val="tx1">
                    <a:lumMod val="75000"/>
                  </a:schemeClr>
                </a:solidFill>
                <a:latin typeface="Arial" panose="020B0604020202020204" pitchFamily="34" charset="0"/>
                <a:cs typeface="Arial" panose="020B0604020202020204" pitchFamily="34" charset="0"/>
              </a:rPr>
              <a:t>Environmental Protection Agency (EPA). Data standards. Washington, DC: EPA; 2013. https://iaspub.epa.gov/sor_internet/registry/datastds/home/whatisadatastandard/.</a:t>
            </a:r>
          </a:p>
          <a:p>
            <a:pPr marL="342900" lvl="1" indent="-342900">
              <a:buSzPct val="70000"/>
              <a:buFont typeface="Arial" panose="020B0604020202020204" pitchFamily="34" charset="0"/>
              <a:buChar char="•"/>
            </a:pPr>
            <a:endParaRPr lang="en-US" sz="5600" dirty="0">
              <a:solidFill>
                <a:schemeClr val="tx1">
                  <a:lumMod val="75000"/>
                </a:schemeClr>
              </a:solidFill>
              <a:latin typeface="Arial" panose="020B0604020202020204" pitchFamily="34" charset="0"/>
              <a:cs typeface="Arial" panose="020B0604020202020204" pitchFamily="34" charset="0"/>
            </a:endParaRPr>
          </a:p>
          <a:p>
            <a:pPr marL="342900" lvl="1" indent="-342900">
              <a:buSzPct val="70000"/>
              <a:buFont typeface="Arial" panose="020B0604020202020204" pitchFamily="34" charset="0"/>
              <a:buChar char="•"/>
            </a:pPr>
            <a:r>
              <a:rPr lang="en-US" sz="5600" dirty="0">
                <a:solidFill>
                  <a:schemeClr val="tx1">
                    <a:lumMod val="75000"/>
                  </a:schemeClr>
                </a:solidFill>
                <a:latin typeface="Arial" panose="020B0604020202020204" pitchFamily="34" charset="0"/>
                <a:cs typeface="Arial" panose="020B0604020202020204" pitchFamily="34" charset="0"/>
              </a:rPr>
              <a:t>Centers for Disease Control and Prevention (CDC). Youth violence: state statistics; Texas. Atlanta, GA: US Department of Health and Human Services, CDC; 2011. http://www.cdc.gov/ViolencePrevention/youthviolence/stats_at-a_glance/TX.html.</a:t>
            </a:r>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dirty="0"/>
          </a:p>
          <a:p>
            <a:pPr lvl="1"/>
            <a:endParaRPr lang="en-US" dirty="0"/>
          </a:p>
          <a:p>
            <a:pPr lvl="1"/>
            <a:endParaRPr lang="en-US" dirty="0"/>
          </a:p>
          <a:p>
            <a:pPr lvl="1"/>
            <a:endParaRPr lang="en-US" dirty="0"/>
          </a:p>
        </p:txBody>
      </p:sp>
      <p:sp>
        <p:nvSpPr>
          <p:cNvPr id="2" name="Title 1"/>
          <p:cNvSpPr>
            <a:spLocks noGrp="1"/>
          </p:cNvSpPr>
          <p:nvPr>
            <p:ph type="title"/>
          </p:nvPr>
        </p:nvSpPr>
        <p:spPr>
          <a:xfrm>
            <a:off x="971550" y="381000"/>
            <a:ext cx="7200900" cy="533400"/>
          </a:xfrm>
        </p:spPr>
        <p:txBody>
          <a:bodyPr/>
          <a:lstStyle/>
          <a:p>
            <a:r>
              <a:rPr lang="en-US" sz="3000" b="0" dirty="0">
                <a:latin typeface="Century Gothic" panose="020B0502020202020204" pitchFamily="34" charset="0"/>
              </a:rPr>
              <a:t>Resources and Additional Reading</a:t>
            </a:r>
          </a:p>
        </p:txBody>
      </p:sp>
      <p:cxnSp>
        <p:nvCxnSpPr>
          <p:cNvPr id="8" name="Straight Connector 7"/>
          <p:cNvCxnSpPr/>
          <p:nvPr/>
        </p:nvCxnSpPr>
        <p:spPr>
          <a:xfrm>
            <a:off x="533400" y="990600"/>
            <a:ext cx="8077200" cy="0"/>
          </a:xfrm>
          <a:prstGeom prst="line">
            <a:avLst/>
          </a:prstGeom>
          <a:ln/>
        </p:spPr>
        <p:style>
          <a:lnRef idx="3">
            <a:schemeClr val="dk1"/>
          </a:lnRef>
          <a:fillRef idx="0">
            <a:schemeClr val="dk1"/>
          </a:fillRef>
          <a:effectRef idx="2">
            <a:schemeClr val="dk1"/>
          </a:effectRef>
          <a:fontRef idx="minor">
            <a:schemeClr val="tx1"/>
          </a:fontRef>
        </p:style>
      </p:cxnSp>
      <p:sp>
        <p:nvSpPr>
          <p:cNvPr id="4" name="Slide Number Placeholder 3"/>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36</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4281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23081" y="1295400"/>
            <a:ext cx="8229600" cy="4267200"/>
          </a:xfrm>
        </p:spPr>
        <p:txBody>
          <a:bodyPr>
            <a:noAutofit/>
          </a:bodyPr>
          <a:lstStyle/>
          <a:p>
            <a:pPr marL="0" indent="0">
              <a:buNone/>
            </a:pPr>
            <a:r>
              <a:rPr lang="en-US" sz="1600" b="0" dirty="0">
                <a:solidFill>
                  <a:srgbClr val="000099"/>
                </a:solidFill>
                <a:latin typeface="Century Gothic" panose="020B0502020202020204" pitchFamily="34" charset="0"/>
              </a:rPr>
              <a:t>Links provided in this course to nonfederal organizations are provided solely as a service to our users. These links do not constitute an endorsement of these organizations nor their programs by the Centers for Disease Control and Prevention (CDC) or the federal government, and none should be inferred. CDC is not responsible for the content contained at these sites.</a:t>
            </a:r>
          </a:p>
          <a:p>
            <a:pPr marL="0" indent="0">
              <a:buNone/>
            </a:pPr>
            <a:endParaRPr lang="en-US" sz="1600" b="0" dirty="0">
              <a:solidFill>
                <a:srgbClr val="000099"/>
              </a:solidFill>
              <a:latin typeface="Century Gothic" panose="020B0502020202020204" pitchFamily="34" charset="0"/>
            </a:endParaRPr>
          </a:p>
          <a:p>
            <a:pPr marL="0" indent="0">
              <a:buNone/>
            </a:pPr>
            <a:r>
              <a:rPr lang="en-US" sz="1600" b="0" dirty="0">
                <a:solidFill>
                  <a:srgbClr val="000099"/>
                </a:solidFill>
                <a:latin typeface="Century Gothic" panose="020B0502020202020204" pitchFamily="34" charset="0"/>
              </a:rPr>
              <a:t>Use of trade names and commercial sources is for identification only and does not imply endorsement by the Division of Scientific Education and Professional Development, Center for Surveillance, Epidemiology, and Laboratory Services, Centers for Disease Control and Prevention, the Public Health Service, or the U.S. Department of Health and Human Services.</a:t>
            </a:r>
          </a:p>
          <a:p>
            <a:pPr marL="0" indent="0">
              <a:buNone/>
            </a:pPr>
            <a:endParaRPr lang="en-US" sz="1600" b="0" dirty="0">
              <a:solidFill>
                <a:srgbClr val="000099"/>
              </a:solidFill>
              <a:latin typeface="Century Gothic" panose="020B0502020202020204" pitchFamily="34" charset="0"/>
            </a:endParaRPr>
          </a:p>
          <a:p>
            <a:pPr marL="0" indent="0">
              <a:buNone/>
            </a:pPr>
            <a:r>
              <a:rPr lang="en-US" sz="1600" b="0" dirty="0">
                <a:solidFill>
                  <a:srgbClr val="000099"/>
                </a:solidFill>
                <a:latin typeface="Century Gothic" panose="020B0502020202020204" pitchFamily="34" charset="0"/>
              </a:rPr>
              <a:t>The findings and conclusions in this course are those of the authors and do not necessarily represent the official position of the Centers for Disease Control and Prevention.</a:t>
            </a:r>
          </a:p>
        </p:txBody>
      </p:sp>
      <p:sp>
        <p:nvSpPr>
          <p:cNvPr id="8" name="TextBox 7"/>
          <p:cNvSpPr txBox="1"/>
          <p:nvPr/>
        </p:nvSpPr>
        <p:spPr>
          <a:xfrm>
            <a:off x="561327" y="665202"/>
            <a:ext cx="8034203" cy="553998"/>
          </a:xfrm>
          <a:prstGeom prst="rect">
            <a:avLst/>
          </a:prstGeom>
          <a:noFill/>
          <a:ln w="19050">
            <a:noFill/>
          </a:ln>
        </p:spPr>
        <p:txBody>
          <a:bodyPr wrap="square" rtlCol="0">
            <a:spAutoFit/>
          </a:bodyPr>
          <a:lstStyle/>
          <a:p>
            <a:pPr algn="ctr" fontAlgn="auto">
              <a:spcBef>
                <a:spcPts val="0"/>
              </a:spcBef>
              <a:spcAft>
                <a:spcPts val="0"/>
              </a:spcAft>
            </a:pPr>
            <a:r>
              <a:rPr lang="en-US" sz="3000" dirty="0">
                <a:solidFill>
                  <a:srgbClr val="000099"/>
                </a:solidFill>
                <a:effectLst/>
                <a:latin typeface="Century Gothic" panose="020B0502020202020204" pitchFamily="34" charset="0"/>
                <a:cs typeface="+mn-cs"/>
              </a:rPr>
              <a:t>Disclaimers</a:t>
            </a:r>
            <a:endParaRPr lang="en-US" sz="3000" dirty="0">
              <a:solidFill>
                <a:srgbClr val="000099"/>
              </a:solidFill>
              <a:latin typeface="Century Gothic" panose="020B0502020202020204" pitchFamily="34" charset="0"/>
              <a:cs typeface="+mn-cs"/>
            </a:endParaRPr>
          </a:p>
        </p:txBody>
      </p:sp>
      <p:cxnSp>
        <p:nvCxnSpPr>
          <p:cNvPr id="5" name="Straight Connector 4"/>
          <p:cNvCxnSpPr/>
          <p:nvPr/>
        </p:nvCxnSpPr>
        <p:spPr>
          <a:xfrm>
            <a:off x="59657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6" name="Slide Number Placeholder 2"/>
          <p:cNvSpPr>
            <a:spLocks noGrp="1"/>
          </p:cNvSpPr>
          <p:nvPr>
            <p:ph type="sldNum" sz="quarter" idx="12"/>
          </p:nvPr>
        </p:nvSpPr>
        <p:spPr>
          <a:xfrm>
            <a:off x="6594475" y="6248400"/>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37</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7656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3733800"/>
            <a:ext cx="6400800" cy="2057400"/>
          </a:xfrm>
        </p:spPr>
        <p:txBody>
          <a:bodyPr/>
          <a:lstStyle/>
          <a:p>
            <a:pPr algn="l"/>
            <a:r>
              <a:rPr lang="en-US" sz="1200" dirty="0">
                <a:solidFill>
                  <a:schemeClr val="tx1"/>
                </a:solidFill>
                <a:latin typeface="Calibri" pitchFamily="34" charset="0"/>
              </a:rPr>
              <a:t>For more information, please contact the Centers for Disease Control and Prevention</a:t>
            </a:r>
          </a:p>
          <a:p>
            <a:pPr lvl="0" algn="l"/>
            <a:endParaRPr lang="en-US" sz="1200" b="0" dirty="0">
              <a:solidFill>
                <a:schemeClr val="tx1"/>
              </a:solidFill>
              <a:latin typeface="Calibri" pitchFamily="34" charset="0"/>
            </a:endParaRPr>
          </a:p>
          <a:p>
            <a:pPr lvl="0" algn="l"/>
            <a:r>
              <a:rPr lang="en-US" sz="1200" b="0" dirty="0">
                <a:solidFill>
                  <a:schemeClr val="tx1"/>
                </a:solidFill>
                <a:latin typeface="Calibri" pitchFamily="34" charset="0"/>
              </a:rPr>
              <a:t>Telephone: 1-800-CDC-INFO (232-4636)/TTY: 1-888-232-6348</a:t>
            </a:r>
          </a:p>
          <a:p>
            <a:pPr lvl="0" algn="l"/>
            <a:r>
              <a:rPr lang="en-US" sz="1200" b="0" dirty="0">
                <a:solidFill>
                  <a:schemeClr val="tx1"/>
                </a:solidFill>
                <a:latin typeface="Calibri" pitchFamily="34" charset="0"/>
              </a:rPr>
              <a:t>Visit: http://www.cdc.gov | Contact CDC at: 1-800-CDC-INFO or http://www.cdc.gov/info</a:t>
            </a:r>
          </a:p>
          <a:p>
            <a:pPr lvl="0" algn="l"/>
            <a:endParaRPr lang="en-US" sz="1200" b="0" dirty="0">
              <a:solidFill>
                <a:schemeClr val="tx1"/>
              </a:solidFill>
              <a:latin typeface="Calibri" pitchFamily="34" charset="0"/>
            </a:endParaRPr>
          </a:p>
          <a:p>
            <a:pPr lvl="0" algn="l"/>
            <a:r>
              <a:rPr lang="en-US" sz="900" b="0" dirty="0">
                <a:solidFill>
                  <a:schemeClr val="tx1"/>
                </a:solidFill>
                <a:latin typeface="Calibri" pitchFamily="34" charset="0"/>
              </a:rPr>
              <a:t>The findings and conclusions in this course are those of the authors and do not necessarily represent the official position of the Centers for Disease Control and Prevention.</a:t>
            </a:r>
          </a:p>
        </p:txBody>
      </p:sp>
      <p:pic>
        <p:nvPicPr>
          <p:cNvPr id="8" name="Picture 7" descr=" Logos of the United States Department of Health and Human Services and Centers for Disease Control and Prevention&#10;"/>
          <p:cNvPicPr>
            <a:picLocks noChangeAspect="1"/>
          </p:cNvPicPr>
          <p:nvPr/>
        </p:nvPicPr>
        <p:blipFill>
          <a:blip r:embed="rId3" cstate="print"/>
          <a:stretch>
            <a:fillRect/>
          </a:stretch>
        </p:blipFill>
        <p:spPr>
          <a:xfrm>
            <a:off x="152400" y="6515100"/>
            <a:ext cx="190500" cy="190500"/>
          </a:xfrm>
          <a:prstGeom prst="rect">
            <a:avLst/>
          </a:prstGeom>
        </p:spPr>
      </p:pic>
      <p:sp>
        <p:nvSpPr>
          <p:cNvPr id="6" name="Text Placeholder 5"/>
          <p:cNvSpPr txBox="1">
            <a:spLocks/>
          </p:cNvSpPr>
          <p:nvPr/>
        </p:nvSpPr>
        <p:spPr>
          <a:xfrm>
            <a:off x="2143125" y="6238932"/>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Center for Surveillance, Epidemiology, and Laboratory Services</a:t>
            </a:r>
          </a:p>
        </p:txBody>
      </p:sp>
      <p:sp>
        <p:nvSpPr>
          <p:cNvPr id="7" name="Text Placeholder 6"/>
          <p:cNvSpPr txBox="1">
            <a:spLocks/>
          </p:cNvSpPr>
          <p:nvPr/>
        </p:nvSpPr>
        <p:spPr>
          <a:xfrm>
            <a:off x="2143125" y="6416420"/>
            <a:ext cx="3488418"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333333"/>
                </a:solidFill>
              </a:rPr>
              <a:t>Division of Scientific Education and Professional Development</a:t>
            </a:r>
          </a:p>
        </p:txBody>
      </p:sp>
    </p:spTree>
    <p:extLst>
      <p:ext uri="{BB962C8B-B14F-4D97-AF65-F5344CB8AC3E}">
        <p14:creationId xmlns:p14="http://schemas.microsoft.com/office/powerpoint/2010/main" val="3629885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1754392" y="1168878"/>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rPr>
            </a:br>
            <a:r>
              <a:rPr lang="en-US" sz="3200" b="0" dirty="0">
                <a:solidFill>
                  <a:srgbClr val="0039A6"/>
                </a:solidFill>
                <a:latin typeface="Century Gothic" panose="020B0502020202020204" pitchFamily="34" charset="0"/>
              </a:rPr>
              <a:t>A Public Health Approach</a:t>
            </a:r>
          </a:p>
        </p:txBody>
      </p:sp>
      <p:sp>
        <p:nvSpPr>
          <p:cNvPr id="7" name="Title 1"/>
          <p:cNvSpPr txBox="1">
            <a:spLocks/>
          </p:cNvSpPr>
          <p:nvPr/>
        </p:nvSpPr>
        <p:spPr>
          <a:xfrm>
            <a:off x="1754392" y="609600"/>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200" b="0" dirty="0">
                <a:solidFill>
                  <a:srgbClr val="0039A6"/>
                </a:solidFill>
                <a:latin typeface="Century Gothic" panose="020B0502020202020204" pitchFamily="34" charset="0"/>
              </a:rPr>
              <a:t>Topic 1</a:t>
            </a:r>
          </a:p>
        </p:txBody>
      </p:sp>
      <p:sp>
        <p:nvSpPr>
          <p:cNvPr id="2" name="Slide Number Placeholder 1"/>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4</a:t>
            </a:fld>
            <a:endParaRPr lang="en-US" sz="1200" dirty="0">
              <a:latin typeface="Arial" panose="020B0604020202020204" pitchFamily="34" charset="0"/>
              <a:cs typeface="Arial" panose="020B0604020202020204" pitchFamily="34" charset="0"/>
            </a:endParaRPr>
          </a:p>
        </p:txBody>
      </p:sp>
      <p:pic>
        <p:nvPicPr>
          <p:cNvPr id="4" name="Picture 3" descr="Globe encircled by a red arrow." title="Earth and Red Arro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989" y="1981200"/>
            <a:ext cx="3853218" cy="3200400"/>
          </a:xfrm>
          <a:prstGeom prst="rect">
            <a:avLst/>
          </a:prstGeom>
        </p:spPr>
      </p:pic>
    </p:spTree>
    <p:extLst>
      <p:ext uri="{BB962C8B-B14F-4D97-AF65-F5344CB8AC3E}">
        <p14:creationId xmlns:p14="http://schemas.microsoft.com/office/powerpoint/2010/main" val="465073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endParaRPr lang="en-US" dirty="0">
              <a:solidFill>
                <a:srgbClr val="0039A6"/>
              </a:solidFill>
            </a:endParaRPr>
          </a:p>
        </p:txBody>
      </p:sp>
      <p:sp>
        <p:nvSpPr>
          <p:cNvPr id="23" name="Down Arrow 22"/>
          <p:cNvSpPr/>
          <p:nvPr/>
        </p:nvSpPr>
        <p:spPr>
          <a:xfrm>
            <a:off x="945311" y="1473200"/>
            <a:ext cx="838200" cy="838200"/>
          </a:xfrm>
          <a:prstGeom prst="downArrow">
            <a:avLst/>
          </a:prstGeom>
          <a:solidFill>
            <a:schemeClr val="tx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24" name="Down Arrow 23"/>
          <p:cNvSpPr/>
          <p:nvPr/>
        </p:nvSpPr>
        <p:spPr>
          <a:xfrm>
            <a:off x="3151598" y="1468287"/>
            <a:ext cx="838200" cy="838200"/>
          </a:xfrm>
          <a:prstGeom prst="downArrow">
            <a:avLst/>
          </a:prstGeom>
          <a:solidFill>
            <a:schemeClr val="tx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25" name="Down Arrow 24"/>
          <p:cNvSpPr/>
          <p:nvPr/>
        </p:nvSpPr>
        <p:spPr>
          <a:xfrm>
            <a:off x="5181600" y="1447800"/>
            <a:ext cx="838200" cy="838200"/>
          </a:xfrm>
          <a:prstGeom prst="downArrow">
            <a:avLst/>
          </a:prstGeom>
          <a:solidFill>
            <a:schemeClr val="tx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26" name="Down Arrow 25"/>
          <p:cNvSpPr/>
          <p:nvPr/>
        </p:nvSpPr>
        <p:spPr>
          <a:xfrm>
            <a:off x="7391400" y="1473200"/>
            <a:ext cx="838200" cy="838200"/>
          </a:xfrm>
          <a:prstGeom prst="downArrow">
            <a:avLst/>
          </a:prstGeom>
          <a:solidFill>
            <a:schemeClr val="tx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a:xfrm>
            <a:off x="1777090" y="512069"/>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rPr>
            </a:br>
            <a:r>
              <a:rPr lang="en-US" sz="3000" b="0" dirty="0">
                <a:solidFill>
                  <a:srgbClr val="0039A6"/>
                </a:solidFill>
                <a:latin typeface="Century Gothic" panose="020B0502020202020204" pitchFamily="34" charset="0"/>
              </a:rPr>
              <a:t>A Public Health Approach</a:t>
            </a:r>
          </a:p>
        </p:txBody>
      </p:sp>
      <p:cxnSp>
        <p:nvCxnSpPr>
          <p:cNvPr id="14" name="Straight Connector 13"/>
          <p:cNvCxnSpPr/>
          <p:nvPr/>
        </p:nvCxnSpPr>
        <p:spPr>
          <a:xfrm>
            <a:off x="570725" y="116887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70725" y="2460600"/>
            <a:ext cx="1752600" cy="400110"/>
          </a:xfrm>
          <a:prstGeom prst="rect">
            <a:avLst/>
          </a:prstGeom>
          <a:noFill/>
        </p:spPr>
        <p:txBody>
          <a:bodyPr wrap="square" rtlCol="0">
            <a:spAutoFit/>
          </a:bodyPr>
          <a:lstStyle/>
          <a:p>
            <a:pPr algn="ctr"/>
            <a:r>
              <a:rPr lang="en-US" sz="2000" dirty="0">
                <a:solidFill>
                  <a:srgbClr val="0039A6"/>
                </a:solidFill>
                <a:effectLst/>
                <a:latin typeface="Century Gothic" panose="020B0502020202020204" pitchFamily="34" charset="0"/>
              </a:rPr>
              <a:t>Surveillance</a:t>
            </a:r>
          </a:p>
        </p:txBody>
      </p:sp>
      <p:sp>
        <p:nvSpPr>
          <p:cNvPr id="12" name="TextBox 11"/>
          <p:cNvSpPr txBox="1"/>
          <p:nvPr/>
        </p:nvSpPr>
        <p:spPr>
          <a:xfrm>
            <a:off x="2618198" y="2309056"/>
            <a:ext cx="1905000" cy="707886"/>
          </a:xfrm>
          <a:prstGeom prst="rect">
            <a:avLst/>
          </a:prstGeom>
          <a:noFill/>
        </p:spPr>
        <p:txBody>
          <a:bodyPr wrap="square" rtlCol="0">
            <a:spAutoFit/>
          </a:bodyPr>
          <a:lstStyle/>
          <a:p>
            <a:pPr algn="ctr"/>
            <a:r>
              <a:rPr lang="en-US" sz="2000" dirty="0">
                <a:solidFill>
                  <a:srgbClr val="0039A6"/>
                </a:solidFill>
                <a:effectLst/>
                <a:latin typeface="Century Gothic" panose="020B0502020202020204" pitchFamily="34" charset="0"/>
              </a:rPr>
              <a:t>Risk Factor Identification</a:t>
            </a:r>
          </a:p>
        </p:txBody>
      </p:sp>
      <p:sp>
        <p:nvSpPr>
          <p:cNvPr id="13" name="TextBox 12"/>
          <p:cNvSpPr txBox="1"/>
          <p:nvPr/>
        </p:nvSpPr>
        <p:spPr>
          <a:xfrm>
            <a:off x="4732106" y="2306712"/>
            <a:ext cx="1752600" cy="707886"/>
          </a:xfrm>
          <a:prstGeom prst="rect">
            <a:avLst/>
          </a:prstGeom>
          <a:noFill/>
        </p:spPr>
        <p:txBody>
          <a:bodyPr wrap="square" rtlCol="0">
            <a:spAutoFit/>
          </a:bodyPr>
          <a:lstStyle/>
          <a:p>
            <a:pPr algn="ctr"/>
            <a:r>
              <a:rPr lang="en-US" sz="2000" dirty="0">
                <a:solidFill>
                  <a:srgbClr val="0039A6"/>
                </a:solidFill>
                <a:effectLst/>
                <a:latin typeface="Century Gothic" panose="020B0502020202020204" pitchFamily="34" charset="0"/>
              </a:rPr>
              <a:t>Intervention</a:t>
            </a:r>
          </a:p>
          <a:p>
            <a:pPr algn="ctr"/>
            <a:r>
              <a:rPr lang="en-US" sz="2000" dirty="0">
                <a:solidFill>
                  <a:srgbClr val="0039A6"/>
                </a:solidFill>
                <a:effectLst/>
                <a:latin typeface="Century Gothic" panose="020B0502020202020204" pitchFamily="34" charset="0"/>
              </a:rPr>
              <a:t>Evaluation</a:t>
            </a:r>
          </a:p>
        </p:txBody>
      </p:sp>
      <p:sp>
        <p:nvSpPr>
          <p:cNvPr id="15" name="TextBox 14"/>
          <p:cNvSpPr txBox="1"/>
          <p:nvPr/>
        </p:nvSpPr>
        <p:spPr>
          <a:xfrm>
            <a:off x="6705599" y="2466945"/>
            <a:ext cx="2203109" cy="400110"/>
          </a:xfrm>
          <a:prstGeom prst="rect">
            <a:avLst/>
          </a:prstGeom>
          <a:noFill/>
        </p:spPr>
        <p:txBody>
          <a:bodyPr wrap="square" rtlCol="0">
            <a:spAutoFit/>
          </a:bodyPr>
          <a:lstStyle/>
          <a:p>
            <a:pPr algn="ctr"/>
            <a:r>
              <a:rPr lang="en-US" sz="2000" dirty="0">
                <a:solidFill>
                  <a:srgbClr val="0039A6"/>
                </a:solidFill>
                <a:effectLst/>
                <a:latin typeface="Century Gothic" panose="020B0502020202020204" pitchFamily="34" charset="0"/>
              </a:rPr>
              <a:t>Implementation</a:t>
            </a:r>
          </a:p>
        </p:txBody>
      </p:sp>
      <p:pic>
        <p:nvPicPr>
          <p:cNvPr id="3" name="Picture 2" descr="Four boxes that display questions asked when using the public health approach and the term problem with an arrow that points to response." title="Public Health Approach"/>
          <p:cNvPicPr>
            <a:picLocks noChangeAspect="1"/>
          </p:cNvPicPr>
          <p:nvPr/>
        </p:nvPicPr>
        <p:blipFill rotWithShape="1">
          <a:blip r:embed="rId3">
            <a:extLst>
              <a:ext uri="{28A0092B-C50C-407E-A947-70E740481C1C}">
                <a14:useLocalDpi xmlns:a14="http://schemas.microsoft.com/office/drawing/2010/main" val="0"/>
              </a:ext>
            </a:extLst>
          </a:blip>
          <a:srcRect t="20415"/>
          <a:stretch/>
        </p:blipFill>
        <p:spPr>
          <a:xfrm>
            <a:off x="344535" y="2936114"/>
            <a:ext cx="8564173" cy="2396438"/>
          </a:xfrm>
          <a:prstGeom prst="rect">
            <a:avLst/>
          </a:prstGeom>
        </p:spPr>
      </p:pic>
      <p:sp>
        <p:nvSpPr>
          <p:cNvPr id="4" name="Slide Number Placeholder 3"/>
          <p:cNvSpPr>
            <a:spLocks noGrp="1"/>
          </p:cNvSpPr>
          <p:nvPr>
            <p:ph type="sldNum" sz="quarter" idx="12"/>
          </p:nvPr>
        </p:nvSpPr>
        <p:spPr/>
        <p:txBody>
          <a:bodyPr/>
          <a:lstStyle/>
          <a:p>
            <a:pPr>
              <a:defRPr/>
            </a:pPr>
            <a:fld id="{A420517B-503E-44E1-A5A3-88F773F5D377}" type="slidenum">
              <a:rPr lang="en-US" sz="1200" smtClean="0">
                <a:latin typeface="Arial" panose="020B0604020202020204" pitchFamily="34" charset="0"/>
                <a:cs typeface="Arial" panose="020B0604020202020204" pitchFamily="34" charset="0"/>
              </a:rPr>
              <a:pPr>
                <a:defRPr/>
              </a:pPr>
              <a:t>5</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082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4" grpId="1" animBg="1"/>
      <p:bldP spid="25" grpId="0" animBg="1"/>
      <p:bldP spid="25" grpId="1"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558800" y="114663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2" name="TextBox 1"/>
          <p:cNvSpPr txBox="1"/>
          <p:nvPr/>
        </p:nvSpPr>
        <p:spPr>
          <a:xfrm>
            <a:off x="2032407" y="406046"/>
            <a:ext cx="5424883" cy="553998"/>
          </a:xfrm>
          <a:prstGeom prst="rect">
            <a:avLst/>
          </a:prstGeom>
          <a:noFill/>
        </p:spPr>
        <p:txBody>
          <a:bodyPr wrap="none" rtlCol="0">
            <a:spAutoFit/>
          </a:bodyPr>
          <a:lstStyle/>
          <a:p>
            <a:pPr fontAlgn="base">
              <a:spcBef>
                <a:spcPct val="0"/>
              </a:spcBef>
              <a:spcAft>
                <a:spcPct val="0"/>
              </a:spcAft>
            </a:pPr>
            <a:r>
              <a:rPr lang="en-US" sz="3000" dirty="0">
                <a:solidFill>
                  <a:srgbClr val="0039A6"/>
                </a:solidFill>
                <a:latin typeface="Century Gothic" panose="020B0502020202020204" pitchFamily="34" charset="0"/>
                <a:cs typeface="Times New Roman" pitchFamily="18" charset="0"/>
              </a:rPr>
              <a:t>Public Health Core Sciences</a:t>
            </a:r>
          </a:p>
        </p:txBody>
      </p:sp>
      <p:pic>
        <p:nvPicPr>
          <p:cNvPr id="5" name="Picture 4" descr="Public Health 101 Series image surrounded by icons representing prevention effectiveness, epidemiology, laboratory, informatics, and surveillance." title="Public Health Core Scien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371600"/>
            <a:ext cx="5473938" cy="4758390"/>
          </a:xfrm>
          <a:prstGeom prst="rect">
            <a:avLst/>
          </a:prstGeom>
        </p:spPr>
      </p:pic>
      <p:sp>
        <p:nvSpPr>
          <p:cNvPr id="6"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solidFill>
                  <a:srgbClr val="0039A6"/>
                </a:solidFill>
                <a:latin typeface="Arial" panose="020B0604020202020204" pitchFamily="34" charset="0"/>
                <a:cs typeface="Arial" panose="020B0604020202020204" pitchFamily="34" charset="0"/>
              </a:rPr>
              <a:pPr algn="r">
                <a:defRPr/>
              </a:pPr>
              <a:t>6</a:t>
            </a:fld>
            <a:endParaRPr lang="en-US" sz="1200" dirty="0">
              <a:solidFill>
                <a:srgbClr val="0039A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6515521"/>
      </p:ext>
    </p:extLst>
  </p:cSld>
  <p:clrMapOvr>
    <a:masterClrMapping/>
  </p:clrMapOvr>
  <mc:AlternateContent xmlns:mc="http://schemas.openxmlformats.org/markup-compatibility/2006" xmlns:p14="http://schemas.microsoft.com/office/powerpoint/2010/main">
    <mc:Choice Requires="p14">
      <p:transition spd="slow" p14:dur="45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03530" y="1266409"/>
            <a:ext cx="8305800" cy="972380"/>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r>
              <a:rPr lang="en-US" sz="3200" b="0" spc="150" dirty="0">
                <a:ln w="11430"/>
                <a:solidFill>
                  <a:srgbClr val="003399"/>
                </a:solidFill>
                <a:latin typeface="Century Gothic" panose="020B0502020202020204" pitchFamily="34" charset="0"/>
              </a:rPr>
              <a:t>Public Health Informatics Definition, Components, and Functions</a:t>
            </a:r>
          </a:p>
        </p:txBody>
      </p:sp>
      <p:sp>
        <p:nvSpPr>
          <p:cNvPr id="12" name="Title 1"/>
          <p:cNvSpPr txBox="1">
            <a:spLocks/>
          </p:cNvSpPr>
          <p:nvPr/>
        </p:nvSpPr>
        <p:spPr>
          <a:xfrm>
            <a:off x="1697224" y="685800"/>
            <a:ext cx="5718412" cy="5806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200" b="0" dirty="0">
                <a:solidFill>
                  <a:srgbClr val="0039A6"/>
                </a:solidFill>
                <a:latin typeface="Century Gothic" panose="020B0502020202020204" pitchFamily="34" charset="0"/>
              </a:rPr>
              <a:t>Topic 2</a:t>
            </a:r>
          </a:p>
        </p:txBody>
      </p:sp>
      <p:sp>
        <p:nvSpPr>
          <p:cNvPr id="2" name="Slide Number Placeholder 1"/>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7</a:t>
            </a:fld>
            <a:endParaRPr lang="en-US" sz="1200" dirty="0">
              <a:latin typeface="Arial" panose="020B0604020202020204" pitchFamily="34" charset="0"/>
              <a:cs typeface="Arial" panose="020B0604020202020204" pitchFamily="34" charset="0"/>
            </a:endParaRPr>
          </a:p>
        </p:txBody>
      </p:sp>
      <p:pic>
        <p:nvPicPr>
          <p:cNvPr id="13" name="Picture 12" descr="Cmputer and globe inside of a circle." title="Informatics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2514600"/>
            <a:ext cx="3169260" cy="2739531"/>
          </a:xfrm>
          <a:prstGeom prst="rect">
            <a:avLst/>
          </a:prstGeom>
        </p:spPr>
      </p:pic>
    </p:spTree>
    <p:extLst>
      <p:ext uri="{BB962C8B-B14F-4D97-AF65-F5344CB8AC3E}">
        <p14:creationId xmlns:p14="http://schemas.microsoft.com/office/powerpoint/2010/main" val="2966365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7D65CA8-24BD-4619-B65A-9A6DFCCF4B56}" type="slidenum">
              <a:rPr lang="en-US" sz="1200" smtClean="0">
                <a:latin typeface="Arial" panose="020B0604020202020204" pitchFamily="34" charset="0"/>
                <a:cs typeface="Arial" panose="020B0604020202020204" pitchFamily="34" charset="0"/>
              </a:rPr>
              <a:pPr>
                <a:defRPr/>
              </a:pPr>
              <a:t>8</a:t>
            </a:fld>
            <a:endParaRPr lang="en-US" sz="1200" dirty="0">
              <a:latin typeface="Arial" panose="020B0604020202020204" pitchFamily="34" charset="0"/>
              <a:cs typeface="Arial" panose="020B0604020202020204" pitchFamily="34" charset="0"/>
            </a:endParaRPr>
          </a:p>
        </p:txBody>
      </p:sp>
      <p:sp>
        <p:nvSpPr>
          <p:cNvPr id="5" name="TextBox 4"/>
          <p:cNvSpPr txBox="1"/>
          <p:nvPr/>
        </p:nvSpPr>
        <p:spPr>
          <a:xfrm>
            <a:off x="489716" y="541742"/>
            <a:ext cx="8197081"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The Public Health Mission</a:t>
            </a:r>
          </a:p>
        </p:txBody>
      </p:sp>
      <p:cxnSp>
        <p:nvCxnSpPr>
          <p:cNvPr id="6" name="Straight Connector 5"/>
          <p:cNvCxnSpPr/>
          <p:nvPr/>
        </p:nvCxnSpPr>
        <p:spPr>
          <a:xfrm>
            <a:off x="55565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2181101" y="3429000"/>
            <a:ext cx="4724400" cy="1610700"/>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i="0" u="none"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i="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i="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i="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200" b="0" dirty="0">
                <a:solidFill>
                  <a:srgbClr val="0039A6"/>
                </a:solidFill>
                <a:effectLst/>
                <a:latin typeface="Century Gothic" panose="020B0502020202020204" pitchFamily="34" charset="0"/>
              </a:rPr>
              <a:t>CDC provides crucial scientific information that protects our nation against dangerous and costly health threats</a:t>
            </a:r>
          </a:p>
        </p:txBody>
      </p:sp>
      <p:pic>
        <p:nvPicPr>
          <p:cNvPr id="3" name="Picture 2" descr="Logo that contains CDC, 24/7, and &quot;saving lives and protecting people.&quot;" title="CDC 24/7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8091" y="1752600"/>
            <a:ext cx="6170419" cy="1318998"/>
          </a:xfrm>
          <a:prstGeom prst="rect">
            <a:avLst/>
          </a:prstGeom>
          <a:ln w="25400">
            <a:solidFill>
              <a:schemeClr val="tx1"/>
            </a:solidFill>
          </a:ln>
        </p:spPr>
      </p:pic>
    </p:spTree>
    <p:extLst>
      <p:ext uri="{BB962C8B-B14F-4D97-AF65-F5344CB8AC3E}">
        <p14:creationId xmlns:p14="http://schemas.microsoft.com/office/powerpoint/2010/main" val="745839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29634" y="2129118"/>
            <a:ext cx="4648200" cy="1785104"/>
          </a:xfrm>
          <a:prstGeom prst="rect">
            <a:avLst/>
          </a:prstGeom>
          <a:noFill/>
        </p:spPr>
        <p:txBody>
          <a:bodyPr wrap="square" rtlCol="0">
            <a:spAutoFit/>
          </a:bodyPr>
          <a:lstStyle/>
          <a:p>
            <a:r>
              <a:rPr lang="en-US" sz="2200" dirty="0">
                <a:solidFill>
                  <a:srgbClr val="003399"/>
                </a:solidFill>
                <a:latin typeface="Century Gothic" panose="020B0502020202020204" pitchFamily="34" charset="0"/>
              </a:rPr>
              <a:t>Public health informatics is the systematic application of information, computer science, and technology to public health practice, research, and learning</a:t>
            </a:r>
          </a:p>
        </p:txBody>
      </p:sp>
      <p:sp>
        <p:nvSpPr>
          <p:cNvPr id="9" name="Title 1"/>
          <p:cNvSpPr txBox="1">
            <a:spLocks/>
          </p:cNvSpPr>
          <p:nvPr/>
        </p:nvSpPr>
        <p:spPr>
          <a:xfrm>
            <a:off x="555658" y="529460"/>
            <a:ext cx="8122176"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rPr>
            </a:br>
            <a:r>
              <a:rPr lang="en-US" sz="3000" b="0" dirty="0">
                <a:solidFill>
                  <a:srgbClr val="0039A6"/>
                </a:solidFill>
                <a:latin typeface="Century Gothic" panose="020B0502020202020204" pitchFamily="34" charset="0"/>
              </a:rPr>
              <a:t>Public Health Informatics — Defined</a:t>
            </a:r>
          </a:p>
        </p:txBody>
      </p:sp>
      <p:cxnSp>
        <p:nvCxnSpPr>
          <p:cNvPr id="10" name="Straight Connector 9"/>
          <p:cNvCxnSpPr/>
          <p:nvPr/>
        </p:nvCxnSpPr>
        <p:spPr>
          <a:xfrm>
            <a:off x="555658" y="12954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16174" y="5924398"/>
            <a:ext cx="7303826" cy="553998"/>
          </a:xfrm>
          <a:prstGeom prst="rect">
            <a:avLst/>
          </a:prstGeom>
          <a:noFill/>
        </p:spPr>
        <p:txBody>
          <a:bodyPr wrap="square" rtlCol="0">
            <a:spAutoFit/>
          </a:bodyPr>
          <a:lstStyle/>
          <a:p>
            <a:r>
              <a:rPr lang="en-US" sz="1000" dirty="0">
                <a:latin typeface="Arial" pitchFamily="34" charset="0"/>
                <a:cs typeface="Arial" pitchFamily="34" charset="0"/>
              </a:rPr>
              <a:t>Yasnoff WA, O’Carroll PW, Koo D, Linkins RW, Kilbourne EM. Public health informatics: improving and transforming public health in the information age. J Public Health Manag Pract 2000;6:67–75.</a:t>
            </a:r>
          </a:p>
          <a:p>
            <a:r>
              <a:rPr lang="en-US" sz="1000" dirty="0">
                <a:latin typeface="Arial" pitchFamily="34" charset="0"/>
                <a:cs typeface="Arial" pitchFamily="34" charset="0"/>
              </a:rPr>
              <a:t>Riegelman R, ed. Public health 101: healthy people—healthy populations. Sudbury, MA: Jones &amp; Bartlett Learning; 2010: 40.</a:t>
            </a:r>
          </a:p>
        </p:txBody>
      </p:sp>
      <p:sp>
        <p:nvSpPr>
          <p:cNvPr id="4" name="Slide Number Placeholder 3"/>
          <p:cNvSpPr>
            <a:spLocks noGrp="1"/>
          </p:cNvSpPr>
          <p:nvPr>
            <p:ph type="sldNum" sz="quarter" idx="12"/>
          </p:nvPr>
        </p:nvSpPr>
        <p:spPr/>
        <p:txBody>
          <a:bodyPr/>
          <a:lstStyle/>
          <a:p>
            <a:pPr>
              <a:defRPr/>
            </a:pPr>
            <a:fld id="{B8477CA6-37AB-49C2-B88B-8C89FDB7A7DF}" type="slidenum">
              <a:rPr lang="en-US" sz="1200" smtClean="0">
                <a:latin typeface="Arial" panose="020B0604020202020204" pitchFamily="34" charset="0"/>
                <a:cs typeface="Arial" panose="020B0604020202020204" pitchFamily="34" charset="0"/>
              </a:rPr>
              <a:pPr>
                <a:defRPr/>
              </a:pPr>
              <a:t>9</a:t>
            </a:fld>
            <a:endParaRPr lang="en-US" sz="1200" dirty="0">
              <a:latin typeface="Arial" panose="020B0604020202020204" pitchFamily="34" charset="0"/>
              <a:cs typeface="Arial" panose="020B0604020202020204" pitchFamily="34" charset="0"/>
            </a:endParaRPr>
          </a:p>
        </p:txBody>
      </p:sp>
      <p:pic>
        <p:nvPicPr>
          <p:cNvPr id="3" name="Picture 2" descr="Computer and globe inside of a circle." title="Informatics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658" y="1778188"/>
            <a:ext cx="2877074" cy="2486963"/>
          </a:xfrm>
          <a:prstGeom prst="rect">
            <a:avLst/>
          </a:prstGeom>
        </p:spPr>
      </p:pic>
    </p:spTree>
    <p:extLst>
      <p:ext uri="{BB962C8B-B14F-4D97-AF65-F5344CB8AC3E}">
        <p14:creationId xmlns:p14="http://schemas.microsoft.com/office/powerpoint/2010/main" val="6139080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NWPRsWHe0KZw1S6kqmoc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WhvfOq.n2k.fD6p.h.ka.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QuHVo.lQwESsKd3JcLccp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A032MuuHskOCAvW35BR5u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pRK7FnlpykOuau9cbHBlx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eyYdIdqDxkiY1CzSfJtC9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SGDDuAxCpUiGQTflEHFbC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0WhFO.81NEueFCFtvovOm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paDhfEU7Kk.FagmILaKFd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rF168g8WcE2rTGemIrlXb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gkv_CVLrcE2YkGpPSz9eo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VDPgBmEipUaZZw4nFYh0D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YFFplLqK30SAXuERUTWO5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TgkRPnJOe0anIXMQ6yWwQ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pxfcwp13ak.zAfh5OxeTL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ZC5tlZ1.AUK8v9aGVErrD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NaBiD5c9E.tBzkLqs7Ma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xVHEmNjbJkKaZo_Z94E3t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oxn2WeqkU.r3tCIjT1.P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ndsD.VwL02mUBzeggNHD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_US60.f3JEuZyqXZ2vt_1A"/>
</p:tagLst>
</file>

<file path=ppt/theme/theme1.xml><?xml version="1.0" encoding="utf-8"?>
<a:theme xmlns:a="http://schemas.openxmlformats.org/drawingml/2006/main" name="OSELS_PPT_dark([1]">
  <a:themeElements>
    <a:clrScheme name="OSELS Dark PPT Colors">
      <a:dk1>
        <a:srgbClr val="FFC000"/>
      </a:dk1>
      <a:lt1>
        <a:srgbClr val="0F56DC"/>
      </a:lt1>
      <a:dk2>
        <a:srgbClr val="FFFFFF"/>
      </a:dk2>
      <a:lt2>
        <a:srgbClr val="FFFFFF"/>
      </a:lt2>
      <a:accent1>
        <a:srgbClr val="9E302D"/>
      </a:accent1>
      <a:accent2>
        <a:srgbClr val="5B8F22"/>
      </a:accent2>
      <a:accent3>
        <a:srgbClr val="532E60"/>
      </a:accent3>
      <a:accent4>
        <a:srgbClr val="FDC82F"/>
      </a:accent4>
      <a:accent5>
        <a:srgbClr val="0CC6DE"/>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PDPO theme">
  <a:themeElements>
    <a:clrScheme name="OSELS Dark PPT Colors">
      <a:dk1>
        <a:srgbClr val="FFC000"/>
      </a:dk1>
      <a:lt1>
        <a:srgbClr val="0F56DC"/>
      </a:lt1>
      <a:dk2>
        <a:srgbClr val="FFFFFF"/>
      </a:dk2>
      <a:lt2>
        <a:srgbClr val="FFFFFF"/>
      </a:lt2>
      <a:accent1>
        <a:srgbClr val="9E302D"/>
      </a:accent1>
      <a:accent2>
        <a:srgbClr val="5B8F22"/>
      </a:accent2>
      <a:accent3>
        <a:srgbClr val="532E60"/>
      </a:accent3>
      <a:accent4>
        <a:srgbClr val="FDC82F"/>
      </a:accent4>
      <a:accent5>
        <a:srgbClr val="0CC6DE"/>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EPDPO theme">
  <a:themeElements>
    <a:clrScheme name="OSELS Dark PPT Colors">
      <a:dk1>
        <a:srgbClr val="FFC000"/>
      </a:dk1>
      <a:lt1>
        <a:srgbClr val="0F56DC"/>
      </a:lt1>
      <a:dk2>
        <a:srgbClr val="FFFFFF"/>
      </a:dk2>
      <a:lt2>
        <a:srgbClr val="FFFFFF"/>
      </a:lt2>
      <a:accent1>
        <a:srgbClr val="9E302D"/>
      </a:accent1>
      <a:accent2>
        <a:srgbClr val="5B8F22"/>
      </a:accent2>
      <a:accent3>
        <a:srgbClr val="532E60"/>
      </a:accent3>
      <a:accent4>
        <a:srgbClr val="FDC82F"/>
      </a:accent4>
      <a:accent5>
        <a:srgbClr val="0CC6DE"/>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090317 Consulting NL - PowerLibrary, revised version">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rIns="36000" rtlCol="0">
        <a:noAutofit/>
      </a:bodyPr>
      <a:lstStyle>
        <a:defPPr>
          <a:defRPr sz="1400" dirty="0" smtClean="0">
            <a:solidFill>
              <a:schemeClr val="tx2"/>
            </a:solidFill>
          </a:defRPr>
        </a:defPPr>
      </a:lstStyle>
    </a:txDef>
  </a:objectDefaults>
  <a:extraClrSchemeLst/>
</a:theme>
</file>

<file path=ppt/theme/theme6.xml><?xml version="1.0" encoding="utf-8"?>
<a:theme xmlns:a="http://schemas.openxmlformats.org/drawingml/2006/main" name="7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headEnd/>
          <a:tailEnd/>
        </a:ln>
      </a:spPr>
      <a:bodyPr wrap="none" rtlCol="0" anchor="ctr">
        <a:flatTx/>
      </a:bodyPr>
      <a:lstStyle>
        <a:defPPr algn="ctr">
          <a:defRPr sz="1200" b="1" dirty="0">
            <a:solidFill>
              <a:schemeClr val="bg1"/>
            </a:solidFill>
            <a:latin typeface="Tahoma"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4EAD60E86F166C4B8C5C7A74D7B998AC" ma:contentTypeVersion="1" ma:contentTypeDescription="Create a new document." ma:contentTypeScope="" ma:versionID="309e52299c0c66acc5141fe26fcaf4b7">
  <xsd:schema xmlns:xsd="http://www.w3.org/2001/XMLSchema" xmlns:xs="http://www.w3.org/2001/XMLSchema" xmlns:p="http://schemas.microsoft.com/office/2006/metadata/properties" xmlns:ns2="61e0aa89-821a-4b43-b623-2509ea82b111" targetNamespace="http://schemas.microsoft.com/office/2006/metadata/properties" ma:root="true" ma:fieldsID="232d8b80406dca669276f513df2c06f7" ns2:_="">
    <xsd:import namespace="61e0aa89-821a-4b43-b623-2509ea82b11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e0aa89-821a-4b43-b623-2509ea82b11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61e0aa89-821a-4b43-b623-2509ea82b111">7DAU5SSH7P55-848-169</_dlc_DocId>
    <_dlc_DocIdUrl xmlns="61e0aa89-821a-4b43-b623-2509ea82b111">
      <Url>http://esp.cdc.gov/sites/osels/SEPDPO/PHIFP/curriculum/_layouts/DocIdRedir.aspx?ID=7DAU5SSH7P55-848-169</Url>
      <Description>7DAU5SSH7P55-848-169</Description>
    </_dlc_DocIdUrl>
  </documentManagement>
</p:properties>
</file>

<file path=customXml/itemProps1.xml><?xml version="1.0" encoding="utf-8"?>
<ds:datastoreItem xmlns:ds="http://schemas.openxmlformats.org/officeDocument/2006/customXml" ds:itemID="{6C2E97ED-6F12-4706-B7BB-72CFB6C64797}">
  <ds:schemaRefs>
    <ds:schemaRef ds:uri="http://schemas.microsoft.com/sharepoint/v3/contenttype/forms"/>
  </ds:schemaRefs>
</ds:datastoreItem>
</file>

<file path=customXml/itemProps2.xml><?xml version="1.0" encoding="utf-8"?>
<ds:datastoreItem xmlns:ds="http://schemas.openxmlformats.org/officeDocument/2006/customXml" ds:itemID="{12E83A24-7145-4BAA-B418-56F65B0546BC}">
  <ds:schemaRefs>
    <ds:schemaRef ds:uri="http://schemas.microsoft.com/sharepoint/events"/>
  </ds:schemaRefs>
</ds:datastoreItem>
</file>

<file path=customXml/itemProps3.xml><?xml version="1.0" encoding="utf-8"?>
<ds:datastoreItem xmlns:ds="http://schemas.openxmlformats.org/officeDocument/2006/customXml" ds:itemID="{ECC2D1D8-5FCD-4F42-AB3F-1B21015EB7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e0aa89-821a-4b43-b623-2509ea82b1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2268FD5-AA44-42E4-9C26-BD00FE4E8906}">
  <ds:schemaRefs>
    <ds:schemaRef ds:uri="http://schemas.openxmlformats.org/package/2006/metadata/core-properties"/>
    <ds:schemaRef ds:uri="http://purl.org/dc/dcmitype/"/>
    <ds:schemaRef ds:uri="http://purl.org/dc/elements/1.1/"/>
    <ds:schemaRef ds:uri="http://schemas.microsoft.com/office/2006/documentManagement/types"/>
    <ds:schemaRef ds:uri="http://purl.org/dc/terms/"/>
    <ds:schemaRef ds:uri="http://schemas.microsoft.com/office/2006/metadata/properties"/>
    <ds:schemaRef ds:uri="http://schemas.microsoft.com/office/infopath/2007/PartnerControls"/>
    <ds:schemaRef ds:uri="61e0aa89-821a-4b43-b623-2509ea82b1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37677</TotalTime>
  <Words>6381</Words>
  <Application>Microsoft Office PowerPoint</Application>
  <PresentationFormat>On-screen Show (4:3)</PresentationFormat>
  <Paragraphs>778</Paragraphs>
  <Slides>38</Slides>
  <Notes>38</Notes>
  <HiddenSlides>0</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1</vt:i4>
      </vt:variant>
      <vt:variant>
        <vt:lpstr>Slide Titles</vt:lpstr>
      </vt:variant>
      <vt:variant>
        <vt:i4>38</vt:i4>
      </vt:variant>
    </vt:vector>
  </HeadingPairs>
  <TitlesOfParts>
    <vt:vector size="52" baseType="lpstr">
      <vt:lpstr>Arial</vt:lpstr>
      <vt:lpstr>Calibri</vt:lpstr>
      <vt:lpstr>Century Gothic</vt:lpstr>
      <vt:lpstr>Courier New</vt:lpstr>
      <vt:lpstr>Wingdings 2</vt:lpstr>
      <vt:lpstr>Wingdings</vt:lpstr>
      <vt:lpstr>Times New Roman</vt:lpstr>
      <vt:lpstr>OSELS_PPT_dark([1]</vt:lpstr>
      <vt:lpstr>SEPDPO theme</vt:lpstr>
      <vt:lpstr>1_SEPDPO theme</vt:lpstr>
      <vt:lpstr>SEPDPO</vt:lpstr>
      <vt:lpstr>090317 Consulting NL - PowerLibrary, revised version</vt:lpstr>
      <vt:lpstr>7_SEPDPO</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Resources and Additional Reading</vt:lpstr>
      <vt:lpstr>PowerPoint Presentation</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Myriad Pro, Bold, Shadow, 28pt</dc:title>
  <dc:creator>gfo0</dc:creator>
  <cp:lastModifiedBy>Opitz, Bruno (CDC/PHIC/OD) (CTR)</cp:lastModifiedBy>
  <cp:revision>2077</cp:revision>
  <cp:lastPrinted>2015-01-22T19:44:28Z</cp:lastPrinted>
  <dcterms:created xsi:type="dcterms:W3CDTF">2011-03-04T16:18:11Z</dcterms:created>
  <dcterms:modified xsi:type="dcterms:W3CDTF">2025-09-08T13:20:56Z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0x0101004EAD60E86F166C4B8C5C7A74D7B998AC</vt:lpwstr>
  </property>
  <property fmtid="{D5CDD505-2E9C-101B-9397-08002B2CF9AE}" pid="3" name="_dlc_DocIdItemGuid">
    <vt:lpwstr>a727bb2c-5ac3-4bf6-b002-62b5be35c22a</vt:lpwstr>
  </property>
  <property fmtid="{D5CDD505-2E9C-101B-9397-08002B2CF9AE}" pid="4" name="MSIP_Label_8af03ff0-41c5-4c41-b55e-fabb8fae94be_Enabled">
    <vt:lpwstr>true</vt:lpwstr>
  </property>
  <property fmtid="{D5CDD505-2E9C-101B-9397-08002B2CF9AE}" pid="5" name="MSIP_Label_8af03ff0-41c5-4c41-b55e-fabb8fae94be_SetDate">
    <vt:lpwstr>2025-09-08T13:20:45Z</vt:lpwstr>
  </property>
  <property fmtid="{D5CDD505-2E9C-101B-9397-08002B2CF9AE}" pid="6" name="MSIP_Label_8af03ff0-41c5-4c41-b55e-fabb8fae94be_Method">
    <vt:lpwstr>Privileged</vt:lpwstr>
  </property>
  <property fmtid="{D5CDD505-2E9C-101B-9397-08002B2CF9AE}" pid="7" name="MSIP_Label_8af03ff0-41c5-4c41-b55e-fabb8fae94be_Name">
    <vt:lpwstr>8af03ff0-41c5-4c41-b55e-fabb8fae94be</vt:lpwstr>
  </property>
  <property fmtid="{D5CDD505-2E9C-101B-9397-08002B2CF9AE}" pid="8" name="MSIP_Label_8af03ff0-41c5-4c41-b55e-fabb8fae94be_SiteId">
    <vt:lpwstr>9ce70869-60db-44fd-abe8-d2767077fc8f</vt:lpwstr>
  </property>
  <property fmtid="{D5CDD505-2E9C-101B-9397-08002B2CF9AE}" pid="9" name="MSIP_Label_8af03ff0-41c5-4c41-b55e-fabb8fae94be_ActionId">
    <vt:lpwstr>17812643-8f82-4f9d-8bbd-a42b7a0e6863</vt:lpwstr>
  </property>
  <property fmtid="{D5CDD505-2E9C-101B-9397-08002B2CF9AE}" pid="10" name="MSIP_Label_8af03ff0-41c5-4c41-b55e-fabb8fae94be_ContentBits">
    <vt:lpwstr>0</vt:lpwstr>
  </property>
  <property fmtid="{D5CDD505-2E9C-101B-9397-08002B2CF9AE}" pid="11" name="MSIP_Label_8af03ff0-41c5-4c41-b55e-fabb8fae94be_Tag">
    <vt:lpwstr>10, 0, 1, 1</vt:lpwstr>
  </property>
</Properties>
</file>