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43"/>
  </p:notesMasterIdLst>
  <p:sldIdLst>
    <p:sldId id="470" r:id="rId3"/>
    <p:sldId id="443" r:id="rId4"/>
    <p:sldId id="258" r:id="rId5"/>
    <p:sldId id="476" r:id="rId6"/>
    <p:sldId id="531" r:id="rId7"/>
    <p:sldId id="529" r:id="rId8"/>
    <p:sldId id="492" r:id="rId9"/>
    <p:sldId id="504" r:id="rId10"/>
    <p:sldId id="514" r:id="rId11"/>
    <p:sldId id="493" r:id="rId12"/>
    <p:sldId id="506" r:id="rId13"/>
    <p:sldId id="494" r:id="rId14"/>
    <p:sldId id="524" r:id="rId15"/>
    <p:sldId id="300" r:id="rId16"/>
    <p:sldId id="299" r:id="rId17"/>
    <p:sldId id="277" r:id="rId18"/>
    <p:sldId id="482" r:id="rId19"/>
    <p:sldId id="495" r:id="rId20"/>
    <p:sldId id="381" r:id="rId21"/>
    <p:sldId id="442" r:id="rId22"/>
    <p:sldId id="500" r:id="rId23"/>
    <p:sldId id="480" r:id="rId24"/>
    <p:sldId id="383" r:id="rId25"/>
    <p:sldId id="515" r:id="rId26"/>
    <p:sldId id="418" r:id="rId27"/>
    <p:sldId id="374" r:id="rId28"/>
    <p:sldId id="379" r:id="rId29"/>
    <p:sldId id="485" r:id="rId30"/>
    <p:sldId id="306" r:id="rId31"/>
    <p:sldId id="487" r:id="rId32"/>
    <p:sldId id="437" r:id="rId33"/>
    <p:sldId id="516" r:id="rId34"/>
    <p:sldId id="489" r:id="rId35"/>
    <p:sldId id="510" r:id="rId36"/>
    <p:sldId id="521" r:id="rId37"/>
    <p:sldId id="457" r:id="rId38"/>
    <p:sldId id="474" r:id="rId39"/>
    <p:sldId id="475" r:id="rId40"/>
    <p:sldId id="519" r:id="rId41"/>
    <p:sldId id="52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58" clrIdx="0"/>
  <p:cmAuthor id="7" name="C. Kay Smith" initials="crs5" lastIdx="11" clrIdx="7"/>
  <p:cmAuthor id="1" name="Ugarte, Desiree" initials="DU" lastIdx="3" clrIdx="1"/>
  <p:cmAuthor id="8" name="pdb2" initials="PD" lastIdx="1" clrIdx="8"/>
  <p:cmAuthor id="2" name="Enright, Courtney E. (CDC/OSTLTS/DPHCD) (CTR)" initials="ECE((" lastIdx="1" clrIdx="2"/>
  <p:cmAuthor id="3" name="Lisa C. Oliver" initials="LCO" lastIdx="1" clrIdx="3"/>
  <p:cmAuthor id="4" name="Bryde, Lisa (CDC/CGH/DPHSWD) (CTR)" initials="BL((" lastIdx="5" clrIdx="4"/>
  <p:cmAuthor id="5" name="xwm0" initials="xwm0" lastIdx="4" clrIdx="5"/>
  <p:cmAuthor id="6" name="Mary" initials="MB"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76457" autoAdjust="0"/>
  </p:normalViewPr>
  <p:slideViewPr>
    <p:cSldViewPr>
      <p:cViewPr varScale="1">
        <p:scale>
          <a:sx n="93" d="100"/>
          <a:sy n="93" d="100"/>
        </p:scale>
        <p:origin x="261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1542" y="9744"/>
      </p:cViewPr>
      <p:guideLst>
        <p:guide orient="horz" pos="2909"/>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itz, Bruno (CDC/PHIC/OD) (CTR)" userId="2ef00d5a-e9eb-4dc5-beb1-2548b33cb7f9" providerId="ADAL" clId="{6B3638F0-14A8-4FDC-881D-C43AA8F95097}"/>
    <pc:docChg chg="modSld">
      <pc:chgData name="Opitz, Bruno (CDC/PHIC/OD) (CTR)" userId="2ef00d5a-e9eb-4dc5-beb1-2548b33cb7f9" providerId="ADAL" clId="{6B3638F0-14A8-4FDC-881D-C43AA8F95097}" dt="2025-09-08T13:16:32.903" v="0" actId="20577"/>
      <pc:docMkLst>
        <pc:docMk/>
      </pc:docMkLst>
      <pc:sldChg chg="modSp mod">
        <pc:chgData name="Opitz, Bruno (CDC/PHIC/OD) (CTR)" userId="2ef00d5a-e9eb-4dc5-beb1-2548b33cb7f9" providerId="ADAL" clId="{6B3638F0-14A8-4FDC-881D-C43AA8F95097}" dt="2025-09-08T13:16:32.903" v="0" actId="20577"/>
        <pc:sldMkLst>
          <pc:docMk/>
          <pc:sldMk cId="2841165272" sldId="527"/>
        </pc:sldMkLst>
        <pc:spChg chg="mod">
          <ac:chgData name="Opitz, Bruno (CDC/PHIC/OD) (CTR)" userId="2ef00d5a-e9eb-4dc5-beb1-2548b33cb7f9" providerId="ADAL" clId="{6B3638F0-14A8-4FDC-881D-C43AA8F95097}" dt="2025-09-08T13:16:32.903" v="0" actId="20577"/>
          <ac:spMkLst>
            <pc:docMk/>
            <pc:sldMk cId="2841165272" sldId="527"/>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703" tIns="46853" rIns="93703" bIns="46853"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703" tIns="46853" rIns="93703" bIns="46853" rtlCol="0"/>
          <a:lstStyle>
            <a:lvl1pPr algn="r">
              <a:defRPr sz="1200"/>
            </a:lvl1pPr>
          </a:lstStyle>
          <a:p>
            <a:fld id="{F37DA188-5AEF-4114-9F87-527285902439}" type="datetimeFigureOut">
              <a:rPr lang="en-US" smtClean="0"/>
              <a:pPr/>
              <a:t>9/8/2025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703" tIns="46853" rIns="93703" bIns="4685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03" tIns="46853" rIns="93703" bIns="468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703" tIns="46853" rIns="93703" bIns="468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703" tIns="46853" rIns="93703" bIns="46853" rtlCol="0" anchor="b"/>
          <a:lstStyle>
            <a:lvl1pPr algn="r">
              <a:defRPr sz="1200"/>
            </a:lvl1pPr>
          </a:lstStyle>
          <a:p>
            <a:fld id="{E035D72F-5E2D-4C28-8171-B424CC04D60D}" type="slidenum">
              <a:rPr lang="en-US" smtClean="0"/>
              <a:pPr/>
              <a:t>‹#›</a:t>
            </a:fld>
            <a:endParaRPr lang="en-US" dirty="0"/>
          </a:p>
        </p:txBody>
      </p:sp>
    </p:spTree>
    <p:extLst>
      <p:ext uri="{BB962C8B-B14F-4D97-AF65-F5344CB8AC3E}">
        <p14:creationId xmlns:p14="http://schemas.microsoft.com/office/powerpoint/2010/main" val="144468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1299210"/>
          </a:xfrm>
        </p:spPr>
        <p:txBody>
          <a:bodyPr/>
          <a:lstStyle/>
          <a:p>
            <a:pPr>
              <a:lnSpc>
                <a:spcPct val="150000"/>
              </a:lnSpc>
            </a:pPr>
            <a:r>
              <a:rPr lang="en-US" dirty="0">
                <a:latin typeface="Arial" pitchFamily="34" charset="0"/>
                <a:cs typeface="Arial" pitchFamily="34" charset="0"/>
              </a:rPr>
              <a:t>&lt;</a:t>
            </a:r>
            <a:r>
              <a:rPr lang="en-US" b="1" dirty="0">
                <a:latin typeface="Arial" pitchFamily="34" charset="0"/>
                <a:cs typeface="Arial" pitchFamily="34" charset="0"/>
              </a:rPr>
              <a:t>WELCOME</a:t>
            </a:r>
            <a:r>
              <a:rPr lang="en-US" dirty="0">
                <a:latin typeface="Arial" pitchFamily="34" charset="0"/>
                <a:cs typeface="Arial" pitchFamily="34" charset="0"/>
              </a:rPr>
              <a:t> learners to the Introduction to Prevention Effectiveness</a:t>
            </a:r>
            <a:r>
              <a:rPr lang="en-US" baseline="0" dirty="0">
                <a:latin typeface="Arial" pitchFamily="34" charset="0"/>
                <a:cs typeface="Arial" pitchFamily="34" charset="0"/>
              </a:rPr>
              <a:t> course </a:t>
            </a:r>
            <a:r>
              <a:rPr lang="en-US" dirty="0">
                <a:latin typeface="Arial" pitchFamily="34" charset="0"/>
                <a:cs typeface="Arial" pitchFamily="34" charset="0"/>
              </a:rPr>
              <a:t>and provide your background.&gt;</a:t>
            </a:r>
          </a:p>
          <a:p>
            <a:pPr>
              <a:lnSpc>
                <a:spcPct val="150000"/>
              </a:lnSpc>
            </a:pP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1</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4177010"/>
          </a:xfrm>
        </p:spPr>
        <p:txBody>
          <a:bodyPr/>
          <a:lstStyle/>
          <a:p>
            <a:pPr>
              <a:lnSpc>
                <a:spcPct val="150000"/>
              </a:lnSpc>
            </a:pPr>
            <a:r>
              <a:rPr lang="en-US" b="1" dirty="0">
                <a:latin typeface="Arial" pitchFamily="34" charset="0"/>
                <a:cs typeface="Arial" pitchFamily="34" charset="0"/>
              </a:rPr>
              <a:t>SAY:</a:t>
            </a:r>
          </a:p>
          <a:p>
            <a:pPr>
              <a:lnSpc>
                <a:spcPct val="150000"/>
              </a:lnSpc>
            </a:pPr>
            <a:endParaRPr lang="en-US" b="1" dirty="0">
              <a:latin typeface="Arial" pitchFamily="34" charset="0"/>
              <a:cs typeface="Arial" pitchFamily="34" charset="0"/>
            </a:endParaRPr>
          </a:p>
          <a:p>
            <a:pPr>
              <a:lnSpc>
                <a:spcPct val="150000"/>
              </a:lnSpc>
            </a:pPr>
            <a:r>
              <a:rPr lang="en-US" dirty="0">
                <a:latin typeface="Arial" pitchFamily="34" charset="0"/>
                <a:cs typeface="Arial" pitchFamily="34" charset="0"/>
              </a:rPr>
              <a:t>Now,</a:t>
            </a:r>
            <a:r>
              <a:rPr lang="en-US" baseline="0" dirty="0">
                <a:latin typeface="Arial" pitchFamily="34" charset="0"/>
                <a:cs typeface="Arial" pitchFamily="34" charset="0"/>
              </a:rPr>
              <a:t> l</a:t>
            </a:r>
            <a:r>
              <a:rPr lang="en-US" dirty="0">
                <a:latin typeface="Arial" pitchFamily="34" charset="0"/>
                <a:cs typeface="Arial" pitchFamily="34" charset="0"/>
              </a:rPr>
              <a:t>et’s take a look at the prevention effectiveness strategy life cycle.</a:t>
            </a:r>
          </a:p>
          <a:p>
            <a:pPr>
              <a:lnSpc>
                <a:spcPct val="150000"/>
              </a:lnSpc>
            </a:pPr>
            <a:endParaRPr lang="en-US" dirty="0">
              <a:latin typeface="Arial" pitchFamily="34" charset="0"/>
              <a:cs typeface="Arial" pitchFamily="34" charset="0"/>
            </a:endParaRPr>
          </a:p>
          <a:p>
            <a:pPr defTabSz="919567">
              <a:lnSpc>
                <a:spcPct val="150000"/>
              </a:lnSpc>
              <a:defRPr/>
            </a:pPr>
            <a:r>
              <a:rPr lang="en-US" dirty="0">
                <a:latin typeface="Arial" pitchFamily="34" charset="0"/>
                <a:cs typeface="Arial" pitchFamily="34" charset="0"/>
              </a:rPr>
              <a:t>The graphic you see details the process of developing and implementing a prevention strategy. The arrows indicate the steps of a prevention strategy, and</a:t>
            </a:r>
            <a:r>
              <a:rPr lang="en-US" baseline="0" dirty="0">
                <a:latin typeface="Arial" pitchFamily="34" charset="0"/>
                <a:cs typeface="Arial" pitchFamily="34" charset="0"/>
              </a:rPr>
              <a:t> </a:t>
            </a:r>
            <a:r>
              <a:rPr lang="en-US" dirty="0">
                <a:latin typeface="Arial" pitchFamily="34" charset="0"/>
                <a:cs typeface="Arial" pitchFamily="34" charset="0"/>
              </a:rPr>
              <a:t>the steps represent the questions that need to be answered.</a:t>
            </a:r>
          </a:p>
          <a:p>
            <a:pPr defTabSz="919567">
              <a:lnSpc>
                <a:spcPct val="150000"/>
              </a:lnSpc>
              <a:defRPr/>
            </a:pPr>
            <a:endParaRPr lang="en-US" dirty="0">
              <a:latin typeface="Arial" pitchFamily="34" charset="0"/>
              <a:cs typeface="Arial" pitchFamily="34" charset="0"/>
            </a:endParaRPr>
          </a:p>
          <a:p>
            <a:pPr defTabSz="919567">
              <a:lnSpc>
                <a:spcPct val="150000"/>
              </a:lnSpc>
              <a:defRPr/>
            </a:pPr>
            <a:r>
              <a:rPr lang="en-US" dirty="0">
                <a:latin typeface="Arial" pitchFamily="34" charset="0"/>
                <a:cs typeface="Arial" pitchFamily="34" charset="0"/>
              </a:rPr>
              <a:t>We’ll begin with the first step.</a:t>
            </a:r>
          </a:p>
          <a:p>
            <a:pPr defTabSz="919567">
              <a:lnSpc>
                <a:spcPct val="150000"/>
              </a:lnSpc>
              <a:defRPr/>
            </a:pPr>
            <a:endParaRPr lang="en-US" dirty="0">
              <a:latin typeface="Arial" pitchFamily="34" charset="0"/>
              <a:cs typeface="Arial" pitchFamily="34" charset="0"/>
            </a:endParaRPr>
          </a:p>
          <a:p>
            <a:pPr defTabSz="919567">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READ </a:t>
            </a:r>
            <a:r>
              <a:rPr lang="en-US" b="0" dirty="0">
                <a:latin typeface="Arial" pitchFamily="34" charset="0"/>
                <a:cs typeface="Arial" pitchFamily="34" charset="0"/>
              </a:rPr>
              <a:t>th</a:t>
            </a:r>
            <a:r>
              <a:rPr lang="en-US" b="0" baseline="0" dirty="0">
                <a:latin typeface="Arial" pitchFamily="34" charset="0"/>
                <a:cs typeface="Arial" pitchFamily="34" charset="0"/>
              </a:rPr>
              <a:t>e first step.&gt;</a:t>
            </a:r>
          </a:p>
          <a:p>
            <a:pPr defTabSz="919567">
              <a:lnSpc>
                <a:spcPct val="150000"/>
              </a:lnSpc>
              <a:defRPr/>
            </a:pPr>
            <a:endParaRPr lang="en-US" b="0" baseline="0" dirty="0">
              <a:latin typeface="Arial" pitchFamily="34" charset="0"/>
              <a:cs typeface="Arial" pitchFamily="34" charset="0"/>
            </a:endParaRPr>
          </a:p>
          <a:p>
            <a:pPr defTabSz="919567">
              <a:lnSpc>
                <a:spcPct val="150000"/>
              </a:lnSpc>
              <a:defRPr/>
            </a:pPr>
            <a:r>
              <a:rPr lang="en-US" b="1" baseline="0" dirty="0">
                <a:latin typeface="Arial" pitchFamily="34" charset="0"/>
                <a:cs typeface="Arial" pitchFamily="34" charset="0"/>
              </a:rPr>
              <a:t>Basic Research</a:t>
            </a:r>
            <a:endParaRPr lang="en-US" b="1"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Is prevention plausible?</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Risk factors and their impact are identified through basic research. After the results are known, potential interventions can be developed. At this point, a determination is made regarding prevention plausibility.</a:t>
            </a:r>
          </a:p>
          <a:p>
            <a:pPr>
              <a:lnSpc>
                <a:spcPct val="150000"/>
              </a:lnSpc>
            </a:pPr>
            <a:endParaRPr lang="en-US" dirty="0">
              <a:latin typeface="Arial" pitchFamily="34" charset="0"/>
              <a:cs typeface="Arial" pitchFamily="34" charset="0"/>
            </a:endParaRPr>
          </a:p>
          <a:p>
            <a:pPr defTabSz="931774">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READ </a:t>
            </a:r>
            <a:r>
              <a:rPr lang="en-US" b="0" dirty="0">
                <a:latin typeface="Arial" pitchFamily="34" charset="0"/>
                <a:cs typeface="Arial" pitchFamily="34" charset="0"/>
              </a:rPr>
              <a:t>th</a:t>
            </a:r>
            <a:r>
              <a:rPr lang="en-US" b="0" baseline="0" dirty="0">
                <a:latin typeface="Arial" pitchFamily="34" charset="0"/>
                <a:cs typeface="Arial" pitchFamily="34" charset="0"/>
              </a:rPr>
              <a:t>e second step.&gt;</a:t>
            </a:r>
          </a:p>
          <a:p>
            <a:pPr defTabSz="931774">
              <a:lnSpc>
                <a:spcPct val="150000"/>
              </a:lnSpc>
              <a:defRPr/>
            </a:pPr>
            <a:endParaRPr lang="en-US" b="1" baseline="0" dirty="0">
              <a:latin typeface="Arial" pitchFamily="34" charset="0"/>
              <a:cs typeface="Arial" pitchFamily="34" charset="0"/>
            </a:endParaRPr>
          </a:p>
          <a:p>
            <a:pPr defTabSz="931774">
              <a:lnSpc>
                <a:spcPct val="150000"/>
              </a:lnSpc>
              <a:defRPr/>
            </a:pPr>
            <a:r>
              <a:rPr lang="en-US" b="1" baseline="0" dirty="0">
                <a:latin typeface="Arial" pitchFamily="34" charset="0"/>
                <a:cs typeface="Arial" pitchFamily="34" charset="0"/>
              </a:rPr>
              <a:t>Applied Research</a:t>
            </a:r>
            <a:endParaRPr lang="en-US" b="1" dirty="0">
              <a:latin typeface="Arial" pitchFamily="34" charset="0"/>
              <a:cs typeface="Arial" pitchFamily="34" charset="0"/>
            </a:endParaRPr>
          </a:p>
          <a:p>
            <a:pPr>
              <a:lnSpc>
                <a:spcPct val="150000"/>
              </a:lnSpc>
            </a:pPr>
            <a:endParaRPr lang="en-US" b="0" dirty="0">
              <a:latin typeface="Arial" pitchFamily="34" charset="0"/>
              <a:cs typeface="Arial" pitchFamily="34" charset="0"/>
            </a:endParaRPr>
          </a:p>
          <a:p>
            <a:pPr>
              <a:lnSpc>
                <a:spcPct val="150000"/>
              </a:lnSpc>
            </a:pPr>
            <a:r>
              <a:rPr lang="en-US" b="1" dirty="0">
                <a:latin typeface="Arial" pitchFamily="34" charset="0"/>
                <a:cs typeface="Arial" pitchFamily="34" charset="0"/>
              </a:rPr>
              <a:t>Can prevention work?</a:t>
            </a:r>
          </a:p>
          <a:p>
            <a:pPr defTabSz="931774">
              <a:lnSpc>
                <a:spcPct val="150000"/>
              </a:lnSpc>
              <a:defRPr/>
            </a:pPr>
            <a:endParaRPr lang="en-US" dirty="0">
              <a:latin typeface="Arial" pitchFamily="34" charset="0"/>
              <a:cs typeface="Arial" pitchFamily="34" charset="0"/>
            </a:endParaRPr>
          </a:p>
          <a:p>
            <a:pPr defTabSz="931774">
              <a:lnSpc>
                <a:spcPct val="150000"/>
              </a:lnSpc>
              <a:defRPr/>
            </a:pPr>
            <a:r>
              <a:rPr lang="en-US" dirty="0">
                <a:latin typeface="Arial" pitchFamily="34" charset="0"/>
                <a:cs typeface="Arial" pitchFamily="34" charset="0"/>
              </a:rPr>
              <a:t>Applied research, such as randomized controlled trials, is conducted in this step. This type of research can demonstrate the degree to which an intervention works under ideal conditions, with carefully selected populations, and in many cases, with optimal resources. This stage will help determine if the intervention is efficacious,</a:t>
            </a:r>
            <a:r>
              <a:rPr lang="en-US" baseline="0" dirty="0">
                <a:latin typeface="Arial" pitchFamily="34" charset="0"/>
                <a:cs typeface="Arial" pitchFamily="34" charset="0"/>
              </a:rPr>
              <a:t> meaning if it will work.</a:t>
            </a:r>
          </a:p>
          <a:p>
            <a:pPr defTabSz="931774">
              <a:lnSpc>
                <a:spcPct val="150000"/>
              </a:lnSpc>
              <a:defRPr/>
            </a:pPr>
            <a:endParaRPr lang="en-US" baseline="0" dirty="0">
              <a:latin typeface="Arial" pitchFamily="34" charset="0"/>
              <a:cs typeface="Arial" pitchFamily="34" charset="0"/>
            </a:endParaRPr>
          </a:p>
          <a:p>
            <a:pPr defTabSz="931774">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READ </a:t>
            </a:r>
            <a:r>
              <a:rPr lang="en-US" b="0" dirty="0">
                <a:latin typeface="Arial" pitchFamily="34" charset="0"/>
                <a:cs typeface="Arial" pitchFamily="34" charset="0"/>
              </a:rPr>
              <a:t>th</a:t>
            </a:r>
            <a:r>
              <a:rPr lang="en-US" b="0" baseline="0" dirty="0">
                <a:latin typeface="Arial" pitchFamily="34" charset="0"/>
                <a:cs typeface="Arial" pitchFamily="34" charset="0"/>
              </a:rPr>
              <a:t>e third step.&gt;</a:t>
            </a:r>
          </a:p>
          <a:p>
            <a:pPr defTabSz="931774">
              <a:lnSpc>
                <a:spcPct val="150000"/>
              </a:lnSpc>
              <a:defRPr/>
            </a:pPr>
            <a:endParaRPr lang="en-US" b="0" baseline="0" dirty="0">
              <a:latin typeface="Arial" pitchFamily="34" charset="0"/>
              <a:cs typeface="Arial" pitchFamily="34" charset="0"/>
            </a:endParaRPr>
          </a:p>
          <a:p>
            <a:pPr defTabSz="931774">
              <a:lnSpc>
                <a:spcPct val="150000"/>
              </a:lnSpc>
              <a:defRPr/>
            </a:pPr>
            <a:r>
              <a:rPr lang="en-US" b="1" baseline="0" dirty="0">
                <a:latin typeface="Arial" pitchFamily="34" charset="0"/>
                <a:cs typeface="Arial" pitchFamily="34" charset="0"/>
              </a:rPr>
              <a:t>Community Demonstrations</a:t>
            </a:r>
            <a:endParaRPr lang="en-US" b="1" dirty="0">
              <a:latin typeface="Arial" pitchFamily="34" charset="0"/>
              <a:cs typeface="Arial" pitchFamily="34" charset="0"/>
            </a:endParaRPr>
          </a:p>
          <a:p>
            <a:pPr defTabSz="931774">
              <a:lnSpc>
                <a:spcPct val="150000"/>
              </a:lnSpc>
              <a:defRPr/>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Does prevention work?</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Next, how well these strategies work in real-world</a:t>
            </a:r>
            <a:r>
              <a:rPr lang="en-US" baseline="0" dirty="0">
                <a:latin typeface="Arial" pitchFamily="34" charset="0"/>
                <a:cs typeface="Arial" pitchFamily="34" charset="0"/>
              </a:rPr>
              <a:t> conditions, such as </a:t>
            </a:r>
            <a:r>
              <a:rPr lang="en-US" dirty="0">
                <a:latin typeface="Arial" pitchFamily="34" charset="0"/>
                <a:cs typeface="Arial" pitchFamily="34" charset="0"/>
              </a:rPr>
              <a:t>community settings, is determined.</a:t>
            </a:r>
          </a:p>
          <a:p>
            <a:pPr>
              <a:lnSpc>
                <a:spcPct val="150000"/>
              </a:lnSpc>
            </a:pPr>
            <a:endParaRPr lang="en-US" dirty="0">
              <a:latin typeface="Arial" pitchFamily="34" charset="0"/>
              <a:cs typeface="Arial" pitchFamily="34" charset="0"/>
            </a:endParaRPr>
          </a:p>
          <a:p>
            <a:pPr defTabSz="931774">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READ </a:t>
            </a:r>
            <a:r>
              <a:rPr lang="en-US" b="0" dirty="0">
                <a:latin typeface="Arial" pitchFamily="34" charset="0"/>
                <a:cs typeface="Arial" pitchFamily="34" charset="0"/>
              </a:rPr>
              <a:t>th</a:t>
            </a:r>
            <a:r>
              <a:rPr lang="en-US" b="0" baseline="0" dirty="0">
                <a:latin typeface="Arial" pitchFamily="34" charset="0"/>
                <a:cs typeface="Arial" pitchFamily="34" charset="0"/>
              </a:rPr>
              <a:t>e fourth step.&gt;</a:t>
            </a:r>
          </a:p>
          <a:p>
            <a:pPr defTabSz="931774">
              <a:lnSpc>
                <a:spcPct val="150000"/>
              </a:lnSpc>
              <a:defRPr/>
            </a:pPr>
            <a:endParaRPr lang="en-US" b="1" baseline="0" dirty="0">
              <a:latin typeface="Arial" pitchFamily="34" charset="0"/>
              <a:cs typeface="Arial" pitchFamily="34" charset="0"/>
            </a:endParaRPr>
          </a:p>
          <a:p>
            <a:pPr defTabSz="931774">
              <a:lnSpc>
                <a:spcPct val="150000"/>
              </a:lnSpc>
              <a:defRPr/>
            </a:pPr>
            <a:r>
              <a:rPr lang="en-US" b="1" baseline="0" dirty="0">
                <a:latin typeface="Arial" pitchFamily="34" charset="0"/>
                <a:cs typeface="Arial" pitchFamily="34" charset="0"/>
              </a:rPr>
              <a:t>Implementation</a:t>
            </a:r>
            <a:endParaRPr lang="en-US" b="1"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Is it continuing to work?</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Lastly, assuming that the first three questions have been answered, the implementation of the strategy is assessed. Is it working according to plan?</a:t>
            </a:r>
          </a:p>
          <a:p>
            <a:pPr>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10</a:t>
            </a:fld>
            <a:endParaRPr lang="en-US" dirty="0"/>
          </a:p>
        </p:txBody>
      </p:sp>
    </p:spTree>
    <p:extLst>
      <p:ext uri="{BB962C8B-B14F-4D97-AF65-F5344CB8AC3E}">
        <p14:creationId xmlns:p14="http://schemas.microsoft.com/office/powerpoint/2010/main" val="68847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709410"/>
          </a:xfrm>
        </p:spPr>
        <p:txBody>
          <a:bodyPr/>
          <a:lstStyle/>
          <a:p>
            <a:pPr>
              <a:lnSpc>
                <a:spcPct val="150000"/>
              </a:lnSpc>
              <a:spcAft>
                <a:spcPts val="591"/>
              </a:spcAft>
            </a:pPr>
            <a:r>
              <a:rPr lang="en-US" b="1" dirty="0">
                <a:solidFill>
                  <a:srgbClr val="000000"/>
                </a:solidFill>
                <a:latin typeface="Arial" pitchFamily="34" charset="0"/>
                <a:cs typeface="Arial" pitchFamily="34" charset="0"/>
              </a:rPr>
              <a:t>SAY:</a:t>
            </a:r>
          </a:p>
          <a:p>
            <a:pPr>
              <a:lnSpc>
                <a:spcPct val="150000"/>
              </a:lnSpc>
              <a:spcAft>
                <a:spcPts val="591"/>
              </a:spcAft>
            </a:pPr>
            <a:endParaRPr lang="en-US" b="0" dirty="0">
              <a:solidFill>
                <a:srgbClr val="000000"/>
              </a:solidFill>
              <a:latin typeface="Arial" pitchFamily="34" charset="0"/>
              <a:cs typeface="Arial" pitchFamily="34" charset="0"/>
            </a:endParaRPr>
          </a:p>
          <a:p>
            <a:pPr>
              <a:lnSpc>
                <a:spcPct val="150000"/>
              </a:lnSpc>
              <a:spcAft>
                <a:spcPts val="591"/>
              </a:spcAft>
            </a:pPr>
            <a:r>
              <a:rPr lang="en-US" b="0" dirty="0">
                <a:solidFill>
                  <a:srgbClr val="000000"/>
                </a:solidFill>
                <a:latin typeface="Arial" pitchFamily="34" charset="0"/>
                <a:cs typeface="Arial" pitchFamily="34" charset="0"/>
              </a:rPr>
              <a:t>Let’s review what we have learned about prevention</a:t>
            </a:r>
            <a:r>
              <a:rPr lang="en-US" b="0" baseline="0" dirty="0">
                <a:solidFill>
                  <a:srgbClr val="000000"/>
                </a:solidFill>
                <a:latin typeface="Arial" pitchFamily="34" charset="0"/>
                <a:cs typeface="Arial" pitchFamily="34" charset="0"/>
              </a:rPr>
              <a:t> effectiveness so far through a knowledge check.</a:t>
            </a:r>
            <a:endParaRPr lang="en-US" b="0" dirty="0">
              <a:solidFill>
                <a:srgbClr val="000000"/>
              </a:solidFill>
              <a:latin typeface="Arial" pitchFamily="34" charset="0"/>
              <a:cs typeface="Arial" pitchFamily="34" charset="0"/>
            </a:endParaRPr>
          </a:p>
          <a:p>
            <a:pPr>
              <a:lnSpc>
                <a:spcPct val="150000"/>
              </a:lnSpc>
              <a:spcAft>
                <a:spcPts val="591"/>
              </a:spcAft>
            </a:pPr>
            <a:endParaRPr lang="en-US" b="1" dirty="0">
              <a:solidFill>
                <a:srgbClr val="000000"/>
              </a:solidFill>
              <a:latin typeface="Arial" pitchFamily="34" charset="0"/>
              <a:cs typeface="Arial" pitchFamily="34" charset="0"/>
            </a:endParaRPr>
          </a:p>
          <a:p>
            <a:pPr>
              <a:lnSpc>
                <a:spcPct val="150000"/>
              </a:lnSpc>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dirty="0">
                <a:solidFill>
                  <a:srgbClr val="000000"/>
                </a:solidFill>
                <a:latin typeface="Arial" pitchFamily="34" charset="0"/>
                <a:cs typeface="Arial" pitchFamily="34" charset="0"/>
              </a:rPr>
              <a:t> the knowledge check question and elicit participant responses.&gt;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answers to appear.&gt;</a:t>
            </a:r>
          </a:p>
          <a:p>
            <a:pPr>
              <a:lnSpc>
                <a:spcPct val="150000"/>
              </a:lnSpc>
              <a:spcAft>
                <a:spcPts val="591"/>
              </a:spcAft>
            </a:pPr>
            <a:endParaRPr lang="en-US" dirty="0">
              <a:solidFill>
                <a:srgbClr val="000000"/>
              </a:solidFill>
              <a:latin typeface="Arial" pitchFamily="34" charset="0"/>
              <a:cs typeface="Arial" pitchFamily="34" charset="0"/>
            </a:endParaRPr>
          </a:p>
          <a:p>
            <a:pPr>
              <a:lnSpc>
                <a:spcPct val="150000"/>
              </a:lnSpc>
              <a:spcAft>
                <a:spcPts val="591"/>
              </a:spcAft>
            </a:pPr>
            <a:r>
              <a:rPr lang="en-US" dirty="0">
                <a:solidFill>
                  <a:srgbClr val="000000"/>
                </a:solidFill>
                <a:latin typeface="Arial" pitchFamily="34" charset="0"/>
                <a:cs typeface="Arial" pitchFamily="34" charset="0"/>
              </a:rPr>
              <a:t>The correct answers</a:t>
            </a:r>
            <a:r>
              <a:rPr lang="en-US" baseline="0" dirty="0">
                <a:solidFill>
                  <a:srgbClr val="000000"/>
                </a:solidFill>
                <a:latin typeface="Arial" pitchFamily="34" charset="0"/>
                <a:cs typeface="Arial" pitchFamily="34" charset="0"/>
              </a:rPr>
              <a:t> are A, C, and D, examining costs and benefits, evaluating the allocation of health care resources, and assessing the impact of different policies, programs, and practices.</a:t>
            </a:r>
          </a:p>
          <a:p>
            <a:pPr>
              <a:lnSpc>
                <a:spcPct val="150000"/>
              </a:lnSpc>
              <a:spcAft>
                <a:spcPts val="591"/>
              </a:spcAft>
            </a:pPr>
            <a:endParaRPr lang="en-US" baseline="0" dirty="0">
              <a:solidFill>
                <a:srgbClr val="000000"/>
              </a:solidFill>
              <a:latin typeface="Arial" pitchFamily="34" charset="0"/>
              <a:cs typeface="Arial" pitchFamily="34" charset="0"/>
            </a:endParaRPr>
          </a:p>
          <a:p>
            <a:pPr>
              <a:lnSpc>
                <a:spcPct val="150000"/>
              </a:lnSpc>
              <a:spcAft>
                <a:spcPts val="591"/>
              </a:spcAft>
            </a:pPr>
            <a:r>
              <a:rPr lang="en-US" b="1" baseline="0" dirty="0">
                <a:solidFill>
                  <a:srgbClr val="000000"/>
                </a:solidFill>
                <a:latin typeface="Arial" pitchFamily="34" charset="0"/>
                <a:cs typeface="Arial" pitchFamily="34" charset="0"/>
              </a:rPr>
              <a:t>SAY</a:t>
            </a:r>
            <a:r>
              <a:rPr lang="en-US" baseline="0" dirty="0">
                <a:solidFill>
                  <a:srgbClr val="000000"/>
                </a:solidFill>
                <a:latin typeface="Arial" pitchFamily="34" charset="0"/>
                <a:cs typeface="Arial" pitchFamily="34" charset="0"/>
              </a:rPr>
              <a:t>:</a:t>
            </a:r>
          </a:p>
          <a:p>
            <a:pPr>
              <a:lnSpc>
                <a:spcPct val="150000"/>
              </a:lnSpc>
              <a:spcAft>
                <a:spcPts val="591"/>
              </a:spcAft>
            </a:pPr>
            <a:endParaRPr lang="en-US" baseline="0" dirty="0">
              <a:solidFill>
                <a:srgbClr val="000000"/>
              </a:solidFill>
              <a:latin typeface="Arial" pitchFamily="34" charset="0"/>
              <a:cs typeface="Arial" pitchFamily="34" charset="0"/>
            </a:endParaRPr>
          </a:p>
          <a:p>
            <a:pPr>
              <a:lnSpc>
                <a:spcPct val="150000"/>
              </a:lnSpc>
              <a:spcAft>
                <a:spcPts val="591"/>
              </a:spcAft>
            </a:pPr>
            <a:r>
              <a:rPr lang="en-US" dirty="0">
                <a:solidFill>
                  <a:srgbClr val="000000"/>
                </a:solidFill>
                <a:latin typeface="Arial" pitchFamily="34" charset="0"/>
                <a:cs typeface="Arial" pitchFamily="34" charset="0"/>
              </a:rPr>
              <a:t>Prevention</a:t>
            </a:r>
            <a:r>
              <a:rPr lang="en-US" baseline="0" dirty="0">
                <a:solidFill>
                  <a:srgbClr val="000000"/>
                </a:solidFill>
                <a:latin typeface="Arial" pitchFamily="34" charset="0"/>
                <a:cs typeface="Arial" pitchFamily="34" charset="0"/>
              </a:rPr>
              <a:t> effectiveness provides information that helps decision makers consider different policies, programs, and practices. Prevention effectiveness does not provide the funding.</a:t>
            </a:r>
            <a:endParaRPr lang="en-US" dirty="0">
              <a:solidFill>
                <a:srgbClr val="000000"/>
              </a:solidFill>
              <a:latin typeface="Arial" pitchFamily="34" charset="0"/>
              <a:cs typeface="Arial" pitchFamily="34" charset="0"/>
            </a:endParaRPr>
          </a:p>
          <a:p>
            <a:pPr>
              <a:lnSpc>
                <a:spcPct val="150000"/>
              </a:lnSpc>
              <a:spcAft>
                <a:spcPts val="591"/>
              </a:spcAft>
            </a:pPr>
            <a:endParaRPr lang="en-US" dirty="0">
              <a:solidFill>
                <a:srgbClr val="000000"/>
              </a:solidFill>
              <a:latin typeface="Arial" pitchFamily="34" charset="0"/>
              <a:cs typeface="Arial" pitchFamily="34" charset="0"/>
            </a:endParaRPr>
          </a:p>
          <a:p>
            <a:pPr>
              <a:lnSpc>
                <a:spcPct val="150000"/>
              </a:lnSpc>
              <a:spcAft>
                <a:spcPts val="591"/>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899410"/>
          </a:xfrm>
        </p:spPr>
        <p:txBody>
          <a:bodyPr>
            <a:noAutofit/>
          </a:bodyPr>
          <a:lstStyle/>
          <a:p>
            <a:pPr>
              <a:lnSpc>
                <a:spcPct val="150000"/>
              </a:lnSpc>
            </a:pPr>
            <a:r>
              <a:rPr lang="en-US" b="0" dirty="0">
                <a:latin typeface="Arial" panose="020B0604020202020204" pitchFamily="34" charset="0"/>
                <a:cs typeface="Arial" pitchFamily="34" charset="0"/>
              </a:rPr>
              <a:t>Topic</a:t>
            </a:r>
            <a:r>
              <a:rPr lang="en-US" b="0" baseline="0" dirty="0">
                <a:latin typeface="Arial" pitchFamily="34" charset="0"/>
                <a:cs typeface="Arial" pitchFamily="34" charset="0"/>
              </a:rPr>
              <a:t> 3</a:t>
            </a:r>
          </a:p>
          <a:p>
            <a:pPr>
              <a:lnSpc>
                <a:spcPct val="150000"/>
              </a:lnSpc>
            </a:pPr>
            <a:endParaRPr lang="en-US" b="0" baseline="0" dirty="0">
              <a:latin typeface="Arial" pitchFamily="34" charset="0"/>
              <a:cs typeface="Arial" pitchFamily="34" charset="0"/>
            </a:endParaRPr>
          </a:p>
          <a:p>
            <a:pPr>
              <a:lnSpc>
                <a:spcPct val="150000"/>
              </a:lnSpc>
            </a:pPr>
            <a:r>
              <a:rPr lang="en-US" b="0" baseline="0" dirty="0">
                <a:latin typeface="Arial" pitchFamily="34" charset="0"/>
                <a:cs typeface="Arial" pitchFamily="34" charset="0"/>
              </a:rPr>
              <a:t>Prevention Effectiveness Study Design</a:t>
            </a:r>
            <a:endParaRPr lang="en-US" b="0" dirty="0">
              <a:latin typeface="Arial" pitchFamily="34" charset="0"/>
              <a:cs typeface="Arial" pitchFamily="34" charset="0"/>
            </a:endParaRPr>
          </a:p>
          <a:p>
            <a:pPr>
              <a:lnSpc>
                <a:spcPct val="150000"/>
              </a:lnSpc>
            </a:pP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SAY:</a:t>
            </a:r>
          </a:p>
          <a:p>
            <a:pPr>
              <a:lnSpc>
                <a:spcPct val="150000"/>
              </a:lnSpc>
            </a:pPr>
            <a:endParaRPr lang="en-US" b="1" dirty="0">
              <a:latin typeface="Arial" pitchFamily="34" charset="0"/>
              <a:cs typeface="Arial" pitchFamily="34" charset="0"/>
            </a:endParaRPr>
          </a:p>
          <a:p>
            <a:pPr defTabSz="931774">
              <a:lnSpc>
                <a:spcPct val="150000"/>
              </a:lnSpc>
              <a:defRPr/>
            </a:pPr>
            <a:r>
              <a:rPr lang="en-US" dirty="0">
                <a:latin typeface="Arial" pitchFamily="34" charset="0"/>
                <a:cs typeface="Arial" pitchFamily="34" charset="0"/>
              </a:rPr>
              <a:t>Now, let’s turn our focus to the three types</a:t>
            </a:r>
            <a:r>
              <a:rPr lang="en-US" baseline="0" dirty="0">
                <a:latin typeface="Arial" pitchFamily="34" charset="0"/>
                <a:cs typeface="Arial" pitchFamily="34" charset="0"/>
              </a:rPr>
              <a:t> of prevention effectiveness study designs.</a:t>
            </a:r>
            <a:endParaRPr lang="en-US" dirty="0">
              <a:latin typeface="Arial" pitchFamily="34" charset="0"/>
              <a:cs typeface="Arial" pitchFamily="34" charset="0"/>
            </a:endParaRPr>
          </a:p>
          <a:p>
            <a:pPr defTabSz="919415">
              <a:lnSpc>
                <a:spcPct val="150000"/>
              </a:lnSpc>
              <a:defRPr/>
            </a:pP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12</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966210"/>
          </a:xfrm>
        </p:spPr>
        <p:txBody>
          <a:bodyPr/>
          <a:lstStyle/>
          <a:p>
            <a:pPr>
              <a:lnSpc>
                <a:spcPct val="150000"/>
              </a:lnSpc>
            </a:pPr>
            <a:r>
              <a:rPr lang="en-US" b="1" dirty="0">
                <a:latin typeface="Arial" pitchFamily="34" charset="0"/>
                <a:cs typeface="Arial" pitchFamily="34" charset="0"/>
              </a:rPr>
              <a:t>SAY:</a:t>
            </a:r>
          </a:p>
          <a:p>
            <a:pPr>
              <a:lnSpc>
                <a:spcPct val="150000"/>
              </a:lnSpc>
            </a:pPr>
            <a:endParaRPr lang="en-US" dirty="0">
              <a:latin typeface="Arial" pitchFamily="34" charset="0"/>
              <a:cs typeface="Arial" pitchFamily="34" charset="0"/>
            </a:endParaRPr>
          </a:p>
          <a:p>
            <a:pPr defTabSz="931671">
              <a:lnSpc>
                <a:spcPct val="150000"/>
              </a:lnSpc>
              <a:defRPr/>
            </a:pPr>
            <a:r>
              <a:rPr lang="en-US" dirty="0">
                <a:latin typeface="Arial" pitchFamily="34" charset="0"/>
                <a:cs typeface="Arial" pitchFamily="34" charset="0"/>
              </a:rPr>
              <a:t>Prevention effectiveness analysis attempts to determine what will happen with a given policy, compared with not having that policy. Prevention effectiveness studies seek to directly link the intervention with the health outcome.</a:t>
            </a:r>
          </a:p>
          <a:p>
            <a:pPr defTabSz="931671">
              <a:lnSpc>
                <a:spcPct val="150000"/>
              </a:lnSpc>
              <a:defRPr/>
            </a:pPr>
            <a:endParaRPr lang="en-US" dirty="0">
              <a:latin typeface="Arial" pitchFamily="34" charset="0"/>
              <a:cs typeface="Arial" pitchFamily="34" charset="0"/>
            </a:endParaRPr>
          </a:p>
          <a:p>
            <a:pPr defTabSz="931671">
              <a:lnSpc>
                <a:spcPct val="150000"/>
              </a:lnSpc>
              <a:defRPr/>
            </a:pPr>
            <a:r>
              <a:rPr lang="en-US" dirty="0">
                <a:latin typeface="Arial" pitchFamily="34" charset="0"/>
                <a:cs typeface="Arial" pitchFamily="34" charset="0"/>
              </a:rPr>
              <a:t>The study should be framed correctly by using three specific study design approaches that include</a:t>
            </a:r>
          </a:p>
          <a:p>
            <a:pPr defTabSz="931671">
              <a:lnSpc>
                <a:spcPct val="150000"/>
              </a:lnSpc>
              <a:defRPr/>
            </a:pPr>
            <a:endParaRPr lang="en-US" dirty="0">
              <a:latin typeface="Arial" pitchFamily="34" charset="0"/>
              <a:cs typeface="Arial" pitchFamily="34" charset="0"/>
            </a:endParaRPr>
          </a:p>
          <a:p>
            <a:pPr marL="172419" indent="-172419" defTabSz="919567">
              <a:lnSpc>
                <a:spcPct val="150000"/>
              </a:lnSpc>
              <a:buFont typeface="Arial" panose="020B0604020202020204" pitchFamily="34" charset="0"/>
              <a:buChar char="•"/>
              <a:defRPr/>
            </a:pPr>
            <a:r>
              <a:rPr lang="en-US" dirty="0">
                <a:latin typeface="Arial" pitchFamily="34" charset="0"/>
                <a:cs typeface="Arial" pitchFamily="34" charset="0"/>
              </a:rPr>
              <a:t>problem identification,</a:t>
            </a:r>
          </a:p>
          <a:p>
            <a:pPr marL="172419" indent="-172419" defTabSz="919567">
              <a:lnSpc>
                <a:spcPct val="150000"/>
              </a:lnSpc>
              <a:buFont typeface="Arial" panose="020B0604020202020204" pitchFamily="34" charset="0"/>
              <a:buChar char="•"/>
              <a:defRPr/>
            </a:pPr>
            <a:r>
              <a:rPr lang="en-US" dirty="0">
                <a:latin typeface="Arial" pitchFamily="34" charset="0"/>
                <a:cs typeface="Arial" pitchFamily="34" charset="0"/>
              </a:rPr>
              <a:t>audience identification,</a:t>
            </a:r>
            <a:r>
              <a:rPr lang="en-US" baseline="0" dirty="0">
                <a:latin typeface="Arial" pitchFamily="34" charset="0"/>
                <a:cs typeface="Arial" pitchFamily="34" charset="0"/>
              </a:rPr>
              <a:t> </a:t>
            </a:r>
            <a:r>
              <a:rPr lang="en-US" dirty="0">
                <a:latin typeface="Arial" pitchFamily="34" charset="0"/>
                <a:cs typeface="Arial" pitchFamily="34" charset="0"/>
              </a:rPr>
              <a:t>and </a:t>
            </a:r>
          </a:p>
          <a:p>
            <a:pPr marL="172419" indent="-172419" defTabSz="919567">
              <a:lnSpc>
                <a:spcPct val="150000"/>
              </a:lnSpc>
              <a:buFont typeface="Arial" panose="020B0604020202020204" pitchFamily="34" charset="0"/>
              <a:buChar char="•"/>
              <a:defRPr/>
            </a:pPr>
            <a:r>
              <a:rPr lang="en-US" dirty="0">
                <a:latin typeface="Arial" pitchFamily="34" charset="0"/>
                <a:cs typeface="Arial" pitchFamily="34" charset="0"/>
              </a:rPr>
              <a:t>perspective identification.</a:t>
            </a:r>
          </a:p>
          <a:p>
            <a:pPr lvl="0">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13</a:t>
            </a:fld>
            <a:endParaRPr lang="en-US" dirty="0"/>
          </a:p>
        </p:txBody>
      </p:sp>
    </p:spTree>
    <p:extLst>
      <p:ext uri="{BB962C8B-B14F-4D97-AF65-F5344CB8AC3E}">
        <p14:creationId xmlns:p14="http://schemas.microsoft.com/office/powerpoint/2010/main" val="19089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267202"/>
            <a:ext cx="5686213" cy="6501129"/>
          </a:xfrm>
        </p:spPr>
        <p:txBody>
          <a:bodyPr/>
          <a:lstStyle/>
          <a:p>
            <a:pPr>
              <a:lnSpc>
                <a:spcPct val="150000"/>
              </a:lnSpc>
            </a:pPr>
            <a:r>
              <a:rPr lang="en-US" b="1" dirty="0">
                <a:latin typeface="Arial" pitchFamily="34" charset="0"/>
                <a:cs typeface="Arial" pitchFamily="34" charset="0"/>
              </a:rPr>
              <a:t>SAY:</a:t>
            </a:r>
          </a:p>
          <a:p>
            <a:pPr>
              <a:lnSpc>
                <a:spcPct val="150000"/>
              </a:lnSpc>
            </a:pPr>
            <a:endParaRPr lang="en-US" b="1" dirty="0">
              <a:latin typeface="Arial" pitchFamily="34" charset="0"/>
              <a:cs typeface="Arial" pitchFamily="34" charset="0"/>
            </a:endParaRPr>
          </a:p>
          <a:p>
            <a:pPr defTabSz="919567">
              <a:lnSpc>
                <a:spcPct val="150000"/>
              </a:lnSpc>
              <a:defRPr/>
            </a:pPr>
            <a:r>
              <a:rPr lang="en-US" dirty="0">
                <a:latin typeface="Arial" pitchFamily="34" charset="0"/>
                <a:cs typeface="Arial" pitchFamily="34" charset="0"/>
              </a:rPr>
              <a:t>Let’s take a look at the first study element, problem identification.</a:t>
            </a:r>
            <a:br>
              <a:rPr lang="en-US" dirty="0">
                <a:latin typeface="Arial" pitchFamily="34" charset="0"/>
                <a:cs typeface="Arial" pitchFamily="34" charset="0"/>
              </a:rPr>
            </a:br>
            <a:br>
              <a:rPr lang="en-US" dirty="0">
                <a:latin typeface="Arial" pitchFamily="34" charset="0"/>
                <a:cs typeface="Arial" pitchFamily="34" charset="0"/>
              </a:rPr>
            </a:br>
            <a:r>
              <a:rPr lang="en-US" dirty="0">
                <a:latin typeface="Arial" pitchFamily="34" charset="0"/>
                <a:cs typeface="Arial" pitchFamily="34" charset="0"/>
              </a:rPr>
              <a:t>In this study element, the problem is any health-related situation in which a policy solution or management decision can be applied. Defining the problem is the most crucial step and can be the most difficult part of any prevention effectiveness study.</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Public health surveillance monitors health trends to find early signs of outbreaks and epidemics and also characterizes the nature of public health problems. Estimating the cost of an HIV/AIDS surveillance system is an example of defining a problem statement. In this case, the problem is how widespread HIV/AIDS is in the United States. </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In this study, cost and outcome data were lacking in the scientific literature. Initially, much time was spent trying to define what constitutes HIV/AIDS surveillance in the US when all of the state, local, public, private,</a:t>
            </a:r>
            <a:r>
              <a:rPr lang="en-US" baseline="0" dirty="0">
                <a:latin typeface="Arial" pitchFamily="34" charset="0"/>
                <a:cs typeface="Arial" pitchFamily="34" charset="0"/>
              </a:rPr>
              <a:t> </a:t>
            </a:r>
            <a:r>
              <a:rPr lang="en-US" dirty="0">
                <a:latin typeface="Arial" pitchFamily="34" charset="0"/>
                <a:cs typeface="Arial" pitchFamily="34" charset="0"/>
              </a:rPr>
              <a:t>and federal efforts regarding HIV/AIDS were taken into consideration. However, after a definition of a surveillance system was identified, moving forward in the study was much more straight forward.</a:t>
            </a:r>
          </a:p>
          <a:p>
            <a:pPr lvl="0">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14</a:t>
            </a:fld>
            <a:endParaRPr lang="en-US" dirty="0"/>
          </a:p>
        </p:txBody>
      </p:sp>
    </p:spTree>
    <p:extLst>
      <p:ext uri="{BB962C8B-B14F-4D97-AF65-F5344CB8AC3E}">
        <p14:creationId xmlns:p14="http://schemas.microsoft.com/office/powerpoint/2010/main" val="253871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871210"/>
          </a:xfrm>
        </p:spPr>
        <p:txBody>
          <a:bodyPr/>
          <a:lstStyle/>
          <a:p>
            <a:pPr>
              <a:lnSpc>
                <a:spcPct val="150000"/>
              </a:lnSpc>
            </a:pPr>
            <a:r>
              <a:rPr lang="en-US" b="1" dirty="0">
                <a:latin typeface="Arial" pitchFamily="34" charset="0"/>
                <a:cs typeface="Arial" pitchFamily="34" charset="0"/>
              </a:rPr>
              <a:t>SAY: </a:t>
            </a:r>
          </a:p>
          <a:p>
            <a:pPr>
              <a:lnSpc>
                <a:spcPct val="150000"/>
              </a:lnSpc>
            </a:pPr>
            <a:br>
              <a:rPr lang="en-US" b="1" dirty="0">
                <a:latin typeface="Arial" pitchFamily="34" charset="0"/>
                <a:cs typeface="Arial" pitchFamily="34" charset="0"/>
              </a:rPr>
            </a:br>
            <a:r>
              <a:rPr lang="en-US" dirty="0">
                <a:latin typeface="Arial" pitchFamily="34" charset="0"/>
                <a:cs typeface="Arial" pitchFamily="34" charset="0"/>
              </a:rPr>
              <a:t>The next study design</a:t>
            </a:r>
            <a:r>
              <a:rPr lang="en-US" baseline="0" dirty="0">
                <a:latin typeface="Arial" pitchFamily="34" charset="0"/>
                <a:cs typeface="Arial" pitchFamily="34" charset="0"/>
              </a:rPr>
              <a:t> element</a:t>
            </a:r>
            <a:r>
              <a:rPr lang="en-US" dirty="0">
                <a:latin typeface="Arial" pitchFamily="34" charset="0"/>
                <a:cs typeface="Arial" pitchFamily="34" charset="0"/>
              </a:rPr>
              <a:t> is audience identification.</a:t>
            </a:r>
          </a:p>
          <a:p>
            <a:pPr defTabSz="919567">
              <a:lnSpc>
                <a:spcPct val="150000"/>
              </a:lnSpc>
              <a:defRPr/>
            </a:pPr>
            <a:br>
              <a:rPr lang="en-US" dirty="0">
                <a:latin typeface="Arial" pitchFamily="34" charset="0"/>
                <a:cs typeface="Arial" pitchFamily="34" charset="0"/>
              </a:rPr>
            </a:br>
            <a:r>
              <a:rPr lang="en-US" dirty="0">
                <a:latin typeface="Arial" pitchFamily="34" charset="0"/>
                <a:cs typeface="Arial" pitchFamily="34" charset="0"/>
              </a:rPr>
              <a:t>A prevention effectiveness study might have different target audiences</a:t>
            </a:r>
            <a:r>
              <a:rPr lang="en-US" baseline="0" dirty="0">
                <a:latin typeface="Arial" pitchFamily="34" charset="0"/>
                <a:cs typeface="Arial" pitchFamily="34" charset="0"/>
              </a:rPr>
              <a:t>.</a:t>
            </a:r>
            <a:endParaRPr lang="en-US"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Public health professionals and policymakers at the national, state, and local levels make judgments concerning</a:t>
            </a:r>
            <a:r>
              <a:rPr lang="en-US" baseline="0" dirty="0">
                <a:latin typeface="Arial" pitchFamily="34" charset="0"/>
                <a:cs typeface="Arial" pitchFamily="34" charset="0"/>
              </a:rPr>
              <a:t> </a:t>
            </a:r>
            <a:r>
              <a:rPr lang="en-US" dirty="0">
                <a:latin typeface="Arial" pitchFamily="34" charset="0"/>
                <a:cs typeface="Arial" pitchFamily="34" charset="0"/>
              </a:rPr>
              <a:t>public health priorities, select prevention strategies, and allocate resources. </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Health care practitioners, insurance companies, and Medicaid/Medicare administrators make decisions about clinical strategies for delivering preventive services. Study results must be presented in a way that the intended audience can understand, especially for those who are neither economic nor public health experts. </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The primary audience is not the only consumer of the study. A study intended for policymakers, for example, might be used for further research, or as a basis for a media campaign to inform consumers.</a:t>
            </a:r>
          </a:p>
          <a:p>
            <a:pPr>
              <a:lnSpc>
                <a:spcPct val="150000"/>
              </a:lnSpc>
            </a:pPr>
            <a:r>
              <a:rPr lang="en-US" dirty="0">
                <a:latin typeface="Arial" pitchFamily="34" charset="0"/>
                <a:cs typeface="Arial" pitchFamily="34" charset="0"/>
              </a:rPr>
              <a:t> </a:t>
            </a: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15</a:t>
            </a:fld>
            <a:endParaRPr lang="en-US" dirty="0"/>
          </a:p>
        </p:txBody>
      </p:sp>
    </p:spTree>
    <p:extLst>
      <p:ext uri="{BB962C8B-B14F-4D97-AF65-F5344CB8AC3E}">
        <p14:creationId xmlns:p14="http://schemas.microsoft.com/office/powerpoint/2010/main" val="1522442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8"/>
            <a:ext cx="5608320" cy="10824212"/>
          </a:xfrm>
        </p:spPr>
        <p:txBody>
          <a:bodyPr/>
          <a:lstStyle/>
          <a:p>
            <a:pPr defTabSz="936974">
              <a:lnSpc>
                <a:spcPct val="150000"/>
              </a:lnSpc>
              <a:defRPr/>
            </a:pPr>
            <a:r>
              <a:rPr lang="en-US" b="1" dirty="0">
                <a:latin typeface="Arial" panose="020B0604020202020204" pitchFamily="34" charset="0"/>
                <a:cs typeface="Arial" pitchFamily="34" charset="0"/>
              </a:rPr>
              <a:t>SAY:</a:t>
            </a:r>
          </a:p>
          <a:p>
            <a:pPr defTabSz="936974">
              <a:lnSpc>
                <a:spcPct val="150000"/>
              </a:lnSpc>
              <a:defRPr/>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The final study design approach is perspective identification.</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Perspective is the voice of the study through whose lens the study is being viewed.</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Each prevention effectiveness study is conducted from a specific perspective that involves</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who pays,</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who benefits, and</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what is paid.</a:t>
            </a:r>
          </a:p>
          <a:p>
            <a:pPr lvl="0">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Let’s take a look at an example.</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checkmarks in this table indicate which cost item from the column at the left is important to each person on the chart: the patient, physician, payer, or society.</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patient with some form of insurance usually pays a small fee, or “copay,” for services received. However, the biggest cost for many patients is time. Although time is important, so is the cost of medication. This might not be a concern to a patient with insurance, but for the uninsured, drug or treatment costs can be prohibitive.</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 physician is probably concerned about how much time he or she spends with each patient because of the office administrative costs (overhead and staff salaries).</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 payer (usually the insurance company) is certainly looking at the cost of medications as well as that company’s administrative costs.</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Society considers all of the perspectives. Prevention effectiveness analyses typically take the societal perspective.</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audience of the study is the end-user, and the study is often looking at factors from that perspective.</a:t>
            </a:r>
          </a:p>
          <a:p>
            <a:pPr defTabSz="936974">
              <a:lnSpc>
                <a:spcPct val="150000"/>
              </a:lnSpc>
              <a:defRPr/>
            </a:pPr>
            <a:endParaRPr lang="en-US" dirty="0">
              <a:latin typeface="Arial" panose="020B0604020202020204" pitchFamily="34" charset="0"/>
              <a:cs typeface="Arial" panose="020B0604020202020204" pitchFamily="34" charset="0"/>
            </a:endParaRPr>
          </a:p>
          <a:p>
            <a:pPr defTabSz="936974">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16</a:t>
            </a:fld>
            <a:endParaRPr lang="en-US" dirty="0"/>
          </a:p>
        </p:txBody>
      </p:sp>
    </p:spTree>
    <p:extLst>
      <p:ext uri="{BB962C8B-B14F-4D97-AF65-F5344CB8AC3E}">
        <p14:creationId xmlns:p14="http://schemas.microsoft.com/office/powerpoint/2010/main" val="328782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lstStyle/>
          <a:p>
            <a:pPr>
              <a:lnSpc>
                <a:spcPct val="150000"/>
              </a:lnSpc>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a:t>
            </a:r>
            <a:r>
              <a:rPr lang="en-US" b="0" baseline="0" dirty="0">
                <a:solidFill>
                  <a:srgbClr val="000000"/>
                </a:solidFill>
                <a:latin typeface="Arial" pitchFamily="34" charset="0"/>
                <a:cs typeface="Arial" pitchFamily="34" charset="0"/>
              </a:rPr>
              <a:t>the </a:t>
            </a:r>
            <a:r>
              <a:rPr lang="en-US" dirty="0">
                <a:solidFill>
                  <a:srgbClr val="000000"/>
                </a:solidFill>
                <a:latin typeface="Arial" pitchFamily="34" charset="0"/>
                <a:cs typeface="Arial" pitchFamily="34" charset="0"/>
              </a:rPr>
              <a:t>knowledge check question and elicit participant responses.&gt;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answers</a:t>
            </a:r>
            <a:r>
              <a:rPr lang="en-US" dirty="0">
                <a:solidFill>
                  <a:srgbClr val="000000"/>
                </a:solidFill>
                <a:latin typeface="Arial" pitchFamily="34" charset="0"/>
                <a:cs typeface="Arial" pitchFamily="34" charset="0"/>
              </a:rPr>
              <a:t> to appear.&gt;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dirty="0">
                <a:solidFill>
                  <a:srgbClr val="000000"/>
                </a:solidFill>
                <a:latin typeface="Arial" pitchFamily="34" charset="0"/>
                <a:cs typeface="Arial" pitchFamily="34" charset="0"/>
              </a:rPr>
              <a:t>The correct answers are problem</a:t>
            </a:r>
            <a:r>
              <a:rPr lang="en-US" baseline="0" dirty="0">
                <a:solidFill>
                  <a:srgbClr val="000000"/>
                </a:solidFill>
                <a:latin typeface="Arial" pitchFamily="34" charset="0"/>
                <a:cs typeface="Arial" pitchFamily="34" charset="0"/>
              </a:rPr>
              <a:t> identification, audience identification, and perspective identification.</a:t>
            </a:r>
          </a:p>
          <a:p>
            <a:pPr>
              <a:lnSpc>
                <a:spcPct val="150000"/>
              </a:lnSpc>
              <a:spcAft>
                <a:spcPts val="607"/>
              </a:spcAft>
            </a:pPr>
            <a:endParaRPr lang="en-US" baseline="0" dirty="0">
              <a:solidFill>
                <a:srgbClr val="000000"/>
              </a:solidFill>
              <a:latin typeface="Arial" pitchFamily="34" charset="0"/>
              <a:cs typeface="Arial" pitchFamily="34" charset="0"/>
            </a:endParaRPr>
          </a:p>
          <a:p>
            <a:pPr>
              <a:lnSpc>
                <a:spcPct val="150000"/>
              </a:lnSpc>
              <a:spcAft>
                <a:spcPts val="607"/>
              </a:spcAft>
            </a:pPr>
            <a:r>
              <a:rPr lang="en-US"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NOTE</a:t>
            </a:r>
            <a:r>
              <a:rPr lang="en-US" baseline="0" dirty="0">
                <a:solidFill>
                  <a:srgbClr val="000000"/>
                </a:solidFill>
                <a:latin typeface="Arial" pitchFamily="34" charset="0"/>
                <a:cs typeface="Arial" pitchFamily="34" charset="0"/>
              </a:rPr>
              <a:t> that answers are in no specific order.&gt;</a:t>
            </a:r>
          </a:p>
          <a:p>
            <a:pPr>
              <a:lnSpc>
                <a:spcPct val="150000"/>
              </a:lnSpc>
              <a:spcAft>
                <a:spcPts val="607"/>
              </a:spcAft>
            </a:pPr>
            <a:endParaRPr lang="en-US" baseline="0" dirty="0">
              <a:solidFill>
                <a:srgbClr val="000000"/>
              </a:solidFill>
              <a:latin typeface="Arial" pitchFamily="34" charset="0"/>
              <a:cs typeface="Arial" pitchFamily="34" charset="0"/>
            </a:endParaRPr>
          </a:p>
          <a:p>
            <a:pPr>
              <a:lnSpc>
                <a:spcPct val="150000"/>
              </a:lnSpc>
              <a:spcAft>
                <a:spcPts val="607"/>
              </a:spcAft>
            </a:pPr>
            <a:r>
              <a:rPr lang="en-US" b="1" baseline="0" dirty="0">
                <a:solidFill>
                  <a:srgbClr val="000000"/>
                </a:solidFill>
                <a:latin typeface="Arial" pitchFamily="34" charset="0"/>
                <a:cs typeface="Arial" pitchFamily="34" charset="0"/>
              </a:rPr>
              <a:t>SAY:</a:t>
            </a:r>
            <a:endParaRPr lang="en-US" baseline="0" dirty="0">
              <a:solidFill>
                <a:srgbClr val="000000"/>
              </a:solidFill>
              <a:latin typeface="Arial" pitchFamily="34" charset="0"/>
              <a:cs typeface="Arial" pitchFamily="34" charset="0"/>
            </a:endParaRPr>
          </a:p>
          <a:p>
            <a:pPr>
              <a:lnSpc>
                <a:spcPct val="150000"/>
              </a:lnSpc>
              <a:spcAft>
                <a:spcPts val="607"/>
              </a:spcAft>
            </a:pPr>
            <a:endParaRPr lang="en-US" dirty="0">
              <a:solidFill>
                <a:srgbClr val="000000"/>
              </a:solidFill>
              <a:latin typeface="Arial" pitchFamily="34" charset="0"/>
              <a:cs typeface="Arial" pitchFamily="34" charset="0"/>
            </a:endParaRPr>
          </a:p>
          <a:p>
            <a:pPr defTabSz="919516">
              <a:lnSpc>
                <a:spcPct val="150000"/>
              </a:lnSpc>
              <a:spcAft>
                <a:spcPts val="603"/>
              </a:spcAft>
              <a:defRPr/>
            </a:pPr>
            <a:r>
              <a:rPr lang="en-US" b="0" baseline="0" dirty="0">
                <a:solidFill>
                  <a:srgbClr val="000000"/>
                </a:solidFill>
                <a:latin typeface="Arial" pitchFamily="34" charset="0"/>
                <a:cs typeface="Arial" pitchFamily="34" charset="0"/>
              </a:rPr>
              <a:t>Study designs identify the problem, audience, and perspective.</a:t>
            </a:r>
          </a:p>
          <a:p>
            <a:pPr defTabSz="919516">
              <a:lnSpc>
                <a:spcPct val="150000"/>
              </a:lnSpc>
              <a:spcAft>
                <a:spcPts val="603"/>
              </a:spcAft>
              <a:defRPr/>
            </a:pPr>
            <a:endParaRPr lang="en-US" b="0" baseline="0" dirty="0">
              <a:solidFill>
                <a:srgbClr val="000000"/>
              </a:solidFill>
              <a:latin typeface="Arial" pitchFamily="34" charset="0"/>
              <a:cs typeface="Arial" pitchFamily="34" charset="0"/>
            </a:endParaRPr>
          </a:p>
          <a:p>
            <a:pPr defTabSz="919516">
              <a:lnSpc>
                <a:spcPct val="150000"/>
              </a:lnSpc>
              <a:spcAft>
                <a:spcPts val="603"/>
              </a:spcAft>
              <a:defRPr/>
            </a:pPr>
            <a:r>
              <a:rPr lang="en-US" b="1" dirty="0">
                <a:latin typeface="Arial" pitchFamily="34" charset="0"/>
                <a:cs typeface="Arial" pitchFamily="34" charset="0"/>
              </a:rPr>
              <a:t>GO </a:t>
            </a:r>
            <a:r>
              <a:rPr lang="en-US" b="0" dirty="0">
                <a:latin typeface="Arial" pitchFamily="34" charset="0"/>
                <a:cs typeface="Arial" pitchFamily="34" charset="0"/>
              </a:rPr>
              <a:t>to </a:t>
            </a:r>
            <a:r>
              <a:rPr lang="en-US" b="0" baseline="0" dirty="0">
                <a:latin typeface="Arial" pitchFamily="34" charset="0"/>
                <a:cs typeface="Arial" pitchFamily="34" charset="0"/>
              </a:rPr>
              <a:t>next slide.</a:t>
            </a:r>
            <a:endParaRPr lang="en-US" b="0" baseline="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17</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823210"/>
          </a:xfrm>
        </p:spPr>
        <p:txBody>
          <a:bodyPr>
            <a:noAutofit/>
          </a:bodyPr>
          <a:lstStyle/>
          <a:p>
            <a:pPr defTabSz="919415">
              <a:lnSpc>
                <a:spcPct val="150000"/>
              </a:lnSpc>
              <a:defRPr/>
            </a:pPr>
            <a:r>
              <a:rPr lang="en-US" dirty="0">
                <a:latin typeface="Arial" pitchFamily="34" charset="0"/>
                <a:cs typeface="Arial" pitchFamily="34" charset="0"/>
              </a:rPr>
              <a:t>Topic 4</a:t>
            </a:r>
          </a:p>
          <a:p>
            <a:pPr defTabSz="919415">
              <a:lnSpc>
                <a:spcPct val="150000"/>
              </a:lnSpc>
              <a:defRPr/>
            </a:pPr>
            <a:endParaRPr lang="en-US" dirty="0">
              <a:latin typeface="Arial" pitchFamily="34" charset="0"/>
              <a:cs typeface="Arial" pitchFamily="34" charset="0"/>
            </a:endParaRPr>
          </a:p>
          <a:p>
            <a:pPr defTabSz="919415">
              <a:lnSpc>
                <a:spcPct val="150000"/>
              </a:lnSpc>
              <a:defRPr/>
            </a:pPr>
            <a:r>
              <a:rPr lang="en-US" dirty="0">
                <a:latin typeface="Arial" pitchFamily="34" charset="0"/>
                <a:cs typeface="Arial" pitchFamily="34" charset="0"/>
              </a:rPr>
              <a:t>Economic Costs</a:t>
            </a:r>
          </a:p>
          <a:p>
            <a:pPr defTabSz="919415">
              <a:lnSpc>
                <a:spcPct val="150000"/>
              </a:lnSpc>
              <a:defRPr/>
            </a:pPr>
            <a:endParaRPr lang="en-US" dirty="0">
              <a:latin typeface="Arial" pitchFamily="34" charset="0"/>
              <a:cs typeface="Arial" pitchFamily="34" charset="0"/>
            </a:endParaRPr>
          </a:p>
          <a:p>
            <a:pPr defTabSz="919415">
              <a:lnSpc>
                <a:spcPct val="150000"/>
              </a:lnSpc>
              <a:defRPr/>
            </a:pPr>
            <a:r>
              <a:rPr lang="en-US" b="1" dirty="0">
                <a:latin typeface="Arial" pitchFamily="34" charset="0"/>
                <a:cs typeface="Arial" pitchFamily="34" charset="0"/>
              </a:rPr>
              <a:t>SAY</a:t>
            </a:r>
            <a:r>
              <a:rPr lang="en-US" dirty="0">
                <a:latin typeface="Arial" pitchFamily="34" charset="0"/>
                <a:cs typeface="Arial" pitchFamily="34" charset="0"/>
              </a:rPr>
              <a:t>:</a:t>
            </a:r>
          </a:p>
          <a:p>
            <a:pPr defTabSz="919415">
              <a:lnSpc>
                <a:spcPct val="150000"/>
              </a:lnSpc>
              <a:defRPr/>
            </a:pPr>
            <a:endParaRPr lang="en-US" dirty="0">
              <a:latin typeface="Arial" pitchFamily="34" charset="0"/>
              <a:cs typeface="Arial" pitchFamily="34" charset="0"/>
            </a:endParaRPr>
          </a:p>
          <a:p>
            <a:pPr defTabSz="919415">
              <a:lnSpc>
                <a:spcPct val="150000"/>
              </a:lnSpc>
              <a:defRPr/>
            </a:pPr>
            <a:r>
              <a:rPr lang="en-US" dirty="0">
                <a:latin typeface="Arial" pitchFamily="34" charset="0"/>
                <a:cs typeface="Arial" pitchFamily="34" charset="0"/>
              </a:rPr>
              <a:t>Cost is a component</a:t>
            </a:r>
            <a:r>
              <a:rPr lang="en-US" baseline="0" dirty="0">
                <a:latin typeface="Arial" pitchFamily="34" charset="0"/>
                <a:cs typeface="Arial" pitchFamily="34" charset="0"/>
              </a:rPr>
              <a:t> in most prevention effectiveness studies, particularly economic evaluations.</a:t>
            </a:r>
            <a:endParaRPr lang="en-US" dirty="0">
              <a:latin typeface="Arial" pitchFamily="34" charset="0"/>
              <a:cs typeface="Arial" pitchFamily="34" charset="0"/>
            </a:endParaRPr>
          </a:p>
          <a:p>
            <a:pPr defTabSz="919415">
              <a:lnSpc>
                <a:spcPct val="150000"/>
              </a:lnSpc>
              <a:defRPr/>
            </a:pPr>
            <a:endParaRPr lang="en-US" dirty="0">
              <a:latin typeface="Arial" pitchFamily="34" charset="0"/>
              <a:cs typeface="Arial" pitchFamily="34" charset="0"/>
            </a:endParaRPr>
          </a:p>
          <a:p>
            <a:pPr defTabSz="919415">
              <a:lnSpc>
                <a:spcPct val="150000"/>
              </a:lnSpc>
              <a:defRPr/>
            </a:pPr>
            <a:r>
              <a:rPr lang="en-US" b="1" dirty="0">
                <a:latin typeface="Arial" pitchFamily="34" charset="0"/>
                <a:cs typeface="Arial" pitchFamily="34" charset="0"/>
              </a:rPr>
              <a:t>GO</a:t>
            </a:r>
            <a:r>
              <a:rPr lang="en-US" baseline="0" dirty="0">
                <a:latin typeface="Arial" pitchFamily="34" charset="0"/>
                <a:cs typeface="Arial" pitchFamily="34" charset="0"/>
              </a:rPr>
              <a:t> 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18</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86213" cy="4804409"/>
          </a:xfrm>
        </p:spPr>
        <p:txBody>
          <a:bodyPr/>
          <a:lstStyle/>
          <a:p>
            <a:pPr defTabSz="936974">
              <a:lnSpc>
                <a:spcPct val="150000"/>
              </a:lnSpc>
              <a:defRPr/>
            </a:pPr>
            <a:r>
              <a:rPr lang="en-US" b="1" dirty="0">
                <a:latin typeface="Arial" pitchFamily="34" charset="0"/>
                <a:cs typeface="Arial" pitchFamily="34" charset="0"/>
              </a:rPr>
              <a:t>SAY</a:t>
            </a:r>
            <a:r>
              <a:rPr lang="en-US" b="0" dirty="0">
                <a:latin typeface="Arial" pitchFamily="34" charset="0"/>
                <a:cs typeface="Arial" pitchFamily="34" charset="0"/>
              </a:rPr>
              <a:t>:</a:t>
            </a:r>
          </a:p>
          <a:p>
            <a:pPr defTabSz="936974">
              <a:lnSpc>
                <a:spcPct val="150000"/>
              </a:lnSpc>
              <a:defRPr/>
            </a:pPr>
            <a:endParaRPr lang="en-US" dirty="0">
              <a:latin typeface="Arial" pitchFamily="34" charset="0"/>
              <a:cs typeface="Arial" pitchFamily="34" charset="0"/>
            </a:endParaRPr>
          </a:p>
          <a:p>
            <a:pPr defTabSz="936974">
              <a:lnSpc>
                <a:spcPct val="150000"/>
              </a:lnSpc>
              <a:defRPr/>
            </a:pPr>
            <a:r>
              <a:rPr lang="en-US" dirty="0">
                <a:latin typeface="Arial" pitchFamily="34" charset="0"/>
                <a:cs typeface="Arial" pitchFamily="34" charset="0"/>
              </a:rPr>
              <a:t>Cost considerations are an important aspect of a prevention </a:t>
            </a:r>
            <a:r>
              <a:rPr lang="en-US" baseline="0" dirty="0">
                <a:latin typeface="Arial" pitchFamily="34" charset="0"/>
                <a:cs typeface="Arial" pitchFamily="34" charset="0"/>
              </a:rPr>
              <a:t>effectiveness study and</a:t>
            </a:r>
            <a:r>
              <a:rPr lang="en-US" dirty="0">
                <a:latin typeface="Arial" pitchFamily="34" charset="0"/>
                <a:cs typeface="Arial" pitchFamily="34" charset="0"/>
              </a:rPr>
              <a:t> the main quantitative variable that can be used in the analysis. Categorizing costs can be performed in many different ways</a:t>
            </a:r>
            <a:r>
              <a:rPr lang="en-US" baseline="0" dirty="0">
                <a:latin typeface="Arial" pitchFamily="34" charset="0"/>
                <a:cs typeface="Arial" pitchFamily="34" charset="0"/>
              </a:rPr>
              <a:t> that</a:t>
            </a:r>
            <a:r>
              <a:rPr lang="en-US" dirty="0">
                <a:latin typeface="Arial" pitchFamily="34" charset="0"/>
                <a:cs typeface="Arial" pitchFamily="34" charset="0"/>
              </a:rPr>
              <a:t> are sometimes simple, but others</a:t>
            </a:r>
            <a:r>
              <a:rPr lang="en-US" baseline="0" dirty="0">
                <a:latin typeface="Arial" pitchFamily="34" charset="0"/>
                <a:cs typeface="Arial" pitchFamily="34" charset="0"/>
              </a:rPr>
              <a:t> are not so </a:t>
            </a:r>
            <a:r>
              <a:rPr lang="en-US" dirty="0">
                <a:latin typeface="Arial" pitchFamily="34" charset="0"/>
                <a:cs typeface="Arial" pitchFamily="34" charset="0"/>
              </a:rPr>
              <a:t>apparent at first glance.</a:t>
            </a:r>
          </a:p>
          <a:p>
            <a:pPr defTabSz="936974">
              <a:lnSpc>
                <a:spcPct val="150000"/>
              </a:lnSpc>
              <a:defRPr/>
            </a:pPr>
            <a:endParaRPr lang="en-US" dirty="0">
              <a:latin typeface="Arial" pitchFamily="34" charset="0"/>
              <a:cs typeface="Arial" pitchFamily="34" charset="0"/>
            </a:endParaRPr>
          </a:p>
          <a:p>
            <a:pPr defTabSz="936974">
              <a:lnSpc>
                <a:spcPct val="150000"/>
              </a:lnSpc>
              <a:defRPr/>
            </a:pPr>
            <a:r>
              <a:rPr lang="en-US" dirty="0">
                <a:latin typeface="Arial" pitchFamily="34" charset="0"/>
                <a:cs typeface="Arial" pitchFamily="34" charset="0"/>
              </a:rPr>
              <a:t>The main types of costs include</a:t>
            </a:r>
          </a:p>
          <a:p>
            <a:pPr defTabSz="936974">
              <a:lnSpc>
                <a:spcPct val="150000"/>
              </a:lnSpc>
              <a:defRPr/>
            </a:pPr>
            <a:endParaRPr lang="en-US" dirty="0">
              <a:latin typeface="Arial" pitchFamily="34" charset="0"/>
              <a:cs typeface="Arial" pitchFamily="34" charset="0"/>
            </a:endParaRPr>
          </a:p>
          <a:p>
            <a:pPr marL="229879" indent="-229879" defTabSz="936974">
              <a:lnSpc>
                <a:spcPct val="150000"/>
              </a:lnSpc>
              <a:buFont typeface="Arial" panose="020B0604020202020204" pitchFamily="34" charset="0"/>
              <a:buChar char="•"/>
              <a:defRPr/>
            </a:pPr>
            <a:r>
              <a:rPr lang="en-US" dirty="0">
                <a:latin typeface="Arial" pitchFamily="34" charset="0"/>
                <a:cs typeface="Arial" pitchFamily="34" charset="0"/>
              </a:rPr>
              <a:t>direct,</a:t>
            </a:r>
          </a:p>
          <a:p>
            <a:pPr marL="229879" indent="-229879" defTabSz="936974">
              <a:lnSpc>
                <a:spcPct val="150000"/>
              </a:lnSpc>
              <a:buFont typeface="Arial" panose="020B0604020202020204" pitchFamily="34" charset="0"/>
              <a:buChar char="•"/>
              <a:defRPr/>
            </a:pPr>
            <a:r>
              <a:rPr lang="en-US" dirty="0">
                <a:latin typeface="Arial" pitchFamily="34" charset="0"/>
                <a:cs typeface="Arial" pitchFamily="34" charset="0"/>
              </a:rPr>
              <a:t>indirect,</a:t>
            </a:r>
          </a:p>
          <a:p>
            <a:pPr marL="229879" indent="-229879" defTabSz="936974">
              <a:lnSpc>
                <a:spcPct val="150000"/>
              </a:lnSpc>
              <a:buFont typeface="Arial" panose="020B0604020202020204" pitchFamily="34" charset="0"/>
              <a:buChar char="•"/>
              <a:defRPr/>
            </a:pPr>
            <a:r>
              <a:rPr lang="en-US" dirty="0">
                <a:latin typeface="Arial" pitchFamily="34" charset="0"/>
                <a:cs typeface="Arial" pitchFamily="34" charset="0"/>
              </a:rPr>
              <a:t>intangible, and</a:t>
            </a:r>
          </a:p>
          <a:p>
            <a:pPr marL="229879" indent="-229879" defTabSz="936974">
              <a:lnSpc>
                <a:spcPct val="150000"/>
              </a:lnSpc>
              <a:buFont typeface="Arial" panose="020B0604020202020204" pitchFamily="34" charset="0"/>
              <a:buChar char="•"/>
              <a:defRPr/>
            </a:pPr>
            <a:r>
              <a:rPr lang="en-US" dirty="0">
                <a:latin typeface="Arial" pitchFamily="34" charset="0"/>
                <a:cs typeface="Arial" pitchFamily="34" charset="0"/>
              </a:rPr>
              <a:t>opportunity costs.</a:t>
            </a:r>
          </a:p>
          <a:p>
            <a:pPr marL="229879" indent="-229879" defTabSz="936974">
              <a:lnSpc>
                <a:spcPct val="150000"/>
              </a:lnSpc>
              <a:buFont typeface="Arial" panose="020B0604020202020204" pitchFamily="34" charset="0"/>
              <a:buChar char="•"/>
              <a:defRPr/>
            </a:pPr>
            <a:endParaRPr lang="en-US" dirty="0">
              <a:latin typeface="Arial" pitchFamily="34" charset="0"/>
              <a:cs typeface="Arial" pitchFamily="34" charset="0"/>
            </a:endParaRPr>
          </a:p>
          <a:p>
            <a:pPr defTabSz="936974">
              <a:lnSpc>
                <a:spcPct val="150000"/>
              </a:lnSpc>
              <a:defRPr/>
            </a:pPr>
            <a:r>
              <a:rPr lang="en-US" dirty="0">
                <a:latin typeface="Arial" pitchFamily="34" charset="0"/>
                <a:cs typeface="Arial" pitchFamily="34" charset="0"/>
              </a:rPr>
              <a:t>Let’s begin with direct costs.</a:t>
            </a:r>
          </a:p>
          <a:p>
            <a:pPr defTabSz="936974">
              <a:lnSpc>
                <a:spcPct val="150000"/>
              </a:lnSpc>
              <a:defRPr/>
            </a:pPr>
            <a:endParaRPr lang="en-US" dirty="0">
              <a:latin typeface="Arial" pitchFamily="34" charset="0"/>
              <a:cs typeface="Arial" pitchFamily="34" charset="0"/>
            </a:endParaRPr>
          </a:p>
          <a:p>
            <a:pPr defTabSz="937040">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19</a:t>
            </a:fld>
            <a:endParaRPr lang="en-US" dirty="0"/>
          </a:p>
        </p:txBody>
      </p:sp>
    </p:spTree>
    <p:extLst>
      <p:ext uri="{BB962C8B-B14F-4D97-AF65-F5344CB8AC3E}">
        <p14:creationId xmlns:p14="http://schemas.microsoft.com/office/powerpoint/2010/main" val="266319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670810"/>
          </a:xfrm>
        </p:spPr>
        <p:txBody>
          <a:bodyPr/>
          <a:lstStyle/>
          <a:p>
            <a:pPr defTabSz="900691">
              <a:lnSpc>
                <a:spcPct val="150000"/>
              </a:lnSpc>
              <a:defRPr/>
            </a:pPr>
            <a:r>
              <a:rPr lang="en-US" b="1" dirty="0">
                <a:latin typeface="Arial" panose="020B0604020202020204" pitchFamily="34" charset="0"/>
                <a:cs typeface="Arial" panose="020B0604020202020204" pitchFamily="34" charset="0"/>
              </a:rPr>
              <a:t>SAY:</a:t>
            </a:r>
          </a:p>
          <a:p>
            <a:pPr defTabSz="900691">
              <a:lnSpc>
                <a:spcPct val="150000"/>
              </a:lnSpc>
              <a:defRPr/>
            </a:pPr>
            <a:endParaRPr lang="en-US" b="1" dirty="0">
              <a:latin typeface="Arial" panose="020B0604020202020204" pitchFamily="34" charset="0"/>
              <a:cs typeface="Arial" panose="020B0604020202020204" pitchFamily="34" charset="0"/>
            </a:endParaRPr>
          </a:p>
          <a:p>
            <a:pPr defTabSz="900691">
              <a:lnSpc>
                <a:spcPct val="150000"/>
              </a:lnSpc>
              <a:defRPr/>
            </a:pPr>
            <a:r>
              <a:rPr lang="en-US" dirty="0">
                <a:latin typeface="Arial" panose="020B0604020202020204" pitchFamily="34" charset="0"/>
                <a:cs typeface="Arial" panose="020B0604020202020204" pitchFamily="34" charset="0"/>
              </a:rPr>
              <a:t>Today we are </a:t>
            </a:r>
            <a:r>
              <a:rPr lang="en-US" baseline="0" dirty="0">
                <a:latin typeface="Arial" panose="020B0604020202020204" pitchFamily="34" charset="0"/>
                <a:cs typeface="Arial" panose="020B0604020202020204" pitchFamily="34" charset="0"/>
              </a:rPr>
              <a:t>discussing </a:t>
            </a:r>
            <a:r>
              <a:rPr lang="en-US" dirty="0">
                <a:latin typeface="Arial" panose="020B0604020202020204" pitchFamily="34" charset="0"/>
                <a:cs typeface="Arial" panose="020B0604020202020204" pitchFamily="34" charset="0"/>
              </a:rPr>
              <a:t>several interrelated topics that, taken together, provide an overview</a:t>
            </a:r>
            <a:r>
              <a:rPr lang="en-US" baseline="0" dirty="0">
                <a:latin typeface="Arial" panose="020B0604020202020204" pitchFamily="34" charset="0"/>
                <a:cs typeface="Arial" panose="020B0604020202020204" pitchFamily="34" charset="0"/>
              </a:rPr>
              <a:t> of prevention effectiveness</a:t>
            </a:r>
            <a:r>
              <a:rPr lang="en-US" dirty="0">
                <a:latin typeface="Arial" panose="020B0604020202020204" pitchFamily="34" charset="0"/>
                <a:cs typeface="Arial" panose="020B0604020202020204" pitchFamily="34" charset="0"/>
              </a:rPr>
              <a:t>. These are our course topics for today.</a:t>
            </a:r>
          </a:p>
          <a:p>
            <a:pPr defTabSz="900691">
              <a:lnSpc>
                <a:spcPct val="150000"/>
              </a:lnSpc>
              <a:defRPr/>
            </a:pPr>
            <a:endParaRPr lang="en-US" dirty="0">
              <a:latin typeface="Arial" panose="020B0604020202020204" pitchFamily="34" charset="0"/>
              <a:cs typeface="Arial" panose="020B0604020202020204" pitchFamily="34" charset="0"/>
            </a:endParaRPr>
          </a:p>
          <a:p>
            <a:pPr defTabSz="900691">
              <a:lnSpc>
                <a:spcPct val="150000"/>
              </a:lnSpc>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 </a:t>
            </a:r>
            <a:r>
              <a:rPr lang="en-US" b="0" dirty="0">
                <a:latin typeface="Arial" panose="020B0604020202020204" pitchFamily="34" charset="0"/>
                <a:cs typeface="Arial" panose="020B0604020202020204" pitchFamily="34" charset="0"/>
              </a:rPr>
              <a:t>each</a:t>
            </a:r>
            <a:r>
              <a:rPr lang="en-US" dirty="0">
                <a:latin typeface="Arial" panose="020B0604020202020204" pitchFamily="34" charset="0"/>
                <a:cs typeface="Arial" panose="020B0604020202020204" pitchFamily="34" charset="0"/>
              </a:rPr>
              <a:t> topic</a:t>
            </a:r>
            <a:r>
              <a:rPr lang="en-US" baseline="0" dirty="0">
                <a:latin typeface="Arial" panose="020B0604020202020204" pitchFamily="34" charset="0"/>
                <a:cs typeface="Arial" panose="020B0604020202020204" pitchFamily="34" charset="0"/>
              </a:rPr>
              <a:t> on the slide.&gt;</a:t>
            </a:r>
            <a:endParaRPr lang="en-US" dirty="0">
              <a:latin typeface="Arial" panose="020B0604020202020204" pitchFamily="34" charset="0"/>
              <a:cs typeface="Arial" panose="020B0604020202020204" pitchFamily="34" charset="0"/>
            </a:endParaRPr>
          </a:p>
          <a:p>
            <a:pPr marL="0" lvl="1">
              <a:lnSpc>
                <a:spcPct val="150000"/>
              </a:lnSpc>
              <a:buClr>
                <a:schemeClr val="accent1"/>
              </a:buClr>
            </a:pPr>
            <a:endParaRPr lang="en-US" sz="2200" dirty="0">
              <a:solidFill>
                <a:schemeClr val="bg2"/>
              </a:solidFill>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35D72F-5E2D-4C28-8171-B424CC04D60D}" type="slidenum">
              <a:rPr lang="en-US" smtClean="0"/>
              <a:pPr/>
              <a:t>2</a:t>
            </a:fld>
            <a:endParaRPr lang="en-US" dirty="0"/>
          </a:p>
        </p:txBody>
      </p:sp>
    </p:spTree>
    <p:extLst>
      <p:ext uri="{BB962C8B-B14F-4D97-AF65-F5344CB8AC3E}">
        <p14:creationId xmlns:p14="http://schemas.microsoft.com/office/powerpoint/2010/main" val="249590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60850"/>
          </a:xfrm>
        </p:spPr>
        <p:txBody>
          <a:bodyPr/>
          <a:lstStyle/>
          <a:p>
            <a:pPr defTabSz="926321">
              <a:lnSpc>
                <a:spcPct val="150000"/>
              </a:lnSpc>
              <a:defRPr/>
            </a:pPr>
            <a:r>
              <a:rPr lang="en-US" b="1" dirty="0">
                <a:latin typeface="Arial" pitchFamily="34" charset="0"/>
                <a:cs typeface="Arial" pitchFamily="34" charset="0"/>
              </a:rPr>
              <a:t>SAY</a:t>
            </a:r>
            <a:r>
              <a:rPr lang="en-US" b="0" dirty="0">
                <a:latin typeface="Arial" pitchFamily="34" charset="0"/>
                <a:cs typeface="Arial" pitchFamily="34" charset="0"/>
              </a:rPr>
              <a:t>:</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Direct costs can be medical and nonmedical, such as medications or fees associated with receiving a flu shot.</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Other examples of direct medical costs include</a:t>
            </a:r>
          </a:p>
          <a:p>
            <a:pPr defTabSz="926321">
              <a:lnSpc>
                <a:spcPct val="150000"/>
              </a:lnSpc>
              <a:defRPr/>
            </a:pPr>
            <a:endParaRPr lang="en-US" dirty="0">
              <a:latin typeface="Arial" pitchFamily="34" charset="0"/>
              <a:cs typeface="Arial" pitchFamily="34" charset="0"/>
            </a:endParaRP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medical devices,</a:t>
            </a: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computer software and equipment,</a:t>
            </a: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research and development, and</a:t>
            </a: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in-patient care.</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DISCUSS</a:t>
            </a:r>
            <a:r>
              <a:rPr lang="en-US" b="1" baseline="0" dirty="0">
                <a:latin typeface="Arial" pitchFamily="34" charset="0"/>
                <a:cs typeface="Arial" pitchFamily="34" charset="0"/>
              </a:rPr>
              <a:t> </a:t>
            </a:r>
            <a:r>
              <a:rPr lang="en-US" b="0" baseline="0" dirty="0">
                <a:latin typeface="Arial" pitchFamily="34" charset="0"/>
                <a:cs typeface="Arial" pitchFamily="34" charset="0"/>
              </a:rPr>
              <a:t>a few of the bullet points, </a:t>
            </a:r>
            <a:r>
              <a:rPr lang="en-US" dirty="0">
                <a:latin typeface="Arial" pitchFamily="34" charset="0"/>
                <a:cs typeface="Arial" pitchFamily="34" charset="0"/>
              </a:rPr>
              <a:t>as appropriate.&gt;</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20</a:t>
            </a:fld>
            <a:endParaRPr lang="en-US" dirty="0"/>
          </a:p>
        </p:txBody>
      </p:sp>
    </p:spTree>
    <p:extLst>
      <p:ext uri="{BB962C8B-B14F-4D97-AF65-F5344CB8AC3E}">
        <p14:creationId xmlns:p14="http://schemas.microsoft.com/office/powerpoint/2010/main" val="143448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lstStyle/>
          <a:p>
            <a:pPr defTabSz="926321">
              <a:lnSpc>
                <a:spcPct val="150000"/>
              </a:lnSpc>
              <a:defRPr/>
            </a:pPr>
            <a:r>
              <a:rPr lang="en-US" b="1" dirty="0">
                <a:latin typeface="Arial" pitchFamily="34" charset="0"/>
                <a:cs typeface="Arial" pitchFamily="34" charset="0"/>
              </a:rPr>
              <a:t>SAY</a:t>
            </a:r>
            <a:r>
              <a:rPr lang="en-US" b="0" dirty="0">
                <a:latin typeface="Arial" pitchFamily="34" charset="0"/>
                <a:cs typeface="Arial" pitchFamily="34" charset="0"/>
              </a:rPr>
              <a:t>:</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Next, indirect costs include time or productivity. For example, if a patient is not working because of a scheduled appointment at the doctor’s office, time and productivity are lost at the job. </a:t>
            </a:r>
          </a:p>
          <a:p>
            <a:pPr marL="229879" indent="-229879" defTabSz="936974">
              <a:lnSpc>
                <a:spcPct val="150000"/>
              </a:lnSpc>
              <a:buFont typeface="+mj-lt"/>
              <a:buAutoNum type="arabicPeriod"/>
              <a:defRPr/>
            </a:pPr>
            <a:endParaRPr lang="en-US"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Additional examples of indirect costs include</a:t>
            </a:r>
          </a:p>
          <a:p>
            <a:pPr defTabSz="926321">
              <a:lnSpc>
                <a:spcPct val="150000"/>
              </a:lnSpc>
              <a:defRPr/>
            </a:pPr>
            <a:endParaRPr lang="en-US" dirty="0">
              <a:latin typeface="Arial" pitchFamily="34" charset="0"/>
              <a:cs typeface="Arial" pitchFamily="34" charset="0"/>
            </a:endParaRP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changes in productivity resulting from a change in health status,</a:t>
            </a: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costs of absenteeism,</a:t>
            </a: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foregone leisure time, and</a:t>
            </a: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time spent by family and friends caring for the patient.</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DISCUSS</a:t>
            </a:r>
            <a:r>
              <a:rPr lang="en-US" b="1" baseline="0" dirty="0">
                <a:latin typeface="Arial" pitchFamily="34" charset="0"/>
                <a:cs typeface="Arial" pitchFamily="34" charset="0"/>
              </a:rPr>
              <a:t> </a:t>
            </a:r>
            <a:r>
              <a:rPr lang="en-US" b="0" baseline="0" dirty="0">
                <a:latin typeface="Arial" pitchFamily="34" charset="0"/>
                <a:cs typeface="Arial" pitchFamily="34" charset="0"/>
              </a:rPr>
              <a:t>a few of the bullet points, </a:t>
            </a:r>
            <a:r>
              <a:rPr lang="en-US" dirty="0">
                <a:latin typeface="Arial" pitchFamily="34" charset="0"/>
                <a:cs typeface="Arial" pitchFamily="34" charset="0"/>
              </a:rPr>
              <a:t>as appropriate.&gt;</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21</a:t>
            </a:fld>
            <a:endParaRPr lang="en-US" dirty="0"/>
          </a:p>
        </p:txBody>
      </p:sp>
    </p:spTree>
    <p:extLst>
      <p:ext uri="{BB962C8B-B14F-4D97-AF65-F5344CB8AC3E}">
        <p14:creationId xmlns:p14="http://schemas.microsoft.com/office/powerpoint/2010/main" val="1434483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204210"/>
          </a:xfrm>
        </p:spPr>
        <p:txBody>
          <a:bodyPr/>
          <a:lstStyle/>
          <a:p>
            <a:pPr defTabSz="926321">
              <a:lnSpc>
                <a:spcPct val="150000"/>
              </a:lnSpc>
              <a:defRPr/>
            </a:pPr>
            <a:r>
              <a:rPr lang="en-US" b="1" dirty="0">
                <a:latin typeface="Arial" panose="020B0604020202020204" pitchFamily="34" charset="0"/>
                <a:cs typeface="Arial" pitchFamily="34" charset="0"/>
              </a:rPr>
              <a:t>SAY</a:t>
            </a:r>
            <a:r>
              <a:rPr lang="en-US" b="0" dirty="0">
                <a:latin typeface="Arial" pitchFamily="34" charset="0"/>
                <a:cs typeface="Arial" pitchFamily="34" charset="0"/>
              </a:rPr>
              <a:t>:</a:t>
            </a:r>
          </a:p>
          <a:p>
            <a:pPr defTabSz="926321">
              <a:lnSpc>
                <a:spcPct val="150000"/>
              </a:lnSpc>
              <a:defRPr/>
            </a:pPr>
            <a:endParaRPr lang="en-US" b="0" dirty="0">
              <a:latin typeface="Arial" pitchFamily="34" charset="0"/>
              <a:cs typeface="Arial" pitchFamily="34" charset="0"/>
            </a:endParaRPr>
          </a:p>
          <a:p>
            <a:pPr defTabSz="926321">
              <a:lnSpc>
                <a:spcPct val="150000"/>
              </a:lnSpc>
              <a:defRPr/>
            </a:pPr>
            <a:r>
              <a:rPr lang="en-US" dirty="0">
                <a:latin typeface="Arial" panose="020B0604020202020204" pitchFamily="34" charset="0"/>
                <a:cs typeface="Arial" panose="020B0604020202020204" pitchFamily="34" charset="0"/>
              </a:rPr>
              <a:t>Intangible costs are the third type of cost. These costs are often difficult to measure with a monetary value, yet they affect decision making. They include what the patient perceives as a risk. This might be physical pain, such as from a vaccination, anxiety about a medical procedure, or social stigmatization, which might occur after a disease or health condition is diagnosed.</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DISCUSS</a:t>
            </a:r>
            <a:r>
              <a:rPr lang="en-US" b="1" baseline="0" dirty="0">
                <a:latin typeface="Arial" pitchFamily="34" charset="0"/>
                <a:cs typeface="Arial" pitchFamily="34" charset="0"/>
              </a:rPr>
              <a:t> </a:t>
            </a:r>
            <a:r>
              <a:rPr lang="en-US" b="0" baseline="0" dirty="0">
                <a:latin typeface="Arial" pitchFamily="34" charset="0"/>
                <a:cs typeface="Arial" pitchFamily="34" charset="0"/>
              </a:rPr>
              <a:t>a few of the bullet points, </a:t>
            </a:r>
            <a:r>
              <a:rPr lang="en-US" dirty="0">
                <a:latin typeface="Arial" pitchFamily="34" charset="0"/>
                <a:cs typeface="Arial" pitchFamily="34" charset="0"/>
              </a:rPr>
              <a:t>as appropriate.&gt;</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22</a:t>
            </a:fld>
            <a:endParaRPr lang="en-US" dirty="0"/>
          </a:p>
        </p:txBody>
      </p:sp>
    </p:spTree>
    <p:extLst>
      <p:ext uri="{BB962C8B-B14F-4D97-AF65-F5344CB8AC3E}">
        <p14:creationId xmlns:p14="http://schemas.microsoft.com/office/powerpoint/2010/main" val="143448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686214" cy="6172200"/>
          </a:xfrm>
        </p:spPr>
        <p:txBody>
          <a:bodyPr/>
          <a:lstStyle/>
          <a:p>
            <a:pPr defTabSz="936974">
              <a:lnSpc>
                <a:spcPct val="150000"/>
              </a:lnSpc>
              <a:defRPr/>
            </a:pPr>
            <a:r>
              <a:rPr lang="en-US" b="1" dirty="0">
                <a:latin typeface="Arial" panose="020B0604020202020204" pitchFamily="34" charset="0"/>
                <a:cs typeface="Arial" pitchFamily="34" charset="0"/>
              </a:rPr>
              <a:t>SAY: </a:t>
            </a:r>
          </a:p>
          <a:p>
            <a:pPr defTabSz="936974">
              <a:lnSpc>
                <a:spcPct val="150000"/>
              </a:lnSpc>
              <a:defRPr/>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The final economic costs are referred to as opportunity costs. Because resources are limited, not all interventions can be implemented. The cost of a prevention strategy must reflect what might be gained by alternative strategies. They can be monetary or nonmonetary, such as time and productivity losses for employees and employers during a flu outbreak or worker injuries and health and safety hazards. </a:t>
            </a:r>
          </a:p>
          <a:p>
            <a:pPr>
              <a:lnSpc>
                <a:spcPct val="150000"/>
              </a:lnSpc>
            </a:pPr>
            <a:endParaRPr lang="en-US" dirty="0">
              <a:latin typeface="Arial" panose="020B0604020202020204" pitchFamily="34" charset="0"/>
              <a:cs typeface="Arial" panose="020B0604020202020204" pitchFamily="34" charset="0"/>
            </a:endParaRPr>
          </a:p>
          <a:p>
            <a:pPr defTabSz="931774">
              <a:lnSpc>
                <a:spcPct val="150000"/>
              </a:lnSpc>
              <a:defRPr/>
            </a:pPr>
            <a:r>
              <a:rPr lang="en-US" dirty="0">
                <a:latin typeface="Arial" panose="020B0604020202020204" pitchFamily="34" charset="0"/>
                <a:cs typeface="Arial" panose="020B0604020202020204" pitchFamily="34" charset="0"/>
              </a:rPr>
              <a:t>Another way of thinking about opportunity costs is to consider what opportunities might be lost now or in the future by choosing a particular intervention strategy.</a:t>
            </a:r>
          </a:p>
          <a:p>
            <a:pPr defTabSz="931774">
              <a:lnSpc>
                <a:spcPct val="150000"/>
              </a:lnSpc>
              <a:defRPr/>
            </a:pPr>
            <a:r>
              <a:rPr lang="en-US" dirty="0">
                <a:latin typeface="Arial" pitchFamily="34" charset="0"/>
                <a:cs typeface="Arial" pitchFamily="34" charset="0"/>
              </a:rPr>
              <a:t> </a:t>
            </a:r>
          </a:p>
          <a:p>
            <a:pPr>
              <a:lnSpc>
                <a:spcPct val="150000"/>
              </a:lnSpc>
            </a:pPr>
            <a:r>
              <a:rPr lang="en-US" dirty="0">
                <a:latin typeface="Arial" pitchFamily="34" charset="0"/>
                <a:cs typeface="Arial" pitchFamily="34" charset="0"/>
              </a:rPr>
              <a:t>Differentiating between costs and charges is important. Costs are the resources used for a selected opportunity. For example, if we put resources toward a cholesterol screening program, we cannot use those resources elsewhere. In contrast, the charge for a product or service does not always represent the true cost. For example, to encourage cholesterol screening, a clinic</a:t>
            </a:r>
            <a:r>
              <a:rPr lang="en-US" baseline="0" dirty="0">
                <a:latin typeface="Arial" pitchFamily="34" charset="0"/>
                <a:cs typeface="Arial" pitchFamily="34" charset="0"/>
              </a:rPr>
              <a:t> might only </a:t>
            </a:r>
            <a:r>
              <a:rPr lang="en-US" dirty="0">
                <a:latin typeface="Arial" pitchFamily="34" charset="0"/>
                <a:cs typeface="Arial" pitchFamily="34" charset="0"/>
              </a:rPr>
              <a:t>charge $5, but that charge likely</a:t>
            </a:r>
            <a:r>
              <a:rPr lang="en-US" baseline="0" dirty="0">
                <a:latin typeface="Arial" pitchFamily="34" charset="0"/>
                <a:cs typeface="Arial" pitchFamily="34" charset="0"/>
              </a:rPr>
              <a:t> </a:t>
            </a:r>
            <a:r>
              <a:rPr lang="en-US" dirty="0">
                <a:latin typeface="Arial" pitchFamily="34" charset="0"/>
                <a:cs typeface="Arial" pitchFamily="34" charset="0"/>
              </a:rPr>
              <a:t>does not cover all of the costs associated with the screening, such as the staff needed to conduct the screening and the costs of screening supplies.</a:t>
            </a:r>
          </a:p>
          <a:p>
            <a:pPr>
              <a:lnSpc>
                <a:spcPct val="150000"/>
              </a:lnSpc>
            </a:pPr>
            <a:endParaRPr lang="en-US" dirty="0">
              <a:latin typeface="Arial" panose="020B0604020202020204" pitchFamily="34" charset="0"/>
              <a:cs typeface="Arial" panose="020B0604020202020204" pitchFamily="34" charset="0"/>
            </a:endParaRPr>
          </a:p>
          <a:p>
            <a:pPr defTabSz="936974">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23</a:t>
            </a:fld>
            <a:endParaRPr lang="en-US" dirty="0"/>
          </a:p>
        </p:txBody>
      </p:sp>
    </p:spTree>
    <p:extLst>
      <p:ext uri="{BB962C8B-B14F-4D97-AF65-F5344CB8AC3E}">
        <p14:creationId xmlns:p14="http://schemas.microsoft.com/office/powerpoint/2010/main" val="526263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594610"/>
          </a:xfrm>
        </p:spPr>
        <p:txBody>
          <a:bodyPr/>
          <a:lstStyle/>
          <a:p>
            <a:pPr>
              <a:lnSpc>
                <a:spcPct val="150000"/>
              </a:lnSpc>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a:t>
            </a:r>
            <a:r>
              <a:rPr lang="en-US" dirty="0">
                <a:solidFill>
                  <a:srgbClr val="000000"/>
                </a:solidFill>
                <a:latin typeface="Arial" pitchFamily="34" charset="0"/>
                <a:cs typeface="Arial" pitchFamily="34" charset="0"/>
              </a:rPr>
              <a:t>the knowledge check question and elicit participant responses.&gt;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 to appear.&gt;</a:t>
            </a:r>
          </a:p>
          <a:p>
            <a:pPr defTabSz="919516">
              <a:lnSpc>
                <a:spcPct val="150000"/>
              </a:lnSpc>
              <a:spcAft>
                <a:spcPts val="603"/>
              </a:spcAft>
              <a:defRPr/>
            </a:pPr>
            <a:endParaRPr lang="en-US" b="1" baseline="0" dirty="0">
              <a:solidFill>
                <a:srgbClr val="000000"/>
              </a:solidFill>
              <a:latin typeface="Arial" pitchFamily="34" charset="0"/>
              <a:cs typeface="Arial" pitchFamily="34" charset="0"/>
            </a:endParaRPr>
          </a:p>
          <a:p>
            <a:pPr defTabSz="919516">
              <a:lnSpc>
                <a:spcPct val="150000"/>
              </a:lnSpc>
              <a:spcAft>
                <a:spcPts val="603"/>
              </a:spcAft>
              <a:defRPr/>
            </a:pPr>
            <a:r>
              <a:rPr lang="en-US" b="0" baseline="0" dirty="0">
                <a:solidFill>
                  <a:srgbClr val="000000"/>
                </a:solidFill>
                <a:latin typeface="Arial" pitchFamily="34" charset="0"/>
                <a:cs typeface="Arial" pitchFamily="34" charset="0"/>
              </a:rPr>
              <a:t>The correct answer is </a:t>
            </a:r>
            <a:r>
              <a:rPr lang="en-US" b="0" dirty="0">
                <a:solidFill>
                  <a:srgbClr val="000000"/>
                </a:solidFill>
                <a:latin typeface="Arial" pitchFamily="34" charset="0"/>
                <a:cs typeface="Arial" pitchFamily="34" charset="0"/>
              </a:rPr>
              <a:t>B,</a:t>
            </a:r>
            <a:r>
              <a:rPr lang="en-US" b="0" baseline="0" dirty="0">
                <a:solidFill>
                  <a:srgbClr val="000000"/>
                </a:solidFill>
                <a:latin typeface="Arial" pitchFamily="34" charset="0"/>
                <a:cs typeface="Arial" pitchFamily="34" charset="0"/>
              </a:rPr>
              <a:t> analysis.</a:t>
            </a:r>
          </a:p>
          <a:p>
            <a:pPr defTabSz="919516">
              <a:lnSpc>
                <a:spcPct val="150000"/>
              </a:lnSpc>
              <a:spcAft>
                <a:spcPts val="603"/>
              </a:spcAft>
              <a:defRPr/>
            </a:pPr>
            <a:endParaRPr lang="en-US" b="0" baseline="0" dirty="0">
              <a:solidFill>
                <a:srgbClr val="000000"/>
              </a:solidFill>
              <a:latin typeface="Arial" pitchFamily="34" charset="0"/>
              <a:cs typeface="Arial" pitchFamily="34" charset="0"/>
            </a:endParaRPr>
          </a:p>
          <a:p>
            <a:pPr defTabSz="919516">
              <a:lnSpc>
                <a:spcPct val="150000"/>
              </a:lnSpc>
              <a:spcAft>
                <a:spcPts val="603"/>
              </a:spcAft>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24</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670810"/>
          </a:xfrm>
        </p:spPr>
        <p:txBody>
          <a:bodyPr/>
          <a:lstStyle/>
          <a:p>
            <a:pPr defTabSz="919466">
              <a:lnSpc>
                <a:spcPct val="150000"/>
              </a:lnSpc>
              <a:defRPr/>
            </a:pPr>
            <a:r>
              <a:rPr lang="en-US" b="0" dirty="0">
                <a:latin typeface="Arial" pitchFamily="34" charset="0"/>
                <a:cs typeface="Arial" pitchFamily="34" charset="0"/>
              </a:rPr>
              <a:t>Topic</a:t>
            </a:r>
            <a:r>
              <a:rPr lang="en-US" b="0" baseline="0" dirty="0">
                <a:latin typeface="Arial" pitchFamily="34" charset="0"/>
                <a:cs typeface="Arial" pitchFamily="34" charset="0"/>
              </a:rPr>
              <a:t> 5</a:t>
            </a:r>
          </a:p>
          <a:p>
            <a:pPr defTabSz="919466">
              <a:lnSpc>
                <a:spcPct val="150000"/>
              </a:lnSpc>
              <a:defRPr/>
            </a:pPr>
            <a:endParaRPr lang="en-US" b="0" baseline="0" dirty="0">
              <a:latin typeface="Arial" pitchFamily="34" charset="0"/>
              <a:cs typeface="Arial" pitchFamily="34" charset="0"/>
            </a:endParaRPr>
          </a:p>
          <a:p>
            <a:pPr defTabSz="919466">
              <a:lnSpc>
                <a:spcPct val="150000"/>
              </a:lnSpc>
              <a:defRPr/>
            </a:pPr>
            <a:r>
              <a:rPr lang="en-US" b="0" baseline="0" dirty="0">
                <a:latin typeface="Arial" pitchFamily="34" charset="0"/>
                <a:cs typeface="Arial" pitchFamily="34" charset="0"/>
              </a:rPr>
              <a:t>Types of Economic Evaluations</a:t>
            </a:r>
          </a:p>
          <a:p>
            <a:pPr defTabSz="919466">
              <a:lnSpc>
                <a:spcPct val="150000"/>
              </a:lnSpc>
              <a:defRPr/>
            </a:pPr>
            <a:endParaRPr lang="en-US" b="0" baseline="0" dirty="0">
              <a:latin typeface="Arial" pitchFamily="34" charset="0"/>
              <a:cs typeface="Arial" pitchFamily="34" charset="0"/>
            </a:endParaRPr>
          </a:p>
          <a:p>
            <a:pPr defTabSz="919466">
              <a:lnSpc>
                <a:spcPct val="150000"/>
              </a:lnSpc>
              <a:defRPr/>
            </a:pPr>
            <a:r>
              <a:rPr lang="en-US" b="1" baseline="0" dirty="0">
                <a:latin typeface="Arial" pitchFamily="34" charset="0"/>
                <a:cs typeface="Arial" pitchFamily="34" charset="0"/>
              </a:rPr>
              <a:t>SAY</a:t>
            </a:r>
            <a:r>
              <a:rPr lang="en-US" b="0" baseline="0" dirty="0">
                <a:latin typeface="Arial" pitchFamily="34" charset="0"/>
                <a:cs typeface="Arial" pitchFamily="34" charset="0"/>
              </a:rPr>
              <a:t>:</a:t>
            </a:r>
          </a:p>
          <a:p>
            <a:pPr defTabSz="919466">
              <a:lnSpc>
                <a:spcPct val="150000"/>
              </a:lnSpc>
              <a:defRPr/>
            </a:pPr>
            <a:endParaRPr lang="en-US" b="0" baseline="0" dirty="0">
              <a:latin typeface="Arial" pitchFamily="34" charset="0"/>
              <a:cs typeface="Arial" pitchFamily="34" charset="0"/>
            </a:endParaRPr>
          </a:p>
          <a:p>
            <a:pPr defTabSz="919466">
              <a:lnSpc>
                <a:spcPct val="150000"/>
              </a:lnSpc>
              <a:defRPr/>
            </a:pPr>
            <a:r>
              <a:rPr lang="en-US" b="0" dirty="0">
                <a:latin typeface="Arial" pitchFamily="34" charset="0"/>
                <a:cs typeface="Arial" pitchFamily="34" charset="0"/>
              </a:rPr>
              <a:t>Let’s now</a:t>
            </a:r>
            <a:r>
              <a:rPr lang="en-US" b="0" baseline="0" dirty="0">
                <a:latin typeface="Arial" pitchFamily="34" charset="0"/>
                <a:cs typeface="Arial" pitchFamily="34" charset="0"/>
              </a:rPr>
              <a:t> take a look at the different prevention effectiveness analytic methods.</a:t>
            </a:r>
            <a:endParaRPr lang="en-US" b="0" dirty="0">
              <a:latin typeface="Arial" pitchFamily="34" charset="0"/>
              <a:cs typeface="Arial" pitchFamily="34" charset="0"/>
            </a:endParaRPr>
          </a:p>
          <a:p>
            <a:pPr defTabSz="919466">
              <a:lnSpc>
                <a:spcPct val="150000"/>
              </a:lnSpc>
              <a:defRPr/>
            </a:pPr>
            <a:endParaRPr lang="en-US" b="1" dirty="0">
              <a:latin typeface="Arial" pitchFamily="34" charset="0"/>
              <a:cs typeface="Arial" pitchFamily="34" charset="0"/>
            </a:endParaRPr>
          </a:p>
          <a:p>
            <a:pPr defTabSz="919466">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25</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480810"/>
          </a:xfrm>
        </p:spPr>
        <p:txBody>
          <a:bodyPr/>
          <a:lstStyle/>
          <a:p>
            <a:pPr defTabSz="919567">
              <a:lnSpc>
                <a:spcPct val="150000"/>
              </a:lnSpc>
              <a:defRPr/>
            </a:pPr>
            <a:r>
              <a:rPr lang="en-US" b="1" dirty="0">
                <a:latin typeface="Arial" panose="020B0604020202020204" pitchFamily="34" charset="0"/>
                <a:cs typeface="Arial" pitchFamily="34" charset="0"/>
              </a:rPr>
              <a:t>SAY:</a:t>
            </a:r>
          </a:p>
          <a:p>
            <a:pPr defTabSz="919567">
              <a:lnSpc>
                <a:spcPct val="150000"/>
              </a:lnSpc>
              <a:defRPr/>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Now that we’ve covered the types of costs examined in a prevention effectiveness study, let’s compare the types of economic evaluations.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methods used depend on the audience, the study question, and the available data. In some economic studies, more than one method is used to answer specific questions.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Now, let’s explore the main economic evaluation methods used. </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Economic evaluations of a prevention effectiveness study involve four common methods,</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 analysis,</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cost-effectiveness analysis,</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cost-utility analysis, and</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cost-benefit analysis.</a:t>
            </a:r>
          </a:p>
          <a:p>
            <a:pPr lvl="0">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These methods use many different sources of data. They consider the costs, benefits, and disadvantages of different program and policy options. </a:t>
            </a:r>
          </a:p>
          <a:p>
            <a:pPr defTabSz="919567">
              <a:lnSpc>
                <a:spcPct val="150000"/>
              </a:lnSpc>
              <a:defRPr/>
            </a:pPr>
            <a:endParaRPr lang="en-US" dirty="0">
              <a:latin typeface="Arial" panose="020B0604020202020204" pitchFamily="34" charset="0"/>
              <a:cs typeface="Arial" panose="020B0604020202020204"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26</a:t>
            </a:fld>
            <a:endParaRPr lang="en-US" dirty="0"/>
          </a:p>
        </p:txBody>
      </p:sp>
    </p:spTree>
    <p:extLst>
      <p:ext uri="{BB962C8B-B14F-4D97-AF65-F5344CB8AC3E}">
        <p14:creationId xmlns:p14="http://schemas.microsoft.com/office/powerpoint/2010/main" val="1300628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8081010"/>
          </a:xfrm>
        </p:spPr>
        <p:txBody>
          <a:bodyPr/>
          <a:lstStyle/>
          <a:p>
            <a:pPr>
              <a:lnSpc>
                <a:spcPct val="150000"/>
              </a:lnSpc>
            </a:pPr>
            <a:r>
              <a:rPr lang="en-US" b="1" dirty="0">
                <a:latin typeface="Arial" panose="020B0604020202020204" pitchFamily="34" charset="0"/>
                <a:cs typeface="Arial" pitchFamily="34" charset="0"/>
              </a:rPr>
              <a:t>SAY:</a:t>
            </a:r>
          </a:p>
          <a:p>
            <a:pPr>
              <a:lnSpc>
                <a:spcPct val="150000"/>
              </a:lnSpc>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Here is a brief overview of each method. </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 analysis </a:t>
            </a:r>
            <a:r>
              <a:rPr lang="en-US" dirty="0">
                <a:latin typeface="Arial" panose="020B0604020202020204" pitchFamily="34" charset="0"/>
                <a:cs typeface="Arial" panose="020B0604020202020204" pitchFamily="34" charset="0"/>
              </a:rPr>
              <a:t>identifies the total cost for a program or intervention. It is typically reported as the cost per patient or cost per services rendered.</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cost-effectiveness study </a:t>
            </a:r>
            <a:r>
              <a:rPr lang="en-US" dirty="0">
                <a:latin typeface="Arial" panose="020B0604020202020204" pitchFamily="34" charset="0"/>
                <a:cs typeface="Arial" panose="020B0604020202020204" pitchFamily="34" charset="0"/>
              </a:rPr>
              <a:t>is used to estimate the dollars per life saved. Cost-effectiveness measures dollars expended per health outcome attained. For example, if certain types of diseases are prevented, lives are saved. This is the most common method.</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cost-utility study</a:t>
            </a:r>
            <a:r>
              <a:rPr lang="en-US" dirty="0">
                <a:latin typeface="Arial" panose="020B0604020202020204" pitchFamily="34" charset="0"/>
                <a:cs typeface="Arial" panose="020B0604020202020204" pitchFamily="34" charset="0"/>
              </a:rPr>
              <a:t> looks at outcomes measured in quality-adjusted life years, or QALYs, or years of healthy life, YHL. A standard formula is used to determine QALYs. For example, 1 year of perfect health = 1 QALY, but if the quality of health is reduced during that year (for example, being bedridden), the QALY is proportionally reduced. </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cost-benefit </a:t>
            </a:r>
            <a:r>
              <a:rPr lang="en-US" dirty="0">
                <a:latin typeface="Arial" panose="020B0604020202020204" pitchFamily="34" charset="0"/>
                <a:cs typeface="Arial" panose="020B0604020202020204" pitchFamily="34" charset="0"/>
              </a:rPr>
              <a:t>method converts health outcomes into dollars on the basis of willingness to pay for the health outcomes, and the results are provided as net costs or net savings. This method considers costs and benefits across a time continuum. A cost-benefit analysis allows the investigator to evaluate a health intervention against a nonhealth intervention. For example, if a policymaker has $100,000 to spend and has multiple health-related and nonhealth–related options, a cost-benefit analysis can assist by providing data to use in deciding where to spend the dollars for the best possible results.</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27</a:t>
            </a:fld>
            <a:endParaRPr lang="en-US" dirty="0"/>
          </a:p>
        </p:txBody>
      </p:sp>
    </p:spTree>
    <p:extLst>
      <p:ext uri="{BB962C8B-B14F-4D97-AF65-F5344CB8AC3E}">
        <p14:creationId xmlns:p14="http://schemas.microsoft.com/office/powerpoint/2010/main" val="409442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04410"/>
          </a:xfrm>
        </p:spPr>
        <p:txBody>
          <a:bodyPr/>
          <a:lstStyle/>
          <a:p>
            <a:pPr defTabSz="926373">
              <a:lnSpc>
                <a:spcPct val="150000"/>
              </a:lnSpc>
              <a:defRPr/>
            </a:pPr>
            <a:r>
              <a:rPr lang="en-US" b="1" dirty="0">
                <a:latin typeface="Arial" panose="020B0604020202020204" pitchFamily="34" charset="0"/>
                <a:cs typeface="Arial" pitchFamily="34" charset="0"/>
              </a:rPr>
              <a:t>SAY:</a:t>
            </a:r>
          </a:p>
          <a:p>
            <a:pPr defTabSz="926373">
              <a:lnSpc>
                <a:spcPct val="150000"/>
              </a:lnSpc>
              <a:defRPr/>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A cost analysis estimates the total costs of a program or intervention with the goal of identifying the least costly method for obtaining a certain level or output.</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Many think cost analysis is the only economic analysis conducted in prevention effectiveness. In reality, it is most useful as a first step when a policymaker is deciding, “What am I getting in return for investing in a given public health project or service?” An example is performing a cost analysis of a program or intervention to observe the changes in average costs over time that occur as a program matures.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first year of a new program is likely to have substantial start-up costs, yet examining the average costs over time can provide a more valid representation of the program’s total costs.</a:t>
            </a:r>
          </a:p>
          <a:p>
            <a:pPr defTabSz="926373">
              <a:lnSpc>
                <a:spcPct val="150000"/>
              </a:lnSpc>
              <a:defRPr/>
            </a:pPr>
            <a:endParaRPr lang="en-US" dirty="0">
              <a:latin typeface="Arial" panose="020B0604020202020204" pitchFamily="34" charset="0"/>
              <a:cs typeface="Arial" panose="020B0604020202020204" pitchFamily="34" charset="0"/>
            </a:endParaRPr>
          </a:p>
          <a:p>
            <a:pPr defTabSz="926373">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28</a:t>
            </a:fld>
            <a:endParaRPr lang="en-US" dirty="0"/>
          </a:p>
        </p:txBody>
      </p:sp>
    </p:spTree>
    <p:extLst>
      <p:ext uri="{BB962C8B-B14F-4D97-AF65-F5344CB8AC3E}">
        <p14:creationId xmlns:p14="http://schemas.microsoft.com/office/powerpoint/2010/main" val="3206257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404610"/>
          </a:xfrm>
        </p:spPr>
        <p:txBody>
          <a:bodyPr/>
          <a:lstStyle/>
          <a:p>
            <a:pPr>
              <a:lnSpc>
                <a:spcPct val="150000"/>
              </a:lnSpc>
            </a:pPr>
            <a:r>
              <a:rPr lang="en-US" b="1" dirty="0">
                <a:latin typeface="Arial" panose="020B0604020202020204" pitchFamily="34" charset="0"/>
                <a:cs typeface="Arial" pitchFamily="34" charset="0"/>
              </a:rPr>
              <a:t>SAY:</a:t>
            </a:r>
          </a:p>
          <a:p>
            <a:pPr>
              <a:lnSpc>
                <a:spcPct val="150000"/>
              </a:lnSpc>
            </a:pPr>
            <a:endParaRPr lang="en-US" b="1" dirty="0">
              <a:latin typeface="Arial" pitchFamily="34" charset="0"/>
              <a:cs typeface="Arial" pitchFamily="34" charset="0"/>
            </a:endParaRPr>
          </a:p>
          <a:p>
            <a:pPr defTabSz="931774">
              <a:lnSpc>
                <a:spcPct val="150000"/>
              </a:lnSpc>
              <a:defRPr/>
            </a:pPr>
            <a:r>
              <a:rPr lang="en-US" dirty="0">
                <a:latin typeface="Arial" panose="020B0604020202020204" pitchFamily="34" charset="0"/>
                <a:cs typeface="Arial" panose="020B0604020202020204" pitchFamily="34" charset="0"/>
              </a:rPr>
              <a:t>Cost-effectiveness analysis is used when comparing the net cost of an intervention to its effectiveness. This method, which is the most common economic analysis in public health, is useful when comparing one or more interventions for the same disease or condition among a common population. A cost-effectiveness analysis is not designed to compare different health conditions, and it does not address quality of life.</a:t>
            </a:r>
          </a:p>
          <a:p>
            <a:pPr defTabSz="931774">
              <a:lnSpc>
                <a:spcPct val="150000"/>
              </a:lnSpc>
              <a:defRPr/>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When you hear the phrases “dollars per life saved” or “dollars per illness averted,” reference is being made to a cost-effectiveness analysis.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In public health prevention effectiveness, the term “cost-effective” has two distinct technical meanings. If an intervention is determined to be cost-saving, the choice is easy. The cost of the intervention is less than that of the alternative.</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If we say that the intervention is cost-effective, the cost is higher than the alternative, but that cost is worthwhile. Policymakers must decide how much we are willing to pay per death or illness averted. To be able to make such decisions, they must have the data related to the health outcomes.</a:t>
            </a:r>
          </a:p>
          <a:p>
            <a:pPr defTabSz="931774">
              <a:lnSpc>
                <a:spcPct val="150000"/>
              </a:lnSpc>
              <a:defRPr/>
            </a:pPr>
            <a:endParaRPr lang="en-US" dirty="0">
              <a:latin typeface="Arial" panose="020B0604020202020204" pitchFamily="34" charset="0"/>
              <a:cs typeface="Arial" panose="020B0604020202020204" pitchFamily="34" charset="0"/>
            </a:endParaRPr>
          </a:p>
          <a:p>
            <a:pPr defTabSz="91956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29</a:t>
            </a:fld>
            <a:endParaRPr lang="en-US" dirty="0"/>
          </a:p>
        </p:txBody>
      </p:sp>
    </p:spTree>
    <p:extLst>
      <p:ext uri="{BB962C8B-B14F-4D97-AF65-F5344CB8AC3E}">
        <p14:creationId xmlns:p14="http://schemas.microsoft.com/office/powerpoint/2010/main" val="16762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2137410"/>
          </a:xfrm>
        </p:spPr>
        <p:txBody>
          <a:bodyPr/>
          <a:lstStyle/>
          <a:p>
            <a:pPr defTabSz="907404">
              <a:lnSpc>
                <a:spcPct val="150000"/>
              </a:lnSpc>
              <a:defRPr/>
            </a:pPr>
            <a:r>
              <a:rPr lang="en-US" b="1" dirty="0">
                <a:latin typeface="Arial" panose="020B0604020202020204" pitchFamily="34" charset="0"/>
                <a:cs typeface="Arial" panose="020B0604020202020204" pitchFamily="34" charset="0"/>
              </a:rPr>
              <a:t>SAY: </a:t>
            </a:r>
          </a:p>
          <a:p>
            <a:pPr defTabSz="907404">
              <a:lnSpc>
                <a:spcPct val="150000"/>
              </a:lnSpc>
              <a:defRPr/>
            </a:pPr>
            <a:endParaRPr lang="en-US" b="1" dirty="0">
              <a:latin typeface="Arial" panose="020B0604020202020204" pitchFamily="34" charset="0"/>
              <a:cs typeface="Arial" panose="020B0604020202020204" pitchFamily="34" charset="0"/>
            </a:endParaRPr>
          </a:p>
          <a:p>
            <a:pPr defTabSz="907404">
              <a:lnSpc>
                <a:spcPct val="150000"/>
              </a:lnSpc>
              <a:defRPr/>
            </a:pPr>
            <a:r>
              <a:rPr lang="en-US" b="0" dirty="0">
                <a:solidFill>
                  <a:schemeClr val="tx1"/>
                </a:solidFill>
                <a:latin typeface="Arial" panose="020B0604020202020204" pitchFamily="34" charset="0"/>
                <a:cs typeface="Arial" panose="020B0604020202020204" pitchFamily="34" charset="0"/>
              </a:rPr>
              <a:t>After</a:t>
            </a:r>
            <a:r>
              <a:rPr lang="en-US" b="0" baseline="0" dirty="0">
                <a:solidFill>
                  <a:schemeClr val="tx1"/>
                </a:solidFill>
                <a:latin typeface="Arial" panose="020B0604020202020204" pitchFamily="34" charset="0"/>
                <a:cs typeface="Arial" panose="020B0604020202020204" pitchFamily="34" charset="0"/>
              </a:rPr>
              <a:t> this course, you will be able to</a:t>
            </a:r>
          </a:p>
          <a:p>
            <a:pPr defTabSz="907404">
              <a:lnSpc>
                <a:spcPct val="150000"/>
              </a:lnSpc>
              <a:defRPr/>
            </a:pPr>
            <a:endParaRPr lang="en-US" b="0" baseline="0" dirty="0">
              <a:solidFill>
                <a:schemeClr val="tx1"/>
              </a:solidFill>
              <a:latin typeface="Arial" panose="020B0604020202020204" pitchFamily="34" charset="0"/>
              <a:cs typeface="Arial" panose="020B0604020202020204" pitchFamily="34" charset="0"/>
            </a:endParaRPr>
          </a:p>
          <a:p>
            <a:pPr defTabSz="907404">
              <a:lnSpc>
                <a:spcPct val="150000"/>
              </a:lnSpc>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 </a:t>
            </a:r>
            <a:r>
              <a:rPr lang="en-US" b="0" dirty="0">
                <a:latin typeface="Arial" panose="020B0604020202020204" pitchFamily="34" charset="0"/>
                <a:cs typeface="Arial" panose="020B0604020202020204" pitchFamily="34" charset="0"/>
              </a:rPr>
              <a:t>e</a:t>
            </a:r>
            <a:r>
              <a:rPr lang="en-US" b="0" baseline="0" dirty="0">
                <a:solidFill>
                  <a:schemeClr val="tx1"/>
                </a:solidFill>
                <a:latin typeface="Arial" panose="020B0604020202020204" pitchFamily="34" charset="0"/>
                <a:cs typeface="Arial" panose="020B0604020202020204" pitchFamily="34" charset="0"/>
              </a:rPr>
              <a:t>ach objective on the slide.&gt;</a:t>
            </a:r>
          </a:p>
          <a:p>
            <a:pPr defTabSz="907404">
              <a:lnSpc>
                <a:spcPct val="150000"/>
              </a:lnSpc>
              <a:defRPr/>
            </a:pPr>
            <a:endParaRPr lang="en-US" b="0" dirty="0">
              <a:solidFill>
                <a:srgbClr val="000000"/>
              </a:solidFill>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3</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366010"/>
          </a:xfrm>
        </p:spPr>
        <p:txBody>
          <a:bodyPr/>
          <a:lstStyle/>
          <a:p>
            <a:pPr>
              <a:lnSpc>
                <a:spcPct val="150000"/>
              </a:lnSpc>
            </a:pPr>
            <a:r>
              <a:rPr lang="en-US" b="1" dirty="0">
                <a:latin typeface="Arial" panose="020B0604020202020204" pitchFamily="34" charset="0"/>
                <a:cs typeface="Arial" pitchFamily="34" charset="0"/>
              </a:rPr>
              <a:t>SAY:</a:t>
            </a:r>
          </a:p>
          <a:p>
            <a:pPr>
              <a:lnSpc>
                <a:spcPct val="150000"/>
              </a:lnSpc>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A cost-utility analysis is a method that estimates the cost-effectiveness of an intervention. It is useful when comparing utility among a well-defined population, assuming the utility is the same among different interventions. This analysis also combines multiple outcomes into one QALY, or quality-adjusted life year.</a:t>
            </a:r>
          </a:p>
          <a:p>
            <a:pPr defTabSz="937040">
              <a:lnSpc>
                <a:spcPct val="150000"/>
              </a:lnSpc>
              <a:defRPr/>
            </a:pPr>
            <a:endParaRPr lang="en-US" b="1" dirty="0">
              <a:latin typeface="Arial" pitchFamily="34" charset="0"/>
              <a:cs typeface="Arial" pitchFamily="34" charset="0"/>
            </a:endParaRPr>
          </a:p>
          <a:p>
            <a:pPr defTabSz="937040">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30</a:t>
            </a:fld>
            <a:endParaRPr lang="en-US" dirty="0"/>
          </a:p>
        </p:txBody>
      </p:sp>
    </p:spTree>
    <p:extLst>
      <p:ext uri="{BB962C8B-B14F-4D97-AF65-F5344CB8AC3E}">
        <p14:creationId xmlns:p14="http://schemas.microsoft.com/office/powerpoint/2010/main" val="2838516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661410"/>
          </a:xfrm>
        </p:spPr>
        <p:txBody>
          <a:bodyPr/>
          <a:lstStyle/>
          <a:p>
            <a:pPr>
              <a:lnSpc>
                <a:spcPct val="150000"/>
              </a:lnSpc>
            </a:pPr>
            <a:r>
              <a:rPr lang="en-US" b="1" dirty="0">
                <a:latin typeface="Arial" panose="020B0604020202020204" pitchFamily="34" charset="0"/>
                <a:cs typeface="Arial" pitchFamily="34" charset="0"/>
              </a:rPr>
              <a:t>SAY: </a:t>
            </a:r>
          </a:p>
          <a:p>
            <a:pPr>
              <a:lnSpc>
                <a:spcPct val="150000"/>
              </a:lnSpc>
            </a:pPr>
            <a:endParaRPr lang="en-US" b="1" dirty="0">
              <a:latin typeface="Arial" pitchFamily="34" charset="0"/>
              <a:cs typeface="Arial" pitchFamily="34" charset="0"/>
            </a:endParaRPr>
          </a:p>
          <a:p>
            <a:pPr defTabSz="919567">
              <a:lnSpc>
                <a:spcPct val="150000"/>
              </a:lnSpc>
              <a:defRPr/>
            </a:pPr>
            <a:r>
              <a:rPr lang="en-US" dirty="0">
                <a:latin typeface="Arial" pitchFamily="34" charset="0"/>
                <a:cs typeface="Arial" pitchFamily="34" charset="0"/>
              </a:rPr>
              <a:t>Finally, a cost-benefit analysis is used when a policymaker requests a single dollar amount to</a:t>
            </a:r>
          </a:p>
          <a:p>
            <a:pPr defTabSz="919567">
              <a:lnSpc>
                <a:spcPct val="150000"/>
              </a:lnSpc>
              <a:defRPr/>
            </a:pPr>
            <a:endParaRPr lang="en-US" dirty="0">
              <a:latin typeface="Arial" pitchFamily="34" charset="0"/>
              <a:cs typeface="Arial" pitchFamily="34" charset="0"/>
            </a:endParaRPr>
          </a:p>
          <a:p>
            <a:pPr marL="172419" indent="-172419" defTabSz="919567">
              <a:lnSpc>
                <a:spcPct val="150000"/>
              </a:lnSpc>
              <a:buFont typeface="Arial" panose="020B0604020202020204" pitchFamily="34" charset="0"/>
              <a:buChar char="•"/>
              <a:defRPr/>
            </a:pPr>
            <a:r>
              <a:rPr lang="en-US" dirty="0">
                <a:latin typeface="Arial" pitchFamily="34" charset="0"/>
                <a:cs typeface="Arial" pitchFamily="34" charset="0"/>
              </a:rPr>
              <a:t>evaluate multiple options, or </a:t>
            </a:r>
          </a:p>
          <a:p>
            <a:pPr marL="172419" indent="-172419" defTabSz="919567">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compare different options among sectors.</a:t>
            </a:r>
          </a:p>
          <a:p>
            <a:pPr defTabSz="919567">
              <a:lnSpc>
                <a:spcPct val="150000"/>
              </a:lnSpc>
              <a:defRPr/>
            </a:pPr>
            <a:endParaRPr lang="en-US" dirty="0">
              <a:latin typeface="Arial" pitchFamily="34" charset="0"/>
              <a:cs typeface="Arial" pitchFamily="34" charset="0"/>
            </a:endParaRPr>
          </a:p>
          <a:p>
            <a:pPr defTabSz="931774">
              <a:lnSpc>
                <a:spcPct val="150000"/>
              </a:lnSpc>
              <a:defRPr/>
            </a:pPr>
            <a:r>
              <a:rPr lang="en-US" dirty="0">
                <a:latin typeface="Arial" pitchFamily="34" charset="0"/>
                <a:cs typeface="Arial" pitchFamily="34" charset="0"/>
              </a:rPr>
              <a:t>An intervention option is effective if benefits are greater than costs. The challenge of assigning a monetary value to health outcomes, such as a human life, is difficult and controversial.</a:t>
            </a:r>
          </a:p>
          <a:p>
            <a:pPr>
              <a:lnSpc>
                <a:spcPct val="150000"/>
              </a:lnSpc>
            </a:pP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31</a:t>
            </a:fld>
            <a:endParaRPr lang="en-US" dirty="0"/>
          </a:p>
        </p:txBody>
      </p:sp>
    </p:spTree>
    <p:extLst>
      <p:ext uri="{BB962C8B-B14F-4D97-AF65-F5344CB8AC3E}">
        <p14:creationId xmlns:p14="http://schemas.microsoft.com/office/powerpoint/2010/main" val="2047011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014220"/>
          </a:xfrm>
        </p:spPr>
        <p:txBody>
          <a:bodyPr/>
          <a:lstStyle/>
          <a:p>
            <a:pPr>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a:t>
            </a:r>
            <a:r>
              <a:rPr lang="en-US" dirty="0">
                <a:solidFill>
                  <a:srgbClr val="000000"/>
                </a:solidFill>
                <a:latin typeface="Arial" pitchFamily="34" charset="0"/>
                <a:cs typeface="Arial" pitchFamily="34" charset="0"/>
              </a:rPr>
              <a:t>the knowledge check question and elicit participant responses.&gt;</a:t>
            </a:r>
          </a:p>
          <a:p>
            <a:pPr>
              <a:spcAft>
                <a:spcPts val="607"/>
              </a:spcAft>
            </a:pPr>
            <a:endParaRPr lang="en-US" dirty="0">
              <a:solidFill>
                <a:srgbClr val="000000"/>
              </a:solidFill>
              <a:latin typeface="Arial" pitchFamily="34" charset="0"/>
              <a:cs typeface="Arial" pitchFamily="34" charset="0"/>
            </a:endParaRPr>
          </a:p>
          <a:p>
            <a:pPr>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 to appear.&gt;</a:t>
            </a:r>
          </a:p>
          <a:p>
            <a:pPr defTabSz="919516">
              <a:spcAft>
                <a:spcPts val="603"/>
              </a:spcAft>
              <a:defRPr/>
            </a:pPr>
            <a:endParaRPr lang="en-US" b="0" baseline="0" dirty="0">
              <a:solidFill>
                <a:srgbClr val="000000"/>
              </a:solidFill>
              <a:latin typeface="Arial" pitchFamily="34" charset="0"/>
              <a:cs typeface="Arial" pitchFamily="34" charset="0"/>
            </a:endParaRPr>
          </a:p>
          <a:p>
            <a:pPr defTabSz="919516">
              <a:spcAft>
                <a:spcPts val="603"/>
              </a:spcAft>
              <a:defRPr/>
            </a:pPr>
            <a:r>
              <a:rPr lang="en-US" b="0" baseline="0" dirty="0">
                <a:solidFill>
                  <a:srgbClr val="000000"/>
                </a:solidFill>
                <a:latin typeface="Arial" pitchFamily="34" charset="0"/>
                <a:cs typeface="Arial" pitchFamily="34" charset="0"/>
              </a:rPr>
              <a:t>The correct answer is A, data.</a:t>
            </a:r>
          </a:p>
          <a:p>
            <a:pPr defTabSz="919516">
              <a:spcAft>
                <a:spcPts val="603"/>
              </a:spcAft>
              <a:defRPr/>
            </a:pPr>
            <a:endParaRPr lang="en-US" b="0" baseline="0" dirty="0">
              <a:solidFill>
                <a:srgbClr val="000000"/>
              </a:solidFill>
              <a:latin typeface="Arial" pitchFamily="34" charset="0"/>
              <a:cs typeface="Arial" pitchFamily="34" charset="0"/>
            </a:endParaRPr>
          </a:p>
          <a:p>
            <a:pPr defTabSz="919516">
              <a:spcAft>
                <a:spcPts val="603"/>
              </a:spcAft>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9296400"/>
          </a:xfrm>
        </p:spPr>
        <p:txBody>
          <a:bodyPr/>
          <a:lstStyle/>
          <a:p>
            <a:pPr>
              <a:lnSpc>
                <a:spcPct val="150000"/>
              </a:lnSpc>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a:t>
            </a:r>
            <a:r>
              <a:rPr lang="en-US" b="0" baseline="0" dirty="0">
                <a:solidFill>
                  <a:srgbClr val="000000"/>
                </a:solidFill>
                <a:latin typeface="Arial" pitchFamily="34" charset="0"/>
                <a:cs typeface="Arial" pitchFamily="34" charset="0"/>
              </a:rPr>
              <a:t>the first </a:t>
            </a:r>
            <a:r>
              <a:rPr lang="en-US" dirty="0">
                <a:solidFill>
                  <a:srgbClr val="000000"/>
                </a:solidFill>
                <a:latin typeface="Arial" pitchFamily="34" charset="0"/>
                <a:cs typeface="Arial" pitchFamily="34" charset="0"/>
              </a:rPr>
              <a:t>knowledge check question and </a:t>
            </a:r>
            <a:r>
              <a:rPr lang="en-US" b="1" dirty="0">
                <a:solidFill>
                  <a:srgbClr val="000000"/>
                </a:solidFill>
                <a:latin typeface="Arial" pitchFamily="34" charset="0"/>
                <a:cs typeface="Arial" pitchFamily="34" charset="0"/>
              </a:rPr>
              <a:t>ELICIT</a:t>
            </a:r>
            <a:r>
              <a:rPr lang="en-US" dirty="0">
                <a:solidFill>
                  <a:srgbClr val="000000"/>
                </a:solidFill>
                <a:latin typeface="Arial" pitchFamily="34" charset="0"/>
                <a:cs typeface="Arial" pitchFamily="34" charset="0"/>
              </a:rPr>
              <a:t> participant responses.&gt;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defTabSz="919516">
              <a:lnSpc>
                <a:spcPct val="150000"/>
              </a:lnSpc>
              <a:spcAft>
                <a:spcPts val="603"/>
              </a:spcAft>
              <a:defRPr/>
            </a:pPr>
            <a:endParaRPr lang="en-US" b="1" baseline="0" dirty="0">
              <a:solidFill>
                <a:srgbClr val="000000"/>
              </a:solidFill>
              <a:latin typeface="Arial" pitchFamily="34" charset="0"/>
              <a:cs typeface="Arial" pitchFamily="34" charset="0"/>
            </a:endParaRPr>
          </a:p>
          <a:p>
            <a:pPr defTabSz="919516">
              <a:lnSpc>
                <a:spcPct val="150000"/>
              </a:lnSpc>
              <a:spcAft>
                <a:spcPts val="603"/>
              </a:spcAft>
              <a:defRPr/>
            </a:pPr>
            <a:r>
              <a:rPr lang="en-US" b="0" baseline="0" dirty="0">
                <a:solidFill>
                  <a:srgbClr val="000000"/>
                </a:solidFill>
                <a:latin typeface="Arial" pitchFamily="34" charset="0"/>
                <a:cs typeface="Arial" pitchFamily="34" charset="0"/>
              </a:rPr>
              <a:t>The correct answer is A, c</a:t>
            </a:r>
            <a:r>
              <a:rPr lang="en-US" b="0" dirty="0">
                <a:solidFill>
                  <a:srgbClr val="000000"/>
                </a:solidFill>
                <a:latin typeface="Arial" pitchFamily="34" charset="0"/>
                <a:cs typeface="Arial" pitchFamily="34" charset="0"/>
              </a:rPr>
              <a:t>ost-utility analysis</a:t>
            </a:r>
            <a:r>
              <a:rPr lang="en-US" b="0" baseline="0" dirty="0">
                <a:solidFill>
                  <a:srgbClr val="000000"/>
                </a:solidFill>
                <a:latin typeface="Arial" pitchFamily="34" charset="0"/>
                <a:cs typeface="Arial" pitchFamily="34" charset="0"/>
              </a:rPr>
              <a:t>.</a:t>
            </a:r>
            <a:endParaRPr lang="en-US" b="0" dirty="0">
              <a:solidFill>
                <a:srgbClr val="000000"/>
              </a:solidFill>
              <a:latin typeface="Arial" pitchFamily="34" charset="0"/>
              <a:cs typeface="Arial" pitchFamily="34" charset="0"/>
            </a:endParaRPr>
          </a:p>
          <a:p>
            <a:pPr defTabSz="919516">
              <a:lnSpc>
                <a:spcPct val="150000"/>
              </a:lnSpc>
              <a:spcAft>
                <a:spcPts val="603"/>
              </a:spcAft>
              <a:defRPr/>
            </a:pPr>
            <a:endParaRPr lang="en-US" b="0" dirty="0">
              <a:solidFill>
                <a:srgbClr val="000000"/>
              </a:solidFill>
              <a:latin typeface="Arial" pitchFamily="34" charset="0"/>
              <a:cs typeface="Arial" pitchFamily="34" charset="0"/>
            </a:endParaRPr>
          </a:p>
          <a:p>
            <a:pPr>
              <a:lnSpc>
                <a:spcPct val="150000"/>
              </a:lnSpc>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a:t>
            </a:r>
            <a:r>
              <a:rPr lang="en-US" b="0" baseline="0" dirty="0">
                <a:solidFill>
                  <a:srgbClr val="000000"/>
                </a:solidFill>
                <a:latin typeface="Arial" pitchFamily="34" charset="0"/>
                <a:cs typeface="Arial" pitchFamily="34" charset="0"/>
              </a:rPr>
              <a:t>the second </a:t>
            </a:r>
            <a:r>
              <a:rPr lang="en-US" dirty="0">
                <a:solidFill>
                  <a:srgbClr val="000000"/>
                </a:solidFill>
                <a:latin typeface="Arial" pitchFamily="34" charset="0"/>
                <a:cs typeface="Arial" pitchFamily="34" charset="0"/>
              </a:rPr>
              <a:t>knowledge check question and </a:t>
            </a:r>
            <a:r>
              <a:rPr lang="en-US" b="1" dirty="0">
                <a:solidFill>
                  <a:srgbClr val="000000"/>
                </a:solidFill>
                <a:latin typeface="Arial" pitchFamily="34" charset="0"/>
                <a:cs typeface="Arial" pitchFamily="34" charset="0"/>
              </a:rPr>
              <a:t>ELICIT</a:t>
            </a:r>
            <a:r>
              <a:rPr lang="en-US" dirty="0">
                <a:solidFill>
                  <a:srgbClr val="000000"/>
                </a:solidFill>
                <a:latin typeface="Arial" pitchFamily="34" charset="0"/>
                <a:cs typeface="Arial" pitchFamily="34" charset="0"/>
              </a:rPr>
              <a:t> participant responses.&gt;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lnSpc>
                <a:spcPct val="150000"/>
              </a:lnSpc>
              <a:spcAft>
                <a:spcPts val="607"/>
              </a:spcAft>
            </a:pPr>
            <a:endParaRPr lang="en-US" dirty="0">
              <a:solidFill>
                <a:srgbClr val="000000"/>
              </a:solidFill>
              <a:latin typeface="Arial" pitchFamily="34" charset="0"/>
              <a:cs typeface="Arial" pitchFamily="34" charset="0"/>
            </a:endParaRPr>
          </a:p>
          <a:p>
            <a:pPr defTabSz="931774">
              <a:lnSpc>
                <a:spcPct val="150000"/>
              </a:lnSpc>
              <a:spcAft>
                <a:spcPts val="607"/>
              </a:spcAft>
              <a:defRPr/>
            </a:pPr>
            <a:r>
              <a:rPr lang="en-US" dirty="0">
                <a:solidFill>
                  <a:srgbClr val="000000"/>
                </a:solidFill>
                <a:latin typeface="Arial" pitchFamily="34" charset="0"/>
                <a:cs typeface="Arial" pitchFamily="34" charset="0"/>
              </a:rPr>
              <a:t>The correct answer is D, c</a:t>
            </a:r>
            <a:r>
              <a:rPr lang="en-US" b="0" baseline="0" dirty="0">
                <a:solidFill>
                  <a:srgbClr val="000000"/>
                </a:solidFill>
                <a:latin typeface="Arial" pitchFamily="34" charset="0"/>
                <a:cs typeface="Arial" pitchFamily="34" charset="0"/>
              </a:rPr>
              <a:t>ost analysis.</a:t>
            </a:r>
          </a:p>
          <a:p>
            <a:pPr defTabSz="931774">
              <a:lnSpc>
                <a:spcPct val="150000"/>
              </a:lnSpc>
              <a:spcAft>
                <a:spcPts val="607"/>
              </a:spcAft>
              <a:defRPr/>
            </a:pPr>
            <a:endParaRPr lang="en-US" b="0" baseline="0" dirty="0">
              <a:solidFill>
                <a:srgbClr val="000000"/>
              </a:solidFill>
              <a:latin typeface="Arial" pitchFamily="34" charset="0"/>
              <a:cs typeface="Arial" pitchFamily="34" charset="0"/>
            </a:endParaRPr>
          </a:p>
          <a:p>
            <a:pPr>
              <a:lnSpc>
                <a:spcPct val="150000"/>
              </a:lnSpc>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a:t>
            </a:r>
            <a:r>
              <a:rPr lang="en-US" b="0" baseline="0" dirty="0">
                <a:solidFill>
                  <a:srgbClr val="000000"/>
                </a:solidFill>
                <a:latin typeface="Arial" pitchFamily="34" charset="0"/>
                <a:cs typeface="Arial" pitchFamily="34" charset="0"/>
              </a:rPr>
              <a:t>the third </a:t>
            </a:r>
            <a:r>
              <a:rPr lang="en-US" dirty="0">
                <a:solidFill>
                  <a:srgbClr val="000000"/>
                </a:solidFill>
                <a:latin typeface="Arial" pitchFamily="34" charset="0"/>
                <a:cs typeface="Arial" pitchFamily="34" charset="0"/>
              </a:rPr>
              <a:t>knowledge check question and </a:t>
            </a:r>
            <a:r>
              <a:rPr lang="en-US" b="1" dirty="0">
                <a:solidFill>
                  <a:srgbClr val="000000"/>
                </a:solidFill>
                <a:latin typeface="Arial" pitchFamily="34" charset="0"/>
                <a:cs typeface="Arial" pitchFamily="34" charset="0"/>
              </a:rPr>
              <a:t>ELICIT</a:t>
            </a:r>
            <a:r>
              <a:rPr lang="en-US" dirty="0">
                <a:solidFill>
                  <a:srgbClr val="000000"/>
                </a:solidFill>
                <a:latin typeface="Arial" pitchFamily="34" charset="0"/>
                <a:cs typeface="Arial" pitchFamily="34" charset="0"/>
              </a:rPr>
              <a:t> participant responses.&gt;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lnSpc>
                <a:spcPct val="150000"/>
              </a:lnSpc>
              <a:spcAft>
                <a:spcPts val="607"/>
              </a:spcAft>
            </a:pPr>
            <a:endParaRPr lang="en-US" dirty="0">
              <a:solidFill>
                <a:srgbClr val="000000"/>
              </a:solidFill>
              <a:latin typeface="Arial" pitchFamily="34" charset="0"/>
              <a:cs typeface="Arial" pitchFamily="34" charset="0"/>
            </a:endParaRPr>
          </a:p>
          <a:p>
            <a:pPr defTabSz="931774">
              <a:lnSpc>
                <a:spcPct val="150000"/>
              </a:lnSpc>
              <a:spcAft>
                <a:spcPts val="607"/>
              </a:spcAft>
              <a:defRPr/>
            </a:pPr>
            <a:r>
              <a:rPr lang="en-US" dirty="0">
                <a:solidFill>
                  <a:srgbClr val="000000"/>
                </a:solidFill>
                <a:latin typeface="Arial" pitchFamily="34" charset="0"/>
                <a:cs typeface="Arial" pitchFamily="34" charset="0"/>
              </a:rPr>
              <a:t>The correct answer is C, c</a:t>
            </a:r>
            <a:r>
              <a:rPr lang="en-US" b="0" baseline="0" dirty="0">
                <a:solidFill>
                  <a:srgbClr val="000000"/>
                </a:solidFill>
                <a:latin typeface="Arial" pitchFamily="34" charset="0"/>
                <a:cs typeface="Arial" pitchFamily="34" charset="0"/>
              </a:rPr>
              <a:t>ost-benefit analysis.</a:t>
            </a:r>
          </a:p>
          <a:p>
            <a:pPr defTabSz="919516">
              <a:lnSpc>
                <a:spcPct val="150000"/>
              </a:lnSpc>
              <a:spcAft>
                <a:spcPts val="603"/>
              </a:spcAft>
              <a:defRPr/>
            </a:pPr>
            <a:endParaRPr lang="en-US" b="0" baseline="0" dirty="0">
              <a:solidFill>
                <a:srgbClr val="000000"/>
              </a:solidFill>
              <a:latin typeface="Arial" pitchFamily="34" charset="0"/>
              <a:cs typeface="Arial" pitchFamily="34" charset="0"/>
            </a:endParaRPr>
          </a:p>
          <a:p>
            <a:pPr>
              <a:lnSpc>
                <a:spcPct val="150000"/>
              </a:lnSpc>
              <a:spcAft>
                <a:spcPts val="607"/>
              </a:spcAft>
            </a:pPr>
            <a:r>
              <a:rPr lang="en-US" b="0"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a:t>
            </a:r>
            <a:r>
              <a:rPr lang="en-US" b="0" baseline="0" dirty="0">
                <a:solidFill>
                  <a:srgbClr val="000000"/>
                </a:solidFill>
                <a:latin typeface="Arial" pitchFamily="34" charset="0"/>
                <a:cs typeface="Arial" pitchFamily="34" charset="0"/>
              </a:rPr>
              <a:t>the fourth </a:t>
            </a:r>
            <a:r>
              <a:rPr lang="en-US" dirty="0">
                <a:solidFill>
                  <a:srgbClr val="000000"/>
                </a:solidFill>
                <a:latin typeface="Arial" pitchFamily="34" charset="0"/>
                <a:cs typeface="Arial" pitchFamily="34" charset="0"/>
              </a:rPr>
              <a:t>knowledge check question and </a:t>
            </a:r>
            <a:r>
              <a:rPr lang="en-US" b="1" dirty="0">
                <a:solidFill>
                  <a:srgbClr val="000000"/>
                </a:solidFill>
                <a:latin typeface="Arial" pitchFamily="34" charset="0"/>
                <a:cs typeface="Arial" pitchFamily="34" charset="0"/>
              </a:rPr>
              <a:t>ELICIT</a:t>
            </a:r>
            <a:r>
              <a:rPr lang="en-US" dirty="0">
                <a:solidFill>
                  <a:srgbClr val="000000"/>
                </a:solidFill>
                <a:latin typeface="Arial" pitchFamily="34" charset="0"/>
                <a:cs typeface="Arial" pitchFamily="34" charset="0"/>
              </a:rPr>
              <a:t> participant responses.&gt;</a:t>
            </a:r>
          </a:p>
          <a:p>
            <a:pPr>
              <a:lnSpc>
                <a:spcPct val="150000"/>
              </a:lnSpc>
              <a:spcAft>
                <a:spcPts val="607"/>
              </a:spcAft>
            </a:pPr>
            <a:endParaRPr lang="en-US" dirty="0">
              <a:solidFill>
                <a:srgbClr val="000000"/>
              </a:solidFill>
              <a:latin typeface="Arial" pitchFamily="34" charset="0"/>
              <a:cs typeface="Arial" pitchFamily="34" charset="0"/>
            </a:endParaRPr>
          </a:p>
          <a:p>
            <a:pPr>
              <a:lnSpc>
                <a:spcPct val="150000"/>
              </a:lnSpc>
              <a:spcAft>
                <a:spcPts val="607"/>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lnSpc>
                <a:spcPct val="150000"/>
              </a:lnSpc>
              <a:spcAft>
                <a:spcPts val="607"/>
              </a:spcAft>
            </a:pPr>
            <a:endParaRPr lang="en-US" dirty="0">
              <a:solidFill>
                <a:srgbClr val="000000"/>
              </a:solidFill>
              <a:latin typeface="Arial" pitchFamily="34" charset="0"/>
              <a:cs typeface="Arial" pitchFamily="34" charset="0"/>
            </a:endParaRPr>
          </a:p>
          <a:p>
            <a:pPr defTabSz="931774">
              <a:lnSpc>
                <a:spcPct val="150000"/>
              </a:lnSpc>
              <a:spcAft>
                <a:spcPts val="607"/>
              </a:spcAft>
              <a:defRPr/>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B, cost-effectiveness analysis.</a:t>
            </a:r>
          </a:p>
          <a:p>
            <a:pPr marL="172419" indent="-172419" defTabSz="919516">
              <a:lnSpc>
                <a:spcPct val="150000"/>
              </a:lnSpc>
              <a:spcAft>
                <a:spcPts val="603"/>
              </a:spcAft>
              <a:buFont typeface="Arial" panose="020B0604020202020204" pitchFamily="34" charset="0"/>
              <a:buChar char="•"/>
              <a:defRPr/>
            </a:pPr>
            <a:endParaRPr lang="en-US" b="0" baseline="0" dirty="0">
              <a:solidFill>
                <a:srgbClr val="000000"/>
              </a:solidFill>
              <a:latin typeface="Arial" pitchFamily="34" charset="0"/>
              <a:cs typeface="Arial" pitchFamily="34" charset="0"/>
            </a:endParaRPr>
          </a:p>
          <a:p>
            <a:pPr defTabSz="919516">
              <a:lnSpc>
                <a:spcPct val="150000"/>
              </a:lnSpc>
              <a:spcAft>
                <a:spcPts val="603"/>
              </a:spcAft>
              <a:defRPr/>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0" baseline="0" dirty="0">
              <a:solidFill>
                <a:srgbClr val="000000"/>
              </a:solidFill>
              <a:latin typeface="Arial" pitchFamily="34" charset="0"/>
              <a:cs typeface="Arial" pitchFamily="34" charset="0"/>
            </a:endParaRPr>
          </a:p>
          <a:p>
            <a:pPr defTabSz="919516">
              <a:spcAft>
                <a:spcPts val="603"/>
              </a:spcAft>
              <a:defRPr/>
            </a:pPr>
            <a:endParaRPr lang="en-US" b="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33</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2169160"/>
          </a:xfrm>
        </p:spPr>
        <p:txBody>
          <a:bodyPr/>
          <a:lstStyle/>
          <a:p>
            <a:pPr defTabSz="907404">
              <a:lnSpc>
                <a:spcPct val="150000"/>
              </a:lnSpc>
              <a:defRPr/>
            </a:pPr>
            <a:r>
              <a:rPr lang="en-US" b="1" dirty="0">
                <a:latin typeface="Arial" panose="020B0604020202020204" pitchFamily="34" charset="0"/>
                <a:cs typeface="Arial" panose="020B0604020202020204" pitchFamily="34" charset="0"/>
              </a:rPr>
              <a:t>SAY: </a:t>
            </a:r>
          </a:p>
          <a:p>
            <a:pPr defTabSz="907404">
              <a:lnSpc>
                <a:spcPct val="150000"/>
              </a:lnSpc>
              <a:defRPr/>
            </a:pPr>
            <a:endParaRPr lang="en-US" b="1" dirty="0">
              <a:latin typeface="Arial" panose="020B0604020202020204" pitchFamily="34" charset="0"/>
              <a:cs typeface="Arial" panose="020B0604020202020204" pitchFamily="34" charset="0"/>
            </a:endParaRPr>
          </a:p>
          <a:p>
            <a:pPr defTabSz="907404">
              <a:lnSpc>
                <a:spcPct val="150000"/>
              </a:lnSpc>
              <a:defRPr/>
            </a:pPr>
            <a:r>
              <a:rPr lang="en-US" b="0" baseline="0" dirty="0">
                <a:solidFill>
                  <a:schemeClr val="tx1"/>
                </a:solidFill>
                <a:latin typeface="Arial" panose="020B0604020202020204" pitchFamily="34" charset="0"/>
                <a:cs typeface="Arial" panose="020B0604020202020204" pitchFamily="34" charset="0"/>
              </a:rPr>
              <a:t>Let’s review the learning objectives for this course.</a:t>
            </a:r>
          </a:p>
          <a:p>
            <a:pPr defTabSz="907404">
              <a:lnSpc>
                <a:spcPct val="150000"/>
              </a:lnSpc>
              <a:defRPr/>
            </a:pPr>
            <a:endParaRPr lang="en-US" b="0" baseline="0" dirty="0">
              <a:solidFill>
                <a:schemeClr val="tx1"/>
              </a:solidFill>
              <a:latin typeface="Arial" panose="020B0604020202020204" pitchFamily="34" charset="0"/>
              <a:cs typeface="Arial" panose="020B0604020202020204" pitchFamily="34" charset="0"/>
            </a:endParaRPr>
          </a:p>
          <a:p>
            <a:pPr defTabSz="907404">
              <a:lnSpc>
                <a:spcPct val="150000"/>
              </a:lnSpc>
              <a:defRPr/>
            </a:pPr>
            <a:r>
              <a:rPr lang="en-US" b="1" baseline="0" dirty="0">
                <a:solidFill>
                  <a:schemeClr val="tx1"/>
                </a:solidFill>
                <a:latin typeface="Arial" panose="020B0604020202020204" pitchFamily="34" charset="0"/>
                <a:cs typeface="Arial" panose="020B0604020202020204" pitchFamily="34" charset="0"/>
              </a:rPr>
              <a:t>&lt;READ </a:t>
            </a:r>
            <a:r>
              <a:rPr lang="en-US" b="0" baseline="0" dirty="0">
                <a:solidFill>
                  <a:schemeClr val="tx1"/>
                </a:solidFill>
                <a:latin typeface="Arial" panose="020B0604020202020204" pitchFamily="34" charset="0"/>
                <a:cs typeface="Arial" panose="020B0604020202020204" pitchFamily="34" charset="0"/>
              </a:rPr>
              <a:t>the objectives listed on the slide.&gt;</a:t>
            </a:r>
          </a:p>
          <a:p>
            <a:pPr defTabSz="907404">
              <a:lnSpc>
                <a:spcPct val="150000"/>
              </a:lnSpc>
              <a:defRPr/>
            </a:pPr>
            <a:endParaRPr lang="en-US" b="0" dirty="0">
              <a:solidFill>
                <a:srgbClr val="000000"/>
              </a:solidFill>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34</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1010"/>
          </a:xfrm>
        </p:spPr>
        <p:txBody>
          <a:bodyPr/>
          <a:lstStyle/>
          <a:p>
            <a:pPr defTabSz="931705">
              <a:lnSpc>
                <a:spcPct val="150000"/>
              </a:lnSpc>
              <a:spcAft>
                <a:spcPts val="611"/>
              </a:spcAft>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1198648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42290"/>
          </a:xfrm>
        </p:spPr>
        <p:txBody>
          <a:bodyPr/>
          <a:lstStyle/>
          <a:p>
            <a:pPr>
              <a:lnSpc>
                <a:spcPct val="150000"/>
              </a:lnSpc>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35D72F-5E2D-4C28-8171-B424CC04D60D}" type="slidenum">
              <a:rPr lang="en-US" smtClean="0"/>
              <a:pPr/>
              <a:t>36</a:t>
            </a:fld>
            <a:endParaRPr lang="en-US" dirty="0"/>
          </a:p>
        </p:txBody>
      </p:sp>
    </p:spTree>
    <p:extLst>
      <p:ext uri="{BB962C8B-B14F-4D97-AF65-F5344CB8AC3E}">
        <p14:creationId xmlns:p14="http://schemas.microsoft.com/office/powerpoint/2010/main" val="81810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832610"/>
          </a:xfrm>
        </p:spPr>
        <p:txBody>
          <a:bodyPr/>
          <a:lstStyle/>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information from this course is based on these resources; I encourage you to take a look at them after this course. </a:t>
            </a:r>
          </a:p>
          <a:p>
            <a:pPr>
              <a:lnSpc>
                <a:spcPct val="150000"/>
              </a:lnSpc>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40257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37210"/>
          </a:xfrm>
        </p:spPr>
        <p:txBody>
          <a:bodyPr/>
          <a:lstStyle/>
          <a:p>
            <a:pPr>
              <a:lnSpc>
                <a:spcPct val="150000"/>
              </a:lnSpc>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40257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8481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39</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527810"/>
          </a:xfrm>
        </p:spPr>
        <p:txBody>
          <a:bodyPr>
            <a:noAutofit/>
          </a:bodyPr>
          <a:lstStyle/>
          <a:p>
            <a:pPr defTabSz="919415">
              <a:lnSpc>
                <a:spcPct val="150000"/>
              </a:lnSpc>
              <a:defRPr/>
            </a:pPr>
            <a:r>
              <a:rPr lang="en-US" dirty="0">
                <a:latin typeface="Arial" pitchFamily="34" charset="0"/>
                <a:cs typeface="Arial" pitchFamily="34" charset="0"/>
              </a:rPr>
              <a:t>Topic 1</a:t>
            </a:r>
          </a:p>
          <a:p>
            <a:pPr defTabSz="919415">
              <a:lnSpc>
                <a:spcPct val="150000"/>
              </a:lnSpc>
              <a:defRPr/>
            </a:pPr>
            <a:endParaRPr lang="en-US" dirty="0">
              <a:latin typeface="Arial" pitchFamily="34" charset="0"/>
              <a:cs typeface="Arial" pitchFamily="34" charset="0"/>
            </a:endParaRPr>
          </a:p>
          <a:p>
            <a:pPr defTabSz="919415">
              <a:lnSpc>
                <a:spcPct val="150000"/>
              </a:lnSpc>
              <a:defRPr/>
            </a:pPr>
            <a:r>
              <a:rPr lang="en-US" dirty="0">
                <a:latin typeface="Arial" pitchFamily="34" charset="0"/>
                <a:cs typeface="Arial" pitchFamily="34" charset="0"/>
              </a:rPr>
              <a:t>A Public Health</a:t>
            </a:r>
            <a:r>
              <a:rPr lang="en-US" baseline="0" dirty="0">
                <a:latin typeface="Arial" pitchFamily="34" charset="0"/>
                <a:cs typeface="Arial" pitchFamily="34" charset="0"/>
              </a:rPr>
              <a:t> Approach</a:t>
            </a:r>
          </a:p>
          <a:p>
            <a:pPr defTabSz="919415">
              <a:lnSpc>
                <a:spcPct val="150000"/>
              </a:lnSpc>
              <a:defRPr/>
            </a:pPr>
            <a:endParaRPr lang="en-US" baseline="0" dirty="0">
              <a:latin typeface="Arial" pitchFamily="34" charset="0"/>
              <a:cs typeface="Arial" pitchFamily="34" charset="0"/>
            </a:endParaRPr>
          </a:p>
          <a:p>
            <a:pPr>
              <a:lnSpc>
                <a:spcPct val="150000"/>
              </a:lnSpc>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4</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041" y="4415789"/>
            <a:ext cx="5608320" cy="9436134"/>
          </a:xfrm>
          <a:noFill/>
          <a:ln/>
        </p:spPr>
        <p:txBody>
          <a:bodyPr/>
          <a:lstStyle/>
          <a:p>
            <a:r>
              <a:rPr lang="en-US" b="1" dirty="0">
                <a:latin typeface="Arial" pitchFamily="34" charset="0"/>
                <a:cs typeface="Arial" pitchFamily="34" charset="0"/>
              </a:rPr>
              <a:t>SAY:</a:t>
            </a:r>
          </a:p>
          <a:p>
            <a:endParaRPr lang="en-US" dirty="0"/>
          </a:p>
          <a:p>
            <a:pPr rtl="0"/>
            <a:r>
              <a:rPr lang="en-US" dirty="0"/>
              <a:t>Let’s talk about public health in a broader context. Public health problems are diverse and can include infectious diseases, chronic diseases, emergencies, injuries, environmental health problems, as well as other health threats.</a:t>
            </a:r>
            <a:br>
              <a:rPr lang="en-US" dirty="0"/>
            </a:br>
            <a:endParaRPr lang="en-US" dirty="0"/>
          </a:p>
          <a:p>
            <a:pPr rtl="0"/>
            <a:r>
              <a:rPr lang="en-US" dirty="0"/>
              <a:t>Regardless of the topic, we take the same approach to a public health problem by following four general steps.</a:t>
            </a:r>
          </a:p>
          <a:p>
            <a:pPr rtl="0"/>
            <a:endParaRPr lang="en-US" dirty="0"/>
          </a:p>
          <a:p>
            <a:pPr rtl="0"/>
            <a:r>
              <a:rPr lang="en-US" dirty="0"/>
              <a:t>&lt;</a:t>
            </a:r>
            <a:r>
              <a:rPr lang="en-US" b="1" dirty="0"/>
              <a:t>CLICK</a:t>
            </a:r>
            <a:r>
              <a:rPr lang="en-US" dirty="0"/>
              <a:t> for first arrow to appear.&gt;</a:t>
            </a:r>
          </a:p>
          <a:p>
            <a:pPr rtl="0"/>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 &lt;</a:t>
            </a:r>
            <a:r>
              <a:rPr lang="en-US" b="1" dirty="0"/>
              <a:t>CLICK</a:t>
            </a:r>
            <a:r>
              <a:rPr lang="en-US" dirty="0"/>
              <a:t> to advance animation; second arrow will disappear, and third arrow will appear above Intervention Evaluation box.&gt;</a:t>
            </a:r>
          </a:p>
          <a:p>
            <a:pPr rtl="0"/>
            <a:endParaRPr lang="en-US" dirty="0"/>
          </a:p>
          <a:p>
            <a:pPr rtl="0"/>
            <a:r>
              <a:rPr lang="en-US" dirty="0"/>
              <a:t>Once 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br>
              <a:rPr lang="en-US" dirty="0"/>
            </a:br>
            <a:r>
              <a:rPr lang="en-US" dirty="0"/>
              <a:t>&lt;</a:t>
            </a:r>
            <a:r>
              <a:rPr lang="en-US" b="1" dirty="0"/>
              <a:t>CLICK</a:t>
            </a:r>
            <a:r>
              <a:rPr lang="en-US" dirty="0"/>
              <a:t> to advance animation; third arrow will disappear, and fourth arrow will appear above Implementation box.&gt;</a:t>
            </a:r>
          </a:p>
          <a:p>
            <a:pPr rtl="0"/>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88"/>
            <a:ext cx="5608320" cy="13567412"/>
          </a:xfrm>
        </p:spPr>
        <p:txBody>
          <a:bodyPr/>
          <a:lstStyle/>
          <a:p>
            <a:pPr>
              <a:lnSpc>
                <a:spcPct val="150000"/>
              </a:lnSpc>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p>
          <a:p>
            <a:pPr>
              <a:lnSpc>
                <a:spcPct val="15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implement the public health approach, practitioners use and apply scientific methods. These methods come from a series of core sciences that provide the foundation.</a:t>
            </a:r>
          </a:p>
          <a:p>
            <a:pPr>
              <a:lnSpc>
                <a:spcPct val="150000"/>
              </a:lnSpc>
            </a:pPr>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These sciences include </a:t>
            </a:r>
            <a:r>
              <a:rPr lang="en-US" b="1" dirty="0">
                <a:latin typeface="Arial" panose="020B0604020202020204" pitchFamily="34" charset="0"/>
                <a:cs typeface="Arial" panose="020B0604020202020204" pitchFamily="34" charset="0"/>
              </a:rPr>
              <a:t>Public Health Surveillance</a:t>
            </a:r>
            <a:r>
              <a:rPr lang="en-US" dirty="0">
                <a:latin typeface="Arial" panose="020B0604020202020204" pitchFamily="34" charset="0"/>
                <a:cs typeface="Arial" panose="020B0604020202020204" pitchFamily="34" charset="0"/>
              </a:rPr>
              <a:t>, which we use to monitor a public health </a:t>
            </a:r>
            <a:r>
              <a:rPr lang="en-US">
                <a:latin typeface="Arial" panose="020B0604020202020204" pitchFamily="34" charset="0"/>
                <a:cs typeface="Arial" panose="020B0604020202020204" pitchFamily="34" charset="0"/>
              </a:rPr>
              <a:t>situation.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Epidemiology</a:t>
            </a:r>
            <a:r>
              <a:rPr lang="en-US" dirty="0">
                <a:latin typeface="Arial" panose="020B0604020202020204" pitchFamily="34" charset="0"/>
                <a:cs typeface="Arial" panose="020B0604020202020204" pitchFamily="34" charset="0"/>
              </a:rPr>
              <a:t> enables us to determine where diseases originate, how or why they move through populations, and how we can prevent them.</a:t>
            </a:r>
          </a:p>
          <a:p>
            <a:pPr>
              <a:lnSpc>
                <a:spcPct val="150000"/>
              </a:lnSpc>
            </a:pP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Public Health Laboratories</a:t>
            </a:r>
            <a:r>
              <a:rPr lang="en-US" dirty="0">
                <a:latin typeface="Arial" panose="020B0604020202020204" pitchFamily="34" charset="0"/>
                <a:cs typeface="Arial" panose="020B0604020202020204" pitchFamily="34" charset="0"/>
              </a:rPr>
              <a:t> support public health by performing tests to confirm disease diagnoses. Laboratories also support public health by conducting research and training.</a:t>
            </a:r>
          </a:p>
          <a:p>
            <a:pPr>
              <a:lnSpc>
                <a:spcPct val="15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we continue to move from the use of paper documents to electronic health records, </a:t>
            </a:r>
            <a:r>
              <a:rPr lang="en-US" b="1" dirty="0">
                <a:latin typeface="Arial" panose="020B0604020202020204" pitchFamily="34" charset="0"/>
                <a:cs typeface="Arial" panose="020B0604020202020204" pitchFamily="34" charset="0"/>
              </a:rPr>
              <a:t>Public Health Informatics</a:t>
            </a:r>
            <a:r>
              <a:rPr lang="en-US" dirty="0">
                <a:latin typeface="Arial" panose="020B0604020202020204" pitchFamily="34" charset="0"/>
                <a:cs typeface="Arial" panose="020B0604020202020204" pitchFamily="34" charset="0"/>
              </a:rPr>
              <a:t> continues to increase in importance. Informatics deals with the methods for collecting, compiling, and presenting health information. It enables us to use electronic data effectively when addressing a public health situation.</a:t>
            </a:r>
          </a:p>
          <a:p>
            <a:pPr>
              <a:lnSpc>
                <a:spcPct val="150000"/>
              </a:lnSpc>
            </a:pP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Prevention Effectiveness</a:t>
            </a:r>
            <a:r>
              <a:rPr lang="en-US" dirty="0">
                <a:latin typeface="Arial" panose="020B0604020202020204" pitchFamily="34" charset="0"/>
                <a:cs typeface="Arial" panose="020B0604020202020204" pitchFamily="34" charset="0"/>
              </a:rPr>
              <a:t> is closely linked to public health policy. Prevention effectiveness studies provide important economic information for decision makers to help them choose the best option available.</a:t>
            </a:r>
          </a:p>
          <a:p>
            <a:pPr>
              <a:lnSpc>
                <a:spcPct val="150000"/>
              </a:lnSpc>
            </a:pP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rtl="0">
              <a:lnSpc>
                <a:spcPct val="150000"/>
              </a:lnSpc>
            </a:pP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&lt;OPTIONAL, IF YOU HAVE TIME, SAY&gt;</a:t>
            </a:r>
          </a:p>
          <a:p>
            <a:pPr rtl="0">
              <a:lnSpc>
                <a:spcPct val="150000"/>
              </a:lnSpc>
            </a:pPr>
            <a:endParaRPr lang="en-US" dirty="0">
              <a:latin typeface="Arial" panose="020B0604020202020204" pitchFamily="34" charset="0"/>
              <a:cs typeface="Arial" panose="020B0604020202020204" pitchFamily="34" charset="0"/>
            </a:endParaRPr>
          </a:p>
          <a:p>
            <a:pPr rtl="0">
              <a:lnSpc>
                <a:spcPct val="150000"/>
              </a:lnSpc>
            </a:pPr>
            <a:r>
              <a:rPr lang="en-US" dirty="0">
                <a:latin typeface="Arial" panose="020B0604020202020204" pitchFamily="34" charset="0"/>
                <a:cs typeface="Arial" panose="020B0604020202020204" pitchFamily="34" charset="0"/>
              </a:rPr>
              <a:t>For example, let’s look at the public health problem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a:lnSpc>
                <a:spcPct val="150000"/>
              </a:lnSpc>
            </a:pP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451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042410"/>
          </a:xfrm>
        </p:spPr>
        <p:txBody>
          <a:bodyPr>
            <a:noAutofit/>
          </a:bodyPr>
          <a:lstStyle/>
          <a:p>
            <a:pPr defTabSz="919415">
              <a:lnSpc>
                <a:spcPct val="150000"/>
              </a:lnSpc>
              <a:defRPr/>
            </a:pPr>
            <a:r>
              <a:rPr lang="en-US" b="0" dirty="0">
                <a:latin typeface="Arial" panose="020B0604020202020204" pitchFamily="34" charset="0"/>
                <a:cs typeface="Arial" panose="020B0604020202020204" pitchFamily="34" charset="0"/>
              </a:rPr>
              <a:t>Topic</a:t>
            </a:r>
            <a:r>
              <a:rPr lang="en-US" b="0" baseline="0" dirty="0">
                <a:latin typeface="Arial" panose="020B0604020202020204" pitchFamily="34" charset="0"/>
                <a:cs typeface="Arial" panose="020B0604020202020204" pitchFamily="34" charset="0"/>
              </a:rPr>
              <a:t> 2</a:t>
            </a:r>
          </a:p>
          <a:p>
            <a:pPr defTabSz="919415">
              <a:lnSpc>
                <a:spcPct val="150000"/>
              </a:lnSpc>
              <a:defRPr/>
            </a:pPr>
            <a:endParaRPr lang="en-US" b="0" baseline="0" dirty="0">
              <a:latin typeface="Arial" panose="020B0604020202020204" pitchFamily="34" charset="0"/>
              <a:cs typeface="Arial" panose="020B0604020202020204" pitchFamily="34" charset="0"/>
            </a:endParaRPr>
          </a:p>
          <a:p>
            <a:pPr defTabSz="919415">
              <a:lnSpc>
                <a:spcPct val="150000"/>
              </a:lnSpc>
              <a:defRPr/>
            </a:pPr>
            <a:r>
              <a:rPr lang="en-US" b="0" baseline="0" dirty="0">
                <a:latin typeface="Arial" panose="020B0604020202020204" pitchFamily="34" charset="0"/>
                <a:cs typeface="Arial" panose="020B0604020202020204" pitchFamily="34" charset="0"/>
              </a:rPr>
              <a:t>What is Prevention Effectiveness?</a:t>
            </a:r>
          </a:p>
          <a:p>
            <a:pPr defTabSz="919415">
              <a:lnSpc>
                <a:spcPct val="150000"/>
              </a:lnSpc>
              <a:defRPr/>
            </a:pPr>
            <a:endParaRPr lang="en-US" b="0" baseline="0" dirty="0">
              <a:latin typeface="Arial" panose="020B0604020202020204" pitchFamily="34" charset="0"/>
              <a:cs typeface="Arial" panose="020B0604020202020204" pitchFamily="34" charset="0"/>
            </a:endParaRPr>
          </a:p>
          <a:p>
            <a:pPr defTabSz="919415">
              <a:lnSpc>
                <a:spcPct val="150000"/>
              </a:lnSpc>
              <a:defRPr/>
            </a:pPr>
            <a:r>
              <a:rPr lang="en-US" b="1" baseline="0" dirty="0">
                <a:latin typeface="Arial" panose="020B0604020202020204" pitchFamily="34" charset="0"/>
                <a:cs typeface="Arial" panose="020B0604020202020204" pitchFamily="34" charset="0"/>
              </a:rPr>
              <a:t>SAY</a:t>
            </a:r>
            <a:r>
              <a:rPr lang="en-US" b="0" baseline="0" dirty="0">
                <a:latin typeface="Arial" panose="020B0604020202020204" pitchFamily="34" charset="0"/>
                <a:cs typeface="Arial" panose="020B0604020202020204" pitchFamily="34" charset="0"/>
              </a:rPr>
              <a:t>:</a:t>
            </a:r>
          </a:p>
          <a:p>
            <a:pPr defTabSz="919415">
              <a:lnSpc>
                <a:spcPct val="150000"/>
              </a:lnSpc>
              <a:defRPr/>
            </a:pPr>
            <a:endParaRPr lang="en-US" b="0" baseline="0" dirty="0">
              <a:latin typeface="Arial" panose="020B0604020202020204" pitchFamily="34" charset="0"/>
              <a:cs typeface="Arial" panose="020B0604020202020204" pitchFamily="34" charset="0"/>
            </a:endParaRPr>
          </a:p>
          <a:p>
            <a:pPr defTabSz="919415">
              <a:lnSpc>
                <a:spcPct val="150000"/>
              </a:lnSpc>
              <a:defRPr/>
            </a:pPr>
            <a:r>
              <a:rPr lang="en-US" b="0" baseline="0" dirty="0">
                <a:latin typeface="Arial" panose="020B0604020202020204" pitchFamily="34" charset="0"/>
                <a:cs typeface="Arial" panose="020B0604020202020204" pitchFamily="34" charset="0"/>
              </a:rPr>
              <a:t>Now, let’s take a look at what prevention effectiveness is. We will also take a look at</a:t>
            </a:r>
          </a:p>
          <a:p>
            <a:pPr defTabSz="919415">
              <a:lnSpc>
                <a:spcPct val="150000"/>
              </a:lnSpc>
              <a:defRPr/>
            </a:pPr>
            <a:endParaRPr lang="en-US" b="0" baseline="0" dirty="0">
              <a:latin typeface="Arial" panose="020B0604020202020204" pitchFamily="34" charset="0"/>
              <a:cs typeface="Arial" panose="020B0604020202020204" pitchFamily="34" charset="0"/>
            </a:endParaRPr>
          </a:p>
          <a:p>
            <a:pPr marL="174708" indent="-174708" defTabSz="919415">
              <a:lnSpc>
                <a:spcPct val="150000"/>
              </a:lnSpc>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prevention effectiveness functions,</a:t>
            </a:r>
          </a:p>
          <a:p>
            <a:pPr marL="174708" indent="-174708" defTabSz="919415">
              <a:lnSpc>
                <a:spcPct val="150000"/>
              </a:lnSpc>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the strategy life cycle, and</a:t>
            </a:r>
          </a:p>
          <a:p>
            <a:pPr marL="174708" indent="-174708" defTabSz="919415">
              <a:lnSpc>
                <a:spcPct val="150000"/>
              </a:lnSpc>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what prompts a prevention effectiveness study.</a:t>
            </a:r>
          </a:p>
          <a:p>
            <a:pPr defTabSz="919415">
              <a:lnSpc>
                <a:spcPct val="150000"/>
              </a:lnSpc>
              <a:defRPr/>
            </a:pPr>
            <a:endParaRPr lang="en-US" b="0" baseline="0" dirty="0">
              <a:latin typeface="Arial" panose="020B0604020202020204" pitchFamily="34" charset="0"/>
              <a:cs typeface="Arial" panose="020B0604020202020204" pitchFamily="34" charset="0"/>
            </a:endParaRPr>
          </a:p>
          <a:p>
            <a:pPr defTabSz="919415">
              <a:lnSpc>
                <a:spcPct val="150000"/>
              </a:lnSpc>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737610"/>
          </a:xfrm>
        </p:spPr>
        <p:txBody>
          <a:bodyPr/>
          <a:lstStyle/>
          <a:p>
            <a:pPr defTabSz="919517">
              <a:lnSpc>
                <a:spcPct val="150000"/>
              </a:lnSpc>
              <a:defRPr/>
            </a:pPr>
            <a:r>
              <a:rPr lang="en-US" b="1" dirty="0">
                <a:latin typeface="Arial" panose="020B0604020202020204" pitchFamily="34" charset="0"/>
                <a:cs typeface="Arial" pitchFamily="34" charset="0"/>
              </a:rPr>
              <a:t>SAY: </a:t>
            </a:r>
          </a:p>
          <a:p>
            <a:pPr defTabSz="919517">
              <a:lnSpc>
                <a:spcPct val="150000"/>
              </a:lnSpc>
              <a:defRPr/>
            </a:pPr>
            <a:endParaRPr lang="en-US" b="1" dirty="0">
              <a:latin typeface="Arial" pitchFamily="34" charset="0"/>
              <a:cs typeface="Arial" pitchFamily="34" charset="0"/>
            </a:endParaRPr>
          </a:p>
          <a:p>
            <a:pPr defTabSz="919517">
              <a:lnSpc>
                <a:spcPct val="150000"/>
              </a:lnSpc>
              <a:defRPr/>
            </a:pPr>
            <a:r>
              <a:rPr lang="en-US" dirty="0">
                <a:latin typeface="Arial" pitchFamily="34" charset="0"/>
                <a:cs typeface="Arial" pitchFamily="34" charset="0"/>
              </a:rPr>
              <a:t>What is prevention effectiveness?</a:t>
            </a:r>
            <a:br>
              <a:rPr lang="en-US" dirty="0">
                <a:latin typeface="Arial" pitchFamily="34" charset="0"/>
                <a:cs typeface="Arial" pitchFamily="34" charset="0"/>
              </a:rPr>
            </a:br>
            <a:endParaRPr lang="en-US" dirty="0">
              <a:latin typeface="Arial" pitchFamily="34" charset="0"/>
              <a:cs typeface="Arial" pitchFamily="34" charset="0"/>
            </a:endParaRPr>
          </a:p>
          <a:p>
            <a:pPr defTabSz="919517">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READ </a:t>
            </a:r>
            <a:r>
              <a:rPr lang="en-US" b="0" baseline="0" dirty="0">
                <a:latin typeface="Arial" pitchFamily="34" charset="0"/>
                <a:cs typeface="Arial" pitchFamily="34" charset="0"/>
              </a:rPr>
              <a:t>t</a:t>
            </a:r>
            <a:r>
              <a:rPr lang="en-US" dirty="0">
                <a:latin typeface="Arial" pitchFamily="34" charset="0"/>
                <a:cs typeface="Arial" pitchFamily="34" charset="0"/>
              </a:rPr>
              <a:t>he definition on the slide.&gt;</a:t>
            </a:r>
          </a:p>
          <a:p>
            <a:pPr defTabSz="919517">
              <a:lnSpc>
                <a:spcPct val="150000"/>
              </a:lnSpc>
              <a:defRPr/>
            </a:pPr>
            <a:endParaRPr lang="en-US" dirty="0">
              <a:latin typeface="Arial" pitchFamily="34" charset="0"/>
              <a:cs typeface="Arial" pitchFamily="34" charset="0"/>
            </a:endParaRPr>
          </a:p>
          <a:p>
            <a:pPr defTabSz="919517">
              <a:lnSpc>
                <a:spcPct val="150000"/>
              </a:lnSpc>
              <a:defRPr/>
            </a:pPr>
            <a:r>
              <a:rPr lang="en-US" b="1" dirty="0">
                <a:latin typeface="Arial" pitchFamily="34" charset="0"/>
                <a:cs typeface="Arial" pitchFamily="34" charset="0"/>
              </a:rPr>
              <a:t>SAY: </a:t>
            </a:r>
          </a:p>
          <a:p>
            <a:pPr defTabSz="919517">
              <a:lnSpc>
                <a:spcPct val="150000"/>
              </a:lnSpc>
              <a:defRPr/>
            </a:pPr>
            <a:endParaRPr lang="en-US" b="1" dirty="0">
              <a:latin typeface="Arial" pitchFamily="34" charset="0"/>
              <a:cs typeface="Arial" pitchFamily="34" charset="0"/>
            </a:endParaRPr>
          </a:p>
          <a:p>
            <a:pPr defTabSz="919517">
              <a:lnSpc>
                <a:spcPct val="150000"/>
              </a:lnSpc>
              <a:defRPr/>
            </a:pPr>
            <a:r>
              <a:rPr lang="en-US" dirty="0">
                <a:latin typeface="Arial" pitchFamily="34" charset="0"/>
                <a:cs typeface="Arial" pitchFamily="34" charset="0"/>
              </a:rPr>
              <a:t>It is closely linked to policy and provides decision makers with crucial information that is necessary in allocating</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resources around programmatic priorities.</a:t>
            </a:r>
          </a:p>
          <a:p>
            <a:pPr defTabSz="919517">
              <a:lnSpc>
                <a:spcPct val="150000"/>
              </a:lnSpc>
              <a:defRPr/>
            </a:pPr>
            <a:endParaRPr lang="en-US" dirty="0">
              <a:latin typeface="Arial" pitchFamily="34" charset="0"/>
              <a:cs typeface="Arial" pitchFamily="34" charset="0"/>
            </a:endParaRPr>
          </a:p>
          <a:p>
            <a:pPr defTabSz="91951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8</a:t>
            </a:fld>
            <a:endParaRPr lang="en-US" dirty="0"/>
          </a:p>
        </p:txBody>
      </p:sp>
    </p:spTree>
    <p:extLst>
      <p:ext uri="{BB962C8B-B14F-4D97-AF65-F5344CB8AC3E}">
        <p14:creationId xmlns:p14="http://schemas.microsoft.com/office/powerpoint/2010/main" val="189324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033010"/>
          </a:xfrm>
        </p:spPr>
        <p:txBody>
          <a:bodyPr/>
          <a:lstStyle/>
          <a:p>
            <a:pPr defTabSz="919517">
              <a:lnSpc>
                <a:spcPct val="150000"/>
              </a:lnSpc>
              <a:defRPr/>
            </a:pPr>
            <a:r>
              <a:rPr lang="en-US" b="1" dirty="0">
                <a:latin typeface="Arial" pitchFamily="34" charset="0"/>
                <a:cs typeface="Arial" pitchFamily="34" charset="0"/>
              </a:rPr>
              <a:t>SAY: </a:t>
            </a:r>
          </a:p>
          <a:p>
            <a:pPr defTabSz="919517">
              <a:lnSpc>
                <a:spcPct val="150000"/>
              </a:lnSpc>
              <a:defRPr/>
            </a:pPr>
            <a:br>
              <a:rPr lang="en-US" b="1" dirty="0">
                <a:latin typeface="Arial" pitchFamily="34" charset="0"/>
                <a:cs typeface="Arial" pitchFamily="34" charset="0"/>
              </a:rPr>
            </a:br>
            <a:r>
              <a:rPr lang="en-US" dirty="0">
                <a:latin typeface="Arial" pitchFamily="34" charset="0"/>
                <a:cs typeface="Arial" pitchFamily="34" charset="0"/>
              </a:rPr>
              <a:t>Prevention</a:t>
            </a:r>
            <a:r>
              <a:rPr lang="en-US" baseline="0" dirty="0">
                <a:latin typeface="Arial" pitchFamily="34" charset="0"/>
                <a:cs typeface="Arial" pitchFamily="34" charset="0"/>
              </a:rPr>
              <a:t> effectiveness is useful for many reasons, including</a:t>
            </a:r>
          </a:p>
          <a:p>
            <a:pPr defTabSz="919517">
              <a:lnSpc>
                <a:spcPct val="150000"/>
              </a:lnSpc>
              <a:defRPr/>
            </a:pPr>
            <a:endParaRPr lang="en-US" b="1" dirty="0">
              <a:latin typeface="Arial" pitchFamily="34" charset="0"/>
              <a:cs typeface="Arial" pitchFamily="34" charset="0"/>
            </a:endParaRPr>
          </a:p>
          <a:p>
            <a:pPr marL="174708" indent="-174708" defTabSz="919517">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assessing the impact of prevention policies, programs, and practices on public health outcomes by determining their effectiveness, safety, and costs;</a:t>
            </a:r>
          </a:p>
          <a:p>
            <a:pPr defTabSz="919517">
              <a:lnSpc>
                <a:spcPct val="150000"/>
              </a:lnSpc>
              <a:defRPr/>
            </a:pPr>
            <a:endParaRPr lang="en-US" dirty="0">
              <a:latin typeface="Arial" panose="020B0604020202020204" pitchFamily="34" charset="0"/>
              <a:cs typeface="Arial" panose="020B0604020202020204" pitchFamily="34" charset="0"/>
            </a:endParaRPr>
          </a:p>
          <a:p>
            <a:pPr marL="174708" indent="-174708" defTabSz="919517">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evaluating allocation of health care resources by asking </a:t>
            </a:r>
          </a:p>
          <a:p>
            <a:pPr defTabSz="919517">
              <a:lnSpc>
                <a:spcPct val="150000"/>
              </a:lnSpc>
              <a:defRPr/>
            </a:pPr>
            <a:endParaRPr lang="en-US" dirty="0">
              <a:latin typeface="Arial" panose="020B0604020202020204" pitchFamily="34" charset="0"/>
              <a:cs typeface="Arial" panose="020B0604020202020204" pitchFamily="34" charset="0"/>
            </a:endParaRPr>
          </a:p>
          <a:p>
            <a:pPr marL="4853" lvl="1" defTabSz="919517">
              <a:lnSpc>
                <a:spcPct val="150000"/>
              </a:lnSpc>
              <a:defRPr/>
            </a:pPr>
            <a:r>
              <a:rPr lang="en-US" baseline="0" dirty="0">
                <a:latin typeface="Arial" panose="020B0604020202020204" pitchFamily="34" charset="0"/>
                <a:cs typeface="Arial" panose="020B0604020202020204" pitchFamily="34" charset="0"/>
              </a:rPr>
              <a:t> — w</a:t>
            </a:r>
            <a:r>
              <a:rPr lang="en-US" dirty="0">
                <a:latin typeface="Arial" panose="020B0604020202020204" pitchFamily="34" charset="0"/>
                <a:cs typeface="Arial" panose="020B0604020202020204" pitchFamily="34" charset="0"/>
              </a:rPr>
              <a:t>hat interventions? </a:t>
            </a:r>
          </a:p>
          <a:p>
            <a:pPr marL="4853" lvl="1" defTabSz="919517">
              <a:lnSpc>
                <a:spcPct val="150000"/>
              </a:lnSpc>
              <a:defRPr/>
            </a:pPr>
            <a:r>
              <a:rPr lang="en-US" baseline="0" dirty="0">
                <a:latin typeface="Arial" panose="020B0604020202020204" pitchFamily="34" charset="0"/>
                <a:cs typeface="Arial" panose="020B0604020202020204" pitchFamily="34" charset="0"/>
              </a:rPr>
              <a:t> — w</a:t>
            </a:r>
            <a:r>
              <a:rPr lang="en-US" dirty="0">
                <a:latin typeface="Arial" panose="020B0604020202020204" pitchFamily="34" charset="0"/>
                <a:cs typeface="Arial" panose="020B0604020202020204" pitchFamily="34" charset="0"/>
              </a:rPr>
              <a:t>ho pays? </a:t>
            </a:r>
          </a:p>
          <a:p>
            <a:pPr marL="4853" lvl="1" defTabSz="919517">
              <a:lnSpc>
                <a:spcPct val="150000"/>
              </a:lnSpc>
              <a:defRPr/>
            </a:pPr>
            <a:r>
              <a:rPr lang="en-US" baseline="0" dirty="0">
                <a:latin typeface="Arial" panose="020B0604020202020204" pitchFamily="34" charset="0"/>
                <a:cs typeface="Arial" panose="020B0604020202020204" pitchFamily="34" charset="0"/>
              </a:rPr>
              <a:t> — w</a:t>
            </a:r>
            <a:r>
              <a:rPr lang="en-US" dirty="0">
                <a:latin typeface="Arial" panose="020B0604020202020204" pitchFamily="34" charset="0"/>
                <a:cs typeface="Arial" panose="020B0604020202020204" pitchFamily="34" charset="0"/>
              </a:rPr>
              <a:t>ho benefits?;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t>
            </a:r>
          </a:p>
          <a:p>
            <a:pPr defTabSz="919517">
              <a:lnSpc>
                <a:spcPct val="150000"/>
              </a:lnSpc>
              <a:defRPr/>
            </a:pPr>
            <a:endParaRPr lang="en-US" dirty="0">
              <a:latin typeface="Arial" panose="020B0604020202020204" pitchFamily="34" charset="0"/>
              <a:cs typeface="Arial" panose="020B0604020202020204" pitchFamily="34" charset="0"/>
            </a:endParaRPr>
          </a:p>
          <a:p>
            <a:pPr marL="174708" indent="-174708" defTabSz="919517">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providing decision makers with such information a</a:t>
            </a:r>
            <a:r>
              <a:rPr lang="en-US" baseline="0" dirty="0">
                <a:latin typeface="Arial" panose="020B0604020202020204" pitchFamily="34" charset="0"/>
                <a:cs typeface="Arial" panose="020B0604020202020204" pitchFamily="34" charset="0"/>
              </a:rPr>
              <a:t>s comparisons between options, what might happen if a given option is chosen, or how best to allocate resources.</a:t>
            </a:r>
            <a:endParaRPr lang="en-US" dirty="0">
              <a:latin typeface="Arial" panose="020B0604020202020204" pitchFamily="34" charset="0"/>
              <a:cs typeface="Arial" panose="020B0604020202020204" pitchFamily="34" charset="0"/>
            </a:endParaRPr>
          </a:p>
          <a:p>
            <a:pPr marL="174708" indent="-174708" defTabSz="919517">
              <a:lnSpc>
                <a:spcPct val="150000"/>
              </a:lnSpc>
              <a:buFont typeface="Arial" panose="020B0604020202020204" pitchFamily="34" charset="0"/>
              <a:buChar char="•"/>
              <a:defRPr/>
            </a:pPr>
            <a:endParaRPr lang="en-US" dirty="0">
              <a:solidFill>
                <a:schemeClr val="bg2"/>
              </a:solidFill>
              <a:latin typeface="Arial" panose="020B0604020202020204" pitchFamily="34" charset="0"/>
              <a:cs typeface="Arial" panose="020B0604020202020204" pitchFamily="34" charset="0"/>
            </a:endParaRPr>
          </a:p>
          <a:p>
            <a:pPr defTabSz="91951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9</a:t>
            </a:fld>
            <a:endParaRPr lang="en-US" dirty="0"/>
          </a:p>
        </p:txBody>
      </p:sp>
    </p:spTree>
    <p:extLst>
      <p:ext uri="{BB962C8B-B14F-4D97-AF65-F5344CB8AC3E}">
        <p14:creationId xmlns:p14="http://schemas.microsoft.com/office/powerpoint/2010/main" val="128304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0357715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5631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0092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814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3158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175082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0534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686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714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772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055064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931287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a:t>Office of Surveillance, Epidemiology, and Laboratory Services</a:t>
            </a:r>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a:t>Scientific Education and Professional Development Program Office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639705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extLst>
      <p:ext uri="{BB962C8B-B14F-4D97-AF65-F5344CB8AC3E}">
        <p14:creationId xmlns:p14="http://schemas.microsoft.com/office/powerpoint/2010/main" val="3641172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A420517B-503E-44E1-A5A3-88F773F5D377}" type="slidenum">
              <a:rPr lang="en-US" smtClean="0"/>
              <a:pP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07D65CA8-24BD-4619-B65A-9A6DFCCF4B56}" type="slidenum">
              <a:rPr lang="en-US" smtClean="0"/>
              <a:pP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fld id="{BDB89C66-62C2-42AB-A425-5C350ED77922}" type="slidenum">
              <a:rPr lang="en-US" smtClean="0"/>
              <a:pPr/>
              <a:t>‹#›</a:t>
            </a:fld>
            <a:endParaRPr lang="en-US" dirty="0"/>
          </a:p>
        </p:txBody>
      </p:sp>
    </p:spTree>
    <p:extLst>
      <p:ext uri="{BB962C8B-B14F-4D97-AF65-F5344CB8AC3E}">
        <p14:creationId xmlns:p14="http://schemas.microsoft.com/office/powerpoint/2010/main" val="3241935396"/>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7902860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5080170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691375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8025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9749554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8701224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0247287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Rectangle 6"/>
          <p:cNvSpPr/>
          <p:nvPr/>
        </p:nvSpPr>
        <p:spPr>
          <a:xfrm>
            <a:off x="1371600" y="5421868"/>
            <a:ext cx="5943600" cy="380873"/>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44500" y="816114"/>
            <a:ext cx="6025125" cy="553998"/>
          </a:xfrm>
          <a:prstGeom prst="rect">
            <a:avLst/>
          </a:prstGeom>
          <a:noFill/>
          <a:ln w="19050">
            <a:noFill/>
          </a:ln>
        </p:spPr>
        <p:txBody>
          <a:bodyPr wrap="square" rtlCol="0">
            <a:spAutoFit/>
          </a:bodyPr>
          <a:lstStyle/>
          <a:p>
            <a:r>
              <a:rPr lang="en-US" sz="3000" dirty="0">
                <a:solidFill>
                  <a:srgbClr val="000099"/>
                </a:solidFill>
                <a:latin typeface="Century Gothic" panose="020B0502020202020204" pitchFamily="34" charset="0"/>
              </a:rPr>
              <a:t>Public Health 101 Series</a:t>
            </a:r>
          </a:p>
        </p:txBody>
      </p:sp>
      <p:sp>
        <p:nvSpPr>
          <p:cNvPr id="13" name="TextBox 12"/>
          <p:cNvSpPr txBox="1"/>
          <p:nvPr/>
        </p:nvSpPr>
        <p:spPr>
          <a:xfrm>
            <a:off x="3824414" y="3393319"/>
            <a:ext cx="4064000" cy="1292662"/>
          </a:xfrm>
          <a:prstGeom prst="rect">
            <a:avLst/>
          </a:prstGeom>
          <a:noFill/>
        </p:spPr>
        <p:txBody>
          <a:bodyPr wrap="square" rtlCol="0">
            <a:spAutoFit/>
          </a:bodyPr>
          <a:lstStyle/>
          <a:p>
            <a:pPr algn="ctr"/>
            <a:r>
              <a:rPr lang="en-US" sz="2600" dirty="0">
                <a:solidFill>
                  <a:srgbClr val="000099"/>
                </a:solidFill>
                <a:latin typeface="Century Gothic" panose="020B0502020202020204" pitchFamily="34" charset="0"/>
              </a:rPr>
              <a:t>Instructor name</a:t>
            </a:r>
          </a:p>
          <a:p>
            <a:pPr algn="ctr"/>
            <a:r>
              <a:rPr lang="en-US" sz="2600" dirty="0">
                <a:solidFill>
                  <a:srgbClr val="000099"/>
                </a:solidFill>
                <a:latin typeface="Century Gothic" panose="020B0502020202020204" pitchFamily="34" charset="0"/>
              </a:rPr>
              <a:t>Title</a:t>
            </a:r>
          </a:p>
          <a:p>
            <a:pPr algn="ctr"/>
            <a:r>
              <a:rPr lang="en-US" sz="2600" dirty="0">
                <a:solidFill>
                  <a:srgbClr val="000099"/>
                </a:solidFill>
                <a:latin typeface="Century Gothic" panose="020B0502020202020204" pitchFamily="34" charset="0"/>
              </a:rPr>
              <a:t>Organization</a:t>
            </a:r>
          </a:p>
        </p:txBody>
      </p:sp>
      <p:sp>
        <p:nvSpPr>
          <p:cNvPr id="3" name="TextBox 2"/>
          <p:cNvSpPr txBox="1"/>
          <p:nvPr/>
        </p:nvSpPr>
        <p:spPr>
          <a:xfrm>
            <a:off x="3048000" y="2209800"/>
            <a:ext cx="5839338" cy="1015663"/>
          </a:xfrm>
          <a:prstGeom prst="rect">
            <a:avLst/>
          </a:prstGeom>
          <a:noFill/>
        </p:spPr>
        <p:txBody>
          <a:bodyPr wrap="square" rtlCol="0">
            <a:spAutoFit/>
          </a:bodyPr>
          <a:lstStyle/>
          <a:p>
            <a:pPr algn="ctr"/>
            <a:r>
              <a:rPr lang="en-US" sz="3000" dirty="0">
                <a:solidFill>
                  <a:srgbClr val="000099"/>
                </a:solidFill>
                <a:latin typeface="Century Gothic" panose="020B0502020202020204" pitchFamily="34" charset="0"/>
              </a:rPr>
              <a:t>Introduction to Prevention Effectiveness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458" y="6248400"/>
            <a:ext cx="3443956" cy="457162"/>
          </a:xfrm>
          <a:prstGeom prst="rect">
            <a:avLst/>
          </a:prstGeom>
        </p:spPr>
      </p:pic>
      <p:cxnSp>
        <p:nvCxnSpPr>
          <p:cNvPr id="12" name="Straight Connector 11"/>
          <p:cNvCxnSpPr/>
          <p:nvPr/>
        </p:nvCxnSpPr>
        <p:spPr>
          <a:xfrm>
            <a:off x="533400"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8914"/>
            <a:ext cx="8131142" cy="1077218"/>
          </a:xfrm>
          <a:prstGeom prst="rect">
            <a:avLst/>
          </a:prstGeom>
          <a:noFill/>
          <a:ln w="12700">
            <a:solidFill>
              <a:srgbClr val="0039A6"/>
            </a:solidFill>
          </a:ln>
        </p:spPr>
        <p:txBody>
          <a:bodyPr wrap="square" rtlCol="0">
            <a:spAutoFit/>
          </a:bodyPr>
          <a:lstStyle/>
          <a:p>
            <a:r>
              <a:rPr lang="en-US" sz="1600" b="1" dirty="0">
                <a:effectLst/>
                <a:latin typeface="Century Gothic" panose="020B0502020202020204" pitchFamily="34" charset="0"/>
              </a:rPr>
              <a:t>Note:</a:t>
            </a:r>
            <a:r>
              <a:rPr lang="en-US" sz="1600" dirty="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p>
        </p:txBody>
      </p:sp>
      <p:pic>
        <p:nvPicPr>
          <p:cNvPr id="5" name="Picture 4" descr="Circle that contains a scale balancing a dollar sign on the left and the caduceus on the right." title="Prevention Effectiveness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63" y="1850928"/>
            <a:ext cx="2688114" cy="2749069"/>
          </a:xfrm>
          <a:prstGeom prst="rect">
            <a:avLst/>
          </a:prstGeom>
        </p:spPr>
      </p:pic>
    </p:spTree>
    <p:extLst>
      <p:ext uri="{BB962C8B-B14F-4D97-AF65-F5344CB8AC3E}">
        <p14:creationId xmlns:p14="http://schemas.microsoft.com/office/powerpoint/2010/main" val="4092140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55009" y="533400"/>
            <a:ext cx="8063143" cy="1143000"/>
          </a:xfrm>
        </p:spPr>
        <p:txBody>
          <a:bodyPr/>
          <a:lstStyle/>
          <a:p>
            <a:r>
              <a:rPr lang="en-US" sz="3000" dirty="0">
                <a:solidFill>
                  <a:srgbClr val="000099"/>
                </a:solidFill>
                <a:latin typeface="Century Gothic" panose="020B0502020202020204" pitchFamily="34" charset="0"/>
              </a:rPr>
              <a:t>Prevention Effectiveness in Developing </a:t>
            </a:r>
            <a:br>
              <a:rPr lang="en-US" sz="3000" dirty="0">
                <a:solidFill>
                  <a:srgbClr val="000099"/>
                </a:solidFill>
                <a:latin typeface="Century Gothic" panose="020B0502020202020204" pitchFamily="34" charset="0"/>
              </a:rPr>
            </a:br>
            <a:r>
              <a:rPr lang="en-US" sz="3000" dirty="0">
                <a:solidFill>
                  <a:srgbClr val="000099"/>
                </a:solidFill>
                <a:latin typeface="Century Gothic" panose="020B0502020202020204" pitchFamily="34" charset="0"/>
              </a:rPr>
              <a:t>and Implementing Prevention Strategies</a:t>
            </a:r>
          </a:p>
        </p:txBody>
      </p:sp>
      <p:sp>
        <p:nvSpPr>
          <p:cNvPr id="28" name="Text Placeholder 4"/>
          <p:cNvSpPr txBox="1">
            <a:spLocks/>
          </p:cNvSpPr>
          <p:nvPr/>
        </p:nvSpPr>
        <p:spPr>
          <a:xfrm>
            <a:off x="304800" y="6132761"/>
            <a:ext cx="7772400" cy="400110"/>
          </a:xfrm>
          <a:prstGeom prst="rect">
            <a:avLst/>
          </a:prstGeom>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Adapted from: 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 2. </a:t>
            </a:r>
          </a:p>
        </p:txBody>
      </p:sp>
      <p:cxnSp>
        <p:nvCxnSpPr>
          <p:cNvPr id="26" name="Straight Connector 25"/>
          <p:cNvCxnSpPr/>
          <p:nvPr/>
        </p:nvCxnSpPr>
        <p:spPr>
          <a:xfrm>
            <a:off x="596577" y="1600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62154" y="6132761"/>
            <a:ext cx="2133600" cy="476250"/>
          </a:xfrm>
        </p:spPr>
        <p:txBody>
          <a:bodyPr/>
          <a:lstStyle/>
          <a:p>
            <a:pPr>
              <a:defRPr/>
            </a:pPr>
            <a:fld id="{B8477CA6-37AB-49C2-B88B-8C89FDB7A7DF}" type="slidenum">
              <a:rPr lang="en-US" smtClean="0"/>
              <a:pPr>
                <a:defRPr/>
              </a:pPr>
              <a:t>10</a:t>
            </a:fld>
            <a:endParaRPr lang="en-US" dirty="0"/>
          </a:p>
        </p:txBody>
      </p:sp>
      <p:sp>
        <p:nvSpPr>
          <p:cNvPr id="56" name="TextBox 55"/>
          <p:cNvSpPr txBox="1"/>
          <p:nvPr/>
        </p:nvSpPr>
        <p:spPr>
          <a:xfrm>
            <a:off x="714417" y="2027897"/>
            <a:ext cx="1685923" cy="646331"/>
          </a:xfrm>
          <a:prstGeom prst="rect">
            <a:avLst/>
          </a:prstGeom>
          <a:noFill/>
        </p:spPr>
        <p:txBody>
          <a:bodyPr wrap="square" rtlCol="0">
            <a:spAutoFit/>
          </a:bodyPr>
          <a:lstStyle/>
          <a:p>
            <a:pPr algn="ctr"/>
            <a:r>
              <a:rPr lang="en-US" dirty="0">
                <a:solidFill>
                  <a:srgbClr val="000099"/>
                </a:solidFill>
                <a:latin typeface="Century Gothic" panose="020B0502020202020204" pitchFamily="34" charset="0"/>
              </a:rPr>
              <a:t>Basic</a:t>
            </a:r>
          </a:p>
          <a:p>
            <a:pPr algn="ctr"/>
            <a:r>
              <a:rPr lang="en-US" dirty="0">
                <a:solidFill>
                  <a:srgbClr val="000099"/>
                </a:solidFill>
                <a:latin typeface="Century Gothic" panose="020B0502020202020204" pitchFamily="34" charset="0"/>
              </a:rPr>
              <a:t>Research</a:t>
            </a:r>
          </a:p>
        </p:txBody>
      </p:sp>
      <p:sp>
        <p:nvSpPr>
          <p:cNvPr id="64" name="Rectangle 63" descr="Box behind the text." title="Box"/>
          <p:cNvSpPr/>
          <p:nvPr/>
        </p:nvSpPr>
        <p:spPr>
          <a:xfrm>
            <a:off x="666841" y="2968183"/>
            <a:ext cx="1733504" cy="1104900"/>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65" name="TextBox 64"/>
          <p:cNvSpPr txBox="1"/>
          <p:nvPr/>
        </p:nvSpPr>
        <p:spPr>
          <a:xfrm>
            <a:off x="847793" y="3061609"/>
            <a:ext cx="1371600" cy="830997"/>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Is prevention</a:t>
            </a:r>
          </a:p>
          <a:p>
            <a:pPr algn="ctr"/>
            <a:r>
              <a:rPr lang="en-US" sz="1600" dirty="0">
                <a:solidFill>
                  <a:schemeClr val="bg1"/>
                </a:solidFill>
                <a:latin typeface="Century Gothic" panose="020B0502020202020204" pitchFamily="34" charset="0"/>
              </a:rPr>
              <a:t>plausible?</a:t>
            </a:r>
          </a:p>
        </p:txBody>
      </p:sp>
      <p:sp>
        <p:nvSpPr>
          <p:cNvPr id="68" name="Rectangle 67" descr="Box behind the text." title="Box"/>
          <p:cNvSpPr/>
          <p:nvPr/>
        </p:nvSpPr>
        <p:spPr>
          <a:xfrm>
            <a:off x="4791122" y="2986265"/>
            <a:ext cx="1733504" cy="1086818"/>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72" name="Rectangle 71" descr="Box behind the text." title="Box"/>
          <p:cNvSpPr/>
          <p:nvPr/>
        </p:nvSpPr>
        <p:spPr>
          <a:xfrm>
            <a:off x="2705192" y="4553100"/>
            <a:ext cx="5882864" cy="419100"/>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69" name="TextBox 68" descr="Box behind the text." title="Box"/>
          <p:cNvSpPr txBox="1"/>
          <p:nvPr/>
        </p:nvSpPr>
        <p:spPr>
          <a:xfrm>
            <a:off x="4691110" y="2997682"/>
            <a:ext cx="1933528" cy="1077218"/>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Does </a:t>
            </a:r>
          </a:p>
          <a:p>
            <a:pPr algn="ctr"/>
            <a:r>
              <a:rPr lang="en-US" sz="1600" dirty="0">
                <a:solidFill>
                  <a:schemeClr val="bg1"/>
                </a:solidFill>
                <a:latin typeface="Century Gothic" panose="020B0502020202020204" pitchFamily="34" charset="0"/>
              </a:rPr>
              <a:t>prevention </a:t>
            </a:r>
          </a:p>
          <a:p>
            <a:pPr algn="ctr"/>
            <a:r>
              <a:rPr lang="en-US" sz="1600" dirty="0">
                <a:solidFill>
                  <a:schemeClr val="bg1"/>
                </a:solidFill>
                <a:latin typeface="Century Gothic" panose="020B0502020202020204" pitchFamily="34" charset="0"/>
              </a:rPr>
              <a:t>work (effectiveness)?</a:t>
            </a:r>
          </a:p>
        </p:txBody>
      </p:sp>
      <p:sp>
        <p:nvSpPr>
          <p:cNvPr id="73" name="TextBox 72"/>
          <p:cNvSpPr txBox="1"/>
          <p:nvPr/>
        </p:nvSpPr>
        <p:spPr>
          <a:xfrm>
            <a:off x="3206280" y="4602868"/>
            <a:ext cx="4712675"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Prevention Effectiveness</a:t>
            </a:r>
          </a:p>
        </p:txBody>
      </p:sp>
      <p:sp>
        <p:nvSpPr>
          <p:cNvPr id="79" name="Rectangle 78" descr="Box behind the text." title="Box"/>
          <p:cNvSpPr/>
          <p:nvPr/>
        </p:nvSpPr>
        <p:spPr>
          <a:xfrm>
            <a:off x="6854553" y="3011982"/>
            <a:ext cx="1733504" cy="1062918"/>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82" name="TextBox 81"/>
          <p:cNvSpPr txBox="1"/>
          <p:nvPr/>
        </p:nvSpPr>
        <p:spPr>
          <a:xfrm>
            <a:off x="2761673" y="2046885"/>
            <a:ext cx="1685923" cy="646331"/>
          </a:xfrm>
          <a:prstGeom prst="rect">
            <a:avLst/>
          </a:prstGeom>
          <a:noFill/>
        </p:spPr>
        <p:txBody>
          <a:bodyPr wrap="square" rtlCol="0">
            <a:spAutoFit/>
          </a:bodyPr>
          <a:lstStyle/>
          <a:p>
            <a:pPr algn="ctr"/>
            <a:r>
              <a:rPr lang="en-US" dirty="0">
                <a:solidFill>
                  <a:srgbClr val="000099"/>
                </a:solidFill>
                <a:latin typeface="Century Gothic" panose="020B0502020202020204" pitchFamily="34" charset="0"/>
              </a:rPr>
              <a:t>Applied</a:t>
            </a:r>
          </a:p>
          <a:p>
            <a:pPr algn="ctr"/>
            <a:r>
              <a:rPr lang="en-US" dirty="0">
                <a:solidFill>
                  <a:srgbClr val="000099"/>
                </a:solidFill>
                <a:latin typeface="Century Gothic" panose="020B0502020202020204" pitchFamily="34" charset="0"/>
              </a:rPr>
              <a:t>Research</a:t>
            </a:r>
          </a:p>
        </p:txBody>
      </p:sp>
      <p:sp>
        <p:nvSpPr>
          <p:cNvPr id="84" name="TextBox 83"/>
          <p:cNvSpPr txBox="1"/>
          <p:nvPr/>
        </p:nvSpPr>
        <p:spPr>
          <a:xfrm>
            <a:off x="4691107" y="2046885"/>
            <a:ext cx="1975335" cy="646331"/>
          </a:xfrm>
          <a:prstGeom prst="rect">
            <a:avLst/>
          </a:prstGeom>
          <a:noFill/>
        </p:spPr>
        <p:txBody>
          <a:bodyPr wrap="square" rtlCol="0">
            <a:spAutoFit/>
          </a:bodyPr>
          <a:lstStyle/>
          <a:p>
            <a:pPr algn="ctr"/>
            <a:r>
              <a:rPr lang="en-US" dirty="0">
                <a:solidFill>
                  <a:srgbClr val="000099"/>
                </a:solidFill>
                <a:latin typeface="Century Gothic" panose="020B0502020202020204" pitchFamily="34" charset="0"/>
              </a:rPr>
              <a:t>Community</a:t>
            </a:r>
          </a:p>
          <a:p>
            <a:pPr algn="ctr"/>
            <a:r>
              <a:rPr lang="en-US" dirty="0">
                <a:solidFill>
                  <a:srgbClr val="000099"/>
                </a:solidFill>
                <a:latin typeface="Century Gothic" panose="020B0502020202020204" pitchFamily="34" charset="0"/>
              </a:rPr>
              <a:t>Demonstrations</a:t>
            </a:r>
          </a:p>
        </p:txBody>
      </p:sp>
      <p:sp>
        <p:nvSpPr>
          <p:cNvPr id="86" name="TextBox 85"/>
          <p:cNvSpPr txBox="1"/>
          <p:nvPr/>
        </p:nvSpPr>
        <p:spPr>
          <a:xfrm>
            <a:off x="6719766" y="2166396"/>
            <a:ext cx="2003070" cy="369332"/>
          </a:xfrm>
          <a:prstGeom prst="rect">
            <a:avLst/>
          </a:prstGeom>
          <a:noFill/>
        </p:spPr>
        <p:txBody>
          <a:bodyPr wrap="square" rtlCol="0">
            <a:spAutoFit/>
          </a:bodyPr>
          <a:lstStyle/>
          <a:p>
            <a:pPr algn="ctr"/>
            <a:r>
              <a:rPr lang="en-US" dirty="0">
                <a:solidFill>
                  <a:srgbClr val="000099"/>
                </a:solidFill>
                <a:latin typeface="Century Gothic" panose="020B0502020202020204" pitchFamily="34" charset="0"/>
              </a:rPr>
              <a:t>Implementation</a:t>
            </a:r>
          </a:p>
        </p:txBody>
      </p:sp>
      <p:sp>
        <p:nvSpPr>
          <p:cNvPr id="71" name="TextBox 70"/>
          <p:cNvSpPr txBox="1"/>
          <p:nvPr/>
        </p:nvSpPr>
        <p:spPr>
          <a:xfrm>
            <a:off x="7044410" y="3051247"/>
            <a:ext cx="1371600" cy="830997"/>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Is it continuing</a:t>
            </a:r>
          </a:p>
          <a:p>
            <a:pPr algn="ctr"/>
            <a:r>
              <a:rPr lang="en-US" sz="1600" dirty="0">
                <a:solidFill>
                  <a:schemeClr val="bg1"/>
                </a:solidFill>
                <a:latin typeface="Century Gothic" panose="020B0502020202020204" pitchFamily="34" charset="0"/>
              </a:rPr>
              <a:t> to work?</a:t>
            </a:r>
          </a:p>
        </p:txBody>
      </p:sp>
      <p:pic>
        <p:nvPicPr>
          <p:cNvPr id="1026" name="Picture 2"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41" y="2657691"/>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92" y="2648299"/>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122" y="2636919"/>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733" y="2636920"/>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Line connecting &quot;Can prevention work (efficacy)?&quot; to &quot;Prevention Effectiveness.&quot;" title="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187" y="4184445"/>
            <a:ext cx="244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Line connecting &quot;Does prevention work (effectiveness)?&quot; to &quot;Prevention Effectiveness.&quot;" title="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874" y="4190795"/>
            <a:ext cx="190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Line connecting &quot;Is it continuing to work?&quot; to &quot;Prevention Effectiveness.&quot;" title="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578" y="4198609"/>
            <a:ext cx="195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descr="Box behind the text." title="Box"/>
          <p:cNvSpPr/>
          <p:nvPr/>
        </p:nvSpPr>
        <p:spPr>
          <a:xfrm>
            <a:off x="2756015" y="2990991"/>
            <a:ext cx="1733504" cy="1104900"/>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29" name="TextBox 28"/>
          <p:cNvSpPr txBox="1"/>
          <p:nvPr/>
        </p:nvSpPr>
        <p:spPr>
          <a:xfrm>
            <a:off x="2942624" y="3011529"/>
            <a:ext cx="1371600" cy="1077218"/>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Can prevention work (efficacy)?</a:t>
            </a:r>
          </a:p>
        </p:txBody>
      </p:sp>
    </p:spTree>
    <p:extLst>
      <p:ext uri="{BB962C8B-B14F-4D97-AF65-F5344CB8AC3E}">
        <p14:creationId xmlns:p14="http://schemas.microsoft.com/office/powerpoint/2010/main" val="300895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43001" y="4864512"/>
            <a:ext cx="6921060" cy="747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143968" y="4032623"/>
            <a:ext cx="6920093" cy="747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143000" y="2632240"/>
            <a:ext cx="6921061" cy="747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heckmark and notebook inside of a circle." title="Knowledge Check Icon"/>
          <p:cNvPicPr>
            <a:picLocks noChangeAspect="1" noChangeArrowheads="1"/>
          </p:cNvPicPr>
          <p:nvPr/>
        </p:nvPicPr>
        <p:blipFill>
          <a:blip r:embed="rId3" cstate="print"/>
          <a:srcRect/>
          <a:stretch>
            <a:fillRect/>
          </a:stretch>
        </p:blipFill>
        <p:spPr bwMode="auto">
          <a:xfrm>
            <a:off x="558799" y="706134"/>
            <a:ext cx="741690" cy="741690"/>
          </a:xfrm>
          <a:prstGeom prst="rect">
            <a:avLst/>
          </a:prstGeom>
          <a:noFill/>
          <a:ln w="9525">
            <a:noFill/>
            <a:miter lim="800000"/>
            <a:headEnd/>
            <a:tailEnd/>
          </a:ln>
        </p:spPr>
      </p:pic>
      <p:sp>
        <p:nvSpPr>
          <p:cNvPr id="15" name="Title 1"/>
          <p:cNvSpPr txBox="1">
            <a:spLocks/>
          </p:cNvSpPr>
          <p:nvPr/>
        </p:nvSpPr>
        <p:spPr>
          <a:xfrm>
            <a:off x="558799" y="1661755"/>
            <a:ext cx="8100894"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0099"/>
                </a:solidFill>
                <a:latin typeface="Century Gothic" panose="020B0502020202020204" pitchFamily="34" charset="0"/>
              </a:rPr>
              <a:t>Prevention effectiveness includes which of the following? (</a:t>
            </a:r>
            <a:r>
              <a:rPr lang="en-US" sz="2400" b="0" i="1" dirty="0">
                <a:solidFill>
                  <a:srgbClr val="000099"/>
                </a:solidFill>
                <a:latin typeface="Century Gothic" panose="020B0502020202020204" pitchFamily="34" charset="0"/>
              </a:rPr>
              <a:t>Select all that apply.</a:t>
            </a:r>
            <a:r>
              <a:rPr lang="en-US" sz="2400" b="0" dirty="0">
                <a:solidFill>
                  <a:srgbClr val="000099"/>
                </a:solidFill>
                <a:latin typeface="Century Gothic" panose="020B0502020202020204" pitchFamily="34" charset="0"/>
              </a:rPr>
              <a:t>)</a:t>
            </a:r>
          </a:p>
        </p:txBody>
      </p:sp>
      <p:sp>
        <p:nvSpPr>
          <p:cNvPr id="2" name="TextBox 1"/>
          <p:cNvSpPr txBox="1"/>
          <p:nvPr/>
        </p:nvSpPr>
        <p:spPr>
          <a:xfrm>
            <a:off x="1300489" y="786824"/>
            <a:ext cx="3894015" cy="584775"/>
          </a:xfrm>
          <a:prstGeom prst="rect">
            <a:avLst/>
          </a:prstGeom>
          <a:noFill/>
        </p:spPr>
        <p:txBody>
          <a:bodyPr wrap="none" rtlCol="0">
            <a:spAutoFit/>
          </a:bodyPr>
          <a:lstStyle/>
          <a:p>
            <a:r>
              <a:rPr lang="en-US" sz="3200" dirty="0">
                <a:solidFill>
                  <a:srgbClr val="000099"/>
                </a:solidFill>
                <a:latin typeface="Century Gothic" panose="020B0502020202020204" pitchFamily="34" charset="0"/>
              </a:rPr>
              <a:t>Knowledge</a:t>
            </a:r>
            <a:r>
              <a:rPr lang="en-US" sz="3200" dirty="0">
                <a:solidFill>
                  <a:srgbClr val="000099"/>
                </a:solidFill>
              </a:rPr>
              <a:t> </a:t>
            </a:r>
            <a:r>
              <a:rPr lang="en-US" sz="3200" dirty="0">
                <a:solidFill>
                  <a:srgbClr val="000099"/>
                </a:solidFill>
                <a:latin typeface="Century Gothic" panose="020B0502020202020204" pitchFamily="34" charset="0"/>
              </a:rPr>
              <a:t>Check</a:t>
            </a:r>
          </a:p>
        </p:txBody>
      </p:sp>
      <p:cxnSp>
        <p:nvCxnSpPr>
          <p:cNvPr id="12" name="Straight Connector 11"/>
          <p:cNvCxnSpPr/>
          <p:nvPr/>
        </p:nvCxnSpPr>
        <p:spPr>
          <a:xfrm>
            <a:off x="528552" y="147522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526093" y="6172200"/>
            <a:ext cx="2133600" cy="476250"/>
          </a:xfrm>
        </p:spPr>
        <p:txBody>
          <a:bodyPr/>
          <a:lstStyle/>
          <a:p>
            <a:pPr>
              <a:defRPr/>
            </a:pPr>
            <a:fld id="{B8477CA6-37AB-49C2-B88B-8C89FDB7A7DF}" type="slidenum">
              <a:rPr lang="en-US" smtClean="0"/>
              <a:pPr>
                <a:defRPr/>
              </a:pPr>
              <a:t>11</a:t>
            </a:fld>
            <a:endParaRPr lang="en-US" dirty="0"/>
          </a:p>
        </p:txBody>
      </p:sp>
      <p:sp>
        <p:nvSpPr>
          <p:cNvPr id="4" name="TextBox 3"/>
          <p:cNvSpPr txBox="1"/>
          <p:nvPr/>
        </p:nvSpPr>
        <p:spPr>
          <a:xfrm>
            <a:off x="1143000" y="2632240"/>
            <a:ext cx="7695759" cy="2800767"/>
          </a:xfrm>
          <a:prstGeom prst="rect">
            <a:avLst/>
          </a:prstGeom>
          <a:noFill/>
        </p:spPr>
        <p:txBody>
          <a:bodyPr wrap="square" rtlCol="0">
            <a:spAutoFit/>
          </a:bodyPr>
          <a:lstStyle/>
          <a:p>
            <a:pPr marL="342900" indent="-342900">
              <a:lnSpc>
                <a:spcPct val="200000"/>
              </a:lnSpc>
              <a:buAutoNum type="alphaUcPeriod"/>
            </a:pPr>
            <a:r>
              <a:rPr lang="en-US" sz="2200" dirty="0">
                <a:latin typeface="Century Gothic" panose="020B0502020202020204" pitchFamily="34" charset="0"/>
              </a:rPr>
              <a:t> Examining costs and benefits</a:t>
            </a:r>
          </a:p>
          <a:p>
            <a:pPr marL="342900" indent="-342900">
              <a:lnSpc>
                <a:spcPct val="200000"/>
              </a:lnSpc>
              <a:buAutoNum type="alphaUcPeriod"/>
            </a:pPr>
            <a:r>
              <a:rPr lang="en-US" sz="2200" dirty="0">
                <a:latin typeface="Century Gothic" panose="020B0502020202020204" pitchFamily="34" charset="0"/>
              </a:rPr>
              <a:t> Providing funding for an intervention</a:t>
            </a:r>
          </a:p>
          <a:p>
            <a:pPr marL="342900" indent="-342900">
              <a:lnSpc>
                <a:spcPct val="200000"/>
              </a:lnSpc>
              <a:buAutoNum type="alphaUcPeriod"/>
            </a:pPr>
            <a:r>
              <a:rPr lang="en-US" sz="2200" dirty="0">
                <a:latin typeface="Century Gothic" panose="020B0502020202020204" pitchFamily="34" charset="0"/>
              </a:rPr>
              <a:t> Evaluating allocation of health care resources</a:t>
            </a:r>
          </a:p>
          <a:p>
            <a:pPr marL="342900" indent="-342900">
              <a:lnSpc>
                <a:spcPct val="200000"/>
              </a:lnSpc>
              <a:buAutoNum type="alphaUcPeriod"/>
            </a:pPr>
            <a:r>
              <a:rPr lang="en-US" sz="2200" dirty="0">
                <a:latin typeface="Century Gothic" panose="020B0502020202020204" pitchFamily="34" charset="0"/>
              </a:rPr>
              <a:t> Assessing the impact of different policies,   </a:t>
            </a:r>
          </a:p>
        </p:txBody>
      </p:sp>
      <p:sp>
        <p:nvSpPr>
          <p:cNvPr id="7" name="TextBox 6"/>
          <p:cNvSpPr txBox="1"/>
          <p:nvPr/>
        </p:nvSpPr>
        <p:spPr>
          <a:xfrm>
            <a:off x="1594103" y="5181598"/>
            <a:ext cx="3737707" cy="430887"/>
          </a:xfrm>
          <a:prstGeom prst="rect">
            <a:avLst/>
          </a:prstGeom>
          <a:noFill/>
        </p:spPr>
        <p:txBody>
          <a:bodyPr wrap="square" rtlCol="0">
            <a:spAutoFit/>
          </a:bodyPr>
          <a:lstStyle/>
          <a:p>
            <a:r>
              <a:rPr lang="en-US" sz="2200" dirty="0">
                <a:latin typeface="Century Gothic" panose="020B0502020202020204" pitchFamily="34" charset="0"/>
              </a:rPr>
              <a:t>programs, and practices</a:t>
            </a:r>
          </a:p>
        </p:txBody>
      </p:sp>
      <p:pic>
        <p:nvPicPr>
          <p:cNvPr id="13" name="Picture 12" descr="Mark that appears next to the correct answer A."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552" y="2946378"/>
            <a:ext cx="609600" cy="433837"/>
          </a:xfrm>
          <a:prstGeom prst="rect">
            <a:avLst/>
          </a:prstGeom>
        </p:spPr>
      </p:pic>
      <p:pic>
        <p:nvPicPr>
          <p:cNvPr id="14" name="Picture 13" descr="Mark that appears next to the correct answer C."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552" y="4285174"/>
            <a:ext cx="609600" cy="433837"/>
          </a:xfrm>
          <a:prstGeom prst="rect">
            <a:avLst/>
          </a:prstGeom>
        </p:spPr>
      </p:pic>
      <p:pic>
        <p:nvPicPr>
          <p:cNvPr id="16" name="Picture 15" descr="Mark that appears next to the correct answer D."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368" y="5178648"/>
            <a:ext cx="609600" cy="433837"/>
          </a:xfrm>
          <a:prstGeom prst="rect">
            <a:avLst/>
          </a:prstGeom>
        </p:spPr>
      </p:pic>
    </p:spTree>
    <p:extLst>
      <p:ext uri="{BB962C8B-B14F-4D97-AF65-F5344CB8AC3E}">
        <p14:creationId xmlns:p14="http://schemas.microsoft.com/office/powerpoint/2010/main" val="7781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14992" y="1079974"/>
            <a:ext cx="5768041" cy="1024635"/>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200" dirty="0">
                <a:ln w="900" cmpd="sng">
                  <a:solidFill>
                    <a:schemeClr val="accent1">
                      <a:satMod val="190000"/>
                      <a:alpha val="55000"/>
                    </a:schemeClr>
                  </a:solidFill>
                  <a:prstDash val="solid"/>
                </a:ln>
                <a:solidFill>
                  <a:srgbClr val="000099"/>
                </a:solidFill>
                <a:effectLst>
                  <a:innerShdw blurRad="101600" dist="76200" dir="5400000">
                    <a:schemeClr val="accent1">
                      <a:satMod val="190000"/>
                      <a:tint val="100000"/>
                      <a:alpha val="74000"/>
                    </a:schemeClr>
                  </a:innerShdw>
                </a:effectLst>
              </a:rPr>
            </a:br>
            <a:r>
              <a:rPr lang="en-US" sz="3000" b="0" dirty="0">
                <a:solidFill>
                  <a:srgbClr val="000099"/>
                </a:solidFill>
                <a:latin typeface="Century Gothic" panose="020B0502020202020204" pitchFamily="34" charset="0"/>
              </a:rPr>
              <a:t>Prevention Effectiveness</a:t>
            </a:r>
            <a:br>
              <a:rPr lang="en-US" sz="3000" b="0" dirty="0">
                <a:solidFill>
                  <a:srgbClr val="000099"/>
                </a:solidFill>
                <a:latin typeface="Century Gothic" panose="020B0502020202020204" pitchFamily="34" charset="0"/>
              </a:rPr>
            </a:br>
            <a:r>
              <a:rPr lang="en-US" sz="3000" b="0" dirty="0">
                <a:solidFill>
                  <a:srgbClr val="000099"/>
                </a:solidFill>
                <a:latin typeface="Century Gothic" panose="020B0502020202020204" pitchFamily="34" charset="0"/>
              </a:rPr>
              <a:t>Study Design</a:t>
            </a:r>
          </a:p>
        </p:txBody>
      </p:sp>
      <p:sp>
        <p:nvSpPr>
          <p:cNvPr id="2" name="TextBox 1"/>
          <p:cNvSpPr txBox="1"/>
          <p:nvPr/>
        </p:nvSpPr>
        <p:spPr>
          <a:xfrm>
            <a:off x="3394112" y="525976"/>
            <a:ext cx="2209800" cy="553998"/>
          </a:xfrm>
          <a:prstGeom prst="rect">
            <a:avLst/>
          </a:prstGeom>
          <a:noFill/>
        </p:spPr>
        <p:txBody>
          <a:bodyPr wrap="square" rtlCol="0">
            <a:spAutoFit/>
          </a:bodyPr>
          <a:lstStyle/>
          <a:p>
            <a:pPr algn="ctr"/>
            <a:r>
              <a:rPr lang="en-US" sz="3000" dirty="0">
                <a:solidFill>
                  <a:srgbClr val="000099"/>
                </a:solidFill>
                <a:latin typeface="Century Gothic" panose="020B0502020202020204" pitchFamily="34" charset="0"/>
              </a:rPr>
              <a:t>Topic 3</a:t>
            </a:r>
          </a:p>
        </p:txBody>
      </p:sp>
      <p:sp>
        <p:nvSpPr>
          <p:cNvPr id="3" name="Slide Number Placeholder 2"/>
          <p:cNvSpPr>
            <a:spLocks noGrp="1"/>
          </p:cNvSpPr>
          <p:nvPr>
            <p:ph type="sldNum" sz="quarter" idx="12"/>
          </p:nvPr>
        </p:nvSpPr>
        <p:spPr>
          <a:xfrm>
            <a:off x="6568375" y="6096000"/>
            <a:ext cx="2133600" cy="476250"/>
          </a:xfrm>
        </p:spPr>
        <p:txBody>
          <a:bodyPr/>
          <a:lstStyle/>
          <a:p>
            <a:pPr>
              <a:defRPr/>
            </a:pPr>
            <a:fld id="{B8477CA6-37AB-49C2-B88B-8C89FDB7A7DF}" type="slidenum">
              <a:rPr lang="en-US" smtClean="0"/>
              <a:pPr>
                <a:defRPr/>
              </a:pPr>
              <a:t>12</a:t>
            </a:fld>
            <a:endParaRPr lang="en-US" dirty="0"/>
          </a:p>
        </p:txBody>
      </p:sp>
      <p:pic>
        <p:nvPicPr>
          <p:cNvPr id="2050" name="Picture 2" descr="Prevention effectiveness icon (scale with dollar sign on the left and caduceus on the right) connected to the three types of study design identification — problem, audience, and perspective." title="Three Types of Study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2362200"/>
            <a:ext cx="62738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9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664" y="660737"/>
            <a:ext cx="8033775" cy="1015663"/>
          </a:xfrm>
          <a:prstGeom prst="rect">
            <a:avLst/>
          </a:prstGeom>
          <a:noFill/>
          <a:ln w="19050">
            <a:noFill/>
          </a:ln>
          <a:effectLst/>
        </p:spPr>
        <p:txBody>
          <a:bodyPr wrap="square" rtlCol="0">
            <a:spAutoFit/>
          </a:bodyPr>
          <a:lstStyle/>
          <a:p>
            <a:pPr algn="ctr"/>
            <a:r>
              <a:rPr lang="en-US" sz="3000" dirty="0">
                <a:solidFill>
                  <a:srgbClr val="000099"/>
                </a:solidFill>
                <a:latin typeface="Century Gothic" panose="020B0502020202020204" pitchFamily="34" charset="0"/>
              </a:rPr>
              <a:t>Prevention Effectiveness </a:t>
            </a:r>
          </a:p>
          <a:p>
            <a:pPr algn="ctr"/>
            <a:r>
              <a:rPr lang="en-US" sz="3000" dirty="0">
                <a:solidFill>
                  <a:srgbClr val="000099"/>
                </a:solidFill>
                <a:latin typeface="Century Gothic" panose="020B0502020202020204" pitchFamily="34" charset="0"/>
              </a:rPr>
              <a:t>Design Approaches</a:t>
            </a:r>
          </a:p>
        </p:txBody>
      </p:sp>
      <p:cxnSp>
        <p:nvCxnSpPr>
          <p:cNvPr id="13" name="Straight Connector 12"/>
          <p:cNvCxnSpPr/>
          <p:nvPr/>
        </p:nvCxnSpPr>
        <p:spPr>
          <a:xfrm>
            <a:off x="596576" y="1676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94117" y="6096000"/>
            <a:ext cx="2133600" cy="476250"/>
          </a:xfrm>
        </p:spPr>
        <p:txBody>
          <a:bodyPr/>
          <a:lstStyle/>
          <a:p>
            <a:pPr>
              <a:defRPr/>
            </a:pPr>
            <a:fld id="{B8477CA6-37AB-49C2-B88B-8C89FDB7A7DF}" type="slidenum">
              <a:rPr lang="en-US" smtClean="0"/>
              <a:pPr>
                <a:defRPr/>
              </a:pPr>
              <a:t>13</a:t>
            </a:fld>
            <a:endParaRPr lang="en-US" dirty="0"/>
          </a:p>
        </p:txBody>
      </p:sp>
      <p:pic>
        <p:nvPicPr>
          <p:cNvPr id="3074" name="Picture 2" descr="Problem identification." title="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64" y="2574925"/>
            <a:ext cx="26670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Audience identification." title="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2574925"/>
            <a:ext cx="24860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Perspective identification." title="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74925"/>
            <a:ext cx="27813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5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6850" y="685800"/>
            <a:ext cx="6150591"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Problem Identification</a:t>
            </a:r>
          </a:p>
        </p:txBody>
      </p:sp>
      <p:sp>
        <p:nvSpPr>
          <p:cNvPr id="4" name="Rectangle 3"/>
          <p:cNvSpPr/>
          <p:nvPr/>
        </p:nvSpPr>
        <p:spPr>
          <a:xfrm>
            <a:off x="4267200" y="2106220"/>
            <a:ext cx="4572000" cy="1569660"/>
          </a:xfrm>
          <a:prstGeom prst="rect">
            <a:avLst/>
          </a:prstGeom>
        </p:spPr>
        <p:txBody>
          <a:bodyPr wrap="square">
            <a:spAutoFit/>
          </a:bodyPr>
          <a:lstStyle/>
          <a:p>
            <a:r>
              <a:rPr lang="en-US" sz="2400" dirty="0">
                <a:solidFill>
                  <a:srgbClr val="000099"/>
                </a:solidFill>
                <a:latin typeface="Century Gothic" panose="020B0502020202020204" pitchFamily="34" charset="0"/>
                <a:cs typeface="Arial" pitchFamily="34" charset="0"/>
              </a:rPr>
              <a:t>Any health-related situation in which a policy solution or management decision can be applied</a:t>
            </a:r>
            <a:endParaRPr lang="en-US" dirty="0">
              <a:solidFill>
                <a:srgbClr val="000099"/>
              </a:solidFill>
            </a:endParaRPr>
          </a:p>
        </p:txBody>
      </p:sp>
      <p:pic>
        <p:nvPicPr>
          <p:cNvPr id="2050" name="Picture 2" descr="Three people meeting, two at a table and one studying a chart in the background." title="Meet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2" t="4185" r="8155" b="43502"/>
          <a:stretch/>
        </p:blipFill>
        <p:spPr bwMode="auto">
          <a:xfrm>
            <a:off x="555009" y="1981200"/>
            <a:ext cx="3447751" cy="2835322"/>
          </a:xfrm>
          <a:prstGeom prst="rect">
            <a:avLst/>
          </a:prstGeom>
          <a:ln w="22225">
            <a:solidFill>
              <a:srgbClr val="000099"/>
            </a:solidFill>
          </a:ln>
          <a:effectLst/>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quarter" idx="11"/>
          </p:nvPr>
        </p:nvSpPr>
        <p:spPr>
          <a:xfrm>
            <a:off x="304800" y="5791200"/>
            <a:ext cx="7924800" cy="685800"/>
          </a:xfrm>
        </p:spPr>
        <p:txBody>
          <a:bodyPr/>
          <a:lstStyle/>
          <a:p>
            <a:pPr marL="0" indent="0"/>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a:t>
            </a:r>
          </a:p>
          <a:p>
            <a:pPr marL="0" indent="0"/>
            <a:r>
              <a:rPr lang="en-US" sz="1000" dirty="0">
                <a:latin typeface="Arial" pitchFamily="34" charset="0"/>
                <a:cs typeface="Arial" pitchFamily="34" charset="0"/>
              </a:rPr>
              <a:t>Centers for Disease Control and Prevention (CDC). Framing an economic evaluation [self-study course]. Atlanta, GA: US Department of Health and Human Services, CDC; [undated]. http://www.cdc.gov/owcd/eet/framing3/1.html.</a:t>
            </a:r>
          </a:p>
        </p:txBody>
      </p:sp>
      <p:cxnSp>
        <p:nvCxnSpPr>
          <p:cNvPr id="10" name="Straight Connector 9"/>
          <p:cNvCxnSpPr/>
          <p:nvPr/>
        </p:nvCxnSpPr>
        <p:spPr>
          <a:xfrm>
            <a:off x="55500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14</a:t>
            </a:fld>
            <a:endParaRPr lang="en-US" dirty="0"/>
          </a:p>
        </p:txBody>
      </p:sp>
    </p:spTree>
    <p:extLst>
      <p:ext uri="{BB962C8B-B14F-4D97-AF65-F5344CB8AC3E}">
        <p14:creationId xmlns:p14="http://schemas.microsoft.com/office/powerpoint/2010/main" val="3554194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1585" y="1762126"/>
            <a:ext cx="4711890" cy="2733674"/>
          </a:xfrm>
        </p:spPr>
        <p:txBody>
          <a:bodyPr/>
          <a:lstStyle/>
          <a:p>
            <a:pPr>
              <a:buClrTx/>
              <a:buFont typeface="Arial" panose="020B0604020202020204" pitchFamily="34" charset="0"/>
              <a:buChar char="•"/>
            </a:pPr>
            <a:r>
              <a:rPr lang="en-US" b="0" dirty="0">
                <a:solidFill>
                  <a:srgbClr val="000099"/>
                </a:solidFill>
                <a:latin typeface="Century Gothic" panose="020B0502020202020204" pitchFamily="34" charset="0"/>
              </a:rPr>
              <a:t>Policy and program decision makers</a:t>
            </a:r>
          </a:p>
          <a:p>
            <a:pPr>
              <a:buClrTx/>
              <a:buFont typeface="Arial" panose="020B0604020202020204" pitchFamily="34" charset="0"/>
              <a:buChar char="•"/>
            </a:pPr>
            <a:r>
              <a:rPr lang="en-US" b="0" dirty="0">
                <a:solidFill>
                  <a:srgbClr val="000099"/>
                </a:solidFill>
                <a:latin typeface="Century Gothic" panose="020B0502020202020204" pitchFamily="34" charset="0"/>
              </a:rPr>
              <a:t>Health care organizations</a:t>
            </a:r>
          </a:p>
          <a:p>
            <a:pPr>
              <a:buClrTx/>
              <a:buFont typeface="Arial" panose="020B0604020202020204" pitchFamily="34" charset="0"/>
              <a:buChar char="•"/>
            </a:pPr>
            <a:r>
              <a:rPr lang="en-US" b="0" dirty="0">
                <a:solidFill>
                  <a:srgbClr val="000099"/>
                </a:solidFill>
                <a:latin typeface="Century Gothic" panose="020B0502020202020204" pitchFamily="34" charset="0"/>
              </a:rPr>
              <a:t>Researchers</a:t>
            </a:r>
          </a:p>
          <a:p>
            <a:pPr>
              <a:buClrTx/>
              <a:buFont typeface="Arial" panose="020B0604020202020204" pitchFamily="34" charset="0"/>
              <a:buChar char="•"/>
            </a:pPr>
            <a:r>
              <a:rPr lang="en-US" b="0" dirty="0">
                <a:solidFill>
                  <a:srgbClr val="000099"/>
                </a:solidFill>
                <a:latin typeface="Century Gothic" panose="020B0502020202020204" pitchFamily="34" charset="0"/>
              </a:rPr>
              <a:t>Clinical workers</a:t>
            </a:r>
          </a:p>
          <a:p>
            <a:pPr>
              <a:buClrTx/>
              <a:buFont typeface="Arial" panose="020B0604020202020204" pitchFamily="34" charset="0"/>
              <a:buChar char="•"/>
            </a:pPr>
            <a:r>
              <a:rPr lang="en-US" b="0" dirty="0">
                <a:solidFill>
                  <a:srgbClr val="000099"/>
                </a:solidFill>
                <a:latin typeface="Century Gothic" panose="020B0502020202020204" pitchFamily="34" charset="0"/>
              </a:rPr>
              <a:t>The general public</a:t>
            </a:r>
          </a:p>
          <a:p>
            <a:pPr>
              <a:buClrTx/>
              <a:buFont typeface="Arial" panose="020B0604020202020204" pitchFamily="34" charset="0"/>
              <a:buChar char="•"/>
            </a:pPr>
            <a:r>
              <a:rPr lang="en-US" b="0" dirty="0">
                <a:solidFill>
                  <a:srgbClr val="000099"/>
                </a:solidFill>
                <a:latin typeface="Century Gothic" panose="020B0502020202020204" pitchFamily="34" charset="0"/>
              </a:rPr>
              <a:t>The media</a:t>
            </a:r>
          </a:p>
        </p:txBody>
      </p:sp>
      <p:sp>
        <p:nvSpPr>
          <p:cNvPr id="7" name="TextBox 6"/>
          <p:cNvSpPr txBox="1"/>
          <p:nvPr/>
        </p:nvSpPr>
        <p:spPr>
          <a:xfrm>
            <a:off x="434453" y="797863"/>
            <a:ext cx="8284191"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Audience Identification</a:t>
            </a:r>
          </a:p>
        </p:txBody>
      </p:sp>
      <p:pic>
        <p:nvPicPr>
          <p:cNvPr id="3075" name="Picture 3" descr="Four health care providers standing next to one another." title="Health Care Provid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62126"/>
            <a:ext cx="2593752" cy="2981324"/>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quarter" idx="11"/>
          </p:nvPr>
        </p:nvSpPr>
        <p:spPr>
          <a:xfrm>
            <a:off x="304800" y="5791200"/>
            <a:ext cx="7924800" cy="762000"/>
          </a:xfrm>
        </p:spPr>
        <p:txBody>
          <a:bodyPr/>
          <a:lstStyle/>
          <a:p>
            <a:pPr marL="0" indent="0"/>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a:t>
            </a:r>
          </a:p>
          <a:p>
            <a:pPr marL="0" indent="0"/>
            <a:r>
              <a:rPr lang="en-US" sz="1000" dirty="0">
                <a:latin typeface="Arial" pitchFamily="34" charset="0"/>
                <a:cs typeface="Arial" pitchFamily="34" charset="0"/>
              </a:rPr>
              <a:t>Centers for Disease Control. A framework for assessing the effectiveness of disease and injury prevention. MMWR Recommend Report 1992;41(No. RR-3).</a:t>
            </a:r>
          </a:p>
        </p:txBody>
      </p:sp>
      <p:cxnSp>
        <p:nvCxnSpPr>
          <p:cNvPr id="10" name="Straight Connector 9"/>
          <p:cNvCxnSpPr/>
          <p:nvPr/>
        </p:nvCxnSpPr>
        <p:spPr>
          <a:xfrm>
            <a:off x="596577" y="1380436"/>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85044" y="6096000"/>
            <a:ext cx="2133600" cy="476250"/>
          </a:xfrm>
        </p:spPr>
        <p:txBody>
          <a:bodyPr/>
          <a:lstStyle/>
          <a:p>
            <a:pPr>
              <a:defRPr/>
            </a:pPr>
            <a:fld id="{B8477CA6-37AB-49C2-B88B-8C89FDB7A7DF}" type="slidenum">
              <a:rPr lang="en-US" smtClean="0"/>
              <a:pPr>
                <a:defRPr/>
              </a:pPr>
              <a:t>15</a:t>
            </a:fld>
            <a:endParaRPr lang="en-US" dirty="0"/>
          </a:p>
        </p:txBody>
      </p:sp>
    </p:spTree>
    <p:extLst>
      <p:ext uri="{BB962C8B-B14F-4D97-AF65-F5344CB8AC3E}">
        <p14:creationId xmlns:p14="http://schemas.microsoft.com/office/powerpoint/2010/main" val="125853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6376" y="781069"/>
            <a:ext cx="8507104"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Perspective Identification</a:t>
            </a:r>
          </a:p>
        </p:txBody>
      </p:sp>
      <p:cxnSp>
        <p:nvCxnSpPr>
          <p:cNvPr id="5" name="Straight Connector 4"/>
          <p:cNvCxnSpPr/>
          <p:nvPr/>
        </p:nvCxnSpPr>
        <p:spPr>
          <a:xfrm>
            <a:off x="471188" y="134459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66508" y="6096000"/>
            <a:ext cx="2133600" cy="476250"/>
          </a:xfrm>
        </p:spPr>
        <p:txBody>
          <a:bodyPr/>
          <a:lstStyle/>
          <a:p>
            <a:pPr>
              <a:defRPr/>
            </a:pPr>
            <a:fld id="{B8477CA6-37AB-49C2-B88B-8C89FDB7A7DF}" type="slidenum">
              <a:rPr lang="en-US" smtClean="0"/>
              <a:pPr>
                <a:defRPr/>
              </a:pPr>
              <a:t>16</a:t>
            </a:fld>
            <a:endParaRPr lang="en-US" dirty="0"/>
          </a:p>
        </p:txBody>
      </p:sp>
      <p:graphicFrame>
        <p:nvGraphicFramePr>
          <p:cNvPr id="6" name="Content Placeholder 4" descr="Checkmark." title="Checkmark"/>
          <p:cNvGraphicFramePr>
            <a:graphicFrameLocks noGrp="1"/>
          </p:cNvGraphicFramePr>
          <p:nvPr>
            <p:ph idx="1"/>
            <p:extLst>
              <p:ext uri="{D42A27DB-BD31-4B8C-83A1-F6EECF244321}">
                <p14:modId xmlns:p14="http://schemas.microsoft.com/office/powerpoint/2010/main" val="3307936191"/>
              </p:ext>
            </p:extLst>
          </p:nvPr>
        </p:nvGraphicFramePr>
        <p:xfrm>
          <a:off x="471188" y="1752600"/>
          <a:ext cx="8229600" cy="35966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70840">
                <a:tc>
                  <a:txBody>
                    <a:bodyPr/>
                    <a:lstStyle/>
                    <a:p>
                      <a:endParaRPr lang="en-US" sz="2000" dirty="0"/>
                    </a:p>
                    <a:p>
                      <a:r>
                        <a:rPr lang="en-US" sz="2000" dirty="0"/>
                        <a:t>Cost item</a:t>
                      </a:r>
                    </a:p>
                  </a:txBody>
                  <a:tcPr anchor="ctr"/>
                </a:tc>
                <a:tc>
                  <a:txBody>
                    <a:bodyPr/>
                    <a:lstStyle/>
                    <a:p>
                      <a:pPr algn="ctr"/>
                      <a:endParaRPr lang="en-US" sz="2000" dirty="0"/>
                    </a:p>
                    <a:p>
                      <a:pPr algn="ctr"/>
                      <a:r>
                        <a:rPr lang="en-US" sz="2000" dirty="0"/>
                        <a:t>Patient</a:t>
                      </a:r>
                    </a:p>
                  </a:txBody>
                  <a:tcPr anchor="ctr"/>
                </a:tc>
                <a:tc>
                  <a:txBody>
                    <a:bodyPr/>
                    <a:lstStyle/>
                    <a:p>
                      <a:pPr algn="ctr"/>
                      <a:endParaRPr lang="en-US" sz="2000" dirty="0"/>
                    </a:p>
                    <a:p>
                      <a:pPr algn="ctr"/>
                      <a:r>
                        <a:rPr lang="en-US" sz="2000" dirty="0"/>
                        <a:t>Physician</a:t>
                      </a:r>
                    </a:p>
                  </a:txBody>
                  <a:tcPr anchor="ctr"/>
                </a:tc>
                <a:tc>
                  <a:txBody>
                    <a:bodyPr/>
                    <a:lstStyle/>
                    <a:p>
                      <a:pPr algn="ctr"/>
                      <a:r>
                        <a:rPr lang="en-US" sz="2000" dirty="0"/>
                        <a:t>Payer (e.g., insurance, Medicaid)</a:t>
                      </a:r>
                    </a:p>
                  </a:txBody>
                  <a:tcPr anchor="ctr"/>
                </a:tc>
                <a:tc>
                  <a:txBody>
                    <a:bodyPr/>
                    <a:lstStyle/>
                    <a:p>
                      <a:pPr algn="ctr"/>
                      <a:endParaRPr lang="en-US" sz="2000" dirty="0"/>
                    </a:p>
                    <a:p>
                      <a:pPr algn="ctr"/>
                      <a:r>
                        <a:rPr lang="en-US" sz="2000" dirty="0"/>
                        <a:t>Society</a:t>
                      </a:r>
                    </a:p>
                  </a:txBody>
                  <a:tcPr anchor="ctr"/>
                </a:tc>
                <a:extLst>
                  <a:ext uri="{0D108BD9-81ED-4DB2-BD59-A6C34878D82A}">
                    <a16:rowId xmlns:a16="http://schemas.microsoft.com/office/drawing/2014/main" val="10000"/>
                  </a:ext>
                </a:extLst>
              </a:tr>
              <a:tr h="370840">
                <a:tc>
                  <a:txBody>
                    <a:bodyPr/>
                    <a:lstStyle/>
                    <a:p>
                      <a:r>
                        <a:rPr lang="en-US" sz="2000" i="0" dirty="0"/>
                        <a:t>Physician</a:t>
                      </a:r>
                      <a:r>
                        <a:rPr lang="en-US" sz="2000" i="0" baseline="0" dirty="0"/>
                        <a:t> time</a:t>
                      </a:r>
                      <a:endParaRPr lang="en-US" sz="2000" i="0" dirty="0"/>
                    </a:p>
                  </a:txBody>
                  <a:tcPr/>
                </a:tc>
                <a:tc>
                  <a:txBody>
                    <a:bodyPr/>
                    <a:lstStyle/>
                    <a:p>
                      <a:pPr algn="ctr"/>
                      <a:endParaRPr lang="en-US" sz="2000" b="1" dirty="0"/>
                    </a:p>
                  </a:txBody>
                  <a:tcPr anchor="ctr"/>
                </a:tc>
                <a:tc>
                  <a:txBody>
                    <a:bodyPr/>
                    <a:lstStyle/>
                    <a:p>
                      <a:pPr algn="ctr"/>
                      <a:r>
                        <a:rPr lang="en-US" sz="2400" b="1" dirty="0">
                          <a:sym typeface="Wingdings 2"/>
                        </a:rPr>
                        <a:t></a:t>
                      </a:r>
                      <a:endParaRPr lang="en-US" sz="2400" b="1" dirty="0"/>
                    </a:p>
                  </a:txBody>
                  <a:tcPr anchor="ctr"/>
                </a:tc>
                <a:tc>
                  <a:txBody>
                    <a:bodyPr/>
                    <a:lstStyle/>
                    <a:p>
                      <a:pPr algn="ctr"/>
                      <a:r>
                        <a:rPr lang="en-US" sz="2400" b="1" dirty="0">
                          <a:sym typeface="Wingdings 2"/>
                        </a:rPr>
                        <a:t></a:t>
                      </a:r>
                      <a:endParaRPr lang="en-US" sz="2400" b="1" dirty="0"/>
                    </a:p>
                  </a:txBody>
                  <a:tcPr anchor="ctr"/>
                </a:tc>
                <a:tc>
                  <a:txBody>
                    <a:bodyPr/>
                    <a:lstStyle/>
                    <a:p>
                      <a:pPr algn="ctr"/>
                      <a:r>
                        <a:rPr lang="en-US" sz="2400" b="1" dirty="0">
                          <a:sym typeface="Wingdings 2"/>
                        </a:rPr>
                        <a:t></a:t>
                      </a:r>
                      <a:endParaRPr lang="en-US" sz="2400" b="1" dirty="0"/>
                    </a:p>
                  </a:txBody>
                  <a:tcPr anchor="ctr"/>
                </a:tc>
                <a:extLst>
                  <a:ext uri="{0D108BD9-81ED-4DB2-BD59-A6C34878D82A}">
                    <a16:rowId xmlns:a16="http://schemas.microsoft.com/office/drawing/2014/main" val="10001"/>
                  </a:ext>
                </a:extLst>
              </a:tr>
              <a:tr h="370840">
                <a:tc>
                  <a:txBody>
                    <a:bodyPr/>
                    <a:lstStyle/>
                    <a:p>
                      <a:r>
                        <a:rPr lang="en-US" sz="2000" i="0" dirty="0"/>
                        <a:t>Medication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ym typeface="Wingdings 2"/>
                        </a:rPr>
                        <a:t></a:t>
                      </a:r>
                      <a:endParaRPr lang="en-US" sz="2000" b="1" dirty="0"/>
                    </a:p>
                  </a:txBody>
                  <a:tcPr anchor="ctr"/>
                </a:tc>
                <a:tc>
                  <a:txBody>
                    <a:bodyPr/>
                    <a:lstStyle/>
                    <a:p>
                      <a:pPr algn="ctr"/>
                      <a:endParaRPr lang="en-US" sz="2400" b="1" dirty="0"/>
                    </a:p>
                  </a:txBody>
                  <a:tcPr anchor="ctr"/>
                </a:tc>
                <a:tc>
                  <a:txBody>
                    <a:bodyPr/>
                    <a:lstStyle/>
                    <a:p>
                      <a:pPr algn="ctr"/>
                      <a:r>
                        <a:rPr lang="en-US" sz="2400" b="1" dirty="0">
                          <a:sym typeface="Wingdings 2"/>
                        </a:rPr>
                        <a:t></a:t>
                      </a:r>
                      <a:endParaRPr lang="en-US" sz="2400" b="1" dirty="0"/>
                    </a:p>
                  </a:txBody>
                  <a:tcPr anchor="ctr"/>
                </a:tc>
                <a:tc>
                  <a:txBody>
                    <a:bodyPr/>
                    <a:lstStyle/>
                    <a:p>
                      <a:pPr algn="ctr"/>
                      <a:r>
                        <a:rPr lang="en-US" sz="2400" b="1" dirty="0">
                          <a:sym typeface="Wingdings 2"/>
                        </a:rPr>
                        <a:t></a:t>
                      </a:r>
                      <a:endParaRPr lang="en-US" sz="2400" b="1" dirty="0"/>
                    </a:p>
                  </a:txBody>
                  <a:tcPr anchor="ctr"/>
                </a:tc>
                <a:extLst>
                  <a:ext uri="{0D108BD9-81ED-4DB2-BD59-A6C34878D82A}">
                    <a16:rowId xmlns:a16="http://schemas.microsoft.com/office/drawing/2014/main" val="10002"/>
                  </a:ext>
                </a:extLst>
              </a:tr>
              <a:tr h="370840">
                <a:tc>
                  <a:txBody>
                    <a:bodyPr/>
                    <a:lstStyle/>
                    <a:p>
                      <a:r>
                        <a:rPr lang="en-US" sz="2000" i="0" dirty="0"/>
                        <a:t>Administration</a:t>
                      </a:r>
                    </a:p>
                  </a:txBody>
                  <a:tcPr/>
                </a:tc>
                <a:tc>
                  <a:txBody>
                    <a:bodyPr/>
                    <a:lstStyle/>
                    <a:p>
                      <a:pPr algn="ctr"/>
                      <a:endParaRPr lang="en-US" sz="2000" b="1" dirty="0"/>
                    </a:p>
                  </a:txBody>
                  <a:tcPr anchor="ctr"/>
                </a:tc>
                <a:tc>
                  <a:txBody>
                    <a:bodyPr/>
                    <a:lstStyle/>
                    <a:p>
                      <a:pPr algn="ctr"/>
                      <a:r>
                        <a:rPr lang="en-US" sz="2400" b="1" dirty="0">
                          <a:sym typeface="Wingdings 2"/>
                        </a:rPr>
                        <a:t></a:t>
                      </a:r>
                      <a:endParaRPr lang="en-US" sz="2400" b="1" dirty="0"/>
                    </a:p>
                  </a:txBody>
                  <a:tcPr anchor="ctr"/>
                </a:tc>
                <a:tc>
                  <a:txBody>
                    <a:bodyPr/>
                    <a:lstStyle/>
                    <a:p>
                      <a:pPr algn="ctr"/>
                      <a:r>
                        <a:rPr lang="en-US" sz="2400" b="1" dirty="0">
                          <a:sym typeface="Wingdings 2"/>
                        </a:rPr>
                        <a:t></a:t>
                      </a:r>
                      <a:endParaRPr lang="en-US" sz="2400" b="1" dirty="0"/>
                    </a:p>
                  </a:txBody>
                  <a:tcPr anchor="ctr"/>
                </a:tc>
                <a:tc>
                  <a:txBody>
                    <a:bodyPr/>
                    <a:lstStyle/>
                    <a:p>
                      <a:pPr algn="ctr"/>
                      <a:r>
                        <a:rPr lang="en-US" sz="2400" b="1" dirty="0">
                          <a:sym typeface="Wingdings 2"/>
                        </a:rPr>
                        <a:t></a:t>
                      </a:r>
                      <a:endParaRPr lang="en-US" sz="2400" b="1" dirty="0"/>
                    </a:p>
                  </a:txBody>
                  <a:tcPr anchor="ctr"/>
                </a:tc>
                <a:extLst>
                  <a:ext uri="{0D108BD9-81ED-4DB2-BD59-A6C34878D82A}">
                    <a16:rowId xmlns:a16="http://schemas.microsoft.com/office/drawing/2014/main" val="10003"/>
                  </a:ext>
                </a:extLst>
              </a:tr>
              <a:tr h="370840">
                <a:tc>
                  <a:txBody>
                    <a:bodyPr/>
                    <a:lstStyle/>
                    <a:p>
                      <a:r>
                        <a:rPr lang="en-US" sz="2000" i="0" dirty="0"/>
                        <a:t>Patient travel</a:t>
                      </a:r>
                    </a:p>
                  </a:txBody>
                  <a:tcPr/>
                </a:tc>
                <a:tc>
                  <a:txBody>
                    <a:bodyPr/>
                    <a:lstStyle/>
                    <a:p>
                      <a:pPr algn="ctr"/>
                      <a:r>
                        <a:rPr lang="en-US" sz="2400" b="1" dirty="0">
                          <a:sym typeface="Wingdings 2"/>
                        </a:rPr>
                        <a:t></a:t>
                      </a:r>
                      <a:endParaRPr lang="en-US" sz="2400" b="1" dirty="0"/>
                    </a:p>
                  </a:txBody>
                  <a:tcPr anchor="ctr"/>
                </a:tc>
                <a:tc>
                  <a:txBody>
                    <a:bodyPr/>
                    <a:lstStyle/>
                    <a:p>
                      <a:pPr algn="ctr"/>
                      <a:endParaRPr lang="en-US" sz="2000" b="1" dirty="0"/>
                    </a:p>
                  </a:txBody>
                  <a:tcPr anchor="ctr"/>
                </a:tc>
                <a:tc>
                  <a:txBody>
                    <a:bodyPr/>
                    <a:lstStyle/>
                    <a:p>
                      <a:pPr algn="ctr"/>
                      <a:endParaRPr lang="en-US" sz="2000" b="1" dirty="0"/>
                    </a:p>
                  </a:txBody>
                  <a:tcPr anchor="ctr"/>
                </a:tc>
                <a:tc>
                  <a:txBody>
                    <a:bodyPr/>
                    <a:lstStyle/>
                    <a:p>
                      <a:pPr algn="ctr"/>
                      <a:r>
                        <a:rPr lang="en-US" sz="2400" b="1" dirty="0">
                          <a:sym typeface="Wingdings 2"/>
                        </a:rPr>
                        <a:t></a:t>
                      </a:r>
                      <a:endParaRPr lang="en-US" sz="2400" b="1" dirty="0"/>
                    </a:p>
                  </a:txBody>
                  <a:tcPr anchor="ctr"/>
                </a:tc>
                <a:extLst>
                  <a:ext uri="{0D108BD9-81ED-4DB2-BD59-A6C34878D82A}">
                    <a16:rowId xmlns:a16="http://schemas.microsoft.com/office/drawing/2014/main" val="10004"/>
                  </a:ext>
                </a:extLst>
              </a:tr>
              <a:tr h="370840">
                <a:tc>
                  <a:txBody>
                    <a:bodyPr/>
                    <a:lstStyle/>
                    <a:p>
                      <a:r>
                        <a:rPr lang="en-US" sz="2000" i="0" dirty="0"/>
                        <a:t>Time off from work</a:t>
                      </a:r>
                    </a:p>
                  </a:txBody>
                  <a:tcPr/>
                </a:tc>
                <a:tc>
                  <a:txBody>
                    <a:bodyPr/>
                    <a:lstStyle/>
                    <a:p>
                      <a:pPr algn="ctr"/>
                      <a:r>
                        <a:rPr lang="en-US" sz="2400" b="1" dirty="0">
                          <a:sym typeface="Wingdings 2"/>
                        </a:rPr>
                        <a:t></a:t>
                      </a:r>
                      <a:endParaRPr lang="en-US" sz="2400" b="1" dirty="0"/>
                    </a:p>
                  </a:txBody>
                  <a:tcPr anchor="ctr"/>
                </a:tc>
                <a:tc>
                  <a:txBody>
                    <a:bodyPr/>
                    <a:lstStyle/>
                    <a:p>
                      <a:pPr algn="ctr"/>
                      <a:endParaRPr lang="en-US" sz="2000" b="1" dirty="0"/>
                    </a:p>
                  </a:txBody>
                  <a:tcPr anchor="ctr"/>
                </a:tc>
                <a:tc>
                  <a:txBody>
                    <a:bodyPr/>
                    <a:lstStyle/>
                    <a:p>
                      <a:pPr algn="ctr"/>
                      <a:endParaRPr lang="en-US" sz="2000" b="1" dirty="0"/>
                    </a:p>
                  </a:txBody>
                  <a:tcPr anchor="ctr"/>
                </a:tc>
                <a:tc>
                  <a:txBody>
                    <a:bodyPr/>
                    <a:lstStyle/>
                    <a:p>
                      <a:pPr algn="ctr"/>
                      <a:r>
                        <a:rPr lang="en-US" sz="2400" b="1" dirty="0">
                          <a:sym typeface="Wingdings 2"/>
                        </a:rPr>
                        <a:t></a:t>
                      </a:r>
                      <a:endParaRPr lang="en-US" sz="2400" b="1"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826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1337" y="3387204"/>
            <a:ext cx="568475" cy="1938992"/>
          </a:xfrm>
          <a:prstGeom prst="rect">
            <a:avLst/>
          </a:prstGeom>
          <a:noFill/>
        </p:spPr>
        <p:txBody>
          <a:bodyPr wrap="square" rtlCol="0">
            <a:spAutoFit/>
          </a:bodyPr>
          <a:lstStyle/>
          <a:p>
            <a:r>
              <a:rPr lang="en-US" sz="2400" dirty="0">
                <a:solidFill>
                  <a:srgbClr val="000099"/>
                </a:solidFill>
                <a:latin typeface="Century Gothic" panose="020B0502020202020204" pitchFamily="34" charset="0"/>
              </a:rPr>
              <a:t>1.  </a:t>
            </a:r>
          </a:p>
          <a:p>
            <a:endParaRPr lang="en-US" sz="2400" dirty="0">
              <a:solidFill>
                <a:srgbClr val="000099"/>
              </a:solidFill>
              <a:latin typeface="Century Gothic" panose="020B0502020202020204" pitchFamily="34" charset="0"/>
            </a:endParaRPr>
          </a:p>
          <a:p>
            <a:r>
              <a:rPr lang="en-US" sz="2400" dirty="0">
                <a:solidFill>
                  <a:srgbClr val="000099"/>
                </a:solidFill>
                <a:latin typeface="Century Gothic" panose="020B0502020202020204" pitchFamily="34" charset="0"/>
              </a:rPr>
              <a:t>2.</a:t>
            </a:r>
          </a:p>
          <a:p>
            <a:endParaRPr lang="en-US" sz="2400" dirty="0">
              <a:solidFill>
                <a:srgbClr val="000099"/>
              </a:solidFill>
              <a:latin typeface="Century Gothic" panose="020B0502020202020204" pitchFamily="34" charset="0"/>
            </a:endParaRPr>
          </a:p>
          <a:p>
            <a:r>
              <a:rPr lang="en-US" sz="2400" dirty="0">
                <a:solidFill>
                  <a:srgbClr val="000099"/>
                </a:solidFill>
                <a:latin typeface="Century Gothic" panose="020B0502020202020204" pitchFamily="34" charset="0"/>
              </a:rPr>
              <a:t>3</a:t>
            </a:r>
            <a:r>
              <a:rPr lang="en-US" dirty="0"/>
              <a:t>.</a:t>
            </a:r>
          </a:p>
        </p:txBody>
      </p:sp>
      <p:sp>
        <p:nvSpPr>
          <p:cNvPr id="17" name="TextBox 16"/>
          <p:cNvSpPr txBox="1"/>
          <p:nvPr/>
        </p:nvSpPr>
        <p:spPr>
          <a:xfrm>
            <a:off x="2608191" y="3289900"/>
            <a:ext cx="3935104" cy="461665"/>
          </a:xfrm>
          <a:prstGeom prst="rect">
            <a:avLst/>
          </a:prstGeom>
          <a:noFill/>
        </p:spPr>
        <p:txBody>
          <a:bodyPr wrap="square" rtlCol="0">
            <a:spAutoFit/>
          </a:bodyPr>
          <a:lstStyle/>
          <a:p>
            <a:r>
              <a:rPr lang="en-US" sz="2400" dirty="0">
                <a:solidFill>
                  <a:srgbClr val="000099"/>
                </a:solidFill>
                <a:latin typeface="Century Gothic" panose="020B0502020202020204" pitchFamily="34" charset="0"/>
              </a:rPr>
              <a:t>Problem identification</a:t>
            </a:r>
          </a:p>
        </p:txBody>
      </p:sp>
      <p:sp>
        <p:nvSpPr>
          <p:cNvPr id="18" name="TextBox 17"/>
          <p:cNvSpPr txBox="1"/>
          <p:nvPr/>
        </p:nvSpPr>
        <p:spPr>
          <a:xfrm>
            <a:off x="2598666" y="3983804"/>
            <a:ext cx="3935104" cy="461665"/>
          </a:xfrm>
          <a:prstGeom prst="rect">
            <a:avLst/>
          </a:prstGeom>
          <a:noFill/>
        </p:spPr>
        <p:txBody>
          <a:bodyPr wrap="square" rtlCol="0">
            <a:spAutoFit/>
          </a:bodyPr>
          <a:lstStyle/>
          <a:p>
            <a:r>
              <a:rPr lang="en-US" sz="2400" dirty="0">
                <a:solidFill>
                  <a:srgbClr val="000099"/>
                </a:solidFill>
                <a:latin typeface="Century Gothic" panose="020B0502020202020204" pitchFamily="34" charset="0"/>
              </a:rPr>
              <a:t>Audience identification</a:t>
            </a:r>
          </a:p>
        </p:txBody>
      </p:sp>
      <p:sp>
        <p:nvSpPr>
          <p:cNvPr id="19" name="TextBox 18"/>
          <p:cNvSpPr txBox="1"/>
          <p:nvPr/>
        </p:nvSpPr>
        <p:spPr>
          <a:xfrm>
            <a:off x="2608862" y="4747300"/>
            <a:ext cx="3935104" cy="461665"/>
          </a:xfrm>
          <a:prstGeom prst="rect">
            <a:avLst/>
          </a:prstGeom>
          <a:noFill/>
        </p:spPr>
        <p:txBody>
          <a:bodyPr wrap="square" rtlCol="0">
            <a:spAutoFit/>
          </a:bodyPr>
          <a:lstStyle/>
          <a:p>
            <a:r>
              <a:rPr lang="en-US" sz="2400" dirty="0">
                <a:solidFill>
                  <a:srgbClr val="000099"/>
                </a:solidFill>
                <a:latin typeface="Century Gothic" panose="020B0502020202020204" pitchFamily="34" charset="0"/>
              </a:rPr>
              <a:t>Perspective identification</a:t>
            </a:r>
          </a:p>
        </p:txBody>
      </p:sp>
      <p:sp>
        <p:nvSpPr>
          <p:cNvPr id="15" name="Rectangle 14"/>
          <p:cNvSpPr/>
          <p:nvPr/>
        </p:nvSpPr>
        <p:spPr>
          <a:xfrm>
            <a:off x="442462" y="2152283"/>
            <a:ext cx="8432800" cy="830997"/>
          </a:xfrm>
          <a:prstGeom prst="rect">
            <a:avLst/>
          </a:prstGeom>
        </p:spPr>
        <p:txBody>
          <a:bodyPr wrap="square">
            <a:spAutoFit/>
          </a:bodyPr>
          <a:lstStyle/>
          <a:p>
            <a:pPr defTabSz="902421">
              <a:defRPr/>
            </a:pPr>
            <a:r>
              <a:rPr lang="en-US" sz="2400" dirty="0">
                <a:latin typeface="Century Gothic" panose="020B0502020202020204" pitchFamily="34" charset="0"/>
                <a:cs typeface="Arial" pitchFamily="34" charset="0"/>
              </a:rPr>
              <a:t>What are the three prevention effectiveness study design approaches?</a:t>
            </a:r>
            <a:endParaRPr lang="en-US" sz="2400" dirty="0">
              <a:latin typeface="Arial" pitchFamily="34" charset="0"/>
              <a:cs typeface="Arial" pitchFamily="34" charset="0"/>
            </a:endParaRPr>
          </a:p>
        </p:txBody>
      </p:sp>
      <p:pic>
        <p:nvPicPr>
          <p:cNvPr id="20" name="Picture 2" descr="Checkmark and notebook inside of a circle." title="Knowledge Check Icon"/>
          <p:cNvPicPr>
            <a:picLocks noChangeAspect="1" noChangeArrowheads="1"/>
          </p:cNvPicPr>
          <p:nvPr/>
        </p:nvPicPr>
        <p:blipFill>
          <a:blip r:embed="rId3" cstate="print"/>
          <a:srcRect/>
          <a:stretch>
            <a:fillRect/>
          </a:stretch>
        </p:blipFill>
        <p:spPr bwMode="auto">
          <a:xfrm>
            <a:off x="558799" y="706134"/>
            <a:ext cx="741690" cy="741690"/>
          </a:xfrm>
          <a:prstGeom prst="rect">
            <a:avLst/>
          </a:prstGeom>
          <a:noFill/>
          <a:ln w="9525">
            <a:noFill/>
            <a:miter lim="800000"/>
            <a:headEnd/>
            <a:tailEnd/>
          </a:ln>
        </p:spPr>
      </p:pic>
      <p:sp>
        <p:nvSpPr>
          <p:cNvPr id="21" name="TextBox 20"/>
          <p:cNvSpPr txBox="1"/>
          <p:nvPr/>
        </p:nvSpPr>
        <p:spPr>
          <a:xfrm>
            <a:off x="1300489" y="786824"/>
            <a:ext cx="3894015" cy="584775"/>
          </a:xfrm>
          <a:prstGeom prst="rect">
            <a:avLst/>
          </a:prstGeom>
          <a:noFill/>
        </p:spPr>
        <p:txBody>
          <a:bodyPr wrap="none" rtlCol="0">
            <a:spAutoFit/>
          </a:bodyPr>
          <a:lstStyle/>
          <a:p>
            <a:r>
              <a:rPr lang="en-US" sz="3200" dirty="0">
                <a:solidFill>
                  <a:srgbClr val="000099"/>
                </a:solidFill>
                <a:latin typeface="Century Gothic" panose="020B0502020202020204" pitchFamily="34" charset="0"/>
              </a:rPr>
              <a:t>Knowledge</a:t>
            </a:r>
            <a:r>
              <a:rPr lang="en-US" sz="3200" dirty="0">
                <a:solidFill>
                  <a:srgbClr val="000099"/>
                </a:solidFill>
              </a:rPr>
              <a:t> </a:t>
            </a:r>
            <a:r>
              <a:rPr lang="en-US" sz="3200" dirty="0">
                <a:solidFill>
                  <a:srgbClr val="000099"/>
                </a:solidFill>
                <a:latin typeface="Century Gothic" panose="020B0502020202020204" pitchFamily="34" charset="0"/>
              </a:rPr>
              <a:t>Check</a:t>
            </a:r>
          </a:p>
        </p:txBody>
      </p:sp>
      <p:cxnSp>
        <p:nvCxnSpPr>
          <p:cNvPr id="22" name="Straight Connector 21"/>
          <p:cNvCxnSpPr/>
          <p:nvPr/>
        </p:nvCxnSpPr>
        <p:spPr>
          <a:xfrm>
            <a:off x="528552" y="147522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Connector 2" descr="Line used for knowledge check answer." title="Line"/>
          <p:cNvCxnSpPr/>
          <p:nvPr/>
        </p:nvCxnSpPr>
        <p:spPr>
          <a:xfrm>
            <a:off x="2608862" y="3751565"/>
            <a:ext cx="3935104"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Line used for knowledge check answer." title="Line"/>
          <p:cNvCxnSpPr/>
          <p:nvPr/>
        </p:nvCxnSpPr>
        <p:spPr>
          <a:xfrm>
            <a:off x="2617045" y="4459459"/>
            <a:ext cx="3935104"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Line used for knowledge check answer." title="Line"/>
          <p:cNvCxnSpPr/>
          <p:nvPr/>
        </p:nvCxnSpPr>
        <p:spPr>
          <a:xfrm>
            <a:off x="2617045" y="5207469"/>
            <a:ext cx="3935104"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31409" y="6172200"/>
            <a:ext cx="2133600" cy="476250"/>
          </a:xfrm>
        </p:spPr>
        <p:txBody>
          <a:bodyPr/>
          <a:lstStyle/>
          <a:p>
            <a:pPr>
              <a:defRPr/>
            </a:pPr>
            <a:fld id="{B8477CA6-37AB-49C2-B88B-8C89FDB7A7DF}" type="slidenum">
              <a:rPr lang="en-US" smtClean="0"/>
              <a:pPr>
                <a:defRPr/>
              </a:pPr>
              <a:t>17</a:t>
            </a:fld>
            <a:endParaRPr lang="en-US" dirty="0"/>
          </a:p>
        </p:txBody>
      </p:sp>
      <p:sp>
        <p:nvSpPr>
          <p:cNvPr id="14" name="Title 1"/>
          <p:cNvSpPr txBox="1">
            <a:spLocks/>
          </p:cNvSpPr>
          <p:nvPr/>
        </p:nvSpPr>
        <p:spPr>
          <a:xfrm>
            <a:off x="442462" y="1585355"/>
            <a:ext cx="8018818"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0099"/>
                </a:solidFill>
                <a:latin typeface="Century Gothic" panose="020B0502020202020204" pitchFamily="34" charset="0"/>
              </a:rPr>
              <a:t>Fill in the blanks with the correct answers</a:t>
            </a:r>
            <a:r>
              <a:rPr lang="en-US" sz="2200" b="0" dirty="0">
                <a:solidFill>
                  <a:srgbClr val="000099"/>
                </a:solidFill>
                <a:latin typeface="Century Gothic" panose="020B0502020202020204" pitchFamily="34" charset="0"/>
              </a:rPr>
              <a:t>.</a:t>
            </a:r>
          </a:p>
        </p:txBody>
      </p:sp>
    </p:spTree>
    <p:extLst>
      <p:ext uri="{BB962C8B-B14F-4D97-AF65-F5344CB8AC3E}">
        <p14:creationId xmlns:p14="http://schemas.microsoft.com/office/powerpoint/2010/main" val="10906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11779" y="1066800"/>
            <a:ext cx="5768041"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200" dirty="0">
                <a:ln w="900" cmpd="sng">
                  <a:solidFill>
                    <a:schemeClr val="accent1">
                      <a:satMod val="190000"/>
                      <a:alpha val="55000"/>
                    </a:schemeClr>
                  </a:solidFill>
                  <a:prstDash val="solid"/>
                </a:ln>
                <a:solidFill>
                  <a:srgbClr val="000099"/>
                </a:solidFill>
                <a:effectLst>
                  <a:innerShdw blurRad="101600" dist="76200" dir="5400000">
                    <a:schemeClr val="accent1">
                      <a:satMod val="190000"/>
                      <a:tint val="100000"/>
                      <a:alpha val="74000"/>
                    </a:schemeClr>
                  </a:innerShdw>
                </a:effectLst>
              </a:rPr>
            </a:br>
            <a:r>
              <a:rPr lang="en-US" sz="3000" b="0" dirty="0">
                <a:solidFill>
                  <a:srgbClr val="000099"/>
                </a:solidFill>
                <a:latin typeface="Century Gothic" panose="020B0502020202020204" pitchFamily="34" charset="0"/>
              </a:rPr>
              <a:t>Economic Costs</a:t>
            </a:r>
          </a:p>
        </p:txBody>
      </p:sp>
      <p:pic>
        <p:nvPicPr>
          <p:cNvPr id="4098" name="Picture 2" descr="Dictionary page with the word &quot;cost&quot; circled." title="Cos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665" b="14366"/>
          <a:stretch/>
        </p:blipFill>
        <p:spPr bwMode="auto">
          <a:xfrm>
            <a:off x="2434414" y="2057400"/>
            <a:ext cx="4213678" cy="3306172"/>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6600" y="609600"/>
            <a:ext cx="2438400" cy="553998"/>
          </a:xfrm>
          <a:prstGeom prst="rect">
            <a:avLst/>
          </a:prstGeom>
          <a:noFill/>
        </p:spPr>
        <p:txBody>
          <a:bodyPr wrap="square" rtlCol="0">
            <a:spAutoFit/>
          </a:bodyPr>
          <a:lstStyle/>
          <a:p>
            <a:pPr algn="ctr"/>
            <a:r>
              <a:rPr lang="en-US" sz="3000" dirty="0">
                <a:solidFill>
                  <a:srgbClr val="000099"/>
                </a:solidFill>
                <a:latin typeface="Century Gothic" panose="020B0502020202020204" pitchFamily="34" charset="0"/>
              </a:rPr>
              <a:t>Topic 4</a:t>
            </a:r>
          </a:p>
        </p:txBody>
      </p:sp>
      <p:sp>
        <p:nvSpPr>
          <p:cNvPr id="2" name="Slide Number Placeholder 1"/>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18</a:t>
            </a:fld>
            <a:endParaRPr lang="en-US" dirty="0"/>
          </a:p>
        </p:txBody>
      </p:sp>
    </p:spTree>
    <p:extLst>
      <p:ext uri="{BB962C8B-B14F-4D97-AF65-F5344CB8AC3E}">
        <p14:creationId xmlns:p14="http://schemas.microsoft.com/office/powerpoint/2010/main" val="230562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448" y="781069"/>
            <a:ext cx="8507104"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Prevention Effectiveness Costs</a:t>
            </a:r>
          </a:p>
        </p:txBody>
      </p:sp>
      <p:sp>
        <p:nvSpPr>
          <p:cNvPr id="2" name="Rectangle 1"/>
          <p:cNvSpPr/>
          <p:nvPr/>
        </p:nvSpPr>
        <p:spPr>
          <a:xfrm>
            <a:off x="4800600" y="2013465"/>
            <a:ext cx="2895600" cy="2677656"/>
          </a:xfrm>
          <a:prstGeom prst="rect">
            <a:avLst/>
          </a:prstGeom>
        </p:spPr>
        <p:txBody>
          <a:bodyPr wrap="square">
            <a:spAutoFit/>
          </a:bodyPr>
          <a:lstStyle/>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Direct</a:t>
            </a:r>
            <a:br>
              <a:rPr lang="en-US" sz="2400" dirty="0">
                <a:solidFill>
                  <a:srgbClr val="000099"/>
                </a:solidFill>
                <a:latin typeface="Century Gothic" panose="020B0502020202020204" pitchFamily="34" charset="0"/>
                <a:cs typeface="Arial" pitchFamily="34" charset="0"/>
              </a:rPr>
            </a:br>
            <a:endParaRPr lang="en-US" sz="2400" dirty="0">
              <a:solidFill>
                <a:srgbClr val="000099"/>
              </a:solidFill>
              <a:latin typeface="Century Gothic" panose="020B0502020202020204" pitchFamily="34" charset="0"/>
              <a:cs typeface="Arial" pitchFamily="34" charset="0"/>
            </a:endParaRPr>
          </a:p>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Indirect</a:t>
            </a:r>
            <a:br>
              <a:rPr lang="en-US" sz="2400" dirty="0">
                <a:solidFill>
                  <a:srgbClr val="000099"/>
                </a:solidFill>
                <a:latin typeface="Century Gothic" panose="020B0502020202020204" pitchFamily="34" charset="0"/>
                <a:cs typeface="Arial" pitchFamily="34" charset="0"/>
              </a:rPr>
            </a:br>
            <a:r>
              <a:rPr lang="en-US" sz="2400" dirty="0">
                <a:solidFill>
                  <a:srgbClr val="000099"/>
                </a:solidFill>
                <a:latin typeface="Century Gothic" panose="020B0502020202020204" pitchFamily="34" charset="0"/>
                <a:cs typeface="Arial" pitchFamily="34" charset="0"/>
              </a:rPr>
              <a:t> </a:t>
            </a:r>
          </a:p>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Intangible </a:t>
            </a:r>
            <a:br>
              <a:rPr lang="en-US" sz="2400" dirty="0">
                <a:solidFill>
                  <a:srgbClr val="000099"/>
                </a:solidFill>
                <a:latin typeface="Century Gothic" panose="020B0502020202020204" pitchFamily="34" charset="0"/>
                <a:cs typeface="Arial" pitchFamily="34" charset="0"/>
              </a:rPr>
            </a:br>
            <a:endParaRPr lang="en-US" sz="2400" dirty="0">
              <a:solidFill>
                <a:srgbClr val="000099"/>
              </a:solidFill>
              <a:latin typeface="Century Gothic" panose="020B0502020202020204" pitchFamily="34" charset="0"/>
              <a:cs typeface="Arial" pitchFamily="34" charset="0"/>
            </a:endParaRPr>
          </a:p>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Opportunity</a:t>
            </a:r>
            <a:endParaRPr lang="en-US" sz="2400" dirty="0">
              <a:solidFill>
                <a:srgbClr val="000099"/>
              </a:solidFill>
              <a:latin typeface="Century Gothic" panose="020B0502020202020204" pitchFamily="34" charset="0"/>
            </a:endParaRPr>
          </a:p>
        </p:txBody>
      </p:sp>
      <p:cxnSp>
        <p:nvCxnSpPr>
          <p:cNvPr id="8" name="Straight Connector 7"/>
          <p:cNvCxnSpPr/>
          <p:nvPr/>
        </p:nvCxnSpPr>
        <p:spPr>
          <a:xfrm>
            <a:off x="596576"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19</a:t>
            </a:fld>
            <a:endParaRPr lang="en-US" dirty="0"/>
          </a:p>
        </p:txBody>
      </p:sp>
      <p:pic>
        <p:nvPicPr>
          <p:cNvPr id="1027" name="Picture 3" descr="Three dollar signs." title="Dollar Signs"/>
          <p:cNvPicPr>
            <a:picLocks noChangeAspect="1" noChangeArrowheads="1"/>
          </p:cNvPicPr>
          <p:nvPr/>
        </p:nvPicPr>
        <p:blipFill rotWithShape="1">
          <a:blip r:embed="rId3">
            <a:extLst>
              <a:ext uri="{28A0092B-C50C-407E-A947-70E740481C1C}">
                <a14:useLocalDpi xmlns:a14="http://schemas.microsoft.com/office/drawing/2010/main" val="0"/>
              </a:ext>
            </a:extLst>
          </a:blip>
          <a:srcRect t="21377" r="42547" b="10507"/>
          <a:stretch/>
        </p:blipFill>
        <p:spPr bwMode="auto">
          <a:xfrm>
            <a:off x="623080" y="1795162"/>
            <a:ext cx="3677478" cy="3114261"/>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70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55009" y="816114"/>
            <a:ext cx="8043082"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Course Topics</a:t>
            </a:r>
          </a:p>
        </p:txBody>
      </p:sp>
      <p:sp>
        <p:nvSpPr>
          <p:cNvPr id="7" name="TextBox 6"/>
          <p:cNvSpPr txBox="1"/>
          <p:nvPr/>
        </p:nvSpPr>
        <p:spPr>
          <a:xfrm>
            <a:off x="596577" y="1600200"/>
            <a:ext cx="8001514" cy="954107"/>
          </a:xfrm>
          <a:prstGeom prst="rect">
            <a:avLst/>
          </a:prstGeom>
          <a:noFill/>
          <a:ln w="19050">
            <a:noFill/>
          </a:ln>
        </p:spPr>
        <p:txBody>
          <a:bodyPr wrap="square" rtlCol="0">
            <a:spAutoFit/>
          </a:bodyPr>
          <a:lstStyle/>
          <a:p>
            <a:pPr algn="ctr"/>
            <a:r>
              <a:rPr lang="en-US" sz="2800" dirty="0">
                <a:solidFill>
                  <a:srgbClr val="000099"/>
                </a:solidFill>
                <a:latin typeface="Century Gothic" panose="020B0502020202020204" pitchFamily="34" charset="0"/>
              </a:rPr>
              <a:t>Introduction to Prevention </a:t>
            </a:r>
          </a:p>
          <a:p>
            <a:pPr algn="ctr"/>
            <a:r>
              <a:rPr lang="en-US" sz="2800" dirty="0">
                <a:solidFill>
                  <a:srgbClr val="000099"/>
                </a:solidFill>
                <a:latin typeface="Century Gothic" panose="020B0502020202020204" pitchFamily="34" charset="0"/>
              </a:rPr>
              <a:t>Effectiveness</a:t>
            </a:r>
          </a:p>
        </p:txBody>
      </p:sp>
      <p:cxnSp>
        <p:nvCxnSpPr>
          <p:cNvPr id="6" name="Straight Connector 5"/>
          <p:cNvCxnSpPr/>
          <p:nvPr/>
        </p:nvCxnSpPr>
        <p:spPr>
          <a:xfrm>
            <a:off x="596577" y="137011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mtClean="0"/>
              <a:pPr>
                <a:defRPr/>
              </a:pPr>
              <a:t>2</a:t>
            </a:fld>
            <a:endParaRPr lang="en-US" dirty="0"/>
          </a:p>
        </p:txBody>
      </p:sp>
      <p:sp>
        <p:nvSpPr>
          <p:cNvPr id="4" name="TextBox 3"/>
          <p:cNvSpPr txBox="1"/>
          <p:nvPr/>
        </p:nvSpPr>
        <p:spPr>
          <a:xfrm>
            <a:off x="1719050" y="2847974"/>
            <a:ext cx="6205750" cy="1938992"/>
          </a:xfrm>
          <a:prstGeom prst="rect">
            <a:avLst/>
          </a:prstGeom>
          <a:noFill/>
        </p:spPr>
        <p:txBody>
          <a:bodyPr wrap="square" rtlCol="0">
            <a:spAutoFit/>
          </a:bodyPr>
          <a:lstStyle/>
          <a:p>
            <a:pPr marL="457200" indent="-457200">
              <a:buAutoNum type="arabicPeriod"/>
            </a:pPr>
            <a:r>
              <a:rPr lang="en-US" sz="2400" dirty="0">
                <a:latin typeface="Century Gothic" panose="020B0502020202020204" pitchFamily="34" charset="0"/>
              </a:rPr>
              <a:t>A Public Health Approach</a:t>
            </a:r>
          </a:p>
          <a:p>
            <a:pPr marL="457200" indent="-457200">
              <a:buAutoNum type="arabicPeriod"/>
            </a:pPr>
            <a:r>
              <a:rPr lang="en-US" sz="2400" dirty="0">
                <a:latin typeface="Century Gothic" panose="020B0502020202020204" pitchFamily="34" charset="0"/>
              </a:rPr>
              <a:t>What Is Prevention Effectiveness?</a:t>
            </a:r>
          </a:p>
          <a:p>
            <a:pPr marL="457200" indent="-457200">
              <a:buAutoNum type="arabicPeriod"/>
            </a:pPr>
            <a:r>
              <a:rPr lang="en-US" sz="2400" dirty="0">
                <a:latin typeface="Century Gothic" panose="020B0502020202020204" pitchFamily="34" charset="0"/>
              </a:rPr>
              <a:t>Prevention Effectiveness Study Design</a:t>
            </a:r>
          </a:p>
          <a:p>
            <a:pPr marL="457200" indent="-457200">
              <a:buAutoNum type="arabicPeriod"/>
            </a:pPr>
            <a:r>
              <a:rPr lang="en-US" sz="2400" dirty="0">
                <a:latin typeface="Century Gothic" panose="020B0502020202020204" pitchFamily="34" charset="0"/>
              </a:rPr>
              <a:t>Economic Costs</a:t>
            </a:r>
          </a:p>
          <a:p>
            <a:pPr marL="457200" indent="-457200">
              <a:buAutoNum type="arabicPeriod"/>
            </a:pPr>
            <a:r>
              <a:rPr lang="en-US" sz="2400" dirty="0">
                <a:latin typeface="Century Gothic" panose="020B0502020202020204" pitchFamily="34" charset="0"/>
              </a:rPr>
              <a:t>Types of Economic Evaluations</a:t>
            </a:r>
          </a:p>
        </p:txBody>
      </p:sp>
    </p:spTree>
    <p:extLst>
      <p:ext uri="{BB962C8B-B14F-4D97-AF65-F5344CB8AC3E}">
        <p14:creationId xmlns:p14="http://schemas.microsoft.com/office/powerpoint/2010/main" val="25761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6576" y="781069"/>
            <a:ext cx="8131140"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Direct Costs</a:t>
            </a:r>
          </a:p>
        </p:txBody>
      </p:sp>
      <p:pic>
        <p:nvPicPr>
          <p:cNvPr id="1032" name="Picture 8" descr="Needle and syringe pointed up to the right, reprensenting direct patient care." title="Needle and Syri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76" y="2051439"/>
            <a:ext cx="3527434" cy="2500683"/>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19600" y="1868557"/>
            <a:ext cx="4488820" cy="3139321"/>
          </a:xfrm>
          <a:prstGeom prst="rect">
            <a:avLst/>
          </a:prstGeom>
          <a:noFill/>
        </p:spPr>
        <p:txBody>
          <a:bodyPr wrap="square" rtlCol="0">
            <a:spAutoFit/>
          </a:bodyPr>
          <a:lstStyle/>
          <a:p>
            <a:pPr marL="171450" indent="-171450" defTabSz="921116">
              <a:lnSpc>
                <a:spcPct val="150000"/>
              </a:lnSpc>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Medications</a:t>
            </a:r>
          </a:p>
          <a:p>
            <a:pPr marL="171450" indent="-171450" defTabSz="921116">
              <a:lnSpc>
                <a:spcPct val="150000"/>
              </a:lnSpc>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Medical devices</a:t>
            </a:r>
          </a:p>
          <a:p>
            <a:pPr marL="171450" indent="-171450" defTabSz="921116">
              <a:lnSpc>
                <a:spcPct val="150000"/>
              </a:lnSpc>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Computer software and equipment</a:t>
            </a:r>
          </a:p>
          <a:p>
            <a:pPr marL="171450" indent="-171450" defTabSz="921116">
              <a:lnSpc>
                <a:spcPct val="150000"/>
              </a:lnSpc>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Research and development</a:t>
            </a:r>
          </a:p>
          <a:p>
            <a:pPr marL="171450" indent="-171450" defTabSz="921116">
              <a:lnSpc>
                <a:spcPct val="150000"/>
              </a:lnSpc>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Inpatient care</a:t>
            </a:r>
          </a:p>
        </p:txBody>
      </p:sp>
      <p:sp>
        <p:nvSpPr>
          <p:cNvPr id="7" name="Text Placeholder 3"/>
          <p:cNvSpPr txBox="1">
            <a:spLocks/>
          </p:cNvSpPr>
          <p:nvPr/>
        </p:nvSpPr>
        <p:spPr>
          <a:xfrm>
            <a:off x="304800" y="5791200"/>
            <a:ext cx="7924800" cy="76200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a:t>
            </a:r>
          </a:p>
          <a:p>
            <a:r>
              <a:rPr lang="en-US" sz="1000" dirty="0">
                <a:latin typeface="Arial" pitchFamily="34" charset="0"/>
                <a:cs typeface="Arial" pitchFamily="34" charset="0"/>
              </a:rPr>
              <a:t>Centers for Disease Control. A framework for assessing the effectiveness of disease and injury prevention. MMWR Recommend Report 1992;41(No. RR-3).</a:t>
            </a:r>
          </a:p>
        </p:txBody>
      </p:sp>
      <p:cxnSp>
        <p:nvCxnSpPr>
          <p:cNvPr id="8" name="Straight Connector 7"/>
          <p:cNvCxnSpPr/>
          <p:nvPr/>
        </p:nvCxnSpPr>
        <p:spPr>
          <a:xfrm>
            <a:off x="596576"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44598" y="6113721"/>
            <a:ext cx="2133600" cy="476250"/>
          </a:xfrm>
        </p:spPr>
        <p:txBody>
          <a:bodyPr/>
          <a:lstStyle/>
          <a:p>
            <a:pPr>
              <a:defRPr/>
            </a:pPr>
            <a:fld id="{A420517B-503E-44E1-A5A3-88F773F5D377}" type="slidenum">
              <a:rPr lang="en-US" smtClean="0"/>
              <a:pPr>
                <a:defRPr/>
              </a:pPr>
              <a:t>20</a:t>
            </a:fld>
            <a:endParaRPr lang="en-US" dirty="0"/>
          </a:p>
        </p:txBody>
      </p:sp>
    </p:spTree>
    <p:extLst>
      <p:ext uri="{BB962C8B-B14F-4D97-AF65-F5344CB8AC3E}">
        <p14:creationId xmlns:p14="http://schemas.microsoft.com/office/powerpoint/2010/main" val="415067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26808" y="781069"/>
            <a:ext cx="8237734"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Indirect Costs</a:t>
            </a:r>
          </a:p>
        </p:txBody>
      </p:sp>
      <p:sp>
        <p:nvSpPr>
          <p:cNvPr id="22" name="TextBox 21"/>
          <p:cNvSpPr txBox="1"/>
          <p:nvPr/>
        </p:nvSpPr>
        <p:spPr>
          <a:xfrm>
            <a:off x="4007978" y="1752600"/>
            <a:ext cx="5029200" cy="2800767"/>
          </a:xfrm>
          <a:prstGeom prst="rect">
            <a:avLst/>
          </a:prstGeom>
          <a:noFill/>
        </p:spPr>
        <p:txBody>
          <a:bodyPr wrap="square" rtlCol="0">
            <a:spAutoFit/>
          </a:bodyPr>
          <a:lstStyle/>
          <a:p>
            <a:pPr defTabSz="921116">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Change in productivity</a:t>
            </a:r>
          </a:p>
          <a:p>
            <a:pPr defTabSz="921116">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Costs of absenteeism</a:t>
            </a:r>
          </a:p>
          <a:p>
            <a:pPr marL="171450" indent="-171450" defTabSz="921116">
              <a:buFont typeface="Arial" panose="020B0604020202020204" pitchFamily="34" charset="0"/>
              <a:buChar char="•"/>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Foregone leisure time </a:t>
            </a:r>
          </a:p>
          <a:p>
            <a:pPr marL="171450" indent="-171450" defTabSz="921116">
              <a:buFont typeface="Arial" panose="020B0604020202020204" pitchFamily="34" charset="0"/>
              <a:buChar char="•"/>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Time spent caring for the patient</a:t>
            </a:r>
          </a:p>
        </p:txBody>
      </p:sp>
      <p:pic>
        <p:nvPicPr>
          <p:cNvPr id="7" name="Picture 3" descr="Health care provider examining a patient, which represents the indirect cost to a patient." title="Ex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20202"/>
            <a:ext cx="2819399" cy="2858479"/>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a:xfrm>
            <a:off x="304800" y="5791200"/>
            <a:ext cx="7924800" cy="76200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a:t>
            </a:r>
          </a:p>
          <a:p>
            <a:r>
              <a:rPr lang="en-US" sz="1000" dirty="0">
                <a:latin typeface="Arial" pitchFamily="34" charset="0"/>
                <a:cs typeface="Arial" pitchFamily="34" charset="0"/>
              </a:rPr>
              <a:t>Centers for Disease Control. A framework for assessing the effectiveness of disease and injury prevention. MMWR Recommend Report 1992;41(No. RR-3).</a:t>
            </a:r>
          </a:p>
        </p:txBody>
      </p:sp>
      <p:cxnSp>
        <p:nvCxnSpPr>
          <p:cNvPr id="9" name="Straight Connector 8"/>
          <p:cNvCxnSpPr/>
          <p:nvPr/>
        </p:nvCxnSpPr>
        <p:spPr>
          <a:xfrm>
            <a:off x="533401"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30942" y="6172200"/>
            <a:ext cx="2133600" cy="476250"/>
          </a:xfrm>
        </p:spPr>
        <p:txBody>
          <a:bodyPr/>
          <a:lstStyle/>
          <a:p>
            <a:pPr>
              <a:defRPr/>
            </a:pPr>
            <a:fld id="{A420517B-503E-44E1-A5A3-88F773F5D377}" type="slidenum">
              <a:rPr lang="en-US" smtClean="0"/>
              <a:pPr>
                <a:defRPr/>
              </a:pPr>
              <a:t>21</a:t>
            </a:fld>
            <a:endParaRPr lang="en-US" dirty="0"/>
          </a:p>
        </p:txBody>
      </p:sp>
    </p:spTree>
    <p:extLst>
      <p:ext uri="{BB962C8B-B14F-4D97-AF65-F5344CB8AC3E}">
        <p14:creationId xmlns:p14="http://schemas.microsoft.com/office/powerpoint/2010/main" val="313840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914400"/>
            <a:ext cx="8131140"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Intangible Costs</a:t>
            </a:r>
          </a:p>
        </p:txBody>
      </p:sp>
      <p:pic>
        <p:nvPicPr>
          <p:cNvPr id="3076" name="Picture 4" descr="A young female siting with her hand on her chin in thought." title="Thi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832"/>
          <a:stretch/>
        </p:blipFill>
        <p:spPr bwMode="auto">
          <a:xfrm>
            <a:off x="771939" y="1981200"/>
            <a:ext cx="2357037" cy="2763672"/>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7" name="Text Placeholder 3"/>
          <p:cNvSpPr txBox="1">
            <a:spLocks/>
          </p:cNvSpPr>
          <p:nvPr/>
        </p:nvSpPr>
        <p:spPr>
          <a:xfrm>
            <a:off x="304800" y="6096000"/>
            <a:ext cx="7924800" cy="45720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a:t>
            </a:r>
          </a:p>
        </p:txBody>
      </p:sp>
      <p:cxnSp>
        <p:nvCxnSpPr>
          <p:cNvPr id="8" name="Straight Connector 7"/>
          <p:cNvCxnSpPr/>
          <p:nvPr/>
        </p:nvCxnSpPr>
        <p:spPr>
          <a:xfrm>
            <a:off x="533400"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46890" y="6124353"/>
            <a:ext cx="2133600" cy="476250"/>
          </a:xfrm>
        </p:spPr>
        <p:txBody>
          <a:bodyPr/>
          <a:lstStyle/>
          <a:p>
            <a:pPr>
              <a:defRPr/>
            </a:pPr>
            <a:fld id="{A420517B-503E-44E1-A5A3-88F773F5D377}" type="slidenum">
              <a:rPr lang="en-US" smtClean="0"/>
              <a:pPr>
                <a:defRPr/>
              </a:pPr>
              <a:t>22</a:t>
            </a:fld>
            <a:endParaRPr lang="en-US" dirty="0"/>
          </a:p>
        </p:txBody>
      </p:sp>
      <p:sp>
        <p:nvSpPr>
          <p:cNvPr id="9" name="TextBox 8"/>
          <p:cNvSpPr txBox="1"/>
          <p:nvPr/>
        </p:nvSpPr>
        <p:spPr>
          <a:xfrm>
            <a:off x="3638654" y="1981200"/>
            <a:ext cx="5029200" cy="2308324"/>
          </a:xfrm>
          <a:prstGeom prst="rect">
            <a:avLst/>
          </a:prstGeom>
          <a:noFill/>
        </p:spPr>
        <p:txBody>
          <a:bodyPr wrap="square" rtlCol="0">
            <a:spAutoFit/>
          </a:bodyPr>
          <a:lstStyle/>
          <a:p>
            <a:pPr marL="342900" indent="-342900" defTabSz="921116">
              <a:lnSpc>
                <a:spcPct val="200000"/>
              </a:lnSpc>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Physical pain and suffering</a:t>
            </a:r>
          </a:p>
          <a:p>
            <a:pPr marL="344488" indent="-344488" defTabSz="921116">
              <a:lnSpc>
                <a:spcPct val="200000"/>
              </a:lnSpc>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Emotional anxiety</a:t>
            </a:r>
          </a:p>
          <a:p>
            <a:pPr marL="344488" indent="-344488" defTabSz="921116">
              <a:lnSpc>
                <a:spcPct val="200000"/>
              </a:lnSpc>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Social stigmatization</a:t>
            </a:r>
          </a:p>
        </p:txBody>
      </p:sp>
    </p:spTree>
    <p:extLst>
      <p:ext uri="{BB962C8B-B14F-4D97-AF65-F5344CB8AC3E}">
        <p14:creationId xmlns:p14="http://schemas.microsoft.com/office/powerpoint/2010/main" val="239405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6576" y="781069"/>
            <a:ext cx="8131140"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Opportunity Costs</a:t>
            </a:r>
          </a:p>
        </p:txBody>
      </p:sp>
      <p:pic>
        <p:nvPicPr>
          <p:cNvPr id="8" name="Picture 3" descr="Health care worker standing with patient who is signing a form on a clipboard." title="Health Care Worker and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003685"/>
            <a:ext cx="3659029" cy="2438400"/>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96576" y="133506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6" y="6096000"/>
            <a:ext cx="2133600" cy="476250"/>
          </a:xfrm>
        </p:spPr>
        <p:txBody>
          <a:bodyPr/>
          <a:lstStyle/>
          <a:p>
            <a:pPr>
              <a:defRPr/>
            </a:pPr>
            <a:fld id="{B8477CA6-37AB-49C2-B88B-8C89FDB7A7DF}" type="slidenum">
              <a:rPr lang="en-US" smtClean="0"/>
              <a:pPr>
                <a:defRPr/>
              </a:pPr>
              <a:t>23</a:t>
            </a:fld>
            <a:endParaRPr lang="en-US" dirty="0"/>
          </a:p>
        </p:txBody>
      </p:sp>
      <p:sp>
        <p:nvSpPr>
          <p:cNvPr id="12" name="TextBox 11"/>
          <p:cNvSpPr txBox="1"/>
          <p:nvPr/>
        </p:nvSpPr>
        <p:spPr>
          <a:xfrm>
            <a:off x="4857622" y="2133600"/>
            <a:ext cx="3981577"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0099"/>
                </a:solidFill>
                <a:latin typeface="Century Gothic" panose="020B0502020202020204" pitchFamily="34" charset="0"/>
              </a:rPr>
              <a:t>Monetary and nonmonetary</a:t>
            </a:r>
          </a:p>
          <a:p>
            <a:endParaRPr lang="en-US" sz="2800" dirty="0">
              <a:solidFill>
                <a:srgbClr val="000099"/>
              </a:solidFill>
              <a:latin typeface="Century Gothic" panose="020B0502020202020204" pitchFamily="34" charset="0"/>
            </a:endParaRPr>
          </a:p>
          <a:p>
            <a:pPr marL="457200" indent="-457200">
              <a:buFont typeface="Arial" panose="020B0604020202020204" pitchFamily="34" charset="0"/>
              <a:buChar char="•"/>
            </a:pPr>
            <a:r>
              <a:rPr lang="en-US" sz="2800" dirty="0">
                <a:solidFill>
                  <a:srgbClr val="000099"/>
                </a:solidFill>
                <a:latin typeface="Century Gothic" panose="020B0502020202020204" pitchFamily="34" charset="0"/>
              </a:rPr>
              <a:t>Costs and charges</a:t>
            </a:r>
          </a:p>
        </p:txBody>
      </p:sp>
    </p:spTree>
    <p:extLst>
      <p:ext uri="{BB962C8B-B14F-4D97-AF65-F5344CB8AC3E}">
        <p14:creationId xmlns:p14="http://schemas.microsoft.com/office/powerpoint/2010/main" val="1420948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3955376"/>
            <a:ext cx="1866331"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Rectangle 1"/>
          <p:cNvSpPr/>
          <p:nvPr/>
        </p:nvSpPr>
        <p:spPr>
          <a:xfrm>
            <a:off x="591782" y="1981200"/>
            <a:ext cx="8018818" cy="1154162"/>
          </a:xfrm>
          <a:prstGeom prst="rect">
            <a:avLst/>
          </a:prstGeom>
        </p:spPr>
        <p:txBody>
          <a:bodyPr wrap="square">
            <a:spAutoFit/>
          </a:bodyPr>
          <a:lstStyle/>
          <a:p>
            <a:r>
              <a:rPr lang="en-US" sz="2300" dirty="0">
                <a:solidFill>
                  <a:srgbClr val="000099"/>
                </a:solidFill>
                <a:latin typeface="Century Gothic" panose="020B0502020202020204" pitchFamily="34" charset="0"/>
                <a:cs typeface="Arial" pitchFamily="34" charset="0"/>
              </a:rPr>
              <a:t>Prevention effectiveness costs are important to a study because they are often the main quantitative variable for use in</a:t>
            </a:r>
            <a:endParaRPr lang="en-US" sz="2300" dirty="0">
              <a:solidFill>
                <a:srgbClr val="000099"/>
              </a:solidFill>
              <a:latin typeface="Century Gothic" panose="020B0502020202020204" pitchFamily="34" charset="0"/>
            </a:endParaRPr>
          </a:p>
        </p:txBody>
      </p:sp>
      <p:sp>
        <p:nvSpPr>
          <p:cNvPr id="3" name="TextBox 2"/>
          <p:cNvSpPr txBox="1"/>
          <p:nvPr/>
        </p:nvSpPr>
        <p:spPr>
          <a:xfrm>
            <a:off x="1143000" y="3319272"/>
            <a:ext cx="2590800" cy="2569934"/>
          </a:xfrm>
          <a:prstGeom prst="rect">
            <a:avLst/>
          </a:prstGeom>
          <a:noFill/>
        </p:spPr>
        <p:txBody>
          <a:bodyPr wrap="square" rtlCol="0">
            <a:spAutoFit/>
          </a:bodyPr>
          <a:lstStyle/>
          <a:p>
            <a:pPr marL="342900" indent="-342900">
              <a:buAutoNum type="alphaUcPeriod"/>
            </a:pPr>
            <a:r>
              <a:rPr lang="en-US" sz="2300" dirty="0">
                <a:solidFill>
                  <a:srgbClr val="000099"/>
                </a:solidFill>
                <a:latin typeface="Century Gothic" panose="020B0502020202020204" pitchFamily="34" charset="0"/>
              </a:rPr>
              <a:t> prevention</a:t>
            </a:r>
          </a:p>
          <a:p>
            <a:pPr marL="342900" indent="-342900">
              <a:buAutoNum type="alphaUcPeriod"/>
            </a:pPr>
            <a:endParaRPr lang="en-US" sz="2300" dirty="0">
              <a:solidFill>
                <a:srgbClr val="000099"/>
              </a:solidFill>
              <a:latin typeface="Century Gothic" panose="020B0502020202020204" pitchFamily="34" charset="0"/>
            </a:endParaRPr>
          </a:p>
          <a:p>
            <a:pPr marL="342900" indent="-342900">
              <a:buAutoNum type="alphaUcPeriod"/>
            </a:pPr>
            <a:r>
              <a:rPr lang="en-US" sz="2300" dirty="0">
                <a:solidFill>
                  <a:srgbClr val="000099"/>
                </a:solidFill>
                <a:latin typeface="Century Gothic" panose="020B0502020202020204" pitchFamily="34" charset="0"/>
              </a:rPr>
              <a:t> analysis</a:t>
            </a:r>
          </a:p>
          <a:p>
            <a:pPr marL="342900" indent="-342900">
              <a:buAutoNum type="alphaUcPeriod"/>
            </a:pPr>
            <a:endParaRPr lang="en-US" sz="2300" dirty="0">
              <a:solidFill>
                <a:srgbClr val="000099"/>
              </a:solidFill>
              <a:latin typeface="Century Gothic" panose="020B0502020202020204" pitchFamily="34" charset="0"/>
            </a:endParaRPr>
          </a:p>
          <a:p>
            <a:pPr marL="342900" indent="-342900">
              <a:buAutoNum type="alphaUcPeriod"/>
            </a:pPr>
            <a:r>
              <a:rPr lang="en-US" sz="2300" dirty="0">
                <a:solidFill>
                  <a:srgbClr val="000099"/>
                </a:solidFill>
                <a:latin typeface="Century Gothic" panose="020B0502020202020204" pitchFamily="34" charset="0"/>
              </a:rPr>
              <a:t> identification</a:t>
            </a:r>
          </a:p>
          <a:p>
            <a:pPr marL="342900" indent="-342900">
              <a:buAutoNum type="alphaUcPeriod"/>
            </a:pPr>
            <a:endParaRPr lang="en-US" sz="2300" dirty="0">
              <a:solidFill>
                <a:srgbClr val="000099"/>
              </a:solidFill>
              <a:latin typeface="Century Gothic" panose="020B0502020202020204" pitchFamily="34" charset="0"/>
            </a:endParaRPr>
          </a:p>
          <a:p>
            <a:pPr marL="342900" indent="-342900">
              <a:buAutoNum type="alphaUcPeriod"/>
            </a:pPr>
            <a:r>
              <a:rPr lang="en-US" sz="2300" dirty="0">
                <a:solidFill>
                  <a:srgbClr val="000099"/>
                </a:solidFill>
                <a:latin typeface="Century Gothic" panose="020B0502020202020204" pitchFamily="34" charset="0"/>
              </a:rPr>
              <a:t> effectiveness</a:t>
            </a:r>
          </a:p>
        </p:txBody>
      </p:sp>
      <p:pic>
        <p:nvPicPr>
          <p:cNvPr id="11"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3" name="TextBox 12"/>
          <p:cNvSpPr txBox="1"/>
          <p:nvPr/>
        </p:nvSpPr>
        <p:spPr>
          <a:xfrm>
            <a:off x="1370941" y="572894"/>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4" name="Straight Connector 13"/>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56904" y="6096000"/>
            <a:ext cx="2133600" cy="476250"/>
          </a:xfrm>
        </p:spPr>
        <p:txBody>
          <a:bodyPr/>
          <a:lstStyle/>
          <a:p>
            <a:pPr>
              <a:defRPr/>
            </a:pPr>
            <a:fld id="{B8477CA6-37AB-49C2-B88B-8C89FDB7A7DF}" type="slidenum">
              <a:rPr lang="en-US" smtClean="0"/>
              <a:pPr>
                <a:defRPr/>
              </a:pPr>
              <a:t>24</a:t>
            </a:fld>
            <a:endParaRPr lang="en-US" dirty="0"/>
          </a:p>
        </p:txBody>
      </p:sp>
      <p:sp>
        <p:nvSpPr>
          <p:cNvPr id="10" name="Title 1"/>
          <p:cNvSpPr txBox="1">
            <a:spLocks/>
          </p:cNvSpPr>
          <p:nvPr/>
        </p:nvSpPr>
        <p:spPr>
          <a:xfrm>
            <a:off x="591782" y="1371600"/>
            <a:ext cx="8018818"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0099"/>
                </a:solidFill>
                <a:latin typeface="Century Gothic" panose="020B0502020202020204" pitchFamily="34" charset="0"/>
              </a:rPr>
              <a:t>Choose the best answer from the choices below</a:t>
            </a:r>
            <a:r>
              <a:rPr lang="en-US" sz="2200" b="0" dirty="0">
                <a:solidFill>
                  <a:srgbClr val="000099"/>
                </a:solidFill>
                <a:latin typeface="Century Gothic" panose="020B0502020202020204" pitchFamily="34" charset="0"/>
              </a:rPr>
              <a:t>.</a:t>
            </a:r>
          </a:p>
        </p:txBody>
      </p:sp>
      <p:pic>
        <p:nvPicPr>
          <p:cNvPr id="12" name="Picture 11" descr="Mark that appears next to the correct answer B."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800" y="3992014"/>
            <a:ext cx="609600" cy="433837"/>
          </a:xfrm>
          <a:prstGeom prst="rect">
            <a:avLst/>
          </a:prstGeom>
        </p:spPr>
      </p:pic>
    </p:spTree>
    <p:extLst>
      <p:ext uri="{BB962C8B-B14F-4D97-AF65-F5344CB8AC3E}">
        <p14:creationId xmlns:p14="http://schemas.microsoft.com/office/powerpoint/2010/main" val="5814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wo sets of hands, one with a finger pointing at figures on a notepad." title="Meet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388" b="53433"/>
          <a:stretch/>
        </p:blipFill>
        <p:spPr bwMode="auto">
          <a:xfrm>
            <a:off x="2606549" y="2438400"/>
            <a:ext cx="3823025" cy="3048000"/>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6600" y="685800"/>
            <a:ext cx="2209800" cy="553998"/>
          </a:xfrm>
          <a:prstGeom prst="rect">
            <a:avLst/>
          </a:prstGeom>
          <a:noFill/>
        </p:spPr>
        <p:txBody>
          <a:bodyPr wrap="square" rtlCol="0">
            <a:spAutoFit/>
          </a:bodyPr>
          <a:lstStyle/>
          <a:p>
            <a:pPr algn="ctr"/>
            <a:r>
              <a:rPr lang="en-US" sz="3000" dirty="0">
                <a:solidFill>
                  <a:srgbClr val="000099"/>
                </a:solidFill>
                <a:latin typeface="Century Gothic" panose="020B0502020202020204" pitchFamily="34" charset="0"/>
              </a:rPr>
              <a:t>Topic 5</a:t>
            </a:r>
          </a:p>
        </p:txBody>
      </p:sp>
      <p:sp>
        <p:nvSpPr>
          <p:cNvPr id="2" name="Slide Number Placeholder 1"/>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25</a:t>
            </a:fld>
            <a:endParaRPr lang="en-US" dirty="0"/>
          </a:p>
        </p:txBody>
      </p:sp>
      <p:sp>
        <p:nvSpPr>
          <p:cNvPr id="8" name="TextBox 7"/>
          <p:cNvSpPr txBox="1"/>
          <p:nvPr/>
        </p:nvSpPr>
        <p:spPr>
          <a:xfrm>
            <a:off x="1241462" y="1205483"/>
            <a:ext cx="6553200" cy="1015663"/>
          </a:xfrm>
          <a:prstGeom prst="rect">
            <a:avLst/>
          </a:prstGeom>
          <a:noFill/>
        </p:spPr>
        <p:txBody>
          <a:bodyPr wrap="square" rtlCol="0">
            <a:spAutoFit/>
          </a:bodyPr>
          <a:lstStyle/>
          <a:p>
            <a:pPr algn="ctr">
              <a:tabLst>
                <a:tab pos="3257550" algn="l"/>
              </a:tabLst>
            </a:pPr>
            <a:r>
              <a:rPr lang="en-US" sz="3000" dirty="0">
                <a:solidFill>
                  <a:srgbClr val="000099"/>
                </a:solidFill>
                <a:latin typeface="Century Gothic" panose="020B0502020202020204" pitchFamily="34" charset="0"/>
              </a:rPr>
              <a:t>Types of Economic </a:t>
            </a:r>
          </a:p>
          <a:p>
            <a:pPr algn="ctr">
              <a:tabLst>
                <a:tab pos="3257550" algn="l"/>
              </a:tabLst>
            </a:pPr>
            <a:r>
              <a:rPr lang="en-US" sz="3000" dirty="0">
                <a:solidFill>
                  <a:srgbClr val="000099"/>
                </a:solidFill>
                <a:latin typeface="Century Gothic" panose="020B0502020202020204" pitchFamily="34" charset="0"/>
              </a:rPr>
              <a:t>Evaluations</a:t>
            </a:r>
          </a:p>
        </p:txBody>
      </p:sp>
    </p:spTree>
    <p:extLst>
      <p:ext uri="{BB962C8B-B14F-4D97-AF65-F5344CB8AC3E}">
        <p14:creationId xmlns:p14="http://schemas.microsoft.com/office/powerpoint/2010/main" val="19221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2213459"/>
            <a:ext cx="4191000" cy="2515823"/>
          </a:xfrm>
        </p:spPr>
        <p:txBody>
          <a:bodyPr/>
          <a:lstStyle/>
          <a:p>
            <a:pPr marL="0" indent="0">
              <a:buNone/>
            </a:pPr>
            <a:r>
              <a:rPr lang="en-US" b="0" dirty="0">
                <a:solidFill>
                  <a:srgbClr val="000099"/>
                </a:solidFill>
                <a:latin typeface="Century Gothic" panose="020B0502020202020204" pitchFamily="34" charset="0"/>
              </a:rPr>
              <a:t>The choice of economic evaluations used is dependent on</a:t>
            </a:r>
          </a:p>
          <a:p>
            <a:pPr>
              <a:buFont typeface="Arial" panose="020B0604020202020204" pitchFamily="34" charset="0"/>
              <a:buChar char="•"/>
            </a:pPr>
            <a:r>
              <a:rPr lang="en-US" b="0" dirty="0">
                <a:solidFill>
                  <a:srgbClr val="000099"/>
                </a:solidFill>
                <a:latin typeface="Century Gothic" panose="020B0502020202020204" pitchFamily="34" charset="0"/>
              </a:rPr>
              <a:t>audience</a:t>
            </a:r>
          </a:p>
          <a:p>
            <a:pPr>
              <a:buFont typeface="Arial" panose="020B0604020202020204" pitchFamily="34" charset="0"/>
              <a:buChar char="•"/>
            </a:pPr>
            <a:r>
              <a:rPr lang="en-US" b="0" dirty="0">
                <a:solidFill>
                  <a:srgbClr val="000099"/>
                </a:solidFill>
                <a:latin typeface="Century Gothic" panose="020B0502020202020204" pitchFamily="34" charset="0"/>
              </a:rPr>
              <a:t>study question</a:t>
            </a:r>
          </a:p>
          <a:p>
            <a:pPr>
              <a:buFont typeface="Arial" panose="020B0604020202020204" pitchFamily="34" charset="0"/>
              <a:buChar char="•"/>
            </a:pPr>
            <a:r>
              <a:rPr lang="en-US" b="0" dirty="0">
                <a:solidFill>
                  <a:srgbClr val="000099"/>
                </a:solidFill>
                <a:latin typeface="Century Gothic" panose="020B0502020202020204" pitchFamily="34" charset="0"/>
              </a:rPr>
              <a:t>data</a:t>
            </a:r>
          </a:p>
          <a:p>
            <a:endParaRPr lang="en-US" dirty="0"/>
          </a:p>
          <a:p>
            <a:endParaRPr lang="en-US" dirty="0"/>
          </a:p>
        </p:txBody>
      </p:sp>
      <p:sp>
        <p:nvSpPr>
          <p:cNvPr id="7" name="TextBox 6"/>
          <p:cNvSpPr txBox="1"/>
          <p:nvPr/>
        </p:nvSpPr>
        <p:spPr>
          <a:xfrm>
            <a:off x="335013" y="777679"/>
            <a:ext cx="8507104"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Types of Economic Evaluations</a:t>
            </a:r>
          </a:p>
        </p:txBody>
      </p:sp>
      <p:cxnSp>
        <p:nvCxnSpPr>
          <p:cNvPr id="10" name="Straight Connector 9"/>
          <p:cNvCxnSpPr/>
          <p:nvPr/>
        </p:nvCxnSpPr>
        <p:spPr>
          <a:xfrm>
            <a:off x="609599"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607140" y="6096000"/>
            <a:ext cx="2133600" cy="476250"/>
          </a:xfrm>
        </p:spPr>
        <p:txBody>
          <a:bodyPr/>
          <a:lstStyle/>
          <a:p>
            <a:pPr>
              <a:defRPr/>
            </a:pPr>
            <a:fld id="{B8477CA6-37AB-49C2-B88B-8C89FDB7A7DF}" type="slidenum">
              <a:rPr lang="en-US" smtClean="0"/>
              <a:pPr>
                <a:defRPr/>
              </a:pPr>
              <a:t>26</a:t>
            </a:fld>
            <a:endParaRPr lang="en-US" dirty="0"/>
          </a:p>
        </p:txBody>
      </p:sp>
      <p:pic>
        <p:nvPicPr>
          <p:cNvPr id="4" name="Picture 3" descr="Pie chart divided into three sections." title="Pi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2121516"/>
            <a:ext cx="2840501" cy="2614968"/>
          </a:xfrm>
          <a:prstGeom prst="rect">
            <a:avLst/>
          </a:prstGeom>
        </p:spPr>
      </p:pic>
    </p:spTree>
    <p:extLst>
      <p:ext uri="{BB962C8B-B14F-4D97-AF65-F5344CB8AC3E}">
        <p14:creationId xmlns:p14="http://schemas.microsoft.com/office/powerpoint/2010/main" val="90790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hart that provides an overview of economic evaluation methods." title="Economic Evaluation Methods"/>
          <p:cNvGraphicFramePr>
            <a:graphicFrameLocks noGrp="1"/>
          </p:cNvGraphicFramePr>
          <p:nvPr>
            <p:ph idx="1"/>
            <p:extLst>
              <p:ext uri="{D42A27DB-BD31-4B8C-83A1-F6EECF244321}">
                <p14:modId xmlns:p14="http://schemas.microsoft.com/office/powerpoint/2010/main" val="3695742706"/>
              </p:ext>
            </p:extLst>
          </p:nvPr>
        </p:nvGraphicFramePr>
        <p:xfrm>
          <a:off x="724611" y="1252330"/>
          <a:ext cx="7772400" cy="4876800"/>
        </p:xfrm>
        <a:graphic>
          <a:graphicData uri="http://schemas.openxmlformats.org/drawingml/2006/table">
            <a:tbl>
              <a:tblPr firstRow="1" bandRow="1">
                <a:tableStyleId>{073A0DAA-6AF3-43AB-8588-CEC1D06C72B9}</a:tableStyleId>
              </a:tblPr>
              <a:tblGrid>
                <a:gridCol w="2466907">
                  <a:extLst>
                    <a:ext uri="{9D8B030D-6E8A-4147-A177-3AD203B41FA5}">
                      <a16:colId xmlns:a16="http://schemas.microsoft.com/office/drawing/2014/main" val="20000"/>
                    </a:ext>
                  </a:extLst>
                </a:gridCol>
                <a:gridCol w="2766030">
                  <a:extLst>
                    <a:ext uri="{9D8B030D-6E8A-4147-A177-3AD203B41FA5}">
                      <a16:colId xmlns:a16="http://schemas.microsoft.com/office/drawing/2014/main" val="20001"/>
                    </a:ext>
                  </a:extLst>
                </a:gridCol>
                <a:gridCol w="2539463">
                  <a:extLst>
                    <a:ext uri="{9D8B030D-6E8A-4147-A177-3AD203B41FA5}">
                      <a16:colId xmlns:a16="http://schemas.microsoft.com/office/drawing/2014/main" val="20002"/>
                    </a:ext>
                  </a:extLst>
                </a:gridCol>
              </a:tblGrid>
              <a:tr h="729301">
                <a:tc>
                  <a:txBody>
                    <a:bodyPr/>
                    <a:lstStyle/>
                    <a:p>
                      <a:pPr algn="l"/>
                      <a:endParaRPr lang="en-US" sz="2000" b="1" dirty="0">
                        <a:latin typeface="Century Gothic" panose="020B0502020202020204" pitchFamily="34" charset="0"/>
                      </a:endParaRPr>
                    </a:p>
                    <a:p>
                      <a:pPr algn="l"/>
                      <a:r>
                        <a:rPr lang="en-US" sz="2000" b="1" dirty="0">
                          <a:latin typeface="Century Gothic" panose="020B0502020202020204" pitchFamily="34" charset="0"/>
                        </a:rPr>
                        <a:t>Method</a:t>
                      </a:r>
                    </a:p>
                  </a:txBody>
                  <a:tcPr/>
                </a:tc>
                <a:tc>
                  <a:txBody>
                    <a:bodyPr/>
                    <a:lstStyle/>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rPr>
                        <a:t>Data inputs</a:t>
                      </a:r>
                      <a:r>
                        <a:rPr lang="en-US" sz="2000" b="1" baseline="0" dirty="0">
                          <a:latin typeface="Century Gothic" panose="020B0502020202020204" pitchFamily="34" charset="0"/>
                        </a:rPr>
                        <a:t> used</a:t>
                      </a:r>
                      <a:endParaRPr lang="en-US" sz="2000" b="1"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Outcome value desired</a:t>
                      </a:r>
                      <a:endParaRPr lang="en-US" sz="2000" b="1" dirty="0">
                        <a:latin typeface="Century Gothic" panose="020B0502020202020204" pitchFamily="34" charset="0"/>
                      </a:endParaRPr>
                    </a:p>
                  </a:txBody>
                  <a:tcPr/>
                </a:tc>
                <a:extLst>
                  <a:ext uri="{0D108BD9-81ED-4DB2-BD59-A6C34878D82A}">
                    <a16:rowId xmlns:a16="http://schemas.microsoft.com/office/drawing/2014/main" val="10000"/>
                  </a:ext>
                </a:extLst>
              </a:tr>
              <a:tr h="1363474">
                <a:tc>
                  <a:txBody>
                    <a:bodyPr/>
                    <a:lstStyle/>
                    <a:p>
                      <a:r>
                        <a:rPr lang="en-US" sz="1600" i="0" dirty="0">
                          <a:solidFill>
                            <a:srgbClr val="000099"/>
                          </a:solidFill>
                          <a:latin typeface="Century Gothic" panose="020B0502020202020204" pitchFamily="34" charset="0"/>
                        </a:rPr>
                        <a:t>Cost analysis</a:t>
                      </a:r>
                    </a:p>
                  </a:txBody>
                  <a:tcPr/>
                </a:tc>
                <a:tc>
                  <a:txBody>
                    <a:bodyPr/>
                    <a:lstStyle/>
                    <a:p>
                      <a:r>
                        <a:rPr lang="en-US" sz="1600" i="0" dirty="0">
                          <a:solidFill>
                            <a:srgbClr val="000099"/>
                          </a:solidFill>
                          <a:latin typeface="Century Gothic" panose="020B0502020202020204" pitchFamily="34" charset="0"/>
                        </a:rPr>
                        <a:t>Costs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0099"/>
                          </a:solidFill>
                          <a:latin typeface="Century Gothic" panose="020B0502020202020204" pitchFamily="34" charset="0"/>
                        </a:rPr>
                        <a:t>Total</a:t>
                      </a:r>
                      <a:r>
                        <a:rPr lang="en-US" sz="1600" i="0" baseline="0" dirty="0">
                          <a:solidFill>
                            <a:srgbClr val="000099"/>
                          </a:solidFill>
                          <a:latin typeface="Century Gothic" panose="020B0502020202020204" pitchFamily="34" charset="0"/>
                        </a:rPr>
                        <a:t> program or intervention cost (typically reported as cost per patient or cost per service rendered)</a:t>
                      </a:r>
                      <a:endParaRPr lang="en-US" sz="1600" i="0" dirty="0">
                        <a:solidFill>
                          <a:srgbClr val="000099"/>
                        </a:solidFill>
                        <a:latin typeface="Century Gothic" panose="020B0502020202020204" pitchFamily="34" charset="0"/>
                      </a:endParaRPr>
                    </a:p>
                  </a:txBody>
                  <a:tcPr/>
                </a:tc>
                <a:extLst>
                  <a:ext uri="{0D108BD9-81ED-4DB2-BD59-A6C34878D82A}">
                    <a16:rowId xmlns:a16="http://schemas.microsoft.com/office/drawing/2014/main" val="10001"/>
                  </a:ext>
                </a:extLst>
              </a:tr>
              <a:tr h="1071755">
                <a:tc>
                  <a:txBody>
                    <a:bodyPr/>
                    <a:lstStyle/>
                    <a:p>
                      <a:r>
                        <a:rPr lang="en-US" sz="1600" i="0" dirty="0">
                          <a:solidFill>
                            <a:srgbClr val="000099"/>
                          </a:solidFill>
                          <a:latin typeface="Century Gothic" panose="020B0502020202020204" pitchFamily="34" charset="0"/>
                        </a:rPr>
                        <a:t>Cost-</a:t>
                      </a:r>
                      <a:r>
                        <a:rPr lang="en-US" sz="1600" i="0" baseline="0" dirty="0">
                          <a:solidFill>
                            <a:srgbClr val="000099"/>
                          </a:solidFill>
                          <a:latin typeface="Century Gothic" panose="020B0502020202020204" pitchFamily="34" charset="0"/>
                        </a:rPr>
                        <a:t>effectiveness</a:t>
                      </a:r>
                      <a:endParaRPr lang="en-US" sz="1600" i="0" dirty="0">
                        <a:solidFill>
                          <a:srgbClr val="000099"/>
                        </a:solidFill>
                        <a:latin typeface="Century Gothic" panose="020B0502020202020204" pitchFamily="34" charset="0"/>
                      </a:endParaRPr>
                    </a:p>
                  </a:txBody>
                  <a:tcPr/>
                </a:tc>
                <a:tc>
                  <a:txBody>
                    <a:bodyPr/>
                    <a:lstStyle/>
                    <a:p>
                      <a:r>
                        <a:rPr lang="en-US" sz="1600" i="0" dirty="0">
                          <a:solidFill>
                            <a:srgbClr val="000099"/>
                          </a:solidFill>
                          <a:latin typeface="Century Gothic" panose="020B0502020202020204" pitchFamily="34" charset="0"/>
                        </a:rPr>
                        <a:t>Net cost of intervention versus intervention</a:t>
                      </a:r>
                      <a:r>
                        <a:rPr lang="en-US" sz="1600" i="0" baseline="0" dirty="0">
                          <a:solidFill>
                            <a:srgbClr val="000099"/>
                          </a:solidFill>
                          <a:latin typeface="Century Gothic" panose="020B0502020202020204" pitchFamily="34" charset="0"/>
                        </a:rPr>
                        <a:t> </a:t>
                      </a:r>
                      <a:r>
                        <a:rPr lang="en-US" sz="1600" i="0" dirty="0">
                          <a:solidFill>
                            <a:srgbClr val="000099"/>
                          </a:solidFill>
                          <a:latin typeface="Century Gothic" panose="020B0502020202020204" pitchFamily="34" charset="0"/>
                        </a:rPr>
                        <a:t>effectiveness</a:t>
                      </a:r>
                    </a:p>
                  </a:txBody>
                  <a:tcPr/>
                </a:tc>
                <a:tc>
                  <a:txBody>
                    <a:bodyPr/>
                    <a:lstStyle/>
                    <a:p>
                      <a:r>
                        <a:rPr lang="en-US" sz="1600" i="0" dirty="0">
                          <a:solidFill>
                            <a:srgbClr val="000099"/>
                          </a:solidFill>
                          <a:latin typeface="Century Gothic" panose="020B0502020202020204" pitchFamily="34" charset="0"/>
                        </a:rPr>
                        <a:t>Dollars per life</a:t>
                      </a:r>
                      <a:r>
                        <a:rPr lang="en-US" sz="1600" i="0" baseline="0" dirty="0">
                          <a:solidFill>
                            <a:srgbClr val="000099"/>
                          </a:solidFill>
                          <a:latin typeface="Century Gothic" panose="020B0502020202020204" pitchFamily="34" charset="0"/>
                        </a:rPr>
                        <a:t> saved because of an intervention</a:t>
                      </a:r>
                      <a:endParaRPr lang="en-US" sz="1600" i="0" dirty="0">
                        <a:solidFill>
                          <a:srgbClr val="000099"/>
                        </a:solidFill>
                        <a:latin typeface="Century Gothic" panose="020B0502020202020204" pitchFamily="34" charset="0"/>
                      </a:endParaRPr>
                    </a:p>
                  </a:txBody>
                  <a:tcPr/>
                </a:tc>
                <a:extLst>
                  <a:ext uri="{0D108BD9-81ED-4DB2-BD59-A6C34878D82A}">
                    <a16:rowId xmlns:a16="http://schemas.microsoft.com/office/drawing/2014/main" val="10002"/>
                  </a:ext>
                </a:extLst>
              </a:tr>
              <a:tr h="1109805">
                <a:tc>
                  <a:txBody>
                    <a:bodyPr/>
                    <a:lstStyle/>
                    <a:p>
                      <a:r>
                        <a:rPr lang="en-US" sz="1600" i="0" dirty="0">
                          <a:solidFill>
                            <a:srgbClr val="000099"/>
                          </a:solidFill>
                          <a:latin typeface="Century Gothic" panose="020B0502020202020204" pitchFamily="34" charset="0"/>
                        </a:rPr>
                        <a:t>Cost-utility</a:t>
                      </a:r>
                    </a:p>
                  </a:txBody>
                  <a:tcPr/>
                </a:tc>
                <a:tc>
                  <a:txBody>
                    <a:bodyPr/>
                    <a:lstStyle/>
                    <a:p>
                      <a:r>
                        <a:rPr lang="en-US" sz="1600" b="0" i="0" u="none" strike="noStrike" kern="1200" baseline="0" dirty="0">
                          <a:solidFill>
                            <a:srgbClr val="000099"/>
                          </a:solidFill>
                          <a:latin typeface="Century Gothic" panose="020B0502020202020204" pitchFamily="34" charset="0"/>
                          <a:ea typeface="+mn-ea"/>
                          <a:cs typeface="+mn-cs"/>
                        </a:rPr>
                        <a:t>Quality‐adjusted life years (QALYs) </a:t>
                      </a:r>
                      <a:endParaRPr lang="en-US" sz="1600" i="0" dirty="0">
                        <a:solidFill>
                          <a:srgbClr val="000099"/>
                        </a:solidFill>
                        <a:latin typeface="Century Gothic" panose="020B0502020202020204" pitchFamily="34" charset="0"/>
                      </a:endParaRPr>
                    </a:p>
                  </a:txBody>
                  <a:tcPr/>
                </a:tc>
                <a:tc>
                  <a:txBody>
                    <a:bodyPr/>
                    <a:lstStyle/>
                    <a:p>
                      <a:r>
                        <a:rPr lang="en-US" sz="1600" i="0" dirty="0">
                          <a:solidFill>
                            <a:srgbClr val="000099"/>
                          </a:solidFill>
                          <a:latin typeface="Century Gothic" panose="020B0502020202020204" pitchFamily="34" charset="0"/>
                        </a:rPr>
                        <a:t>Number of life years saved, adjusted to account for loss of quality</a:t>
                      </a:r>
                    </a:p>
                  </a:txBody>
                  <a:tcPr/>
                </a:tc>
                <a:extLst>
                  <a:ext uri="{0D108BD9-81ED-4DB2-BD59-A6C34878D82A}">
                    <a16:rowId xmlns:a16="http://schemas.microsoft.com/office/drawing/2014/main" val="10003"/>
                  </a:ext>
                </a:extLst>
              </a:tr>
              <a:tr h="602465">
                <a:tc>
                  <a:txBody>
                    <a:bodyPr/>
                    <a:lstStyle/>
                    <a:p>
                      <a:r>
                        <a:rPr lang="en-US" sz="1600" i="0" dirty="0">
                          <a:solidFill>
                            <a:srgbClr val="000099"/>
                          </a:solidFill>
                          <a:latin typeface="Century Gothic" panose="020B0502020202020204" pitchFamily="34" charset="0"/>
                        </a:rPr>
                        <a:t>Cost-benefit</a:t>
                      </a:r>
                    </a:p>
                  </a:txBody>
                  <a:tcPr/>
                </a:tc>
                <a:tc>
                  <a:txBody>
                    <a:bodyPr/>
                    <a:lstStyle/>
                    <a:p>
                      <a:r>
                        <a:rPr lang="en-US" sz="1600" i="0" dirty="0">
                          <a:solidFill>
                            <a:srgbClr val="000099"/>
                          </a:solidFill>
                          <a:latin typeface="Century Gothic" panose="020B0502020202020204" pitchFamily="34" charset="0"/>
                        </a:rPr>
                        <a:t>Money</a:t>
                      </a:r>
                    </a:p>
                  </a:txBody>
                  <a:tcPr/>
                </a:tc>
                <a:tc>
                  <a:txBody>
                    <a:bodyPr/>
                    <a:lstStyle/>
                    <a:p>
                      <a:r>
                        <a:rPr lang="en-US" sz="1600" i="0" dirty="0">
                          <a:solidFill>
                            <a:srgbClr val="000099"/>
                          </a:solidFill>
                          <a:latin typeface="Century Gothic" panose="020B0502020202020204" pitchFamily="34" charset="0"/>
                        </a:rPr>
                        <a:t>Net costs or savings of an intervention</a:t>
                      </a:r>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252170" y="609601"/>
            <a:ext cx="8635763"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Comparison of Economic Evaluation Methods</a:t>
            </a:r>
          </a:p>
        </p:txBody>
      </p:sp>
      <p:sp>
        <p:nvSpPr>
          <p:cNvPr id="3" name="Slide Number Placeholder 2"/>
          <p:cNvSpPr>
            <a:spLocks noGrp="1"/>
          </p:cNvSpPr>
          <p:nvPr>
            <p:ph type="sldNum" sz="quarter" idx="12"/>
          </p:nvPr>
        </p:nvSpPr>
        <p:spPr>
          <a:xfrm>
            <a:off x="6573564" y="6172200"/>
            <a:ext cx="2133600" cy="476250"/>
          </a:xfrm>
        </p:spPr>
        <p:txBody>
          <a:bodyPr/>
          <a:lstStyle/>
          <a:p>
            <a:pPr>
              <a:defRPr/>
            </a:pPr>
            <a:fld id="{B8477CA6-37AB-49C2-B88B-8C89FDB7A7DF}" type="slidenum">
              <a:rPr lang="en-US" smtClean="0"/>
              <a:pPr>
                <a:defRPr/>
              </a:pPr>
              <a:t>27</a:t>
            </a:fld>
            <a:endParaRPr lang="en-US" dirty="0"/>
          </a:p>
        </p:txBody>
      </p:sp>
      <p:cxnSp>
        <p:nvCxnSpPr>
          <p:cNvPr id="6" name="Straight Connector 5"/>
          <p:cNvCxnSpPr/>
          <p:nvPr/>
        </p:nvCxnSpPr>
        <p:spPr>
          <a:xfrm>
            <a:off x="381000" y="1072009"/>
            <a:ext cx="8458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58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684" y="673404"/>
            <a:ext cx="8507104"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Cost Analysis</a:t>
            </a:r>
          </a:p>
        </p:txBody>
      </p:sp>
      <p:cxnSp>
        <p:nvCxnSpPr>
          <p:cNvPr id="7" name="Straight Connector 6"/>
          <p:cNvCxnSpPr/>
          <p:nvPr/>
        </p:nvCxnSpPr>
        <p:spPr>
          <a:xfrm>
            <a:off x="391236" y="1227402"/>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a:xfrm>
            <a:off x="6563436" y="6172200"/>
            <a:ext cx="2133600" cy="476250"/>
          </a:xfrm>
        </p:spPr>
        <p:txBody>
          <a:bodyPr/>
          <a:lstStyle/>
          <a:p>
            <a:pPr>
              <a:defRPr/>
            </a:pPr>
            <a:fld id="{B8477CA6-37AB-49C2-B88B-8C89FDB7A7DF}" type="slidenum">
              <a:rPr lang="en-US" smtClean="0"/>
              <a:pPr>
                <a:defRPr/>
              </a:pPr>
              <a:t>28</a:t>
            </a:fld>
            <a:endParaRPr lang="en-US" dirty="0"/>
          </a:p>
        </p:txBody>
      </p:sp>
      <p:sp>
        <p:nvSpPr>
          <p:cNvPr id="11" name="Rectangle 10"/>
          <p:cNvSpPr/>
          <p:nvPr/>
        </p:nvSpPr>
        <p:spPr>
          <a:xfrm>
            <a:off x="3827585" y="1905000"/>
            <a:ext cx="4353636" cy="2462213"/>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99"/>
                </a:solidFill>
                <a:latin typeface="Century Gothic" panose="020B0502020202020204" pitchFamily="34" charset="0"/>
                <a:cs typeface="Arial" pitchFamily="34" charset="0"/>
              </a:rPr>
              <a:t>Considers program or intervention costs and cost of illness</a:t>
            </a:r>
          </a:p>
          <a:p>
            <a:endParaRPr lang="en-US" sz="2200" dirty="0">
              <a:solidFill>
                <a:srgbClr val="000099"/>
              </a:solidFill>
              <a:latin typeface="Century Gothic" panose="020B0502020202020204" pitchFamily="34" charset="0"/>
              <a:cs typeface="Arial" pitchFamily="34" charset="0"/>
            </a:endParaRPr>
          </a:p>
          <a:p>
            <a:pPr marL="342900" indent="-342900">
              <a:buFont typeface="Arial" panose="020B0604020202020204" pitchFamily="34" charset="0"/>
              <a:buChar char="•"/>
            </a:pPr>
            <a:r>
              <a:rPr lang="en-US" sz="2200" dirty="0">
                <a:solidFill>
                  <a:srgbClr val="000099"/>
                </a:solidFill>
                <a:latin typeface="Century Gothic" panose="020B0502020202020204" pitchFamily="34" charset="0"/>
                <a:cs typeface="Arial" pitchFamily="34" charset="0"/>
              </a:rPr>
              <a:t>Achieves cost minimization for the program under consideration</a:t>
            </a:r>
            <a:endParaRPr lang="en-US" sz="2200" dirty="0"/>
          </a:p>
        </p:txBody>
      </p:sp>
      <p:pic>
        <p:nvPicPr>
          <p:cNvPr id="3" name="Picture 2" descr="White dollar sign on blue background." title="Dollar Sign"/>
          <p:cNvPicPr>
            <a:picLocks noChangeAspect="1"/>
          </p:cNvPicPr>
          <p:nvPr/>
        </p:nvPicPr>
        <p:blipFill rotWithShape="1">
          <a:blip r:embed="rId3">
            <a:extLst>
              <a:ext uri="{28A0092B-C50C-407E-A947-70E740481C1C}">
                <a14:useLocalDpi xmlns:a14="http://schemas.microsoft.com/office/drawing/2010/main" val="0"/>
              </a:ext>
            </a:extLst>
          </a:blip>
          <a:srcRect l="16233" t="13020" r="15402" b="19402"/>
          <a:stretch/>
        </p:blipFill>
        <p:spPr>
          <a:xfrm>
            <a:off x="1045029" y="1905000"/>
            <a:ext cx="2291938" cy="2714502"/>
          </a:xfrm>
          <a:prstGeom prst="rect">
            <a:avLst/>
          </a:prstGeom>
        </p:spPr>
      </p:pic>
    </p:spTree>
    <p:extLst>
      <p:ext uri="{BB962C8B-B14F-4D97-AF65-F5344CB8AC3E}">
        <p14:creationId xmlns:p14="http://schemas.microsoft.com/office/powerpoint/2010/main" val="1007259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684" y="685800"/>
            <a:ext cx="8507104" cy="553998"/>
          </a:xfrm>
          <a:prstGeom prst="rect">
            <a:avLst/>
          </a:prstGeom>
          <a:noFill/>
          <a:ln w="19050">
            <a:noFill/>
          </a:ln>
          <a:effectLst/>
        </p:spPr>
        <p:txBody>
          <a:bodyPr wrap="square" rtlCol="0">
            <a:spAutoFit/>
          </a:bodyPr>
          <a:lstStyle/>
          <a:p>
            <a:pPr algn="ctr"/>
            <a:r>
              <a:rPr lang="en-US" sz="3000" dirty="0">
                <a:solidFill>
                  <a:srgbClr val="000099"/>
                </a:solidFill>
                <a:latin typeface="Century Gothic" panose="020B0502020202020204" pitchFamily="34" charset="0"/>
              </a:rPr>
              <a:t>Cost-Effectiveness Analysis</a:t>
            </a:r>
          </a:p>
        </p:txBody>
      </p:sp>
      <p:cxnSp>
        <p:nvCxnSpPr>
          <p:cNvPr id="7" name="Straight Connector 6"/>
          <p:cNvCxnSpPr/>
          <p:nvPr/>
        </p:nvCxnSpPr>
        <p:spPr>
          <a:xfrm>
            <a:off x="391236" y="1239798"/>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4114800" y="2186763"/>
            <a:ext cx="4720988" cy="1107996"/>
          </a:xfrm>
          <a:prstGeom prst="rect">
            <a:avLst/>
          </a:prstGeom>
        </p:spPr>
        <p:txBody>
          <a:bodyPr wrap="square">
            <a:spAutoFit/>
          </a:bodyPr>
          <a:lstStyle/>
          <a:p>
            <a:r>
              <a:rPr lang="en-US" sz="2200" dirty="0">
                <a:solidFill>
                  <a:srgbClr val="000099"/>
                </a:solidFill>
                <a:latin typeface="Century Gothic" panose="020B0502020202020204" pitchFamily="34" charset="0"/>
                <a:cs typeface="Arial" pitchFamily="34" charset="0"/>
              </a:rPr>
              <a:t>Compares interventions for the same disease or condition among a common population</a:t>
            </a:r>
            <a:endParaRPr lang="en-US" sz="2200" dirty="0"/>
          </a:p>
        </p:txBody>
      </p:sp>
      <p:sp>
        <p:nvSpPr>
          <p:cNvPr id="12" name="Rectangle 11"/>
          <p:cNvSpPr/>
          <p:nvPr/>
        </p:nvSpPr>
        <p:spPr>
          <a:xfrm>
            <a:off x="303028" y="6249178"/>
            <a:ext cx="7926572" cy="246221"/>
          </a:xfrm>
          <a:prstGeom prst="rect">
            <a:avLst/>
          </a:prstGeom>
        </p:spPr>
        <p:txBody>
          <a:bodyPr wrap="square">
            <a:spAutoFit/>
          </a:bodyPr>
          <a:lstStyle/>
          <a:p>
            <a:r>
              <a:rPr lang="en-US" sz="1000" dirty="0">
                <a:latin typeface="Arial" pitchFamily="34" charset="0"/>
                <a:cs typeface="Arial" pitchFamily="34" charset="0"/>
              </a:rPr>
              <a:t>Grosse SD. Presentation to the Canadian Pediatric Endocrine Group 2011 Scientific Meeting, Toronto, Ontario, February 12, 2011.</a:t>
            </a:r>
          </a:p>
        </p:txBody>
      </p:sp>
      <p:sp>
        <p:nvSpPr>
          <p:cNvPr id="2" name="Slide Number Placeholder 1"/>
          <p:cNvSpPr>
            <a:spLocks noGrp="1"/>
          </p:cNvSpPr>
          <p:nvPr>
            <p:ph type="sldNum" sz="quarter" idx="12"/>
          </p:nvPr>
        </p:nvSpPr>
        <p:spPr>
          <a:xfrm>
            <a:off x="6553200" y="6134163"/>
            <a:ext cx="2133600" cy="476250"/>
          </a:xfrm>
        </p:spPr>
        <p:txBody>
          <a:bodyPr/>
          <a:lstStyle/>
          <a:p>
            <a:pPr>
              <a:defRPr/>
            </a:pPr>
            <a:fld id="{B8477CA6-37AB-49C2-B88B-8C89FDB7A7DF}" type="slidenum">
              <a:rPr lang="en-US" smtClean="0"/>
              <a:pPr>
                <a:defRPr/>
              </a:pPr>
              <a:t>29</a:t>
            </a:fld>
            <a:endParaRPr lang="en-US" dirty="0"/>
          </a:p>
        </p:txBody>
      </p:sp>
      <p:pic>
        <p:nvPicPr>
          <p:cNvPr id="3" name="Picture 2" descr="Brass balancing scale." title="Scale"/>
          <p:cNvPicPr>
            <a:picLocks noChangeAspect="1"/>
          </p:cNvPicPr>
          <p:nvPr/>
        </p:nvPicPr>
        <p:blipFill rotWithShape="1">
          <a:blip r:embed="rId3">
            <a:extLst>
              <a:ext uri="{28A0092B-C50C-407E-A947-70E740481C1C}">
                <a14:useLocalDpi xmlns:a14="http://schemas.microsoft.com/office/drawing/2010/main" val="0"/>
              </a:ext>
            </a:extLst>
          </a:blip>
          <a:srcRect t="8535" b="3841"/>
          <a:stretch/>
        </p:blipFill>
        <p:spPr>
          <a:xfrm>
            <a:off x="533400" y="1710047"/>
            <a:ext cx="2998984" cy="3348841"/>
          </a:xfrm>
          <a:prstGeom prst="rect">
            <a:avLst/>
          </a:prstGeom>
        </p:spPr>
      </p:pic>
    </p:spTree>
    <p:extLst>
      <p:ext uri="{BB962C8B-B14F-4D97-AF65-F5344CB8AC3E}">
        <p14:creationId xmlns:p14="http://schemas.microsoft.com/office/powerpoint/2010/main" val="59690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5008" y="1600200"/>
            <a:ext cx="8229600" cy="685800"/>
          </a:xfrm>
        </p:spPr>
        <p:txBody>
          <a:bodyPr/>
          <a:lstStyle/>
          <a:p>
            <a:pPr marL="0" indent="0">
              <a:spcBef>
                <a:spcPts val="480"/>
              </a:spcBef>
              <a:buSzPct val="100000"/>
              <a:buNone/>
            </a:pPr>
            <a:r>
              <a:rPr lang="en-US" sz="2400" b="0" dirty="0">
                <a:solidFill>
                  <a:srgbClr val="000099"/>
                </a:solidFill>
                <a:latin typeface="Century Gothic" panose="020B0502020202020204" pitchFamily="34" charset="0"/>
              </a:rPr>
              <a:t>After completing this course, you will be able to</a:t>
            </a:r>
            <a:endParaRPr lang="en-US" sz="2200" b="0" dirty="0">
              <a:solidFill>
                <a:srgbClr val="000099"/>
              </a:solidFill>
            </a:endParaRPr>
          </a:p>
          <a:p>
            <a:pPr marL="0" indent="0">
              <a:spcBef>
                <a:spcPts val="480"/>
              </a:spcBef>
              <a:buNone/>
            </a:pPr>
            <a:endParaRPr lang="en-US" dirty="0">
              <a:solidFill>
                <a:srgbClr val="000099"/>
              </a:solidFill>
            </a:endParaRPr>
          </a:p>
          <a:p>
            <a:pPr>
              <a:spcBef>
                <a:spcPts val="480"/>
              </a:spcBef>
              <a:buFont typeface="Arial" pitchFamily="34" charset="0"/>
              <a:buChar char="•"/>
            </a:pPr>
            <a:endParaRPr lang="en-US" dirty="0">
              <a:solidFill>
                <a:srgbClr val="000099"/>
              </a:solidFill>
            </a:endParaRPr>
          </a:p>
        </p:txBody>
      </p:sp>
      <p:sp>
        <p:nvSpPr>
          <p:cNvPr id="7" name="TextBox 6"/>
          <p:cNvSpPr txBox="1"/>
          <p:nvPr/>
        </p:nvSpPr>
        <p:spPr>
          <a:xfrm>
            <a:off x="424425" y="816114"/>
            <a:ext cx="8173665"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Learning Objectives</a:t>
            </a:r>
          </a:p>
        </p:txBody>
      </p:sp>
      <p:cxnSp>
        <p:nvCxnSpPr>
          <p:cNvPr id="6" name="Straight Connector 5"/>
          <p:cNvCxnSpPr/>
          <p:nvPr/>
        </p:nvCxnSpPr>
        <p:spPr>
          <a:xfrm>
            <a:off x="596577" y="137011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mtClean="0"/>
              <a:pPr>
                <a:defRPr/>
              </a:pPr>
              <a:t>3</a:t>
            </a:fld>
            <a:endParaRPr lang="en-US" dirty="0"/>
          </a:p>
        </p:txBody>
      </p:sp>
      <p:sp>
        <p:nvSpPr>
          <p:cNvPr id="4" name="TextBox 3"/>
          <p:cNvSpPr txBox="1"/>
          <p:nvPr/>
        </p:nvSpPr>
        <p:spPr>
          <a:xfrm>
            <a:off x="1214651" y="2209800"/>
            <a:ext cx="67818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define prevention effectiveness</a:t>
            </a:r>
          </a:p>
          <a:p>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describe the key components of prevention effectiveness studies</a:t>
            </a:r>
          </a:p>
          <a:p>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identify basic economic evaluation methods used in prevention effectiveness studies</a:t>
            </a:r>
          </a:p>
          <a:p>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identify data used in the most common types of economic evaluation methods</a:t>
            </a:r>
            <a:r>
              <a:rPr lang="en-US" dirty="0"/>
              <a:t> </a:t>
            </a:r>
          </a:p>
        </p:txBody>
      </p:sp>
    </p:spTree>
    <p:extLst>
      <p:ext uri="{BB962C8B-B14F-4D97-AF65-F5344CB8AC3E}">
        <p14:creationId xmlns:p14="http://schemas.microsoft.com/office/powerpoint/2010/main" val="5928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2661" y="762000"/>
            <a:ext cx="8507104"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Cost-Utility Analysis</a:t>
            </a:r>
          </a:p>
        </p:txBody>
      </p:sp>
      <p:cxnSp>
        <p:nvCxnSpPr>
          <p:cNvPr id="8" name="Straight Connector 7"/>
          <p:cNvCxnSpPr/>
          <p:nvPr/>
        </p:nvCxnSpPr>
        <p:spPr>
          <a:xfrm>
            <a:off x="425213" y="1315998"/>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2" name="Rectangle 1"/>
          <p:cNvSpPr/>
          <p:nvPr/>
        </p:nvSpPr>
        <p:spPr>
          <a:xfrm>
            <a:off x="3795597" y="2264877"/>
            <a:ext cx="5011615" cy="178510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99"/>
                </a:solidFill>
                <a:latin typeface="Century Gothic" panose="020B0502020202020204" pitchFamily="34" charset="0"/>
                <a:cs typeface="Arial" pitchFamily="34" charset="0"/>
              </a:rPr>
              <a:t>Considers quality-adjusted life years</a:t>
            </a:r>
          </a:p>
          <a:p>
            <a:pPr marL="342900" indent="-342900">
              <a:buFont typeface="Arial" panose="020B0604020202020204" pitchFamily="34" charset="0"/>
              <a:buChar char="•"/>
            </a:pPr>
            <a:endParaRPr lang="en-US" sz="2200" dirty="0">
              <a:solidFill>
                <a:srgbClr val="000099"/>
              </a:solidFill>
              <a:latin typeface="Century Gothic" panose="020B0502020202020204" pitchFamily="34" charset="0"/>
              <a:cs typeface="Arial" pitchFamily="34" charset="0"/>
            </a:endParaRPr>
          </a:p>
          <a:p>
            <a:pPr marL="342900" indent="-342900">
              <a:buFont typeface="Arial" panose="020B0604020202020204" pitchFamily="34" charset="0"/>
              <a:buChar char="•"/>
            </a:pPr>
            <a:r>
              <a:rPr lang="en-US" sz="2200" dirty="0">
                <a:solidFill>
                  <a:srgbClr val="000099"/>
                </a:solidFill>
                <a:latin typeface="Century Gothic" panose="020B0502020202020204" pitchFamily="34" charset="0"/>
                <a:cs typeface="Arial" pitchFamily="34" charset="0"/>
              </a:rPr>
              <a:t>Compares interventions for same disease or injury</a:t>
            </a:r>
          </a:p>
        </p:txBody>
      </p:sp>
      <p:sp>
        <p:nvSpPr>
          <p:cNvPr id="4" name="Slide Number Placeholder 3"/>
          <p:cNvSpPr>
            <a:spLocks noGrp="1"/>
          </p:cNvSpPr>
          <p:nvPr>
            <p:ph type="sldNum" sz="quarter" idx="12"/>
          </p:nvPr>
        </p:nvSpPr>
        <p:spPr>
          <a:xfrm>
            <a:off x="6477000" y="6172200"/>
            <a:ext cx="2133600" cy="476250"/>
          </a:xfrm>
        </p:spPr>
        <p:txBody>
          <a:bodyPr/>
          <a:lstStyle/>
          <a:p>
            <a:pPr>
              <a:defRPr/>
            </a:pPr>
            <a:fld id="{B8477CA6-37AB-49C2-B88B-8C89FDB7A7DF}" type="slidenum">
              <a:rPr lang="en-US" smtClean="0"/>
              <a:pPr>
                <a:defRPr/>
              </a:pPr>
              <a:t>30</a:t>
            </a:fld>
            <a:endParaRPr lang="en-US" dirty="0"/>
          </a:p>
        </p:txBody>
      </p:sp>
      <p:pic>
        <p:nvPicPr>
          <p:cNvPr id="9" name="Picture 8" descr="Checkmark inside of a square." title="Checkmark and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95" y="1953568"/>
            <a:ext cx="2907552" cy="2407721"/>
          </a:xfrm>
          <a:prstGeom prst="rect">
            <a:avLst/>
          </a:prstGeom>
        </p:spPr>
      </p:pic>
    </p:spTree>
    <p:extLst>
      <p:ext uri="{BB962C8B-B14F-4D97-AF65-F5344CB8AC3E}">
        <p14:creationId xmlns:p14="http://schemas.microsoft.com/office/powerpoint/2010/main" val="2000172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3375" y="762000"/>
            <a:ext cx="8507104"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Cost-Benefit Analysis</a:t>
            </a:r>
          </a:p>
        </p:txBody>
      </p:sp>
      <p:cxnSp>
        <p:nvCxnSpPr>
          <p:cNvPr id="8" name="Straight Connector 7"/>
          <p:cNvCxnSpPr/>
          <p:nvPr/>
        </p:nvCxnSpPr>
        <p:spPr>
          <a:xfrm>
            <a:off x="395927" y="1315998"/>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4" name="Rectangle 3"/>
          <p:cNvSpPr/>
          <p:nvPr/>
        </p:nvSpPr>
        <p:spPr>
          <a:xfrm>
            <a:off x="3886200" y="1752600"/>
            <a:ext cx="4693778" cy="1785104"/>
          </a:xfrm>
          <a:prstGeom prst="rect">
            <a:avLst/>
          </a:prstGeom>
        </p:spPr>
        <p:txBody>
          <a:bodyPr wrap="square">
            <a:spAutoFit/>
          </a:bodyPr>
          <a:lstStyle/>
          <a:p>
            <a:pPr>
              <a:defRPr/>
            </a:pPr>
            <a:endParaRPr lang="en-US" sz="2200" dirty="0">
              <a:solidFill>
                <a:srgbClr val="000099"/>
              </a:solidFill>
              <a:latin typeface="Century Gothic" panose="020B0502020202020204" pitchFamily="34" charset="0"/>
              <a:cs typeface="Arial" pitchFamily="34" charset="0"/>
            </a:endParaRPr>
          </a:p>
          <a:p>
            <a:pPr marL="171450" indent="-171450">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Evaluates multiple options </a:t>
            </a:r>
          </a:p>
          <a:p>
            <a:pPr>
              <a:defRPr/>
            </a:pPr>
            <a:r>
              <a:rPr lang="en-US" sz="2200" dirty="0">
                <a:solidFill>
                  <a:srgbClr val="000099"/>
                </a:solidFill>
                <a:latin typeface="Century Gothic" panose="020B0502020202020204" pitchFamily="34" charset="0"/>
                <a:cs typeface="Arial" pitchFamily="34" charset="0"/>
              </a:rPr>
              <a:t> </a:t>
            </a:r>
          </a:p>
          <a:p>
            <a:pPr marL="171450" indent="-171450">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Compares different options among sectors</a:t>
            </a:r>
            <a:r>
              <a:rPr lang="en-US" sz="2200" dirty="0">
                <a:solidFill>
                  <a:srgbClr val="000099"/>
                </a:solidFill>
                <a:latin typeface="Arial" panose="020B0604020202020204" pitchFamily="34" charset="0"/>
                <a:cs typeface="Arial" panose="020B0604020202020204" pitchFamily="34" charset="0"/>
              </a:rPr>
              <a:t> </a:t>
            </a:r>
          </a:p>
        </p:txBody>
      </p:sp>
      <p:pic>
        <p:nvPicPr>
          <p:cNvPr id="10243" name="Picture 3" descr="Two stacks of money, one of hundred dollar bills and the other of twenty dollar bills." title="Mone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95" r="3379"/>
          <a:stretch/>
        </p:blipFill>
        <p:spPr bwMode="auto">
          <a:xfrm>
            <a:off x="762000" y="1633817"/>
            <a:ext cx="2905125" cy="2895600"/>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9" name="Text Placeholder 5"/>
          <p:cNvSpPr txBox="1">
            <a:spLocks/>
          </p:cNvSpPr>
          <p:nvPr/>
        </p:nvSpPr>
        <p:spPr>
          <a:xfrm>
            <a:off x="304800" y="6172200"/>
            <a:ext cx="7924800" cy="381000"/>
          </a:xfrm>
          <a:prstGeom prst="rect">
            <a:avLst/>
          </a:prstGeom>
          <a:ln/>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Centers for Disease Control and Prevention (CDC). Cost-benefit analysis [self-study course]. Atlanta, GA: US Department of Health and Human Services, CDC; [undated]. ttp://www.cdc.gov/owcd/EET/CBA/Fixed/1.html.</a:t>
            </a:r>
          </a:p>
        </p:txBody>
      </p:sp>
      <p:sp>
        <p:nvSpPr>
          <p:cNvPr id="2" name="Slide Number Placeholder 1"/>
          <p:cNvSpPr>
            <a:spLocks noGrp="1"/>
          </p:cNvSpPr>
          <p:nvPr>
            <p:ph type="sldNum" sz="quarter" idx="12"/>
          </p:nvPr>
        </p:nvSpPr>
        <p:spPr>
          <a:xfrm>
            <a:off x="6553200" y="6172200"/>
            <a:ext cx="2133600" cy="476250"/>
          </a:xfrm>
        </p:spPr>
        <p:txBody>
          <a:bodyPr/>
          <a:lstStyle/>
          <a:p>
            <a:pPr>
              <a:defRPr/>
            </a:pPr>
            <a:fld id="{B8477CA6-37AB-49C2-B88B-8C89FDB7A7DF}" type="slidenum">
              <a:rPr lang="en-US" smtClean="0"/>
              <a:pPr>
                <a:defRPr/>
              </a:pPr>
              <a:t>31</a:t>
            </a:fld>
            <a:endParaRPr lang="en-US" dirty="0"/>
          </a:p>
        </p:txBody>
      </p:sp>
    </p:spTree>
    <p:extLst>
      <p:ext uri="{BB962C8B-B14F-4D97-AF65-F5344CB8AC3E}">
        <p14:creationId xmlns:p14="http://schemas.microsoft.com/office/powerpoint/2010/main" val="1832977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93603" y="3429000"/>
            <a:ext cx="1866331"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1782" y="1371600"/>
            <a:ext cx="8018818"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0099"/>
                </a:solidFill>
                <a:latin typeface="Century Gothic" panose="020B0502020202020204" pitchFamily="34" charset="0"/>
              </a:rPr>
              <a:t>Choose the correct answer from the choices below</a:t>
            </a:r>
            <a:r>
              <a:rPr lang="en-US" sz="2200" b="0" dirty="0">
                <a:solidFill>
                  <a:srgbClr val="000099"/>
                </a:solidFill>
                <a:latin typeface="Century Gothic" panose="020B0502020202020204" pitchFamily="34" charset="0"/>
              </a:rPr>
              <a:t>.</a:t>
            </a:r>
          </a:p>
        </p:txBody>
      </p:sp>
      <p:sp>
        <p:nvSpPr>
          <p:cNvPr id="20" name="TextBox 19"/>
          <p:cNvSpPr txBox="1"/>
          <p:nvPr/>
        </p:nvSpPr>
        <p:spPr>
          <a:xfrm>
            <a:off x="1293603" y="3505200"/>
            <a:ext cx="2590800" cy="2462213"/>
          </a:xfrm>
          <a:prstGeom prst="rect">
            <a:avLst/>
          </a:prstGeom>
          <a:noFill/>
        </p:spPr>
        <p:txBody>
          <a:bodyPr wrap="square" rtlCol="0">
            <a:spAutoFit/>
          </a:bodyPr>
          <a:lstStyle/>
          <a:p>
            <a:pPr marL="342900" indent="-342900">
              <a:buAutoNum type="alphaUcPeriod"/>
            </a:pPr>
            <a:r>
              <a:rPr lang="en-US" sz="2200" dirty="0">
                <a:solidFill>
                  <a:srgbClr val="000099"/>
                </a:solidFill>
                <a:latin typeface="Century Gothic" panose="020B0502020202020204" pitchFamily="34" charset="0"/>
              </a:rPr>
              <a:t> data</a:t>
            </a:r>
          </a:p>
          <a:p>
            <a:pPr marL="342900" indent="-342900">
              <a:buAutoNum type="alphaUcPeriod"/>
            </a:pPr>
            <a:endParaRPr lang="en-US" sz="2200" dirty="0">
              <a:solidFill>
                <a:srgbClr val="000099"/>
              </a:solidFill>
              <a:latin typeface="Century Gothic" panose="020B0502020202020204" pitchFamily="34" charset="0"/>
            </a:endParaRPr>
          </a:p>
          <a:p>
            <a:pPr marL="342900" indent="-342900">
              <a:buAutoNum type="alphaUcPeriod"/>
            </a:pPr>
            <a:r>
              <a:rPr lang="en-US" sz="2200" dirty="0">
                <a:solidFill>
                  <a:srgbClr val="000099"/>
                </a:solidFill>
                <a:latin typeface="Century Gothic" panose="020B0502020202020204" pitchFamily="34" charset="0"/>
              </a:rPr>
              <a:t> cost</a:t>
            </a:r>
          </a:p>
          <a:p>
            <a:pPr marL="342900" indent="-342900">
              <a:buAutoNum type="alphaUcPeriod"/>
            </a:pPr>
            <a:endParaRPr lang="en-US" sz="2200" dirty="0">
              <a:solidFill>
                <a:srgbClr val="000099"/>
              </a:solidFill>
              <a:latin typeface="Century Gothic" panose="020B0502020202020204" pitchFamily="34" charset="0"/>
            </a:endParaRPr>
          </a:p>
          <a:p>
            <a:pPr marL="342900" indent="-342900">
              <a:buAutoNum type="alphaUcPeriod"/>
            </a:pPr>
            <a:r>
              <a:rPr lang="en-US" sz="2200" dirty="0">
                <a:solidFill>
                  <a:srgbClr val="000099"/>
                </a:solidFill>
                <a:latin typeface="Century Gothic" panose="020B0502020202020204" pitchFamily="34" charset="0"/>
              </a:rPr>
              <a:t> policy</a:t>
            </a:r>
          </a:p>
          <a:p>
            <a:pPr marL="342900" indent="-342900">
              <a:buAutoNum type="alphaUcPeriod"/>
            </a:pPr>
            <a:endParaRPr lang="en-US" sz="2200" dirty="0">
              <a:solidFill>
                <a:srgbClr val="000099"/>
              </a:solidFill>
              <a:latin typeface="Century Gothic" panose="020B0502020202020204" pitchFamily="34" charset="0"/>
            </a:endParaRPr>
          </a:p>
          <a:p>
            <a:pPr marL="342900" indent="-342900">
              <a:buAutoNum type="alphaUcPeriod"/>
            </a:pPr>
            <a:r>
              <a:rPr lang="en-US" sz="2200" dirty="0">
                <a:solidFill>
                  <a:srgbClr val="000099"/>
                </a:solidFill>
                <a:latin typeface="Century Gothic" panose="020B0502020202020204" pitchFamily="34" charset="0"/>
              </a:rPr>
              <a:t> application</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1" name="TextBox 10"/>
          <p:cNvSpPr txBox="1"/>
          <p:nvPr/>
        </p:nvSpPr>
        <p:spPr>
          <a:xfrm>
            <a:off x="1369145" y="589028"/>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2" name="Straight Connector 11"/>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8" y="6172200"/>
            <a:ext cx="2133600" cy="476250"/>
          </a:xfrm>
        </p:spPr>
        <p:txBody>
          <a:bodyPr/>
          <a:lstStyle/>
          <a:p>
            <a:pPr>
              <a:defRPr/>
            </a:pPr>
            <a:fld id="{B8477CA6-37AB-49C2-B88B-8C89FDB7A7DF}" type="slidenum">
              <a:rPr lang="en-US" smtClean="0"/>
              <a:pPr>
                <a:defRPr/>
              </a:pPr>
              <a:t>32</a:t>
            </a:fld>
            <a:endParaRPr lang="en-US" dirty="0"/>
          </a:p>
        </p:txBody>
      </p:sp>
      <p:sp>
        <p:nvSpPr>
          <p:cNvPr id="4" name="TextBox 3"/>
          <p:cNvSpPr txBox="1"/>
          <p:nvPr/>
        </p:nvSpPr>
        <p:spPr>
          <a:xfrm>
            <a:off x="626229" y="1938528"/>
            <a:ext cx="7772400" cy="1200329"/>
          </a:xfrm>
          <a:prstGeom prst="rect">
            <a:avLst/>
          </a:prstGeom>
          <a:noFill/>
        </p:spPr>
        <p:txBody>
          <a:bodyPr wrap="square" rtlCol="0">
            <a:spAutoFit/>
          </a:bodyPr>
          <a:lstStyle/>
          <a:p>
            <a:r>
              <a:rPr lang="en-US" sz="2400" dirty="0">
                <a:solidFill>
                  <a:srgbClr val="000099"/>
                </a:solidFill>
                <a:latin typeface="Century Gothic" panose="020B0502020202020204" pitchFamily="34" charset="0"/>
              </a:rPr>
              <a:t>Selecting the best economic evaluation method is dependent on the audience, the study question, and the ________________.</a:t>
            </a:r>
          </a:p>
        </p:txBody>
      </p:sp>
      <p:pic>
        <p:nvPicPr>
          <p:cNvPr id="10" name="Picture 9" descr="Mark that appears next to the correct answer A."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3143" y="3452363"/>
            <a:ext cx="609600" cy="433837"/>
          </a:xfrm>
          <a:prstGeom prst="rect">
            <a:avLst/>
          </a:prstGeom>
        </p:spPr>
      </p:pic>
    </p:spTree>
    <p:extLst>
      <p:ext uri="{BB962C8B-B14F-4D97-AF65-F5344CB8AC3E}">
        <p14:creationId xmlns:p14="http://schemas.microsoft.com/office/powerpoint/2010/main" val="294841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73" y="1371601"/>
            <a:ext cx="8116627" cy="685799"/>
          </a:xfrm>
        </p:spPr>
        <p:txBody>
          <a:bodyPr/>
          <a:lstStyle/>
          <a:p>
            <a:pPr marL="0" indent="0" algn="ctr">
              <a:buNone/>
            </a:pPr>
            <a:r>
              <a:rPr lang="en-US" sz="2400" dirty="0">
                <a:solidFill>
                  <a:srgbClr val="000099"/>
                </a:solidFill>
                <a:latin typeface="Century Gothic" panose="020B0502020202020204" pitchFamily="34" charset="0"/>
              </a:rPr>
              <a:t>Match the data used with each method of analysis </a:t>
            </a:r>
          </a:p>
          <a:p>
            <a:pPr marL="0" indent="0">
              <a:buNone/>
            </a:pPr>
            <a:endParaRPr lang="en-US" sz="2400" b="1" dirty="0">
              <a:solidFill>
                <a:srgbClr val="000099"/>
              </a:solidFill>
              <a:latin typeface="Century Gothic" panose="020B0502020202020204" pitchFamily="34" charset="0"/>
            </a:endParaRPr>
          </a:p>
          <a:p>
            <a:pPr marL="457200" lvl="1" indent="0">
              <a:buNone/>
            </a:pPr>
            <a:endParaRPr lang="en-US" dirty="0">
              <a:latin typeface="Century Gothic" panose="020B0502020202020204" pitchFamily="34" charset="0"/>
            </a:endParaRPr>
          </a:p>
        </p:txBody>
      </p:sp>
      <p:sp>
        <p:nvSpPr>
          <p:cNvPr id="5" name="Rectangle 4"/>
          <p:cNvSpPr/>
          <p:nvPr/>
        </p:nvSpPr>
        <p:spPr>
          <a:xfrm>
            <a:off x="558800" y="1905000"/>
            <a:ext cx="8168918" cy="762000"/>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Rectangle 3"/>
          <p:cNvSpPr/>
          <p:nvPr/>
        </p:nvSpPr>
        <p:spPr>
          <a:xfrm>
            <a:off x="1072487" y="1896480"/>
            <a:ext cx="4097643" cy="769441"/>
          </a:xfrm>
          <a:prstGeom prst="rect">
            <a:avLst/>
          </a:prstGeom>
        </p:spPr>
        <p:txBody>
          <a:bodyPr wrap="square">
            <a:spAutoFit/>
          </a:bodyPr>
          <a:lstStyle/>
          <a:p>
            <a:pPr marL="457200" lvl="0" indent="-457200">
              <a:spcBef>
                <a:spcPct val="20000"/>
              </a:spcBef>
              <a:buFont typeface="+mj-lt"/>
              <a:buAutoNum type="alphaUcPeriod"/>
            </a:pPr>
            <a:r>
              <a:rPr lang="en-US" sz="2000" dirty="0">
                <a:solidFill>
                  <a:srgbClr val="000099"/>
                </a:solidFill>
                <a:latin typeface="Century Gothic" panose="020B0502020202020204" pitchFamily="34" charset="0"/>
              </a:rPr>
              <a:t>Cost-utility analysis</a:t>
            </a:r>
          </a:p>
          <a:p>
            <a:pPr marL="457200" lvl="0" indent="-457200">
              <a:spcBef>
                <a:spcPct val="20000"/>
              </a:spcBef>
              <a:buFont typeface="+mj-lt"/>
              <a:buAutoNum type="alphaUcPeriod"/>
            </a:pPr>
            <a:r>
              <a:rPr lang="en-US" sz="2000" dirty="0">
                <a:solidFill>
                  <a:srgbClr val="000099"/>
                </a:solidFill>
                <a:latin typeface="Century Gothic" panose="020B0502020202020204" pitchFamily="34" charset="0"/>
              </a:rPr>
              <a:t>Cost-effectiveness analysis</a:t>
            </a:r>
          </a:p>
        </p:txBody>
      </p:sp>
      <p:sp>
        <p:nvSpPr>
          <p:cNvPr id="7" name="Rectangle 6"/>
          <p:cNvSpPr/>
          <p:nvPr/>
        </p:nvSpPr>
        <p:spPr>
          <a:xfrm>
            <a:off x="5170130" y="1897559"/>
            <a:ext cx="3557588" cy="769441"/>
          </a:xfrm>
          <a:prstGeom prst="rect">
            <a:avLst/>
          </a:prstGeom>
        </p:spPr>
        <p:txBody>
          <a:bodyPr wrap="square">
            <a:spAutoFit/>
          </a:bodyPr>
          <a:lstStyle/>
          <a:p>
            <a:pPr marL="457200" lvl="0" indent="-457200">
              <a:spcBef>
                <a:spcPct val="20000"/>
              </a:spcBef>
              <a:buAutoNum type="alphaUcPeriod" startAt="3"/>
            </a:pPr>
            <a:r>
              <a:rPr lang="en-US" sz="2000" dirty="0">
                <a:solidFill>
                  <a:srgbClr val="000099"/>
                </a:solidFill>
                <a:latin typeface="Century Gothic" panose="020B0502020202020204" pitchFamily="34" charset="0"/>
              </a:rPr>
              <a:t>Cost-benefit analysis</a:t>
            </a:r>
          </a:p>
          <a:p>
            <a:pPr marL="457200" lvl="0" indent="-457200">
              <a:spcBef>
                <a:spcPct val="20000"/>
              </a:spcBef>
              <a:buAutoNum type="alphaUcPeriod" startAt="3"/>
            </a:pPr>
            <a:r>
              <a:rPr lang="en-US" sz="2000" dirty="0">
                <a:solidFill>
                  <a:srgbClr val="000099"/>
                </a:solidFill>
                <a:latin typeface="Century Gothic" panose="020B0502020202020204" pitchFamily="34" charset="0"/>
              </a:rPr>
              <a:t>Cost analysis</a:t>
            </a:r>
          </a:p>
        </p:txBody>
      </p:sp>
      <p:cxnSp>
        <p:nvCxnSpPr>
          <p:cNvPr id="24" name="Straight Connector 23"/>
          <p:cNvCxnSpPr/>
          <p:nvPr/>
        </p:nvCxnSpPr>
        <p:spPr>
          <a:xfrm>
            <a:off x="688677" y="3429000"/>
            <a:ext cx="3654723"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5950" y="4114800"/>
            <a:ext cx="3667450"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0101" y="4738051"/>
            <a:ext cx="3683299"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69878" y="5421119"/>
            <a:ext cx="3728750" cy="1"/>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9083" y="3028890"/>
            <a:ext cx="3401771" cy="400110"/>
          </a:xfrm>
          <a:prstGeom prst="rect">
            <a:avLst/>
          </a:prstGeom>
        </p:spPr>
        <p:txBody>
          <a:bodyPr wrap="square">
            <a:spAutoFit/>
          </a:bodyPr>
          <a:lstStyle/>
          <a:p>
            <a:pPr lvl="0">
              <a:spcBef>
                <a:spcPct val="20000"/>
              </a:spcBef>
            </a:pPr>
            <a:r>
              <a:rPr lang="en-US" sz="2000" dirty="0">
                <a:solidFill>
                  <a:srgbClr val="000099"/>
                </a:solidFill>
                <a:latin typeface="Century Gothic" panose="020B0502020202020204" pitchFamily="34" charset="0"/>
              </a:rPr>
              <a:t>A. Cost-utility analysis</a:t>
            </a:r>
          </a:p>
        </p:txBody>
      </p:sp>
      <p:sp>
        <p:nvSpPr>
          <p:cNvPr id="30" name="Rectangle 29"/>
          <p:cNvSpPr/>
          <p:nvPr/>
        </p:nvSpPr>
        <p:spPr>
          <a:xfrm>
            <a:off x="631250" y="5006495"/>
            <a:ext cx="3767378" cy="400110"/>
          </a:xfrm>
          <a:prstGeom prst="rect">
            <a:avLst/>
          </a:prstGeom>
        </p:spPr>
        <p:txBody>
          <a:bodyPr wrap="none">
            <a:spAutoFit/>
          </a:bodyPr>
          <a:lstStyle/>
          <a:p>
            <a:pPr lvl="0">
              <a:spcBef>
                <a:spcPct val="20000"/>
              </a:spcBef>
            </a:pPr>
            <a:r>
              <a:rPr lang="en-US" sz="2000" dirty="0">
                <a:solidFill>
                  <a:srgbClr val="0039A6"/>
                </a:solidFill>
                <a:latin typeface="Century Gothic" panose="020B0502020202020204" pitchFamily="34" charset="0"/>
              </a:rPr>
              <a:t>B</a:t>
            </a:r>
            <a:r>
              <a:rPr lang="en-US" sz="2000" dirty="0">
                <a:solidFill>
                  <a:srgbClr val="000099"/>
                </a:solidFill>
                <a:latin typeface="Century Gothic" panose="020B0502020202020204" pitchFamily="34" charset="0"/>
              </a:rPr>
              <a:t>. Cost-effectiveness analysis</a:t>
            </a:r>
          </a:p>
        </p:txBody>
      </p:sp>
      <p:sp>
        <p:nvSpPr>
          <p:cNvPr id="31" name="Rectangle 30"/>
          <p:cNvSpPr/>
          <p:nvPr/>
        </p:nvSpPr>
        <p:spPr>
          <a:xfrm>
            <a:off x="580508" y="4365475"/>
            <a:ext cx="3081293" cy="400110"/>
          </a:xfrm>
          <a:prstGeom prst="rect">
            <a:avLst/>
          </a:prstGeom>
        </p:spPr>
        <p:txBody>
          <a:bodyPr wrap="none">
            <a:spAutoFit/>
          </a:bodyPr>
          <a:lstStyle/>
          <a:p>
            <a:pPr lvl="0">
              <a:spcBef>
                <a:spcPct val="20000"/>
              </a:spcBef>
            </a:pPr>
            <a:r>
              <a:rPr lang="en-US" sz="2000" dirty="0">
                <a:solidFill>
                  <a:srgbClr val="000099"/>
                </a:solidFill>
                <a:latin typeface="Century Gothic" panose="020B0502020202020204" pitchFamily="34" charset="0"/>
              </a:rPr>
              <a:t>C. Cost-benefit analysis</a:t>
            </a:r>
          </a:p>
        </p:txBody>
      </p:sp>
      <p:sp>
        <p:nvSpPr>
          <p:cNvPr id="32" name="Rectangle 31"/>
          <p:cNvSpPr/>
          <p:nvPr/>
        </p:nvSpPr>
        <p:spPr>
          <a:xfrm>
            <a:off x="596357" y="3714690"/>
            <a:ext cx="2095445" cy="400110"/>
          </a:xfrm>
          <a:prstGeom prst="rect">
            <a:avLst/>
          </a:prstGeom>
        </p:spPr>
        <p:txBody>
          <a:bodyPr wrap="none">
            <a:spAutoFit/>
          </a:bodyPr>
          <a:lstStyle/>
          <a:p>
            <a:pPr lvl="0">
              <a:spcBef>
                <a:spcPct val="20000"/>
              </a:spcBef>
            </a:pPr>
            <a:r>
              <a:rPr lang="en-US" sz="2000" dirty="0">
                <a:solidFill>
                  <a:srgbClr val="000099"/>
                </a:solidFill>
                <a:latin typeface="Century Gothic" panose="020B0502020202020204" pitchFamily="34" charset="0"/>
              </a:rPr>
              <a:t>D. Cost analysis</a:t>
            </a:r>
          </a:p>
        </p:txBody>
      </p:sp>
      <p:pic>
        <p:nvPicPr>
          <p:cNvPr id="1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21" name="TextBox 20"/>
          <p:cNvSpPr txBox="1"/>
          <p:nvPr/>
        </p:nvSpPr>
        <p:spPr>
          <a:xfrm>
            <a:off x="1369144" y="574961"/>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22" name="Straight Connector 21"/>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59663" y="6172200"/>
            <a:ext cx="2133600" cy="476250"/>
          </a:xfrm>
        </p:spPr>
        <p:txBody>
          <a:bodyPr/>
          <a:lstStyle/>
          <a:p>
            <a:pPr>
              <a:defRPr/>
            </a:pPr>
            <a:fld id="{B8477CA6-37AB-49C2-B88B-8C89FDB7A7DF}" type="slidenum">
              <a:rPr lang="en-US" smtClean="0"/>
              <a:pPr>
                <a:defRPr/>
              </a:pPr>
              <a:t>33</a:t>
            </a:fld>
            <a:endParaRPr lang="en-US" dirty="0"/>
          </a:p>
        </p:txBody>
      </p:sp>
      <p:sp>
        <p:nvSpPr>
          <p:cNvPr id="16" name="TextBox 15"/>
          <p:cNvSpPr txBox="1"/>
          <p:nvPr/>
        </p:nvSpPr>
        <p:spPr>
          <a:xfrm>
            <a:off x="4594962" y="3028890"/>
            <a:ext cx="3891141" cy="400110"/>
          </a:xfrm>
          <a:prstGeom prst="rect">
            <a:avLst/>
          </a:prstGeom>
          <a:noFill/>
        </p:spPr>
        <p:txBody>
          <a:bodyPr wrap="square" rtlCol="0">
            <a:spAutoFit/>
          </a:bodyPr>
          <a:lstStyle/>
          <a:p>
            <a:r>
              <a:rPr lang="en-US" sz="2000" dirty="0">
                <a:latin typeface="Century Gothic" panose="020B0502020202020204" pitchFamily="34" charset="0"/>
              </a:rPr>
              <a:t>1.  Quality-adjusted life years</a:t>
            </a:r>
          </a:p>
        </p:txBody>
      </p:sp>
      <p:sp>
        <p:nvSpPr>
          <p:cNvPr id="33" name="TextBox 32"/>
          <p:cNvSpPr txBox="1"/>
          <p:nvPr/>
        </p:nvSpPr>
        <p:spPr>
          <a:xfrm>
            <a:off x="4594962" y="3714690"/>
            <a:ext cx="1129053" cy="400110"/>
          </a:xfrm>
          <a:prstGeom prst="rect">
            <a:avLst/>
          </a:prstGeom>
          <a:noFill/>
        </p:spPr>
        <p:txBody>
          <a:bodyPr wrap="square" rtlCol="0">
            <a:spAutoFit/>
          </a:bodyPr>
          <a:lstStyle/>
          <a:p>
            <a:r>
              <a:rPr lang="en-US" sz="2000" dirty="0">
                <a:latin typeface="Century Gothic" panose="020B0502020202020204" pitchFamily="34" charset="0"/>
              </a:rPr>
              <a:t>2.  Cost</a:t>
            </a:r>
          </a:p>
        </p:txBody>
      </p:sp>
      <p:sp>
        <p:nvSpPr>
          <p:cNvPr id="34" name="TextBox 33"/>
          <p:cNvSpPr txBox="1"/>
          <p:nvPr/>
        </p:nvSpPr>
        <p:spPr>
          <a:xfrm>
            <a:off x="4594962" y="4365475"/>
            <a:ext cx="1586253" cy="400110"/>
          </a:xfrm>
          <a:prstGeom prst="rect">
            <a:avLst/>
          </a:prstGeom>
          <a:noFill/>
        </p:spPr>
        <p:txBody>
          <a:bodyPr wrap="square" rtlCol="0">
            <a:spAutoFit/>
          </a:bodyPr>
          <a:lstStyle/>
          <a:p>
            <a:r>
              <a:rPr lang="en-US" sz="2000" dirty="0">
                <a:latin typeface="Century Gothic" panose="020B0502020202020204" pitchFamily="34" charset="0"/>
              </a:rPr>
              <a:t>3.  Money</a:t>
            </a:r>
          </a:p>
        </p:txBody>
      </p:sp>
      <p:sp>
        <p:nvSpPr>
          <p:cNvPr id="35" name="TextBox 34"/>
          <p:cNvSpPr txBox="1"/>
          <p:nvPr/>
        </p:nvSpPr>
        <p:spPr>
          <a:xfrm>
            <a:off x="4582862" y="5052662"/>
            <a:ext cx="4332538" cy="707886"/>
          </a:xfrm>
          <a:prstGeom prst="rect">
            <a:avLst/>
          </a:prstGeom>
          <a:noFill/>
        </p:spPr>
        <p:txBody>
          <a:bodyPr wrap="square" rtlCol="0">
            <a:spAutoFit/>
          </a:bodyPr>
          <a:lstStyle/>
          <a:p>
            <a:r>
              <a:rPr lang="en-US" sz="2000" dirty="0">
                <a:latin typeface="Century Gothic" panose="020B0502020202020204" pitchFamily="34" charset="0"/>
              </a:rPr>
              <a:t>4.  Net cost of intervention versus</a:t>
            </a:r>
          </a:p>
          <a:p>
            <a:r>
              <a:rPr lang="en-US" sz="2000" dirty="0">
                <a:latin typeface="Century Gothic" panose="020B0502020202020204" pitchFamily="34" charset="0"/>
              </a:rPr>
              <a:t>     intervention’s effectiveness </a:t>
            </a:r>
          </a:p>
        </p:txBody>
      </p:sp>
    </p:spTree>
    <p:extLst>
      <p:ext uri="{BB962C8B-B14F-4D97-AF65-F5344CB8AC3E}">
        <p14:creationId xmlns:p14="http://schemas.microsoft.com/office/powerpoint/2010/main" val="354589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5009" y="1600200"/>
            <a:ext cx="8229600" cy="685800"/>
          </a:xfrm>
        </p:spPr>
        <p:txBody>
          <a:bodyPr/>
          <a:lstStyle/>
          <a:p>
            <a:pPr marL="0" indent="0">
              <a:spcBef>
                <a:spcPts val="480"/>
              </a:spcBef>
              <a:buSzPct val="100000"/>
              <a:buNone/>
            </a:pPr>
            <a:r>
              <a:rPr lang="en-US" sz="2400" b="0" dirty="0">
                <a:solidFill>
                  <a:srgbClr val="000099"/>
                </a:solidFill>
                <a:latin typeface="Century Gothic" panose="020B0502020202020204" pitchFamily="34" charset="0"/>
              </a:rPr>
              <a:t>During this course, you learned to</a:t>
            </a:r>
            <a:endParaRPr lang="en-US" sz="2400" dirty="0">
              <a:solidFill>
                <a:srgbClr val="000099"/>
              </a:solidFill>
              <a:latin typeface="Century Gothic" panose="020B0502020202020204" pitchFamily="34" charset="0"/>
            </a:endParaRPr>
          </a:p>
          <a:p>
            <a:pPr>
              <a:spcBef>
                <a:spcPts val="480"/>
              </a:spcBef>
            </a:pPr>
            <a:endParaRPr lang="en-US" sz="2200" b="0" dirty="0">
              <a:solidFill>
                <a:srgbClr val="000099"/>
              </a:solidFill>
            </a:endParaRPr>
          </a:p>
          <a:p>
            <a:pPr marL="0" indent="0">
              <a:spcBef>
                <a:spcPts val="480"/>
              </a:spcBef>
              <a:buNone/>
            </a:pPr>
            <a:endParaRPr lang="en-US" dirty="0">
              <a:solidFill>
                <a:srgbClr val="000099"/>
              </a:solidFill>
            </a:endParaRPr>
          </a:p>
          <a:p>
            <a:pPr>
              <a:spcBef>
                <a:spcPts val="480"/>
              </a:spcBef>
              <a:buFont typeface="Arial" pitchFamily="34" charset="0"/>
              <a:buChar char="•"/>
            </a:pPr>
            <a:endParaRPr lang="en-US" dirty="0">
              <a:solidFill>
                <a:srgbClr val="000099"/>
              </a:solidFill>
            </a:endParaRPr>
          </a:p>
        </p:txBody>
      </p:sp>
      <p:sp>
        <p:nvSpPr>
          <p:cNvPr id="7" name="TextBox 6"/>
          <p:cNvSpPr txBox="1"/>
          <p:nvPr/>
        </p:nvSpPr>
        <p:spPr>
          <a:xfrm>
            <a:off x="424425" y="816114"/>
            <a:ext cx="8173666"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Course Summary</a:t>
            </a:r>
          </a:p>
        </p:txBody>
      </p:sp>
      <p:cxnSp>
        <p:nvCxnSpPr>
          <p:cNvPr id="6" name="Straight Connector 5"/>
          <p:cNvCxnSpPr/>
          <p:nvPr/>
        </p:nvCxnSpPr>
        <p:spPr>
          <a:xfrm>
            <a:off x="596577"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8" y="6096000"/>
            <a:ext cx="2133600" cy="476250"/>
          </a:xfrm>
        </p:spPr>
        <p:txBody>
          <a:bodyPr/>
          <a:lstStyle/>
          <a:p>
            <a:pPr>
              <a:defRPr/>
            </a:pPr>
            <a:fld id="{B8477CA6-37AB-49C2-B88B-8C89FDB7A7DF}" type="slidenum">
              <a:rPr lang="en-US" smtClean="0"/>
              <a:pPr>
                <a:defRPr/>
              </a:pPr>
              <a:t>34</a:t>
            </a:fld>
            <a:endParaRPr lang="en-US" dirty="0"/>
          </a:p>
        </p:txBody>
      </p:sp>
      <p:sp>
        <p:nvSpPr>
          <p:cNvPr id="9" name="TextBox 8"/>
          <p:cNvSpPr txBox="1"/>
          <p:nvPr/>
        </p:nvSpPr>
        <p:spPr>
          <a:xfrm>
            <a:off x="1214651" y="2286000"/>
            <a:ext cx="67818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define prevention effectiveness</a:t>
            </a:r>
          </a:p>
          <a:p>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describe the key components of prevention effectiveness studies</a:t>
            </a:r>
          </a:p>
          <a:p>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identify basic economic evaluation methods used in prevention effectiveness studies</a:t>
            </a:r>
          </a:p>
          <a:p>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identify data used in the most common types of economic evaluation methods</a:t>
            </a:r>
            <a:r>
              <a:rPr lang="en-US" dirty="0"/>
              <a:t> </a:t>
            </a:r>
          </a:p>
        </p:txBody>
      </p:sp>
    </p:spTree>
    <p:extLst>
      <p:ext uri="{BB962C8B-B14F-4D97-AF65-F5344CB8AC3E}">
        <p14:creationId xmlns:p14="http://schemas.microsoft.com/office/powerpoint/2010/main" val="28705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a:t>QUESTIONS?</a:t>
            </a:r>
          </a:p>
        </p:txBody>
      </p:sp>
      <p:sp>
        <p:nvSpPr>
          <p:cNvPr id="3" name="Slide Number Placeholder 2"/>
          <p:cNvSpPr>
            <a:spLocks noGrp="1"/>
          </p:cNvSpPr>
          <p:nvPr>
            <p:ph type="sldNum" sz="quarter" idx="12"/>
          </p:nvPr>
        </p:nvSpPr>
        <p:spPr>
          <a:xfrm>
            <a:off x="6553200" y="6172200"/>
            <a:ext cx="2133600" cy="476250"/>
          </a:xfrm>
        </p:spPr>
        <p:txBody>
          <a:bodyPr/>
          <a:lstStyle/>
          <a:p>
            <a:pPr algn="r">
              <a:defRPr/>
            </a:pPr>
            <a:fld id="{B8477CA6-37AB-49C2-B88B-8C89FDB7A7DF}" type="slidenum">
              <a:rPr lang="en-US" smtClean="0"/>
              <a:pPr algn="r">
                <a:defRPr/>
              </a:pPr>
              <a:t>35</a:t>
            </a:fld>
            <a:endParaRPr lang="en-US" dirty="0"/>
          </a:p>
        </p:txBody>
      </p:sp>
    </p:spTree>
    <p:extLst>
      <p:ext uri="{BB962C8B-B14F-4D97-AF65-F5344CB8AC3E}">
        <p14:creationId xmlns:p14="http://schemas.microsoft.com/office/powerpoint/2010/main" val="293483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49" y="877415"/>
            <a:ext cx="8229600" cy="563562"/>
          </a:xfrm>
        </p:spPr>
        <p:txBody>
          <a:bodyPr anchor="t"/>
          <a:lstStyle/>
          <a:p>
            <a:r>
              <a:rPr lang="en-US" sz="3000" b="0" dirty="0">
                <a:solidFill>
                  <a:srgbClr val="000099"/>
                </a:solidFill>
                <a:latin typeface="Century Gothic" panose="020B0502020202020204" pitchFamily="34" charset="0"/>
              </a:rPr>
              <a:t>Acknowledgments </a:t>
            </a:r>
          </a:p>
        </p:txBody>
      </p:sp>
      <p:sp>
        <p:nvSpPr>
          <p:cNvPr id="3" name="Content Placeholder 2"/>
          <p:cNvSpPr>
            <a:spLocks noGrp="1"/>
          </p:cNvSpPr>
          <p:nvPr>
            <p:ph idx="1"/>
          </p:nvPr>
        </p:nvSpPr>
        <p:spPr>
          <a:xfrm>
            <a:off x="596577" y="1600200"/>
            <a:ext cx="8131141" cy="3657600"/>
          </a:xfrm>
        </p:spPr>
        <p:txBody>
          <a:bodyPr/>
          <a:lstStyle/>
          <a:p>
            <a:pPr>
              <a:buFont typeface="Arial" panose="020B0604020202020204" pitchFamily="34" charset="0"/>
              <a:buChar char="•"/>
            </a:pPr>
            <a:r>
              <a:rPr lang="en-US" b="0" dirty="0">
                <a:solidFill>
                  <a:srgbClr val="000099"/>
                </a:solidFill>
                <a:latin typeface="Century Gothic" panose="020B0502020202020204" pitchFamily="34" charset="0"/>
              </a:rPr>
              <a:t>Ricardo Basurto-Davila, PhD, MSc, Los Angeles County Department of Public Health, California</a:t>
            </a:r>
          </a:p>
          <a:p>
            <a:pPr>
              <a:buFont typeface="Arial" panose="020B0604020202020204" pitchFamily="34" charset="0"/>
              <a:buChar char="•"/>
            </a:pPr>
            <a:endParaRPr lang="en-US" b="0" dirty="0">
              <a:solidFill>
                <a:srgbClr val="000099"/>
              </a:solidFill>
              <a:latin typeface="Century Gothic" panose="020B0502020202020204" pitchFamily="34" charset="0"/>
            </a:endParaRPr>
          </a:p>
          <a:p>
            <a:pPr>
              <a:buFont typeface="Arial" panose="020B0604020202020204" pitchFamily="34" charset="0"/>
              <a:buChar char="•"/>
            </a:pPr>
            <a:r>
              <a:rPr lang="en-US" b="0" dirty="0">
                <a:solidFill>
                  <a:srgbClr val="000099"/>
                </a:solidFill>
                <a:latin typeface="Century Gothic" panose="020B0502020202020204" pitchFamily="34" charset="0"/>
              </a:rPr>
              <a:t>Paul Farnham, PhD, National Center for HIV/AIDS, Viral Hepatitis, STD, and TB Prevention, Centers for Disease Control and Prevention, Atlanta, Georgia</a:t>
            </a:r>
          </a:p>
          <a:p>
            <a:pPr>
              <a:buFont typeface="Arial" panose="020B0604020202020204" pitchFamily="34" charset="0"/>
              <a:buChar char="•"/>
            </a:pPr>
            <a:endParaRPr lang="en-US" b="0" dirty="0">
              <a:solidFill>
                <a:srgbClr val="000099"/>
              </a:solidFill>
              <a:latin typeface="Century Gothic" panose="020B0502020202020204" pitchFamily="34" charset="0"/>
            </a:endParaRPr>
          </a:p>
          <a:p>
            <a:pPr>
              <a:buFont typeface="Arial" panose="020B0604020202020204" pitchFamily="34" charset="0"/>
              <a:buChar char="•"/>
            </a:pPr>
            <a:r>
              <a:rPr lang="en-US" b="0" dirty="0">
                <a:solidFill>
                  <a:srgbClr val="000099"/>
                </a:solidFill>
                <a:latin typeface="Century Gothic" panose="020B0502020202020204" pitchFamily="34" charset="0"/>
              </a:rPr>
              <a:t>Martin Meltzer, PhD, MS, National Center for Emerging and Zoonotic Infectious Diseases</a:t>
            </a:r>
          </a:p>
        </p:txBody>
      </p:sp>
      <p:cxnSp>
        <p:nvCxnSpPr>
          <p:cNvPr id="6" name="Straight Connector 5"/>
          <p:cNvCxnSpPr/>
          <p:nvPr/>
        </p:nvCxnSpPr>
        <p:spPr>
          <a:xfrm>
            <a:off x="596577"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94118" y="6096000"/>
            <a:ext cx="2133600" cy="476250"/>
          </a:xfrm>
        </p:spPr>
        <p:txBody>
          <a:bodyPr/>
          <a:lstStyle/>
          <a:p>
            <a:pPr>
              <a:defRPr/>
            </a:pPr>
            <a:fld id="{B8477CA6-37AB-49C2-B88B-8C89FDB7A7DF}" type="slidenum">
              <a:rPr lang="en-US" smtClean="0"/>
              <a:pPr>
                <a:defRPr/>
              </a:pPr>
              <a:t>36</a:t>
            </a:fld>
            <a:endParaRPr lang="en-US" dirty="0"/>
          </a:p>
        </p:txBody>
      </p:sp>
    </p:spTree>
    <p:extLst>
      <p:ext uri="{BB962C8B-B14F-4D97-AF65-F5344CB8AC3E}">
        <p14:creationId xmlns:p14="http://schemas.microsoft.com/office/powerpoint/2010/main" val="112943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749" y="579438"/>
            <a:ext cx="8229600" cy="487362"/>
          </a:xfrm>
        </p:spPr>
        <p:txBody>
          <a:bodyPr anchor="t"/>
          <a:lstStyle/>
          <a:p>
            <a:r>
              <a:rPr lang="en-US" sz="3000" b="0" dirty="0">
                <a:solidFill>
                  <a:srgbClr val="000099"/>
                </a:solidFill>
                <a:latin typeface="Century Gothic" panose="020B0502020202020204" pitchFamily="34" charset="0"/>
              </a:rPr>
              <a:t>Resources and Additional Reading</a:t>
            </a:r>
          </a:p>
        </p:txBody>
      </p:sp>
      <p:sp>
        <p:nvSpPr>
          <p:cNvPr id="6" name="Content Placeholder 5"/>
          <p:cNvSpPr>
            <a:spLocks noGrp="1"/>
          </p:cNvSpPr>
          <p:nvPr>
            <p:ph idx="1"/>
          </p:nvPr>
        </p:nvSpPr>
        <p:spPr>
          <a:xfrm>
            <a:off x="457200" y="1095375"/>
            <a:ext cx="8229600" cy="5229225"/>
          </a:xfrm>
        </p:spPr>
        <p:txBody>
          <a:bodyPr>
            <a:noAutofit/>
          </a:bodyPr>
          <a:lstStyle/>
          <a:p>
            <a:pP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Haddix AC, Teutsch SM, Corso PS, eds. Prevention effectiveness: a guide to decision analysis and economic evaluation. 2</a:t>
            </a:r>
            <a:r>
              <a:rPr lang="en-US" sz="1300" b="0" baseline="30000" dirty="0">
                <a:solidFill>
                  <a:srgbClr val="000099"/>
                </a:solidFill>
                <a:latin typeface="Century Gothic" panose="020B0502020202020204" pitchFamily="34" charset="0"/>
                <a:cs typeface="Arial" pitchFamily="34" charset="0"/>
              </a:rPr>
              <a:t>nd</a:t>
            </a:r>
            <a:r>
              <a:rPr lang="en-US" sz="1300" b="0" dirty="0">
                <a:solidFill>
                  <a:srgbClr val="000099"/>
                </a:solidFill>
                <a:latin typeface="Century Gothic" panose="020B0502020202020204" pitchFamily="34" charset="0"/>
                <a:cs typeface="Arial" pitchFamily="34" charset="0"/>
              </a:rPr>
              <a:t> ed. Oxford, England: Oxford University Press; 2002.</a:t>
            </a:r>
          </a:p>
          <a:p>
            <a:pP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Prosser LA, Bridges CB, Uyeki TM, et al. Health benefits, risks, and cost-effectiveness of influenza vaccination of children. Emerg Infect Dis 2006;12:1548–58.</a:t>
            </a:r>
          </a:p>
          <a:p>
            <a:pP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 framework for assessing the effectiveness of disease and injury prevention. MMWR Recommend Report 1992;41(No. RR-3).</a:t>
            </a:r>
          </a:p>
          <a:p>
            <a:pP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and Prevention (CDC). What is prevention effectiveness? Atlanta, GA: US Department of Health and Human Services, CDC; 2010. http://www.cdc.gov/PEF/WhatIs.html.</a:t>
            </a:r>
          </a:p>
          <a:p>
            <a:pPr lvl="0">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and Prevention (CDC). Framing an economic evaluation [self-study course]. Atlanta, GA: US Department of Health and Human Services, CDC; [undated]. http://www.cdc.gov/owcd/eet/framing3/1.html.</a:t>
            </a:r>
          </a:p>
          <a:p>
            <a:pPr lvl="0">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Meltzer MI, Cox NJ, Fukuda K. The economic impact of pandemic influenza in the United States: priorities for intervention. Emerg Infect Dis 1999;5:659–71.</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Grosse SD. Presentation to the Canadian Pediatric Endocrine Group 2011 Scientific Meeting, Toronto, Ontario, February 12, 2011.</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and Prevention (CDC). Cost-benefit analysis [self-study course]. Atlanta, GA: US Department of Health and Human Services, CDC; [undated]. ttp://www.cdc.gov/owcd/EET/CBA/Fixed/1.html.</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Wagner TH, Engelstad LP, McPhee SJ, Pasick RJ. The costs of an outreach intervention for low-income women with abnormal Pap smears. Prev Chronic Dis. 2007;4:A11. Epub Dec 15, 2006.</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and Prevention (CDC). Cervical cancer statistics. Atlanta, GA: US Department of Health and Human Services, CDC; 2012. http://www.cdc.gov/cancer/cervical/statistics/.</a:t>
            </a:r>
          </a:p>
        </p:txBody>
      </p:sp>
      <p:cxnSp>
        <p:nvCxnSpPr>
          <p:cNvPr id="7" name="Straight Connector 6"/>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8" y="6096000"/>
            <a:ext cx="2133600" cy="476250"/>
          </a:xfrm>
        </p:spPr>
        <p:txBody>
          <a:bodyPr/>
          <a:lstStyle/>
          <a:p>
            <a:pPr>
              <a:defRPr/>
            </a:pPr>
            <a:fld id="{B8477CA6-37AB-49C2-B88B-8C89FDB7A7DF}" type="slidenum">
              <a:rPr lang="en-US" smtClean="0"/>
              <a:pPr>
                <a:defRPr/>
              </a:pPr>
              <a:t>37</a:t>
            </a:fld>
            <a:endParaRPr lang="en-US" dirty="0"/>
          </a:p>
        </p:txBody>
      </p:sp>
    </p:spTree>
    <p:extLst>
      <p:ext uri="{BB962C8B-B14F-4D97-AF65-F5344CB8AC3E}">
        <p14:creationId xmlns:p14="http://schemas.microsoft.com/office/powerpoint/2010/main" val="55744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748" y="665163"/>
            <a:ext cx="8229600" cy="487362"/>
          </a:xfrm>
        </p:spPr>
        <p:txBody>
          <a:bodyPr anchor="t"/>
          <a:lstStyle/>
          <a:p>
            <a:r>
              <a:rPr lang="en-US" sz="3000" b="0" dirty="0">
                <a:solidFill>
                  <a:srgbClr val="000099"/>
                </a:solidFill>
                <a:latin typeface="Century Gothic" panose="020B0502020202020204" pitchFamily="34" charset="0"/>
              </a:rPr>
              <a:t>Resources and Additional Reading</a:t>
            </a:r>
          </a:p>
        </p:txBody>
      </p:sp>
      <p:sp>
        <p:nvSpPr>
          <p:cNvPr id="6" name="Content Placeholder 5"/>
          <p:cNvSpPr>
            <a:spLocks noGrp="1"/>
          </p:cNvSpPr>
          <p:nvPr>
            <p:ph idx="1"/>
          </p:nvPr>
        </p:nvSpPr>
        <p:spPr>
          <a:xfrm>
            <a:off x="457200" y="1295400"/>
            <a:ext cx="8229600" cy="4953000"/>
          </a:xfrm>
        </p:spPr>
        <p:txBody>
          <a:bodyPr>
            <a:noAutofit/>
          </a:bodyPr>
          <a:lstStyle/>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Drummond MF, Sculpher MJ, Torrance GW, O’Brien B, Stoddart GL. Methods for the economic evaluation of health care programmes. 3</a:t>
            </a:r>
            <a:r>
              <a:rPr lang="en-US" sz="1400" b="0" baseline="30000" dirty="0">
                <a:solidFill>
                  <a:srgbClr val="000099"/>
                </a:solidFill>
                <a:latin typeface="Century Gothic" panose="020B0502020202020204" pitchFamily="34" charset="0"/>
                <a:cs typeface="Arial" pitchFamily="34" charset="0"/>
              </a:rPr>
              <a:t>rd</a:t>
            </a:r>
            <a:r>
              <a:rPr lang="en-US" sz="1400" b="0" dirty="0">
                <a:solidFill>
                  <a:srgbClr val="000099"/>
                </a:solidFill>
                <a:latin typeface="Century Gothic" panose="020B0502020202020204" pitchFamily="34" charset="0"/>
                <a:cs typeface="Arial" pitchFamily="34" charset="0"/>
              </a:rPr>
              <a:t> ed. Oxford, England: Oxford University Press; 2005. </a:t>
            </a:r>
          </a:p>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Gold MR, Siegal JE, Russell LB, Weinstein MC, eds. Cost-effectiveness in health and medicine. Oxford, England: Oxford University Press;1996. </a:t>
            </a:r>
          </a:p>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Patrick DL, Erickson P. Health status and health policy: quality of life in health care evaluation and resource allocation. Oxford, England: Oxford University Press; 1993.</a:t>
            </a:r>
          </a:p>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Meltzer MI, Teutsch SM. Setting priorities for health needs, managing resources. In: Stroup DF, Teutsch SM, eds. Statistics in public health: quantitative approaches to public health problems. Oxford, England: Oxford University Press; 1998.</a:t>
            </a:r>
          </a:p>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Lichtenstein AH. New York City trans fat ban: improving the default option when purchasing foods prepared outside of the home. Ann Intern Med 2012;157:144–5.</a:t>
            </a:r>
          </a:p>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Messonnier M. Economics and public health at CDC. MMWR Suppl 2006;55(Suppl 2):17–9.</a:t>
            </a:r>
          </a:p>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O’Brien BJ, Helyland D, Richardson WS, Levine M, Drummond MF. Users’ guides to the medical literature. XIII. How to use an article on economic analysis of clinical practice. B. What are the results and will they help me in caring for my patients? JAMA 1997;277:1802–6.</a:t>
            </a:r>
          </a:p>
          <a:p>
            <a:pP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Stewart KJ. The challenge of cost-effective decision making. Fam Pract Manage 1996;July/August:16–7.</a:t>
            </a:r>
          </a:p>
          <a:p>
            <a:pPr lvl="0">
              <a:buClr>
                <a:srgbClr val="0039A6"/>
              </a:buClr>
              <a:buFont typeface="Arial" panose="020B0604020202020204" pitchFamily="34" charset="0"/>
              <a:buChar char="•"/>
            </a:pPr>
            <a:r>
              <a:rPr lang="en-US" sz="1400" b="0" dirty="0">
                <a:solidFill>
                  <a:srgbClr val="000099"/>
                </a:solidFill>
                <a:latin typeface="Century Gothic" panose="020B0502020202020204" pitchFamily="34" charset="0"/>
                <a:cs typeface="Arial" pitchFamily="34" charset="0"/>
              </a:rPr>
              <a:t>Meltzer MI, Cox NJ, Fukuda K. The economic impact of pandemic influenza in the United States: priorities for intervention. Emerg Infect Dis 1999;5:659–71.</a:t>
            </a:r>
          </a:p>
          <a:p>
            <a:pPr marL="0" indent="0">
              <a:buClr>
                <a:srgbClr val="0039A6"/>
              </a:buClr>
              <a:buNone/>
            </a:pPr>
            <a:endParaRPr lang="en-US" sz="1400" dirty="0">
              <a:latin typeface="Arial" pitchFamily="34" charset="0"/>
              <a:cs typeface="Arial" pitchFamily="34" charset="0"/>
            </a:endParaRPr>
          </a:p>
        </p:txBody>
      </p:sp>
      <p:cxnSp>
        <p:nvCxnSpPr>
          <p:cNvPr id="7" name="Straight Connector 6"/>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87030" y="6096000"/>
            <a:ext cx="2133600" cy="476250"/>
          </a:xfrm>
        </p:spPr>
        <p:txBody>
          <a:bodyPr/>
          <a:lstStyle/>
          <a:p>
            <a:pPr>
              <a:defRPr/>
            </a:pPr>
            <a:fld id="{B8477CA6-37AB-49C2-B88B-8C89FDB7A7DF}" type="slidenum">
              <a:rPr lang="en-US" smtClean="0"/>
              <a:pPr>
                <a:defRPr/>
              </a:pPr>
              <a:t>38</a:t>
            </a:fld>
            <a:endParaRPr lang="en-US" dirty="0"/>
          </a:p>
        </p:txBody>
      </p:sp>
    </p:spTree>
    <p:extLst>
      <p:ext uri="{BB962C8B-B14F-4D97-AF65-F5344CB8AC3E}">
        <p14:creationId xmlns:p14="http://schemas.microsoft.com/office/powerpoint/2010/main" val="1724668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267200"/>
          </a:xfrm>
        </p:spPr>
        <p:txBody>
          <a:bodyPr>
            <a:noAutofit/>
          </a:bodyPr>
          <a:lstStyle/>
          <a:p>
            <a:pPr marL="0" indent="0">
              <a:buNone/>
            </a:pPr>
            <a:r>
              <a:rPr lang="en-US" sz="1600" b="0" dirty="0">
                <a:solidFill>
                  <a:srgbClr val="000099"/>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a:solidFill>
                  <a:srgbClr val="000099"/>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a:solidFill>
                  <a:srgbClr val="000099"/>
                </a:solidFill>
                <a:latin typeface="Century Gothic" panose="020B0502020202020204" pitchFamily="34" charset="0"/>
              </a:rPr>
              <a:t>The findings and conclusions in this course are those of the authors and do not necessarily represent the official position of the Centers for Disease Control and Prevention.</a:t>
            </a:r>
          </a:p>
        </p:txBody>
      </p:sp>
      <p:sp>
        <p:nvSpPr>
          <p:cNvPr id="8" name="TextBox 7"/>
          <p:cNvSpPr txBox="1"/>
          <p:nvPr/>
        </p:nvSpPr>
        <p:spPr>
          <a:xfrm>
            <a:off x="561327" y="665202"/>
            <a:ext cx="8034203"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Disclaimers</a:t>
            </a:r>
            <a:endParaRPr lang="en-US" sz="3000" dirty="0">
              <a:solidFill>
                <a:srgbClr val="000099"/>
              </a:solidFill>
              <a:effectLst>
                <a:outerShdw blurRad="38100" dist="38100" dir="2700000" algn="tl">
                  <a:srgbClr val="000000">
                    <a:alpha val="43137"/>
                  </a:srgbClr>
                </a:outerShdw>
              </a:effectLst>
              <a:latin typeface="Century Gothic" panose="020B0502020202020204" pitchFamily="34" charset="0"/>
            </a:endParaRP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78169" y="6096000"/>
            <a:ext cx="2133600" cy="476250"/>
          </a:xfrm>
        </p:spPr>
        <p:txBody>
          <a:bodyPr/>
          <a:lstStyle/>
          <a:p>
            <a:pPr>
              <a:defRPr/>
            </a:pPr>
            <a:fld id="{B8477CA6-37AB-49C2-B88B-8C89FDB7A7DF}" type="slidenum">
              <a:rPr lang="en-US" smtClean="0"/>
              <a:pPr>
                <a:defRPr/>
              </a:pPr>
              <a:t>39</a:t>
            </a:fld>
            <a:endParaRPr lang="en-US" dirty="0"/>
          </a:p>
        </p:txBody>
      </p:sp>
    </p:spTree>
    <p:extLst>
      <p:ext uri="{BB962C8B-B14F-4D97-AF65-F5344CB8AC3E}">
        <p14:creationId xmlns:p14="http://schemas.microsoft.com/office/powerpoint/2010/main" val="399586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91098"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0099"/>
                </a:solidFill>
                <a:latin typeface="Century Gothic" panose="020B0502020202020204" pitchFamily="34" charset="0"/>
              </a:rPr>
            </a:br>
            <a:r>
              <a:rPr lang="en-US" sz="3000" b="0" dirty="0">
                <a:solidFill>
                  <a:srgbClr val="000099"/>
                </a:solidFill>
                <a:latin typeface="Century Gothic" panose="020B0502020202020204" pitchFamily="34" charset="0"/>
              </a:rPr>
              <a:t>A Public Health Approach</a:t>
            </a:r>
          </a:p>
        </p:txBody>
      </p:sp>
      <p:sp>
        <p:nvSpPr>
          <p:cNvPr id="2" name="TextBox 1"/>
          <p:cNvSpPr txBox="1"/>
          <p:nvPr/>
        </p:nvSpPr>
        <p:spPr>
          <a:xfrm>
            <a:off x="3640880" y="685800"/>
            <a:ext cx="1507144" cy="553998"/>
          </a:xfrm>
          <a:prstGeom prst="rect">
            <a:avLst/>
          </a:prstGeom>
          <a:noFill/>
        </p:spPr>
        <p:txBody>
          <a:bodyPr wrap="none" rtlCol="0">
            <a:spAutoFit/>
          </a:bodyPr>
          <a:lstStyle/>
          <a:p>
            <a:r>
              <a:rPr lang="en-US" sz="3000" dirty="0">
                <a:solidFill>
                  <a:srgbClr val="000099"/>
                </a:solidFill>
                <a:latin typeface="Century Gothic" panose="020B0502020202020204" pitchFamily="34" charset="0"/>
              </a:rPr>
              <a:t>Topic 1</a:t>
            </a:r>
          </a:p>
        </p:txBody>
      </p:sp>
      <p:sp>
        <p:nvSpPr>
          <p:cNvPr id="3" name="Slide Number Placeholder 2"/>
          <p:cNvSpPr>
            <a:spLocks noGrp="1"/>
          </p:cNvSpPr>
          <p:nvPr>
            <p:ph type="sldNum" sz="quarter" idx="12"/>
          </p:nvPr>
        </p:nvSpPr>
        <p:spPr>
          <a:xfrm>
            <a:off x="8229600" y="5943600"/>
            <a:ext cx="457200" cy="476250"/>
          </a:xfrm>
        </p:spPr>
        <p:txBody>
          <a:bodyPr/>
          <a:lstStyle/>
          <a:p>
            <a:pPr>
              <a:defRPr/>
            </a:pPr>
            <a:fld id="{B8477CA6-37AB-49C2-B88B-8C89FDB7A7DF}" type="slidenum">
              <a:rPr lang="en-US" smtClean="0"/>
              <a:pPr>
                <a:defRPr/>
              </a:pPr>
              <a:t>4</a:t>
            </a:fld>
            <a:endParaRPr lang="en-US" dirty="0"/>
          </a:p>
        </p:txBody>
      </p:sp>
      <p:pic>
        <p:nvPicPr>
          <p:cNvPr id="5" name="Picture 4" descr="Globe encircled by red arrow." title="Earth and Red Ar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401" y="2057400"/>
            <a:ext cx="4327803" cy="3571961"/>
          </a:xfrm>
          <a:prstGeom prst="rect">
            <a:avLst/>
          </a:prstGeom>
        </p:spPr>
      </p:pic>
    </p:spTree>
    <p:extLst>
      <p:ext uri="{BB962C8B-B14F-4D97-AF65-F5344CB8AC3E}">
        <p14:creationId xmlns:p14="http://schemas.microsoft.com/office/powerpoint/2010/main" val="185709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a:solidFill>
                  <a:schemeClr val="tx1"/>
                </a:solidFill>
                <a:latin typeface="Calibri" pitchFamily="34" charset="0"/>
              </a:rPr>
              <a:t>For more information, please contact Centers for Disease Control and Prevention</a:t>
            </a:r>
          </a:p>
          <a:p>
            <a:pPr lvl="0" algn="l"/>
            <a:endParaRPr lang="en-US" sz="1200" b="0" dirty="0">
              <a:solidFill>
                <a:schemeClr val="tx1"/>
              </a:solidFill>
              <a:latin typeface="Calibri" pitchFamily="34" charset="0"/>
            </a:endParaRPr>
          </a:p>
          <a:p>
            <a:pPr lvl="0" algn="l"/>
            <a:r>
              <a:rPr lang="en-US" sz="1200" b="0">
                <a:solidFill>
                  <a:schemeClr val="tx1"/>
                </a:solidFill>
                <a:latin typeface="Calibri" pitchFamily="34" charset="0"/>
              </a:rPr>
              <a:t>Telephone</a:t>
            </a:r>
            <a:r>
              <a:rPr lang="en-US" sz="1200" b="0" dirty="0">
                <a:solidFill>
                  <a:schemeClr val="tx1"/>
                </a:solidFill>
                <a:latin typeface="Calibri" pitchFamily="34" charset="0"/>
              </a:rPr>
              <a:t>: 1-800-CDC-INFO (232-4636)/TTY: 1-888-232-6348</a:t>
            </a:r>
          </a:p>
          <a:p>
            <a:pPr lvl="0" algn="l"/>
            <a:r>
              <a:rPr lang="en-US" sz="1200" b="0" dirty="0">
                <a:solidFill>
                  <a:schemeClr val="tx1"/>
                </a:solidFill>
                <a:latin typeface="Calibri" pitchFamily="34" charset="0"/>
              </a:rPr>
              <a:t>Visit: http://www.cdc.gov | Contact CDC at: 1-800-CDC-INFO or http://www.cdc.gov/info</a:t>
            </a:r>
          </a:p>
          <a:p>
            <a:pPr lvl="0" algn="l"/>
            <a:endParaRPr lang="en-US" sz="1200" b="0" dirty="0">
              <a:solidFill>
                <a:schemeClr val="tx1"/>
              </a:solidFill>
              <a:latin typeface="Calibri" pitchFamily="34" charset="0"/>
            </a:endParaRPr>
          </a:p>
          <a:p>
            <a:pPr lvl="0" algn="l"/>
            <a:r>
              <a:rPr lang="en-US" sz="900" b="0" dirty="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Scientific Education and Professional Development</a:t>
            </a:r>
          </a:p>
        </p:txBody>
      </p:sp>
    </p:spTree>
    <p:extLst>
      <p:ext uri="{BB962C8B-B14F-4D97-AF65-F5344CB8AC3E}">
        <p14:creationId xmlns:p14="http://schemas.microsoft.com/office/powerpoint/2010/main" val="284116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A Public Health Approach</a:t>
            </a: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Surveillance</a:t>
            </a: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Risk Factor Identification</a:t>
            </a: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Evaluation</a:t>
            </a: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Implementation</a:t>
            </a: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a:t>
            </a:fld>
            <a:endParaRPr lang="en-US" sz="1400" dirty="0">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Public Health Core Sciences</a:t>
            </a:r>
          </a:p>
        </p:txBody>
      </p:sp>
      <p:pic>
        <p:nvPicPr>
          <p:cNvPr id="8" name="Picture 7"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07D65CA8-24BD-4619-B65A-9A6DFCCF4B56}" type="slidenum">
              <a:rPr lang="en-US" smtClean="0"/>
              <a:pPr algn="r">
                <a:defRPr/>
              </a:pPr>
              <a:t>6</a:t>
            </a:fld>
            <a:endParaRPr lang="en-US" dirty="0"/>
          </a:p>
        </p:txBody>
      </p:sp>
    </p:spTree>
    <p:extLst>
      <p:ext uri="{BB962C8B-B14F-4D97-AF65-F5344CB8AC3E}">
        <p14:creationId xmlns:p14="http://schemas.microsoft.com/office/powerpoint/2010/main" val="3741958966"/>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639" y="746693"/>
            <a:ext cx="1507144" cy="553998"/>
          </a:xfrm>
          <a:prstGeom prst="rect">
            <a:avLst/>
          </a:prstGeom>
          <a:noFill/>
        </p:spPr>
        <p:txBody>
          <a:bodyPr wrap="none" rtlCol="0">
            <a:spAutoFit/>
          </a:bodyPr>
          <a:lstStyle/>
          <a:p>
            <a:r>
              <a:rPr lang="en-US" sz="3000" dirty="0">
                <a:solidFill>
                  <a:srgbClr val="000099"/>
                </a:solidFill>
                <a:latin typeface="Century Gothic" panose="020B0502020202020204" pitchFamily="34" charset="0"/>
              </a:rPr>
              <a:t>Topic 2</a:t>
            </a:r>
          </a:p>
        </p:txBody>
      </p:sp>
      <p:sp>
        <p:nvSpPr>
          <p:cNvPr id="3" name="TextBox 2"/>
          <p:cNvSpPr txBox="1"/>
          <p:nvPr/>
        </p:nvSpPr>
        <p:spPr>
          <a:xfrm>
            <a:off x="1241462" y="1300691"/>
            <a:ext cx="6553200" cy="553998"/>
          </a:xfrm>
          <a:prstGeom prst="rect">
            <a:avLst/>
          </a:prstGeom>
          <a:noFill/>
        </p:spPr>
        <p:txBody>
          <a:bodyPr wrap="square" rtlCol="0">
            <a:spAutoFit/>
          </a:bodyPr>
          <a:lstStyle/>
          <a:p>
            <a:pPr algn="ctr">
              <a:tabLst>
                <a:tab pos="3257550" algn="l"/>
              </a:tabLst>
            </a:pPr>
            <a:r>
              <a:rPr lang="en-US" sz="3000" dirty="0">
                <a:solidFill>
                  <a:srgbClr val="000099"/>
                </a:solidFill>
                <a:latin typeface="Century Gothic" panose="020B0502020202020204" pitchFamily="34" charset="0"/>
              </a:rPr>
              <a:t>What Is Prevention Effectiveness?</a:t>
            </a:r>
          </a:p>
        </p:txBody>
      </p:sp>
      <p:sp>
        <p:nvSpPr>
          <p:cNvPr id="4" name="Slide Number Placeholder 3"/>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7</a:t>
            </a:fld>
            <a:endParaRPr lang="en-US" dirty="0"/>
          </a:p>
        </p:txBody>
      </p:sp>
      <p:pic>
        <p:nvPicPr>
          <p:cNvPr id="9" name="Picture 8" descr="Circle that contains a scale balancing a dollar sign on the left and the caduceus on the right." title="Prevention Effectivenes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088" y="2133599"/>
            <a:ext cx="3208246" cy="3280995"/>
          </a:xfrm>
          <a:prstGeom prst="rect">
            <a:avLst/>
          </a:prstGeom>
        </p:spPr>
      </p:pic>
    </p:spTree>
    <p:extLst>
      <p:ext uri="{BB962C8B-B14F-4D97-AF65-F5344CB8AC3E}">
        <p14:creationId xmlns:p14="http://schemas.microsoft.com/office/powerpoint/2010/main" val="391842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24196" y="1809841"/>
            <a:ext cx="4343400" cy="2800767"/>
          </a:xfrm>
          <a:prstGeom prst="rect">
            <a:avLst/>
          </a:prstGeom>
        </p:spPr>
        <p:txBody>
          <a:bodyPr wrap="square">
            <a:spAutoFit/>
          </a:bodyPr>
          <a:lstStyle/>
          <a:p>
            <a:r>
              <a:rPr lang="en-US" sz="2200" dirty="0">
                <a:solidFill>
                  <a:srgbClr val="000099"/>
                </a:solidFill>
                <a:latin typeface="Century Gothic" panose="020B0502020202020204" pitchFamily="34" charset="0"/>
              </a:rPr>
              <a:t>Prevention effectiveness is the systematic assessment of the impact of public health policies, programs, and practices on health outcomes by determining their effectiveness, safety, and costs.</a:t>
            </a:r>
          </a:p>
        </p:txBody>
      </p:sp>
      <p:sp>
        <p:nvSpPr>
          <p:cNvPr id="9" name="TextBox 8"/>
          <p:cNvSpPr txBox="1"/>
          <p:nvPr/>
        </p:nvSpPr>
        <p:spPr>
          <a:xfrm>
            <a:off x="555009" y="816114"/>
            <a:ext cx="8043081"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Prevention Effectiveness Defined</a:t>
            </a:r>
          </a:p>
        </p:txBody>
      </p:sp>
      <p:cxnSp>
        <p:nvCxnSpPr>
          <p:cNvPr id="15" name="Straight Connector 14"/>
          <p:cNvCxnSpPr/>
          <p:nvPr/>
        </p:nvCxnSpPr>
        <p:spPr>
          <a:xfrm>
            <a:off x="596577" y="137011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0706" y="6039134"/>
            <a:ext cx="2133600" cy="476250"/>
          </a:xfrm>
        </p:spPr>
        <p:txBody>
          <a:bodyPr/>
          <a:lstStyle/>
          <a:p>
            <a:pPr>
              <a:defRPr/>
            </a:pPr>
            <a:fld id="{B8477CA6-37AB-49C2-B88B-8C89FDB7A7DF}" type="slidenum">
              <a:rPr lang="en-US" smtClean="0"/>
              <a:pPr>
                <a:defRPr/>
              </a:pPr>
              <a:t>8</a:t>
            </a:fld>
            <a:endParaRPr lang="en-US" dirty="0"/>
          </a:p>
        </p:txBody>
      </p:sp>
      <p:sp>
        <p:nvSpPr>
          <p:cNvPr id="3" name="Rectangle 2"/>
          <p:cNvSpPr/>
          <p:nvPr/>
        </p:nvSpPr>
        <p:spPr>
          <a:xfrm>
            <a:off x="340057" y="6005015"/>
            <a:ext cx="7696200"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Haddix AC, Teutsch SM, Corso PS. Prevention effectiveness: a guide to decision analysis and economic evaluation, 2</a:t>
            </a:r>
            <a:r>
              <a:rPr lang="en-US" sz="1000" baseline="30000" dirty="0">
                <a:latin typeface="Arial" panose="020B0604020202020204" pitchFamily="34" charset="0"/>
                <a:cs typeface="Arial" panose="020B0604020202020204" pitchFamily="34" charset="0"/>
              </a:rPr>
              <a:t>nd</a:t>
            </a:r>
            <a:r>
              <a:rPr lang="en-US" sz="1000" dirty="0">
                <a:latin typeface="Arial" panose="020B0604020202020204" pitchFamily="34" charset="0"/>
                <a:cs typeface="Arial" panose="020B0604020202020204" pitchFamily="34" charset="0"/>
              </a:rPr>
              <a:t> ed. New York, NY: Oxford University Press; 2002.</a:t>
            </a:r>
          </a:p>
          <a:p>
            <a:r>
              <a:rPr lang="en-US" sz="1000" dirty="0"/>
              <a:t> </a:t>
            </a:r>
          </a:p>
        </p:txBody>
      </p:sp>
      <p:pic>
        <p:nvPicPr>
          <p:cNvPr id="1026" name="Picture 2" descr="Circle that contains a scale balancing a dollar sign on the left and the caduceus on the right." title="Prevention Effectivenes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77" y="1934668"/>
            <a:ext cx="2494311" cy="25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58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descr="Line connecting the three circles." title="Line"/>
          <p:cNvCxnSpPr>
            <a:stCxn id="4" idx="6"/>
          </p:cNvCxnSpPr>
          <p:nvPr/>
        </p:nvCxnSpPr>
        <p:spPr>
          <a:xfrm>
            <a:off x="3124200" y="3067481"/>
            <a:ext cx="3124200" cy="21972"/>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5009" y="741402"/>
            <a:ext cx="8043081" cy="553998"/>
          </a:xfrm>
          <a:prstGeom prst="rect">
            <a:avLst/>
          </a:prstGeom>
          <a:noFill/>
          <a:ln w="19050">
            <a:noFill/>
          </a:ln>
        </p:spPr>
        <p:txBody>
          <a:bodyPr wrap="square" rtlCol="0">
            <a:spAutoFit/>
          </a:bodyPr>
          <a:lstStyle/>
          <a:p>
            <a:pPr algn="ctr"/>
            <a:r>
              <a:rPr lang="en-US" sz="3000" dirty="0">
                <a:solidFill>
                  <a:srgbClr val="000099"/>
                </a:solidFill>
                <a:latin typeface="Century Gothic" panose="020B0502020202020204" pitchFamily="34" charset="0"/>
              </a:rPr>
              <a:t>What Prevention Effectiveness Does</a:t>
            </a:r>
          </a:p>
        </p:txBody>
      </p:sp>
      <p:sp>
        <p:nvSpPr>
          <p:cNvPr id="10" name="Text Placeholder 4"/>
          <p:cNvSpPr txBox="1">
            <a:spLocks/>
          </p:cNvSpPr>
          <p:nvPr/>
        </p:nvSpPr>
        <p:spPr>
          <a:xfrm>
            <a:off x="435934" y="5769858"/>
            <a:ext cx="7793665" cy="707886"/>
          </a:xfrm>
          <a:prstGeom prst="rect">
            <a:avLst/>
          </a:prstGeom>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itchFamily="34" charset="0"/>
              </a:rPr>
              <a:t>Centers for Disease Control and Prevention (CDC). What is prevention effectiveness? Atlanta, GA: US Department of Health and Human Services, CDC; 2010. http://www.cdc.gov/PEF/WhatIs.html.</a:t>
            </a:r>
          </a:p>
          <a:p>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 1.</a:t>
            </a:r>
          </a:p>
        </p:txBody>
      </p:sp>
      <p:cxnSp>
        <p:nvCxnSpPr>
          <p:cNvPr id="14" name="Straight Connector 13"/>
          <p:cNvCxnSpPr/>
          <p:nvPr/>
        </p:nvCxnSpPr>
        <p:spPr>
          <a:xfrm>
            <a:off x="596576"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524636" y="6141522"/>
            <a:ext cx="2133600" cy="476250"/>
          </a:xfrm>
        </p:spPr>
        <p:txBody>
          <a:bodyPr/>
          <a:lstStyle/>
          <a:p>
            <a:pPr>
              <a:defRPr/>
            </a:pPr>
            <a:fld id="{B8477CA6-37AB-49C2-B88B-8C89FDB7A7DF}" type="slidenum">
              <a:rPr lang="en-US" smtClean="0"/>
              <a:pPr>
                <a:defRPr/>
              </a:pPr>
              <a:t>9</a:t>
            </a:fld>
            <a:endParaRPr lang="en-US" dirty="0"/>
          </a:p>
        </p:txBody>
      </p:sp>
      <p:sp>
        <p:nvSpPr>
          <p:cNvPr id="4" name="Oval 3" descr="Circle placed behind text." title="Circle"/>
          <p:cNvSpPr/>
          <p:nvPr/>
        </p:nvSpPr>
        <p:spPr>
          <a:xfrm>
            <a:off x="596575" y="1867762"/>
            <a:ext cx="2527625" cy="2399438"/>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0022" y="2328817"/>
            <a:ext cx="2451424" cy="1477328"/>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Assesses</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the impact</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of prevention policies, programs, and practices</a:t>
            </a:r>
          </a:p>
        </p:txBody>
      </p:sp>
      <p:sp>
        <p:nvSpPr>
          <p:cNvPr id="13" name="Oval 12" descr="Circle placed behind text." title="Circle"/>
          <p:cNvSpPr/>
          <p:nvPr/>
        </p:nvSpPr>
        <p:spPr>
          <a:xfrm>
            <a:off x="3398333" y="1889734"/>
            <a:ext cx="2527625" cy="2399438"/>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428152" y="2409456"/>
            <a:ext cx="2451424" cy="1200329"/>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Evaluates</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the allocation</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of health care resources</a:t>
            </a:r>
          </a:p>
        </p:txBody>
      </p:sp>
      <p:sp>
        <p:nvSpPr>
          <p:cNvPr id="17" name="Oval 16" descr="Circle placed behind text." title="Circle"/>
          <p:cNvSpPr/>
          <p:nvPr/>
        </p:nvSpPr>
        <p:spPr>
          <a:xfrm>
            <a:off x="6176483" y="1889734"/>
            <a:ext cx="2527625" cy="2399438"/>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252684" y="2409457"/>
            <a:ext cx="2451424" cy="1200329"/>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Provides decision makers</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with information</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for action</a:t>
            </a:r>
          </a:p>
        </p:txBody>
      </p:sp>
    </p:spTree>
    <p:extLst>
      <p:ext uri="{BB962C8B-B14F-4D97-AF65-F5344CB8AC3E}">
        <p14:creationId xmlns:p14="http://schemas.microsoft.com/office/powerpoint/2010/main" val="2398772041"/>
      </p:ext>
    </p:extLst>
  </p:cSld>
  <p:clrMapOvr>
    <a:masterClrMapping/>
  </p:clrMapOvr>
</p:sld>
</file>

<file path=ppt/theme/theme1.xml><?xml version="1.0" encoding="utf-8"?>
<a:theme xmlns:a="http://schemas.openxmlformats.org/drawingml/2006/main" name="SEPDPO theme">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SEPDPO theme</Template>
  <TotalTime>13459</TotalTime>
  <Words>6316</Words>
  <Application>Microsoft Office PowerPoint</Application>
  <PresentationFormat>On-screen Show (4:3)</PresentationFormat>
  <Paragraphs>798</Paragraphs>
  <Slides>40</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Century Gothic</vt:lpstr>
      <vt:lpstr>Courier New</vt:lpstr>
      <vt:lpstr>Myriad Web Pro</vt:lpstr>
      <vt:lpstr>Wingdings</vt:lpstr>
      <vt:lpstr>Wingdings 2</vt:lpstr>
      <vt:lpstr>SEPDPO theme</vt:lpstr>
      <vt:lpstr>SEPDPO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 Effectiveness in Developing  and Implementing Prevention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Acknowledgments </vt:lpstr>
      <vt:lpstr>Resources and Additional Reading</vt:lpstr>
      <vt:lpstr>Resources and Additional Reading</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Effectiveness 101</dc:title>
  <dc:creator>CDC User</dc:creator>
  <cp:lastModifiedBy>Opitz, Bruno (CDC/PHIC/OD) (CTR)</cp:lastModifiedBy>
  <cp:revision>927</cp:revision>
  <cp:lastPrinted>2014-06-13T18:46:01Z</cp:lastPrinted>
  <dcterms:created xsi:type="dcterms:W3CDTF">2013-02-04T19:29:16Z</dcterms:created>
  <dcterms:modified xsi:type="dcterms:W3CDTF">2025-09-08T13:16:33Z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2025-09-08T13:16:22Z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23dc48ed-257f-4137-bf4f-3ed700f0c873</vt:lpwstr>
  </property>
  <property fmtid="{D5CDD505-2E9C-101B-9397-08002B2CF9AE}" pid="8" name="MSIP_Label_8af03ff0-41c5-4c41-b55e-fabb8fae94be_ContentBits">
    <vt:lpwstr>0</vt:lpwstr>
  </property>
  <property fmtid="{D5CDD505-2E9C-101B-9397-08002B2CF9AE}" pid="9" name="MSIP_Label_8af03ff0-41c5-4c41-b55e-fabb8fae94be_Tag">
    <vt:lpwstr>10, 0, 1, 1</vt:lpwstr>
  </property>
</Properties>
</file>