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drawings/drawing10.xml" ContentType="application/vnd.openxmlformats-officedocument.drawingml.chartshapes+xml"/>
  <Override PartName="/ppt/notesSlides/notesSlide24.xml" ContentType="application/vnd.openxmlformats-officedocument.presentationml.notesSlid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notesSlides/notesSlide26.xml" ContentType="application/vnd.openxmlformats-officedocument.presentationml.notesSl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2.xml" ContentType="application/vnd.openxmlformats-officedocument.drawingml.chartshapes+xml"/>
  <Override PartName="/ppt/notesSlides/notesSlide27.xml" ContentType="application/vnd.openxmlformats-officedocument.presentationml.notesSl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drawings/drawing13.xml" ContentType="application/vnd.openxmlformats-officedocument.drawingml.chartshapes+xml"/>
  <Override PartName="/ppt/notesSlides/notesSlide29.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drawings/drawing14.xml" ContentType="application/vnd.openxmlformats-officedocument.drawingml.chartshapes+xml"/>
  <Override PartName="/ppt/notesSlides/notesSlide30.xml" ContentType="application/vnd.openxmlformats-officedocument.presentationml.notesSl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drawings/drawing15.xml" ContentType="application/vnd.openxmlformats-officedocument.drawingml.chartshapes+xml"/>
  <Override PartName="/ppt/notesSlides/notesSlide31.xml" ContentType="application/vnd.openxmlformats-officedocument.presentationml.notesSlid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6.xml" ContentType="application/vnd.openxmlformats-officedocument.drawingml.chartshapes+xml"/>
  <Override PartName="/ppt/notesSlides/notesSlide32.xml" ContentType="application/vnd.openxmlformats-officedocument.presentationml.notesSlid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7.xml" ContentType="application/vnd.openxmlformats-officedocument.drawingml.chartshapes+xml"/>
  <Override PartName="/ppt/notesSlides/notesSlide33.xml" ContentType="application/vnd.openxmlformats-officedocument.presentationml.notesSlid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8.xml" ContentType="application/vnd.openxmlformats-officedocument.drawingml.chartshapes+xml"/>
  <Override PartName="/ppt/notesSlides/notesSlide36.xml" ContentType="application/vnd.openxmlformats-officedocument.presentationml.notesSlid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9.xml" ContentType="application/vnd.openxmlformats-officedocument.drawingml.chartshapes+xml"/>
  <Override PartName="/ppt/notesSlides/notesSlide37.xml" ContentType="application/vnd.openxmlformats-officedocument.presentationml.notesSlide+xml"/>
  <Override PartName="/ppt/charts/chart38.xml" ContentType="application/vnd.openxmlformats-officedocument.drawingml.chart+xml"/>
  <Override PartName="/ppt/notesSlides/notesSlide38.xml" ContentType="application/vnd.openxmlformats-officedocument.presentationml.notesSlid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9.xml" ContentType="application/vnd.openxmlformats-officedocument.presentationml.notesSlide+xml"/>
  <Override PartName="/ppt/charts/chart40.xml" ContentType="application/vnd.openxmlformats-officedocument.drawingml.chart+xml"/>
  <Override PartName="/ppt/drawings/drawing20.xml" ContentType="application/vnd.openxmlformats-officedocument.drawingml.chartshapes+xml"/>
  <Override PartName="/ppt/notesSlides/notesSlide40.xml" ContentType="application/vnd.openxmlformats-officedocument.presentationml.notesSlide+xml"/>
  <Override PartName="/ppt/charts/chart4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1.xml" ContentType="application/vnd.openxmlformats-officedocument.presentationml.notesSlide+xml"/>
  <Override PartName="/ppt/charts/chart4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2.xml" ContentType="application/vnd.openxmlformats-officedocument.presentationml.notesSlide+xml"/>
  <Override PartName="/ppt/charts/chart4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3.xml" ContentType="application/vnd.openxmlformats-officedocument.presentationml.notesSlide+xml"/>
  <Override PartName="/ppt/charts/chart45.xml" ContentType="application/vnd.openxmlformats-officedocument.drawingml.chart+xml"/>
  <Override PartName="/ppt/drawings/drawing21.xml" ContentType="application/vnd.openxmlformats-officedocument.drawingml.chartshapes+xml"/>
  <Override PartName="/ppt/notesSlides/notesSlide44.xml" ContentType="application/vnd.openxmlformats-officedocument.presentationml.notesSlide+xml"/>
  <Override PartName="/ppt/charts/chart4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5.xml" ContentType="application/vnd.openxmlformats-officedocument.presentationml.notesSlide+xml"/>
  <Override PartName="/ppt/charts/chart4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8.xml" ContentType="application/vnd.openxmlformats-officedocument.themeOverride+xml"/>
  <Override PartName="/ppt/drawings/drawing22.xml" ContentType="application/vnd.openxmlformats-officedocument.drawingml.chartshapes+xml"/>
  <Override PartName="/ppt/notesSlides/notesSlide46.xml" ContentType="application/vnd.openxmlformats-officedocument.presentationml.notesSlide+xml"/>
  <Override PartName="/ppt/charts/chart4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9.xml" ContentType="application/vnd.openxmlformats-officedocument.presentationml.notesSlide+xml"/>
  <Override PartName="/ppt/charts/chart5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0.xml" ContentType="application/vnd.openxmlformats-officedocument.presentationml.notesSlide+xml"/>
  <Override PartName="/ppt/charts/chart51.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3.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2.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24.xml" ContentType="application/vnd.openxmlformats-officedocument.drawingml.chartshapes+xml"/>
  <Override PartName="/ppt/charts/chart5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3.xml" ContentType="application/vnd.openxmlformats-officedocument.presentationml.notesSlide+xml"/>
  <Override PartName="/ppt/charts/chart54.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55.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6.xml" ContentType="application/vnd.openxmlformats-officedocument.presentationml.notesSlide+xml"/>
  <Override PartName="/ppt/charts/chart56.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7.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25.xml" ContentType="application/vnd.openxmlformats-officedocument.drawingml.chartshapes+xml"/>
  <Override PartName="/ppt/notesSlides/notesSlide59.xml" ContentType="application/vnd.openxmlformats-officedocument.presentationml.notesSlide+xml"/>
  <Override PartName="/ppt/charts/chart5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9.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26.xml" ContentType="application/vnd.openxmlformats-officedocument.drawingml.chartshapes+xml"/>
  <Override PartName="/ppt/notesSlides/notesSlide60.xml" ContentType="application/vnd.openxmlformats-officedocument.presentationml.notesSlide+xml"/>
  <Override PartName="/ppt/charts/chart6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1.xml" ContentType="application/vnd.openxmlformats-officedocument.presentationml.notesSlid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5.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75" r:id="rId6"/>
    <p:sldMasterId id="2147483888" r:id="rId7"/>
  </p:sldMasterIdLst>
  <p:notesMasterIdLst>
    <p:notesMasterId r:id="rId70"/>
  </p:notesMasterIdLst>
  <p:handoutMasterIdLst>
    <p:handoutMasterId r:id="rId71"/>
  </p:handoutMasterIdLst>
  <p:sldIdLst>
    <p:sldId id="257" r:id="rId8"/>
    <p:sldId id="306" r:id="rId9"/>
    <p:sldId id="456" r:id="rId10"/>
    <p:sldId id="473" r:id="rId11"/>
    <p:sldId id="470" r:id="rId12"/>
    <p:sldId id="333" r:id="rId13"/>
    <p:sldId id="435" r:id="rId14"/>
    <p:sldId id="393" r:id="rId15"/>
    <p:sldId id="341" r:id="rId16"/>
    <p:sldId id="489" r:id="rId17"/>
    <p:sldId id="418" r:id="rId18"/>
    <p:sldId id="488" r:id="rId19"/>
    <p:sldId id="472" r:id="rId20"/>
    <p:sldId id="422" r:id="rId21"/>
    <p:sldId id="484" r:id="rId22"/>
    <p:sldId id="499" r:id="rId23"/>
    <p:sldId id="504" r:id="rId24"/>
    <p:sldId id="505" r:id="rId25"/>
    <p:sldId id="481" r:id="rId26"/>
    <p:sldId id="447" r:id="rId27"/>
    <p:sldId id="493" r:id="rId28"/>
    <p:sldId id="490" r:id="rId29"/>
    <p:sldId id="477" r:id="rId30"/>
    <p:sldId id="479" r:id="rId31"/>
    <p:sldId id="368" r:id="rId32"/>
    <p:sldId id="507" r:id="rId33"/>
    <p:sldId id="494" r:id="rId34"/>
    <p:sldId id="509" r:id="rId35"/>
    <p:sldId id="369" r:id="rId36"/>
    <p:sldId id="496" r:id="rId37"/>
    <p:sldId id="497" r:id="rId38"/>
    <p:sldId id="436" r:id="rId39"/>
    <p:sldId id="498" r:id="rId40"/>
    <p:sldId id="437" r:id="rId41"/>
    <p:sldId id="438" r:id="rId42"/>
    <p:sldId id="501" r:id="rId43"/>
    <p:sldId id="439" r:id="rId44"/>
    <p:sldId id="502" r:id="rId45"/>
    <p:sldId id="485" r:id="rId46"/>
    <p:sldId id="452" r:id="rId47"/>
    <p:sldId id="441" r:id="rId48"/>
    <p:sldId id="442" r:id="rId49"/>
    <p:sldId id="443" r:id="rId50"/>
    <p:sldId id="458" r:id="rId51"/>
    <p:sldId id="424" r:id="rId52"/>
    <p:sldId id="382" r:id="rId53"/>
    <p:sldId id="511" r:id="rId54"/>
    <p:sldId id="383" r:id="rId55"/>
    <p:sldId id="407" r:id="rId56"/>
    <p:sldId id="408" r:id="rId57"/>
    <p:sldId id="491" r:id="rId58"/>
    <p:sldId id="428" r:id="rId59"/>
    <p:sldId id="483" r:id="rId60"/>
    <p:sldId id="460" r:id="rId61"/>
    <p:sldId id="461" r:id="rId62"/>
    <p:sldId id="462" r:id="rId63"/>
    <p:sldId id="463" r:id="rId64"/>
    <p:sldId id="464" r:id="rId65"/>
    <p:sldId id="465" r:id="rId66"/>
    <p:sldId id="514" r:id="rId67"/>
    <p:sldId id="515" r:id="rId68"/>
    <p:sldId id="361" r:id="rId69"/>
  </p:sldIdLst>
  <p:sldSz cx="9144000" cy="5143500" type="screen16x9"/>
  <p:notesSz cx="7010400" cy="9296400"/>
  <p:embeddedFontLst>
    <p:embeddedFont>
      <p:font typeface="Calibri" panose="020F0502020204030204" pitchFamily="34" charset="0"/>
      <p:regular r:id="rId72"/>
      <p:bold r:id="rId73"/>
      <p:italic r:id="rId74"/>
      <p:boldItalic r:id="rId75"/>
    </p:embeddedFont>
    <p:embeddedFont>
      <p:font typeface="Calibri Light" panose="020F0302020204030204" pitchFamily="34" charset="0"/>
      <p:regular r:id="rId76"/>
      <p:italic r:id="rId77"/>
    </p:embeddedFont>
    <p:embeddedFont>
      <p:font typeface="Cambria Math" panose="02040503050406030204" pitchFamily="18" charset="0"/>
      <p:regular r:id="rId78"/>
    </p:embeddedFont>
    <p:embeddedFont>
      <p:font typeface="Myriad Pro" panose="020B0503030403020204" charset="0"/>
      <p:regular r:id="rId79"/>
      <p:bold r:id="rId80"/>
      <p:italic r:id="rId81"/>
      <p:boldItalic r:id="rId82"/>
    </p:embeddedFont>
    <p:embeddedFont>
      <p:font typeface="Myriad Web Pro" panose="020B0604020202020204" charset="0"/>
      <p:regular r:id="rId83"/>
      <p:bold r:id="rId84"/>
      <p:italic r:id="rId85"/>
      <p:boldItalic r:id="rId8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 Langer" initials="ALanger" lastIdx="28" clrIdx="0">
    <p:extLst>
      <p:ext uri="{19B8F6BF-5375-455C-9EA6-DF929625EA0E}">
        <p15:presenceInfo xmlns:p15="http://schemas.microsoft.com/office/powerpoint/2012/main" userId="Adam J. Langer" providerId="None"/>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204"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7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63"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3"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11" clrIdx="17">
    <p:extLst>
      <p:ext uri="{19B8F6BF-5375-455C-9EA6-DF929625EA0E}">
        <p15:presenceInfo xmlns:p15="http://schemas.microsoft.com/office/powerpoint/2012/main" userId="S::kdr1@cdc.gov::a215fd98-229d-4e39-9252-09513bdd8eab" providerId="AD"/>
      </p:ext>
    </p:extLst>
  </p:cmAuthor>
  <p:cmAuthor id="19" name="Clarisse Tsang" initials="CT" lastIdx="5"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129"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3"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33"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5"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5F5F5F"/>
    <a:srgbClr val="86B2D8"/>
    <a:srgbClr val="98B9F8"/>
    <a:srgbClr val="000000"/>
    <a:srgbClr val="00325C"/>
    <a:srgbClr val="00788A"/>
    <a:srgbClr val="005DAA"/>
    <a:srgbClr val="C9DDED"/>
    <a:srgbClr val="498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82013" autoAdjust="0"/>
  </p:normalViewPr>
  <p:slideViewPr>
    <p:cSldViewPr snapToGrid="0">
      <p:cViewPr varScale="1">
        <p:scale>
          <a:sx n="88" d="100"/>
          <a:sy n="88" d="100"/>
        </p:scale>
        <p:origin x="1142" y="7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13.fntdata"/><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5.fntdata"/><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font" Target="fonts/font11.fntdata"/><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3.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4.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15.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5.xml"/><Relationship Id="rId1" Type="http://schemas.microsoft.com/office/2011/relationships/chartStyle" Target="style2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9.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1.xml"/><Relationship Id="rId1" Type="http://schemas.microsoft.com/office/2011/relationships/chartStyle" Target="style3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2.xml"/><Relationship Id="rId1" Type="http://schemas.microsoft.com/office/2011/relationships/chartStyle" Target="style3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3.xml"/><Relationship Id="rId1" Type="http://schemas.microsoft.com/office/2011/relationships/chartStyle" Target="style3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4.xml"/><Relationship Id="rId1" Type="http://schemas.microsoft.com/office/2011/relationships/chartStyle" Target="style34.xm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5.xml"/><Relationship Id="rId1" Type="http://schemas.microsoft.com/office/2011/relationships/chartStyle" Target="style35.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22.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7.xml"/><Relationship Id="rId1" Type="http://schemas.microsoft.com/office/2011/relationships/chartStyle" Target="style3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9.xml"/><Relationship Id="rId1" Type="http://schemas.microsoft.com/office/2011/relationships/chartStyle" Target="style3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2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2.xml"/><Relationship Id="rId1" Type="http://schemas.microsoft.com/office/2011/relationships/chartStyle" Target="style4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3.xml"/><Relationship Id="rId1" Type="http://schemas.microsoft.com/office/2011/relationships/chartStyle" Target="style4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4.xml"/><Relationship Id="rId1" Type="http://schemas.microsoft.com/office/2011/relationships/chartStyle" Target="style4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5.xml"/><Relationship Id="rId1" Type="http://schemas.microsoft.com/office/2011/relationships/chartStyle" Target="style4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2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7.xml"/><Relationship Id="rId1" Type="http://schemas.microsoft.com/office/2011/relationships/chartStyle" Target="style4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26.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9.xml"/><Relationship Id="rId1" Type="http://schemas.microsoft.com/office/2011/relationships/chartStyle" Target="style4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4.xml"/><Relationship Id="rId1" Type="http://schemas.microsoft.com/office/2011/relationships/chartStyle" Target="style5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5131599353548"/>
          <c:y val="0.11178518585305824"/>
          <c:w val="0.90582448980883168"/>
          <c:h val="0.65727374232849001"/>
        </c:manualLayout>
      </c:layout>
      <c:lineChart>
        <c:grouping val="standard"/>
        <c:varyColors val="0"/>
        <c:ser>
          <c:idx val="0"/>
          <c:order val="0"/>
          <c:tx>
            <c:strRef>
              <c:f>Sheet1!$B$1</c:f>
              <c:strCache>
                <c:ptCount val="1"/>
                <c:pt idx="0">
                  <c:v>Series 1</c:v>
                </c:pt>
              </c:strCache>
            </c:strRef>
          </c:tx>
          <c:spPr>
            <a:ln w="38100" cap="rnd">
              <a:solidFill>
                <a:srgbClr val="015DAA"/>
              </a:solidFill>
              <a:round/>
            </a:ln>
            <a:effectLst/>
          </c:spPr>
          <c:marker>
            <c:symbol val="none"/>
          </c:marker>
          <c:cat>
            <c:numRef>
              <c:f>Sheet1!$A$2:$A$39</c:f>
              <c:numCache>
                <c:formatCode>General</c:formatCod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numCache>
            </c:numRef>
          </c:cat>
          <c:val>
            <c:numRef>
              <c:f>Sheet1!$B$2:$B$39</c:f>
              <c:numCache>
                <c:formatCode>#,##0</c:formatCode>
                <c:ptCount val="38"/>
                <c:pt idx="0">
                  <c:v>25520</c:v>
                </c:pt>
                <c:pt idx="1">
                  <c:v>23846</c:v>
                </c:pt>
                <c:pt idx="2">
                  <c:v>22255</c:v>
                </c:pt>
                <c:pt idx="3">
                  <c:v>22201</c:v>
                </c:pt>
                <c:pt idx="4">
                  <c:v>22768</c:v>
                </c:pt>
                <c:pt idx="5">
                  <c:v>22517</c:v>
                </c:pt>
                <c:pt idx="6">
                  <c:v>22436</c:v>
                </c:pt>
                <c:pt idx="7">
                  <c:v>23495</c:v>
                </c:pt>
                <c:pt idx="8">
                  <c:v>25701</c:v>
                </c:pt>
                <c:pt idx="9">
                  <c:v>26283</c:v>
                </c:pt>
                <c:pt idx="10">
                  <c:v>26673</c:v>
                </c:pt>
                <c:pt idx="11">
                  <c:v>25103</c:v>
                </c:pt>
                <c:pt idx="12">
                  <c:v>24207</c:v>
                </c:pt>
                <c:pt idx="13">
                  <c:v>22726</c:v>
                </c:pt>
                <c:pt idx="14">
                  <c:v>21209</c:v>
                </c:pt>
                <c:pt idx="15">
                  <c:v>19753</c:v>
                </c:pt>
                <c:pt idx="16">
                  <c:v>18285</c:v>
                </c:pt>
                <c:pt idx="17">
                  <c:v>17498</c:v>
                </c:pt>
                <c:pt idx="18">
                  <c:v>16308</c:v>
                </c:pt>
                <c:pt idx="19">
                  <c:v>15947</c:v>
                </c:pt>
                <c:pt idx="20">
                  <c:v>15059</c:v>
                </c:pt>
                <c:pt idx="21">
                  <c:v>14836</c:v>
                </c:pt>
                <c:pt idx="22">
                  <c:v>14501</c:v>
                </c:pt>
                <c:pt idx="23">
                  <c:v>14062</c:v>
                </c:pt>
                <c:pt idx="24">
                  <c:v>13729</c:v>
                </c:pt>
                <c:pt idx="25">
                  <c:v>13288</c:v>
                </c:pt>
                <c:pt idx="26">
                  <c:v>12891</c:v>
                </c:pt>
                <c:pt idx="27">
                  <c:v>11503</c:v>
                </c:pt>
                <c:pt idx="28">
                  <c:v>11077</c:v>
                </c:pt>
                <c:pt idx="29">
                  <c:v>10483</c:v>
                </c:pt>
                <c:pt idx="30">
                  <c:v>9926</c:v>
                </c:pt>
                <c:pt idx="31">
                  <c:v>9551</c:v>
                </c:pt>
                <c:pt idx="32">
                  <c:v>9390</c:v>
                </c:pt>
                <c:pt idx="33">
                  <c:v>9537</c:v>
                </c:pt>
                <c:pt idx="34">
                  <c:v>9252</c:v>
                </c:pt>
                <c:pt idx="35">
                  <c:v>9082</c:v>
                </c:pt>
                <c:pt idx="36">
                  <c:v>9024</c:v>
                </c:pt>
                <c:pt idx="37">
                  <c:v>8916</c:v>
                </c:pt>
              </c:numCache>
            </c:numRef>
          </c:val>
          <c:smooth val="0"/>
          <c:extLst>
            <c:ext xmlns:c16="http://schemas.microsoft.com/office/drawing/2014/chart" uri="{C3380CC4-5D6E-409C-BE32-E72D297353CC}">
              <c16:uniqueId val="{00000000-BDED-4471-BE79-EAF00B921CF3}"/>
            </c:ext>
          </c:extLst>
        </c:ser>
        <c:ser>
          <c:idx val="1"/>
          <c:order val="1"/>
          <c:tx>
            <c:strRef>
              <c:f>Sheet1!$C$1</c:f>
              <c:strCache>
                <c:ptCount val="1"/>
                <c:pt idx="0">
                  <c:v>Series 2</c:v>
                </c:pt>
              </c:strCache>
            </c:strRef>
          </c:tx>
          <c:spPr>
            <a:ln w="38100" cap="rnd">
              <a:solidFill>
                <a:srgbClr val="9A4E9E"/>
              </a:solidFill>
              <a:prstDash val="dash"/>
              <a:round/>
            </a:ln>
            <a:effectLst/>
          </c:spPr>
          <c:marker>
            <c:symbol val="none"/>
          </c:marker>
          <c:cat>
            <c:numRef>
              <c:f>Sheet1!$A$2:$A$39</c:f>
              <c:numCache>
                <c:formatCode>General</c:formatCode>
                <c:ptCount val="38"/>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numCache>
            </c:numRef>
          </c:cat>
          <c:val>
            <c:numRef>
              <c:f>Sheet1!$C$2:$C$39</c:f>
              <c:numCache>
                <c:formatCode>General</c:formatCode>
                <c:ptCount val="38"/>
                <c:pt idx="0">
                  <c:v>330</c:v>
                </c:pt>
                <c:pt idx="1">
                  <c:v>330</c:v>
                </c:pt>
                <c:pt idx="2">
                  <c:v>330</c:v>
                </c:pt>
                <c:pt idx="3">
                  <c:v>330</c:v>
                </c:pt>
                <c:pt idx="4">
                  <c:v>330</c:v>
                </c:pt>
                <c:pt idx="5">
                  <c:v>330</c:v>
                </c:pt>
                <c:pt idx="6">
                  <c:v>330</c:v>
                </c:pt>
                <c:pt idx="7">
                  <c:v>330</c:v>
                </c:pt>
                <c:pt idx="8">
                  <c:v>330</c:v>
                </c:pt>
                <c:pt idx="9">
                  <c:v>330</c:v>
                </c:pt>
                <c:pt idx="10">
                  <c:v>330</c:v>
                </c:pt>
                <c:pt idx="11">
                  <c:v>330</c:v>
                </c:pt>
                <c:pt idx="12">
                  <c:v>330</c:v>
                </c:pt>
                <c:pt idx="13">
                  <c:v>330</c:v>
                </c:pt>
                <c:pt idx="14">
                  <c:v>330</c:v>
                </c:pt>
                <c:pt idx="15">
                  <c:v>330</c:v>
                </c:pt>
                <c:pt idx="16">
                  <c:v>330</c:v>
                </c:pt>
                <c:pt idx="17">
                  <c:v>330</c:v>
                </c:pt>
                <c:pt idx="18">
                  <c:v>330</c:v>
                </c:pt>
                <c:pt idx="19">
                  <c:v>330</c:v>
                </c:pt>
                <c:pt idx="20">
                  <c:v>330</c:v>
                </c:pt>
                <c:pt idx="21">
                  <c:v>330</c:v>
                </c:pt>
                <c:pt idx="22">
                  <c:v>330</c:v>
                </c:pt>
                <c:pt idx="23">
                  <c:v>330</c:v>
                </c:pt>
                <c:pt idx="24">
                  <c:v>330</c:v>
                </c:pt>
                <c:pt idx="25">
                  <c:v>330</c:v>
                </c:pt>
                <c:pt idx="26">
                  <c:v>330</c:v>
                </c:pt>
                <c:pt idx="27">
                  <c:v>330</c:v>
                </c:pt>
                <c:pt idx="28">
                  <c:v>330</c:v>
                </c:pt>
                <c:pt idx="29">
                  <c:v>330</c:v>
                </c:pt>
                <c:pt idx="30">
                  <c:v>330</c:v>
                </c:pt>
                <c:pt idx="31">
                  <c:v>330</c:v>
                </c:pt>
                <c:pt idx="32">
                  <c:v>330</c:v>
                </c:pt>
                <c:pt idx="33">
                  <c:v>330</c:v>
                </c:pt>
                <c:pt idx="34">
                  <c:v>330</c:v>
                </c:pt>
                <c:pt idx="35">
                  <c:v>330</c:v>
                </c:pt>
                <c:pt idx="36">
                  <c:v>330</c:v>
                </c:pt>
                <c:pt idx="37">
                  <c:v>330</c:v>
                </c:pt>
              </c:numCache>
            </c:numRef>
          </c:val>
          <c:smooth val="0"/>
          <c:extLst>
            <c:ext xmlns:c16="http://schemas.microsoft.com/office/drawing/2014/chart" uri="{C3380CC4-5D6E-409C-BE32-E72D297353CC}">
              <c16:uniqueId val="{00000003-BDED-4471-BE79-EAF00B921CF3}"/>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0" spcFirstLastPara="1" vertOverflow="ellipsis"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100"/>
        <c:tickMarkSkip val="1"/>
        <c:noMultiLvlLbl val="0"/>
      </c:catAx>
      <c:valAx>
        <c:axId val="7869452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5D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Cambodia</c:v>
                </c:pt>
                <c:pt idx="1">
                  <c:v>Other Africa†</c:v>
                </c:pt>
                <c:pt idx="2">
                  <c:v>Ethiopia</c:v>
                </c:pt>
                <c:pt idx="3">
                  <c:v>Fed. States of Micronesia</c:v>
                </c:pt>
                <c:pt idx="4">
                  <c:v>Guinea</c:v>
                </c:pt>
                <c:pt idx="5">
                  <c:v>Nepal</c:v>
                </c:pt>
                <c:pt idx="6">
                  <c:v>Bhutan</c:v>
                </c:pt>
                <c:pt idx="7">
                  <c:v>Myanmar</c:v>
                </c:pt>
                <c:pt idx="8">
                  <c:v>Somalia</c:v>
                </c:pt>
                <c:pt idx="9">
                  <c:v>Republic of Congo</c:v>
                </c:pt>
                <c:pt idx="10">
                  <c:v>Rep. of the  Marshall Islands</c:v>
                </c:pt>
              </c:strCache>
            </c:strRef>
          </c:cat>
          <c:val>
            <c:numRef>
              <c:f>Sheet1!$B$2:$B$12</c:f>
              <c:numCache>
                <c:formatCode>General</c:formatCode>
                <c:ptCount val="11"/>
                <c:pt idx="0">
                  <c:v>48.3</c:v>
                </c:pt>
                <c:pt idx="1">
                  <c:v>48.5</c:v>
                </c:pt>
                <c:pt idx="2">
                  <c:v>57.6</c:v>
                </c:pt>
                <c:pt idx="3">
                  <c:v>63.9</c:v>
                </c:pt>
                <c:pt idx="4">
                  <c:v>66.900000000000006</c:v>
                </c:pt>
                <c:pt idx="5">
                  <c:v>68.400000000000006</c:v>
                </c:pt>
                <c:pt idx="6">
                  <c:v>72.3</c:v>
                </c:pt>
                <c:pt idx="7">
                  <c:v>81.2</c:v>
                </c:pt>
                <c:pt idx="8">
                  <c:v>87.3</c:v>
                </c:pt>
                <c:pt idx="9">
                  <c:v>143.80000000000001</c:v>
                </c:pt>
                <c:pt idx="10">
                  <c:v>168.8</c:v>
                </c:pt>
              </c:numCache>
            </c:numRef>
          </c:val>
          <c:extLst>
            <c:ext xmlns:c16="http://schemas.microsoft.com/office/drawing/2014/chart" uri="{C3380CC4-5D6E-409C-BE32-E72D297353CC}">
              <c16:uniqueId val="{00000000-224E-4337-8529-A12BBE14D9FA}"/>
            </c:ext>
          </c:extLst>
        </c:ser>
        <c:dLbls>
          <c:showLegendKey val="0"/>
          <c:showVal val="0"/>
          <c:showCatName val="0"/>
          <c:showSerName val="0"/>
          <c:showPercent val="0"/>
          <c:showBubbleSize val="0"/>
        </c:dLbls>
        <c:gapWidth val="10"/>
        <c:axId val="2054704111"/>
        <c:axId val="2056998159"/>
      </c:barChart>
      <c:catAx>
        <c:axId val="2054704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2056998159"/>
        <c:crosses val="autoZero"/>
        <c:auto val="1"/>
        <c:lblAlgn val="ctr"/>
        <c:lblOffset val="100"/>
        <c:noMultiLvlLbl val="0"/>
      </c:catAx>
      <c:valAx>
        <c:axId val="205699815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solidFill>
              <a:srgbClr val="3F3F3F"/>
            </a:solidFill>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205470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61420361212943E-3"/>
          <c:y val="0.10988467290193395"/>
          <c:w val="0.97962986112985473"/>
          <c:h val="0.6795219628418625"/>
        </c:manualLayout>
      </c:layout>
      <c:barChart>
        <c:barDir val="col"/>
        <c:grouping val="clustered"/>
        <c:varyColors val="0"/>
        <c:ser>
          <c:idx val="0"/>
          <c:order val="0"/>
          <c:tx>
            <c:strRef>
              <c:f>Sheet1!$B$1</c:f>
              <c:strCache>
                <c:ptCount val="1"/>
                <c:pt idx="0">
                  <c:v>Column1</c:v>
                </c:pt>
              </c:strCache>
            </c:strRef>
          </c:tx>
          <c:spPr>
            <a:solidFill>
              <a:srgbClr val="005DAA"/>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dLbl>
              <c:idx val="0"/>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7-4C57-8D1A-8039F323973A}"/>
                </c:ext>
              </c:extLst>
            </c:dLbl>
            <c:dLbl>
              <c:idx val="1"/>
              <c:tx>
                <c:rich>
                  <a:bodyPr/>
                  <a:lstStyle/>
                  <a:p>
                    <a:r>
                      <a:rPr lang="en-US"/>
                      <a:t>17%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7-4C57-8D1A-8039F323973A}"/>
                </c:ext>
              </c:extLst>
            </c:dLbl>
            <c:dLbl>
              <c:idx val="2"/>
              <c:tx>
                <c:rich>
                  <a:bodyPr/>
                  <a:lstStyle/>
                  <a:p>
                    <a:r>
                      <a:rPr lang="en-US"/>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7-4C57-8D1A-8039F323973A}"/>
                </c:ext>
              </c:extLst>
            </c:dLbl>
            <c:dLbl>
              <c:idx val="3"/>
              <c:tx>
                <c:rich>
                  <a:bodyPr/>
                  <a:lstStyle/>
                  <a:p>
                    <a:r>
                      <a:rPr lang="en-US"/>
                      <a:t>17%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7-4C57-8D1A-8039F323973A}"/>
                </c:ext>
              </c:extLst>
            </c:dLbl>
            <c:dLbl>
              <c:idx val="4"/>
              <c:tx>
                <c:rich>
                  <a:bodyPr/>
                  <a:lstStyle/>
                  <a:p>
                    <a:r>
                      <a:rPr lang="en-US"/>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C7-4C57-8D1A-8039F323973A}"/>
                </c:ext>
              </c:extLst>
            </c:dLbl>
            <c:dLbl>
              <c:idx val="5"/>
              <c:tx>
                <c:rich>
                  <a:bodyPr/>
                  <a:lstStyle/>
                  <a:p>
                    <a:r>
                      <a:rPr lang="en-US"/>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C7-4C57-8D1A-8039F323973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ln>
                      <a:noFill/>
                    </a:ln>
                    <a:solidFill>
                      <a:srgbClr val="F8F8F8"/>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Sheet1!$A$2:$A$7</c:f>
              <c:strCache>
                <c:ptCount val="6"/>
                <c:pt idx="0">
                  <c:v>&lt;1</c:v>
                </c:pt>
                <c:pt idx="1">
                  <c:v>1–4</c:v>
                </c:pt>
                <c:pt idx="2">
                  <c:v>5–9</c:v>
                </c:pt>
                <c:pt idx="3">
                  <c:v>10–19</c:v>
                </c:pt>
                <c:pt idx="4">
                  <c:v>≥20</c:v>
                </c:pt>
                <c:pt idx="5">
                  <c:v>Unknown/
Missing</c:v>
                </c:pt>
              </c:strCache>
            </c:strRef>
          </c:cat>
          <c:val>
            <c:numRef>
              <c:f>Sheet1!$B$2:$B$7</c:f>
              <c:numCache>
                <c:formatCode>0%</c:formatCode>
                <c:ptCount val="6"/>
                <c:pt idx="0">
                  <c:v>0.13500000000000001</c:v>
                </c:pt>
                <c:pt idx="1">
                  <c:v>0.16700000000000001</c:v>
                </c:pt>
                <c:pt idx="2">
                  <c:v>0.11</c:v>
                </c:pt>
                <c:pt idx="3">
                  <c:v>0.17299999999999999</c:v>
                </c:pt>
                <c:pt idx="4">
                  <c:v>0.29899999999999999</c:v>
                </c:pt>
                <c:pt idx="5">
                  <c:v>0.11700000000000001</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50"/>
        <c:axId val="438992488"/>
        <c:axId val="438984288"/>
      </c:barChart>
      <c:valAx>
        <c:axId val="438984288"/>
        <c:scaling>
          <c:orientation val="minMax"/>
          <c:max val="0.30000000000000004"/>
        </c:scaling>
        <c:delete val="1"/>
        <c:axPos val="l"/>
        <c:numFmt formatCode="0%" sourceLinked="0"/>
        <c:majorTickMark val="out"/>
        <c:minorTickMark val="none"/>
        <c:tickLblPos val="nextTo"/>
        <c:crossAx val="438992488"/>
        <c:crosses val="autoZero"/>
        <c:crossBetween val="between"/>
      </c:valAx>
      <c:catAx>
        <c:axId val="438992488"/>
        <c:scaling>
          <c:orientation val="minMax"/>
        </c:scaling>
        <c:delete val="0"/>
        <c:axPos val="b"/>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76521321764535E-2"/>
          <c:y val="6.9578848888743966E-2"/>
          <c:w val="0.9160243763742969"/>
          <c:h val="0.76939850963021672"/>
        </c:manualLayout>
      </c:layout>
      <c:areaChart>
        <c:grouping val="stacked"/>
        <c:varyColors val="0"/>
        <c:ser>
          <c:idx val="0"/>
          <c:order val="0"/>
          <c:tx>
            <c:strRef>
              <c:f>Sheet1!$C$1</c:f>
              <c:strCache>
                <c:ptCount val="1"/>
                <c:pt idx="0">
                  <c:v>Asian</c:v>
                </c:pt>
              </c:strCache>
            </c:strRef>
          </c:tx>
          <c:spPr>
            <a:solidFill>
              <a:srgbClr val="898989"/>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3157</c:v>
                </c:pt>
                <c:pt idx="1">
                  <c:v>3156</c:v>
                </c:pt>
                <c:pt idx="2">
                  <c:v>3041</c:v>
                </c:pt>
                <c:pt idx="3">
                  <c:v>3096</c:v>
                </c:pt>
                <c:pt idx="4">
                  <c:v>3083</c:v>
                </c:pt>
                <c:pt idx="5">
                  <c:v>3296</c:v>
                </c:pt>
                <c:pt idx="6">
                  <c:v>3207</c:v>
                </c:pt>
                <c:pt idx="7">
                  <c:v>3268</c:v>
                </c:pt>
                <c:pt idx="8">
                  <c:v>3211</c:v>
                </c:pt>
                <c:pt idx="9">
                  <c:v>3150</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9A3B26"/>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3219</c:v>
                </c:pt>
                <c:pt idx="1">
                  <c:v>3000</c:v>
                </c:pt>
                <c:pt idx="2">
                  <c:v>2788</c:v>
                </c:pt>
                <c:pt idx="3">
                  <c:v>2698</c:v>
                </c:pt>
                <c:pt idx="4">
                  <c:v>2751</c:v>
                </c:pt>
                <c:pt idx="5">
                  <c:v>2700</c:v>
                </c:pt>
                <c:pt idx="6">
                  <c:v>2598</c:v>
                </c:pt>
                <c:pt idx="7">
                  <c:v>2560</c:v>
                </c:pt>
                <c:pt idx="8">
                  <c:v>2629</c:v>
                </c:pt>
                <c:pt idx="9">
                  <c:v>2696</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86B2D8"/>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2651</c:v>
                </c:pt>
                <c:pt idx="1">
                  <c:v>2402</c:v>
                </c:pt>
                <c:pt idx="2">
                  <c:v>2245</c:v>
                </c:pt>
                <c:pt idx="3">
                  <c:v>2086</c:v>
                </c:pt>
                <c:pt idx="4">
                  <c:v>2012</c:v>
                </c:pt>
                <c:pt idx="5">
                  <c:v>1996</c:v>
                </c:pt>
                <c:pt idx="6">
                  <c:v>1979</c:v>
                </c:pt>
                <c:pt idx="7">
                  <c:v>1915</c:v>
                </c:pt>
                <c:pt idx="8">
                  <c:v>1796</c:v>
                </c:pt>
                <c:pt idx="9">
                  <c:v>1753</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F6A01A"/>
            </a:solidFill>
            <a:ln w="19050">
              <a:noFill/>
            </a:ln>
            <a:effectLst/>
          </c:spPr>
          <c:val>
            <c:numRef>
              <c:f>Sheet1!$F$2:$F$11</c:f>
              <c:numCache>
                <c:formatCode>General</c:formatCode>
                <c:ptCount val="10"/>
                <c:pt idx="0">
                  <c:v>1743</c:v>
                </c:pt>
                <c:pt idx="1">
                  <c:v>1635</c:v>
                </c:pt>
                <c:pt idx="2">
                  <c:v>1553</c:v>
                </c:pt>
                <c:pt idx="3">
                  <c:v>1409</c:v>
                </c:pt>
                <c:pt idx="4">
                  <c:v>1239</c:v>
                </c:pt>
                <c:pt idx="5">
                  <c:v>1235</c:v>
                </c:pt>
                <c:pt idx="6">
                  <c:v>1193</c:v>
                </c:pt>
                <c:pt idx="7">
                  <c:v>1058</c:v>
                </c:pt>
                <c:pt idx="8">
                  <c:v>1067</c:v>
                </c:pt>
                <c:pt idx="9">
                  <c:v>1014</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005DAA"/>
            </a:solidFill>
            <a:ln w="19050">
              <a:noFill/>
            </a:ln>
            <a:effectLst/>
          </c:spPr>
          <c:val>
            <c:numRef>
              <c:f>Sheet1!$G$2:$G$11</c:f>
              <c:numCache>
                <c:formatCode>General</c:formatCode>
                <c:ptCount val="10"/>
                <c:pt idx="0">
                  <c:v>154</c:v>
                </c:pt>
                <c:pt idx="1">
                  <c:v>132</c:v>
                </c:pt>
                <c:pt idx="2">
                  <c:v>134</c:v>
                </c:pt>
                <c:pt idx="3">
                  <c:v>124</c:v>
                </c:pt>
                <c:pt idx="4">
                  <c:v>117</c:v>
                </c:pt>
                <c:pt idx="5">
                  <c:v>145</c:v>
                </c:pt>
                <c:pt idx="6">
                  <c:v>111</c:v>
                </c:pt>
                <c:pt idx="7">
                  <c:v>93</c:v>
                </c:pt>
                <c:pt idx="8">
                  <c:v>104</c:v>
                </c:pt>
                <c:pt idx="9">
                  <c:v>82</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00788A"/>
            </a:solidFill>
            <a:ln w="19050">
              <a:noFill/>
            </a:ln>
            <a:effectLst/>
          </c:spPr>
          <c:val>
            <c:numRef>
              <c:f>Sheet1!$H$2:$H$11</c:f>
              <c:numCache>
                <c:formatCode>General</c:formatCode>
                <c:ptCount val="10"/>
                <c:pt idx="0">
                  <c:v>96</c:v>
                </c:pt>
                <c:pt idx="1">
                  <c:v>81</c:v>
                </c:pt>
                <c:pt idx="2">
                  <c:v>65</c:v>
                </c:pt>
                <c:pt idx="3">
                  <c:v>62</c:v>
                </c:pt>
                <c:pt idx="4">
                  <c:v>91</c:v>
                </c:pt>
                <c:pt idx="5">
                  <c:v>101</c:v>
                </c:pt>
                <c:pt idx="6">
                  <c:v>76</c:v>
                </c:pt>
                <c:pt idx="7">
                  <c:v>111</c:v>
                </c:pt>
                <c:pt idx="8">
                  <c:v>114</c:v>
                </c:pt>
                <c:pt idx="9">
                  <c:v>105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rgbClr val="9A4E9E"/>
            </a:solidFill>
            <a:ln w="19050">
              <a:noFill/>
            </a:ln>
            <a:effectLst/>
          </c:spPr>
          <c:val>
            <c:numRef>
              <c:f>Sheet1!$I$2:$I$11</c:f>
              <c:numCache>
                <c:formatCode>General</c:formatCode>
                <c:ptCount val="10"/>
                <c:pt idx="0">
                  <c:v>42</c:v>
                </c:pt>
                <c:pt idx="1">
                  <c:v>57</c:v>
                </c:pt>
                <c:pt idx="2">
                  <c:v>57</c:v>
                </c:pt>
                <c:pt idx="3">
                  <c:v>50</c:v>
                </c:pt>
                <c:pt idx="4">
                  <c:v>80</c:v>
                </c:pt>
                <c:pt idx="5">
                  <c:v>46</c:v>
                </c:pt>
                <c:pt idx="6">
                  <c:v>66</c:v>
                </c:pt>
                <c:pt idx="7">
                  <c:v>53</c:v>
                </c:pt>
                <c:pt idx="8">
                  <c:v>65</c:v>
                </c:pt>
                <c:pt idx="9">
                  <c:v>68</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axId val="531148896"/>
        <c:axId val="531145288"/>
      </c:areaChart>
      <c:catAx>
        <c:axId val="531148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1"/>
        <c:noMultiLvlLbl val="0"/>
      </c:catAx>
      <c:valAx>
        <c:axId val="531145288"/>
        <c:scaling>
          <c:orientation val="minMax"/>
          <c:max val="120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8896"/>
        <c:crosses val="autoZero"/>
        <c:crossBetween val="midCat"/>
      </c:valAx>
      <c:spPr>
        <a:noFill/>
        <a:ln>
          <a:noFill/>
        </a:ln>
        <a:effectLst/>
      </c:spPr>
    </c:plotArea>
    <c:legend>
      <c:legendPos val="t"/>
      <c:layout>
        <c:manualLayout>
          <c:xMode val="edge"/>
          <c:yMode val="edge"/>
          <c:x val="0.30251607281168491"/>
          <c:y val="4.933118966222126E-3"/>
          <c:w val="0.69605662294421122"/>
          <c:h val="0.21614149232617574"/>
        </c:manualLayout>
      </c:layout>
      <c:overlay val="1"/>
      <c:spPr>
        <a:noFill/>
        <a:ln>
          <a:noFill/>
        </a:ln>
        <a:effectLst/>
      </c:spPr>
      <c:txPr>
        <a:bodyPr rot="0" spcFirstLastPara="1" vertOverflow="ellipsis" vert="horz" wrap="square" anchor="ctr" anchorCtr="1"/>
        <a:lstStyle/>
        <a:p>
          <a:pPr algn="just">
            <a:defRPr sz="1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8444500883126"/>
          <c:y val="7.8181364488492749E-2"/>
          <c:w val="0.9160243763742969"/>
          <c:h val="0.76939850963021672"/>
        </c:manualLayout>
      </c:layout>
      <c:pieChart>
        <c:varyColors val="1"/>
        <c:ser>
          <c:idx val="0"/>
          <c:order val="0"/>
          <c:tx>
            <c:strRef>
              <c:f>Sheet1!$B$1</c:f>
              <c:strCache>
                <c:ptCount val="1"/>
                <c:pt idx="0">
                  <c:v>Column1</c:v>
                </c:pt>
              </c:strCache>
            </c:strRef>
          </c:tx>
          <c:spPr>
            <a:solidFill>
              <a:srgbClr val="898989"/>
            </a:solidFill>
            <a:ln w="3175">
              <a:solidFill>
                <a:schemeClr val="bg2"/>
              </a:solidFill>
            </a:ln>
          </c:spPr>
          <c:dPt>
            <c:idx val="0"/>
            <c:bubble3D val="0"/>
            <c:spPr>
              <a:solidFill>
                <a:srgbClr val="898989"/>
              </a:solidFill>
              <a:ln w="3175">
                <a:solidFill>
                  <a:schemeClr val="bg2"/>
                </a:solidFill>
              </a:ln>
              <a:effectLst/>
            </c:spPr>
            <c:extLst>
              <c:ext xmlns:c16="http://schemas.microsoft.com/office/drawing/2014/chart" uri="{C3380CC4-5D6E-409C-BE32-E72D297353CC}">
                <c16:uniqueId val="{00000001-ACA3-4625-9192-29C4A6BCC137}"/>
              </c:ext>
            </c:extLst>
          </c:dPt>
          <c:dPt>
            <c:idx val="1"/>
            <c:bubble3D val="0"/>
            <c:spPr>
              <a:solidFill>
                <a:srgbClr val="BF311A"/>
              </a:solidFill>
              <a:ln w="3175">
                <a:solidFill>
                  <a:schemeClr val="bg2"/>
                </a:solidFill>
              </a:ln>
              <a:effectLst/>
            </c:spPr>
            <c:extLst>
              <c:ext xmlns:c16="http://schemas.microsoft.com/office/drawing/2014/chart" uri="{C3380CC4-5D6E-409C-BE32-E72D297353CC}">
                <c16:uniqueId val="{00000003-ACA3-4625-9192-29C4A6BCC137}"/>
              </c:ext>
            </c:extLst>
          </c:dPt>
          <c:dPt>
            <c:idx val="2"/>
            <c:bubble3D val="0"/>
            <c:spPr>
              <a:solidFill>
                <a:srgbClr val="86B2D8"/>
              </a:solidFill>
              <a:ln w="3175">
                <a:solidFill>
                  <a:schemeClr val="bg2"/>
                </a:solidFill>
              </a:ln>
              <a:effectLst/>
            </c:spPr>
            <c:extLst>
              <c:ext xmlns:c16="http://schemas.microsoft.com/office/drawing/2014/chart" uri="{C3380CC4-5D6E-409C-BE32-E72D297353CC}">
                <c16:uniqueId val="{00000005-ACA3-4625-9192-29C4A6BCC137}"/>
              </c:ext>
            </c:extLst>
          </c:dPt>
          <c:dPt>
            <c:idx val="3"/>
            <c:bubble3D val="0"/>
            <c:spPr>
              <a:solidFill>
                <a:srgbClr val="F6A01A"/>
              </a:solidFill>
              <a:ln w="3175">
                <a:solidFill>
                  <a:schemeClr val="bg2"/>
                </a:solidFill>
              </a:ln>
              <a:effectLst/>
            </c:spPr>
            <c:extLst>
              <c:ext xmlns:c16="http://schemas.microsoft.com/office/drawing/2014/chart" uri="{C3380CC4-5D6E-409C-BE32-E72D297353CC}">
                <c16:uniqueId val="{00000007-ACA3-4625-9192-29C4A6BCC137}"/>
              </c:ext>
            </c:extLst>
          </c:dPt>
          <c:dPt>
            <c:idx val="4"/>
            <c:bubble3D val="0"/>
            <c:spPr>
              <a:solidFill>
                <a:srgbClr val="005DAA"/>
              </a:solidFill>
              <a:ln w="3175">
                <a:solidFill>
                  <a:schemeClr val="bg2"/>
                </a:solidFill>
              </a:ln>
              <a:effectLst/>
            </c:spPr>
            <c:extLst>
              <c:ext xmlns:c16="http://schemas.microsoft.com/office/drawing/2014/chart" uri="{C3380CC4-5D6E-409C-BE32-E72D297353CC}">
                <c16:uniqueId val="{00000009-ACA3-4625-9192-29C4A6BCC137}"/>
              </c:ext>
            </c:extLst>
          </c:dPt>
          <c:dPt>
            <c:idx val="5"/>
            <c:bubble3D val="0"/>
            <c:spPr>
              <a:solidFill>
                <a:srgbClr val="00788A"/>
              </a:solidFill>
              <a:ln w="3175">
                <a:solidFill>
                  <a:schemeClr val="bg2"/>
                </a:solidFill>
              </a:ln>
              <a:effectLst/>
            </c:spPr>
            <c:extLst>
              <c:ext xmlns:c16="http://schemas.microsoft.com/office/drawing/2014/chart" uri="{C3380CC4-5D6E-409C-BE32-E72D297353CC}">
                <c16:uniqueId val="{0000000B-ACA3-4625-9192-29C4A6BCC137}"/>
              </c:ext>
            </c:extLst>
          </c:dPt>
          <c:dPt>
            <c:idx val="6"/>
            <c:bubble3D val="0"/>
            <c:spPr>
              <a:solidFill>
                <a:srgbClr val="9A4E9E"/>
              </a:solidFill>
              <a:ln w="3175">
                <a:solidFill>
                  <a:schemeClr val="bg2"/>
                </a:solidFill>
              </a:ln>
              <a:effectLst/>
            </c:spPr>
            <c:extLst>
              <c:ext xmlns:c16="http://schemas.microsoft.com/office/drawing/2014/chart" uri="{C3380CC4-5D6E-409C-BE32-E72D297353CC}">
                <c16:uniqueId val="{0000000D-ACA3-4625-9192-29C4A6BCC137}"/>
              </c:ext>
            </c:extLst>
          </c:dPt>
          <c:dLbls>
            <c:dLbl>
              <c:idx val="0"/>
              <c:layout>
                <c:manualLayout>
                  <c:x val="-0.10443672559104161"/>
                  <c:y val="-0.2453564778972826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A3-4625-9192-29C4A6BCC137}"/>
                </c:ext>
              </c:extLst>
            </c:dLbl>
            <c:dLbl>
              <c:idx val="1"/>
              <c:layout>
                <c:manualLayout>
                  <c:x val="0.25256369389389033"/>
                  <c:y val="5.449017763644778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666490021351955"/>
                      <c:h val="0.18689256716551605"/>
                    </c:manualLayout>
                  </c15:layout>
                </c:ext>
                <c:ext xmlns:c16="http://schemas.microsoft.com/office/drawing/2014/chart" uri="{C3380CC4-5D6E-409C-BE32-E72D297353CC}">
                  <c16:uniqueId val="{00000003-ACA3-4625-9192-29C4A6BCC137}"/>
                </c:ext>
              </c:extLst>
            </c:dLbl>
            <c:dLbl>
              <c:idx val="4"/>
              <c:delete val="1"/>
              <c:extLst>
                <c:ext xmlns:c15="http://schemas.microsoft.com/office/drawing/2012/chart" uri="{CE6537A1-D6FC-4f65-9D91-7224C49458BB}">
                  <c15:layout>
                    <c:manualLayout>
                      <c:w val="0.26429680761686086"/>
                      <c:h val="0.14761804218145833"/>
                    </c:manualLayout>
                  </c15:layout>
                </c:ext>
                <c:ext xmlns:c16="http://schemas.microsoft.com/office/drawing/2014/chart" uri="{C3380CC4-5D6E-409C-BE32-E72D297353CC}">
                  <c16:uniqueId val="{00000009-ACA3-4625-9192-29C4A6BCC137}"/>
                </c:ext>
              </c:extLst>
            </c:dLbl>
            <c:dLbl>
              <c:idx val="5"/>
              <c:delete val="1"/>
              <c:extLst>
                <c:ext xmlns:c15="http://schemas.microsoft.com/office/drawing/2012/chart" uri="{CE6537A1-D6FC-4f65-9D91-7224C49458BB}">
                  <c15:layout>
                    <c:manualLayout>
                      <c:w val="0.22817701264197815"/>
                      <c:h val="0.18689256716551605"/>
                    </c:manualLayout>
                  </c15:layout>
                </c:ext>
                <c:ext xmlns:c16="http://schemas.microsoft.com/office/drawing/2014/chart" uri="{C3380CC4-5D6E-409C-BE32-E72D297353CC}">
                  <c16:uniqueId val="{0000000B-ACA3-4625-9192-29C4A6BCC137}"/>
                </c:ext>
              </c:extLst>
            </c:dLbl>
            <c:dLbl>
              <c:idx val="6"/>
              <c:delete val="1"/>
              <c:extLst>
                <c:ext xmlns:c15="http://schemas.microsoft.com/office/drawing/2012/chart" uri="{CE6537A1-D6FC-4f65-9D91-7224C49458BB}"/>
                <c:ext xmlns:c16="http://schemas.microsoft.com/office/drawing/2014/chart" uri="{C3380CC4-5D6E-409C-BE32-E72D297353CC}">
                  <c16:uniqueId val="{0000000D-ACA3-4625-9192-29C4A6BCC1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Sheet1!$B$2:$B$8</c:f>
              <c:numCache>
                <c:formatCode>General</c:formatCode>
                <c:ptCount val="7"/>
                <c:pt idx="0">
                  <c:v>3150</c:v>
                </c:pt>
                <c:pt idx="1">
                  <c:v>2696</c:v>
                </c:pt>
                <c:pt idx="2">
                  <c:v>1753</c:v>
                </c:pt>
                <c:pt idx="3">
                  <c:v>1014</c:v>
                </c:pt>
                <c:pt idx="4">
                  <c:v>82</c:v>
                </c:pt>
                <c:pt idx="5">
                  <c:v>105</c:v>
                </c:pt>
                <c:pt idx="6">
                  <c:v>68</c:v>
                </c:pt>
              </c:numCache>
            </c:numRef>
          </c:val>
          <c:extLst>
            <c:ext xmlns:c16="http://schemas.microsoft.com/office/drawing/2014/chart" uri="{C3380CC4-5D6E-409C-BE32-E72D297353CC}">
              <c16:uniqueId val="{00000013-D2E9-4BEE-B0BD-1EE33B8295F0}"/>
            </c:ext>
          </c:extLst>
        </c:ser>
        <c:ser>
          <c:idx val="1"/>
          <c:order val="1"/>
          <c:tx>
            <c:strRef>
              <c:f>Sheet1!$A$3</c:f>
              <c:strCache>
                <c:ptCount val="1"/>
                <c:pt idx="0">
                  <c:v>Hispanic/Latino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ACA3-4625-9192-29C4A6BCC137}"/>
              </c:ext>
            </c:extLst>
          </c:dPt>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Sheet1!#REF!</c:f>
              <c:numCache>
                <c:formatCode>General</c:formatCode>
                <c:ptCount val="1"/>
                <c:pt idx="0">
                  <c:v>1</c:v>
                </c:pt>
              </c:numCache>
            </c:numRef>
          </c:val>
          <c:extLst>
            <c:ext xmlns:c16="http://schemas.microsoft.com/office/drawing/2014/chart" uri="{C3380CC4-5D6E-409C-BE32-E72D297353CC}">
              <c16:uniqueId val="{00000015-D2E9-4BEE-B0BD-1EE33B8295F0}"/>
            </c:ext>
          </c:extLst>
        </c:ser>
        <c:ser>
          <c:idx val="2"/>
          <c:order val="2"/>
          <c:tx>
            <c:strRef>
              <c:f>Sheet1!$A$4</c:f>
              <c:strCache>
                <c:ptCount val="1"/>
                <c:pt idx="0">
                  <c:v>Black/African American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F-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1-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3-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5-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7-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9-ACA3-4625-9192-29C4A6BCC137}"/>
              </c:ext>
            </c:extLst>
          </c:dPt>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2E9-4BEE-B0BD-1EE33B8295F0}"/>
            </c:ext>
          </c:extLst>
        </c:ser>
        <c:ser>
          <c:idx val="3"/>
          <c:order val="3"/>
          <c:tx>
            <c:strRef>
              <c:f>Sheet1!$A$5</c:f>
              <c:strCache>
                <c:ptCount val="1"/>
                <c:pt idx="0">
                  <c:v>White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B-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D-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F-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1-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3-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5-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7-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7-D2E9-4BEE-B0BD-1EE33B8295F0}"/>
            </c:ext>
          </c:extLst>
        </c:ser>
        <c:ser>
          <c:idx val="4"/>
          <c:order val="4"/>
          <c:tx>
            <c:strRef>
              <c:f>Sheet1!$A$6</c:f>
              <c:strCache>
                <c:ptCount val="1"/>
                <c:pt idx="0">
                  <c:v>American Indian/Alaska Native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9-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B-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D-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F-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1-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3-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5-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8-D2E9-4BEE-B0BD-1EE33B8295F0}"/>
            </c:ext>
          </c:extLst>
        </c:ser>
        <c:ser>
          <c:idx val="5"/>
          <c:order val="5"/>
          <c:tx>
            <c:strRef>
              <c:f>Sheet1!$A$7</c:f>
              <c:strCache>
                <c:ptCount val="1"/>
                <c:pt idx="0">
                  <c:v>Native Hawaiian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7-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9-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B-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D-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F-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1-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53-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9-D2E9-4BEE-B0BD-1EE33B8295F0}"/>
            </c:ext>
          </c:extLst>
        </c:ser>
        <c:ser>
          <c:idx val="6"/>
          <c:order val="6"/>
          <c:tx>
            <c:strRef>
              <c:f>Sheet1!$A$8</c:f>
              <c:strCache>
                <c:ptCount val="1"/>
                <c:pt idx="0">
                  <c:v>Multiple 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55-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7-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9-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B-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D-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F-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61-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76521321764535E-2"/>
          <c:y val="6.9578848888743966E-2"/>
          <c:w val="0.9160243763742969"/>
          <c:h val="0.76939850963021672"/>
        </c:manualLayout>
      </c:layout>
      <c:areaChart>
        <c:grouping val="stacked"/>
        <c:varyColors val="0"/>
        <c:ser>
          <c:idx val="0"/>
          <c:order val="0"/>
          <c:tx>
            <c:strRef>
              <c:f>Sheet1!$C$1</c:f>
              <c:strCache>
                <c:ptCount val="1"/>
                <c:pt idx="0">
                  <c:v>Asian</c:v>
                </c:pt>
              </c:strCache>
            </c:strRef>
          </c:tx>
          <c:spPr>
            <a:solidFill>
              <a:srgbClr val="898989"/>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c:formatCode>
                <c:ptCount val="10"/>
                <c:pt idx="0">
                  <c:v>129</c:v>
                </c:pt>
                <c:pt idx="1">
                  <c:v>131</c:v>
                </c:pt>
                <c:pt idx="2">
                  <c:v>122</c:v>
                </c:pt>
                <c:pt idx="3">
                  <c:v>154</c:v>
                </c:pt>
                <c:pt idx="4">
                  <c:v>138</c:v>
                </c:pt>
                <c:pt idx="5">
                  <c:v>138</c:v>
                </c:pt>
                <c:pt idx="6">
                  <c:v>144</c:v>
                </c:pt>
                <c:pt idx="7">
                  <c:v>128</c:v>
                </c:pt>
                <c:pt idx="8">
                  <c:v>136</c:v>
                </c:pt>
                <c:pt idx="9">
                  <c:v>117</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9A3B26"/>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c:formatCode>
                <c:ptCount val="10"/>
                <c:pt idx="0">
                  <c:v>803</c:v>
                </c:pt>
                <c:pt idx="1">
                  <c:v>762</c:v>
                </c:pt>
                <c:pt idx="2">
                  <c:v>692</c:v>
                </c:pt>
                <c:pt idx="3">
                  <c:v>656</c:v>
                </c:pt>
                <c:pt idx="4">
                  <c:v>652</c:v>
                </c:pt>
                <c:pt idx="5">
                  <c:v>660</c:v>
                </c:pt>
                <c:pt idx="6">
                  <c:v>601</c:v>
                </c:pt>
                <c:pt idx="7">
                  <c:v>579</c:v>
                </c:pt>
                <c:pt idx="8">
                  <c:v>586</c:v>
                </c:pt>
                <c:pt idx="9">
                  <c:v>616</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86B2D8"/>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c:formatCode>
                <c:ptCount val="10"/>
                <c:pt idx="0">
                  <c:v>1765</c:v>
                </c:pt>
                <c:pt idx="1">
                  <c:v>1536</c:v>
                </c:pt>
                <c:pt idx="2">
                  <c:v>1348</c:v>
                </c:pt>
                <c:pt idx="3">
                  <c:v>1250</c:v>
                </c:pt>
                <c:pt idx="4">
                  <c:v>1184</c:v>
                </c:pt>
                <c:pt idx="5">
                  <c:v>1139</c:v>
                </c:pt>
                <c:pt idx="6">
                  <c:v>1065</c:v>
                </c:pt>
                <c:pt idx="7">
                  <c:v>1007</c:v>
                </c:pt>
                <c:pt idx="8">
                  <c:v>948</c:v>
                </c:pt>
                <c:pt idx="9">
                  <c:v>912</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F6A01A"/>
            </a:solidFill>
            <a:ln w="19050">
              <a:noFill/>
            </a:ln>
            <a:effectLst/>
          </c:spPr>
          <c:val>
            <c:numRef>
              <c:f>Sheet1!$F$2:$F$11</c:f>
              <c:numCache>
                <c:formatCode>#,##0</c:formatCode>
                <c:ptCount val="10"/>
                <c:pt idx="0">
                  <c:v>1410</c:v>
                </c:pt>
                <c:pt idx="1">
                  <c:v>1309</c:v>
                </c:pt>
                <c:pt idx="2">
                  <c:v>1256</c:v>
                </c:pt>
                <c:pt idx="3">
                  <c:v>1086</c:v>
                </c:pt>
                <c:pt idx="4">
                  <c:v>961</c:v>
                </c:pt>
                <c:pt idx="5">
                  <c:v>980</c:v>
                </c:pt>
                <c:pt idx="6">
                  <c:v>911</c:v>
                </c:pt>
                <c:pt idx="7">
                  <c:v>794</c:v>
                </c:pt>
                <c:pt idx="8">
                  <c:v>808</c:v>
                </c:pt>
                <c:pt idx="9">
                  <c:v>759</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005DAA"/>
            </a:solidFill>
            <a:ln w="19050">
              <a:noFill/>
            </a:ln>
            <a:effectLst/>
          </c:spPr>
          <c:val>
            <c:numRef>
              <c:f>Sheet1!$G$2:$G$11</c:f>
              <c:numCache>
                <c:formatCode>#,##0</c:formatCode>
                <c:ptCount val="10"/>
                <c:pt idx="0">
                  <c:v>152</c:v>
                </c:pt>
                <c:pt idx="1">
                  <c:v>130</c:v>
                </c:pt>
                <c:pt idx="2">
                  <c:v>133</c:v>
                </c:pt>
                <c:pt idx="3">
                  <c:v>122</c:v>
                </c:pt>
                <c:pt idx="4">
                  <c:v>117</c:v>
                </c:pt>
                <c:pt idx="5">
                  <c:v>144</c:v>
                </c:pt>
                <c:pt idx="6">
                  <c:v>110</c:v>
                </c:pt>
                <c:pt idx="7">
                  <c:v>91</c:v>
                </c:pt>
                <c:pt idx="8">
                  <c:v>102</c:v>
                </c:pt>
                <c:pt idx="9">
                  <c:v>80</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00788A"/>
            </a:solidFill>
            <a:ln w="19050">
              <a:noFill/>
            </a:ln>
            <a:effectLst/>
          </c:spPr>
          <c:val>
            <c:numRef>
              <c:f>Sheet1!$H$2:$H$11</c:f>
              <c:numCache>
                <c:formatCode>#,##0</c:formatCode>
                <c:ptCount val="10"/>
                <c:pt idx="0">
                  <c:v>35</c:v>
                </c:pt>
                <c:pt idx="1">
                  <c:v>28</c:v>
                </c:pt>
                <c:pt idx="2">
                  <c:v>21</c:v>
                </c:pt>
                <c:pt idx="3">
                  <c:v>19</c:v>
                </c:pt>
                <c:pt idx="4">
                  <c:v>38</c:v>
                </c:pt>
                <c:pt idx="5">
                  <c:v>41</c:v>
                </c:pt>
                <c:pt idx="6">
                  <c:v>30</c:v>
                </c:pt>
                <c:pt idx="7">
                  <c:v>44</c:v>
                </c:pt>
                <c:pt idx="8">
                  <c:v>42</c:v>
                </c:pt>
                <c:pt idx="9">
                  <c:v>25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rgbClr val="9A4E9E"/>
            </a:solidFill>
            <a:ln w="19050">
              <a:noFill/>
            </a:ln>
            <a:effectLst/>
          </c:spPr>
          <c:val>
            <c:numRef>
              <c:f>Sheet1!$I$2:$I$11</c:f>
              <c:numCache>
                <c:formatCode>#,##0</c:formatCode>
                <c:ptCount val="10"/>
                <c:pt idx="0">
                  <c:v>35</c:v>
                </c:pt>
                <c:pt idx="1">
                  <c:v>28</c:v>
                </c:pt>
                <c:pt idx="2">
                  <c:v>21</c:v>
                </c:pt>
                <c:pt idx="3">
                  <c:v>19</c:v>
                </c:pt>
                <c:pt idx="4">
                  <c:v>38</c:v>
                </c:pt>
                <c:pt idx="5">
                  <c:v>41</c:v>
                </c:pt>
                <c:pt idx="6">
                  <c:v>30</c:v>
                </c:pt>
                <c:pt idx="7">
                  <c:v>44</c:v>
                </c:pt>
                <c:pt idx="8">
                  <c:v>42</c:v>
                </c:pt>
                <c:pt idx="9">
                  <c:v>25</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axId val="531148896"/>
        <c:axId val="531145288"/>
      </c:areaChart>
      <c:catAx>
        <c:axId val="531148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1"/>
        <c:noMultiLvlLbl val="0"/>
      </c:catAx>
      <c:valAx>
        <c:axId val="531145288"/>
        <c:scaling>
          <c:orientation val="minMax"/>
          <c:max val="80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8896"/>
        <c:crosses val="autoZero"/>
        <c:crossBetween val="midCat"/>
      </c:valAx>
      <c:spPr>
        <a:noFill/>
        <a:ln>
          <a:noFill/>
        </a:ln>
        <a:effectLst/>
      </c:spPr>
    </c:plotArea>
    <c:legend>
      <c:legendPos val="t"/>
      <c:layout>
        <c:manualLayout>
          <c:xMode val="edge"/>
          <c:yMode val="edge"/>
          <c:x val="0.25732671367186444"/>
          <c:y val="0.1004953686169559"/>
          <c:w val="0.69605662294421122"/>
          <c:h val="0.21614149232617574"/>
        </c:manualLayout>
      </c:layout>
      <c:overlay val="1"/>
      <c:spPr>
        <a:noFill/>
        <a:ln>
          <a:noFill/>
        </a:ln>
        <a:effectLst/>
      </c:spPr>
      <c:txPr>
        <a:bodyPr rot="0" spcFirstLastPara="1" vertOverflow="ellipsis" vert="horz" wrap="square" anchor="ctr" anchorCtr="1"/>
        <a:lstStyle/>
        <a:p>
          <a:pPr algn="just">
            <a:defRPr sz="1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76521321764535E-2"/>
          <c:y val="6.9578848888743966E-2"/>
          <c:w val="0.9160243763742969"/>
          <c:h val="0.76939850963021672"/>
        </c:manualLayout>
      </c:layout>
      <c:areaChart>
        <c:grouping val="stacked"/>
        <c:varyColors val="0"/>
        <c:ser>
          <c:idx val="0"/>
          <c:order val="0"/>
          <c:tx>
            <c:strRef>
              <c:f>Sheet1!$C$1</c:f>
              <c:strCache>
                <c:ptCount val="1"/>
                <c:pt idx="0">
                  <c:v>Asian</c:v>
                </c:pt>
              </c:strCache>
            </c:strRef>
          </c:tx>
          <c:spPr>
            <a:solidFill>
              <a:srgbClr val="898989"/>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c:formatCode>
                <c:ptCount val="10"/>
                <c:pt idx="0">
                  <c:v>3028</c:v>
                </c:pt>
                <c:pt idx="1">
                  <c:v>3023</c:v>
                </c:pt>
                <c:pt idx="2">
                  <c:v>2918</c:v>
                </c:pt>
                <c:pt idx="3">
                  <c:v>2941</c:v>
                </c:pt>
                <c:pt idx="4">
                  <c:v>2943</c:v>
                </c:pt>
                <c:pt idx="5">
                  <c:v>3157</c:v>
                </c:pt>
                <c:pt idx="6">
                  <c:v>3062</c:v>
                </c:pt>
                <c:pt idx="7">
                  <c:v>3139</c:v>
                </c:pt>
                <c:pt idx="8">
                  <c:v>3073</c:v>
                </c:pt>
                <c:pt idx="9">
                  <c:v>3030</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9A3B26"/>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c:formatCode>
                <c:ptCount val="10"/>
                <c:pt idx="0">
                  <c:v>2411</c:v>
                </c:pt>
                <c:pt idx="1">
                  <c:v>2236</c:v>
                </c:pt>
                <c:pt idx="2">
                  <c:v>2095</c:v>
                </c:pt>
                <c:pt idx="3">
                  <c:v>2039</c:v>
                </c:pt>
                <c:pt idx="4">
                  <c:v>2096</c:v>
                </c:pt>
                <c:pt idx="5">
                  <c:v>2036</c:v>
                </c:pt>
                <c:pt idx="6">
                  <c:v>1994</c:v>
                </c:pt>
                <c:pt idx="7">
                  <c:v>1977</c:v>
                </c:pt>
                <c:pt idx="8">
                  <c:v>2042</c:v>
                </c:pt>
                <c:pt idx="9">
                  <c:v>2075</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86B2D8"/>
            </a:solidFill>
            <a:ln w="19050">
              <a:noFill/>
            </a:ln>
            <a:effectLst/>
          </c:spP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c:formatCode>
                <c:ptCount val="10"/>
                <c:pt idx="0">
                  <c:v>885</c:v>
                </c:pt>
                <c:pt idx="1">
                  <c:v>865</c:v>
                </c:pt>
                <c:pt idx="2">
                  <c:v>897</c:v>
                </c:pt>
                <c:pt idx="3">
                  <c:v>835</c:v>
                </c:pt>
                <c:pt idx="4">
                  <c:v>828</c:v>
                </c:pt>
                <c:pt idx="5">
                  <c:v>857</c:v>
                </c:pt>
                <c:pt idx="6">
                  <c:v>914</c:v>
                </c:pt>
                <c:pt idx="7">
                  <c:v>907</c:v>
                </c:pt>
                <c:pt idx="8">
                  <c:v>848</c:v>
                </c:pt>
                <c:pt idx="9">
                  <c:v>840</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F6A01A"/>
            </a:solidFill>
            <a:ln w="19050">
              <a:noFill/>
            </a:ln>
            <a:effectLst/>
          </c:spPr>
          <c:val>
            <c:numRef>
              <c:f>Sheet1!$F$2:$F$11</c:f>
              <c:numCache>
                <c:formatCode>#,##0</c:formatCode>
                <c:ptCount val="10"/>
                <c:pt idx="0">
                  <c:v>332</c:v>
                </c:pt>
                <c:pt idx="1">
                  <c:v>326</c:v>
                </c:pt>
                <c:pt idx="2">
                  <c:v>297</c:v>
                </c:pt>
                <c:pt idx="3">
                  <c:v>322</c:v>
                </c:pt>
                <c:pt idx="4">
                  <c:v>278</c:v>
                </c:pt>
                <c:pt idx="5">
                  <c:v>255</c:v>
                </c:pt>
                <c:pt idx="6">
                  <c:v>281</c:v>
                </c:pt>
                <c:pt idx="7">
                  <c:v>264</c:v>
                </c:pt>
                <c:pt idx="8">
                  <c:v>259</c:v>
                </c:pt>
                <c:pt idx="9">
                  <c:v>253</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005DAA"/>
            </a:solidFill>
            <a:ln w="19050">
              <a:noFill/>
            </a:ln>
            <a:effectLst/>
          </c:spPr>
          <c:val>
            <c:numRef>
              <c:f>Sheet1!$G$2:$G$11</c:f>
              <c:numCache>
                <c:formatCode>#,##0</c:formatCode>
                <c:ptCount val="10"/>
                <c:pt idx="0">
                  <c:v>2</c:v>
                </c:pt>
                <c:pt idx="1">
                  <c:v>2</c:v>
                </c:pt>
                <c:pt idx="2">
                  <c:v>1</c:v>
                </c:pt>
                <c:pt idx="3">
                  <c:v>2</c:v>
                </c:pt>
                <c:pt idx="4">
                  <c:v>0</c:v>
                </c:pt>
                <c:pt idx="5">
                  <c:v>1</c:v>
                </c:pt>
                <c:pt idx="6">
                  <c:v>1</c:v>
                </c:pt>
                <c:pt idx="7">
                  <c:v>2</c:v>
                </c:pt>
                <c:pt idx="8">
                  <c:v>2</c:v>
                </c:pt>
                <c:pt idx="9">
                  <c:v>2</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00788A"/>
            </a:solidFill>
            <a:ln w="19050">
              <a:noFill/>
            </a:ln>
            <a:effectLst/>
          </c:spPr>
          <c:val>
            <c:numRef>
              <c:f>Sheet1!$H$2:$H$11</c:f>
              <c:numCache>
                <c:formatCode>#,##0</c:formatCode>
                <c:ptCount val="10"/>
                <c:pt idx="0">
                  <c:v>60</c:v>
                </c:pt>
                <c:pt idx="1">
                  <c:v>53</c:v>
                </c:pt>
                <c:pt idx="2">
                  <c:v>44</c:v>
                </c:pt>
                <c:pt idx="3">
                  <c:v>43</c:v>
                </c:pt>
                <c:pt idx="4">
                  <c:v>53</c:v>
                </c:pt>
                <c:pt idx="5">
                  <c:v>60</c:v>
                </c:pt>
                <c:pt idx="6">
                  <c:v>46</c:v>
                </c:pt>
                <c:pt idx="7">
                  <c:v>67</c:v>
                </c:pt>
                <c:pt idx="8">
                  <c:v>72</c:v>
                </c:pt>
                <c:pt idx="9">
                  <c:v>80</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rgbClr val="9A4E9E"/>
            </a:solidFill>
            <a:ln w="19050">
              <a:noFill/>
            </a:ln>
            <a:effectLst/>
          </c:spPr>
          <c:val>
            <c:numRef>
              <c:f>Sheet1!$I$2:$I$11</c:f>
              <c:numCache>
                <c:formatCode>#,##0</c:formatCode>
                <c:ptCount val="10"/>
                <c:pt idx="0">
                  <c:v>26</c:v>
                </c:pt>
                <c:pt idx="1">
                  <c:v>33</c:v>
                </c:pt>
                <c:pt idx="2">
                  <c:v>36</c:v>
                </c:pt>
                <c:pt idx="3">
                  <c:v>25</c:v>
                </c:pt>
                <c:pt idx="4">
                  <c:v>54</c:v>
                </c:pt>
                <c:pt idx="5">
                  <c:v>23</c:v>
                </c:pt>
                <c:pt idx="6">
                  <c:v>44</c:v>
                </c:pt>
                <c:pt idx="7">
                  <c:v>33</c:v>
                </c:pt>
                <c:pt idx="8">
                  <c:v>39</c:v>
                </c:pt>
                <c:pt idx="9">
                  <c:v>48</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axId val="531148896"/>
        <c:axId val="531145288"/>
      </c:areaChart>
      <c:catAx>
        <c:axId val="531148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1"/>
        <c:noMultiLvlLbl val="0"/>
      </c:catAx>
      <c:valAx>
        <c:axId val="531145288"/>
        <c:scaling>
          <c:orientation val="minMax"/>
          <c:max val="80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31148896"/>
        <c:crosses val="autoZero"/>
        <c:crossBetween val="midCat"/>
      </c:valAx>
      <c:spPr>
        <a:noFill/>
        <a:ln>
          <a:noFill/>
        </a:ln>
        <a:effectLst/>
      </c:spPr>
    </c:plotArea>
    <c:legend>
      <c:legendPos val="t"/>
      <c:layout>
        <c:manualLayout>
          <c:xMode val="edge"/>
          <c:yMode val="edge"/>
          <c:x val="0.29668518776138547"/>
          <c:y val="8.1185272879132579E-3"/>
          <c:w val="0.69605662294421122"/>
          <c:h val="0.21614149232617574"/>
        </c:manualLayout>
      </c:layout>
      <c:overlay val="1"/>
      <c:spPr>
        <a:noFill/>
        <a:ln>
          <a:noFill/>
        </a:ln>
        <a:effectLst/>
      </c:spPr>
      <c:txPr>
        <a:bodyPr rot="0" spcFirstLastPara="1" vertOverflow="ellipsis" vert="horz" wrap="square" anchor="ctr" anchorCtr="1"/>
        <a:lstStyle/>
        <a:p>
          <a:pPr algn="just">
            <a:defRPr sz="1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34216623433374E-2"/>
          <c:y val="4.938762324538002E-2"/>
          <c:w val="0.69017106392508321"/>
          <c:h val="0.78828097177295153"/>
        </c:manualLayout>
      </c:layout>
      <c:lineChart>
        <c:grouping val="standard"/>
        <c:varyColors val="0"/>
        <c:ser>
          <c:idx val="0"/>
          <c:order val="0"/>
          <c:tx>
            <c:strRef>
              <c:f>Sheet1!$B$1</c:f>
              <c:strCache>
                <c:ptCount val="1"/>
                <c:pt idx="0">
                  <c:v>American Indian/Alaska Native</c:v>
                </c:pt>
              </c:strCache>
            </c:strRef>
          </c:tx>
          <c:spPr>
            <a:ln w="44450">
              <a:solidFill>
                <a:srgbClr val="005DAA"/>
              </a:solidFill>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6.787803991140593</c:v>
                </c:pt>
                <c:pt idx="1">
                  <c:v>5.7653603175490575</c:v>
                </c:pt>
                <c:pt idx="2">
                  <c:v>5.7978213172044297</c:v>
                </c:pt>
                <c:pt idx="3">
                  <c:v>5.3175750142588205</c:v>
                </c:pt>
                <c:pt idx="4">
                  <c:v>4.9741281564988258</c:v>
                </c:pt>
                <c:pt idx="5">
                  <c:v>6.1158958036940847</c:v>
                </c:pt>
                <c:pt idx="6">
                  <c:v>4.6468810009130488</c:v>
                </c:pt>
                <c:pt idx="7">
                  <c:v>3.8666721548464991</c:v>
                </c:pt>
                <c:pt idx="8">
                  <c:v>4.2970927275424229</c:v>
                </c:pt>
                <c:pt idx="9">
                  <c:v>3.3676837071462251</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w="44450">
              <a:solidFill>
                <a:srgbClr val="898989"/>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21.387448568842991</c:v>
                </c:pt>
                <c:pt idx="1">
                  <c:v>20.74887666134007</c:v>
                </c:pt>
                <c:pt idx="2">
                  <c:v>19.401648317084053</c:v>
                </c:pt>
                <c:pt idx="3">
                  <c:v>19.172844118646463</c:v>
                </c:pt>
                <c:pt idx="4">
                  <c:v>18.504585782079843</c:v>
                </c:pt>
                <c:pt idx="5">
                  <c:v>19.164796315893522</c:v>
                </c:pt>
                <c:pt idx="6">
                  <c:v>18.105033583228337</c:v>
                </c:pt>
                <c:pt idx="7">
                  <c:v>17.969620893236421</c:v>
                </c:pt>
                <c:pt idx="8">
                  <c:v>17.314240469403025</c:v>
                </c:pt>
                <c:pt idx="9">
                  <c:v>16.661483975434308</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w="44450">
              <a:solidFill>
                <a:srgbClr val="86B2D8"/>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6.9738435619309795</c:v>
                </c:pt>
                <c:pt idx="1">
                  <c:v>6.2585693806710472</c:v>
                </c:pt>
                <c:pt idx="2">
                  <c:v>5.7926290408102972</c:v>
                </c:pt>
                <c:pt idx="3">
                  <c:v>5.3326765739071522</c:v>
                </c:pt>
                <c:pt idx="4">
                  <c:v>5.095121125235722</c:v>
                </c:pt>
                <c:pt idx="5">
                  <c:v>5.007202494530083</c:v>
                </c:pt>
                <c:pt idx="6">
                  <c:v>4.9190556834866301</c:v>
                </c:pt>
                <c:pt idx="7">
                  <c:v>4.7204189523415909</c:v>
                </c:pt>
                <c:pt idx="8">
                  <c:v>4.3954210872137693</c:v>
                </c:pt>
                <c:pt idx="9">
                  <c:v>4.2602843702147748</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spPr>
            <a:ln w="44450">
              <a:solidFill>
                <a:srgbClr val="00788A"/>
              </a:solidFill>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19.205415927291497</c:v>
                </c:pt>
                <c:pt idx="1">
                  <c:v>15.861515264260678</c:v>
                </c:pt>
                <c:pt idx="2">
                  <c:v>12.463544133409776</c:v>
                </c:pt>
                <c:pt idx="3">
                  <c:v>11.634452993056859</c:v>
                </c:pt>
                <c:pt idx="4">
                  <c:v>16.757328108484366</c:v>
                </c:pt>
                <c:pt idx="5">
                  <c:v>18.229335874611046</c:v>
                </c:pt>
                <c:pt idx="6">
                  <c:v>13.435228938068898</c:v>
                </c:pt>
                <c:pt idx="7">
                  <c:v>19.258261967882078</c:v>
                </c:pt>
                <c:pt idx="8">
                  <c:v>19.448515174106863</c:v>
                </c:pt>
                <c:pt idx="9">
                  <c:v>17.620169556374474</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w="44450">
              <a:solidFill>
                <a:srgbClr val="F6A01A"/>
              </a:solidFill>
              <a:prstDash val="solid"/>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0.88302975483000556</c:v>
                </c:pt>
                <c:pt idx="1">
                  <c:v>0.82790511563279867</c:v>
                </c:pt>
                <c:pt idx="2">
                  <c:v>0.78577381254397771</c:v>
                </c:pt>
                <c:pt idx="3">
                  <c:v>0.71273059509387926</c:v>
                </c:pt>
                <c:pt idx="4">
                  <c:v>0.62639158527687966</c:v>
                </c:pt>
                <c:pt idx="5">
                  <c:v>0.62425127756688592</c:v>
                </c:pt>
                <c:pt idx="6">
                  <c:v>0.60299526601709841</c:v>
                </c:pt>
                <c:pt idx="7">
                  <c:v>0.53502394426842681</c:v>
                </c:pt>
                <c:pt idx="8">
                  <c:v>0.54015688808721796</c:v>
                </c:pt>
                <c:pt idx="9">
                  <c:v>0.51391258160478193</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w="44450">
              <a:solidFill>
                <a:srgbClr val="9A4E9E"/>
              </a:solidFill>
              <a:prstDash val="dash"/>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0.74374589390287749</c:v>
                </c:pt>
                <c:pt idx="1">
                  <c:v>0.97884576911089038</c:v>
                </c:pt>
                <c:pt idx="2">
                  <c:v>0.94969815426996784</c:v>
                </c:pt>
                <c:pt idx="3">
                  <c:v>0.80866500728607171</c:v>
                </c:pt>
                <c:pt idx="4">
                  <c:v>1.2561800131082383</c:v>
                </c:pt>
                <c:pt idx="5">
                  <c:v>0.70146331346870561</c:v>
                </c:pt>
                <c:pt idx="6">
                  <c:v>0.97838988748071565</c:v>
                </c:pt>
                <c:pt idx="7">
                  <c:v>0.76505317913518101</c:v>
                </c:pt>
                <c:pt idx="8">
                  <c:v>0.91550662587356935</c:v>
                </c:pt>
                <c:pt idx="9">
                  <c:v>0.93492881685720652</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spPr>
            <a:ln w="44450">
              <a:solidFill>
                <a:srgbClr val="9A3B26"/>
              </a:solidFill>
              <a:prstDash val="dash"/>
            </a:ln>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Sheet1!$H$2:$H$11</c:f>
              <c:numCache>
                <c:formatCode>0.0</c:formatCode>
                <c:ptCount val="10"/>
                <c:pt idx="0">
                  <c:v>6.3437465173688885</c:v>
                </c:pt>
                <c:pt idx="1">
                  <c:v>5.7851126835818736</c:v>
                </c:pt>
                <c:pt idx="2">
                  <c:v>5.2676625357775464</c:v>
                </c:pt>
                <c:pt idx="3">
                  <c:v>4.9971907934483237</c:v>
                </c:pt>
                <c:pt idx="4">
                  <c:v>4.9938105611850441</c:v>
                </c:pt>
                <c:pt idx="5">
                  <c:v>4.7995953834434077</c:v>
                </c:pt>
                <c:pt idx="6">
                  <c:v>4.5221233921070709</c:v>
                </c:pt>
                <c:pt idx="7">
                  <c:v>4.3705748996176261</c:v>
                </c:pt>
                <c:pt idx="8">
                  <c:v>4.4081250413209325</c:v>
                </c:pt>
                <c:pt idx="9">
                  <c:v>4.450883991621442</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numFmt formatCode="General" sourceLinked="1"/>
        <c:majorTickMark val="out"/>
        <c:minorTickMark val="none"/>
        <c:tickLblPos val="nextTo"/>
        <c:spPr>
          <a:ln>
            <a:solidFill>
              <a:srgbClr val="000000"/>
            </a:solidFill>
          </a:ln>
        </c:spPr>
        <c:txPr>
          <a:bodyPr/>
          <a:lstStyle/>
          <a:p>
            <a:pPr>
              <a:defRPr sz="1800">
                <a:solidFill>
                  <a:srgbClr val="3F3F3F"/>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tickLblSkip val="1"/>
        <c:noMultiLvlLbl val="0"/>
      </c:catAx>
      <c:valAx>
        <c:axId val="284716600"/>
        <c:scaling>
          <c:orientation val="minMax"/>
          <c:max val="25"/>
        </c:scaling>
        <c:delete val="0"/>
        <c:axPos val="l"/>
        <c:numFmt formatCode="#,##0" sourceLinked="0"/>
        <c:majorTickMark val="out"/>
        <c:minorTickMark val="none"/>
        <c:tickLblPos val="nextTo"/>
        <c:spPr>
          <a:ln>
            <a:solidFill>
              <a:srgbClr val="000000"/>
            </a:solidFill>
          </a:ln>
        </c:spPr>
        <c:txPr>
          <a:bodyPr/>
          <a:lstStyle/>
          <a:p>
            <a:pPr>
              <a:defRPr sz="1800">
                <a:solidFill>
                  <a:srgbClr val="000000"/>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83631830986945721"/>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9A4E9E"/>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00788A"/>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F6A01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86B2D8"/>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9A3B26"/>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898989"/>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0"/>
              <c:layout>
                <c:manualLayout>
                  <c:x val="2.2028410119156131E-3"/>
                  <c:y val="-4.222533500150958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fld id="{9022EC70-2106-44C5-929F-9A57BF0E4F1F}" type="VALUE">
                      <a:rPr lang="en-US">
                        <a:solidFill>
                          <a:schemeClr val="accent4">
                            <a:lumMod val="50000"/>
                          </a:schemeClr>
                        </a:solidFill>
                      </a:rPr>
                      <a:pPr>
                        <a:defRPr sz="1800" b="1">
                          <a:solidFill>
                            <a:srgbClr val="3F3F3F"/>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A64-BFA3-6454E9D2FB5C}"/>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85B-4A64-BFA3-6454E9D2FB5C}"/>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85B-4A64-BFA3-6454E9D2FB5C}"/>
                </c:ext>
              </c:extLst>
            </c:dLbl>
            <c:dLbl>
              <c:idx val="6"/>
              <c:layout>
                <c:manualLayout>
                  <c:x val="-1.9551846455185075E-2"/>
                  <c:y val="-4.222533500151118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3.1E-2</c:v>
                </c:pt>
                <c:pt idx="1">
                  <c:v>8.0000000000000002E-3</c:v>
                </c:pt>
                <c:pt idx="2">
                  <c:v>0.01</c:v>
                </c:pt>
                <c:pt idx="3">
                  <c:v>0.29899999999999999</c:v>
                </c:pt>
                <c:pt idx="4">
                  <c:v>0.35899999999999999</c:v>
                </c:pt>
                <c:pt idx="5">
                  <c:v>0.24199999999999999</c:v>
                </c:pt>
                <c:pt idx="6">
                  <c:v>4.5999999999999999E-2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20"/>
        <c:axId val="437378656"/>
        <c:axId val="437380624"/>
      </c:barChart>
      <c:valAx>
        <c:axId val="437380624"/>
        <c:scaling>
          <c:orientation val="minMax"/>
          <c:max val="0.5"/>
          <c:min val="0"/>
        </c:scaling>
        <c:delete val="0"/>
        <c:axPos val="b"/>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437378656"/>
        <c:crosses val="autoZero"/>
        <c:crossBetween val="between"/>
        <c:majorUnit val="0.1"/>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7944868527852682"/>
          <c:h val="0.83631830986945721"/>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9A4E9E"/>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00788A"/>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F6A01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86B2D8"/>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9A3B26"/>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898989"/>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298-471D-ACDA-1428E1CE8471}"/>
                </c:ext>
              </c:extLst>
            </c:dLbl>
            <c:dLbl>
              <c:idx val="2"/>
              <c:layout>
                <c:manualLayout>
                  <c:x val="-3.6440682109864026E-4"/>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3.1426775612822125E-4</c:v>
                </c:pt>
                <c:pt idx="1">
                  <c:v>7.54242614707731E-3</c:v>
                </c:pt>
                <c:pt idx="2">
                  <c:v>1.257071024512885E-2</c:v>
                </c:pt>
                <c:pt idx="3">
                  <c:v>3.9754871150219986E-2</c:v>
                </c:pt>
                <c:pt idx="4">
                  <c:v>0.13199245757385292</c:v>
                </c:pt>
                <c:pt idx="5">
                  <c:v>0.32605279698302952</c:v>
                </c:pt>
                <c:pt idx="6">
                  <c:v>0.4761156505342552</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20"/>
        <c:axId val="437378656"/>
        <c:axId val="437380624"/>
      </c:barChart>
      <c:valAx>
        <c:axId val="437380624"/>
        <c:scaling>
          <c:orientation val="maxMin"/>
          <c:max val="0.5"/>
          <c:min val="0"/>
        </c:scaling>
        <c:delete val="0"/>
        <c:axPos val="b"/>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437378656"/>
        <c:crosses val="autoZero"/>
        <c:crossBetween val="between"/>
        <c:majorUnit val="0.1"/>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83631830986945721"/>
        </c:manualLayout>
      </c:layout>
      <c:pieChart>
        <c:varyColors val="1"/>
        <c:ser>
          <c:idx val="0"/>
          <c:order val="0"/>
          <c:tx>
            <c:strRef>
              <c:f>Sheet1!$B$1</c:f>
              <c:strCache>
                <c:ptCount val="1"/>
                <c:pt idx="0">
                  <c:v>Sales</c:v>
                </c:pt>
              </c:strCache>
            </c:strRef>
          </c:tx>
          <c:spPr>
            <a:solidFill>
              <a:srgbClr val="005DAA"/>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1-D85B-4A64-BFA3-6454E9D2FB5C}"/>
              </c:ext>
            </c:extLst>
          </c:dPt>
          <c:dPt>
            <c:idx val="1"/>
            <c:bubble3D val="0"/>
            <c:spPr>
              <a:solidFill>
                <a:srgbClr val="9A4E9E"/>
              </a:solidFill>
              <a:ln w="3175">
                <a:solidFill>
                  <a:schemeClr val="tx2"/>
                </a:solidFill>
              </a:ln>
              <a:effectLst/>
            </c:spPr>
            <c:extLst>
              <c:ext xmlns:c16="http://schemas.microsoft.com/office/drawing/2014/chart" uri="{C3380CC4-5D6E-409C-BE32-E72D297353CC}">
                <c16:uniqueId val="{00000003-D85B-4A64-BFA3-6454E9D2FB5C}"/>
              </c:ext>
            </c:extLst>
          </c:dPt>
          <c:dPt>
            <c:idx val="2"/>
            <c:bubble3D val="0"/>
            <c:spPr>
              <a:solidFill>
                <a:srgbClr val="00788A"/>
              </a:solidFill>
              <a:ln w="3175">
                <a:solidFill>
                  <a:schemeClr val="tx2"/>
                </a:solidFill>
              </a:ln>
              <a:effectLst/>
            </c:spPr>
            <c:extLst>
              <c:ext xmlns:c16="http://schemas.microsoft.com/office/drawing/2014/chart" uri="{C3380CC4-5D6E-409C-BE32-E72D297353CC}">
                <c16:uniqueId val="{00000005-D85B-4A64-BFA3-6454E9D2FB5C}"/>
              </c:ext>
            </c:extLst>
          </c:dPt>
          <c:dPt>
            <c:idx val="3"/>
            <c:bubble3D val="0"/>
            <c:spPr>
              <a:solidFill>
                <a:srgbClr val="F6A01A"/>
              </a:solidFill>
              <a:ln w="3175">
                <a:solidFill>
                  <a:schemeClr val="tx2"/>
                </a:solidFill>
              </a:ln>
              <a:effectLst/>
            </c:spPr>
            <c:extLst>
              <c:ext xmlns:c16="http://schemas.microsoft.com/office/drawing/2014/chart" uri="{C3380CC4-5D6E-409C-BE32-E72D297353CC}">
                <c16:uniqueId val="{00000007-D85B-4A64-BFA3-6454E9D2FB5C}"/>
              </c:ext>
            </c:extLst>
          </c:dPt>
          <c:dPt>
            <c:idx val="4"/>
            <c:bubble3D val="0"/>
            <c:spPr>
              <a:solidFill>
                <a:srgbClr val="86B2D8"/>
              </a:solidFill>
              <a:ln w="3175">
                <a:solidFill>
                  <a:schemeClr val="tx2"/>
                </a:solidFill>
              </a:ln>
              <a:effectLst/>
            </c:spPr>
            <c:extLst>
              <c:ext xmlns:c16="http://schemas.microsoft.com/office/drawing/2014/chart" uri="{C3380CC4-5D6E-409C-BE32-E72D297353CC}">
                <c16:uniqueId val="{00000009-D85B-4A64-BFA3-6454E9D2FB5C}"/>
              </c:ext>
            </c:extLst>
          </c:dPt>
          <c:dPt>
            <c:idx val="5"/>
            <c:bubble3D val="0"/>
            <c:spPr>
              <a:solidFill>
                <a:srgbClr val="9A3B26"/>
              </a:solidFill>
              <a:ln w="3175">
                <a:solidFill>
                  <a:schemeClr val="tx2"/>
                </a:solidFill>
              </a:ln>
              <a:effectLst/>
            </c:spPr>
            <c:extLst>
              <c:ext xmlns:c16="http://schemas.microsoft.com/office/drawing/2014/chart" uri="{C3380CC4-5D6E-409C-BE32-E72D297353CC}">
                <c16:uniqueId val="{0000000B-D85B-4A64-BFA3-6454E9D2FB5C}"/>
              </c:ext>
            </c:extLst>
          </c:dPt>
          <c:dPt>
            <c:idx val="6"/>
            <c:bubble3D val="0"/>
            <c:spPr>
              <a:solidFill>
                <a:srgbClr val="898989"/>
              </a:solidFill>
              <a:ln w="3175">
                <a:solidFill>
                  <a:schemeClr val="tx2"/>
                </a:solidFill>
              </a:ln>
              <a:effectLst/>
            </c:spPr>
            <c:extLst>
              <c:ext xmlns:c16="http://schemas.microsoft.com/office/drawing/2014/chart" uri="{C3380CC4-5D6E-409C-BE32-E72D297353CC}">
                <c16:uniqueId val="{0000000D-D85B-4A64-BFA3-6454E9D2FB5C}"/>
              </c:ext>
            </c:extLst>
          </c:dPt>
          <c:dPt>
            <c:idx val="7"/>
            <c:bubble3D val="0"/>
            <c:spPr>
              <a:solidFill>
                <a:srgbClr val="005DAA"/>
              </a:solidFill>
              <a:ln w="3175">
                <a:solidFill>
                  <a:schemeClr val="tx2"/>
                </a:solidFill>
              </a:ln>
              <a:effectLst/>
            </c:spPr>
            <c:extLst>
              <c:ext xmlns:c16="http://schemas.microsoft.com/office/drawing/2014/chart" uri="{C3380CC4-5D6E-409C-BE32-E72D297353CC}">
                <c16:uniqueId val="{0000000F-D85B-4A64-BFA3-6454E9D2FB5C}"/>
              </c:ext>
            </c:extLst>
          </c:dPt>
          <c:dPt>
            <c:idx val="8"/>
            <c:bubble3D val="0"/>
            <c:spPr>
              <a:solidFill>
                <a:srgbClr val="005DAA"/>
              </a:solidFill>
              <a:ln w="3175">
                <a:solidFill>
                  <a:schemeClr val="tx2"/>
                </a:solidFill>
              </a:ln>
              <a:effectLst/>
            </c:spPr>
            <c:extLst>
              <c:ext xmlns:c16="http://schemas.microsoft.com/office/drawing/2014/chart" uri="{C3380CC4-5D6E-409C-BE32-E72D297353CC}">
                <c16:uniqueId val="{00000011-B6E4-4ECE-81FA-D21B85EAEB90}"/>
              </c:ext>
            </c:extLst>
          </c:dPt>
          <c:dLbls>
            <c:dLbl>
              <c:idx val="0"/>
              <c:layout>
                <c:manualLayout>
                  <c:x val="-8.590309441023505E-3"/>
                  <c:y val="-2.2766412220795212E-2"/>
                </c:manualLayout>
              </c:layout>
              <c:tx>
                <c:rich>
                  <a:bodyPr rot="0" spcFirstLastPara="1" vertOverflow="ellipsis" vert="horz" wrap="square" lIns="0" tIns="0" rIns="0" bIns="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fld id="{0A779969-4FFB-4F16-BE7B-0815516104E0}" type="VALUE">
                      <a:rPr lang="en-US" sz="1800">
                        <a:solidFill>
                          <a:srgbClr val="005DAA"/>
                        </a:solidFill>
                      </a:rPr>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D85B-4A64-BFA3-6454E9D2FB5C}"/>
                </c:ext>
              </c:extLst>
            </c:dLbl>
            <c:dLbl>
              <c:idx val="1"/>
              <c:layout>
                <c:manualLayout>
                  <c:x val="-6.6802144199378704E-3"/>
                  <c:y val="-1.0769455323102023E-2"/>
                </c:manualLayout>
              </c:layout>
              <c:tx>
                <c:rich>
                  <a:bodyPr rot="0" spcFirstLastPara="1" vertOverflow="ellipsis" vert="horz" wrap="square" lIns="0" tIns="0" rIns="0" bIns="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fld id="{076EBD87-81F3-4ABD-A279-5603AB6F4F85}" type="VALUE">
                      <a:rPr lang="en-US" sz="1800">
                        <a:solidFill>
                          <a:srgbClr val="9A4E9E"/>
                        </a:solidFill>
                      </a:rPr>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D85B-4A64-BFA3-6454E9D2FB5C}"/>
                </c:ext>
              </c:extLst>
            </c:dLbl>
            <c:dLbl>
              <c:idx val="2"/>
              <c:layout>
                <c:manualLayout>
                  <c:x val="-3.7382995803881556E-3"/>
                  <c:y val="2.9284427664295492E-2"/>
                </c:manualLayout>
              </c:layout>
              <c:tx>
                <c:rich>
                  <a:bodyPr rot="0" spcFirstLastPara="1" vertOverflow="ellipsis" vert="horz" wrap="square" lIns="0" tIns="0" rIns="0" bIns="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fld id="{B3DEA360-CC46-4977-8CD2-44872C3C0E87}" type="VALUE">
                      <a:rPr lang="en-US" sz="1800" smtClean="0">
                        <a:solidFill>
                          <a:srgbClr val="00788A"/>
                        </a:solidFill>
                      </a:rPr>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3.1E-2</c:v>
                </c:pt>
                <c:pt idx="1">
                  <c:v>8.0000000000000002E-3</c:v>
                </c:pt>
                <c:pt idx="2">
                  <c:v>0.01</c:v>
                </c:pt>
                <c:pt idx="3">
                  <c:v>0.29899999999999999</c:v>
                </c:pt>
                <c:pt idx="4">
                  <c:v>0.35899999999999999</c:v>
                </c:pt>
                <c:pt idx="5">
                  <c:v>0.24199999999999999</c:v>
                </c:pt>
                <c:pt idx="6">
                  <c:v>4.5999999999999999E-2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3694887062157"/>
          <c:y val="6.8170422050922636E-2"/>
          <c:w val="0.80876542183960864"/>
          <c:h val="0.77989948351012484"/>
        </c:manualLayout>
      </c:layout>
      <c:barChart>
        <c:barDir val="col"/>
        <c:grouping val="clustered"/>
        <c:varyColors val="0"/>
        <c:ser>
          <c:idx val="0"/>
          <c:order val="0"/>
          <c:tx>
            <c:strRef>
              <c:f>Sheet1!$B$1</c:f>
              <c:strCache>
                <c:ptCount val="1"/>
                <c:pt idx="0">
                  <c:v> Number of cases</c:v>
                </c:pt>
              </c:strCache>
            </c:strRef>
          </c:tx>
          <c:spPr>
            <a:solidFill>
              <a:srgbClr val="005DAA"/>
            </a:solidFill>
            <a:ln w="9525">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c:formatCode>
                <c:ptCount val="27"/>
                <c:pt idx="0">
                  <c:v>25103</c:v>
                </c:pt>
                <c:pt idx="1">
                  <c:v>24207</c:v>
                </c:pt>
                <c:pt idx="2">
                  <c:v>22726</c:v>
                </c:pt>
                <c:pt idx="3">
                  <c:v>21209</c:v>
                </c:pt>
                <c:pt idx="4">
                  <c:v>19753</c:v>
                </c:pt>
                <c:pt idx="5">
                  <c:v>18285</c:v>
                </c:pt>
                <c:pt idx="6">
                  <c:v>17498</c:v>
                </c:pt>
                <c:pt idx="7">
                  <c:v>16308</c:v>
                </c:pt>
                <c:pt idx="8">
                  <c:v>15947</c:v>
                </c:pt>
                <c:pt idx="9">
                  <c:v>15059</c:v>
                </c:pt>
                <c:pt idx="10">
                  <c:v>14836</c:v>
                </c:pt>
                <c:pt idx="11">
                  <c:v>14501</c:v>
                </c:pt>
                <c:pt idx="12">
                  <c:v>14062</c:v>
                </c:pt>
                <c:pt idx="13">
                  <c:v>13729</c:v>
                </c:pt>
                <c:pt idx="14">
                  <c:v>13288</c:v>
                </c:pt>
                <c:pt idx="15">
                  <c:v>12891</c:v>
                </c:pt>
                <c:pt idx="16">
                  <c:v>11503</c:v>
                </c:pt>
                <c:pt idx="17">
                  <c:v>11077</c:v>
                </c:pt>
                <c:pt idx="18">
                  <c:v>10483</c:v>
                </c:pt>
                <c:pt idx="19">
                  <c:v>9926</c:v>
                </c:pt>
                <c:pt idx="20">
                  <c:v>9551</c:v>
                </c:pt>
                <c:pt idx="21">
                  <c:v>9390</c:v>
                </c:pt>
                <c:pt idx="22">
                  <c:v>9537</c:v>
                </c:pt>
                <c:pt idx="23">
                  <c:v>9252</c:v>
                </c:pt>
                <c:pt idx="24">
                  <c:v>9082</c:v>
                </c:pt>
                <c:pt idx="25">
                  <c:v>9024</c:v>
                </c:pt>
                <c:pt idx="26">
                  <c:v>8916</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Incidence rate</c:v>
                </c:pt>
              </c:strCache>
            </c:strRef>
          </c:tx>
          <c:spPr>
            <a:ln w="38100">
              <a:solidFill>
                <a:srgbClr val="F6A01A"/>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0.0</c:formatCode>
                <c:ptCount val="27"/>
                <c:pt idx="0">
                  <c:v>9.6580241502389192</c:v>
                </c:pt>
                <c:pt idx="1">
                  <c:v>9.1997812711812887</c:v>
                </c:pt>
                <c:pt idx="2">
                  <c:v>8.5346767133298709</c:v>
                </c:pt>
                <c:pt idx="3">
                  <c:v>7.8728470719891002</c:v>
                </c:pt>
                <c:pt idx="4">
                  <c:v>7.2449010748975073</c:v>
                </c:pt>
                <c:pt idx="5">
                  <c:v>6.6285038847926661</c:v>
                </c:pt>
                <c:pt idx="6">
                  <c:v>6.2707817750453758</c:v>
                </c:pt>
                <c:pt idx="7">
                  <c:v>5.7796500753603217</c:v>
                </c:pt>
                <c:pt idx="8">
                  <c:v>5.5960481730369542</c:v>
                </c:pt>
                <c:pt idx="9">
                  <c:v>5.2356331665286362</c:v>
                </c:pt>
                <c:pt idx="10">
                  <c:v>5.1139587416935619</c:v>
                </c:pt>
                <c:pt idx="11">
                  <c:v>4.9524377116974163</c:v>
                </c:pt>
                <c:pt idx="12">
                  <c:v>4.7584467497204788</c:v>
                </c:pt>
                <c:pt idx="13">
                  <c:v>4.601181060741113</c:v>
                </c:pt>
                <c:pt idx="14">
                  <c:v>4.4112295443546126</c:v>
                </c:pt>
                <c:pt idx="15">
                  <c:v>4.2391502105635332</c:v>
                </c:pt>
                <c:pt idx="16">
                  <c:v>3.7496960808250237</c:v>
                </c:pt>
                <c:pt idx="17">
                  <c:v>3.58106179345355</c:v>
                </c:pt>
                <c:pt idx="18">
                  <c:v>3.3647147197914173</c:v>
                </c:pt>
                <c:pt idx="19">
                  <c:v>3.1628488951967424</c:v>
                </c:pt>
                <c:pt idx="20">
                  <c:v>3.0225284702260615</c:v>
                </c:pt>
                <c:pt idx="21">
                  <c:v>2.9500377831037219</c:v>
                </c:pt>
                <c:pt idx="22">
                  <c:v>2.9744086427601206</c:v>
                </c:pt>
                <c:pt idx="23">
                  <c:v>2.8649168393324569</c:v>
                </c:pt>
                <c:pt idx="24">
                  <c:v>2.7945858846353162</c:v>
                </c:pt>
                <c:pt idx="25">
                  <c:v>2.7622728057783883</c:v>
                </c:pt>
                <c:pt idx="26">
                  <c:v>2.716309089932476</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sz="2200">
                    <a:solidFill>
                      <a:srgbClr val="000000"/>
                    </a:solidFill>
                    <a:latin typeface="Calibri" panose="020F0502020204030204" pitchFamily="34" charset="0"/>
                    <a:cs typeface="Calibri" panose="020F0502020204030204" pitchFamily="34" charset="0"/>
                  </a:defRPr>
                </a:pPr>
                <a:r>
                  <a:rPr lang="en-US" sz="2000">
                    <a:solidFill>
                      <a:srgbClr val="3F3F3F"/>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accent4">
                <a:lumMod val="50000"/>
              </a:schemeClr>
            </a:solidFill>
          </a:ln>
        </c:spPr>
        <c:txPr>
          <a:bodyPr rot="0" vert="horz"/>
          <a:lstStyle/>
          <a:p>
            <a:pPr>
              <a:defRPr sz="1800">
                <a:solidFill>
                  <a:srgbClr val="3F3F3F"/>
                </a:solidFill>
                <a:latin typeface="Calibri" panose="020F0502020204030204" pitchFamily="34" charset="0"/>
              </a:defRPr>
            </a:pPr>
            <a:endParaRPr lang="en-US"/>
          </a:p>
        </c:txPr>
        <c:crossAx val="196572488"/>
        <c:crosses val="autoZero"/>
        <c:auto val="0"/>
        <c:lblAlgn val="ctr"/>
        <c:lblOffset val="0"/>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low"/>
        <c:spPr>
          <a:ln>
            <a:solidFill>
              <a:schemeClr val="accent4">
                <a:lumMod val="50000"/>
              </a:schemeClr>
            </a:solidFill>
          </a:ln>
        </c:spPr>
        <c:txPr>
          <a:bodyPr/>
          <a:lstStyle/>
          <a:p>
            <a:pPr>
              <a:defRPr sz="1800" baseline="0">
                <a:solidFill>
                  <a:schemeClr val="accent4">
                    <a:lumMod val="50000"/>
                  </a:schemeClr>
                </a:solidFill>
                <a:latin typeface="Calibri" panose="020F0502020204030204" pitchFamily="34" charset="0"/>
              </a:defRPr>
            </a:pPr>
            <a:endParaRPr lang="en-US"/>
          </a:p>
        </c:txPr>
        <c:crossAx val="315305256"/>
        <c:crosses val="autoZero"/>
        <c:crossBetween val="between"/>
      </c:valAx>
      <c:valAx>
        <c:axId val="455406024"/>
        <c:scaling>
          <c:orientation val="minMax"/>
        </c:scaling>
        <c:delete val="0"/>
        <c:axPos val="r"/>
        <c:numFmt formatCode="0" sourceLinked="0"/>
        <c:majorTickMark val="out"/>
        <c:minorTickMark val="none"/>
        <c:tickLblPos val="nextTo"/>
        <c:spPr>
          <a:ln>
            <a:solidFill>
              <a:srgbClr val="000000"/>
            </a:solidFill>
          </a:ln>
        </c:spPr>
        <c:txPr>
          <a:bodyPr/>
          <a:lstStyle/>
          <a:p>
            <a:pPr>
              <a:defRPr sz="1800">
                <a:solidFill>
                  <a:srgbClr val="000000"/>
                </a:solidFill>
                <a:latin typeface="Calibri" panose="020F0502020204030204" pitchFamily="34" charset="0"/>
                <a:cs typeface="Calibri" panose="020F0502020204030204" pitchFamily="34" charset="0"/>
              </a:defRPr>
            </a:pPr>
            <a:endParaRPr lang="en-US"/>
          </a:p>
        </c:tx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egendEntry>
        <c:idx val="0"/>
        <c:txPr>
          <a:bodyPr/>
          <a:lstStyle/>
          <a:p>
            <a:pPr>
              <a:defRPr sz="1800">
                <a:solidFill>
                  <a:srgbClr val="3F3F3F"/>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rgbClr val="3F3F3F"/>
                </a:solidFill>
                <a:latin typeface="Calibri" panose="020F0502020204030204" pitchFamily="34" charset="0"/>
                <a:cs typeface="Calibri" panose="020F0502020204030204" pitchFamily="34" charset="0"/>
              </a:defRPr>
            </a:pPr>
            <a:endParaRPr lang="en-US"/>
          </a:p>
        </c:txPr>
      </c:legendEntry>
      <c:layout>
        <c:manualLayout>
          <c:xMode val="edge"/>
          <c:yMode val="edge"/>
          <c:x val="0.64241606505979032"/>
          <c:y val="0.22505634787350901"/>
          <c:w val="0.23499309399797977"/>
          <c:h val="0.18344553287051618"/>
        </c:manualLayout>
      </c:layout>
      <c:overlay val="0"/>
      <c:txPr>
        <a:bodyPr/>
        <a:lstStyle/>
        <a:p>
          <a:pPr>
            <a:defRPr sz="1800">
              <a:solidFill>
                <a:srgbClr val="3F3F3F"/>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230221472363"/>
          <c:y val="3.241276561647493E-2"/>
          <c:w val="0.7944868527852682"/>
          <c:h val="0.83631830986945721"/>
        </c:manualLayout>
      </c:layout>
      <c:pieChart>
        <c:varyColors val="1"/>
        <c:ser>
          <c:idx val="0"/>
          <c:order val="0"/>
          <c:tx>
            <c:strRef>
              <c:f>Sheet1!$B$1</c:f>
              <c:strCache>
                <c:ptCount val="1"/>
                <c:pt idx="0">
                  <c:v>Sales</c:v>
                </c:pt>
              </c:strCache>
            </c:strRef>
          </c:tx>
          <c:spPr>
            <a:solidFill>
              <a:srgbClr val="005DAA"/>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1-F298-471D-ACDA-1428E1CE8471}"/>
              </c:ext>
            </c:extLst>
          </c:dPt>
          <c:dPt>
            <c:idx val="1"/>
            <c:bubble3D val="0"/>
            <c:spPr>
              <a:solidFill>
                <a:srgbClr val="9A4E9E"/>
              </a:solidFill>
              <a:ln w="3175">
                <a:solidFill>
                  <a:schemeClr val="tx2"/>
                </a:solidFill>
              </a:ln>
              <a:effectLst/>
            </c:spPr>
            <c:extLst>
              <c:ext xmlns:c16="http://schemas.microsoft.com/office/drawing/2014/chart" uri="{C3380CC4-5D6E-409C-BE32-E72D297353CC}">
                <c16:uniqueId val="{00000003-F298-471D-ACDA-1428E1CE8471}"/>
              </c:ext>
            </c:extLst>
          </c:dPt>
          <c:dPt>
            <c:idx val="2"/>
            <c:bubble3D val="0"/>
            <c:spPr>
              <a:solidFill>
                <a:srgbClr val="00788A"/>
              </a:solidFill>
              <a:ln w="3175">
                <a:solidFill>
                  <a:schemeClr val="tx2"/>
                </a:solidFill>
              </a:ln>
              <a:effectLst/>
            </c:spPr>
            <c:extLst>
              <c:ext xmlns:c16="http://schemas.microsoft.com/office/drawing/2014/chart" uri="{C3380CC4-5D6E-409C-BE32-E72D297353CC}">
                <c16:uniqueId val="{00000005-F298-471D-ACDA-1428E1CE8471}"/>
              </c:ext>
            </c:extLst>
          </c:dPt>
          <c:dPt>
            <c:idx val="3"/>
            <c:bubble3D val="0"/>
            <c:spPr>
              <a:solidFill>
                <a:srgbClr val="F6A01A"/>
              </a:solidFill>
              <a:ln w="3175">
                <a:solidFill>
                  <a:schemeClr val="tx2"/>
                </a:solidFill>
              </a:ln>
              <a:effectLst/>
            </c:spPr>
            <c:extLst>
              <c:ext xmlns:c16="http://schemas.microsoft.com/office/drawing/2014/chart" uri="{C3380CC4-5D6E-409C-BE32-E72D297353CC}">
                <c16:uniqueId val="{00000007-F298-471D-ACDA-1428E1CE8471}"/>
              </c:ext>
            </c:extLst>
          </c:dPt>
          <c:dPt>
            <c:idx val="4"/>
            <c:bubble3D val="0"/>
            <c:spPr>
              <a:solidFill>
                <a:srgbClr val="86B2D8"/>
              </a:solidFill>
              <a:ln w="3175">
                <a:solidFill>
                  <a:schemeClr val="tx2"/>
                </a:solidFill>
              </a:ln>
              <a:effectLst/>
            </c:spPr>
            <c:extLst>
              <c:ext xmlns:c16="http://schemas.microsoft.com/office/drawing/2014/chart" uri="{C3380CC4-5D6E-409C-BE32-E72D297353CC}">
                <c16:uniqueId val="{00000009-F298-471D-ACDA-1428E1CE8471}"/>
              </c:ext>
            </c:extLst>
          </c:dPt>
          <c:dPt>
            <c:idx val="5"/>
            <c:bubble3D val="0"/>
            <c:spPr>
              <a:solidFill>
                <a:srgbClr val="9A3B26"/>
              </a:solidFill>
              <a:ln w="3175">
                <a:solidFill>
                  <a:schemeClr val="tx2"/>
                </a:solidFill>
              </a:ln>
              <a:effectLst/>
            </c:spPr>
            <c:extLst>
              <c:ext xmlns:c16="http://schemas.microsoft.com/office/drawing/2014/chart" uri="{C3380CC4-5D6E-409C-BE32-E72D297353CC}">
                <c16:uniqueId val="{0000000B-F298-471D-ACDA-1428E1CE8471}"/>
              </c:ext>
            </c:extLst>
          </c:dPt>
          <c:dPt>
            <c:idx val="6"/>
            <c:bubble3D val="0"/>
            <c:spPr>
              <a:solidFill>
                <a:srgbClr val="898989"/>
              </a:solidFill>
              <a:ln w="3175">
                <a:solidFill>
                  <a:schemeClr val="tx2"/>
                </a:solidFill>
              </a:ln>
              <a:effectLst/>
            </c:spPr>
            <c:extLst>
              <c:ext xmlns:c16="http://schemas.microsoft.com/office/drawing/2014/chart" uri="{C3380CC4-5D6E-409C-BE32-E72D297353CC}">
                <c16:uniqueId val="{0000000D-F298-471D-ACDA-1428E1CE8471}"/>
              </c:ext>
            </c:extLst>
          </c:dPt>
          <c:dPt>
            <c:idx val="7"/>
            <c:bubble3D val="0"/>
            <c:spPr>
              <a:solidFill>
                <a:srgbClr val="005DAA"/>
              </a:solidFill>
              <a:ln w="3175">
                <a:solidFill>
                  <a:schemeClr val="tx2"/>
                </a:solidFill>
              </a:ln>
              <a:effectLst/>
            </c:spPr>
            <c:extLst>
              <c:ext xmlns:c16="http://schemas.microsoft.com/office/drawing/2014/chart" uri="{C3380CC4-5D6E-409C-BE32-E72D297353CC}">
                <c16:uniqueId val="{0000000F-F298-471D-ACDA-1428E1CE8471}"/>
              </c:ext>
            </c:extLst>
          </c:dPt>
          <c:dPt>
            <c:idx val="8"/>
            <c:bubble3D val="0"/>
            <c:spPr>
              <a:solidFill>
                <a:srgbClr val="005DAA"/>
              </a:solidFill>
              <a:ln w="3175">
                <a:solidFill>
                  <a:schemeClr val="tx2"/>
                </a:solid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layout>
                <c:manualLayout>
                  <c:x val="-2.5354642722715107E-2"/>
                  <c:y val="-8.1965437680881492E-3"/>
                </c:manualLayout>
              </c:layout>
              <c:tx>
                <c:rich>
                  <a:bodyPr/>
                  <a:lstStyle/>
                  <a:p>
                    <a:fld id="{CF5838A8-E6C8-495A-B412-E4EB7E5B2694}" type="VALUE">
                      <a:rPr lang="en-US">
                        <a:solidFill>
                          <a:srgbClr val="9A4E9E"/>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11290262340229343"/>
                      <c:h val="9.3529146234993393E-2"/>
                    </c:manualLayout>
                  </c15:layout>
                  <c15:dlblFieldTable/>
                  <c15:showDataLabelsRange val="0"/>
                </c:ext>
                <c:ext xmlns:c16="http://schemas.microsoft.com/office/drawing/2014/chart" uri="{C3380CC4-5D6E-409C-BE32-E72D297353CC}">
                  <c16:uniqueId val="{00000003-F298-471D-ACDA-1428E1CE8471}"/>
                </c:ext>
              </c:extLst>
            </c:dLbl>
            <c:dLbl>
              <c:idx val="2"/>
              <c:layout>
                <c:manualLayout>
                  <c:x val="-1.1877000383107402E-2"/>
                  <c:y val="2.2712117085725955E-2"/>
                </c:manualLayout>
              </c:layout>
              <c:tx>
                <c:rich>
                  <a:bodyPr/>
                  <a:lstStyle/>
                  <a:p>
                    <a:fld id="{0E858AC2-E71C-42BC-BA73-4F297516B560}" type="VALUE">
                      <a:rPr lang="en-US">
                        <a:solidFill>
                          <a:srgbClr val="00788A"/>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98-471D-ACDA-1428E1CE8471}"/>
                </c:ext>
              </c:extLst>
            </c:dLbl>
            <c:dLbl>
              <c:idx val="3"/>
              <c:layout>
                <c:manualLayout>
                  <c:x val="-0.11191906113286244"/>
                  <c:y val="-3.2937797125072596E-2"/>
                </c:manualLayout>
              </c:layout>
              <c:tx>
                <c:rich>
                  <a:bodyPr/>
                  <a:lstStyle/>
                  <a:p>
                    <a:fld id="{DF32C7CC-A5DF-42E7-B087-44F726B82840}" type="VALUE">
                      <a:rPr lang="en-US">
                        <a:solidFill>
                          <a:schemeClr val="tx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formatCode="0.00%">
                  <c:v>3.1426775612822125E-4</c:v>
                </c:pt>
                <c:pt idx="1">
                  <c:v>7.54242614707731E-3</c:v>
                </c:pt>
                <c:pt idx="2">
                  <c:v>1.257071024512885E-2</c:v>
                </c:pt>
                <c:pt idx="3">
                  <c:v>3.9754871150219986E-2</c:v>
                </c:pt>
                <c:pt idx="4">
                  <c:v>0.13199245757385292</c:v>
                </c:pt>
                <c:pt idx="5">
                  <c:v>0.32605279698302952</c:v>
                </c:pt>
                <c:pt idx="6">
                  <c:v>0.4761156505342552</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811197488006241"/>
          <c:y val="3.0831237162559599E-2"/>
          <c:w val="0.84225823308657388"/>
          <c:h val="0.80120569389426333"/>
        </c:manualLayout>
      </c:layout>
      <c:areaChart>
        <c:grouping val="stacked"/>
        <c:varyColors val="0"/>
        <c:ser>
          <c:idx val="0"/>
          <c:order val="0"/>
          <c:tx>
            <c:strRef>
              <c:f>Sheet1!$B$1</c:f>
              <c:strCache>
                <c:ptCount val="1"/>
                <c:pt idx="0">
                  <c:v>0–4 years</c:v>
                </c:pt>
              </c:strCache>
            </c:strRef>
          </c:tx>
          <c:spPr>
            <a:solidFill>
              <a:srgbClr val="762A83"/>
            </a:solidFill>
            <a:ln w="19050">
              <a:noFill/>
            </a:ln>
            <a:effectLst/>
          </c:spPr>
          <c:dPt>
            <c:idx val="0"/>
            <c:bubble3D val="0"/>
            <c:spPr>
              <a:solidFill>
                <a:srgbClr val="762A83"/>
              </a:solidFill>
              <a:ln w="9525">
                <a:noFill/>
              </a:ln>
              <a:effectLst/>
            </c:spPr>
            <c:extLst>
              <c:ext xmlns:c16="http://schemas.microsoft.com/office/drawing/2014/chart" uri="{C3380CC4-5D6E-409C-BE32-E72D297353CC}">
                <c16:uniqueId val="{00000001-7FA9-4D4C-B449-FE6789C130C3}"/>
              </c:ext>
            </c:extLst>
          </c:dPt>
          <c:dPt>
            <c:idx val="1"/>
            <c:bubble3D val="0"/>
            <c:spPr>
              <a:solidFill>
                <a:srgbClr val="762A83"/>
              </a:solidFill>
              <a:ln w="9525">
                <a:noFill/>
              </a:ln>
              <a:effectLst/>
            </c:spPr>
            <c:extLst>
              <c:ext xmlns:c16="http://schemas.microsoft.com/office/drawing/2014/chart" uri="{C3380CC4-5D6E-409C-BE32-E72D297353CC}">
                <c16:uniqueId val="{00000003-7FA9-4D4C-B449-FE6789C130C3}"/>
              </c:ext>
            </c:extLst>
          </c:dPt>
          <c:dPt>
            <c:idx val="2"/>
            <c:bubble3D val="0"/>
            <c:spPr>
              <a:solidFill>
                <a:srgbClr val="762A83"/>
              </a:solidFill>
              <a:ln w="9525">
                <a:noFill/>
              </a:ln>
              <a:effectLst/>
            </c:spPr>
            <c:extLst>
              <c:ext xmlns:c16="http://schemas.microsoft.com/office/drawing/2014/chart" uri="{C3380CC4-5D6E-409C-BE32-E72D297353CC}">
                <c16:uniqueId val="{00000005-7FA9-4D4C-B449-FE6789C130C3}"/>
              </c:ext>
            </c:extLst>
          </c:dPt>
          <c:dPt>
            <c:idx val="3"/>
            <c:bubble3D val="0"/>
            <c:spPr>
              <a:solidFill>
                <a:srgbClr val="762A83"/>
              </a:solidFill>
              <a:ln w="9525">
                <a:noFill/>
              </a:ln>
              <a:effectLst/>
            </c:spPr>
            <c:extLst>
              <c:ext xmlns:c16="http://schemas.microsoft.com/office/drawing/2014/chart" uri="{C3380CC4-5D6E-409C-BE32-E72D297353CC}">
                <c16:uniqueId val="{00000007-7FA9-4D4C-B449-FE6789C130C3}"/>
              </c:ext>
            </c:extLst>
          </c:dPt>
          <c:dPt>
            <c:idx val="4"/>
            <c:bubble3D val="0"/>
            <c:spPr>
              <a:solidFill>
                <a:srgbClr val="762A83"/>
              </a:solidFill>
              <a:ln w="9525">
                <a:noFill/>
              </a:ln>
              <a:effectLst/>
            </c:spPr>
            <c:extLst>
              <c:ext xmlns:c16="http://schemas.microsoft.com/office/drawing/2014/chart" uri="{C3380CC4-5D6E-409C-BE32-E72D297353CC}">
                <c16:uniqueId val="{00000009-7FA9-4D4C-B449-FE6789C130C3}"/>
              </c:ext>
            </c:extLst>
          </c:dPt>
          <c:dPt>
            <c:idx val="5"/>
            <c:bubble3D val="0"/>
            <c:spPr>
              <a:solidFill>
                <a:srgbClr val="762A83"/>
              </a:solidFill>
              <a:ln w="9525">
                <a:noFill/>
              </a:ln>
              <a:effectLst/>
            </c:spPr>
            <c:extLst>
              <c:ext xmlns:c16="http://schemas.microsoft.com/office/drawing/2014/chart" uri="{C3380CC4-5D6E-409C-BE32-E72D297353CC}">
                <c16:uniqueId val="{0000000B-7FA9-4D4C-B449-FE6789C130C3}"/>
              </c:ext>
            </c:extLst>
          </c:dPt>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c:formatCode>
                <c:ptCount val="27"/>
                <c:pt idx="0">
                  <c:v>1014</c:v>
                </c:pt>
                <c:pt idx="1">
                  <c:v>995</c:v>
                </c:pt>
                <c:pt idx="2">
                  <c:v>894</c:v>
                </c:pt>
                <c:pt idx="3">
                  <c:v>770</c:v>
                </c:pt>
                <c:pt idx="4">
                  <c:v>734</c:v>
                </c:pt>
                <c:pt idx="5">
                  <c:v>638</c:v>
                </c:pt>
                <c:pt idx="6">
                  <c:v>602</c:v>
                </c:pt>
                <c:pt idx="7">
                  <c:v>544</c:v>
                </c:pt>
                <c:pt idx="8">
                  <c:v>543</c:v>
                </c:pt>
                <c:pt idx="9">
                  <c:v>556</c:v>
                </c:pt>
                <c:pt idx="10">
                  <c:v>547</c:v>
                </c:pt>
                <c:pt idx="11">
                  <c:v>549</c:v>
                </c:pt>
                <c:pt idx="12">
                  <c:v>474</c:v>
                </c:pt>
                <c:pt idx="13">
                  <c:v>482</c:v>
                </c:pt>
                <c:pt idx="14">
                  <c:v>467</c:v>
                </c:pt>
                <c:pt idx="15">
                  <c:v>494</c:v>
                </c:pt>
                <c:pt idx="16">
                  <c:v>403</c:v>
                </c:pt>
                <c:pt idx="17">
                  <c:v>364</c:v>
                </c:pt>
                <c:pt idx="18">
                  <c:v>350</c:v>
                </c:pt>
                <c:pt idx="19">
                  <c:v>261</c:v>
                </c:pt>
                <c:pt idx="20">
                  <c:v>295</c:v>
                </c:pt>
                <c:pt idx="21">
                  <c:v>263</c:v>
                </c:pt>
                <c:pt idx="22">
                  <c:v>244</c:v>
                </c:pt>
                <c:pt idx="23">
                  <c:v>224</c:v>
                </c:pt>
                <c:pt idx="24">
                  <c:v>227</c:v>
                </c:pt>
                <c:pt idx="25">
                  <c:v>185</c:v>
                </c:pt>
                <c:pt idx="26">
                  <c:v>215</c:v>
                </c:pt>
              </c:numCache>
            </c:numRef>
          </c:val>
          <c:extLst>
            <c:ext xmlns:c16="http://schemas.microsoft.com/office/drawing/2014/chart" uri="{C3380CC4-5D6E-409C-BE32-E72D297353CC}">
              <c16:uniqueId val="{0000000E-7FA9-4D4C-B449-FE6789C130C3}"/>
            </c:ext>
          </c:extLst>
        </c:ser>
        <c:ser>
          <c:idx val="1"/>
          <c:order val="1"/>
          <c:tx>
            <c:strRef>
              <c:f>Sheet1!$C$1</c:f>
              <c:strCache>
                <c:ptCount val="1"/>
                <c:pt idx="0">
                  <c:v>5–14 years</c:v>
                </c:pt>
              </c:strCache>
            </c:strRef>
          </c:tx>
          <c:spPr>
            <a:solidFill>
              <a:srgbClr val="AF8DC3"/>
            </a:solidFill>
            <a:ln w="1905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646</c:v>
                </c:pt>
                <c:pt idx="1">
                  <c:v>664</c:v>
                </c:pt>
                <c:pt idx="2">
                  <c:v>642</c:v>
                </c:pt>
                <c:pt idx="3">
                  <c:v>586</c:v>
                </c:pt>
                <c:pt idx="4">
                  <c:v>517</c:v>
                </c:pt>
                <c:pt idx="5">
                  <c:v>439</c:v>
                </c:pt>
                <c:pt idx="6">
                  <c:v>436</c:v>
                </c:pt>
                <c:pt idx="7">
                  <c:v>420</c:v>
                </c:pt>
                <c:pt idx="8">
                  <c:v>386</c:v>
                </c:pt>
                <c:pt idx="9">
                  <c:v>388</c:v>
                </c:pt>
                <c:pt idx="10">
                  <c:v>364</c:v>
                </c:pt>
                <c:pt idx="11">
                  <c:v>403</c:v>
                </c:pt>
                <c:pt idx="12">
                  <c:v>377</c:v>
                </c:pt>
                <c:pt idx="13">
                  <c:v>321</c:v>
                </c:pt>
                <c:pt idx="14">
                  <c:v>310</c:v>
                </c:pt>
                <c:pt idx="15">
                  <c:v>289</c:v>
                </c:pt>
                <c:pt idx="16">
                  <c:v>244</c:v>
                </c:pt>
                <c:pt idx="17">
                  <c:v>270</c:v>
                </c:pt>
                <c:pt idx="18">
                  <c:v>226</c:v>
                </c:pt>
                <c:pt idx="19">
                  <c:v>226</c:v>
                </c:pt>
                <c:pt idx="20">
                  <c:v>188</c:v>
                </c:pt>
                <c:pt idx="21">
                  <c:v>195</c:v>
                </c:pt>
                <c:pt idx="22">
                  <c:v>196</c:v>
                </c:pt>
                <c:pt idx="23">
                  <c:v>163</c:v>
                </c:pt>
                <c:pt idx="24">
                  <c:v>202</c:v>
                </c:pt>
                <c:pt idx="25">
                  <c:v>188</c:v>
                </c:pt>
                <c:pt idx="26">
                  <c:v>152</c:v>
                </c:pt>
              </c:numCache>
            </c:numRef>
          </c:val>
          <c:extLst>
            <c:ext xmlns:c16="http://schemas.microsoft.com/office/drawing/2014/chart" uri="{C3380CC4-5D6E-409C-BE32-E72D297353CC}">
              <c16:uniqueId val="{0000000C-0B47-4C64-AA2B-059E54F80D51}"/>
            </c:ext>
          </c:extLst>
        </c:ser>
        <c:ser>
          <c:idx val="2"/>
          <c:order val="2"/>
          <c:tx>
            <c:strRef>
              <c:f>Sheet1!$D$1</c:f>
              <c:strCache>
                <c:ptCount val="1"/>
                <c:pt idx="0">
                  <c:v>15–24 years</c:v>
                </c:pt>
              </c:strCache>
            </c:strRef>
          </c:tx>
          <c:spPr>
            <a:solidFill>
              <a:srgbClr val="E7D4E8"/>
            </a:solidFill>
            <a:ln w="1905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c:formatCode>
                <c:ptCount val="27"/>
                <c:pt idx="0">
                  <c:v>1821</c:v>
                </c:pt>
                <c:pt idx="1">
                  <c:v>1832</c:v>
                </c:pt>
                <c:pt idx="2">
                  <c:v>1698</c:v>
                </c:pt>
                <c:pt idx="3">
                  <c:v>1637</c:v>
                </c:pt>
                <c:pt idx="4">
                  <c:v>1675</c:v>
                </c:pt>
                <c:pt idx="5">
                  <c:v>1542</c:v>
                </c:pt>
                <c:pt idx="6">
                  <c:v>1518</c:v>
                </c:pt>
                <c:pt idx="7">
                  <c:v>1618</c:v>
                </c:pt>
                <c:pt idx="8">
                  <c:v>1597</c:v>
                </c:pt>
                <c:pt idx="9">
                  <c:v>1499</c:v>
                </c:pt>
                <c:pt idx="10">
                  <c:v>1573</c:v>
                </c:pt>
                <c:pt idx="11">
                  <c:v>1604</c:v>
                </c:pt>
                <c:pt idx="12">
                  <c:v>1540</c:v>
                </c:pt>
                <c:pt idx="13">
                  <c:v>1532</c:v>
                </c:pt>
                <c:pt idx="14">
                  <c:v>1581</c:v>
                </c:pt>
                <c:pt idx="15">
                  <c:v>1443</c:v>
                </c:pt>
                <c:pt idx="16">
                  <c:v>1277</c:v>
                </c:pt>
                <c:pt idx="17">
                  <c:v>1185</c:v>
                </c:pt>
                <c:pt idx="18">
                  <c:v>1028</c:v>
                </c:pt>
                <c:pt idx="19">
                  <c:v>1019</c:v>
                </c:pt>
                <c:pt idx="20">
                  <c:v>978</c:v>
                </c:pt>
                <c:pt idx="21">
                  <c:v>960</c:v>
                </c:pt>
                <c:pt idx="22">
                  <c:v>936</c:v>
                </c:pt>
                <c:pt idx="23">
                  <c:v>935</c:v>
                </c:pt>
                <c:pt idx="24">
                  <c:v>847</c:v>
                </c:pt>
                <c:pt idx="25">
                  <c:v>873</c:v>
                </c:pt>
                <c:pt idx="26">
                  <c:v>850</c:v>
                </c:pt>
              </c:numCache>
            </c:numRef>
          </c:val>
          <c:extLst>
            <c:ext xmlns:c16="http://schemas.microsoft.com/office/drawing/2014/chart" uri="{C3380CC4-5D6E-409C-BE32-E72D297353CC}">
              <c16:uniqueId val="{0000000D-0B47-4C64-AA2B-059E54F80D51}"/>
            </c:ext>
          </c:extLst>
        </c:ser>
        <c:ser>
          <c:idx val="3"/>
          <c:order val="3"/>
          <c:tx>
            <c:strRef>
              <c:f>Sheet1!$E$1</c:f>
              <c:strCache>
                <c:ptCount val="1"/>
                <c:pt idx="0">
                  <c:v>25–44 years</c:v>
                </c:pt>
              </c:strCache>
            </c:strRef>
          </c:tx>
          <c:spPr>
            <a:solidFill>
              <a:srgbClr val="ACE1E2"/>
            </a:solidFill>
            <a:ln w="1905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Sheet1!$E$2:$E$28</c:f>
              <c:numCache>
                <c:formatCode>#,##0</c:formatCode>
                <c:ptCount val="27"/>
                <c:pt idx="0">
                  <c:v>9590</c:v>
                </c:pt>
                <c:pt idx="1">
                  <c:v>9044</c:v>
                </c:pt>
                <c:pt idx="2">
                  <c:v>8200</c:v>
                </c:pt>
                <c:pt idx="3">
                  <c:v>7563</c:v>
                </c:pt>
                <c:pt idx="4">
                  <c:v>6884</c:v>
                </c:pt>
                <c:pt idx="5">
                  <c:v>6335</c:v>
                </c:pt>
                <c:pt idx="6">
                  <c:v>6061</c:v>
                </c:pt>
                <c:pt idx="7">
                  <c:v>5576</c:v>
                </c:pt>
                <c:pt idx="8">
                  <c:v>5611</c:v>
                </c:pt>
                <c:pt idx="9">
                  <c:v>5290</c:v>
                </c:pt>
                <c:pt idx="10">
                  <c:v>5074</c:v>
                </c:pt>
                <c:pt idx="11">
                  <c:v>4940</c:v>
                </c:pt>
                <c:pt idx="12">
                  <c:v>4737</c:v>
                </c:pt>
                <c:pt idx="13">
                  <c:v>4690</c:v>
                </c:pt>
                <c:pt idx="14">
                  <c:v>4317</c:v>
                </c:pt>
                <c:pt idx="15">
                  <c:v>4243</c:v>
                </c:pt>
                <c:pt idx="16">
                  <c:v>3885</c:v>
                </c:pt>
                <c:pt idx="17">
                  <c:v>3642</c:v>
                </c:pt>
                <c:pt idx="18">
                  <c:v>3358</c:v>
                </c:pt>
                <c:pt idx="19">
                  <c:v>3118</c:v>
                </c:pt>
                <c:pt idx="20">
                  <c:v>2962</c:v>
                </c:pt>
                <c:pt idx="21">
                  <c:v>2821</c:v>
                </c:pt>
                <c:pt idx="22">
                  <c:v>2858</c:v>
                </c:pt>
                <c:pt idx="23">
                  <c:v>2829</c:v>
                </c:pt>
                <c:pt idx="24">
                  <c:v>2757</c:v>
                </c:pt>
                <c:pt idx="25">
                  <c:v>2729</c:v>
                </c:pt>
                <c:pt idx="26">
                  <c:v>2612</c:v>
                </c:pt>
              </c:numCache>
            </c:numRef>
          </c:val>
          <c:extLst>
            <c:ext xmlns:c16="http://schemas.microsoft.com/office/drawing/2014/chart" uri="{C3380CC4-5D6E-409C-BE32-E72D297353CC}">
              <c16:uniqueId val="{0000000E-0B47-4C64-AA2B-059E54F80D51}"/>
            </c:ext>
          </c:extLst>
        </c:ser>
        <c:ser>
          <c:idx val="4"/>
          <c:order val="4"/>
          <c:tx>
            <c:strRef>
              <c:f>Sheet1!$F$1</c:f>
              <c:strCache>
                <c:ptCount val="1"/>
                <c:pt idx="0">
                  <c:v>45–64 years</c:v>
                </c:pt>
              </c:strCache>
            </c:strRef>
          </c:tx>
          <c:spPr>
            <a:solidFill>
              <a:srgbClr val="4FBDC9"/>
            </a:solidFill>
            <a:ln w="1905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Sheet1!$F$2:$F$28</c:f>
              <c:numCache>
                <c:formatCode>#,##0</c:formatCode>
                <c:ptCount val="27"/>
                <c:pt idx="0">
                  <c:v>6196</c:v>
                </c:pt>
                <c:pt idx="1">
                  <c:v>6126</c:v>
                </c:pt>
                <c:pt idx="2">
                  <c:v>5960</c:v>
                </c:pt>
                <c:pt idx="3">
                  <c:v>5572</c:v>
                </c:pt>
                <c:pt idx="4">
                  <c:v>5279</c:v>
                </c:pt>
                <c:pt idx="5">
                  <c:v>4954</c:v>
                </c:pt>
                <c:pt idx="6">
                  <c:v>4860</c:v>
                </c:pt>
                <c:pt idx="7">
                  <c:v>4635</c:v>
                </c:pt>
                <c:pt idx="8">
                  <c:v>4515</c:v>
                </c:pt>
                <c:pt idx="9">
                  <c:v>4183</c:v>
                </c:pt>
                <c:pt idx="10">
                  <c:v>4284</c:v>
                </c:pt>
                <c:pt idx="11">
                  <c:v>4193</c:v>
                </c:pt>
                <c:pt idx="12">
                  <c:v>4126</c:v>
                </c:pt>
                <c:pt idx="13">
                  <c:v>4039</c:v>
                </c:pt>
                <c:pt idx="14">
                  <c:v>4039</c:v>
                </c:pt>
                <c:pt idx="15">
                  <c:v>3928</c:v>
                </c:pt>
                <c:pt idx="16">
                  <c:v>3417</c:v>
                </c:pt>
                <c:pt idx="17">
                  <c:v>3412</c:v>
                </c:pt>
                <c:pt idx="18">
                  <c:v>3284</c:v>
                </c:pt>
                <c:pt idx="19">
                  <c:v>3111</c:v>
                </c:pt>
                <c:pt idx="20">
                  <c:v>2952</c:v>
                </c:pt>
                <c:pt idx="21">
                  <c:v>2957</c:v>
                </c:pt>
                <c:pt idx="22">
                  <c:v>3020</c:v>
                </c:pt>
                <c:pt idx="23">
                  <c:v>2844</c:v>
                </c:pt>
                <c:pt idx="24">
                  <c:v>2752</c:v>
                </c:pt>
                <c:pt idx="25">
                  <c:v>2695</c:v>
                </c:pt>
                <c:pt idx="26">
                  <c:v>2665</c:v>
                </c:pt>
              </c:numCache>
            </c:numRef>
          </c:val>
          <c:extLst>
            <c:ext xmlns:c16="http://schemas.microsoft.com/office/drawing/2014/chart" uri="{C3380CC4-5D6E-409C-BE32-E72D297353CC}">
              <c16:uniqueId val="{0000000F-0B47-4C64-AA2B-059E54F80D51}"/>
            </c:ext>
          </c:extLst>
        </c:ser>
        <c:ser>
          <c:idx val="5"/>
          <c:order val="5"/>
          <c:tx>
            <c:strRef>
              <c:f>Sheet1!$G$1</c:f>
              <c:strCache>
                <c:ptCount val="1"/>
                <c:pt idx="0">
                  <c:v>≥65 years</c:v>
                </c:pt>
              </c:strCache>
            </c:strRef>
          </c:tx>
          <c:spPr>
            <a:solidFill>
              <a:srgbClr val="00788A"/>
            </a:solidFill>
            <a:ln w="1905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Sheet1!$G$2:$G$28</c:f>
              <c:numCache>
                <c:formatCode>#,##0</c:formatCode>
                <c:ptCount val="27"/>
                <c:pt idx="0">
                  <c:v>5819</c:v>
                </c:pt>
                <c:pt idx="1">
                  <c:v>5540</c:v>
                </c:pt>
                <c:pt idx="2">
                  <c:v>5327</c:v>
                </c:pt>
                <c:pt idx="3">
                  <c:v>5076</c:v>
                </c:pt>
                <c:pt idx="4">
                  <c:v>4663</c:v>
                </c:pt>
                <c:pt idx="5">
                  <c:v>4377</c:v>
                </c:pt>
                <c:pt idx="6">
                  <c:v>4019</c:v>
                </c:pt>
                <c:pt idx="7">
                  <c:v>3515</c:v>
                </c:pt>
                <c:pt idx="8">
                  <c:v>3294</c:v>
                </c:pt>
                <c:pt idx="9">
                  <c:v>3142</c:v>
                </c:pt>
                <c:pt idx="10">
                  <c:v>2994</c:v>
                </c:pt>
                <c:pt idx="11">
                  <c:v>2811</c:v>
                </c:pt>
                <c:pt idx="12">
                  <c:v>2808</c:v>
                </c:pt>
                <c:pt idx="13">
                  <c:v>2664</c:v>
                </c:pt>
                <c:pt idx="14">
                  <c:v>2573</c:v>
                </c:pt>
                <c:pt idx="15">
                  <c:v>2494</c:v>
                </c:pt>
                <c:pt idx="16">
                  <c:v>2277</c:v>
                </c:pt>
                <c:pt idx="17">
                  <c:v>2204</c:v>
                </c:pt>
                <c:pt idx="18">
                  <c:v>2237</c:v>
                </c:pt>
                <c:pt idx="19">
                  <c:v>2190</c:v>
                </c:pt>
                <c:pt idx="20">
                  <c:v>2176</c:v>
                </c:pt>
                <c:pt idx="21">
                  <c:v>2194</c:v>
                </c:pt>
                <c:pt idx="22">
                  <c:v>2283</c:v>
                </c:pt>
                <c:pt idx="23">
                  <c:v>2254</c:v>
                </c:pt>
                <c:pt idx="24">
                  <c:v>2294</c:v>
                </c:pt>
                <c:pt idx="25">
                  <c:v>2353</c:v>
                </c:pt>
                <c:pt idx="26">
                  <c:v>2422</c:v>
                </c:pt>
              </c:numCache>
            </c:numRef>
          </c:val>
          <c:extLst>
            <c:ext xmlns:c16="http://schemas.microsoft.com/office/drawing/2014/chart" uri="{C3380CC4-5D6E-409C-BE32-E72D297353CC}">
              <c16:uniqueId val="{00000010-0B47-4C64-AA2B-059E54F80D51}"/>
            </c:ext>
          </c:extLst>
        </c:ser>
        <c:dLbls>
          <c:showLegendKey val="0"/>
          <c:showVal val="0"/>
          <c:showCatName val="0"/>
          <c:showSerName val="0"/>
          <c:showPercent val="0"/>
          <c:showBubbleSize val="0"/>
        </c:dLbls>
        <c:axId val="612094512"/>
        <c:axId val="612095168"/>
      </c:areaChart>
      <c:catAx>
        <c:axId val="61209451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100"/>
        <c:tickLblSkip val="2"/>
        <c:noMultiLvlLbl val="0"/>
      </c:catAx>
      <c:valAx>
        <c:axId val="612095168"/>
        <c:scaling>
          <c:orientation val="minMax"/>
          <c:max val="25000"/>
        </c:scaling>
        <c:delete val="0"/>
        <c:axPos val="l"/>
        <c:majorGridlines>
          <c:spPr>
            <a:ln w="9525" cap="flat" cmpd="sng" algn="ctr">
              <a:noFill/>
              <a:round/>
            </a:ln>
            <a:effectLst/>
          </c:spPr>
        </c:majorGridlines>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612094512"/>
        <c:crosses val="autoZero"/>
        <c:crossBetween val="midCat"/>
      </c:valAx>
      <c:spPr>
        <a:noFill/>
        <a:ln>
          <a:noFill/>
        </a:ln>
        <a:effectLst/>
      </c:spPr>
    </c:plotArea>
    <c:legend>
      <c:legendPos val="r"/>
      <c:layout>
        <c:manualLayout>
          <c:xMode val="edge"/>
          <c:yMode val="edge"/>
          <c:x val="0.78335611694809981"/>
          <c:y val="1.8941654709452953E-2"/>
          <c:w val="0.16557719979867028"/>
          <c:h val="0.4871830724092313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38801819660745E-2"/>
          <c:y val="4.3425495778810129E-2"/>
          <c:w val="0.92911881469836644"/>
          <c:h val="0.73965208566936236"/>
        </c:manualLayout>
      </c:layout>
      <c:lineChart>
        <c:grouping val="standard"/>
        <c:varyColors val="0"/>
        <c:ser>
          <c:idx val="0"/>
          <c:order val="0"/>
          <c:tx>
            <c:strRef>
              <c:f>Sheet1!$B$1</c:f>
              <c:strCache>
                <c:ptCount val="1"/>
                <c:pt idx="0">
                  <c:v> 0–4 years</c:v>
                </c:pt>
              </c:strCache>
            </c:strRef>
          </c:tx>
          <c:spPr>
            <a:ln w="50800">
              <a:solidFill>
                <a:srgbClr val="762A83"/>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0.0</c:formatCode>
                <c:ptCount val="27"/>
                <c:pt idx="0">
                  <c:v>5.1540452113455881</c:v>
                </c:pt>
                <c:pt idx="1">
                  <c:v>5.0507337320181191</c:v>
                </c:pt>
                <c:pt idx="2">
                  <c:v>4.5770646362930814</c:v>
                </c:pt>
                <c:pt idx="3">
                  <c:v>3.9913947602421005</c:v>
                </c:pt>
                <c:pt idx="4">
                  <c:v>3.8430830447835933</c:v>
                </c:pt>
                <c:pt idx="5">
                  <c:v>3.3597944353483653</c:v>
                </c:pt>
                <c:pt idx="6">
                  <c:v>3.1780988654820557</c:v>
                </c:pt>
                <c:pt idx="7">
                  <c:v>2.8365402489157927</c:v>
                </c:pt>
                <c:pt idx="8">
                  <c:v>2.8137314447236239</c:v>
                </c:pt>
                <c:pt idx="9">
                  <c:v>2.8616733006704549</c:v>
                </c:pt>
                <c:pt idx="10">
                  <c:v>2.791892344631191</c:v>
                </c:pt>
                <c:pt idx="11">
                  <c:v>2.7747053012791696</c:v>
                </c:pt>
                <c:pt idx="12">
                  <c:v>2.3798286925000252</c:v>
                </c:pt>
                <c:pt idx="13">
                  <c:v>2.4173871725913632</c:v>
                </c:pt>
                <c:pt idx="14">
                  <c:v>2.3203859770777666</c:v>
                </c:pt>
                <c:pt idx="15">
                  <c:v>2.4369636675849349</c:v>
                </c:pt>
                <c:pt idx="16">
                  <c:v>1.990662361040159</c:v>
                </c:pt>
                <c:pt idx="17">
                  <c:v>1.8029785304387602</c:v>
                </c:pt>
                <c:pt idx="18">
                  <c:v>1.7392943821835034</c:v>
                </c:pt>
                <c:pt idx="19">
                  <c:v>1.3065636300242314</c:v>
                </c:pt>
                <c:pt idx="20">
                  <c:v>1.4862048700666499</c:v>
                </c:pt>
                <c:pt idx="21">
                  <c:v>1.3234469664356237</c:v>
                </c:pt>
                <c:pt idx="22">
                  <c:v>1.2250177953917041</c:v>
                </c:pt>
                <c:pt idx="23">
                  <c:v>1.1243987039497867</c:v>
                </c:pt>
                <c:pt idx="24">
                  <c:v>1.1412212535415565</c:v>
                </c:pt>
                <c:pt idx="25">
                  <c:v>0.93609449838541414</c:v>
                </c:pt>
                <c:pt idx="26">
                  <c:v>1.0982452951810069</c:v>
                </c:pt>
              </c:numCache>
            </c:numRef>
          </c:val>
          <c:smooth val="0"/>
          <c:extLst>
            <c:ext xmlns:c16="http://schemas.microsoft.com/office/drawing/2014/chart" uri="{C3380CC4-5D6E-409C-BE32-E72D297353CC}">
              <c16:uniqueId val="{00000000-BFDE-4D6A-BB30-1E19D9DC0027}"/>
            </c:ext>
          </c:extLst>
        </c:ser>
        <c:ser>
          <c:idx val="1"/>
          <c:order val="1"/>
          <c:tx>
            <c:strRef>
              <c:f>Sheet1!$I$4</c:f>
              <c:strCache>
                <c:ptCount val="1"/>
              </c:strCache>
            </c:strRef>
          </c:tx>
          <c:spPr>
            <a:ln w="50800">
              <a:solidFill>
                <a:srgbClr val="AF8DC3"/>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0.0</c:formatCode>
                <c:ptCount val="27"/>
                <c:pt idx="0">
                  <c:v>1.7482791425886997</c:v>
                </c:pt>
                <c:pt idx="1">
                  <c:v>1.7721430272083472</c:v>
                </c:pt>
                <c:pt idx="2">
                  <c:v>1.6917333502541803</c:v>
                </c:pt>
                <c:pt idx="3">
                  <c:v>1.5243237062146471</c:v>
                </c:pt>
                <c:pt idx="4">
                  <c:v>1.3307249066015152</c:v>
                </c:pt>
                <c:pt idx="5">
                  <c:v>1.1207411739654021</c:v>
                </c:pt>
                <c:pt idx="6">
                  <c:v>1.1039307784762868</c:v>
                </c:pt>
                <c:pt idx="7">
                  <c:v>1.0218593226707666</c:v>
                </c:pt>
                <c:pt idx="8">
                  <c:v>0.93798509138307595</c:v>
                </c:pt>
                <c:pt idx="9">
                  <c:v>0.94326233306991669</c:v>
                </c:pt>
                <c:pt idx="10">
                  <c:v>0.88702161632689025</c:v>
                </c:pt>
                <c:pt idx="11">
                  <c:v>0.98615185852797571</c:v>
                </c:pt>
                <c:pt idx="12">
                  <c:v>0.92853378407368004</c:v>
                </c:pt>
                <c:pt idx="13">
                  <c:v>0.79107244434435697</c:v>
                </c:pt>
                <c:pt idx="14">
                  <c:v>0.76438172503349899</c:v>
                </c:pt>
                <c:pt idx="15">
                  <c:v>0.71118754859730315</c:v>
                </c:pt>
                <c:pt idx="16">
                  <c:v>0.59740867133299969</c:v>
                </c:pt>
                <c:pt idx="17">
                  <c:v>0.65834656406733727</c:v>
                </c:pt>
                <c:pt idx="18">
                  <c:v>0.55061120767651428</c:v>
                </c:pt>
                <c:pt idx="19">
                  <c:v>0.54938530226583759</c:v>
                </c:pt>
                <c:pt idx="20">
                  <c:v>0.45610905062769219</c:v>
                </c:pt>
                <c:pt idx="21">
                  <c:v>0.47352300949078524</c:v>
                </c:pt>
                <c:pt idx="22">
                  <c:v>0.47710450920721642</c:v>
                </c:pt>
                <c:pt idx="23">
                  <c:v>0.39702302877274609</c:v>
                </c:pt>
                <c:pt idx="24">
                  <c:v>0.49175770270276853</c:v>
                </c:pt>
                <c:pt idx="25">
                  <c:v>0.45790095183481161</c:v>
                </c:pt>
                <c:pt idx="26">
                  <c:v>0.37078449436813721</c:v>
                </c:pt>
              </c:numCache>
            </c:numRef>
          </c:val>
          <c:smooth val="0"/>
          <c:extLst>
            <c:ext xmlns:c16="http://schemas.microsoft.com/office/drawing/2014/chart" uri="{C3380CC4-5D6E-409C-BE32-E72D297353CC}">
              <c16:uniqueId val="{00000001-BFDE-4D6A-BB30-1E19D9DC0027}"/>
            </c:ext>
          </c:extLst>
        </c:ser>
        <c:ser>
          <c:idx val="2"/>
          <c:order val="2"/>
          <c:tx>
            <c:strRef>
              <c:f>Sheet1!$D$1</c:f>
              <c:strCache>
                <c:ptCount val="1"/>
                <c:pt idx="0">
                  <c:v> 15–24 years</c:v>
                </c:pt>
              </c:strCache>
            </c:strRef>
          </c:tx>
          <c:spPr>
            <a:ln w="50800">
              <a:solidFill>
                <a:srgbClr val="E7D4E8"/>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c:formatCode>
                <c:ptCount val="27"/>
                <c:pt idx="0">
                  <c:v>5.0358514738521363</c:v>
                </c:pt>
                <c:pt idx="1">
                  <c:v>5.070183573302649</c:v>
                </c:pt>
                <c:pt idx="2">
                  <c:v>4.6924755215411569</c:v>
                </c:pt>
                <c:pt idx="3">
                  <c:v>4.5201459203612142</c:v>
                </c:pt>
                <c:pt idx="4">
                  <c:v>4.5722838634330056</c:v>
                </c:pt>
                <c:pt idx="5">
                  <c:v>4.1428939468316246</c:v>
                </c:pt>
                <c:pt idx="6">
                  <c:v>4.0186890750322606</c:v>
                </c:pt>
                <c:pt idx="7">
                  <c:v>4.1053879995093832</c:v>
                </c:pt>
                <c:pt idx="8">
                  <c:v>3.9712962564626815</c:v>
                </c:pt>
                <c:pt idx="9">
                  <c:v>3.6691512376898938</c:v>
                </c:pt>
                <c:pt idx="10">
                  <c:v>3.8005401164284471</c:v>
                </c:pt>
                <c:pt idx="11">
                  <c:v>3.8237716157523374</c:v>
                </c:pt>
                <c:pt idx="12">
                  <c:v>3.6281248373675372</c:v>
                </c:pt>
                <c:pt idx="13">
                  <c:v>3.5757762538767532</c:v>
                </c:pt>
                <c:pt idx="14">
                  <c:v>3.6643183122163761</c:v>
                </c:pt>
                <c:pt idx="15">
                  <c:v>3.3255367204243633</c:v>
                </c:pt>
                <c:pt idx="16">
                  <c:v>2.9304495323351354</c:v>
                </c:pt>
                <c:pt idx="17">
                  <c:v>2.7127632213039958</c:v>
                </c:pt>
                <c:pt idx="18">
                  <c:v>2.3460850128551991</c:v>
                </c:pt>
                <c:pt idx="19">
                  <c:v>2.3182708820581621</c:v>
                </c:pt>
                <c:pt idx="20">
                  <c:v>2.2232482202079624</c:v>
                </c:pt>
                <c:pt idx="21">
                  <c:v>2.1854557238622059</c:v>
                </c:pt>
                <c:pt idx="22">
                  <c:v>2.1394447089543762</c:v>
                </c:pt>
                <c:pt idx="23">
                  <c:v>2.1507168546297355</c:v>
                </c:pt>
                <c:pt idx="24">
                  <c:v>1.9635153350547667</c:v>
                </c:pt>
                <c:pt idx="25">
                  <c:v>2.0362586050294378</c:v>
                </c:pt>
                <c:pt idx="26">
                  <c:v>1.9912147604767765</c:v>
                </c:pt>
              </c:numCache>
            </c:numRef>
          </c:val>
          <c:smooth val="0"/>
          <c:extLst>
            <c:ext xmlns:c16="http://schemas.microsoft.com/office/drawing/2014/chart" uri="{C3380CC4-5D6E-409C-BE32-E72D297353CC}">
              <c16:uniqueId val="{00000002-BFDE-4D6A-BB30-1E19D9DC0027}"/>
            </c:ext>
          </c:extLst>
        </c:ser>
        <c:ser>
          <c:idx val="3"/>
          <c:order val="3"/>
          <c:tx>
            <c:strRef>
              <c:f>Sheet1!$E$1</c:f>
              <c:strCache>
                <c:ptCount val="1"/>
                <c:pt idx="0">
                  <c:v> 25–44 years</c:v>
                </c:pt>
              </c:strCache>
            </c:strRef>
          </c:tx>
          <c:spPr>
            <a:ln w="50800">
              <a:solidFill>
                <a:srgbClr val="ACE1E2"/>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Sheet1!$E$2:$E$28</c:f>
              <c:numCache>
                <c:formatCode>0.0</c:formatCode>
                <c:ptCount val="27"/>
                <c:pt idx="0">
                  <c:v>11.608593477394001</c:v>
                </c:pt>
                <c:pt idx="1">
                  <c:v>10.905131326105087</c:v>
                </c:pt>
                <c:pt idx="2">
                  <c:v>9.8456373362608964</c:v>
                </c:pt>
                <c:pt idx="3">
                  <c:v>9.0455096418100176</c:v>
                </c:pt>
                <c:pt idx="4">
                  <c:v>8.2371723629992157</c:v>
                </c:pt>
                <c:pt idx="5">
                  <c:v>7.6103857318301893</c:v>
                </c:pt>
                <c:pt idx="6">
                  <c:v>7.3246075235163586</c:v>
                </c:pt>
                <c:pt idx="7">
                  <c:v>6.5620581702449252</c:v>
                </c:pt>
                <c:pt idx="8">
                  <c:v>6.6384082566418332</c:v>
                </c:pt>
                <c:pt idx="9">
                  <c:v>6.298346731607503</c:v>
                </c:pt>
                <c:pt idx="10">
                  <c:v>6.0840786819338746</c:v>
                </c:pt>
                <c:pt idx="11">
                  <c:v>5.947018732422813</c:v>
                </c:pt>
                <c:pt idx="12">
                  <c:v>5.7234901787530443</c:v>
                </c:pt>
                <c:pt idx="13">
                  <c:v>5.675287860522964</c:v>
                </c:pt>
                <c:pt idx="14">
                  <c:v>5.2321125470676515</c:v>
                </c:pt>
                <c:pt idx="15">
                  <c:v>5.1492744067991589</c:v>
                </c:pt>
                <c:pt idx="16">
                  <c:v>4.7256361919653411</c:v>
                </c:pt>
                <c:pt idx="17">
                  <c:v>4.4311266768596376</c:v>
                </c:pt>
                <c:pt idx="18">
                  <c:v>4.0738903747157815</c:v>
                </c:pt>
                <c:pt idx="19">
                  <c:v>3.7656128461841236</c:v>
                </c:pt>
                <c:pt idx="20">
                  <c:v>3.5567014276794056</c:v>
                </c:pt>
                <c:pt idx="21">
                  <c:v>3.3643479062509729</c:v>
                </c:pt>
                <c:pt idx="22">
                  <c:v>3.3832174421550314</c:v>
                </c:pt>
                <c:pt idx="23">
                  <c:v>3.3207646285345618</c:v>
                </c:pt>
                <c:pt idx="24">
                  <c:v>3.2050687377386069</c:v>
                </c:pt>
                <c:pt idx="25">
                  <c:v>3.1431552053875134</c:v>
                </c:pt>
                <c:pt idx="26">
                  <c:v>2.9817533702974099</c:v>
                </c:pt>
              </c:numCache>
            </c:numRef>
          </c:val>
          <c:smooth val="0"/>
          <c:extLst>
            <c:ext xmlns:c16="http://schemas.microsoft.com/office/drawing/2014/chart" uri="{C3380CC4-5D6E-409C-BE32-E72D297353CC}">
              <c16:uniqueId val="{00000003-BFDE-4D6A-BB30-1E19D9DC0027}"/>
            </c:ext>
          </c:extLst>
        </c:ser>
        <c:ser>
          <c:idx val="4"/>
          <c:order val="4"/>
          <c:tx>
            <c:strRef>
              <c:f>Sheet1!$F$1</c:f>
              <c:strCache>
                <c:ptCount val="1"/>
                <c:pt idx="0">
                  <c:v> 45–64 years</c:v>
                </c:pt>
              </c:strCache>
            </c:strRef>
          </c:tx>
          <c:spPr>
            <a:ln w="50800">
              <a:solidFill>
                <a:srgbClr val="4FBDC9"/>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Sheet1!$F$2:$F$28</c:f>
              <c:numCache>
                <c:formatCode>0.0</c:formatCode>
                <c:ptCount val="27"/>
                <c:pt idx="0">
                  <c:v>12.498921524222096</c:v>
                </c:pt>
                <c:pt idx="1">
                  <c:v>12.039765423075117</c:v>
                </c:pt>
                <c:pt idx="2">
                  <c:v>11.410773029519842</c:v>
                </c:pt>
                <c:pt idx="3">
                  <c:v>10.37414989734302</c:v>
                </c:pt>
                <c:pt idx="4">
                  <c:v>9.5216955955583416</c:v>
                </c:pt>
                <c:pt idx="5">
                  <c:v>8.6546158565595075</c:v>
                </c:pt>
                <c:pt idx="6">
                  <c:v>8.2106462584465127</c:v>
                </c:pt>
                <c:pt idx="7">
                  <c:v>7.4245483279628832</c:v>
                </c:pt>
                <c:pt idx="8">
                  <c:v>7.0009157631983587</c:v>
                </c:pt>
                <c:pt idx="9">
                  <c:v>6.271785006988325</c:v>
                </c:pt>
                <c:pt idx="10">
                  <c:v>6.2241297801378463</c:v>
                </c:pt>
                <c:pt idx="11">
                  <c:v>5.9110258239227065</c:v>
                </c:pt>
                <c:pt idx="12">
                  <c:v>5.6414364519187661</c:v>
                </c:pt>
                <c:pt idx="13">
                  <c:v>5.3698486944420756</c:v>
                </c:pt>
                <c:pt idx="14">
                  <c:v>5.2408009184260314</c:v>
                </c:pt>
                <c:pt idx="15">
                  <c:v>4.9963424178659439</c:v>
                </c:pt>
                <c:pt idx="16">
                  <c:v>4.2567404744188959</c:v>
                </c:pt>
                <c:pt idx="17">
                  <c:v>4.1727248835165254</c:v>
                </c:pt>
                <c:pt idx="18">
                  <c:v>3.9664984037138793</c:v>
                </c:pt>
                <c:pt idx="19">
                  <c:v>3.7558594304595929</c:v>
                </c:pt>
                <c:pt idx="20">
                  <c:v>3.555438604000873</c:v>
                </c:pt>
                <c:pt idx="21">
                  <c:v>3.5492077854951476</c:v>
                </c:pt>
                <c:pt idx="22">
                  <c:v>3.6055525939748185</c:v>
                </c:pt>
                <c:pt idx="23">
                  <c:v>3.3818160180785894</c:v>
                </c:pt>
                <c:pt idx="24">
                  <c:v>3.2720183022816776</c:v>
                </c:pt>
                <c:pt idx="25">
                  <c:v>3.2159154282259883</c:v>
                </c:pt>
                <c:pt idx="26">
                  <c:v>3.1983797500244799</c:v>
                </c:pt>
              </c:numCache>
            </c:numRef>
          </c:val>
          <c:smooth val="0"/>
          <c:extLst>
            <c:ext xmlns:c16="http://schemas.microsoft.com/office/drawing/2014/chart" uri="{C3380CC4-5D6E-409C-BE32-E72D297353CC}">
              <c16:uniqueId val="{00000004-BFDE-4D6A-BB30-1E19D9DC0027}"/>
            </c:ext>
          </c:extLst>
        </c:ser>
        <c:ser>
          <c:idx val="5"/>
          <c:order val="5"/>
          <c:tx>
            <c:strRef>
              <c:f>Sheet1!$G$1</c:f>
              <c:strCache>
                <c:ptCount val="1"/>
                <c:pt idx="0">
                  <c:v> ≥65 years</c:v>
                </c:pt>
              </c:strCache>
            </c:strRef>
          </c:tx>
          <c:spPr>
            <a:ln w="50800">
              <a:solidFill>
                <a:srgbClr val="00788A"/>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Sheet1!$G$2:$G$28</c:f>
              <c:numCache>
                <c:formatCode>0.0</c:formatCode>
                <c:ptCount val="27"/>
                <c:pt idx="0">
                  <c:v>17.733332130591439</c:v>
                </c:pt>
                <c:pt idx="1">
                  <c:v>16.681463687028039</c:v>
                </c:pt>
                <c:pt idx="2">
                  <c:v>15.845060001378375</c:v>
                </c:pt>
                <c:pt idx="3">
                  <c:v>14.948239512025381</c:v>
                </c:pt>
                <c:pt idx="4">
                  <c:v>13.640322795035825</c:v>
                </c:pt>
                <c:pt idx="5">
                  <c:v>12.729299336846257</c:v>
                </c:pt>
                <c:pt idx="6">
                  <c:v>11.635776175610758</c:v>
                </c:pt>
                <c:pt idx="7">
                  <c:v>10.022934984542724</c:v>
                </c:pt>
                <c:pt idx="8">
                  <c:v>9.3340120091387178</c:v>
                </c:pt>
                <c:pt idx="9">
                  <c:v>8.8451711347777451</c:v>
                </c:pt>
                <c:pt idx="10">
                  <c:v>8.3483139654215286</c:v>
                </c:pt>
                <c:pt idx="11">
                  <c:v>7.7644814830375077</c:v>
                </c:pt>
                <c:pt idx="12">
                  <c:v>7.661706621138813</c:v>
                </c:pt>
                <c:pt idx="13">
                  <c:v>7.168206678556813</c:v>
                </c:pt>
                <c:pt idx="14">
                  <c:v>6.8022515161711041</c:v>
                </c:pt>
                <c:pt idx="15">
                  <c:v>6.4315446272477628</c:v>
                </c:pt>
                <c:pt idx="16">
                  <c:v>5.7466369113530149</c:v>
                </c:pt>
                <c:pt idx="17">
                  <c:v>5.4449029186656013</c:v>
                </c:pt>
                <c:pt idx="18">
                  <c:v>5.4099133942273054</c:v>
                </c:pt>
                <c:pt idx="19">
                  <c:v>5.0776294185142845</c:v>
                </c:pt>
                <c:pt idx="20">
                  <c:v>4.8757037252639535</c:v>
                </c:pt>
                <c:pt idx="21">
                  <c:v>4.7533402072612319</c:v>
                </c:pt>
                <c:pt idx="22">
                  <c:v>4.7911083073788738</c:v>
                </c:pt>
                <c:pt idx="23">
                  <c:v>4.5811079781580739</c:v>
                </c:pt>
                <c:pt idx="24">
                  <c:v>4.519893877462879</c:v>
                </c:pt>
                <c:pt idx="25">
                  <c:v>4.4930870714255153</c:v>
                </c:pt>
                <c:pt idx="26">
                  <c:v>4.4803511352186804</c:v>
                </c:pt>
              </c:numCache>
            </c:numRef>
          </c:val>
          <c:smooth val="0"/>
          <c:extLst>
            <c:ext xmlns:c16="http://schemas.microsoft.com/office/drawing/2014/chart" uri="{C3380CC4-5D6E-409C-BE32-E72D297353CC}">
              <c16:uniqueId val="{00000005-BFDE-4D6A-BB30-1E19D9DC0027}"/>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 val="autoZero"/>
        <c:auto val="1"/>
        <c:lblAlgn val="ctr"/>
        <c:lblOffset val="100"/>
        <c:tickLblSkip val="2"/>
        <c:noMultiLvlLbl val="0"/>
      </c:catAx>
      <c:valAx>
        <c:axId val="284718560"/>
        <c:scaling>
          <c:orientation val="minMax"/>
        </c:scaling>
        <c:delete val="0"/>
        <c:axPos val="l"/>
        <c:numFmt formatCode="#,##0" sourceLinked="0"/>
        <c:majorTickMark val="out"/>
        <c:minorTickMark val="none"/>
        <c:tickLblPos val="nextTo"/>
        <c:spPr>
          <a:ln>
            <a:solidFill>
              <a:srgbClr val="000000"/>
            </a:solidFill>
          </a:ln>
        </c:spPr>
        <c:txPr>
          <a:bodyPr/>
          <a:lstStyle/>
          <a:p>
            <a:pPr>
              <a:defRPr sz="1400"/>
            </a:pPr>
            <a:endParaRPr lang="en-US"/>
          </a:p>
        </c:txPr>
        <c:crossAx val="284718168"/>
        <c:crosses val="autoZero"/>
        <c:crossBetween val="between"/>
        <c:minorUnit val="5"/>
      </c:valAx>
    </c:plotArea>
    <c:legend>
      <c:legendPos val="r"/>
      <c:layout>
        <c:manualLayout>
          <c:xMode val="edge"/>
          <c:yMode val="edge"/>
          <c:x val="0.73604160591037227"/>
          <c:y val="7.8807146538708892E-2"/>
          <c:w val="0.24081024594147951"/>
          <c:h val="0.44811415852106612"/>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352754643485993"/>
          <c:h val="0.72938385832217678"/>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D6E-4AC0-9C9B-1EC932C8B80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D6E-4AC0-9C9B-1EC932C8B80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D6E-4AC0-9C9B-1EC932C8B80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D6E-4AC0-9C9B-1EC932C8B80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D6E-4AC0-9C9B-1EC932C8B80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D6E-4AC0-9C9B-1EC932C8B80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2D6E-4AC0-9C9B-1EC932C8B80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2D6E-4AC0-9C9B-1EC932C8B80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2D6E-4AC0-9C9B-1EC932C8B80F}"/>
              </c:ext>
            </c:extLst>
          </c:dPt>
          <c:dLbls>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D6E-4AC0-9C9B-1EC932C8B8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D6E-4AC0-9C9B-1EC932C8B80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0.62056151940545001</c:v>
                </c:pt>
                <c:pt idx="1">
                  <c:v>0.65290806754221387</c:v>
                </c:pt>
                <c:pt idx="2">
                  <c:v>0.55781010719754975</c:v>
                </c:pt>
                <c:pt idx="3">
                  <c:v>0.56470588235294117</c:v>
                </c:pt>
                <c:pt idx="4">
                  <c:v>0.48684210526315791</c:v>
                </c:pt>
                <c:pt idx="5">
                  <c:v>0.49767441860465117</c:v>
                </c:pt>
              </c:numCache>
            </c:numRef>
          </c:val>
          <c:extLst>
            <c:ext xmlns:c16="http://schemas.microsoft.com/office/drawing/2014/chart" uri="{C3380CC4-5D6E-409C-BE32-E72D297353CC}">
              <c16:uniqueId val="{00000012-2D6E-4AC0-9C9B-1EC932C8B80F}"/>
            </c:ext>
          </c:extLst>
        </c:ser>
        <c:dLbls>
          <c:showLegendKey val="0"/>
          <c:showVal val="0"/>
          <c:showCatName val="0"/>
          <c:showSerName val="0"/>
          <c:showPercent val="0"/>
          <c:showBubbleSize val="0"/>
        </c:dLbls>
        <c:gapWidth val="20"/>
        <c:axId val="437378656"/>
        <c:axId val="437380624"/>
      </c:barChart>
      <c:valAx>
        <c:axId val="437380624"/>
        <c:scaling>
          <c:orientation val="maxMin"/>
          <c:max val="0.8"/>
        </c:scaling>
        <c:delete val="0"/>
        <c:axPos val="b"/>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79884698273975"/>
          <c:h val="0.73260557379619196"/>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CE2-4553-B27D-A6136E661DB3}"/>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CE2-4553-B27D-A6136E661DB3}"/>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CE2-4553-B27D-A6136E661DB3}"/>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CE2-4553-B27D-A6136E661DB3}"/>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CE2-4553-B27D-A6136E661DB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CE2-4553-B27D-A6136E661DB3}"/>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2CE2-4553-B27D-A6136E661DB3}"/>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2CE2-4553-B27D-A6136E661DB3}"/>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2CE2-4553-B27D-A6136E661DB3}"/>
              </c:ext>
            </c:extLst>
          </c:dPt>
          <c:dLbls>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CE2-4553-B27D-A6136E661DB3}"/>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E2-4553-B27D-A6136E661D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0.37943848059454993</c:v>
                </c:pt>
                <c:pt idx="1">
                  <c:v>0.34709193245778613</c:v>
                </c:pt>
                <c:pt idx="2">
                  <c:v>0.44218989280245025</c:v>
                </c:pt>
                <c:pt idx="3">
                  <c:v>0.43529411764705883</c:v>
                </c:pt>
                <c:pt idx="4">
                  <c:v>0.51315789473684215</c:v>
                </c:pt>
                <c:pt idx="5">
                  <c:v>0.50232558139534889</c:v>
                </c:pt>
              </c:numCache>
            </c:numRef>
          </c:val>
          <c:extLst>
            <c:ext xmlns:c16="http://schemas.microsoft.com/office/drawing/2014/chart" uri="{C3380CC4-5D6E-409C-BE32-E72D297353CC}">
              <c16:uniqueId val="{00000012-2CE2-4553-B27D-A6136E661DB3}"/>
            </c:ext>
          </c:extLst>
        </c:ser>
        <c:dLbls>
          <c:showLegendKey val="0"/>
          <c:showVal val="0"/>
          <c:showCatName val="0"/>
          <c:showSerName val="0"/>
          <c:showPercent val="0"/>
          <c:showBubbleSize val="0"/>
        </c:dLbls>
        <c:gapWidth val="20"/>
        <c:axId val="437378656"/>
        <c:axId val="437380624"/>
      </c:barChart>
      <c:valAx>
        <c:axId val="437380624"/>
        <c:scaling>
          <c:orientation val="minMax"/>
          <c:max val="0.8"/>
        </c:scaling>
        <c:delete val="0"/>
        <c:axPos val="b"/>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0242982113982"/>
          <c:y val="4.5226022072954147E-2"/>
          <c:w val="0.82550975582948227"/>
          <c:h val="0.7582172213194518"/>
        </c:manualLayout>
      </c:layout>
      <c:areaChart>
        <c:grouping val="stacked"/>
        <c:varyColors val="0"/>
        <c:ser>
          <c:idx val="0"/>
          <c:order val="0"/>
          <c:tx>
            <c:strRef>
              <c:f>Sheet1!$A$2</c:f>
              <c:strCache>
                <c:ptCount val="1"/>
                <c:pt idx="0">
                  <c:v>&lt;1 year</c:v>
                </c:pt>
              </c:strCache>
            </c:strRef>
          </c:tx>
          <c:spPr>
            <a:solidFill>
              <a:srgbClr val="00325C"/>
            </a:solidFill>
            <a:ln w="15875">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Sheet1!$B$2:$AB$2</c:f>
              <c:numCache>
                <c:formatCode>General</c:formatCode>
                <c:ptCount val="27"/>
                <c:pt idx="0">
                  <c:v>156</c:v>
                </c:pt>
                <c:pt idx="1">
                  <c:v>139</c:v>
                </c:pt>
                <c:pt idx="2">
                  <c:v>118</c:v>
                </c:pt>
                <c:pt idx="3">
                  <c:v>102</c:v>
                </c:pt>
                <c:pt idx="4">
                  <c:v>111</c:v>
                </c:pt>
                <c:pt idx="5">
                  <c:v>103</c:v>
                </c:pt>
                <c:pt idx="6">
                  <c:v>96</c:v>
                </c:pt>
                <c:pt idx="7">
                  <c:v>91</c:v>
                </c:pt>
                <c:pt idx="8">
                  <c:v>97</c:v>
                </c:pt>
                <c:pt idx="9">
                  <c:v>101</c:v>
                </c:pt>
                <c:pt idx="10">
                  <c:v>95</c:v>
                </c:pt>
                <c:pt idx="11">
                  <c:v>81</c:v>
                </c:pt>
                <c:pt idx="12">
                  <c:v>80</c:v>
                </c:pt>
                <c:pt idx="13">
                  <c:v>91</c:v>
                </c:pt>
                <c:pt idx="14">
                  <c:v>115</c:v>
                </c:pt>
                <c:pt idx="15">
                  <c:v>116</c:v>
                </c:pt>
                <c:pt idx="16">
                  <c:v>93</c:v>
                </c:pt>
                <c:pt idx="17">
                  <c:v>76</c:v>
                </c:pt>
                <c:pt idx="18">
                  <c:v>72</c:v>
                </c:pt>
                <c:pt idx="19">
                  <c:v>59</c:v>
                </c:pt>
                <c:pt idx="20">
                  <c:v>66</c:v>
                </c:pt>
                <c:pt idx="21">
                  <c:v>46</c:v>
                </c:pt>
                <c:pt idx="22">
                  <c:v>54</c:v>
                </c:pt>
                <c:pt idx="23">
                  <c:v>47</c:v>
                </c:pt>
                <c:pt idx="24">
                  <c:v>53</c:v>
                </c:pt>
                <c:pt idx="25">
                  <c:v>48</c:v>
                </c:pt>
                <c:pt idx="26">
                  <c:v>58</c:v>
                </c:pt>
              </c:numCache>
            </c:numRef>
          </c:val>
          <c:extLst>
            <c:ext xmlns:c16="http://schemas.microsoft.com/office/drawing/2014/chart" uri="{C3380CC4-5D6E-409C-BE32-E72D297353CC}">
              <c16:uniqueId val="{00000000-5D99-4546-87DA-9E9BC9A47BF1}"/>
            </c:ext>
          </c:extLst>
        </c:ser>
        <c:ser>
          <c:idx val="1"/>
          <c:order val="1"/>
          <c:tx>
            <c:strRef>
              <c:f>Sheet1!$A$3</c:f>
              <c:strCache>
                <c:ptCount val="1"/>
                <c:pt idx="0">
                  <c:v>1–4 years</c:v>
                </c:pt>
              </c:strCache>
            </c:strRef>
          </c:tx>
          <c:spPr>
            <a:solidFill>
              <a:srgbClr val="005DAA"/>
            </a:solidFill>
            <a:ln w="15875">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Sheet1!$B$3:$AB$3</c:f>
              <c:numCache>
                <c:formatCode>General</c:formatCode>
                <c:ptCount val="27"/>
                <c:pt idx="0">
                  <c:v>858</c:v>
                </c:pt>
                <c:pt idx="1">
                  <c:v>856</c:v>
                </c:pt>
                <c:pt idx="2">
                  <c:v>776</c:v>
                </c:pt>
                <c:pt idx="3">
                  <c:v>668</c:v>
                </c:pt>
                <c:pt idx="4">
                  <c:v>623</c:v>
                </c:pt>
                <c:pt idx="5">
                  <c:v>535</c:v>
                </c:pt>
                <c:pt idx="6">
                  <c:v>506</c:v>
                </c:pt>
                <c:pt idx="7">
                  <c:v>453</c:v>
                </c:pt>
                <c:pt idx="8">
                  <c:v>446</c:v>
                </c:pt>
                <c:pt idx="9">
                  <c:v>455</c:v>
                </c:pt>
                <c:pt idx="10">
                  <c:v>452</c:v>
                </c:pt>
                <c:pt idx="11">
                  <c:v>468</c:v>
                </c:pt>
                <c:pt idx="12">
                  <c:v>394</c:v>
                </c:pt>
                <c:pt idx="13">
                  <c:v>391</c:v>
                </c:pt>
                <c:pt idx="14">
                  <c:v>352</c:v>
                </c:pt>
                <c:pt idx="15">
                  <c:v>378</c:v>
                </c:pt>
                <c:pt idx="16">
                  <c:v>310</c:v>
                </c:pt>
                <c:pt idx="17">
                  <c:v>288</c:v>
                </c:pt>
                <c:pt idx="18">
                  <c:v>278</c:v>
                </c:pt>
                <c:pt idx="19">
                  <c:v>202</c:v>
                </c:pt>
                <c:pt idx="20">
                  <c:v>229</c:v>
                </c:pt>
                <c:pt idx="21">
                  <c:v>217</c:v>
                </c:pt>
                <c:pt idx="22">
                  <c:v>190</c:v>
                </c:pt>
                <c:pt idx="23">
                  <c:v>177</c:v>
                </c:pt>
                <c:pt idx="24">
                  <c:v>174</c:v>
                </c:pt>
                <c:pt idx="25">
                  <c:v>137</c:v>
                </c:pt>
                <c:pt idx="26">
                  <c:v>157</c:v>
                </c:pt>
              </c:numCache>
            </c:numRef>
          </c:val>
          <c:extLst>
            <c:ext xmlns:c16="http://schemas.microsoft.com/office/drawing/2014/chart" uri="{C3380CC4-5D6E-409C-BE32-E72D297353CC}">
              <c16:uniqueId val="{00000001-5D99-4546-87DA-9E9BC9A47BF1}"/>
            </c:ext>
          </c:extLst>
        </c:ser>
        <c:ser>
          <c:idx val="2"/>
          <c:order val="2"/>
          <c:tx>
            <c:strRef>
              <c:f>Sheet1!$A$4</c:f>
              <c:strCache>
                <c:ptCount val="1"/>
                <c:pt idx="0">
                  <c:v>5–9 years</c:v>
                </c:pt>
              </c:strCache>
            </c:strRef>
          </c:tx>
          <c:spPr>
            <a:solidFill>
              <a:srgbClr val="86B2D8"/>
            </a:solidFill>
            <a:ln w="15875">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Sheet1!$B$4:$AB$4</c:f>
              <c:numCache>
                <c:formatCode>General</c:formatCode>
                <c:ptCount val="27"/>
                <c:pt idx="0">
                  <c:v>358</c:v>
                </c:pt>
                <c:pt idx="1">
                  <c:v>395</c:v>
                </c:pt>
                <c:pt idx="2">
                  <c:v>393</c:v>
                </c:pt>
                <c:pt idx="3">
                  <c:v>368</c:v>
                </c:pt>
                <c:pt idx="4">
                  <c:v>305</c:v>
                </c:pt>
                <c:pt idx="5">
                  <c:v>243</c:v>
                </c:pt>
                <c:pt idx="6">
                  <c:v>250</c:v>
                </c:pt>
                <c:pt idx="7">
                  <c:v>222</c:v>
                </c:pt>
                <c:pt idx="8">
                  <c:v>208</c:v>
                </c:pt>
                <c:pt idx="9">
                  <c:v>196</c:v>
                </c:pt>
                <c:pt idx="10">
                  <c:v>195</c:v>
                </c:pt>
                <c:pt idx="11">
                  <c:v>203</c:v>
                </c:pt>
                <c:pt idx="12">
                  <c:v>195</c:v>
                </c:pt>
                <c:pt idx="13">
                  <c:v>159</c:v>
                </c:pt>
                <c:pt idx="14">
                  <c:v>159</c:v>
                </c:pt>
                <c:pt idx="15">
                  <c:v>141</c:v>
                </c:pt>
                <c:pt idx="16">
                  <c:v>140</c:v>
                </c:pt>
                <c:pt idx="17">
                  <c:v>139</c:v>
                </c:pt>
                <c:pt idx="18">
                  <c:v>95</c:v>
                </c:pt>
                <c:pt idx="19">
                  <c:v>109</c:v>
                </c:pt>
                <c:pt idx="20">
                  <c:v>92</c:v>
                </c:pt>
                <c:pt idx="21">
                  <c:v>99</c:v>
                </c:pt>
                <c:pt idx="22">
                  <c:v>88</c:v>
                </c:pt>
                <c:pt idx="23">
                  <c:v>71</c:v>
                </c:pt>
                <c:pt idx="24">
                  <c:v>94</c:v>
                </c:pt>
                <c:pt idx="25">
                  <c:v>77</c:v>
                </c:pt>
                <c:pt idx="26">
                  <c:v>66</c:v>
                </c:pt>
              </c:numCache>
            </c:numRef>
          </c:val>
          <c:extLst>
            <c:ext xmlns:c16="http://schemas.microsoft.com/office/drawing/2014/chart" uri="{C3380CC4-5D6E-409C-BE32-E72D297353CC}">
              <c16:uniqueId val="{00000002-5D99-4546-87DA-9E9BC9A47BF1}"/>
            </c:ext>
          </c:extLst>
        </c:ser>
        <c:ser>
          <c:idx val="3"/>
          <c:order val="3"/>
          <c:tx>
            <c:strRef>
              <c:f>Sheet1!$A$5</c:f>
              <c:strCache>
                <c:ptCount val="1"/>
                <c:pt idx="0">
                  <c:v>10–14 years</c:v>
                </c:pt>
              </c:strCache>
            </c:strRef>
          </c:tx>
          <c:spPr>
            <a:solidFill>
              <a:srgbClr val="C9DDED"/>
            </a:solidFill>
            <a:ln w="15875">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Sheet1!$B$5:$AB$5</c:f>
              <c:numCache>
                <c:formatCode>General</c:formatCode>
                <c:ptCount val="27"/>
                <c:pt idx="0">
                  <c:v>288</c:v>
                </c:pt>
                <c:pt idx="1">
                  <c:v>269</c:v>
                </c:pt>
                <c:pt idx="2">
                  <c:v>249</c:v>
                </c:pt>
                <c:pt idx="3">
                  <c:v>218</c:v>
                </c:pt>
                <c:pt idx="4">
                  <c:v>212</c:v>
                </c:pt>
                <c:pt idx="5">
                  <c:v>196</c:v>
                </c:pt>
                <c:pt idx="6">
                  <c:v>186</c:v>
                </c:pt>
                <c:pt idx="7">
                  <c:v>198</c:v>
                </c:pt>
                <c:pt idx="8">
                  <c:v>178</c:v>
                </c:pt>
                <c:pt idx="9">
                  <c:v>192</c:v>
                </c:pt>
                <c:pt idx="10">
                  <c:v>169</c:v>
                </c:pt>
                <c:pt idx="11">
                  <c:v>200</c:v>
                </c:pt>
                <c:pt idx="12">
                  <c:v>182</c:v>
                </c:pt>
                <c:pt idx="13">
                  <c:v>162</c:v>
                </c:pt>
                <c:pt idx="14">
                  <c:v>151</c:v>
                </c:pt>
                <c:pt idx="15">
                  <c:v>148</c:v>
                </c:pt>
                <c:pt idx="16">
                  <c:v>104</c:v>
                </c:pt>
                <c:pt idx="17">
                  <c:v>131</c:v>
                </c:pt>
                <c:pt idx="18">
                  <c:v>131</c:v>
                </c:pt>
                <c:pt idx="19">
                  <c:v>117</c:v>
                </c:pt>
                <c:pt idx="20">
                  <c:v>96</c:v>
                </c:pt>
                <c:pt idx="21">
                  <c:v>96</c:v>
                </c:pt>
                <c:pt idx="22">
                  <c:v>108</c:v>
                </c:pt>
                <c:pt idx="23">
                  <c:v>92</c:v>
                </c:pt>
                <c:pt idx="24">
                  <c:v>108</c:v>
                </c:pt>
                <c:pt idx="25">
                  <c:v>111</c:v>
                </c:pt>
                <c:pt idx="26">
                  <c:v>86</c:v>
                </c:pt>
              </c:numCache>
            </c:numRef>
          </c:val>
          <c:extLst>
            <c:ext xmlns:c16="http://schemas.microsoft.com/office/drawing/2014/chart" uri="{C3380CC4-5D6E-409C-BE32-E72D297353CC}">
              <c16:uniqueId val="{00000003-5D99-4546-87DA-9E9BC9A47BF1}"/>
            </c:ext>
          </c:extLst>
        </c:ser>
        <c:dLbls>
          <c:showLegendKey val="0"/>
          <c:showVal val="0"/>
          <c:showCatName val="0"/>
          <c:showSerName val="0"/>
          <c:showPercent val="0"/>
          <c:showBubbleSize val="0"/>
        </c:dLbls>
        <c:axId val="143444392"/>
        <c:axId val="143444784"/>
      </c:areaChart>
      <c:catAx>
        <c:axId val="143444392"/>
        <c:scaling>
          <c:orientation val="minMax"/>
        </c:scaling>
        <c:delete val="0"/>
        <c:axPos val="b"/>
        <c:numFmt formatCode="General" sourceLinked="1"/>
        <c:majorTickMark val="out"/>
        <c:minorTickMark val="none"/>
        <c:tickLblPos val="nextTo"/>
        <c:spPr>
          <a:noFill/>
          <a:ln w="9525" cap="flat" cmpd="sng" algn="ctr">
            <a:solidFill>
              <a:schemeClr val="accent4">
                <a:lumMod val="50000"/>
              </a:schemeClr>
            </a:solidFill>
            <a:round/>
          </a:ln>
          <a:effectLst/>
        </c:spPr>
        <c:txPr>
          <a:bodyPr rot="0" spcFirstLastPara="1" vertOverflow="ellipsis"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143444784"/>
        <c:crosses val="autoZero"/>
        <c:auto val="1"/>
        <c:lblAlgn val="ctr"/>
        <c:lblOffset val="100"/>
        <c:noMultiLvlLbl val="0"/>
      </c:catAx>
      <c:valAx>
        <c:axId val="143444784"/>
        <c:scaling>
          <c:orientation val="minMax"/>
          <c:max val="1800"/>
        </c:scaling>
        <c:delete val="0"/>
        <c:axPos val="l"/>
        <c:title>
          <c:tx>
            <c:rich>
              <a:bodyPr rot="-54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mn-cs"/>
                  </a:defRPr>
                </a:pPr>
                <a:r>
                  <a:rPr lang="en-US" sz="2000" b="1">
                    <a:solidFill>
                      <a:schemeClr val="accent4">
                        <a:lumMod val="50000"/>
                      </a:schemeClr>
                    </a:solidFill>
                    <a:latin typeface="Calibri" panose="020F0502020204030204" pitchFamily="34" charset="0"/>
                  </a:rPr>
                  <a:t>Number of cases</a:t>
                </a:r>
              </a:p>
            </c:rich>
          </c:tx>
          <c:layout>
            <c:manualLayout>
              <c:xMode val="edge"/>
              <c:yMode val="edge"/>
              <c:x val="0"/>
              <c:y val="0.2476938568626664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mn-cs"/>
                </a:defRPr>
              </a:pPr>
              <a:endParaRPr lang="en-US"/>
            </a:p>
          </c:txPr>
        </c:title>
        <c:numFmt formatCode="#,##0" sourceLinked="0"/>
        <c:majorTickMark val="out"/>
        <c:minorTickMark val="none"/>
        <c:tickLblPos val="nextTo"/>
        <c:spPr>
          <a:noFill/>
          <a:ln>
            <a:solidFill>
              <a:schemeClr val="accent4">
                <a:lumMod val="50000"/>
              </a:schemeClr>
            </a:solidFill>
          </a:ln>
          <a:effectLst/>
        </c:spPr>
        <c:txPr>
          <a:bodyPr rot="0" spcFirstLastPara="1" vertOverflow="ellipsis"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143444392"/>
        <c:crosses val="autoZero"/>
        <c:crossBetween val="midCat"/>
      </c:valAx>
      <c:spPr>
        <a:noFill/>
        <a:ln>
          <a:noFill/>
        </a:ln>
        <a:effectLst/>
      </c:spPr>
    </c:plotArea>
    <c:legend>
      <c:legendPos val="t"/>
      <c:layout>
        <c:manualLayout>
          <c:xMode val="edge"/>
          <c:yMode val="edge"/>
          <c:x val="0.7137609960630894"/>
          <c:y val="0.10039158809405707"/>
          <c:w val="0.28196072970963881"/>
          <c:h val="0.2821338403889138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85376215231311E-2"/>
          <c:y val="9.47251524603277E-2"/>
          <c:w val="0.93185741613399886"/>
          <c:h val="0.67739098402035613"/>
        </c:manualLayout>
      </c:layout>
      <c:lineChart>
        <c:grouping val="standard"/>
        <c:varyColors val="0"/>
        <c:ser>
          <c:idx val="0"/>
          <c:order val="0"/>
          <c:tx>
            <c:strRef>
              <c:f>Sheet1!$B$1</c:f>
              <c:strCache>
                <c:ptCount val="1"/>
                <c:pt idx="0">
                  <c:v>&lt;1 year</c:v>
                </c:pt>
              </c:strCache>
            </c:strRef>
          </c:tx>
          <c:spPr>
            <a:ln w="44450" cap="rnd">
              <a:solidFill>
                <a:srgbClr val="00325C"/>
              </a:solidFill>
              <a:round/>
            </a:ln>
            <a:effectLst/>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4</c:v>
                </c:pt>
                <c:pt idx="1">
                  <c:v>3.6</c:v>
                </c:pt>
                <c:pt idx="2">
                  <c:v>3.1</c:v>
                </c:pt>
                <c:pt idx="3">
                  <c:v>2.7</c:v>
                </c:pt>
                <c:pt idx="4">
                  <c:v>2.9</c:v>
                </c:pt>
                <c:pt idx="5">
                  <c:v>2.7</c:v>
                </c:pt>
                <c:pt idx="6">
                  <c:v>2.5</c:v>
                </c:pt>
                <c:pt idx="7">
                  <c:v>2.4</c:v>
                </c:pt>
                <c:pt idx="8">
                  <c:v>2.4</c:v>
                </c:pt>
                <c:pt idx="9">
                  <c:v>2.6</c:v>
                </c:pt>
                <c:pt idx="10">
                  <c:v>2.4</c:v>
                </c:pt>
                <c:pt idx="11">
                  <c:v>2</c:v>
                </c:pt>
                <c:pt idx="12">
                  <c:v>2</c:v>
                </c:pt>
                <c:pt idx="13">
                  <c:v>2.2999999999999998</c:v>
                </c:pt>
                <c:pt idx="14">
                  <c:v>2.8</c:v>
                </c:pt>
                <c:pt idx="15">
                  <c:v>2.8</c:v>
                </c:pt>
                <c:pt idx="16">
                  <c:v>2.2999999999999998</c:v>
                </c:pt>
                <c:pt idx="17">
                  <c:v>1.9</c:v>
                </c:pt>
                <c:pt idx="18">
                  <c:v>1.8</c:v>
                </c:pt>
                <c:pt idx="19">
                  <c:v>1.5</c:v>
                </c:pt>
                <c:pt idx="20">
                  <c:v>1.7</c:v>
                </c:pt>
                <c:pt idx="21">
                  <c:v>1.2</c:v>
                </c:pt>
                <c:pt idx="22">
                  <c:v>1.4</c:v>
                </c:pt>
                <c:pt idx="23">
                  <c:v>1.2</c:v>
                </c:pt>
                <c:pt idx="24">
                  <c:v>1.4</c:v>
                </c:pt>
                <c:pt idx="25">
                  <c:v>1.3</c:v>
                </c:pt>
                <c:pt idx="26">
                  <c:v>1.5</c:v>
                </c:pt>
              </c:numCache>
            </c:numRef>
          </c:val>
          <c:smooth val="0"/>
          <c:extLst>
            <c:ext xmlns:c16="http://schemas.microsoft.com/office/drawing/2014/chart" uri="{C3380CC4-5D6E-409C-BE32-E72D297353CC}">
              <c16:uniqueId val="{00000000-4D02-46AF-9FBA-BCFB4C7B4428}"/>
            </c:ext>
          </c:extLst>
        </c:ser>
        <c:ser>
          <c:idx val="1"/>
          <c:order val="1"/>
          <c:tx>
            <c:strRef>
              <c:f>Sheet1!$C$1</c:f>
              <c:strCache>
                <c:ptCount val="1"/>
                <c:pt idx="0">
                  <c:v>1–4 years</c:v>
                </c:pt>
              </c:strCache>
            </c:strRef>
          </c:tx>
          <c:spPr>
            <a:ln w="44450" cap="rnd">
              <a:solidFill>
                <a:srgbClr val="005DAA"/>
              </a:solidFill>
              <a:round/>
            </a:ln>
            <a:effectLst/>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5.4</c:v>
                </c:pt>
                <c:pt idx="1">
                  <c:v>5.4</c:v>
                </c:pt>
                <c:pt idx="2">
                  <c:v>4.9000000000000004</c:v>
                </c:pt>
                <c:pt idx="3">
                  <c:v>4.3</c:v>
                </c:pt>
                <c:pt idx="4">
                  <c:v>4.0999999999999996</c:v>
                </c:pt>
                <c:pt idx="5">
                  <c:v>3.5</c:v>
                </c:pt>
                <c:pt idx="6">
                  <c:v>3.3</c:v>
                </c:pt>
                <c:pt idx="7">
                  <c:v>3</c:v>
                </c:pt>
                <c:pt idx="8">
                  <c:v>2.9</c:v>
                </c:pt>
                <c:pt idx="9">
                  <c:v>2.9</c:v>
                </c:pt>
                <c:pt idx="10">
                  <c:v>2.9</c:v>
                </c:pt>
                <c:pt idx="11">
                  <c:v>3</c:v>
                </c:pt>
                <c:pt idx="12">
                  <c:v>2.5</c:v>
                </c:pt>
                <c:pt idx="13">
                  <c:v>2.5</c:v>
                </c:pt>
                <c:pt idx="14">
                  <c:v>2.2000000000000002</c:v>
                </c:pt>
                <c:pt idx="15">
                  <c:v>2.2999999999999998</c:v>
                </c:pt>
                <c:pt idx="16">
                  <c:v>1.9</c:v>
                </c:pt>
                <c:pt idx="17">
                  <c:v>1.8</c:v>
                </c:pt>
                <c:pt idx="18">
                  <c:v>1.7</c:v>
                </c:pt>
                <c:pt idx="19">
                  <c:v>1.3</c:v>
                </c:pt>
                <c:pt idx="20">
                  <c:v>1.4</c:v>
                </c:pt>
                <c:pt idx="21">
                  <c:v>1.4</c:v>
                </c:pt>
                <c:pt idx="22">
                  <c:v>1.2</c:v>
                </c:pt>
                <c:pt idx="23">
                  <c:v>1.1000000000000001</c:v>
                </c:pt>
                <c:pt idx="24">
                  <c:v>1.1000000000000001</c:v>
                </c:pt>
                <c:pt idx="25">
                  <c:v>0.9</c:v>
                </c:pt>
                <c:pt idx="26">
                  <c:v>1</c:v>
                </c:pt>
              </c:numCache>
            </c:numRef>
          </c:val>
          <c:smooth val="0"/>
          <c:extLst>
            <c:ext xmlns:c16="http://schemas.microsoft.com/office/drawing/2014/chart" uri="{C3380CC4-5D6E-409C-BE32-E72D297353CC}">
              <c16:uniqueId val="{00000001-4D02-46AF-9FBA-BCFB4C7B4428}"/>
            </c:ext>
          </c:extLst>
        </c:ser>
        <c:ser>
          <c:idx val="2"/>
          <c:order val="2"/>
          <c:tx>
            <c:strRef>
              <c:f>Sheet1!$D$1</c:f>
              <c:strCache>
                <c:ptCount val="1"/>
                <c:pt idx="0">
                  <c:v>5–9 years</c:v>
                </c:pt>
              </c:strCache>
            </c:strRef>
          </c:tx>
          <c:spPr>
            <a:ln w="44450" cap="rnd">
              <a:solidFill>
                <a:srgbClr val="86B2D8"/>
              </a:solidFill>
              <a:round/>
            </a:ln>
            <a:effectLst/>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General</c:formatCode>
                <c:ptCount val="27"/>
                <c:pt idx="0">
                  <c:v>1.9</c:v>
                </c:pt>
                <c:pt idx="1">
                  <c:v>2.1</c:v>
                </c:pt>
                <c:pt idx="2">
                  <c:v>2.1</c:v>
                </c:pt>
                <c:pt idx="3">
                  <c:v>1.9</c:v>
                </c:pt>
                <c:pt idx="4">
                  <c:v>1.5</c:v>
                </c:pt>
                <c:pt idx="5">
                  <c:v>1.2</c:v>
                </c:pt>
                <c:pt idx="6">
                  <c:v>1.3</c:v>
                </c:pt>
                <c:pt idx="7">
                  <c:v>1.1000000000000001</c:v>
                </c:pt>
                <c:pt idx="8">
                  <c:v>1</c:v>
                </c:pt>
                <c:pt idx="9">
                  <c:v>1</c:v>
                </c:pt>
                <c:pt idx="10">
                  <c:v>1</c:v>
                </c:pt>
                <c:pt idx="11">
                  <c:v>1</c:v>
                </c:pt>
                <c:pt idx="12">
                  <c:v>1</c:v>
                </c:pt>
                <c:pt idx="13">
                  <c:v>0.8</c:v>
                </c:pt>
                <c:pt idx="14">
                  <c:v>0.8</c:v>
                </c:pt>
                <c:pt idx="15">
                  <c:v>0.7</c:v>
                </c:pt>
                <c:pt idx="16">
                  <c:v>0.7</c:v>
                </c:pt>
                <c:pt idx="17">
                  <c:v>0.7</c:v>
                </c:pt>
                <c:pt idx="18">
                  <c:v>0.5</c:v>
                </c:pt>
                <c:pt idx="19">
                  <c:v>0.5</c:v>
                </c:pt>
                <c:pt idx="20">
                  <c:v>0.4</c:v>
                </c:pt>
                <c:pt idx="21">
                  <c:v>0.5</c:v>
                </c:pt>
                <c:pt idx="22">
                  <c:v>0.4</c:v>
                </c:pt>
                <c:pt idx="23">
                  <c:v>0.3</c:v>
                </c:pt>
                <c:pt idx="24">
                  <c:v>0.5</c:v>
                </c:pt>
                <c:pt idx="25">
                  <c:v>0.4</c:v>
                </c:pt>
                <c:pt idx="26">
                  <c:v>0.3</c:v>
                </c:pt>
              </c:numCache>
            </c:numRef>
          </c:val>
          <c:smooth val="0"/>
          <c:extLst>
            <c:ext xmlns:c16="http://schemas.microsoft.com/office/drawing/2014/chart" uri="{C3380CC4-5D6E-409C-BE32-E72D297353CC}">
              <c16:uniqueId val="{00000002-4D02-46AF-9FBA-BCFB4C7B4428}"/>
            </c:ext>
          </c:extLst>
        </c:ser>
        <c:ser>
          <c:idx val="3"/>
          <c:order val="3"/>
          <c:tx>
            <c:strRef>
              <c:f>Sheet1!$E$1</c:f>
              <c:strCache>
                <c:ptCount val="1"/>
                <c:pt idx="0">
                  <c:v>10–14 years</c:v>
                </c:pt>
              </c:strCache>
            </c:strRef>
          </c:tx>
          <c:spPr>
            <a:ln w="44450" cap="rnd">
              <a:solidFill>
                <a:srgbClr val="C9DDED"/>
              </a:solidFill>
              <a:round/>
            </a:ln>
            <a:effectLst/>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Sheet1!$E$2:$E$28</c:f>
              <c:numCache>
                <c:formatCode>General</c:formatCode>
                <c:ptCount val="27"/>
                <c:pt idx="0">
                  <c:v>1.6</c:v>
                </c:pt>
                <c:pt idx="1">
                  <c:v>1.4</c:v>
                </c:pt>
                <c:pt idx="2">
                  <c:v>1.3</c:v>
                </c:pt>
                <c:pt idx="3">
                  <c:v>1.1000000000000001</c:v>
                </c:pt>
                <c:pt idx="4">
                  <c:v>1.1000000000000001</c:v>
                </c:pt>
                <c:pt idx="5">
                  <c:v>1</c:v>
                </c:pt>
                <c:pt idx="6">
                  <c:v>1</c:v>
                </c:pt>
                <c:pt idx="7">
                  <c:v>1</c:v>
                </c:pt>
                <c:pt idx="8">
                  <c:v>0.8</c:v>
                </c:pt>
                <c:pt idx="9">
                  <c:v>0.9</c:v>
                </c:pt>
                <c:pt idx="10">
                  <c:v>0.8</c:v>
                </c:pt>
                <c:pt idx="11">
                  <c:v>0.9</c:v>
                </c:pt>
                <c:pt idx="12">
                  <c:v>0.9</c:v>
                </c:pt>
                <c:pt idx="13">
                  <c:v>0.8</c:v>
                </c:pt>
                <c:pt idx="14">
                  <c:v>0.7</c:v>
                </c:pt>
                <c:pt idx="15">
                  <c:v>0.7</c:v>
                </c:pt>
                <c:pt idx="16">
                  <c:v>0.5</c:v>
                </c:pt>
                <c:pt idx="17">
                  <c:v>0.6</c:v>
                </c:pt>
                <c:pt idx="18">
                  <c:v>0.6</c:v>
                </c:pt>
                <c:pt idx="19">
                  <c:v>0.6</c:v>
                </c:pt>
                <c:pt idx="20">
                  <c:v>0.5</c:v>
                </c:pt>
                <c:pt idx="21">
                  <c:v>0.5</c:v>
                </c:pt>
                <c:pt idx="22">
                  <c:v>0.5</c:v>
                </c:pt>
                <c:pt idx="23">
                  <c:v>0.4</c:v>
                </c:pt>
                <c:pt idx="24">
                  <c:v>0.5</c:v>
                </c:pt>
                <c:pt idx="25">
                  <c:v>0.5</c:v>
                </c:pt>
                <c:pt idx="26">
                  <c:v>0.4</c:v>
                </c:pt>
              </c:numCache>
            </c:numRef>
          </c:val>
          <c:smooth val="0"/>
          <c:extLst>
            <c:ext xmlns:c16="http://schemas.microsoft.com/office/drawing/2014/chart" uri="{C3380CC4-5D6E-409C-BE32-E72D297353CC}">
              <c16:uniqueId val="{00000003-4D02-46AF-9FBA-BCFB4C7B4428}"/>
            </c:ext>
          </c:extLst>
        </c:ser>
        <c:dLbls>
          <c:showLegendKey val="0"/>
          <c:showVal val="0"/>
          <c:showCatName val="0"/>
          <c:showSerName val="0"/>
          <c:showPercent val="0"/>
          <c:showBubbleSize val="0"/>
        </c:dLbls>
        <c:smooth val="0"/>
        <c:axId val="897895376"/>
        <c:axId val="9058480"/>
      </c:lineChart>
      <c:catAx>
        <c:axId val="897895376"/>
        <c:scaling>
          <c:orientation val="minMax"/>
        </c:scaling>
        <c:delete val="0"/>
        <c:axPos val="b"/>
        <c:numFmt formatCode="General" sourceLinked="1"/>
        <c:majorTickMark val="out"/>
        <c:minorTickMark val="none"/>
        <c:tickLblPos val="nextTo"/>
        <c:spPr>
          <a:noFill/>
          <a:ln w="9525" cap="flat" cmpd="sng" algn="ctr">
            <a:solidFill>
              <a:schemeClr val="accent4">
                <a:lumMod val="50000"/>
              </a:schemeClr>
            </a:solidFill>
            <a:round/>
          </a:ln>
          <a:effectLst/>
        </c:spPr>
        <c:txPr>
          <a:bodyPr rot="0" spcFirstLastPara="1" vertOverflow="ellipsis"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9058480"/>
        <c:crosses val="autoZero"/>
        <c:auto val="1"/>
        <c:lblAlgn val="ctr"/>
        <c:lblOffset val="100"/>
        <c:tickLblSkip val="2"/>
        <c:noMultiLvlLbl val="0"/>
      </c:catAx>
      <c:valAx>
        <c:axId val="9058480"/>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4">
                <a:lumMod val="50000"/>
              </a:schemeClr>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897895376"/>
        <c:crosses val="autoZero"/>
        <c:crossBetween val="between"/>
      </c:valAx>
      <c:spPr>
        <a:noFill/>
        <a:ln>
          <a:noFill/>
        </a:ln>
        <a:effectLst/>
      </c:spPr>
    </c:plotArea>
    <c:legend>
      <c:legendPos val="r"/>
      <c:layout>
        <c:manualLayout>
          <c:xMode val="edge"/>
          <c:yMode val="edge"/>
          <c:x val="0.67558978162057037"/>
          <c:y val="0.1051668388511553"/>
          <c:w val="0.2682744513502297"/>
          <c:h val="0.29572662630500784"/>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00325C"/>
              </a:solidFill>
              <a:ln w="3175">
                <a:solidFill>
                  <a:schemeClr val="tx2"/>
                </a:solidFill>
              </a:ln>
              <a:effectLst/>
            </c:spPr>
            <c:extLst>
              <c:ext xmlns:c16="http://schemas.microsoft.com/office/drawing/2014/chart" uri="{C3380CC4-5D6E-409C-BE32-E72D297353CC}">
                <c16:uniqueId val="{00000001-C843-465D-8FEF-CD989A6FA3C9}"/>
              </c:ext>
            </c:extLst>
          </c:dPt>
          <c:dPt>
            <c:idx val="1"/>
            <c:bubble3D val="0"/>
            <c:spPr>
              <a:solidFill>
                <a:srgbClr val="005DAA"/>
              </a:solidFill>
              <a:ln w="3175">
                <a:solidFill>
                  <a:schemeClr val="tx2"/>
                </a:solidFill>
              </a:ln>
              <a:effectLst/>
            </c:spPr>
            <c:extLst>
              <c:ext xmlns:c16="http://schemas.microsoft.com/office/drawing/2014/chart" uri="{C3380CC4-5D6E-409C-BE32-E72D297353CC}">
                <c16:uniqueId val="{00000003-C843-465D-8FEF-CD989A6FA3C9}"/>
              </c:ext>
            </c:extLst>
          </c:dPt>
          <c:dPt>
            <c:idx val="2"/>
            <c:bubble3D val="0"/>
            <c:spPr>
              <a:solidFill>
                <a:srgbClr val="86B2D8"/>
              </a:solidFill>
              <a:ln w="3175">
                <a:solidFill>
                  <a:schemeClr val="tx2"/>
                </a:solidFill>
              </a:ln>
              <a:effectLst/>
            </c:spPr>
            <c:extLst>
              <c:ext xmlns:c16="http://schemas.microsoft.com/office/drawing/2014/chart" uri="{C3380CC4-5D6E-409C-BE32-E72D297353CC}">
                <c16:uniqueId val="{00000005-C843-465D-8FEF-CD989A6FA3C9}"/>
              </c:ext>
            </c:extLst>
          </c:dPt>
          <c:dPt>
            <c:idx val="3"/>
            <c:bubble3D val="0"/>
            <c:spPr>
              <a:solidFill>
                <a:srgbClr val="C9DDED"/>
              </a:solidFill>
              <a:ln w="3175">
                <a:solidFill>
                  <a:schemeClr val="tx2"/>
                </a:solidFill>
              </a:ln>
              <a:effectLst/>
            </c:spPr>
            <c:extLst>
              <c:ext xmlns:c16="http://schemas.microsoft.com/office/drawing/2014/chart" uri="{C3380CC4-5D6E-409C-BE32-E72D297353CC}">
                <c16:uniqueId val="{00000007-C843-465D-8FEF-CD989A6FA3C9}"/>
              </c:ext>
            </c:extLst>
          </c:dPt>
          <c:dLbls>
            <c:dLbl>
              <c:idx val="0"/>
              <c:layout>
                <c:manualLayout>
                  <c:x val="-0.11109934719303866"/>
                  <c:y val="0.17108422481672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43-465D-8FEF-CD989A6FA3C9}"/>
                </c:ext>
              </c:extLst>
            </c:dLbl>
            <c:dLbl>
              <c:idx val="1"/>
              <c:layout>
                <c:manualLayout>
                  <c:x val="-0.15683550000573121"/>
                  <c:y val="-0.214332446375237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43-465D-8FEF-CD989A6FA3C9}"/>
                </c:ext>
              </c:extLst>
            </c:dLbl>
            <c:dLbl>
              <c:idx val="2"/>
              <c:layout>
                <c:manualLayout>
                  <c:x val="0.18845118064491606"/>
                  <c:y val="-0.11215291881618246"/>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Calibri" panose="020F0502020204030204" pitchFamily="34" charset="0"/>
                        <a:ea typeface="+mn-ea"/>
                        <a:cs typeface="Calibri" panose="020F0502020204030204" pitchFamily="34" charset="0"/>
                      </a:defRPr>
                    </a:pPr>
                    <a:fld id="{B0E539FA-015C-4151-A55C-B27F3D9612E5}" type="CATEGORYNAME">
                      <a:rPr lang="en-US">
                        <a:solidFill>
                          <a:schemeClr val="tx2"/>
                        </a:solidFill>
                      </a:rPr>
                      <a:pPr>
                        <a:defRPr sz="2000" b="1">
                          <a:solidFill>
                            <a:schemeClr val="tx2"/>
                          </a:solidFill>
                          <a:latin typeface="Calibri" panose="020F0502020204030204" pitchFamily="34" charset="0"/>
                          <a:cs typeface="Calibri" panose="020F0502020204030204" pitchFamily="34" charset="0"/>
                        </a:defRPr>
                      </a:pPr>
                      <a:t>[CATEGORY NAME]</a:t>
                    </a:fld>
                    <a:r>
                      <a:rPr lang="en-US" baseline="0">
                        <a:solidFill>
                          <a:schemeClr val="tx2"/>
                        </a:solidFill>
                      </a:rPr>
                      <a:t>
</a:t>
                    </a:r>
                    <a:fld id="{9F908BC9-CCE3-40ED-83D3-166FDEAFC9F5}" type="PERCENTAGE">
                      <a:rPr lang="en-US" baseline="0">
                        <a:solidFill>
                          <a:schemeClr val="tx2"/>
                        </a:solidFill>
                      </a:rPr>
                      <a:pPr>
                        <a:defRPr sz="2000" b="1">
                          <a:solidFill>
                            <a:schemeClr val="tx2"/>
                          </a:solidFill>
                          <a:latin typeface="Calibri" panose="020F0502020204030204" pitchFamily="34" charset="0"/>
                          <a:cs typeface="Calibri" panose="020F0502020204030204" pitchFamily="34" charset="0"/>
                        </a:defRPr>
                      </a:pPr>
                      <a:t>[PERCENTAGE]</a:t>
                    </a:fld>
                    <a:endParaRPr lang="en-US" baseline="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43-465D-8FEF-CD989A6FA3C9}"/>
                </c:ext>
              </c:extLst>
            </c:dLbl>
            <c:dLbl>
              <c:idx val="3"/>
              <c:layout>
                <c:manualLayout>
                  <c:x val="0.18166505893119678"/>
                  <c:y val="0.22930915014933478"/>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fld id="{5BA6F61D-1BD8-49E3-8FBB-E08D2D921FDC}" type="CATEGORYNAME">
                      <a:rPr lang="en-US" dirty="0">
                        <a:solidFill>
                          <a:schemeClr val="accent4">
                            <a:lumMod val="75000"/>
                          </a:schemeClr>
                        </a:solidFill>
                      </a:rPr>
                      <a:pPr>
                        <a:defRPr sz="2000" b="1">
                          <a:solidFill>
                            <a:schemeClr val="accent4">
                              <a:lumMod val="75000"/>
                            </a:schemeClr>
                          </a:solidFill>
                          <a:latin typeface="Calibri" panose="020F0502020204030204" pitchFamily="34" charset="0"/>
                          <a:cs typeface="Calibri" panose="020F0502020204030204" pitchFamily="34" charset="0"/>
                        </a:defRPr>
                      </a:pPr>
                      <a:t>[CATEGORY NAME]</a:t>
                    </a:fld>
                    <a:r>
                      <a:rPr lang="en-US" baseline="0">
                        <a:solidFill>
                          <a:schemeClr val="accent4">
                            <a:lumMod val="75000"/>
                          </a:schemeClr>
                        </a:solidFill>
                      </a:rPr>
                      <a:t>
</a:t>
                    </a:r>
                    <a:fld id="{A4F5B90C-FB56-4AFE-912B-1A5A89BB2B55}" type="PERCENTAGE">
                      <a:rPr lang="en-US" baseline="0" dirty="0">
                        <a:solidFill>
                          <a:schemeClr val="accent4">
                            <a:lumMod val="75000"/>
                          </a:schemeClr>
                        </a:solidFill>
                      </a:rPr>
                      <a:pPr>
                        <a:defRPr sz="2000" b="1">
                          <a:solidFill>
                            <a:schemeClr val="accent4">
                              <a:lumMod val="75000"/>
                            </a:schemeClr>
                          </a:solidFill>
                          <a:latin typeface="Calibri" panose="020F0502020204030204" pitchFamily="34" charset="0"/>
                          <a:cs typeface="Calibri" panose="020F0502020204030204" pitchFamily="34" charset="0"/>
                        </a:defRPr>
                      </a:pPr>
                      <a:t>[PERCENTAGE]</a:t>
                    </a:fld>
                    <a:endParaRPr lang="en-US" baseline="0">
                      <a:solidFill>
                        <a:schemeClr val="accent4">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90627113357718"/>
                      <c:h val="0.21033114308987239"/>
                    </c:manualLayout>
                  </c15:layout>
                  <c15:dlblFieldTable/>
                  <c15:showDataLabelsRange val="0"/>
                </c:ext>
                <c:ext xmlns:c16="http://schemas.microsoft.com/office/drawing/2014/chart" uri="{C3380CC4-5D6E-409C-BE32-E72D297353CC}">
                  <c16:uniqueId val="{00000007-C843-465D-8FEF-CD989A6FA3C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&lt;1 year</c:v>
                </c:pt>
                <c:pt idx="1">
                  <c:v>1–4 years</c:v>
                </c:pt>
                <c:pt idx="2">
                  <c:v>5–9 years</c:v>
                </c:pt>
                <c:pt idx="3">
                  <c:v>10–14 years</c:v>
                </c:pt>
              </c:strCache>
            </c:strRef>
          </c:cat>
          <c:val>
            <c:numRef>
              <c:f>Sheet1!$B$2:$B$5</c:f>
              <c:numCache>
                <c:formatCode>0</c:formatCode>
                <c:ptCount val="4"/>
                <c:pt idx="0">
                  <c:v>58</c:v>
                </c:pt>
                <c:pt idx="1">
                  <c:v>157</c:v>
                </c:pt>
                <c:pt idx="2">
                  <c:v>66</c:v>
                </c:pt>
                <c:pt idx="3">
                  <c:v>86</c:v>
                </c:pt>
              </c:numCache>
            </c:numRef>
          </c:val>
          <c:extLst>
            <c:ext xmlns:c16="http://schemas.microsoft.com/office/drawing/2014/chart" uri="{C3380CC4-5D6E-409C-BE32-E72D297353CC}">
              <c16:uniqueId val="{00000000-6E0E-4EE7-AE06-30642AC6A35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3886463355436"/>
          <c:y val="4.4338185380295644E-2"/>
          <c:w val="0.8233783544028046"/>
          <c:h val="0.76253498790321084"/>
        </c:manualLayout>
      </c:layout>
      <c:areaChart>
        <c:grouping val="stacked"/>
        <c:varyColors val="0"/>
        <c:ser>
          <c:idx val="0"/>
          <c:order val="0"/>
          <c:tx>
            <c:strRef>
              <c:f>Sheet1!$A$2</c:f>
              <c:strCache>
                <c:ptCount val="1"/>
                <c:pt idx="0">
                  <c:v>Non-U.S.–born </c:v>
                </c:pt>
              </c:strCache>
            </c:strRef>
          </c:tx>
          <c:spPr>
            <a:solidFill>
              <a:srgbClr val="005DAA"/>
            </a:solidFill>
            <a:ln w="12700">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Sheet1!$B$2:$AB$2</c:f>
              <c:numCache>
                <c:formatCode>General</c:formatCode>
                <c:ptCount val="27"/>
                <c:pt idx="0">
                  <c:v>413</c:v>
                </c:pt>
                <c:pt idx="1">
                  <c:v>389</c:v>
                </c:pt>
                <c:pt idx="2">
                  <c:v>354</c:v>
                </c:pt>
                <c:pt idx="3">
                  <c:v>314</c:v>
                </c:pt>
                <c:pt idx="4">
                  <c:v>287</c:v>
                </c:pt>
                <c:pt idx="5">
                  <c:v>254</c:v>
                </c:pt>
                <c:pt idx="6">
                  <c:v>270</c:v>
                </c:pt>
                <c:pt idx="7">
                  <c:v>258</c:v>
                </c:pt>
                <c:pt idx="8">
                  <c:v>273</c:v>
                </c:pt>
                <c:pt idx="9">
                  <c:v>251</c:v>
                </c:pt>
                <c:pt idx="10">
                  <c:v>269</c:v>
                </c:pt>
                <c:pt idx="11">
                  <c:v>283</c:v>
                </c:pt>
                <c:pt idx="12">
                  <c:v>244</c:v>
                </c:pt>
                <c:pt idx="13">
                  <c:v>203</c:v>
                </c:pt>
                <c:pt idx="14">
                  <c:v>210</c:v>
                </c:pt>
                <c:pt idx="15">
                  <c:v>205</c:v>
                </c:pt>
                <c:pt idx="16">
                  <c:v>147</c:v>
                </c:pt>
                <c:pt idx="17">
                  <c:v>156</c:v>
                </c:pt>
                <c:pt idx="18">
                  <c:v>121</c:v>
                </c:pt>
                <c:pt idx="19">
                  <c:v>137</c:v>
                </c:pt>
                <c:pt idx="20">
                  <c:v>100</c:v>
                </c:pt>
                <c:pt idx="21">
                  <c:v>111</c:v>
                </c:pt>
                <c:pt idx="22">
                  <c:v>99</c:v>
                </c:pt>
                <c:pt idx="23">
                  <c:v>101</c:v>
                </c:pt>
                <c:pt idx="24">
                  <c:v>95</c:v>
                </c:pt>
                <c:pt idx="25">
                  <c:v>83</c:v>
                </c:pt>
                <c:pt idx="26">
                  <c:v>74</c:v>
                </c:pt>
              </c:numCache>
            </c:numRef>
          </c:val>
          <c:extLst>
            <c:ext xmlns:c16="http://schemas.microsoft.com/office/drawing/2014/chart" uri="{C3380CC4-5D6E-409C-BE32-E72D297353CC}">
              <c16:uniqueId val="{00000000-8673-4590-824C-0AC1870A709E}"/>
            </c:ext>
          </c:extLst>
        </c:ser>
        <c:ser>
          <c:idx val="1"/>
          <c:order val="1"/>
          <c:tx>
            <c:strRef>
              <c:f>Sheet1!$A$3</c:f>
              <c:strCache>
                <c:ptCount val="1"/>
                <c:pt idx="0">
                  <c:v>U.S.-born</c:v>
                </c:pt>
              </c:strCache>
            </c:strRef>
          </c:tx>
          <c:spPr>
            <a:solidFill>
              <a:srgbClr val="86B2D8"/>
            </a:solidFill>
            <a:ln w="12700">
              <a:noFill/>
            </a:ln>
            <a:effectLst/>
          </c:spPr>
          <c:cat>
            <c:strRef>
              <c:f>Sheet1!$B$1:$AB$1</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Sheet1!$B$3:$AB$3</c:f>
              <c:numCache>
                <c:formatCode>General</c:formatCode>
                <c:ptCount val="27"/>
                <c:pt idx="0">
                  <c:v>1231</c:v>
                </c:pt>
                <c:pt idx="1">
                  <c:v>1249</c:v>
                </c:pt>
                <c:pt idx="2">
                  <c:v>1180</c:v>
                </c:pt>
                <c:pt idx="3">
                  <c:v>1039</c:v>
                </c:pt>
                <c:pt idx="4">
                  <c:v>960</c:v>
                </c:pt>
                <c:pt idx="5">
                  <c:v>817</c:v>
                </c:pt>
                <c:pt idx="6">
                  <c:v>757</c:v>
                </c:pt>
                <c:pt idx="7">
                  <c:v>704</c:v>
                </c:pt>
                <c:pt idx="8">
                  <c:v>655</c:v>
                </c:pt>
                <c:pt idx="9">
                  <c:v>688</c:v>
                </c:pt>
                <c:pt idx="10">
                  <c:v>642</c:v>
                </c:pt>
                <c:pt idx="11">
                  <c:v>668</c:v>
                </c:pt>
                <c:pt idx="12">
                  <c:v>606</c:v>
                </c:pt>
                <c:pt idx="13">
                  <c:v>600</c:v>
                </c:pt>
                <c:pt idx="14">
                  <c:v>566</c:v>
                </c:pt>
                <c:pt idx="15">
                  <c:v>578</c:v>
                </c:pt>
                <c:pt idx="16">
                  <c:v>500</c:v>
                </c:pt>
                <c:pt idx="17">
                  <c:v>478</c:v>
                </c:pt>
                <c:pt idx="18">
                  <c:v>455</c:v>
                </c:pt>
                <c:pt idx="19">
                  <c:v>350</c:v>
                </c:pt>
                <c:pt idx="20">
                  <c:v>383</c:v>
                </c:pt>
                <c:pt idx="21">
                  <c:v>347</c:v>
                </c:pt>
                <c:pt idx="22">
                  <c:v>341</c:v>
                </c:pt>
                <c:pt idx="23">
                  <c:v>286</c:v>
                </c:pt>
                <c:pt idx="24">
                  <c:v>334</c:v>
                </c:pt>
                <c:pt idx="25">
                  <c:v>290</c:v>
                </c:pt>
                <c:pt idx="26">
                  <c:v>293</c:v>
                </c:pt>
              </c:numCache>
            </c:numRef>
          </c:val>
          <c:extLst>
            <c:ext xmlns:c16="http://schemas.microsoft.com/office/drawing/2014/chart" uri="{C3380CC4-5D6E-409C-BE32-E72D297353CC}">
              <c16:uniqueId val="{00000001-8673-4590-824C-0AC1870A709E}"/>
            </c:ext>
          </c:extLst>
        </c:ser>
        <c:dLbls>
          <c:showLegendKey val="0"/>
          <c:showVal val="0"/>
          <c:showCatName val="0"/>
          <c:showSerName val="0"/>
          <c:showPercent val="0"/>
          <c:showBubbleSize val="0"/>
        </c:dLbls>
        <c:axId val="187989064"/>
        <c:axId val="186990576"/>
      </c:areaChart>
      <c:catAx>
        <c:axId val="187989064"/>
        <c:scaling>
          <c:orientation val="minMax"/>
        </c:scaling>
        <c:delete val="0"/>
        <c:axPos val="b"/>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r>
                  <a:rPr lang="en-US" sz="2000" b="1">
                    <a:solidFill>
                      <a:srgbClr val="3F3F3F"/>
                    </a:solidFill>
                  </a:rPr>
                  <a:t>Number</a:t>
                </a:r>
                <a:r>
                  <a:rPr lang="en-US" sz="2000" b="1" baseline="0">
                    <a:solidFill>
                      <a:srgbClr val="3F3F3F"/>
                    </a:solidFill>
                  </a:rPr>
                  <a:t> </a:t>
                </a:r>
                <a:r>
                  <a:rPr lang="en-US" sz="2000" b="1">
                    <a:solidFill>
                      <a:srgbClr val="3F3F3F"/>
                    </a:solidFill>
                  </a:rPr>
                  <a:t>of cases</a:t>
                </a:r>
              </a:p>
            </c:rich>
          </c:tx>
          <c:layout>
            <c:manualLayout>
              <c:xMode val="edge"/>
              <c:yMode val="edge"/>
              <c:x val="2.2362064266778982E-2"/>
              <c:y val="0.245724263594290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7989064"/>
        <c:crosses val="autoZero"/>
        <c:crossBetween val="midCat"/>
      </c:valAx>
      <c:spPr>
        <a:noFill/>
        <a:ln>
          <a:noFill/>
        </a:ln>
        <a:effectLst/>
      </c:spPr>
    </c:plotArea>
    <c:legend>
      <c:legendPos val="t"/>
      <c:layout>
        <c:manualLayout>
          <c:xMode val="edge"/>
          <c:yMode val="edge"/>
          <c:x val="0.64429863094977169"/>
          <c:y val="0.13883178664004681"/>
          <c:w val="0.23567842695178975"/>
          <c:h val="0.1995079696964364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3886463355436"/>
          <c:y val="4.4338185380295644E-2"/>
          <c:w val="0.8233783544028046"/>
          <c:h val="0.76253498790321084"/>
        </c:manualLayout>
      </c:layout>
      <c:lineChart>
        <c:grouping val="standard"/>
        <c:varyColors val="0"/>
        <c:ser>
          <c:idx val="0"/>
          <c:order val="0"/>
          <c:tx>
            <c:strRef>
              <c:f>Sheet1!$A$2</c:f>
              <c:strCache>
                <c:ptCount val="1"/>
                <c:pt idx="0">
                  <c:v> U.S.-born</c:v>
                </c:pt>
              </c:strCache>
            </c:strRef>
          </c:tx>
          <c:spPr>
            <a:ln w="44450" cap="rnd">
              <a:solidFill>
                <a:srgbClr val="86B2D8"/>
              </a:solidFill>
              <a:round/>
            </a:ln>
            <a:effectLst/>
          </c:spPr>
          <c:marker>
            <c:symbol val="none"/>
          </c:marker>
          <c:cat>
            <c:numRef>
              <c:f>Sheet1!$B$1:$AA$1</c:f>
              <c:numCache>
                <c:formatCode>0</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Sheet1!$B$2:$AA$2</c:f>
              <c:numCache>
                <c:formatCode>0.0</c:formatCode>
                <c:ptCount val="26"/>
                <c:pt idx="0">
                  <c:v>2.2000000000000002</c:v>
                </c:pt>
                <c:pt idx="1">
                  <c:v>2</c:v>
                </c:pt>
                <c:pt idx="2">
                  <c:v>1.8</c:v>
                </c:pt>
                <c:pt idx="3">
                  <c:v>1.7</c:v>
                </c:pt>
                <c:pt idx="4">
                  <c:v>1.4</c:v>
                </c:pt>
                <c:pt idx="5">
                  <c:v>1.3</c:v>
                </c:pt>
                <c:pt idx="6">
                  <c:v>1.2</c:v>
                </c:pt>
                <c:pt idx="7">
                  <c:v>1.1000000000000001</c:v>
                </c:pt>
                <c:pt idx="8">
                  <c:v>1.2</c:v>
                </c:pt>
                <c:pt idx="9">
                  <c:v>1.1000000000000001</c:v>
                </c:pt>
                <c:pt idx="10">
                  <c:v>1.1000000000000001</c:v>
                </c:pt>
                <c:pt idx="11">
                  <c:v>1</c:v>
                </c:pt>
                <c:pt idx="12">
                  <c:v>1</c:v>
                </c:pt>
                <c:pt idx="13">
                  <c:v>1</c:v>
                </c:pt>
                <c:pt idx="14">
                  <c:v>1</c:v>
                </c:pt>
                <c:pt idx="15">
                  <c:v>0.8</c:v>
                </c:pt>
                <c:pt idx="16">
                  <c:v>0.8</c:v>
                </c:pt>
                <c:pt idx="17">
                  <c:v>0.8</c:v>
                </c:pt>
                <c:pt idx="18">
                  <c:v>0.6</c:v>
                </c:pt>
                <c:pt idx="19">
                  <c:v>0.6</c:v>
                </c:pt>
                <c:pt idx="20">
                  <c:v>0.6</c:v>
                </c:pt>
                <c:pt idx="21">
                  <c:v>0.6</c:v>
                </c:pt>
                <c:pt idx="22">
                  <c:v>0.5</c:v>
                </c:pt>
                <c:pt idx="23">
                  <c:v>0.6</c:v>
                </c:pt>
                <c:pt idx="24">
                  <c:v>0.5</c:v>
                </c:pt>
                <c:pt idx="25">
                  <c:v>0.5</c:v>
                </c:pt>
              </c:numCache>
            </c:numRef>
          </c:val>
          <c:smooth val="1"/>
          <c:extLst>
            <c:ext xmlns:c16="http://schemas.microsoft.com/office/drawing/2014/chart" uri="{C3380CC4-5D6E-409C-BE32-E72D297353CC}">
              <c16:uniqueId val="{00000000-8673-4590-824C-0AC1870A709E}"/>
            </c:ext>
          </c:extLst>
        </c:ser>
        <c:ser>
          <c:idx val="1"/>
          <c:order val="1"/>
          <c:tx>
            <c:strRef>
              <c:f>Sheet1!$A$3</c:f>
              <c:strCache>
                <c:ptCount val="1"/>
                <c:pt idx="0">
                  <c:v> Non-U.S.–born</c:v>
                </c:pt>
              </c:strCache>
            </c:strRef>
          </c:tx>
          <c:spPr>
            <a:ln w="44450" cap="rnd">
              <a:solidFill>
                <a:srgbClr val="005DAA"/>
              </a:solidFill>
              <a:round/>
            </a:ln>
            <a:effectLst/>
          </c:spPr>
          <c:marker>
            <c:symbol val="none"/>
          </c:marker>
          <c:cat>
            <c:numRef>
              <c:f>Sheet1!$B$1:$AA$1</c:f>
              <c:numCache>
                <c:formatCode>0</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Sheet1!$B$3:$AA$3</c:f>
              <c:numCache>
                <c:formatCode>0.0</c:formatCode>
                <c:ptCount val="26"/>
                <c:pt idx="0">
                  <c:v>23.9</c:v>
                </c:pt>
                <c:pt idx="1">
                  <c:v>24.9</c:v>
                </c:pt>
                <c:pt idx="2">
                  <c:v>17.7</c:v>
                </c:pt>
                <c:pt idx="3">
                  <c:v>15.7</c:v>
                </c:pt>
                <c:pt idx="4">
                  <c:v>13.1</c:v>
                </c:pt>
                <c:pt idx="5">
                  <c:v>14.4</c:v>
                </c:pt>
                <c:pt idx="6">
                  <c:v>12.6</c:v>
                </c:pt>
                <c:pt idx="7">
                  <c:v>14.1</c:v>
                </c:pt>
                <c:pt idx="8">
                  <c:v>11.8</c:v>
                </c:pt>
                <c:pt idx="9">
                  <c:v>13</c:v>
                </c:pt>
                <c:pt idx="10">
                  <c:v>14.1</c:v>
                </c:pt>
                <c:pt idx="11">
                  <c:v>12.1</c:v>
                </c:pt>
                <c:pt idx="12">
                  <c:v>9.6999999999999993</c:v>
                </c:pt>
                <c:pt idx="13">
                  <c:v>10.5</c:v>
                </c:pt>
                <c:pt idx="14">
                  <c:v>10.199999999999999</c:v>
                </c:pt>
                <c:pt idx="15">
                  <c:v>7.8</c:v>
                </c:pt>
                <c:pt idx="16">
                  <c:v>8</c:v>
                </c:pt>
                <c:pt idx="17">
                  <c:v>7</c:v>
                </c:pt>
                <c:pt idx="18">
                  <c:v>8.1</c:v>
                </c:pt>
                <c:pt idx="19">
                  <c:v>6.4</c:v>
                </c:pt>
                <c:pt idx="20">
                  <c:v>6.8</c:v>
                </c:pt>
                <c:pt idx="21">
                  <c:v>6.1</c:v>
                </c:pt>
                <c:pt idx="22">
                  <c:v>6.2</c:v>
                </c:pt>
                <c:pt idx="23">
                  <c:v>5.3</c:v>
                </c:pt>
                <c:pt idx="24">
                  <c:v>4.4000000000000004</c:v>
                </c:pt>
                <c:pt idx="25">
                  <c:v>4.2</c:v>
                </c:pt>
              </c:numCache>
            </c:numRef>
          </c:val>
          <c:smooth val="1"/>
          <c:extLst>
            <c:ext xmlns:c16="http://schemas.microsoft.com/office/drawing/2014/chart" uri="{C3380CC4-5D6E-409C-BE32-E72D297353CC}">
              <c16:uniqueId val="{00000001-8673-4590-824C-0AC1870A709E}"/>
            </c:ext>
          </c:extLst>
        </c:ser>
        <c:dLbls>
          <c:showLegendKey val="0"/>
          <c:showVal val="0"/>
          <c:showCatName val="0"/>
          <c:showSerName val="0"/>
          <c:showPercent val="0"/>
          <c:showBubbleSize val="0"/>
        </c:dLbls>
        <c:smooth val="0"/>
        <c:axId val="187989064"/>
        <c:axId val="186990576"/>
      </c:lineChart>
      <c:catAx>
        <c:axId val="187989064"/>
        <c:scaling>
          <c:orientation val="minMax"/>
        </c:scaling>
        <c:delete val="0"/>
        <c:axPos val="b"/>
        <c:numFmt formatCode="0"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t"/>
      <c:layout>
        <c:manualLayout>
          <c:xMode val="edge"/>
          <c:yMode val="edge"/>
          <c:x val="0.60477976436688741"/>
          <c:y val="0.16068313547996677"/>
          <c:w val="0.28545104335010035"/>
          <c:h val="0.23465367488140965"/>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0885759557332"/>
          <c:y val="5.2663201351706823E-2"/>
          <c:w val="0.80162496546436735"/>
          <c:h val="0.69191266742071789"/>
        </c:manualLayout>
      </c:layout>
      <c:barChart>
        <c:barDir val="col"/>
        <c:grouping val="clustered"/>
        <c:varyColors val="0"/>
        <c:ser>
          <c:idx val="0"/>
          <c:order val="0"/>
          <c:tx>
            <c:strRef>
              <c:f>Sheet1!$C$1</c:f>
              <c:strCache>
                <c:ptCount val="1"/>
                <c:pt idx="0">
                  <c:v>Annual rate of change</c:v>
                </c:pt>
              </c:strCache>
            </c:strRef>
          </c:tx>
          <c:spPr>
            <a:solidFill>
              <a:srgbClr val="9A4E9E"/>
            </a:solidFill>
            <a:ln w="31750">
              <a:noFill/>
            </a:ln>
          </c:spPr>
          <c:invertIfNegative val="0"/>
          <c:dLbls>
            <c:dLbl>
              <c:idx val="5"/>
              <c:layout>
                <c:manualLayout>
                  <c:x val="-1.4280912750483479E-3"/>
                  <c:y val="5.8545028148607729E-2"/>
                </c:manualLayout>
              </c:layout>
              <c:tx>
                <c:rich>
                  <a:bodyPr wrap="square" lIns="38100" tIns="19050" rIns="38100" bIns="19050" anchor="ctr">
                    <a:spAutoFit/>
                  </a:bodyPr>
                  <a:lstStyle/>
                  <a:p>
                    <a:pPr>
                      <a:defRPr>
                        <a:solidFill>
                          <a:srgbClr val="3F3F3F"/>
                        </a:solidFill>
                        <a:latin typeface="Calibri" panose="020F0502020204030204" pitchFamily="34" charset="0"/>
                        <a:cs typeface="Calibri" panose="020F0502020204030204" pitchFamily="34" charset="0"/>
                      </a:defRPr>
                    </a:pPr>
                    <a:fld id="{0C9ACAD1-7145-4ECB-A712-E2EE007E6C8E}" type="VALUE">
                      <a:rPr lang="en-US">
                        <a:solidFill>
                          <a:schemeClr val="bg2"/>
                        </a:solidFill>
                        <a:latin typeface="Calibri" panose="020F0502020204030204" pitchFamily="34" charset="0"/>
                        <a:cs typeface="Calibri" panose="020F0502020204030204" pitchFamily="34" charset="0"/>
                      </a:rPr>
                      <a:pPr>
                        <a:defRPr>
                          <a:solidFill>
                            <a:srgbClr val="3F3F3F"/>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6-4D0C-ACF1-A75A6A4482B8}"/>
                </c:ext>
              </c:extLst>
            </c:dLbl>
            <c:spPr>
              <a:noFill/>
              <a:ln>
                <a:noFill/>
              </a:ln>
              <a:effectLst/>
            </c:spPr>
            <c:txPr>
              <a:bodyPr wrap="square" lIns="38100" tIns="19050" rIns="38100" bIns="19050" anchor="ctr">
                <a:spAutoFit/>
              </a:bodyPr>
              <a:lstStyle/>
              <a:p>
                <a:pPr>
                  <a:defRPr>
                    <a:solidFill>
                      <a:schemeClr val="bg2"/>
                    </a:solidFill>
                    <a:latin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1">
                  <c:v>-6</c:v>
                </c:pt>
                <c:pt idx="2">
                  <c:v>-6</c:v>
                </c:pt>
                <c:pt idx="3">
                  <c:v>-4.4000000000000004</c:v>
                </c:pt>
                <c:pt idx="4">
                  <c:v>-2.4</c:v>
                </c:pt>
                <c:pt idx="5">
                  <c:v>0.8</c:v>
                </c:pt>
                <c:pt idx="6">
                  <c:v>-3.7</c:v>
                </c:pt>
                <c:pt idx="7">
                  <c:v>-2.5</c:v>
                </c:pt>
                <c:pt idx="8">
                  <c:v>-1.2</c:v>
                </c:pt>
                <c:pt idx="9">
                  <c:v>-1.7</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50"/>
        <c:axId val="315305256"/>
        <c:axId val="196572488"/>
      </c:barChart>
      <c:catAx>
        <c:axId val="315305256"/>
        <c:scaling>
          <c:orientation val="minMax"/>
        </c:scaling>
        <c:delete val="0"/>
        <c:axPos val="b"/>
        <c:title>
          <c:tx>
            <c:rich>
              <a:bodyPr/>
              <a:lstStyle/>
              <a:p>
                <a:pPr>
                  <a:defRPr sz="1600">
                    <a:solidFill>
                      <a:srgbClr val="3F3F3F"/>
                    </a:solidFill>
                    <a:latin typeface="Calibri" panose="020F0502020204030204" pitchFamily="34" charset="0"/>
                    <a:cs typeface="Calibri" panose="020F0502020204030204" pitchFamily="34" charset="0"/>
                  </a:defRPr>
                </a:pPr>
                <a:r>
                  <a:rPr lang="en-US" sz="2000">
                    <a:solidFill>
                      <a:srgbClr val="3F3F3F"/>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sz="1800">
                <a:solidFill>
                  <a:schemeClr val="accent4">
                    <a:lumMod val="50000"/>
                  </a:schemeClr>
                </a:solidFill>
                <a:latin typeface="Calibri" panose="020F0502020204030204" pitchFamily="34" charset="0"/>
              </a:defRPr>
            </a:pPr>
            <a:endParaRPr lang="en-US"/>
          </a:p>
        </c:txPr>
        <c:crossAx val="196572488"/>
        <c:crossesAt val="0"/>
        <c:auto val="0"/>
        <c:lblAlgn val="ctr"/>
        <c:lblOffset val="0"/>
        <c:tickLblSkip val="1"/>
        <c:noMultiLvlLbl val="0"/>
      </c:catAx>
      <c:valAx>
        <c:axId val="196572488"/>
        <c:scaling>
          <c:orientation val="minMax"/>
          <c:max val="1"/>
          <c:min val="-6"/>
        </c:scaling>
        <c:delete val="0"/>
        <c:axPos val="l"/>
        <c:majorGridlines>
          <c:spPr>
            <a:ln w="0">
              <a:solidFill>
                <a:srgbClr val="0F56DC">
                  <a:tint val="75000"/>
                  <a:shade val="95000"/>
                  <a:satMod val="105000"/>
                  <a:alpha val="0"/>
                </a:srgbClr>
              </a:solidFill>
            </a:ln>
          </c:spPr>
        </c:majorGridlines>
        <c:numFmt formatCode="0" sourceLinked="0"/>
        <c:majorTickMark val="out"/>
        <c:minorTickMark val="none"/>
        <c:tickLblPos val="nextTo"/>
        <c:spPr>
          <a:ln>
            <a:solidFill>
              <a:schemeClr val="accent4">
                <a:lumMod val="50000"/>
              </a:schemeClr>
            </a:solidFill>
          </a:ln>
        </c:spPr>
        <c:txPr>
          <a:bodyPr/>
          <a:lstStyle/>
          <a:p>
            <a:pPr>
              <a:defRPr sz="1800" baseline="0">
                <a:solidFill>
                  <a:srgbClr val="3F3F3F"/>
                </a:solidFill>
                <a:latin typeface="Calibri" panose="020F0502020204030204" pitchFamily="34" charset="0"/>
              </a:defRPr>
            </a:pPr>
            <a:endParaRPr lang="en-US"/>
          </a:p>
        </c:txPr>
        <c:crossAx val="315305256"/>
        <c:crossesAt val="1"/>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8094953857129"/>
          <c:y val="0.13679896048719592"/>
          <c:w val="0.84737909620910612"/>
          <c:h val="0.66748448687604456"/>
        </c:manualLayout>
      </c:layout>
      <c:areaChart>
        <c:grouping val="stacked"/>
        <c:varyColors val="0"/>
        <c:ser>
          <c:idx val="1"/>
          <c:order val="0"/>
          <c:tx>
            <c:strRef>
              <c:f>Sheet1!$A$2</c:f>
              <c:strCache>
                <c:ptCount val="1"/>
                <c:pt idx="0">
                  <c:v>U.S.-born with Non-U.S.–born parents/guardians*</c:v>
                </c:pt>
              </c:strCache>
            </c:strRef>
          </c:tx>
          <c:spPr>
            <a:solidFill>
              <a:srgbClr val="00788A"/>
            </a:solidFill>
            <a:ln w="12700">
              <a:noFill/>
            </a:ln>
            <a:effectLst/>
          </c:spP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298</c:v>
                </c:pt>
                <c:pt idx="1">
                  <c:v>266</c:v>
                </c:pt>
                <c:pt idx="2">
                  <c:v>213</c:v>
                </c:pt>
                <c:pt idx="3">
                  <c:v>233</c:v>
                </c:pt>
                <c:pt idx="4">
                  <c:v>223</c:v>
                </c:pt>
                <c:pt idx="5">
                  <c:v>217</c:v>
                </c:pt>
                <c:pt idx="6">
                  <c:v>161</c:v>
                </c:pt>
                <c:pt idx="7">
                  <c:v>223</c:v>
                </c:pt>
                <c:pt idx="8">
                  <c:v>179</c:v>
                </c:pt>
                <c:pt idx="9">
                  <c:v>175</c:v>
                </c:pt>
              </c:numCache>
            </c:numRef>
          </c:val>
          <c:extLst>
            <c:ext xmlns:c16="http://schemas.microsoft.com/office/drawing/2014/chart" uri="{C3380CC4-5D6E-409C-BE32-E72D297353CC}">
              <c16:uniqueId val="{00000001-8673-4590-824C-0AC1870A709E}"/>
            </c:ext>
          </c:extLst>
        </c:ser>
        <c:ser>
          <c:idx val="2"/>
          <c:order val="1"/>
          <c:tx>
            <c:strRef>
              <c:f>Sheet1!$A$3</c:f>
              <c:strCache>
                <c:ptCount val="1"/>
                <c:pt idx="0">
                  <c:v>U.S.-born with U.S.-born parents/guardians</c:v>
                </c:pt>
              </c:strCache>
            </c:strRef>
          </c:tx>
          <c:spPr>
            <a:solidFill>
              <a:srgbClr val="F6A01A"/>
            </a:solidFill>
            <a:ln w="19050">
              <a:noFill/>
            </a:ln>
            <a:effectLst/>
          </c:spP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132</c:v>
                </c:pt>
                <c:pt idx="1">
                  <c:v>143</c:v>
                </c:pt>
                <c:pt idx="2">
                  <c:v>109</c:v>
                </c:pt>
                <c:pt idx="3">
                  <c:v>122</c:v>
                </c:pt>
                <c:pt idx="4">
                  <c:v>106</c:v>
                </c:pt>
                <c:pt idx="5">
                  <c:v>102</c:v>
                </c:pt>
                <c:pt idx="6">
                  <c:v>91</c:v>
                </c:pt>
                <c:pt idx="7">
                  <c:v>88</c:v>
                </c:pt>
                <c:pt idx="8">
                  <c:v>83</c:v>
                </c:pt>
                <c:pt idx="9">
                  <c:v>85</c:v>
                </c:pt>
              </c:numCache>
            </c:numRef>
          </c:val>
          <c:extLst>
            <c:ext xmlns:c16="http://schemas.microsoft.com/office/drawing/2014/chart" uri="{C3380CC4-5D6E-409C-BE32-E72D297353CC}">
              <c16:uniqueId val="{00000002-8673-4590-824C-0AC1870A709E}"/>
            </c:ext>
          </c:extLst>
        </c:ser>
        <c:ser>
          <c:idx val="3"/>
          <c:order val="2"/>
          <c:tx>
            <c:strRef>
              <c:f>Sheet1!$A$4</c:f>
              <c:strCache>
                <c:ptCount val="1"/>
                <c:pt idx="0">
                  <c:v>U.S.-born with parents/guardians with unknown origin</c:v>
                </c:pt>
              </c:strCache>
            </c:strRef>
          </c:tx>
          <c:spPr>
            <a:solidFill>
              <a:srgbClr val="86B2D8"/>
            </a:solidFill>
            <a:ln>
              <a:noFill/>
            </a:ln>
            <a:effectLst/>
          </c:spP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48</c:v>
                </c:pt>
                <c:pt idx="1">
                  <c:v>46</c:v>
                </c:pt>
                <c:pt idx="2">
                  <c:v>28</c:v>
                </c:pt>
                <c:pt idx="3">
                  <c:v>28</c:v>
                </c:pt>
                <c:pt idx="4">
                  <c:v>18</c:v>
                </c:pt>
                <c:pt idx="5">
                  <c:v>22</c:v>
                </c:pt>
                <c:pt idx="6">
                  <c:v>34</c:v>
                </c:pt>
                <c:pt idx="7">
                  <c:v>23</c:v>
                </c:pt>
                <c:pt idx="8">
                  <c:v>28</c:v>
                </c:pt>
                <c:pt idx="9">
                  <c:v>33</c:v>
                </c:pt>
              </c:numCache>
            </c:numRef>
          </c:val>
          <c:extLst xmlns:c15="http://schemas.microsoft.com/office/drawing/2012/chart">
            <c:ext xmlns:c16="http://schemas.microsoft.com/office/drawing/2014/chart" uri="{C3380CC4-5D6E-409C-BE32-E72D297353CC}">
              <c16:uniqueId val="{00000003-8673-4590-824C-0AC1870A709E}"/>
            </c:ext>
          </c:extLst>
        </c:ser>
        <c:dLbls>
          <c:showLegendKey val="0"/>
          <c:showVal val="0"/>
          <c:showCatName val="0"/>
          <c:showSerName val="0"/>
          <c:showPercent val="0"/>
          <c:showBubbleSize val="0"/>
        </c:dLbls>
        <c:axId val="187989064"/>
        <c:axId val="186990576"/>
        <c:extLst/>
      </c:areaChart>
      <c:catAx>
        <c:axId val="187989064"/>
        <c:scaling>
          <c:orientation val="minMax"/>
        </c:scaling>
        <c:delete val="0"/>
        <c:axPos val="b"/>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max val="500"/>
        </c:scaling>
        <c:delete val="0"/>
        <c:axPos val="l"/>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r>
                  <a:rPr lang="en-US" sz="1600" b="1">
                    <a:solidFill>
                      <a:srgbClr val="000000"/>
                    </a:solidFill>
                  </a:rPr>
                  <a:t>Total No. of Cases</a:t>
                </a:r>
              </a:p>
            </c:rich>
          </c:tx>
          <c:layout>
            <c:manualLayout>
              <c:xMode val="edge"/>
              <c:yMode val="edge"/>
              <c:x val="9.0578491356340819E-3"/>
              <c:y val="0.2728221651504447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mn-cs"/>
              </a:defRPr>
            </a:pPr>
            <a:endParaRPr lang="en-US"/>
          </a:p>
        </c:txPr>
        <c:crossAx val="187989064"/>
        <c:crosses val="autoZero"/>
        <c:crossBetween val="midCat"/>
      </c:valAx>
      <c:spPr>
        <a:noFill/>
        <a:ln>
          <a:noFill/>
        </a:ln>
        <a:effectLst/>
      </c:spPr>
    </c:plotArea>
    <c:legend>
      <c:legendPos val="t"/>
      <c:layout>
        <c:manualLayout>
          <c:xMode val="edge"/>
          <c:yMode val="edge"/>
          <c:x val="0.33484750557830556"/>
          <c:y val="4.3862084429331968E-2"/>
          <c:w val="0.66211063053670549"/>
          <c:h val="0.2275020848437768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343434"/>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tx2"/>
              </a:solidFill>
            </a:ln>
          </c:spPr>
          <c:dPt>
            <c:idx val="0"/>
            <c:bubble3D val="0"/>
            <c:spPr>
              <a:solidFill>
                <a:srgbClr val="00788A"/>
              </a:solidFill>
              <a:ln w="3175">
                <a:solidFill>
                  <a:schemeClr val="tx2"/>
                </a:solidFill>
              </a:ln>
              <a:effectLst/>
            </c:spPr>
            <c:extLst>
              <c:ext xmlns:c16="http://schemas.microsoft.com/office/drawing/2014/chart" uri="{C3380CC4-5D6E-409C-BE32-E72D297353CC}">
                <c16:uniqueId val="{00000001-E4E7-4210-9897-9F1ADA326143}"/>
              </c:ext>
            </c:extLst>
          </c:dPt>
          <c:dPt>
            <c:idx val="1"/>
            <c:bubble3D val="0"/>
            <c:spPr>
              <a:solidFill>
                <a:srgbClr val="F6A01A"/>
              </a:solidFill>
              <a:ln w="3175">
                <a:solidFill>
                  <a:schemeClr val="tx2"/>
                </a:solidFill>
              </a:ln>
              <a:effectLst/>
            </c:spPr>
            <c:extLst>
              <c:ext xmlns:c16="http://schemas.microsoft.com/office/drawing/2014/chart" uri="{C3380CC4-5D6E-409C-BE32-E72D297353CC}">
                <c16:uniqueId val="{00000002-E4E7-4210-9897-9F1ADA326143}"/>
              </c:ext>
            </c:extLst>
          </c:dPt>
          <c:dPt>
            <c:idx val="2"/>
            <c:bubble3D val="0"/>
            <c:spPr>
              <a:solidFill>
                <a:srgbClr val="86B2D8"/>
              </a:solidFill>
              <a:ln w="3175">
                <a:solidFill>
                  <a:schemeClr val="tx2"/>
                </a:solidFill>
              </a:ln>
              <a:effectLst/>
            </c:spPr>
            <c:extLst>
              <c:ext xmlns:c16="http://schemas.microsoft.com/office/drawing/2014/chart" uri="{C3380CC4-5D6E-409C-BE32-E72D297353CC}">
                <c16:uniqueId val="{00000003-E4E7-4210-9897-9F1ADA326143}"/>
              </c:ext>
            </c:extLst>
          </c:dPt>
          <c:dLbls>
            <c:dLbl>
              <c:idx val="0"/>
              <c:layout>
                <c:manualLayout>
                  <c:x val="1.6676786932814231E-2"/>
                  <c:y val="-0.26234276574803156"/>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788A"/>
                        </a:solidFill>
                        <a:latin typeface="Calibri" panose="020F0502020204030204" pitchFamily="34" charset="0"/>
                        <a:ea typeface="+mn-ea"/>
                        <a:cs typeface="Calibri" panose="020F0502020204030204" pitchFamily="34" charset="0"/>
                      </a:defRPr>
                    </a:pPr>
                    <a:fld id="{34A067A5-CC9E-4265-A583-A5C14BFFC575}" type="CATEGORYNAME">
                      <a:rPr lang="en-US" sz="1800" b="1" smtClean="0">
                        <a:solidFill>
                          <a:srgbClr val="00788A"/>
                        </a:solidFill>
                        <a:latin typeface="Calibri" panose="020F0502020204030204" pitchFamily="34" charset="0"/>
                        <a:cs typeface="Calibri" panose="020F0502020204030204" pitchFamily="34" charset="0"/>
                      </a:rPr>
                      <a:pPr>
                        <a:defRPr sz="1800" b="1">
                          <a:solidFill>
                            <a:srgbClr val="00788A"/>
                          </a:solidFill>
                          <a:latin typeface="Calibri" panose="020F0502020204030204" pitchFamily="34" charset="0"/>
                          <a:cs typeface="Calibri" panose="020F0502020204030204" pitchFamily="34" charset="0"/>
                        </a:defRPr>
                      </a:pPr>
                      <a:t>[CATEGORY NAME]</a:t>
                    </a:fld>
                    <a:r>
                      <a:rPr lang="en-US" sz="1800" b="1">
                        <a:solidFill>
                          <a:srgbClr val="00788A"/>
                        </a:solidFill>
                        <a:latin typeface="Calibri" panose="020F0502020204030204" pitchFamily="34" charset="0"/>
                        <a:cs typeface="Calibri" panose="020F0502020204030204" pitchFamily="34" charset="0"/>
                      </a:rPr>
                      <a:t>, </a:t>
                    </a:r>
                    <a:fld id="{F1D45D68-E763-45DA-8B26-3DEF4E5D310F}" type="PERCENTAGE">
                      <a:rPr lang="en-US" sz="1800" b="1" baseline="0" smtClean="0">
                        <a:solidFill>
                          <a:srgbClr val="00788A"/>
                        </a:solidFill>
                        <a:latin typeface="Calibri" panose="020F0502020204030204" pitchFamily="34" charset="0"/>
                        <a:cs typeface="Calibri" panose="020F0502020204030204" pitchFamily="34" charset="0"/>
                      </a:rPr>
                      <a:pPr>
                        <a:defRPr sz="1800" b="1">
                          <a:solidFill>
                            <a:srgbClr val="00788A"/>
                          </a:solidFill>
                          <a:latin typeface="Calibri" panose="020F0502020204030204" pitchFamily="34" charset="0"/>
                          <a:cs typeface="Calibri" panose="020F0502020204030204" pitchFamily="34" charset="0"/>
                        </a:defRPr>
                      </a:pPr>
                      <a:t>[PERCENTAGE]</a:t>
                    </a:fld>
                    <a:endParaRPr lang="en-US" sz="1800" b="1">
                      <a:solidFill>
                        <a:srgbClr val="00788A"/>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88A"/>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868941264552351"/>
                      <c:h val="0.3515625"/>
                    </c:manualLayout>
                  </c15:layout>
                  <c15:dlblFieldTable/>
                  <c15:showDataLabelsRange val="0"/>
                </c:ext>
                <c:ext xmlns:c16="http://schemas.microsoft.com/office/drawing/2014/chart" uri="{C3380CC4-5D6E-409C-BE32-E72D297353CC}">
                  <c16:uniqueId val="{00000001-E4E7-4210-9897-9F1ADA326143}"/>
                </c:ext>
              </c:extLst>
            </c:dLbl>
            <c:dLbl>
              <c:idx val="1"/>
              <c:layout>
                <c:manualLayout>
                  <c:x val="2.4133585001236205E-2"/>
                  <c:y val="1.367642716535427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F6A01A"/>
                        </a:solidFill>
                        <a:latin typeface="Calibri" panose="020F0502020204030204" pitchFamily="34" charset="0"/>
                        <a:ea typeface="+mn-ea"/>
                        <a:cs typeface="Calibri" panose="020F0502020204030204" pitchFamily="34" charset="0"/>
                      </a:defRPr>
                    </a:pPr>
                    <a:fld id="{BC22130B-814E-4C2F-83D7-7A826C8DA15A}" type="CATEGORYNAME">
                      <a:rPr lang="en-US" sz="1800" b="1" smtClean="0">
                        <a:solidFill>
                          <a:srgbClr val="F6A01A"/>
                        </a:solidFill>
                        <a:latin typeface="Calibri" panose="020F0502020204030204" pitchFamily="34" charset="0"/>
                        <a:cs typeface="Calibri" panose="020F0502020204030204" pitchFamily="34" charset="0"/>
                      </a:rPr>
                      <a:pPr>
                        <a:defRPr sz="1800" b="1">
                          <a:solidFill>
                            <a:srgbClr val="F6A01A"/>
                          </a:solidFill>
                          <a:latin typeface="Calibri" panose="020F0502020204030204" pitchFamily="34" charset="0"/>
                          <a:cs typeface="Calibri" panose="020F0502020204030204" pitchFamily="34" charset="0"/>
                        </a:defRPr>
                      </a:pPr>
                      <a:t>[CATEGORY NAME]</a:t>
                    </a:fld>
                    <a:r>
                      <a:rPr lang="en-US" sz="1800" b="1">
                        <a:solidFill>
                          <a:srgbClr val="F6A01A"/>
                        </a:solidFill>
                        <a:latin typeface="Calibri" panose="020F0502020204030204" pitchFamily="34" charset="0"/>
                        <a:cs typeface="Calibri" panose="020F0502020204030204" pitchFamily="34" charset="0"/>
                      </a:rPr>
                      <a:t>, </a:t>
                    </a:r>
                    <a:fld id="{BC529F6D-8B36-47A5-B1CB-CC28604D6315}" type="PERCENTAGE">
                      <a:rPr lang="en-US" sz="1800" b="1" baseline="0" smtClean="0">
                        <a:solidFill>
                          <a:srgbClr val="F6A01A"/>
                        </a:solidFill>
                        <a:latin typeface="Calibri" panose="020F0502020204030204" pitchFamily="34" charset="0"/>
                        <a:cs typeface="Calibri" panose="020F0502020204030204" pitchFamily="34" charset="0"/>
                      </a:rPr>
                      <a:pPr>
                        <a:defRPr sz="1800" b="1">
                          <a:solidFill>
                            <a:srgbClr val="F6A01A"/>
                          </a:solidFill>
                          <a:latin typeface="Calibri" panose="020F0502020204030204" pitchFamily="34" charset="0"/>
                          <a:cs typeface="Calibri" panose="020F0502020204030204" pitchFamily="34" charset="0"/>
                        </a:defRPr>
                      </a:pPr>
                      <a:t>[PERCENTAGE]</a:t>
                    </a:fld>
                    <a:endParaRPr lang="en-US" sz="1800" b="1">
                      <a:solidFill>
                        <a:srgbClr val="F6A01A"/>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6A01A"/>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559188422039462"/>
                      <c:h val="0.18046875000000001"/>
                    </c:manualLayout>
                  </c15:layout>
                  <c15:dlblFieldTable/>
                  <c15:showDataLabelsRange val="0"/>
                </c:ext>
                <c:ext xmlns:c16="http://schemas.microsoft.com/office/drawing/2014/chart" uri="{C3380CC4-5D6E-409C-BE32-E72D297353CC}">
                  <c16:uniqueId val="{00000002-E4E7-4210-9897-9F1ADA326143}"/>
                </c:ext>
              </c:extLst>
            </c:dLbl>
            <c:dLbl>
              <c:idx val="2"/>
              <c:layout>
                <c:manualLayout>
                  <c:x val="2.3242190308620986E-2"/>
                  <c:y val="-8.9293444284526072E-3"/>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86B2D8"/>
                        </a:solidFill>
                        <a:latin typeface="Calibri" panose="020F0502020204030204" pitchFamily="34" charset="0"/>
                        <a:ea typeface="+mn-ea"/>
                        <a:cs typeface="Calibri" panose="020F0502020204030204" pitchFamily="34" charset="0"/>
                      </a:defRPr>
                    </a:pPr>
                    <a:fld id="{BDD91D37-6FE5-4F0E-82B6-72755457F173}" type="CATEGORYNAME">
                      <a:rPr lang="en-US" sz="1800" b="1" smtClean="0">
                        <a:solidFill>
                          <a:srgbClr val="86B2D8"/>
                        </a:solidFill>
                        <a:latin typeface="Calibri" panose="020F0502020204030204" pitchFamily="34" charset="0"/>
                        <a:cs typeface="Calibri" panose="020F0502020204030204" pitchFamily="34" charset="0"/>
                      </a:rPr>
                      <a:pPr>
                        <a:defRPr sz="1800" b="1">
                          <a:solidFill>
                            <a:srgbClr val="86B2D8"/>
                          </a:solidFill>
                          <a:latin typeface="Calibri" panose="020F0502020204030204" pitchFamily="34" charset="0"/>
                          <a:cs typeface="Calibri" panose="020F0502020204030204" pitchFamily="34" charset="0"/>
                        </a:defRPr>
                      </a:pPr>
                      <a:t>[CATEGORY NAME]</a:t>
                    </a:fld>
                    <a:r>
                      <a:rPr lang="en-US" sz="1800" b="1">
                        <a:solidFill>
                          <a:srgbClr val="86B2D8"/>
                        </a:solidFill>
                        <a:latin typeface="Calibri" panose="020F0502020204030204" pitchFamily="34" charset="0"/>
                        <a:cs typeface="Calibri" panose="020F0502020204030204" pitchFamily="34" charset="0"/>
                      </a:rPr>
                      <a:t>, </a:t>
                    </a:r>
                    <a:fld id="{E65AB6BF-5779-4F6A-AFFA-C5137DF10093}" type="PERCENTAGE">
                      <a:rPr lang="en-US" sz="1800" b="1" baseline="0" smtClean="0">
                        <a:solidFill>
                          <a:srgbClr val="86B2D8"/>
                        </a:solidFill>
                        <a:latin typeface="Calibri" panose="020F0502020204030204" pitchFamily="34" charset="0"/>
                        <a:cs typeface="Calibri" panose="020F0502020204030204" pitchFamily="34" charset="0"/>
                      </a:rPr>
                      <a:pPr>
                        <a:defRPr sz="1800" b="1">
                          <a:solidFill>
                            <a:srgbClr val="86B2D8"/>
                          </a:solidFill>
                          <a:latin typeface="Calibri" panose="020F0502020204030204" pitchFamily="34" charset="0"/>
                          <a:cs typeface="Calibri" panose="020F0502020204030204" pitchFamily="34" charset="0"/>
                        </a:defRPr>
                      </a:pPr>
                      <a:t>[PERCENTAGE]</a:t>
                    </a:fld>
                    <a:endParaRPr lang="en-US" sz="1800" b="1">
                      <a:solidFill>
                        <a:srgbClr val="86B2D8"/>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86B2D8"/>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5440097209742677"/>
                      <c:h val="0.20444010448430128"/>
                    </c:manualLayout>
                  </c15:layout>
                  <c15:dlblFieldTable/>
                  <c15:showDataLabelsRange val="0"/>
                </c:ext>
                <c:ext xmlns:c16="http://schemas.microsoft.com/office/drawing/2014/chart" uri="{C3380CC4-5D6E-409C-BE32-E72D297353CC}">
                  <c16:uniqueId val="{00000003-E4E7-4210-9897-9F1ADA3261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Non-U.S.–born parents/guardians*</c:v>
                </c:pt>
                <c:pt idx="1">
                  <c:v>U.S.-born parents/guardians</c:v>
                </c:pt>
                <c:pt idx="2">
                  <c:v>Parents/guardians with unknown origin</c:v>
                </c:pt>
              </c:strCache>
            </c:strRef>
          </c:cat>
          <c:val>
            <c:numRef>
              <c:f>Sheet1!$B$2:$B$4</c:f>
              <c:numCache>
                <c:formatCode>General</c:formatCode>
                <c:ptCount val="3"/>
                <c:pt idx="0">
                  <c:v>175</c:v>
                </c:pt>
                <c:pt idx="1">
                  <c:v>85</c:v>
                </c:pt>
                <c:pt idx="2">
                  <c:v>33</c:v>
                </c:pt>
              </c:numCache>
            </c:numRef>
          </c:val>
          <c:extLst>
            <c:ext xmlns:c16="http://schemas.microsoft.com/office/drawing/2014/chart" uri="{C3380CC4-5D6E-409C-BE32-E72D297353CC}">
              <c16:uniqueId val="{00000000-E4E7-4210-9897-9F1ADA32614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9653769222599"/>
          <c:y val="2.8317200871009449E-2"/>
          <c:w val="0.8127448717484681"/>
          <c:h val="0.79151707659652204"/>
        </c:manualLayout>
      </c:layout>
      <c:areaChart>
        <c:grouping val="stacked"/>
        <c:varyColors val="0"/>
        <c:ser>
          <c:idx val="0"/>
          <c:order val="0"/>
          <c:tx>
            <c:strRef>
              <c:f>Sheet1!$B$1</c:f>
              <c:strCache>
                <c:ptCount val="1"/>
                <c:pt idx="0">
                  <c:v>Positive Culture</c:v>
                </c:pt>
              </c:strCache>
            </c:strRef>
          </c:tx>
          <c:spPr>
            <a:solidFill>
              <a:srgbClr val="86B2D8"/>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numCache>
            </c:numRef>
          </c:cat>
          <c:val>
            <c:numRef>
              <c:f>Sheet1!$B$2:$B$28</c:f>
              <c:numCache>
                <c:formatCode>#,##0</c:formatCode>
                <c:ptCount val="27"/>
                <c:pt idx="0">
                  <c:v>20308</c:v>
                </c:pt>
                <c:pt idx="1">
                  <c:v>19508</c:v>
                </c:pt>
                <c:pt idx="2">
                  <c:v>18266</c:v>
                </c:pt>
                <c:pt idx="3">
                  <c:v>17154</c:v>
                </c:pt>
                <c:pt idx="4">
                  <c:v>15981</c:v>
                </c:pt>
                <c:pt idx="5">
                  <c:v>14789</c:v>
                </c:pt>
                <c:pt idx="6">
                  <c:v>13994</c:v>
                </c:pt>
                <c:pt idx="7">
                  <c:v>13013</c:v>
                </c:pt>
                <c:pt idx="8">
                  <c:v>12752</c:v>
                </c:pt>
                <c:pt idx="9">
                  <c:v>11977</c:v>
                </c:pt>
                <c:pt idx="10">
                  <c:v>11684</c:v>
                </c:pt>
                <c:pt idx="11">
                  <c:v>11329</c:v>
                </c:pt>
                <c:pt idx="12">
                  <c:v>10954</c:v>
                </c:pt>
                <c:pt idx="13">
                  <c:v>10746</c:v>
                </c:pt>
                <c:pt idx="14">
                  <c:v>10434</c:v>
                </c:pt>
                <c:pt idx="15">
                  <c:v>10022</c:v>
                </c:pt>
                <c:pt idx="16">
                  <c:v>8868</c:v>
                </c:pt>
                <c:pt idx="17">
                  <c:v>8392</c:v>
                </c:pt>
                <c:pt idx="18">
                  <c:v>8066</c:v>
                </c:pt>
                <c:pt idx="19">
                  <c:v>7617</c:v>
                </c:pt>
                <c:pt idx="20">
                  <c:v>7359</c:v>
                </c:pt>
                <c:pt idx="21">
                  <c:v>7222</c:v>
                </c:pt>
                <c:pt idx="22">
                  <c:v>7410</c:v>
                </c:pt>
                <c:pt idx="23">
                  <c:v>7178</c:v>
                </c:pt>
                <c:pt idx="24">
                  <c:v>7142</c:v>
                </c:pt>
                <c:pt idx="25">
                  <c:v>7112</c:v>
                </c:pt>
                <c:pt idx="26">
                  <c:v>7087</c:v>
                </c:pt>
              </c:numCache>
            </c:numRef>
          </c:val>
          <c:extLst>
            <c:ext xmlns:c16="http://schemas.microsoft.com/office/drawing/2014/chart" uri="{C3380CC4-5D6E-409C-BE32-E72D297353CC}">
              <c16:uniqueId val="{00000000-31C7-498C-A3F4-621537F3BF30}"/>
            </c:ext>
          </c:extLst>
        </c:ser>
        <c:ser>
          <c:idx val="1"/>
          <c:order val="1"/>
          <c:tx>
            <c:strRef>
              <c:f>Sheet1!$C$1</c:f>
              <c:strCache>
                <c:ptCount val="1"/>
                <c:pt idx="0">
                  <c:v>Positive NAA* Test</c:v>
                </c:pt>
              </c:strCache>
            </c:strRef>
          </c:tx>
          <c:spPr>
            <a:solidFill>
              <a:srgbClr val="00788A"/>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numCache>
            </c:numRef>
          </c:cat>
          <c:val>
            <c:numRef>
              <c:f>Sheet1!$C$2:$C$28</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formatCode="#,##0">
                  <c:v>18</c:v>
                </c:pt>
                <c:pt idx="16" formatCode="#,##0">
                  <c:v>57</c:v>
                </c:pt>
                <c:pt idx="17" formatCode="#,##0">
                  <c:v>107</c:v>
                </c:pt>
                <c:pt idx="18" formatCode="#,##0">
                  <c:v>121</c:v>
                </c:pt>
                <c:pt idx="19" formatCode="#,##0">
                  <c:v>118</c:v>
                </c:pt>
                <c:pt idx="20" formatCode="#,##0">
                  <c:v>149</c:v>
                </c:pt>
                <c:pt idx="21" formatCode="#,##0">
                  <c:v>161</c:v>
                </c:pt>
                <c:pt idx="22" formatCode="#,##0">
                  <c:v>174</c:v>
                </c:pt>
                <c:pt idx="23" formatCode="#,##0">
                  <c:v>185</c:v>
                </c:pt>
                <c:pt idx="24" formatCode="#,##0">
                  <c:v>193</c:v>
                </c:pt>
                <c:pt idx="25" formatCode="#,##0">
                  <c:v>238</c:v>
                </c:pt>
                <c:pt idx="26" formatCode="#,##0">
                  <c:v>202</c:v>
                </c:pt>
              </c:numCache>
            </c:numRef>
          </c:val>
          <c:extLst>
            <c:ext xmlns:c16="http://schemas.microsoft.com/office/drawing/2014/chart" uri="{C3380CC4-5D6E-409C-BE32-E72D297353CC}">
              <c16:uniqueId val="{00000001-31C7-498C-A3F4-621537F3BF30}"/>
            </c:ext>
          </c:extLst>
        </c:ser>
        <c:ser>
          <c:idx val="2"/>
          <c:order val="2"/>
          <c:tx>
            <c:strRef>
              <c:f>Sheet1!$D$1</c:f>
              <c:strCache>
                <c:ptCount val="1"/>
                <c:pt idx="0">
                  <c:v>Positive Smear</c:v>
                </c:pt>
              </c:strCache>
            </c:strRef>
          </c:tx>
          <c:spPr>
            <a:solidFill>
              <a:srgbClr val="005DAA"/>
            </a:solidFill>
            <a:ln w="2540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numCache>
            </c:numRef>
          </c:cat>
          <c:val>
            <c:numRef>
              <c:f>Sheet1!$D$2:$D$28</c:f>
              <c:numCache>
                <c:formatCode>#,##0</c:formatCode>
                <c:ptCount val="27"/>
                <c:pt idx="0">
                  <c:v>184</c:v>
                </c:pt>
                <c:pt idx="1">
                  <c:v>189</c:v>
                </c:pt>
                <c:pt idx="2">
                  <c:v>188</c:v>
                </c:pt>
                <c:pt idx="3">
                  <c:v>131</c:v>
                </c:pt>
                <c:pt idx="4">
                  <c:v>155</c:v>
                </c:pt>
                <c:pt idx="5">
                  <c:v>154</c:v>
                </c:pt>
                <c:pt idx="6">
                  <c:v>172</c:v>
                </c:pt>
                <c:pt idx="7">
                  <c:v>148</c:v>
                </c:pt>
                <c:pt idx="8">
                  <c:v>123</c:v>
                </c:pt>
                <c:pt idx="9">
                  <c:v>104</c:v>
                </c:pt>
                <c:pt idx="10">
                  <c:v>116</c:v>
                </c:pt>
                <c:pt idx="11">
                  <c:v>80</c:v>
                </c:pt>
                <c:pt idx="12">
                  <c:v>96</c:v>
                </c:pt>
                <c:pt idx="13">
                  <c:v>93</c:v>
                </c:pt>
                <c:pt idx="14">
                  <c:v>69</c:v>
                </c:pt>
                <c:pt idx="15">
                  <c:v>60</c:v>
                </c:pt>
                <c:pt idx="16">
                  <c:v>73</c:v>
                </c:pt>
                <c:pt idx="17">
                  <c:v>69</c:v>
                </c:pt>
                <c:pt idx="18">
                  <c:v>61</c:v>
                </c:pt>
                <c:pt idx="19">
                  <c:v>38</c:v>
                </c:pt>
                <c:pt idx="20">
                  <c:v>47</c:v>
                </c:pt>
                <c:pt idx="21">
                  <c:v>45</c:v>
                </c:pt>
                <c:pt idx="22">
                  <c:v>44</c:v>
                </c:pt>
                <c:pt idx="23">
                  <c:v>37</c:v>
                </c:pt>
                <c:pt idx="24">
                  <c:v>32</c:v>
                </c:pt>
                <c:pt idx="25">
                  <c:v>35</c:v>
                </c:pt>
                <c:pt idx="26">
                  <c:v>34</c:v>
                </c:pt>
              </c:numCache>
            </c:numRef>
          </c:val>
          <c:extLst>
            <c:ext xmlns:c16="http://schemas.microsoft.com/office/drawing/2014/chart" uri="{C3380CC4-5D6E-409C-BE32-E72D297353CC}">
              <c16:uniqueId val="{00000002-31C7-498C-A3F4-621537F3BF30}"/>
            </c:ext>
          </c:extLst>
        </c:ser>
        <c:ser>
          <c:idx val="3"/>
          <c:order val="3"/>
          <c:tx>
            <c:strRef>
              <c:f>Sheet1!$E$1</c:f>
              <c:strCache>
                <c:ptCount val="1"/>
                <c:pt idx="0">
                  <c:v>Clinical Case</c:v>
                </c:pt>
              </c:strCache>
            </c:strRef>
          </c:tx>
          <c:spPr>
            <a:solidFill>
              <a:srgbClr val="F6A01A"/>
            </a:solidFill>
            <a:ln w="2540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numCache>
            </c:numRef>
          </c:cat>
          <c:val>
            <c:numRef>
              <c:f>Sheet1!$E$2:$E$28</c:f>
              <c:numCache>
                <c:formatCode>#,##0</c:formatCode>
                <c:ptCount val="27"/>
                <c:pt idx="0">
                  <c:v>3088</c:v>
                </c:pt>
                <c:pt idx="1">
                  <c:v>2917</c:v>
                </c:pt>
                <c:pt idx="2">
                  <c:v>2749</c:v>
                </c:pt>
                <c:pt idx="3">
                  <c:v>2606</c:v>
                </c:pt>
                <c:pt idx="4">
                  <c:v>2411</c:v>
                </c:pt>
                <c:pt idx="5">
                  <c:v>2253</c:v>
                </c:pt>
                <c:pt idx="6">
                  <c:v>2102</c:v>
                </c:pt>
                <c:pt idx="7">
                  <c:v>1950</c:v>
                </c:pt>
                <c:pt idx="8">
                  <c:v>1886</c:v>
                </c:pt>
                <c:pt idx="9">
                  <c:v>1822</c:v>
                </c:pt>
                <c:pt idx="10">
                  <c:v>1783</c:v>
                </c:pt>
                <c:pt idx="11">
                  <c:v>1824</c:v>
                </c:pt>
                <c:pt idx="12">
                  <c:v>1797</c:v>
                </c:pt>
                <c:pt idx="13">
                  <c:v>1629</c:v>
                </c:pt>
                <c:pt idx="14">
                  <c:v>1496</c:v>
                </c:pt>
                <c:pt idx="15">
                  <c:v>1547</c:v>
                </c:pt>
                <c:pt idx="16">
                  <c:v>1779</c:v>
                </c:pt>
                <c:pt idx="17">
                  <c:v>1864</c:v>
                </c:pt>
                <c:pt idx="18">
                  <c:v>1673</c:v>
                </c:pt>
                <c:pt idx="19">
                  <c:v>1643</c:v>
                </c:pt>
                <c:pt idx="20">
                  <c:v>1508</c:v>
                </c:pt>
                <c:pt idx="21">
                  <c:v>1496</c:v>
                </c:pt>
                <c:pt idx="22">
                  <c:v>1467</c:v>
                </c:pt>
                <c:pt idx="23">
                  <c:v>1412</c:v>
                </c:pt>
                <c:pt idx="24">
                  <c:v>1324</c:v>
                </c:pt>
                <c:pt idx="25">
                  <c:v>1258</c:v>
                </c:pt>
                <c:pt idx="26">
                  <c:v>1177</c:v>
                </c:pt>
              </c:numCache>
            </c:numRef>
          </c:val>
          <c:extLst>
            <c:ext xmlns:c16="http://schemas.microsoft.com/office/drawing/2014/chart" uri="{C3380CC4-5D6E-409C-BE32-E72D297353CC}">
              <c16:uniqueId val="{00000003-31C7-498C-A3F4-621537F3BF30}"/>
            </c:ext>
          </c:extLst>
        </c:ser>
        <c:ser>
          <c:idx val="4"/>
          <c:order val="4"/>
          <c:tx>
            <c:strRef>
              <c:f>Sheet1!$F$1</c:f>
              <c:strCache>
                <c:ptCount val="1"/>
                <c:pt idx="0">
                  <c:v>Provider Diagnosis</c:v>
                </c:pt>
              </c:strCache>
            </c:strRef>
          </c:tx>
          <c:spPr>
            <a:solidFill>
              <a:srgbClr val="9A4E9E"/>
            </a:solidFill>
            <a:ln w="25400">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formatCode="0">
                  <c:v>2019</c:v>
                </c:pt>
              </c:numCache>
            </c:numRef>
          </c:cat>
          <c:val>
            <c:numRef>
              <c:f>Sheet1!$F$2:$F$28</c:f>
              <c:numCache>
                <c:formatCode>#,##0</c:formatCode>
                <c:ptCount val="27"/>
                <c:pt idx="0">
                  <c:v>1523</c:v>
                </c:pt>
                <c:pt idx="1">
                  <c:v>1593</c:v>
                </c:pt>
                <c:pt idx="2">
                  <c:v>1523</c:v>
                </c:pt>
                <c:pt idx="3">
                  <c:v>1318</c:v>
                </c:pt>
                <c:pt idx="4">
                  <c:v>1206</c:v>
                </c:pt>
                <c:pt idx="5">
                  <c:v>1089</c:v>
                </c:pt>
                <c:pt idx="6">
                  <c:v>1230</c:v>
                </c:pt>
                <c:pt idx="7">
                  <c:v>1197</c:v>
                </c:pt>
                <c:pt idx="8">
                  <c:v>1186</c:v>
                </c:pt>
                <c:pt idx="9">
                  <c:v>1156</c:v>
                </c:pt>
                <c:pt idx="10">
                  <c:v>1253</c:v>
                </c:pt>
                <c:pt idx="11">
                  <c:v>1268</c:v>
                </c:pt>
                <c:pt idx="12">
                  <c:v>1213</c:v>
                </c:pt>
                <c:pt idx="13">
                  <c:v>1261</c:v>
                </c:pt>
                <c:pt idx="14">
                  <c:v>1289</c:v>
                </c:pt>
                <c:pt idx="15">
                  <c:v>1244</c:v>
                </c:pt>
                <c:pt idx="16">
                  <c:v>726</c:v>
                </c:pt>
                <c:pt idx="17">
                  <c:v>645</c:v>
                </c:pt>
                <c:pt idx="18">
                  <c:v>562</c:v>
                </c:pt>
                <c:pt idx="19">
                  <c:v>510</c:v>
                </c:pt>
                <c:pt idx="20">
                  <c:v>488</c:v>
                </c:pt>
                <c:pt idx="21">
                  <c:v>466</c:v>
                </c:pt>
                <c:pt idx="22">
                  <c:v>442</c:v>
                </c:pt>
                <c:pt idx="23">
                  <c:v>440</c:v>
                </c:pt>
                <c:pt idx="24">
                  <c:v>391</c:v>
                </c:pt>
                <c:pt idx="25">
                  <c:v>381</c:v>
                </c:pt>
                <c:pt idx="26">
                  <c:v>416</c:v>
                </c:pt>
              </c:numCache>
            </c:numRef>
          </c:val>
          <c:extLst>
            <c:ext xmlns:c16="http://schemas.microsoft.com/office/drawing/2014/chart" uri="{C3380CC4-5D6E-409C-BE32-E72D297353CC}">
              <c16:uniqueId val="{00000004-31C7-498C-A3F4-621537F3BF30}"/>
            </c:ext>
          </c:extLst>
        </c:ser>
        <c:dLbls>
          <c:showLegendKey val="0"/>
          <c:showVal val="0"/>
          <c:showCatName val="0"/>
          <c:showSerName val="0"/>
          <c:showPercent val="0"/>
          <c:showBubbleSize val="0"/>
        </c:dLbls>
        <c:axId val="1570418271"/>
        <c:axId val="1322347327"/>
      </c:areaChart>
      <c:catAx>
        <c:axId val="1570418271"/>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1322347327"/>
        <c:crosses val="autoZero"/>
        <c:auto val="1"/>
        <c:lblAlgn val="ctr"/>
        <c:lblOffset val="100"/>
        <c:noMultiLvlLbl val="0"/>
      </c:catAx>
      <c:valAx>
        <c:axId val="1322347327"/>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2000" b="1">
                    <a:solidFill>
                      <a:schemeClr val="accent4">
                        <a:lumMod val="50000"/>
                      </a:schemeClr>
                    </a:solidFill>
                    <a:effectLst/>
                    <a:latin typeface="Calibri" panose="020F0502020204030204" pitchFamily="34" charset="0"/>
                    <a:cs typeface="Calibri" panose="020F0502020204030204" pitchFamily="34" charset="0"/>
                  </a:rPr>
                  <a:t>Number of cases</a:t>
                </a:r>
                <a:endParaRPr lang="en-US" sz="2000">
                  <a:solidFill>
                    <a:schemeClr val="accent4">
                      <a:lumMod val="50000"/>
                    </a:schemeClr>
                  </a:solidFill>
                  <a:effectLst/>
                  <a:latin typeface="Calibri" panose="020F0502020204030204" pitchFamily="34" charset="0"/>
                  <a:cs typeface="Calibri" panose="020F0502020204030204" pitchFamily="34" charset="0"/>
                </a:endParaRPr>
              </a:p>
            </c:rich>
          </c:tx>
          <c:layout>
            <c:manualLayout>
              <c:xMode val="edge"/>
              <c:yMode val="edge"/>
              <c:x val="6.3147662097793322E-3"/>
              <c:y val="0.2422330143876669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1570418271"/>
        <c:crosses val="autoZero"/>
        <c:crossBetween val="midCat"/>
      </c:valAx>
      <c:spPr>
        <a:noFill/>
        <a:ln>
          <a:noFill/>
        </a:ln>
        <a:effectLst/>
      </c:spPr>
    </c:plotArea>
    <c:legend>
      <c:legendPos val="t"/>
      <c:layout>
        <c:manualLayout>
          <c:xMode val="edge"/>
          <c:yMode val="edge"/>
          <c:x val="0.67638510619261372"/>
          <c:y val="5.5525364185491762E-2"/>
          <c:w val="0.30014291327382114"/>
          <c:h val="0.3972392918594212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4638107392606"/>
          <c:y val="9.6365540140253225E-2"/>
          <c:w val="0.40846170938052345"/>
          <c:h val="0.81291318103901522"/>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86B2D8"/>
              </a:solidFill>
              <a:ln w="3175">
                <a:solidFill>
                  <a:schemeClr val="tx2"/>
                </a:solidFill>
              </a:ln>
              <a:effectLst/>
            </c:spPr>
            <c:extLst>
              <c:ext xmlns:c16="http://schemas.microsoft.com/office/drawing/2014/chart" uri="{C3380CC4-5D6E-409C-BE32-E72D297353CC}">
                <c16:uniqueId val="{00000001-A7E6-4CED-BC1A-1C20623A5B6C}"/>
              </c:ext>
            </c:extLst>
          </c:dPt>
          <c:dPt>
            <c:idx val="1"/>
            <c:bubble3D val="0"/>
            <c:spPr>
              <a:solidFill>
                <a:srgbClr val="F6A01A"/>
              </a:solidFill>
              <a:ln w="3175">
                <a:solidFill>
                  <a:schemeClr val="tx2"/>
                </a:solidFill>
              </a:ln>
              <a:effectLst/>
            </c:spPr>
            <c:extLst>
              <c:ext xmlns:c16="http://schemas.microsoft.com/office/drawing/2014/chart" uri="{C3380CC4-5D6E-409C-BE32-E72D297353CC}">
                <c16:uniqueId val="{00000002-A7E6-4CED-BC1A-1C20623A5B6C}"/>
              </c:ext>
            </c:extLst>
          </c:dPt>
          <c:dPt>
            <c:idx val="2"/>
            <c:bubble3D val="0"/>
            <c:spPr>
              <a:solidFill>
                <a:srgbClr val="00788A"/>
              </a:solidFill>
              <a:ln w="3175">
                <a:solidFill>
                  <a:schemeClr val="tx2"/>
                </a:solidFill>
              </a:ln>
              <a:effectLst/>
            </c:spPr>
            <c:extLst>
              <c:ext xmlns:c16="http://schemas.microsoft.com/office/drawing/2014/chart" uri="{C3380CC4-5D6E-409C-BE32-E72D297353CC}">
                <c16:uniqueId val="{00000003-A7E6-4CED-BC1A-1C20623A5B6C}"/>
              </c:ext>
            </c:extLst>
          </c:dPt>
          <c:dPt>
            <c:idx val="3"/>
            <c:bubble3D val="0"/>
            <c:spPr>
              <a:solidFill>
                <a:srgbClr val="005DAA"/>
              </a:solidFill>
              <a:ln w="3175">
                <a:solidFill>
                  <a:schemeClr val="tx2"/>
                </a:solidFill>
              </a:ln>
              <a:effectLst/>
            </c:spPr>
            <c:extLst>
              <c:ext xmlns:c16="http://schemas.microsoft.com/office/drawing/2014/chart" uri="{C3380CC4-5D6E-409C-BE32-E72D297353CC}">
                <c16:uniqueId val="{00000004-A7E6-4CED-BC1A-1C20623A5B6C}"/>
              </c:ext>
            </c:extLst>
          </c:dPt>
          <c:dPt>
            <c:idx val="4"/>
            <c:bubble3D val="0"/>
            <c:spPr>
              <a:solidFill>
                <a:srgbClr val="9A4E9E"/>
              </a:solidFill>
              <a:ln w="3175">
                <a:solidFill>
                  <a:schemeClr val="tx2"/>
                </a:solidFill>
              </a:ln>
              <a:effectLst/>
            </c:spPr>
            <c:extLst>
              <c:ext xmlns:c16="http://schemas.microsoft.com/office/drawing/2014/chart" uri="{C3380CC4-5D6E-409C-BE32-E72D297353CC}">
                <c16:uniqueId val="{00000005-A7E6-4CED-BC1A-1C20623A5B6C}"/>
              </c:ext>
            </c:extLst>
          </c:dPt>
          <c:dLbls>
            <c:dLbl>
              <c:idx val="0"/>
              <c:layout>
                <c:manualLayout>
                  <c:x val="7.8417862219200052E-2"/>
                  <c:y val="-0.15900728554140242"/>
                </c:manualLayout>
              </c:layout>
              <c:tx>
                <c:rich>
                  <a:bodyPr/>
                  <a:lstStyle/>
                  <a:p>
                    <a:fld id="{9145378E-D7CD-493D-9D78-5E0F3291B739}" type="CATEGORYNAME">
                      <a:rPr lang="en-US" sz="1800" b="1"/>
                      <a:pPr/>
                      <a:t>[CATEGORY NAME]</a:t>
                    </a:fld>
                    <a:r>
                      <a:rPr lang="en-US" sz="1800" b="1"/>
                      <a:t>, </a:t>
                    </a:r>
                    <a:fld id="{AB57BE9C-4B68-481C-85F0-ACF9181403C4}" type="PERCENTAGE">
                      <a:rPr lang="en-US" sz="1800" b="1"/>
                      <a:pPr/>
                      <a:t>[PERCENTAGE]</a:t>
                    </a:fld>
                    <a:endParaRPr lang="en-US" sz="1800" b="1"/>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46466490474101"/>
                      <c:h val="0.14627103209540313"/>
                    </c:manualLayout>
                  </c15:layout>
                  <c15:dlblFieldTable/>
                  <c15:showDataLabelsRange val="0"/>
                </c:ext>
                <c:ext xmlns:c16="http://schemas.microsoft.com/office/drawing/2014/chart" uri="{C3380CC4-5D6E-409C-BE32-E72D297353CC}">
                  <c16:uniqueId val="{00000001-A7E6-4CED-BC1A-1C20623A5B6C}"/>
                </c:ext>
              </c:extLst>
            </c:dLbl>
            <c:dLbl>
              <c:idx val="1"/>
              <c:layout>
                <c:manualLayout>
                  <c:x val="-2.6942389050603442E-2"/>
                  <c:y val="1.1423962689210528E-2"/>
                </c:manualLayout>
              </c:layout>
              <c:tx>
                <c:rich>
                  <a:bodyPr/>
                  <a:lstStyle/>
                  <a:p>
                    <a:fld id="{9145378E-D7CD-493D-9D78-5E0F3291B739}" type="CATEGORYNAME">
                      <a:rPr lang="en-US" sz="1800" b="1"/>
                      <a:pPr/>
                      <a:t>[CATEGORY NAME]</a:t>
                    </a:fld>
                    <a:r>
                      <a:rPr lang="en-US" sz="1800" b="1"/>
                      <a:t>, </a:t>
                    </a:r>
                    <a:fld id="{AB57BE9C-4B68-481C-85F0-ACF9181403C4}" type="PERCENTAGE">
                      <a:rPr lang="en-US" sz="1800" b="1"/>
                      <a:pPr/>
                      <a:t>[PERCENTAGE]</a:t>
                    </a:fld>
                    <a:endParaRPr lang="en-US" sz="1800" b="1"/>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548954847584497"/>
                      <c:h val="0.16673059051861872"/>
                    </c:manualLayout>
                  </c15:layout>
                  <c15:dlblFieldTable/>
                  <c15:showDataLabelsRange val="0"/>
                </c:ext>
                <c:ext xmlns:c16="http://schemas.microsoft.com/office/drawing/2014/chart" uri="{C3380CC4-5D6E-409C-BE32-E72D297353CC}">
                  <c16:uniqueId val="{00000002-A7E6-4CED-BC1A-1C20623A5B6C}"/>
                </c:ext>
              </c:extLst>
            </c:dLbl>
            <c:dLbl>
              <c:idx val="2"/>
              <c:layout>
                <c:manualLayout>
                  <c:x val="-4.1258593295526738E-2"/>
                  <c:y val="1.8872165480853235E-2"/>
                </c:manualLayout>
              </c:layout>
              <c:tx>
                <c:rich>
                  <a:bodyPr/>
                  <a:lstStyle/>
                  <a:p>
                    <a:fld id="{9145378E-D7CD-493D-9D78-5E0F3291B739}" type="CATEGORYNAME">
                      <a:rPr lang="en-US" sz="1800" b="1"/>
                      <a:pPr/>
                      <a:t>[CATEGORY NAME]</a:t>
                    </a:fld>
                    <a:r>
                      <a:rPr lang="en-US" sz="1800" b="1" dirty="0"/>
                      <a:t>, &lt;1%</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3614504511445253"/>
                      <c:h val="0.10465127131430846"/>
                    </c:manualLayout>
                  </c15:layout>
                  <c15:dlblFieldTable/>
                  <c15:showDataLabelsRange val="0"/>
                </c:ext>
                <c:ext xmlns:c16="http://schemas.microsoft.com/office/drawing/2014/chart" uri="{C3380CC4-5D6E-409C-BE32-E72D297353CC}">
                  <c16:uniqueId val="{00000003-A7E6-4CED-BC1A-1C20623A5B6C}"/>
                </c:ext>
              </c:extLst>
            </c:dLbl>
            <c:dLbl>
              <c:idx val="3"/>
              <c:layout>
                <c:manualLayout>
                  <c:x val="-3.119657976509891E-2"/>
                  <c:y val="5.2327191162241261E-3"/>
                </c:manualLayout>
              </c:layout>
              <c:tx>
                <c:rich>
                  <a:bodyPr/>
                  <a:lstStyle/>
                  <a:p>
                    <a:fld id="{9145378E-D7CD-493D-9D78-5E0F3291B739}" type="CATEGORYNAME">
                      <a:rPr lang="en-US" sz="1800" b="1"/>
                      <a:pPr/>
                      <a:t>[CATEGORY NAME]</a:t>
                    </a:fld>
                    <a:r>
                      <a:rPr lang="en-US" sz="1800" b="1"/>
                      <a:t>, </a:t>
                    </a:r>
                    <a:fld id="{AB57BE9C-4B68-481C-85F0-ACF9181403C4}" type="PERCENTAGE">
                      <a:rPr lang="en-US" sz="1800" b="1"/>
                      <a:pPr/>
                      <a:t>[PERCENTAGE]</a:t>
                    </a:fld>
                    <a:endParaRPr lang="en-US" sz="1800" b="1"/>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418122376790819"/>
                      <c:h val="9.4541377101987359E-2"/>
                    </c:manualLayout>
                  </c15:layout>
                  <c15:dlblFieldTable/>
                  <c15:showDataLabelsRange val="0"/>
                </c:ext>
                <c:ext xmlns:c16="http://schemas.microsoft.com/office/drawing/2014/chart" uri="{C3380CC4-5D6E-409C-BE32-E72D297353CC}">
                  <c16:uniqueId val="{00000004-A7E6-4CED-BC1A-1C20623A5B6C}"/>
                </c:ext>
              </c:extLst>
            </c:dLbl>
            <c:dLbl>
              <c:idx val="4"/>
              <c:layout>
                <c:manualLayout>
                  <c:x val="-2.3397434823824184E-2"/>
                  <c:y val="-3.8852406121934711E-2"/>
                </c:manualLayout>
              </c:layout>
              <c:tx>
                <c:rich>
                  <a:bodyPr/>
                  <a:lstStyle/>
                  <a:p>
                    <a:fld id="{9145378E-D7CD-493D-9D78-5E0F3291B739}" type="CATEGORYNAME">
                      <a:rPr lang="en-US" sz="1800" b="1"/>
                      <a:pPr/>
                      <a:t>[CATEGORY NAME]</a:t>
                    </a:fld>
                    <a:r>
                      <a:rPr lang="en-US" sz="1800" b="1"/>
                      <a:t>, </a:t>
                    </a:r>
                    <a:fld id="{AB57BE9C-4B68-481C-85F0-ACF9181403C4}" type="PERCENTAGE">
                      <a:rPr lang="en-US" sz="1800" b="1"/>
                      <a:pPr/>
                      <a:t>[PERCENTAGE]</a:t>
                    </a:fld>
                    <a:endParaRPr lang="en-US" sz="1800" b="1"/>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1615679128550228"/>
                      <c:h val="9.726662201626346E-2"/>
                    </c:manualLayout>
                  </c15:layout>
                  <c15:dlblFieldTable/>
                  <c15:showDataLabelsRange val="0"/>
                </c:ext>
                <c:ext xmlns:c16="http://schemas.microsoft.com/office/drawing/2014/chart" uri="{C3380CC4-5D6E-409C-BE32-E72D297353CC}">
                  <c16:uniqueId val="{00000005-A7E6-4CED-BC1A-1C20623A5B6C}"/>
                </c:ext>
              </c:extLst>
            </c:dLbl>
            <c:spPr>
              <a:noFill/>
              <a:ln>
                <a:noFill/>
              </a:ln>
              <a:effectLst/>
            </c:spPr>
            <c:txPr>
              <a:bodyPr rot="0" spcFirstLastPara="1" vertOverflow="ellipsis" vert="horz" wrap="square" anchor="ctr" anchorCtr="1"/>
              <a:lstStyle/>
              <a:p>
                <a:pPr algn="ctr">
                  <a:defRPr sz="1800" b="1" i="0" u="none" strike="noStrike" kern="1200" baseline="0">
                    <a:solidFill>
                      <a:schemeClr val="accent4">
                        <a:lumMod val="50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Positive Culture</c:v>
                </c:pt>
                <c:pt idx="1">
                  <c:v>Positive NAA* Test</c:v>
                </c:pt>
                <c:pt idx="2">
                  <c:v>Positive Smear</c:v>
                </c:pt>
                <c:pt idx="3">
                  <c:v>Clinical Case</c:v>
                </c:pt>
                <c:pt idx="4">
                  <c:v>Provider Diagnosis</c:v>
                </c:pt>
              </c:strCache>
            </c:strRef>
          </c:cat>
          <c:val>
            <c:numRef>
              <c:f>Sheet1!$B$2:$B$6</c:f>
              <c:numCache>
                <c:formatCode>General</c:formatCode>
                <c:ptCount val="5"/>
                <c:pt idx="0" formatCode="#,##0">
                  <c:v>7087</c:v>
                </c:pt>
                <c:pt idx="1">
                  <c:v>202</c:v>
                </c:pt>
                <c:pt idx="2">
                  <c:v>34</c:v>
                </c:pt>
                <c:pt idx="3" formatCode="#,##0">
                  <c:v>1177</c:v>
                </c:pt>
                <c:pt idx="4">
                  <c:v>416</c:v>
                </c:pt>
              </c:numCache>
            </c:numRef>
          </c:val>
          <c:extLst>
            <c:ext xmlns:c16="http://schemas.microsoft.com/office/drawing/2014/chart" uri="{C3380CC4-5D6E-409C-BE32-E72D297353CC}">
              <c16:uniqueId val="{00000000-A7E6-4CED-BC1A-1C20623A5B6C}"/>
            </c:ext>
          </c:extLst>
        </c:ser>
        <c:dLbls>
          <c:dLblPos val="bestFit"/>
          <c:showLegendKey val="0"/>
          <c:showVal val="1"/>
          <c:showCatName val="0"/>
          <c:showSerName val="0"/>
          <c:showPercent val="0"/>
          <c:showBubbleSize val="0"/>
          <c:showLeaderLines val="0"/>
        </c:dLbls>
        <c:firstSliceAng val="14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4">
              <a:lumMod val="50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3175">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0.11242147554060539"/>
                  <c:y val="-8.415253672032180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fld id="{61DA0F3F-A4D7-440C-838C-45A41167E31C}" type="CATEGORYNAME">
                      <a:rPr lang="en-US" sz="1600" smtClean="0">
                        <a:solidFill>
                          <a:schemeClr val="bg2"/>
                        </a:solidFill>
                        <a:latin typeface="Calibri" panose="020F0502020204030204" pitchFamily="34" charset="0"/>
                        <a:cs typeface="Calibri" panose="020F0502020204030204" pitchFamily="34" charset="0"/>
                      </a:rPr>
                      <a:pPr>
                        <a:defRPr sz="1600" b="1">
                          <a:solidFill>
                            <a:schemeClr val="bg2"/>
                          </a:solidFill>
                          <a:latin typeface="Calibri" panose="020F0502020204030204" pitchFamily="34" charset="0"/>
                          <a:cs typeface="Calibri" panose="020F0502020204030204" pitchFamily="34" charset="0"/>
                        </a:defRPr>
                      </a:pPr>
                      <a:t>[CATEGORY NAME]</a:t>
                    </a:fld>
                    <a:r>
                      <a:rPr lang="en-US" sz="1600">
                        <a:solidFill>
                          <a:schemeClr val="bg2"/>
                        </a:solidFill>
                        <a:latin typeface="Calibri" panose="020F0502020204030204" pitchFamily="34" charset="0"/>
                        <a:cs typeface="Calibri" panose="020F0502020204030204" pitchFamily="34" charset="0"/>
                      </a:rPr>
                      <a:t>*</a:t>
                    </a:r>
                    <a:r>
                      <a:rPr lang="en-US" sz="1600" baseline="0">
                        <a:solidFill>
                          <a:schemeClr val="bg2"/>
                        </a:solidFill>
                        <a:latin typeface="Calibri" panose="020F0502020204030204" pitchFamily="34" charset="0"/>
                        <a:cs typeface="Calibri" panose="020F0502020204030204" pitchFamily="34" charset="0"/>
                      </a:rPr>
                      <a:t>
79%</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29379730957221328"/>
                  <c:y val="2.563307394660848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fld id="{3EBF11A4-EFC3-42B1-AA0E-746AED7774EE}" type="CATEGORYNAME">
                      <a:rPr lang="en-US" sz="1600" b="1" smtClean="0">
                        <a:solidFill>
                          <a:schemeClr val="bg2"/>
                        </a:solidFill>
                        <a:latin typeface="Calibri" panose="020F0502020204030204" pitchFamily="34" charset="0"/>
                        <a:cs typeface="Calibri" panose="020F0502020204030204" pitchFamily="34" charset="0"/>
                      </a:rPr>
                      <a:pPr>
                        <a:defRPr sz="1600" b="1">
                          <a:solidFill>
                            <a:schemeClr val="bg2"/>
                          </a:solidFill>
                          <a:latin typeface="Calibri" panose="020F0502020204030204" pitchFamily="34" charset="0"/>
                          <a:cs typeface="Calibri" panose="020F0502020204030204" pitchFamily="34" charset="0"/>
                        </a:defRPr>
                      </a:pPr>
                      <a:t>[CATEGORY NAME]</a:t>
                    </a:fld>
                    <a:endParaRPr lang="en-US" sz="1600" b="1">
                      <a:solidFill>
                        <a:schemeClr val="bg2"/>
                      </a:solidFill>
                      <a:latin typeface="Calibri" panose="020F0502020204030204" pitchFamily="34" charset="0"/>
                      <a:cs typeface="Calibri" panose="020F0502020204030204" pitchFamily="34" charset="0"/>
                    </a:endParaRPr>
                  </a:p>
                  <a:p>
                    <a:pPr>
                      <a:defRPr sz="1600" b="1">
                        <a:solidFill>
                          <a:schemeClr val="bg2"/>
                        </a:solidFill>
                        <a:latin typeface="Calibri" panose="020F0502020204030204" pitchFamily="34" charset="0"/>
                        <a:cs typeface="Calibri" panose="020F0502020204030204" pitchFamily="34" charset="0"/>
                      </a:defRPr>
                    </a:pPr>
                    <a:r>
                      <a:rPr lang="en-US" sz="1600" b="1" baseline="0">
                        <a:solidFill>
                          <a:schemeClr val="bg2"/>
                        </a:solidFill>
                        <a:latin typeface="Calibri" panose="020F0502020204030204" pitchFamily="34" charset="0"/>
                        <a:cs typeface="Calibri" panose="020F0502020204030204" pitchFamily="34" charset="0"/>
                      </a:rPr>
                      <a:t> 21%</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114081139342747"/>
                      <c:h val="0.23661511617926359"/>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Pulmonary Involvement</c:v>
                </c:pt>
                <c:pt idx="1">
                  <c:v>Extrapulmonary Only</c:v>
                </c:pt>
              </c:strCache>
            </c:strRef>
          </c:cat>
          <c:val>
            <c:numRef>
              <c:f>Sheet1!$B$2:$B$3</c:f>
              <c:numCache>
                <c:formatCode>0.0_);\(0.0\)</c:formatCode>
                <c:ptCount val="2"/>
                <c:pt idx="0">
                  <c:v>79.400000000000006</c:v>
                </c:pt>
                <c:pt idx="1">
                  <c:v>20.6</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896300481705"/>
          <c:y val="0.10085101116115856"/>
          <c:w val="0.6051473476169027"/>
          <c:h val="0.74142716645731466"/>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0"/>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03-4ABF-BE51-4231DF66DBC1}"/>
                </c:ext>
              </c:extLst>
            </c:dLbl>
            <c:dLbl>
              <c:idx val="1"/>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03-4ABF-BE51-4231DF66DBC1}"/>
                </c:ext>
              </c:extLst>
            </c:dLbl>
            <c:dLbl>
              <c:idx val="2"/>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03-4ABF-BE51-4231DF66DBC1}"/>
                </c:ext>
              </c:extLst>
            </c:dLbl>
            <c:dLbl>
              <c:idx val="3"/>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03-4ABF-BE51-4231DF66DBC1}"/>
                </c:ext>
              </c:extLst>
            </c:dLbl>
            <c:dLbl>
              <c:idx val="4"/>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03-4ABF-BE51-4231DF66DBC1}"/>
                </c:ext>
              </c:extLst>
            </c:dLbl>
            <c:dLbl>
              <c:idx val="5"/>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03-4ABF-BE51-4231DF66DBC1}"/>
                </c:ext>
              </c:extLst>
            </c:dLbl>
            <c:dLbl>
              <c:idx val="6"/>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03-4ABF-BE51-4231DF66DBC1}"/>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Meningeal</c:v>
                </c:pt>
                <c:pt idx="2">
                  <c:v>Genitourinary</c:v>
                </c:pt>
                <c:pt idx="3">
                  <c:v>Peritoneal</c:v>
                </c:pt>
                <c:pt idx="4">
                  <c:v>Bone &amp; Joint</c:v>
                </c:pt>
                <c:pt idx="5">
                  <c:v>Pleural</c:v>
                </c:pt>
                <c:pt idx="6">
                  <c:v>Lymphatic</c:v>
                </c:pt>
              </c:strCache>
            </c:strRef>
          </c:cat>
          <c:val>
            <c:numRef>
              <c:f>Sheet1!$B$2:$B$8</c:f>
              <c:numCache>
                <c:formatCode>General</c:formatCode>
                <c:ptCount val="7"/>
                <c:pt idx="0">
                  <c:v>0.24199999999999999</c:v>
                </c:pt>
                <c:pt idx="1">
                  <c:v>4.4000000000000004E-2</c:v>
                </c:pt>
                <c:pt idx="2">
                  <c:v>3.9E-2</c:v>
                </c:pt>
                <c:pt idx="3">
                  <c:v>0.06</c:v>
                </c:pt>
                <c:pt idx="4">
                  <c:v>8.4000000000000005E-2</c:v>
                </c:pt>
                <c:pt idx="5">
                  <c:v>0.183</c:v>
                </c:pt>
                <c:pt idx="6">
                  <c:v>0.34899999999999998</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2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0.4"/>
          <c:min val="0"/>
        </c:scaling>
        <c:delete val="0"/>
        <c:axPos val="b"/>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5280923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sz="1200">
          <a:solidFill>
            <a:srgbClr val="000000"/>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1616117429765"/>
          <c:y val="0.10703689897395631"/>
          <c:w val="0.87764860989598525"/>
          <c:h val="0.71589111934202077"/>
        </c:manualLayout>
      </c:layout>
      <c:barChart>
        <c:barDir val="col"/>
        <c:grouping val="stacked"/>
        <c:varyColors val="0"/>
        <c:ser>
          <c:idx val="0"/>
          <c:order val="0"/>
          <c:tx>
            <c:strRef>
              <c:f>Sheet1!$B$1</c:f>
              <c:strCache>
                <c:ptCount val="1"/>
                <c:pt idx="0">
                  <c:v>IRZE†</c:v>
                </c:pt>
              </c:strCache>
            </c:strRef>
          </c:tx>
          <c:spPr>
            <a:solidFill>
              <a:srgbClr val="005DAA"/>
            </a:solidFill>
            <a:ln w="9525">
              <a:noFill/>
            </a:ln>
            <a:effectLst/>
          </c:spPr>
          <c:invertIfNegative val="0"/>
          <c:cat>
            <c:strRef>
              <c:f>Sheet1!$A$2:$A$28</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Sheet1!$B$2:$B$28</c:f>
              <c:numCache>
                <c:formatCode>0.0_);\(0.0\)</c:formatCode>
                <c:ptCount val="27"/>
                <c:pt idx="0">
                  <c:v>40.299999999999997</c:v>
                </c:pt>
                <c:pt idx="1">
                  <c:v>55.7</c:v>
                </c:pt>
                <c:pt idx="2">
                  <c:v>62.7</c:v>
                </c:pt>
                <c:pt idx="3">
                  <c:v>67.3</c:v>
                </c:pt>
                <c:pt idx="4">
                  <c:v>71.900000000000006</c:v>
                </c:pt>
                <c:pt idx="5">
                  <c:v>74.3</c:v>
                </c:pt>
                <c:pt idx="6">
                  <c:v>76.900000000000006</c:v>
                </c:pt>
                <c:pt idx="7">
                  <c:v>78.5</c:v>
                </c:pt>
                <c:pt idx="8">
                  <c:v>79.8</c:v>
                </c:pt>
                <c:pt idx="9">
                  <c:v>80.3</c:v>
                </c:pt>
                <c:pt idx="10">
                  <c:v>81.3</c:v>
                </c:pt>
                <c:pt idx="11">
                  <c:v>82.4</c:v>
                </c:pt>
                <c:pt idx="12">
                  <c:v>83.7</c:v>
                </c:pt>
                <c:pt idx="13">
                  <c:v>83.3</c:v>
                </c:pt>
                <c:pt idx="14">
                  <c:v>83.8</c:v>
                </c:pt>
                <c:pt idx="15">
                  <c:v>84.2</c:v>
                </c:pt>
                <c:pt idx="16">
                  <c:v>84.3</c:v>
                </c:pt>
                <c:pt idx="17">
                  <c:v>84.5</c:v>
                </c:pt>
                <c:pt idx="18">
                  <c:v>85.2</c:v>
                </c:pt>
                <c:pt idx="19">
                  <c:v>85.4</c:v>
                </c:pt>
                <c:pt idx="20">
                  <c:v>84.6</c:v>
                </c:pt>
                <c:pt idx="21">
                  <c:v>85.3</c:v>
                </c:pt>
                <c:pt idx="22">
                  <c:v>85.4</c:v>
                </c:pt>
                <c:pt idx="23">
                  <c:v>85</c:v>
                </c:pt>
                <c:pt idx="24">
                  <c:v>83.7</c:v>
                </c:pt>
                <c:pt idx="25">
                  <c:v>82.5</c:v>
                </c:pt>
                <c:pt idx="26">
                  <c:v>82.5</c:v>
                </c:pt>
              </c:numCache>
            </c:numRef>
          </c:val>
          <c:extLst>
            <c:ext xmlns:c16="http://schemas.microsoft.com/office/drawing/2014/chart" uri="{C3380CC4-5D6E-409C-BE32-E72D297353CC}">
              <c16:uniqueId val="{00000000-3D4F-4C91-972E-999027E2D939}"/>
            </c:ext>
          </c:extLst>
        </c:ser>
        <c:ser>
          <c:idx val="1"/>
          <c:order val="1"/>
          <c:tx>
            <c:strRef>
              <c:f>Sheet1!$C$1</c:f>
              <c:strCache>
                <c:ptCount val="1"/>
                <c:pt idx="0">
                  <c:v>Other 4+ drug regimen</c:v>
                </c:pt>
              </c:strCache>
            </c:strRef>
          </c:tx>
          <c:spPr>
            <a:solidFill>
              <a:srgbClr val="86B2D8"/>
            </a:solidFill>
            <a:ln w="9525">
              <a:noFill/>
            </a:ln>
            <a:effectLst/>
          </c:spPr>
          <c:invertIfNegative val="0"/>
          <c:cat>
            <c:strRef>
              <c:f>Sheet1!$A$2:$A$28</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Sheet1!$C$2:$C$28</c:f>
              <c:numCache>
                <c:formatCode>0.0_);\(0.0\)</c:formatCode>
                <c:ptCount val="27"/>
                <c:pt idx="0">
                  <c:v>5</c:v>
                </c:pt>
                <c:pt idx="1">
                  <c:v>5.5</c:v>
                </c:pt>
                <c:pt idx="2">
                  <c:v>4.8</c:v>
                </c:pt>
                <c:pt idx="3">
                  <c:v>4.4000000000000004</c:v>
                </c:pt>
                <c:pt idx="4">
                  <c:v>4.3</c:v>
                </c:pt>
                <c:pt idx="5">
                  <c:v>4.3</c:v>
                </c:pt>
                <c:pt idx="6">
                  <c:v>4.7</c:v>
                </c:pt>
                <c:pt idx="7">
                  <c:v>4.2</c:v>
                </c:pt>
                <c:pt idx="8">
                  <c:v>3.9</c:v>
                </c:pt>
                <c:pt idx="9">
                  <c:v>4.3</c:v>
                </c:pt>
                <c:pt idx="10">
                  <c:v>4.7</c:v>
                </c:pt>
                <c:pt idx="11">
                  <c:v>4.9000000000000004</c:v>
                </c:pt>
                <c:pt idx="12">
                  <c:v>5</c:v>
                </c:pt>
                <c:pt idx="13">
                  <c:v>6.6</c:v>
                </c:pt>
                <c:pt idx="14">
                  <c:v>6.5</c:v>
                </c:pt>
                <c:pt idx="15">
                  <c:v>7.6</c:v>
                </c:pt>
                <c:pt idx="16">
                  <c:v>7.8</c:v>
                </c:pt>
                <c:pt idx="17">
                  <c:v>8.1</c:v>
                </c:pt>
                <c:pt idx="18">
                  <c:v>8.1</c:v>
                </c:pt>
                <c:pt idx="19">
                  <c:v>9</c:v>
                </c:pt>
                <c:pt idx="20">
                  <c:v>9.5</c:v>
                </c:pt>
                <c:pt idx="21">
                  <c:v>9.1999999999999993</c:v>
                </c:pt>
                <c:pt idx="22">
                  <c:v>9.1999999999999993</c:v>
                </c:pt>
                <c:pt idx="23">
                  <c:v>10.1</c:v>
                </c:pt>
                <c:pt idx="24">
                  <c:v>10.199999999999999</c:v>
                </c:pt>
                <c:pt idx="25">
                  <c:v>11.4</c:v>
                </c:pt>
                <c:pt idx="26">
                  <c:v>11.5</c:v>
                </c:pt>
              </c:numCache>
            </c:numRef>
          </c:val>
          <c:extLst>
            <c:ext xmlns:c16="http://schemas.microsoft.com/office/drawing/2014/chart" uri="{C3380CC4-5D6E-409C-BE32-E72D297353CC}">
              <c16:uniqueId val="{00000001-3D4F-4C91-972E-999027E2D939}"/>
            </c:ext>
          </c:extLst>
        </c:ser>
        <c:ser>
          <c:idx val="2"/>
          <c:order val="2"/>
          <c:tx>
            <c:strRef>
              <c:f>Sheet1!$D$1</c:f>
              <c:strCache>
                <c:ptCount val="1"/>
                <c:pt idx="0">
                  <c:v>Not on a 4+ drug regimen</c:v>
                </c:pt>
              </c:strCache>
            </c:strRef>
          </c:tx>
          <c:spPr>
            <a:solidFill>
              <a:srgbClr val="D8E5FC"/>
            </a:solidFill>
            <a:ln>
              <a:noFill/>
            </a:ln>
            <a:effectLst/>
          </c:spPr>
          <c:invertIfNegative val="0"/>
          <c:cat>
            <c:strRef>
              <c:f>Sheet1!$A$2:$A$28</c:f>
              <c:strCach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strCache>
            </c:strRef>
          </c:cat>
          <c:val>
            <c:numRef>
              <c:f>Sheet1!$D$2:$D$28</c:f>
              <c:numCache>
                <c:formatCode>0.0_);\(0.0\)</c:formatCode>
                <c:ptCount val="27"/>
                <c:pt idx="0">
                  <c:v>54.7</c:v>
                </c:pt>
                <c:pt idx="1">
                  <c:v>38.799999999999997</c:v>
                </c:pt>
                <c:pt idx="2">
                  <c:v>32.5</c:v>
                </c:pt>
                <c:pt idx="3">
                  <c:v>28.300000000000004</c:v>
                </c:pt>
                <c:pt idx="4">
                  <c:v>23.799999999999994</c:v>
                </c:pt>
                <c:pt idx="5">
                  <c:v>21.400000000000002</c:v>
                </c:pt>
                <c:pt idx="6">
                  <c:v>18.399999999999995</c:v>
                </c:pt>
                <c:pt idx="7">
                  <c:v>17.3</c:v>
                </c:pt>
                <c:pt idx="8">
                  <c:v>16.300000000000004</c:v>
                </c:pt>
                <c:pt idx="9">
                  <c:v>15.400000000000002</c:v>
                </c:pt>
                <c:pt idx="10">
                  <c:v>14.000000000000004</c:v>
                </c:pt>
                <c:pt idx="11">
                  <c:v>12.699999999999994</c:v>
                </c:pt>
                <c:pt idx="12">
                  <c:v>11.299999999999997</c:v>
                </c:pt>
                <c:pt idx="13">
                  <c:v>10.100000000000003</c:v>
                </c:pt>
                <c:pt idx="14">
                  <c:v>9.7000000000000028</c:v>
                </c:pt>
                <c:pt idx="15">
                  <c:v>8.1999999999999975</c:v>
                </c:pt>
                <c:pt idx="16">
                  <c:v>7.900000000000003</c:v>
                </c:pt>
                <c:pt idx="17">
                  <c:v>7.4</c:v>
                </c:pt>
                <c:pt idx="18">
                  <c:v>6.6999999999999975</c:v>
                </c:pt>
                <c:pt idx="19">
                  <c:v>5.5999999999999943</c:v>
                </c:pt>
                <c:pt idx="20">
                  <c:v>5.9000000000000057</c:v>
                </c:pt>
                <c:pt idx="21">
                  <c:v>5.5000000000000036</c:v>
                </c:pt>
                <c:pt idx="22">
                  <c:v>5.399999999999995</c:v>
                </c:pt>
                <c:pt idx="23">
                  <c:v>4.9000000000000004</c:v>
                </c:pt>
                <c:pt idx="24">
                  <c:v>6.0999999999999979</c:v>
                </c:pt>
                <c:pt idx="25">
                  <c:v>6.1</c:v>
                </c:pt>
                <c:pt idx="26">
                  <c:v>6</c:v>
                </c:pt>
              </c:numCache>
            </c:numRef>
          </c:val>
          <c:extLst>
            <c:ext xmlns:c16="http://schemas.microsoft.com/office/drawing/2014/chart" uri="{C3380CC4-5D6E-409C-BE32-E72D297353CC}">
              <c16:uniqueId val="{00000000-C1A4-4159-A717-46781206CA92}"/>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100"/>
        <c:tickLblSkip val="5"/>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3F3F3F"/>
                    </a:solidFill>
                    <a:latin typeface="Calibri" panose="020F0502020204030204" pitchFamily="34" charset="0"/>
                    <a:ea typeface="+mn-ea"/>
                    <a:cs typeface="Calibri" panose="020F0502020204030204" pitchFamily="34" charset="0"/>
                  </a:defRPr>
                </a:pPr>
                <a:r>
                  <a:rPr lang="en-US" sz="1800" b="1">
                    <a:solidFill>
                      <a:srgbClr val="3F3F3F"/>
                    </a:solidFill>
                    <a:effectLst/>
                    <a:latin typeface="Calibri" panose="020F0502020204030204" pitchFamily="34" charset="0"/>
                    <a:cs typeface="Calibri" panose="020F0502020204030204" pitchFamily="34" charset="0"/>
                  </a:rPr>
                  <a:t>Percentage of cases</a:t>
                </a:r>
                <a:endParaRPr lang="en-US" sz="1800">
                  <a:solidFill>
                    <a:srgbClr val="3F3F3F"/>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title>
        <c:numFmt formatCode="0_);\(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0785267864"/>
          <c:y val="1.2212447736441598E-2"/>
          <c:w val="0.83098631023866343"/>
          <c:h val="7.6202753338509649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92135743722049"/>
          <c:y val="4.6937089947478965E-2"/>
          <c:w val="0.44050521136960086"/>
          <c:h val="0.85632519416607245"/>
        </c:manualLayout>
      </c:layout>
      <c:pieChart>
        <c:varyColors val="1"/>
        <c:ser>
          <c:idx val="0"/>
          <c:order val="0"/>
          <c:tx>
            <c:strRef>
              <c:f>Sheet1!$B$1</c:f>
              <c:strCache>
                <c:ptCount val="1"/>
                <c:pt idx="0">
                  <c:v>Column1</c:v>
                </c:pt>
              </c:strCache>
            </c:strRef>
          </c:tx>
          <c:spPr>
            <a:solidFill>
              <a:srgbClr val="4983F2"/>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solidFill>
                  <a:schemeClr val="tx2"/>
                </a:solid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solidFill>
                  <a:schemeClr val="tx2"/>
                </a:solid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solidFill>
                  <a:schemeClr val="tx2"/>
                </a:solidFill>
              </a:ln>
              <a:effectLst/>
            </c:spPr>
            <c:extLst>
              <c:ext xmlns:c16="http://schemas.microsoft.com/office/drawing/2014/chart" uri="{C3380CC4-5D6E-409C-BE32-E72D297353CC}">
                <c16:uniqueId val="{00000007-914F-452C-93A8-49EA49BE4B32}"/>
              </c:ext>
            </c:extLst>
          </c:dPt>
          <c:dLbls>
            <c:dLbl>
              <c:idx val="0"/>
              <c:layout>
                <c:manualLayout>
                  <c:x val="0.15097544355050602"/>
                  <c:y val="-0.1490329456408927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E5-4E36-AD16-1CB1D0543CE0}"/>
                </c:ext>
              </c:extLst>
            </c:dLbl>
            <c:dLbl>
              <c:idx val="1"/>
              <c:layout>
                <c:manualLayout>
                  <c:x val="-5.2319781785532371E-2"/>
                  <c:y val="5.285397780048869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5F5F5F"/>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
                      <c:h val="0.22224279394577207"/>
                    </c:manualLayout>
                  </c15:layout>
                </c:ext>
                <c:ext xmlns:c16="http://schemas.microsoft.com/office/drawing/2014/chart" uri="{C3380CC4-5D6E-409C-BE32-E72D297353CC}">
                  <c16:uniqueId val="{00000001-E8E5-4E36-AD16-1CB1D0543CE0}"/>
                </c:ext>
              </c:extLst>
            </c:dLbl>
            <c:dLbl>
              <c:idx val="2"/>
              <c:layout>
                <c:manualLayout>
                  <c:x val="-7.6861642749107718E-3"/>
                  <c:y val="1.8435667247510581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5F5F5F"/>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927229878518872"/>
                      <c:h val="0.31214355912721459"/>
                    </c:manualLayout>
                  </c15:layout>
                </c:ext>
                <c:ext xmlns:c16="http://schemas.microsoft.com/office/drawing/2014/chart" uri="{C3380CC4-5D6E-409C-BE32-E72D297353CC}">
                  <c16:uniqueId val="{00000002-E8E5-4E36-AD16-1CB1D0543CE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IRZE†</c:v>
                </c:pt>
                <c:pt idx="1">
                  <c:v>Other 4+ drug regimen</c:v>
                </c:pt>
                <c:pt idx="2">
                  <c:v>Not on a 4+ drug regimen</c:v>
                </c:pt>
              </c:strCache>
            </c:strRef>
          </c:cat>
          <c:val>
            <c:numRef>
              <c:f>Sheet1!$B$2:$B$5</c:f>
              <c:numCache>
                <c:formatCode>General</c:formatCode>
                <c:ptCount val="4"/>
                <c:pt idx="0">
                  <c:v>82.5</c:v>
                </c:pt>
                <c:pt idx="1">
                  <c:v>11.5</c:v>
                </c:pt>
                <c:pt idx="2">
                  <c:v>6</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6186972292684E-2"/>
          <c:y val="0.17165698644769345"/>
          <c:w val="0.90356853876767906"/>
          <c:h val="0.64000766765982686"/>
        </c:manualLayout>
      </c:layout>
      <c:barChart>
        <c:barDir val="col"/>
        <c:grouping val="stacked"/>
        <c:varyColors val="0"/>
        <c:ser>
          <c:idx val="0"/>
          <c:order val="0"/>
          <c:tx>
            <c:strRef>
              <c:f>Sheet1!$B$1</c:f>
              <c:strCache>
                <c:ptCount val="1"/>
                <c:pt idx="0">
                  <c:v>DOT only</c:v>
                </c:pt>
              </c:strCache>
            </c:strRef>
          </c:tx>
          <c:spPr>
            <a:solidFill>
              <a:srgbClr val="005DAA"/>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21.7</c:v>
                </c:pt>
                <c:pt idx="1">
                  <c:v>28.1</c:v>
                </c:pt>
                <c:pt idx="2">
                  <c:v>37.299999999999997</c:v>
                </c:pt>
                <c:pt idx="3">
                  <c:v>42.5</c:v>
                </c:pt>
                <c:pt idx="4">
                  <c:v>47</c:v>
                </c:pt>
                <c:pt idx="5">
                  <c:v>47.7</c:v>
                </c:pt>
                <c:pt idx="6">
                  <c:v>49.4</c:v>
                </c:pt>
                <c:pt idx="7">
                  <c:v>52.5</c:v>
                </c:pt>
                <c:pt idx="8">
                  <c:v>53.6</c:v>
                </c:pt>
                <c:pt idx="9">
                  <c:v>55.4</c:v>
                </c:pt>
                <c:pt idx="10">
                  <c:v>56.5</c:v>
                </c:pt>
                <c:pt idx="11">
                  <c:v>58.9</c:v>
                </c:pt>
                <c:pt idx="12">
                  <c:v>57.9</c:v>
                </c:pt>
                <c:pt idx="13">
                  <c:v>57.5</c:v>
                </c:pt>
                <c:pt idx="14">
                  <c:v>56.3</c:v>
                </c:pt>
                <c:pt idx="15">
                  <c:v>56.4</c:v>
                </c:pt>
                <c:pt idx="16">
                  <c:v>59.7</c:v>
                </c:pt>
                <c:pt idx="17">
                  <c:v>59.3</c:v>
                </c:pt>
                <c:pt idx="18">
                  <c:v>62.3</c:v>
                </c:pt>
                <c:pt idx="19">
                  <c:v>61.8</c:v>
                </c:pt>
                <c:pt idx="20">
                  <c:v>63.3</c:v>
                </c:pt>
                <c:pt idx="21">
                  <c:v>63.8</c:v>
                </c:pt>
                <c:pt idx="22">
                  <c:v>65</c:v>
                </c:pt>
                <c:pt idx="23">
                  <c:v>64</c:v>
                </c:pt>
                <c:pt idx="24">
                  <c:v>61.2</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c:v>
                </c:pt>
              </c:strCache>
            </c:strRef>
          </c:tx>
          <c:spPr>
            <a:solidFill>
              <a:srgbClr val="86B2D8"/>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14.4</c:v>
                </c:pt>
                <c:pt idx="1">
                  <c:v>20.5</c:v>
                </c:pt>
                <c:pt idx="2">
                  <c:v>21.5</c:v>
                </c:pt>
                <c:pt idx="3">
                  <c:v>22.4</c:v>
                </c:pt>
                <c:pt idx="4">
                  <c:v>23.8</c:v>
                </c:pt>
                <c:pt idx="5">
                  <c:v>26.6</c:v>
                </c:pt>
                <c:pt idx="6">
                  <c:v>27.6</c:v>
                </c:pt>
                <c:pt idx="7">
                  <c:v>25.8</c:v>
                </c:pt>
                <c:pt idx="8">
                  <c:v>27.5</c:v>
                </c:pt>
                <c:pt idx="9">
                  <c:v>27.8</c:v>
                </c:pt>
                <c:pt idx="10">
                  <c:v>28.5</c:v>
                </c:pt>
                <c:pt idx="11">
                  <c:v>27.7</c:v>
                </c:pt>
                <c:pt idx="12">
                  <c:v>29.6</c:v>
                </c:pt>
                <c:pt idx="13">
                  <c:v>30.4</c:v>
                </c:pt>
                <c:pt idx="14">
                  <c:v>32.9</c:v>
                </c:pt>
                <c:pt idx="15">
                  <c:v>33.5</c:v>
                </c:pt>
                <c:pt idx="16">
                  <c:v>30.2</c:v>
                </c:pt>
                <c:pt idx="17">
                  <c:v>31</c:v>
                </c:pt>
                <c:pt idx="18">
                  <c:v>29.1</c:v>
                </c:pt>
                <c:pt idx="19">
                  <c:v>29.1</c:v>
                </c:pt>
                <c:pt idx="20">
                  <c:v>28.8</c:v>
                </c:pt>
                <c:pt idx="21">
                  <c:v>29.1</c:v>
                </c:pt>
                <c:pt idx="22">
                  <c:v>28.5</c:v>
                </c:pt>
                <c:pt idx="23">
                  <c:v>30.4</c:v>
                </c:pt>
                <c:pt idx="24">
                  <c:v>32.9</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 only</c:v>
                </c:pt>
              </c:strCache>
            </c:strRef>
          </c:tx>
          <c:spPr>
            <a:solidFill>
              <a:srgbClr val="D8E5FC"/>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\(0.0\)</c:formatCode>
                <c:ptCount val="25"/>
                <c:pt idx="0">
                  <c:v>63.9</c:v>
                </c:pt>
                <c:pt idx="1">
                  <c:v>51.400000000000006</c:v>
                </c:pt>
                <c:pt idx="2">
                  <c:v>41.2</c:v>
                </c:pt>
                <c:pt idx="3">
                  <c:v>35.1</c:v>
                </c:pt>
                <c:pt idx="4">
                  <c:v>29.2</c:v>
                </c:pt>
                <c:pt idx="5">
                  <c:v>25.699999999999996</c:v>
                </c:pt>
                <c:pt idx="6">
                  <c:v>23</c:v>
                </c:pt>
                <c:pt idx="7">
                  <c:v>21.7</c:v>
                </c:pt>
                <c:pt idx="8">
                  <c:v>18.899999999999999</c:v>
                </c:pt>
                <c:pt idx="9">
                  <c:v>16.8</c:v>
                </c:pt>
                <c:pt idx="10">
                  <c:v>15</c:v>
                </c:pt>
                <c:pt idx="11">
                  <c:v>13.400000000000002</c:v>
                </c:pt>
                <c:pt idx="12">
                  <c:v>12.5</c:v>
                </c:pt>
                <c:pt idx="13">
                  <c:v>12.100000000000001</c:v>
                </c:pt>
                <c:pt idx="14">
                  <c:v>10.800000000000004</c:v>
                </c:pt>
                <c:pt idx="15">
                  <c:v>10.100000000000001</c:v>
                </c:pt>
                <c:pt idx="16">
                  <c:v>10.099999999999998</c:v>
                </c:pt>
                <c:pt idx="17">
                  <c:v>9.7000000000000028</c:v>
                </c:pt>
                <c:pt idx="18">
                  <c:v>8.6000000000000014</c:v>
                </c:pt>
                <c:pt idx="19">
                  <c:v>9.1000000000000014</c:v>
                </c:pt>
                <c:pt idx="20">
                  <c:v>7.9000000000000021</c:v>
                </c:pt>
                <c:pt idx="21">
                  <c:v>7.1000000000000014</c:v>
                </c:pt>
                <c:pt idx="22">
                  <c:v>6.5</c:v>
                </c:pt>
                <c:pt idx="23">
                  <c:v>5.6000000000000014</c:v>
                </c:pt>
                <c:pt idx="24">
                  <c:v>5.8999999999999986</c:v>
                </c:pt>
              </c:numCache>
            </c:numRef>
          </c:val>
          <c:extLst>
            <c:ext xmlns:c16="http://schemas.microsoft.com/office/drawing/2014/chart" uri="{C3380CC4-5D6E-409C-BE32-E72D297353CC}">
              <c16:uniqueId val="{00000002-74BF-4E97-B9EF-B29EFC2FF4AC}"/>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numFmt formatCode="General" sourceLinked="1"/>
        <c:majorTickMark val="out"/>
        <c:minorTickMark val="none"/>
        <c:tickLblPos val="nextTo"/>
        <c:spPr>
          <a:ln>
            <a:solidFill>
              <a:srgbClr val="000000"/>
            </a:solidFill>
          </a:ln>
        </c:spPr>
        <c:txPr>
          <a:bodyPr rot="0"/>
          <a:lstStyle/>
          <a:p>
            <a:pPr>
              <a:defRPr sz="1800">
                <a:solidFill>
                  <a:srgbClr val="3F3F3F"/>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100"/>
        <c:tickLblSkip val="4"/>
        <c:noMultiLvlLbl val="0"/>
      </c:catAx>
      <c:valAx>
        <c:axId val="389207688"/>
        <c:scaling>
          <c:orientation val="minMax"/>
          <c:max val="100"/>
        </c:scaling>
        <c:delete val="0"/>
        <c:axPos val="l"/>
        <c:numFmt formatCode="#,##0" sourceLinked="0"/>
        <c:majorTickMark val="out"/>
        <c:minorTickMark val="none"/>
        <c:tickLblPos val="nextTo"/>
        <c:spPr>
          <a:ln>
            <a:solidFill>
              <a:srgbClr val="000000"/>
            </a:solidFill>
          </a:ln>
        </c:spPr>
        <c:txPr>
          <a:bodyPr/>
          <a:lstStyle/>
          <a:p>
            <a:pPr>
              <a:defRPr sz="1800">
                <a:latin typeface="Calibri" panose="020F0502020204030204" pitchFamily="34" charset="0"/>
                <a:cs typeface="Calibri" panose="020F0502020204030204" pitchFamily="34" charset="0"/>
              </a:defRPr>
            </a:pPr>
            <a:endParaRPr lang="en-US"/>
          </a:p>
        </c:txPr>
        <c:crossAx val="389210040"/>
        <c:crosses val="autoZero"/>
        <c:crossBetween val="between"/>
      </c:valAx>
    </c:plotArea>
    <c:legend>
      <c:legendPos val="t"/>
      <c:layout>
        <c:manualLayout>
          <c:xMode val="edge"/>
          <c:yMode val="edge"/>
          <c:x val="0.20903132312734729"/>
          <c:y val="7.4745133540714964E-2"/>
          <c:w val="0.58193735374530542"/>
          <c:h val="0.10250543333451043"/>
        </c:manualLayout>
      </c:layout>
      <c:overlay val="0"/>
      <c:txPr>
        <a:bodyPr/>
        <a:lstStyle/>
        <a:p>
          <a:pPr>
            <a:defRPr sz="2000">
              <a:solidFill>
                <a:srgbClr val="3F3F3F"/>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5609546223145"/>
          <c:y val="9.3570625068196425E-2"/>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solidFill>
                  <a:schemeClr val="tx2"/>
                </a:solid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solidFill>
                  <a:schemeClr val="tx2"/>
                </a:solid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solidFill>
                  <a:schemeClr val="tx2"/>
                </a:solidFill>
              </a:ln>
              <a:effectLst/>
            </c:spPr>
            <c:extLst>
              <c:ext xmlns:c16="http://schemas.microsoft.com/office/drawing/2014/chart" uri="{C3380CC4-5D6E-409C-BE32-E72D297353CC}">
                <c16:uniqueId val="{00000007-45C9-4CD7-86C1-31BF3A923BCB}"/>
              </c:ext>
            </c:extLst>
          </c:dPt>
          <c:dLbls>
            <c:dLbl>
              <c:idx val="0"/>
              <c:layout>
                <c:manualLayout>
                  <c:x val="0.21620147096843459"/>
                  <c:y val="-0.17209033095875237"/>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r>
                      <a:rPr lang="en-US" dirty="0"/>
                      <a:t>Directly observed therapy (DOT)</a:t>
                    </a:r>
                    <a:r>
                      <a:rPr lang="en-US" baseline="0" dirty="0"/>
                      <a:t>
</a:t>
                    </a:r>
                    <a:fld id="{F1A833BD-1CF2-4A00-9969-7BFFC3D07899}" type="PERCENTAGE">
                      <a:rPr lang="en-US" baseline="0"/>
                      <a:pPr>
                        <a:defRPr sz="2000" b="1">
                          <a:solidFill>
                            <a:schemeClr val="bg2"/>
                          </a:solidFill>
                          <a:latin typeface="Calibri" panose="020F0502020204030204" pitchFamily="34" charset="0"/>
                          <a:cs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608711690841218"/>
                      <c:h val="0.31275721976837439"/>
                    </c:manualLayout>
                  </c15:layout>
                  <c15:dlblFieldTable/>
                  <c15:showDataLabelsRange val="0"/>
                </c:ext>
                <c:ext xmlns:c16="http://schemas.microsoft.com/office/drawing/2014/chart" uri="{C3380CC4-5D6E-409C-BE32-E72D297353CC}">
                  <c16:uniqueId val="{00000003-E8E5-4E36-AD16-1CB1D0543CE0}"/>
                </c:ext>
              </c:extLst>
            </c:dLbl>
            <c:dLbl>
              <c:idx val="1"/>
              <c:layout>
                <c:manualLayout>
                  <c:x val="-0.13851230428699987"/>
                  <c:y val="0.165540094948985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185581086963078"/>
                      <c:h val="0.22224272776618997"/>
                    </c:manualLayout>
                  </c15:layout>
                </c:ext>
                <c:ext xmlns:c16="http://schemas.microsoft.com/office/drawing/2014/chart" uri="{C3380CC4-5D6E-409C-BE32-E72D297353CC}">
                  <c16:uniqueId val="{00000001-E8E5-4E36-AD16-1CB1D0543CE0}"/>
                </c:ext>
              </c:extLst>
            </c:dLbl>
            <c:dLbl>
              <c:idx val="2"/>
              <c:layout>
                <c:manualLayout>
                  <c:x val="-2.1122145069392813E-2"/>
                  <c:y val="2.767588070629710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baseline="0" dirty="0">
                        <a:solidFill>
                          <a:schemeClr val="accent4">
                            <a:lumMod val="75000"/>
                          </a:schemeClr>
                        </a:solidFill>
                      </a:rPr>
                      <a:t>Self-administered therapy (SA) 
</a:t>
                    </a:r>
                    <a:fld id="{CE38D59F-27B9-45EE-9630-A865784D9473}" type="PERCENTAGE">
                      <a:rPr lang="en-US" baseline="0">
                        <a:solidFill>
                          <a:schemeClr val="accent4">
                            <a:lumMod val="75000"/>
                          </a:schemeClr>
                        </a:solidFill>
                      </a:rPr>
                      <a:pPr>
                        <a:defRPr sz="2000" b="1">
                          <a:solidFill>
                            <a:schemeClr val="accent4">
                              <a:lumMod val="50000"/>
                            </a:schemeClr>
                          </a:solidFill>
                          <a:latin typeface="Calibri" panose="020F0502020204030204" pitchFamily="34" charset="0"/>
                          <a:cs typeface="Calibri" panose="020F0502020204030204" pitchFamily="34" charset="0"/>
                        </a:defRPr>
                      </a:pPr>
                      <a:t>[PERCENTAGE]</a:t>
                    </a:fld>
                    <a:endParaRPr lang="en-US" baseline="0" dirty="0">
                      <a:solidFill>
                        <a:schemeClr val="accent4">
                          <a:lumMod val="7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191377989704001"/>
                      <c:h val="0.2746217820464455"/>
                    </c:manualLayout>
                  </c15:layout>
                  <c15:dlblFieldTable/>
                  <c15:showDataLabelsRange val="0"/>
                </c:ext>
                <c:ext xmlns:c16="http://schemas.microsoft.com/office/drawing/2014/chart" uri="{C3380CC4-5D6E-409C-BE32-E72D297353CC}">
                  <c16:uniqueId val="{00000002-E8E5-4E36-AD16-1CB1D0543CE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DOT only</c:v>
                </c:pt>
                <c:pt idx="1">
                  <c:v>DOT + SA</c:v>
                </c:pt>
                <c:pt idx="2">
                  <c:v>SA Only</c:v>
                </c:pt>
              </c:strCache>
            </c:strRef>
          </c:cat>
          <c:val>
            <c:numRef>
              <c:f>Sheet1!$B$2:$B$5</c:f>
              <c:numCache>
                <c:formatCode>General</c:formatCode>
                <c:ptCount val="4"/>
                <c:pt idx="0">
                  <c:v>61.2</c:v>
                </c:pt>
                <c:pt idx="1">
                  <c:v>32.9</c:v>
                </c:pt>
                <c:pt idx="2">
                  <c:v>6</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9649249538034"/>
          <c:y val="9.5334208052267846E-2"/>
          <c:w val="0.80162496546436735"/>
          <c:h val="0.80267522115291146"/>
        </c:manualLayout>
      </c:layout>
      <c:lineChart>
        <c:grouping val="standard"/>
        <c:varyColors val="0"/>
        <c:ser>
          <c:idx val="1"/>
          <c:order val="0"/>
          <c:tx>
            <c:strRef>
              <c:f>Sheet1!$B$1</c:f>
              <c:strCache>
                <c:ptCount val="1"/>
                <c:pt idx="0">
                  <c:v>Incidence rate</c:v>
                </c:pt>
              </c:strCache>
            </c:strRef>
          </c:tx>
          <c:spPr>
            <a:ln w="31750">
              <a:solidFill>
                <a:srgbClr val="F6A01A"/>
              </a:solidFill>
            </a:ln>
          </c:spPr>
          <c:marker>
            <c:spPr>
              <a:solidFill>
                <a:srgbClr val="F6A01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953-86AC-8802720DDA7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3.6</c:v>
                </c:pt>
                <c:pt idx="1">
                  <c:v>3.4</c:v>
                </c:pt>
                <c:pt idx="2">
                  <c:v>3.2</c:v>
                </c:pt>
                <c:pt idx="3">
                  <c:v>3</c:v>
                </c:pt>
                <c:pt idx="4">
                  <c:v>3</c:v>
                </c:pt>
                <c:pt idx="5">
                  <c:v>3</c:v>
                </c:pt>
                <c:pt idx="6">
                  <c:v>2.9</c:v>
                </c:pt>
                <c:pt idx="7">
                  <c:v>2.8</c:v>
                </c:pt>
                <c:pt idx="8">
                  <c:v>2.8</c:v>
                </c:pt>
                <c:pt idx="9" formatCode="General">
                  <c:v>2.7</c:v>
                </c:pt>
              </c:numCache>
            </c:numRef>
          </c:val>
          <c:smooth val="0"/>
          <c:extLst>
            <c:ext xmlns:c16="http://schemas.microsoft.com/office/drawing/2014/chart" uri="{C3380CC4-5D6E-409C-BE32-E72D297353CC}">
              <c16:uniqueId val="{00000001-DCC3-40B2-A6E5-5692111F37C9}"/>
            </c:ext>
          </c:extLst>
        </c:ser>
        <c:dLbls>
          <c:showLegendKey val="0"/>
          <c:showVal val="0"/>
          <c:showCatName val="0"/>
          <c:showSerName val="0"/>
          <c:showPercent val="0"/>
          <c:showBubbleSize val="0"/>
        </c:dLbls>
        <c:marker val="1"/>
        <c:smooth val="0"/>
        <c:axId val="315305256"/>
        <c:axId val="196572488"/>
        <c:extLst>
          <c:ext xmlns:c15="http://schemas.microsoft.com/office/drawing/2012/chart" uri="{02D57815-91ED-43cb-92C2-25804820EDAC}">
            <c15:filteredLineSeries>
              <c15:ser>
                <c:idx val="2"/>
                <c:order val="1"/>
                <c:tx>
                  <c:strRef>
                    <c:extLst>
                      <c:ext uri="{02D57815-91ED-43cb-92C2-25804820EDAC}">
                        <c15:formulaRef>
                          <c15:sqref>Sheet1!$D$1</c15:sqref>
                        </c15:formulaRef>
                      </c:ext>
                    </c:extLst>
                    <c:strCache>
                      <c:ptCount val="1"/>
                      <c:pt idx="0">
                        <c:v>0 line</c:v>
                      </c:pt>
                    </c:strCache>
                  </c:strRef>
                </c:tx>
                <c:marker>
                  <c:symbol val="none"/>
                </c:marker>
                <c:cat>
                  <c:numRef>
                    <c:extLst>
                      <c:ext uri="{02D57815-91ED-43cb-92C2-25804820EDAC}">
                        <c15:formulaRef>
                          <c15:sqref>Sheet1!$A$2:$A$11</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Sheet1!$D$2:$D$11</c15:sqref>
                        </c15:formulaRef>
                      </c:ext>
                    </c:extLst>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2-DCC3-40B2-A6E5-5692111F37C9}"/>
                  </c:ext>
                </c:extLst>
              </c15:ser>
            </c15:filteredLineSeries>
          </c:ext>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numFmt formatCode="0" sourceLinked="0"/>
        <c:majorTickMark val="out"/>
        <c:minorTickMark val="none"/>
        <c:tickLblPos val="nextTo"/>
        <c:spPr>
          <a:ln>
            <a:solidFill>
              <a:srgbClr val="3F3F3F"/>
            </a:solidFill>
          </a:ln>
        </c:sp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21937882764655"/>
          <c:y val="0.19632380385718132"/>
          <c:w val="0.82458357635851065"/>
          <c:h val="0.59702380590988835"/>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\(0.0\)</c:formatCode>
                <c:ptCount val="25"/>
                <c:pt idx="0">
                  <c:v>63.4</c:v>
                </c:pt>
                <c:pt idx="1">
                  <c:v>68.599999999999994</c:v>
                </c:pt>
                <c:pt idx="2">
                  <c:v>74.099999999999994</c:v>
                </c:pt>
                <c:pt idx="3">
                  <c:v>76.8</c:v>
                </c:pt>
                <c:pt idx="4">
                  <c:v>78.7</c:v>
                </c:pt>
                <c:pt idx="5">
                  <c:v>81.2</c:v>
                </c:pt>
                <c:pt idx="6">
                  <c:v>81.400000000000006</c:v>
                </c:pt>
                <c:pt idx="7">
                  <c:v>82.2</c:v>
                </c:pt>
                <c:pt idx="8">
                  <c:v>82.5</c:v>
                </c:pt>
                <c:pt idx="9">
                  <c:v>83</c:v>
                </c:pt>
                <c:pt idx="10">
                  <c:v>83.6</c:v>
                </c:pt>
                <c:pt idx="11">
                  <c:v>84.2</c:v>
                </c:pt>
                <c:pt idx="12">
                  <c:v>84</c:v>
                </c:pt>
                <c:pt idx="13">
                  <c:v>84.8</c:v>
                </c:pt>
                <c:pt idx="14">
                  <c:v>85.5</c:v>
                </c:pt>
                <c:pt idx="15">
                  <c:v>86</c:v>
                </c:pt>
                <c:pt idx="16">
                  <c:v>88.8</c:v>
                </c:pt>
                <c:pt idx="17">
                  <c:v>89.6</c:v>
                </c:pt>
                <c:pt idx="18">
                  <c:v>89.7</c:v>
                </c:pt>
                <c:pt idx="19">
                  <c:v>90.2</c:v>
                </c:pt>
                <c:pt idx="20">
                  <c:v>89.8</c:v>
                </c:pt>
                <c:pt idx="21">
                  <c:v>90.2</c:v>
                </c:pt>
                <c:pt idx="22">
                  <c:v>90.1</c:v>
                </c:pt>
                <c:pt idx="23">
                  <c:v>89.4</c:v>
                </c:pt>
                <c:pt idx="24">
                  <c:v>89.8</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c:v>
                </c:pt>
              </c:strCache>
            </c:strRef>
          </c:tx>
          <c:spPr>
            <a:solidFill>
              <a:srgbClr val="86B2D8"/>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\(0.0\)</c:formatCode>
                <c:ptCount val="25"/>
                <c:pt idx="0">
                  <c:v>22.6</c:v>
                </c:pt>
                <c:pt idx="1">
                  <c:v>18.200000000000003</c:v>
                </c:pt>
                <c:pt idx="2">
                  <c:v>15.100000000000009</c:v>
                </c:pt>
                <c:pt idx="3">
                  <c:v>13.400000000000006</c:v>
                </c:pt>
                <c:pt idx="4">
                  <c:v>12.299999999999997</c:v>
                </c:pt>
                <c:pt idx="5">
                  <c:v>11</c:v>
                </c:pt>
                <c:pt idx="6">
                  <c:v>10.799999999999997</c:v>
                </c:pt>
                <c:pt idx="7">
                  <c:v>10.299999999999997</c:v>
                </c:pt>
                <c:pt idx="8">
                  <c:v>10.200000000000003</c:v>
                </c:pt>
                <c:pt idx="9">
                  <c:v>9.5</c:v>
                </c:pt>
                <c:pt idx="10">
                  <c:v>9.2000000000000028</c:v>
                </c:pt>
                <c:pt idx="11">
                  <c:v>8.2999999999999972</c:v>
                </c:pt>
                <c:pt idx="12">
                  <c:v>8.5</c:v>
                </c:pt>
                <c:pt idx="13">
                  <c:v>8.4000000000000057</c:v>
                </c:pt>
                <c:pt idx="14">
                  <c:v>8.2999999999999972</c:v>
                </c:pt>
                <c:pt idx="15">
                  <c:v>7.2999999999999972</c:v>
                </c:pt>
                <c:pt idx="16">
                  <c:v>6.7999999999999972</c:v>
                </c:pt>
                <c:pt idx="17">
                  <c:v>6.5</c:v>
                </c:pt>
                <c:pt idx="18">
                  <c:v>6.7999999999999972</c:v>
                </c:pt>
                <c:pt idx="19">
                  <c:v>6.2999999999999972</c:v>
                </c:pt>
                <c:pt idx="20">
                  <c:v>6.5</c:v>
                </c:pt>
                <c:pt idx="21">
                  <c:v>6.5999999999999943</c:v>
                </c:pt>
                <c:pt idx="22">
                  <c:v>6.3000000000000114</c:v>
                </c:pt>
                <c:pt idx="23">
                  <c:v>6.3999999999999915</c:v>
                </c:pt>
                <c:pt idx="24">
                  <c:v>6</c:v>
                </c:pt>
              </c:numCache>
            </c:numRef>
          </c:val>
          <c:extLst>
            <c:ext xmlns:c16="http://schemas.microsoft.com/office/drawing/2014/chart" uri="{C3380CC4-5D6E-409C-BE32-E72D297353CC}">
              <c16:uniqueId val="{00000001-B996-4D2D-8361-F51EC5D0AD6E}"/>
            </c:ext>
          </c:extLst>
        </c:ser>
        <c:ser>
          <c:idx val="2"/>
          <c:order val="2"/>
          <c:tx>
            <c:strRef>
              <c:f>Sheet1!$D$1</c:f>
              <c:strCache>
                <c:ptCount val="1"/>
                <c:pt idx="0">
                  <c:v>Did Not Complete</c:v>
                </c:pt>
              </c:strCache>
            </c:strRef>
          </c:tx>
          <c:spPr>
            <a:solidFill>
              <a:srgbClr val="D8E5FC"/>
            </a:solidFill>
            <a:ln>
              <a:noFill/>
            </a:ln>
          </c:spPr>
          <c:invertIfNegative val="0"/>
          <c:cat>
            <c:numRef>
              <c:f>Sheet1!$A$2:$A$26</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0.0_);\(0.0\)</c:formatCode>
                <c:ptCount val="25"/>
                <c:pt idx="0">
                  <c:v>14</c:v>
                </c:pt>
                <c:pt idx="1">
                  <c:v>13.200000000000003</c:v>
                </c:pt>
                <c:pt idx="2">
                  <c:v>10.799999999999997</c:v>
                </c:pt>
                <c:pt idx="3">
                  <c:v>9.7999999999999972</c:v>
                </c:pt>
                <c:pt idx="4">
                  <c:v>9</c:v>
                </c:pt>
                <c:pt idx="5">
                  <c:v>7.7999999999999972</c:v>
                </c:pt>
                <c:pt idx="6">
                  <c:v>7.7999999999999972</c:v>
                </c:pt>
                <c:pt idx="7">
                  <c:v>7.5</c:v>
                </c:pt>
                <c:pt idx="8">
                  <c:v>7.2999999999999972</c:v>
                </c:pt>
                <c:pt idx="9">
                  <c:v>7.5</c:v>
                </c:pt>
                <c:pt idx="10">
                  <c:v>7.2000000000000028</c:v>
                </c:pt>
                <c:pt idx="11">
                  <c:v>7.5</c:v>
                </c:pt>
                <c:pt idx="12">
                  <c:v>7.5</c:v>
                </c:pt>
                <c:pt idx="13">
                  <c:v>6.7999999999999972</c:v>
                </c:pt>
                <c:pt idx="14">
                  <c:v>6.2000000000000028</c:v>
                </c:pt>
                <c:pt idx="15">
                  <c:v>6.7000000000000028</c:v>
                </c:pt>
                <c:pt idx="16">
                  <c:v>4.4000000000000057</c:v>
                </c:pt>
                <c:pt idx="17">
                  <c:v>3.9000000000000057</c:v>
                </c:pt>
                <c:pt idx="18">
                  <c:v>3.5</c:v>
                </c:pt>
                <c:pt idx="19">
                  <c:v>3.5</c:v>
                </c:pt>
                <c:pt idx="20">
                  <c:v>3.7000000000000028</c:v>
                </c:pt>
                <c:pt idx="21">
                  <c:v>3.2000000000000028</c:v>
                </c:pt>
                <c:pt idx="22">
                  <c:v>3.5999999999999943</c:v>
                </c:pt>
                <c:pt idx="23">
                  <c:v>4.2000000000000028</c:v>
                </c:pt>
                <c:pt idx="24">
                  <c:v>4.2000000000000028</c:v>
                </c:pt>
              </c:numCache>
            </c:numRef>
          </c:val>
          <c:extLst>
            <c:ext xmlns:c16="http://schemas.microsoft.com/office/drawing/2014/chart" uri="{C3380CC4-5D6E-409C-BE32-E72D297353CC}">
              <c16:uniqueId val="{00000000-2C81-447A-AC21-E391828D685D}"/>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marker>
                  <c:symbol val="none"/>
                </c:marker>
                <c:cat>
                  <c:numRef>
                    <c:extLst>
                      <c:ext uri="{02D57815-91ED-43cb-92C2-25804820EDAC}">
                        <c15:formulaRef>
                          <c15:sqref>Sheet1!$A$2:$A$26</c15:sqref>
                        </c15:formulaRef>
                      </c:ext>
                    </c:extLst>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extLst>
                      <c:ext uri="{02D57815-91ED-43cb-92C2-25804820EDAC}">
                        <c15:formulaRef>
                          <c15:sqref>Sheet1!$E$2:$E$26</c15:sqref>
                        </c15:formulaRef>
                      </c:ext>
                    </c:extLst>
                    <c:numCache>
                      <c:formatCode>General</c:formatCode>
                      <c:ptCount val="25"/>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numCache>
                  </c:numRef>
                </c:val>
                <c:smooth val="0"/>
                <c:extLst>
                  <c:ext xmlns:c16="http://schemas.microsoft.com/office/drawing/2014/chart" uri="{C3380CC4-5D6E-409C-BE32-E72D297353CC}">
                    <c16:uniqueId val="{00000001-D01F-43C5-B90A-9C6C7D84502B}"/>
                  </c:ext>
                </c:extLst>
              </c15:ser>
            </c15:filteredLineSeries>
          </c:ext>
        </c:extLst>
      </c:lineChart>
      <c:catAx>
        <c:axId val="38988748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8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100"/>
        <c:tickLblSkip val="4"/>
        <c:noMultiLvlLbl val="0"/>
      </c:catAx>
      <c:valAx>
        <c:axId val="389887872"/>
        <c:scaling>
          <c:orientation val="minMax"/>
          <c:max val="100"/>
        </c:scaling>
        <c:delete val="0"/>
        <c:axPos val="l"/>
        <c:title>
          <c:tx>
            <c:rich>
              <a:bodyPr/>
              <a:lstStyle/>
              <a:p>
                <a:pPr>
                  <a:defRPr sz="1800">
                    <a:solidFill>
                      <a:srgbClr val="3F3F3F"/>
                    </a:solidFill>
                    <a:latin typeface="Calibri" panose="020F0502020204030204" pitchFamily="34" charset="0"/>
                    <a:cs typeface="Calibri" panose="020F0502020204030204" pitchFamily="34" charset="0"/>
                  </a:defRPr>
                </a:pPr>
                <a:r>
                  <a:rPr lang="en-US" sz="2000" b="1">
                    <a:solidFill>
                      <a:schemeClr val="accent4">
                        <a:lumMod val="75000"/>
                      </a:schemeClr>
                    </a:solidFill>
                    <a:effectLst/>
                    <a:latin typeface="Calibri" panose="020F0502020204030204" pitchFamily="34" charset="0"/>
                    <a:cs typeface="Calibri" panose="020F0502020204030204" pitchFamily="34" charset="0"/>
                  </a:rPr>
                  <a:t>Percentage completing therapy</a:t>
                </a:r>
                <a:endParaRPr lang="en-US" sz="2000">
                  <a:solidFill>
                    <a:schemeClr val="accent4">
                      <a:lumMod val="75000"/>
                    </a:schemeClr>
                  </a:solidFill>
                  <a:effectLst/>
                  <a:latin typeface="Calibri" panose="020F0502020204030204" pitchFamily="34" charset="0"/>
                  <a:cs typeface="Calibri" panose="020F0502020204030204" pitchFamily="34" charset="0"/>
                </a:endParaRPr>
              </a:p>
            </c:rich>
          </c:tx>
          <c:layout>
            <c:manualLayout>
              <c:xMode val="edge"/>
              <c:yMode val="edge"/>
              <c:x val="3.2748012160401102E-2"/>
              <c:y val="0.1290743539079027"/>
            </c:manualLayout>
          </c:layout>
          <c:overlay val="0"/>
        </c:title>
        <c:numFmt formatCode="#,##0" sourceLinked="0"/>
        <c:majorTickMark val="out"/>
        <c:minorTickMark val="none"/>
        <c:tickLblPos val="nextTo"/>
        <c:spPr>
          <a:ln>
            <a:solidFill>
              <a:srgbClr val="000000"/>
            </a:solidFill>
          </a:ln>
        </c:spPr>
        <c:txPr>
          <a:bodyPr/>
          <a:lstStyle/>
          <a:p>
            <a:pPr>
              <a:defRPr sz="1800">
                <a:solidFill>
                  <a:srgbClr val="000000"/>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2000">
                <a:solidFill>
                  <a:srgbClr val="3F3F3F"/>
                </a:solidFill>
                <a:latin typeface="Calibri" panose="020F0502020204030204" pitchFamily="34" charset="0"/>
                <a:cs typeface="Calibri" panose="020F0502020204030204" pitchFamily="34" charset="0"/>
              </a:defRPr>
            </a:pPr>
            <a:endParaRPr lang="en-US"/>
          </a:p>
        </c:txPr>
      </c:legendEntry>
      <c:legendEntry>
        <c:idx val="1"/>
        <c:txPr>
          <a:bodyPr/>
          <a:lstStyle/>
          <a:p>
            <a:pPr>
              <a:defRPr sz="2000">
                <a:solidFill>
                  <a:srgbClr val="3F3F3F"/>
                </a:solidFill>
                <a:latin typeface="Calibri" panose="020F0502020204030204" pitchFamily="34" charset="0"/>
                <a:cs typeface="Calibri" panose="020F0502020204030204" pitchFamily="34" charset="0"/>
              </a:defRPr>
            </a:pPr>
            <a:endParaRPr lang="en-US"/>
          </a:p>
        </c:txPr>
      </c:legendEntry>
      <c:layout>
        <c:manualLayout>
          <c:xMode val="edge"/>
          <c:yMode val="edge"/>
          <c:x val="0.11102515701101721"/>
          <c:y val="9.8616495007426405E-2"/>
          <c:w val="0.88251142176282193"/>
          <c:h val="9.9187358904791842E-2"/>
        </c:manualLayout>
      </c:layout>
      <c:overlay val="0"/>
      <c:txPr>
        <a:bodyPr/>
        <a:lstStyle/>
        <a:p>
          <a:pPr>
            <a:defRPr sz="2000">
              <a:solidFill>
                <a:srgbClr val="3F3F3F"/>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12700">
              <a:solidFill>
                <a:schemeClr val="tx2"/>
              </a:solidFill>
            </a:ln>
          </c:spPr>
          <c:dPt>
            <c:idx val="0"/>
            <c:bubble3D val="0"/>
            <c:spPr>
              <a:solidFill>
                <a:srgbClr val="9A4E9E"/>
              </a:solidFill>
              <a:ln w="12700">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12700">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12700">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0.12783089313534415"/>
                  <c:y val="-8.7177346980620379E-2"/>
                </c:manualLayout>
              </c:layout>
              <c:tx>
                <c:rich>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fld id="{61DA0F3F-A4D7-440C-838C-45A41167E31C}" type="CATEGORYNAME">
                      <a:rPr lang="en-US" sz="1700" smtClean="0">
                        <a:solidFill>
                          <a:schemeClr val="bg2"/>
                        </a:solidFill>
                        <a:latin typeface="Calibri" panose="020F0502020204030204" pitchFamily="34" charset="0"/>
                        <a:cs typeface="Calibri" panose="020F0502020204030204" pitchFamily="34" charset="0"/>
                      </a:rPr>
                      <a:pPr>
                        <a:defRPr sz="1700" b="1">
                          <a:solidFill>
                            <a:schemeClr val="bg2"/>
                          </a:solidFill>
                          <a:latin typeface="Calibri" panose="020F0502020204030204" pitchFamily="34" charset="0"/>
                          <a:cs typeface="Calibri" panose="020F0502020204030204" pitchFamily="34" charset="0"/>
                        </a:defRPr>
                      </a:pPr>
                      <a:t>[CATEGORY NAME]</a:t>
                    </a:fld>
                    <a:r>
                      <a:rPr lang="en-US" sz="1700" baseline="0">
                        <a:solidFill>
                          <a:schemeClr val="bg2"/>
                        </a:solidFill>
                        <a:latin typeface="Calibri" panose="020F0502020204030204" pitchFamily="34" charset="0"/>
                        <a:cs typeface="Calibri" panose="020F0502020204030204" pitchFamily="34" charset="0"/>
                      </a:rPr>
                      <a:t>
87%</a:t>
                    </a:r>
                  </a:p>
                </c:rich>
              </c:tx>
              <c:spPr>
                <a:noFill/>
                <a:ln>
                  <a:noFill/>
                </a:ln>
                <a:effectLst/>
              </c:spPr>
              <c:txPr>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31989933099956258"/>
                  <c:y val="4.4216133466214655E-2"/>
                </c:manualLayout>
              </c:layout>
              <c:tx>
                <c:rich>
                  <a:bodyPr rot="0" spcFirstLastPara="1" vertOverflow="ellipsis" vert="horz" wrap="square" lIns="38100" tIns="19050" rIns="38100" bIns="19050" anchor="ctr" anchorCtr="0">
                    <a:noAutofit/>
                  </a:bodyPr>
                  <a:lstStyle/>
                  <a:p>
                    <a:pPr algn="r">
                      <a:defRPr sz="1600" b="1" i="0" u="none" strike="noStrike" kern="1200" baseline="0">
                        <a:solidFill>
                          <a:schemeClr val="bg2"/>
                        </a:solidFill>
                        <a:latin typeface="Calibri" panose="020F0502020204030204" pitchFamily="34" charset="0"/>
                        <a:ea typeface="+mn-ea"/>
                        <a:cs typeface="Calibri" panose="020F0502020204030204" pitchFamily="34" charset="0"/>
                      </a:defRPr>
                    </a:pPr>
                    <a:fld id="{3EBF11A4-EFC3-42B1-AA0E-746AED7774EE}" type="CATEGORYNAME">
                      <a:rPr lang="en-US" sz="1600" b="1" smtClean="0">
                        <a:solidFill>
                          <a:schemeClr val="bg2"/>
                        </a:solidFill>
                        <a:latin typeface="Calibri" panose="020F0502020204030204" pitchFamily="34" charset="0"/>
                        <a:cs typeface="Calibri" panose="020F0502020204030204" pitchFamily="34" charset="0"/>
                      </a:rPr>
                      <a:pPr algn="r">
                        <a:defRPr sz="1600" b="1">
                          <a:solidFill>
                            <a:schemeClr val="bg2"/>
                          </a:solidFill>
                          <a:latin typeface="Calibri" panose="020F0502020204030204" pitchFamily="34" charset="0"/>
                          <a:cs typeface="Calibri" panose="020F0502020204030204" pitchFamily="34" charset="0"/>
                        </a:defRPr>
                      </a:pPr>
                      <a:t>[CATEGORY NAME]</a:t>
                    </a:fld>
                    <a:endParaRPr lang="en-US" sz="1600" b="1">
                      <a:solidFill>
                        <a:schemeClr val="bg2"/>
                      </a:solidFill>
                      <a:latin typeface="Calibri" panose="020F0502020204030204" pitchFamily="34" charset="0"/>
                      <a:cs typeface="Calibri" panose="020F0502020204030204" pitchFamily="34" charset="0"/>
                    </a:endParaRPr>
                  </a:p>
                  <a:p>
                    <a:pPr algn="r">
                      <a:defRPr sz="1600" b="1">
                        <a:solidFill>
                          <a:schemeClr val="bg2"/>
                        </a:solidFill>
                        <a:latin typeface="Calibri" panose="020F0502020204030204" pitchFamily="34" charset="0"/>
                        <a:cs typeface="Calibri" panose="020F0502020204030204" pitchFamily="34" charset="0"/>
                      </a:defRPr>
                    </a:pPr>
                    <a:r>
                      <a:rPr lang="en-US" sz="1600" b="1" baseline="0">
                        <a:solidFill>
                          <a:schemeClr val="bg2"/>
                        </a:solidFill>
                        <a:latin typeface="Calibri" panose="020F0502020204030204" pitchFamily="34" charset="0"/>
                        <a:cs typeface="Calibri" panose="020F0502020204030204" pitchFamily="34" charset="0"/>
                      </a:rPr>
                      <a:t> 13%</a:t>
                    </a:r>
                  </a:p>
                </c:rich>
              </c:tx>
              <c:spPr>
                <a:noFill/>
                <a:ln>
                  <a:noFill/>
                </a:ln>
                <a:effectLst/>
              </c:spPr>
              <c:txPr>
                <a:bodyPr rot="0" spcFirstLastPara="1" vertOverflow="ellipsis" vert="horz" wrap="square" lIns="38100" tIns="19050" rIns="38100" bIns="19050" anchor="ctr" anchorCtr="0">
                  <a:noAutofit/>
                </a:bodyPr>
                <a:lstStyle/>
                <a:p>
                  <a:pPr algn="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084150950460408"/>
                      <c:h val="0.23191595241466831"/>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2"/>
                <c:pt idx="0">
                  <c:v>Completed Therapy</c:v>
                </c:pt>
                <c:pt idx="1">
                  <c:v>Did Not Complete Therapy</c:v>
                </c:pt>
              </c:strCache>
            </c:strRef>
          </c:cat>
          <c:val>
            <c:numRef>
              <c:f>Sheet1!$B$2:$B$4</c:f>
              <c:numCache>
                <c:formatCode>General</c:formatCode>
                <c:ptCount val="3"/>
                <c:pt idx="0">
                  <c:v>87.2</c:v>
                </c:pt>
                <c:pt idx="1">
                  <c:v>12.8</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1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69827249351898"/>
          <c:y val="0.10085101116115856"/>
          <c:w val="0.5509888055576373"/>
          <c:h val="0.74142716645731466"/>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Pt>
            <c:idx val="4"/>
            <c:invertIfNegative val="0"/>
            <c:bubble3D val="0"/>
            <c:spPr>
              <a:solidFill>
                <a:srgbClr val="00788A"/>
              </a:solidFill>
              <a:ln>
                <a:noFill/>
              </a:ln>
              <a:effectLst/>
            </c:spPr>
            <c:extLst>
              <c:ext xmlns:c16="http://schemas.microsoft.com/office/drawing/2014/chart" uri="{C3380CC4-5D6E-409C-BE32-E72D297353CC}">
                <c16:uniqueId val="{00000000-34E8-430D-9FFE-AB646D23833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Adverse Event</c:v>
                </c:pt>
                <c:pt idx="2">
                  <c:v>Refusal</c:v>
                </c:pt>
                <c:pt idx="3">
                  <c:v>Lost to Follow-Up</c:v>
                </c:pt>
                <c:pt idx="4">
                  <c:v>Moved Out of U.S.</c:v>
                </c:pt>
                <c:pt idx="5">
                  <c:v>Died</c:v>
                </c:pt>
              </c:strCache>
            </c:strRef>
          </c:cat>
          <c:val>
            <c:numRef>
              <c:f>Sheet1!$B$2:$B$7</c:f>
              <c:numCache>
                <c:formatCode>General</c:formatCode>
                <c:ptCount val="6"/>
                <c:pt idx="0">
                  <c:v>0.02</c:v>
                </c:pt>
                <c:pt idx="1">
                  <c:v>3.0000000000000001E-3</c:v>
                </c:pt>
                <c:pt idx="2">
                  <c:v>7.0000000000000001E-3</c:v>
                </c:pt>
                <c:pt idx="3">
                  <c:v>1.2E-2</c:v>
                </c:pt>
                <c:pt idx="4">
                  <c:v>1.7999999999999999E-2</c:v>
                </c:pt>
                <c:pt idx="5">
                  <c:v>6.7000000000000004E-2</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2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0.1"/>
          <c:min val="0"/>
        </c:scaling>
        <c:delete val="0"/>
        <c:axPos val="b"/>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52809231"/>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a:solidFill>
            <a:srgbClr val="000000"/>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12145806547837"/>
          <c:y val="3.3667675935388108E-2"/>
          <c:w val="0.84081558463598649"/>
          <c:h val="0.77278563479961437"/>
        </c:manualLayout>
      </c:layout>
      <c:barChart>
        <c:barDir val="col"/>
        <c:grouping val="stacked"/>
        <c:varyColors val="0"/>
        <c:ser>
          <c:idx val="0"/>
          <c:order val="0"/>
          <c:tx>
            <c:strRef>
              <c:f>Sheet1!$B$1</c:f>
              <c:strCache>
                <c:ptCount val="1"/>
                <c:pt idx="0">
                  <c:v>U.S.-born</c:v>
                </c:pt>
              </c:strCache>
            </c:strRef>
          </c:tx>
          <c:spPr>
            <a:solidFill>
              <a:srgbClr val="005DAA"/>
            </a:solidFill>
            <a:ln>
              <a:noFill/>
            </a:ln>
            <a:effectLst/>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872</c:v>
                </c:pt>
                <c:pt idx="1">
                  <c:v>789</c:v>
                </c:pt>
                <c:pt idx="2">
                  <c:v>631</c:v>
                </c:pt>
                <c:pt idx="3">
                  <c:v>563</c:v>
                </c:pt>
                <c:pt idx="4">
                  <c:v>470</c:v>
                </c:pt>
                <c:pt idx="5">
                  <c:v>404</c:v>
                </c:pt>
                <c:pt idx="6">
                  <c:v>309</c:v>
                </c:pt>
                <c:pt idx="7">
                  <c:v>291</c:v>
                </c:pt>
                <c:pt idx="8">
                  <c:v>269</c:v>
                </c:pt>
                <c:pt idx="9">
                  <c:v>229</c:v>
                </c:pt>
                <c:pt idx="10">
                  <c:v>229</c:v>
                </c:pt>
                <c:pt idx="11">
                  <c:v>229</c:v>
                </c:pt>
                <c:pt idx="12">
                  <c:v>206</c:v>
                </c:pt>
                <c:pt idx="13">
                  <c:v>182</c:v>
                </c:pt>
                <c:pt idx="14">
                  <c:v>177</c:v>
                </c:pt>
                <c:pt idx="15">
                  <c:v>201</c:v>
                </c:pt>
                <c:pt idx="16">
                  <c:v>198</c:v>
                </c:pt>
                <c:pt idx="17">
                  <c:v>178</c:v>
                </c:pt>
                <c:pt idx="18">
                  <c:v>181</c:v>
                </c:pt>
                <c:pt idx="19">
                  <c:v>154</c:v>
                </c:pt>
                <c:pt idx="20">
                  <c:v>139</c:v>
                </c:pt>
                <c:pt idx="21">
                  <c:v>167</c:v>
                </c:pt>
                <c:pt idx="22">
                  <c:v>157</c:v>
                </c:pt>
                <c:pt idx="23">
                  <c:v>130</c:v>
                </c:pt>
                <c:pt idx="24">
                  <c:v>107</c:v>
                </c:pt>
                <c:pt idx="25">
                  <c:v>109</c:v>
                </c:pt>
                <c:pt idx="26">
                  <c:v>118</c:v>
                </c:pt>
              </c:numCache>
            </c:numRef>
          </c:val>
          <c:extLst>
            <c:ext xmlns:c16="http://schemas.microsoft.com/office/drawing/2014/chart" uri="{C3380CC4-5D6E-409C-BE32-E72D297353CC}">
              <c16:uniqueId val="{00000000-76D5-4632-BF1E-D5BFAFA2CE35}"/>
            </c:ext>
          </c:extLst>
        </c:ser>
        <c:ser>
          <c:idx val="2"/>
          <c:order val="2"/>
          <c:tx>
            <c:strRef>
              <c:f>Sheet1!$C$1</c:f>
              <c:strCache>
                <c:ptCount val="1"/>
                <c:pt idx="0">
                  <c:v>Non-U.S.–Born</c:v>
                </c:pt>
              </c:strCache>
            </c:strRef>
          </c:tx>
          <c:spPr>
            <a:solidFill>
              <a:srgbClr val="86B2D8"/>
            </a:solidFill>
            <a:ln>
              <a:noFill/>
            </a:ln>
            <a:effectLst/>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639</c:v>
                </c:pt>
                <c:pt idx="1">
                  <c:v>725</c:v>
                </c:pt>
                <c:pt idx="2">
                  <c:v>710</c:v>
                </c:pt>
                <c:pt idx="3">
                  <c:v>711</c:v>
                </c:pt>
                <c:pt idx="4">
                  <c:v>714</c:v>
                </c:pt>
                <c:pt idx="5">
                  <c:v>703</c:v>
                </c:pt>
                <c:pt idx="6">
                  <c:v>669</c:v>
                </c:pt>
                <c:pt idx="7">
                  <c:v>679</c:v>
                </c:pt>
                <c:pt idx="8">
                  <c:v>617</c:v>
                </c:pt>
                <c:pt idx="9">
                  <c:v>676</c:v>
                </c:pt>
                <c:pt idx="10">
                  <c:v>655</c:v>
                </c:pt>
                <c:pt idx="11">
                  <c:v>636</c:v>
                </c:pt>
                <c:pt idx="12">
                  <c:v>619</c:v>
                </c:pt>
                <c:pt idx="13">
                  <c:v>653</c:v>
                </c:pt>
                <c:pt idx="14">
                  <c:v>606</c:v>
                </c:pt>
                <c:pt idx="15">
                  <c:v>629</c:v>
                </c:pt>
                <c:pt idx="16">
                  <c:v>553</c:v>
                </c:pt>
                <c:pt idx="17">
                  <c:v>507</c:v>
                </c:pt>
                <c:pt idx="18">
                  <c:v>565</c:v>
                </c:pt>
                <c:pt idx="19">
                  <c:v>532</c:v>
                </c:pt>
                <c:pt idx="20">
                  <c:v>531</c:v>
                </c:pt>
                <c:pt idx="21">
                  <c:v>517</c:v>
                </c:pt>
                <c:pt idx="22">
                  <c:v>526</c:v>
                </c:pt>
                <c:pt idx="23">
                  <c:v>517</c:v>
                </c:pt>
                <c:pt idx="24">
                  <c:v>523</c:v>
                </c:pt>
                <c:pt idx="25">
                  <c:v>524</c:v>
                </c:pt>
                <c:pt idx="26">
                  <c:v>496</c:v>
                </c:pt>
              </c:numCache>
            </c:numRef>
          </c:val>
          <c:extLst>
            <c:ext xmlns:c16="http://schemas.microsoft.com/office/drawing/2014/chart" uri="{C3380CC4-5D6E-409C-BE32-E72D297353CC}">
              <c16:uniqueId val="{00000005-76D5-4632-BF1E-D5BFAFA2CE35}"/>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Sheet1!$A$2:$A$28</c15:sqref>
                        </c15:formulaRef>
                      </c:ext>
                    </c:extLst>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76D5-4632-BF1E-D5BFAFA2CE35}"/>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a:solidFill>
                      <a:srgbClr val="000000"/>
                    </a:solidFill>
                    <a:effectLst/>
                    <a:latin typeface="Calibri" panose="020F0502020204030204" pitchFamily="34" charset="0"/>
                    <a:cs typeface="Calibri" panose="020F0502020204030204" pitchFamily="34" charset="0"/>
                  </a:rPr>
                  <a:t>Year</a:t>
                </a:r>
                <a:endParaRPr lang="en-US" sz="2000">
                  <a:solidFill>
                    <a:srgbClr val="000000"/>
                  </a:solidFill>
                  <a:effectLst/>
                  <a:latin typeface="Calibri" panose="020F0502020204030204" pitchFamily="34" charset="0"/>
                  <a:cs typeface="Calibri" panose="020F0502020204030204" pitchFamily="34" charset="0"/>
                </a:endParaRPr>
              </a:p>
            </c:rich>
          </c:tx>
          <c:layout>
            <c:manualLayout>
              <c:xMode val="edge"/>
              <c:yMode val="edge"/>
              <c:x val="0.49072336444055609"/>
              <c:y val="0.9036311954486957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100"/>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a:solidFill>
                      <a:srgbClr val="000000"/>
                    </a:solidFill>
                    <a:effectLst/>
                    <a:latin typeface="Calibri" panose="020F0502020204030204" pitchFamily="34" charset="0"/>
                    <a:cs typeface="Calibri" panose="020F0502020204030204" pitchFamily="34" charset="0"/>
                  </a:rPr>
                  <a:t>Number of cases</a:t>
                </a:r>
                <a:endParaRPr lang="en-US" sz="2000">
                  <a:solidFill>
                    <a:srgbClr val="000000"/>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62702709566521497"/>
          <c:y val="4.849689014793461E-2"/>
          <c:w val="0.23143947266942061"/>
          <c:h val="0.20198103696518865"/>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6561616185675"/>
          <c:y val="6.1361136820940326E-2"/>
          <c:w val="0.82830013953292259"/>
          <c:h val="0.76422262041866751"/>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c:formatCode>
                <c:ptCount val="27"/>
                <c:pt idx="0">
                  <c:v>407</c:v>
                </c:pt>
                <c:pt idx="1">
                  <c:v>353</c:v>
                </c:pt>
                <c:pt idx="2">
                  <c:v>254</c:v>
                </c:pt>
                <c:pt idx="3">
                  <c:v>207</c:v>
                </c:pt>
                <c:pt idx="4">
                  <c:v>155</c:v>
                </c:pt>
                <c:pt idx="5">
                  <c:v>132</c:v>
                </c:pt>
                <c:pt idx="6">
                  <c:v>127</c:v>
                </c:pt>
                <c:pt idx="7">
                  <c:v>120</c:v>
                </c:pt>
                <c:pt idx="8">
                  <c:v>115</c:v>
                </c:pt>
                <c:pt idx="9">
                  <c:v>132</c:v>
                </c:pt>
                <c:pt idx="10">
                  <c:v>94</c:v>
                </c:pt>
                <c:pt idx="11">
                  <c:v>100</c:v>
                </c:pt>
                <c:pt idx="12">
                  <c:v>98</c:v>
                </c:pt>
                <c:pt idx="13">
                  <c:v>103</c:v>
                </c:pt>
                <c:pt idx="14">
                  <c:v>101</c:v>
                </c:pt>
                <c:pt idx="15">
                  <c:v>88</c:v>
                </c:pt>
                <c:pt idx="16">
                  <c:v>95</c:v>
                </c:pt>
                <c:pt idx="17">
                  <c:v>87</c:v>
                </c:pt>
                <c:pt idx="18">
                  <c:v>101</c:v>
                </c:pt>
                <c:pt idx="19">
                  <c:v>77</c:v>
                </c:pt>
                <c:pt idx="20">
                  <c:v>83</c:v>
                </c:pt>
                <c:pt idx="21">
                  <c:v>70</c:v>
                </c:pt>
                <c:pt idx="22">
                  <c:v>72</c:v>
                </c:pt>
                <c:pt idx="23">
                  <c:v>78</c:v>
                </c:pt>
                <c:pt idx="24">
                  <c:v>102</c:v>
                </c:pt>
                <c:pt idx="25">
                  <c:v>85</c:v>
                </c:pt>
                <c:pt idx="26">
                  <c:v>74</c:v>
                </c:pt>
              </c:numCache>
            </c:numRef>
          </c:val>
          <c:extLst>
            <c:ext xmlns:c16="http://schemas.microsoft.com/office/drawing/2014/chart" uri="{C3380CC4-5D6E-409C-BE32-E72D297353CC}">
              <c16:uniqueId val="{00000000-E5A5-4518-BFD3-94E913EA3F49}"/>
            </c:ext>
          </c:extLst>
        </c:ser>
        <c:ser>
          <c:idx val="1"/>
          <c:order val="1"/>
          <c:tx>
            <c:strRef>
              <c:f>Sheet1!$C$1</c:f>
              <c:strCache>
                <c:ptCount val="1"/>
                <c:pt idx="0">
                  <c:v> Previous TB</c:v>
                </c:pt>
              </c:strCache>
            </c:strRef>
          </c:tx>
          <c:spPr>
            <a:solidFill>
              <a:srgbClr val="86B2D8"/>
            </a:solidFill>
            <a:ln>
              <a:noFill/>
            </a:ln>
            <a:effectLst/>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c:formatCode>
                <c:ptCount val="27"/>
                <c:pt idx="0">
                  <c:v>76</c:v>
                </c:pt>
                <c:pt idx="1">
                  <c:v>74</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12</c:v>
                </c:pt>
                <c:pt idx="21">
                  <c:v>24</c:v>
                </c:pt>
                <c:pt idx="22">
                  <c:v>16</c:v>
                </c:pt>
                <c:pt idx="23">
                  <c:v>18</c:v>
                </c:pt>
                <c:pt idx="24">
                  <c:v>26</c:v>
                </c:pt>
                <c:pt idx="25">
                  <c:v>17</c:v>
                </c:pt>
                <c:pt idx="26">
                  <c:v>15</c:v>
                </c:pt>
              </c:numCache>
            </c:numRef>
          </c:val>
          <c:extLst>
            <c:ext xmlns:c16="http://schemas.microsoft.com/office/drawing/2014/chart" uri="{C3380CC4-5D6E-409C-BE32-E72D297353CC}">
              <c16:uniqueId val="{00000000-9C8D-4394-8A63-D65BD191379E}"/>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8100" cap="rnd" cmpd="sng" algn="ctr">
              <a:solidFill>
                <a:srgbClr val="F6A01A"/>
              </a:solidFill>
              <a:prstDash val="solid"/>
              <a:round/>
            </a:ln>
            <a:effectLst/>
          </c:spPr>
          <c:marker>
            <c:symbol val="square"/>
            <c:size val="7"/>
            <c:spPr>
              <a:noFill/>
              <a:ln w="9525" cap="flat" cmpd="sng" algn="ctr">
                <a:noFill/>
                <a:prstDash val="solid"/>
                <a:round/>
              </a:ln>
              <a:effectLst/>
            </c:spPr>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c:formatCode>
                <c:ptCount val="27"/>
                <c:pt idx="0">
                  <c:v>2.5000000000000001E-2</c:v>
                </c:pt>
                <c:pt idx="1">
                  <c:v>2.1999999999999999E-2</c:v>
                </c:pt>
                <c:pt idx="2">
                  <c:v>1.6E-2</c:v>
                </c:pt>
                <c:pt idx="3">
                  <c:v>1.2999999999999999E-2</c:v>
                </c:pt>
                <c:pt idx="4">
                  <c:v>1.0999999999999999E-2</c:v>
                </c:pt>
                <c:pt idx="5">
                  <c:v>0.01</c:v>
                </c:pt>
                <c:pt idx="6">
                  <c:v>0.01</c:v>
                </c:pt>
                <c:pt idx="7">
                  <c:v>0.01</c:v>
                </c:pt>
                <c:pt idx="8">
                  <c:v>0.01</c:v>
                </c:pt>
                <c:pt idx="9">
                  <c:v>1.2E-2</c:v>
                </c:pt>
                <c:pt idx="10">
                  <c:v>8.9999999999999993E-3</c:v>
                </c:pt>
                <c:pt idx="11">
                  <c:v>0.01</c:v>
                </c:pt>
                <c:pt idx="12">
                  <c:v>0.01</c:v>
                </c:pt>
                <c:pt idx="13">
                  <c:v>0.01</c:v>
                </c:pt>
                <c:pt idx="14">
                  <c:v>0.01</c:v>
                </c:pt>
                <c:pt idx="15">
                  <c:v>8.9999999999999993E-3</c:v>
                </c:pt>
                <c:pt idx="16">
                  <c:v>1.2E-2</c:v>
                </c:pt>
                <c:pt idx="17">
                  <c:v>1.0999999999999999E-2</c:v>
                </c:pt>
                <c:pt idx="18">
                  <c:v>1.2999999999999999E-2</c:v>
                </c:pt>
                <c:pt idx="19">
                  <c:v>1.0999999999999999E-2</c:v>
                </c:pt>
                <c:pt idx="20">
                  <c:v>1.2E-2</c:v>
                </c:pt>
                <c:pt idx="21">
                  <c:v>0.01</c:v>
                </c:pt>
                <c:pt idx="22">
                  <c:v>0.01</c:v>
                </c:pt>
                <c:pt idx="23">
                  <c:v>1.2E-2</c:v>
                </c:pt>
                <c:pt idx="24">
                  <c:v>1.6E-2</c:v>
                </c:pt>
                <c:pt idx="25">
                  <c:v>1.2999999999999999E-2</c:v>
                </c:pt>
                <c:pt idx="26">
                  <c:v>1.2E-2</c:v>
                </c:pt>
              </c:numCache>
            </c:numRef>
          </c:val>
          <c:smooth val="0"/>
          <c:extLst>
            <c:ext xmlns:c16="http://schemas.microsoft.com/office/drawing/2014/chart" uri="{C3380CC4-5D6E-409C-BE32-E72D297353CC}">
              <c16:uniqueId val="{00000000-2EEC-4E32-83B8-B4DFBEE5A3FD}"/>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2000" b="1">
                    <a:solidFill>
                      <a:schemeClr val="accent4">
                        <a:lumMod val="75000"/>
                      </a:schemeClr>
                    </a:solidFill>
                    <a:latin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50000"/>
              </a:schemeClr>
            </a:solidFill>
            <a:prstDash val="solid"/>
            <a:round/>
          </a:ln>
          <a:effectLst/>
        </c:spPr>
        <c:txPr>
          <a:bodyPr rot="0" spcFirstLastPara="1" vertOverflow="ellipsis" wrap="square" anchor="ctr" anchorCtr="1"/>
          <a:lstStyle/>
          <a:p>
            <a:pPr>
              <a:defRPr sz="1800" b="0" i="0" u="none" strike="noStrike" kern="1200" baseline="0">
                <a:solidFill>
                  <a:srgbClr val="5F5F5F"/>
                </a:solidFill>
                <a:latin typeface="Calibri" panose="020F0502020204030204" pitchFamily="34" charset="0"/>
                <a:ea typeface="+mn-ea"/>
                <a:cs typeface="+mn-cs"/>
              </a:defRPr>
            </a:pPr>
            <a:endParaRPr lang="en-US"/>
          </a:p>
        </c:txPr>
        <c:crossAx val="389206120"/>
        <c:crossesAt val="0"/>
        <c:auto val="1"/>
        <c:lblAlgn val="ctr"/>
        <c:lblOffset val="100"/>
        <c:noMultiLvlLbl val="0"/>
      </c:catAx>
      <c:valAx>
        <c:axId val="389206120"/>
        <c:scaling>
          <c:orientation val="minMax"/>
          <c:max val="500"/>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a:solidFill>
                      <a:schemeClr val="accent4">
                        <a:lumMod val="75000"/>
                      </a:schemeClr>
                    </a:solidFill>
                    <a:effectLst/>
                    <a:latin typeface="Calibri" panose="020F0502020204030204" pitchFamily="34" charset="0"/>
                    <a:cs typeface="Calibri" panose="020F0502020204030204" pitchFamily="34" charset="0"/>
                  </a:rPr>
                  <a:t>Number of cases</a:t>
                </a:r>
                <a:endParaRPr lang="en-US" sz="2000">
                  <a:solidFill>
                    <a:schemeClr val="accent4">
                      <a:lumMod val="75000"/>
                    </a:schemeClr>
                  </a:solidFill>
                  <a:effectLst/>
                  <a:latin typeface="Calibri" panose="020F0502020204030204" pitchFamily="34" charset="0"/>
                  <a:cs typeface="Calibri" panose="020F0502020204030204" pitchFamily="34" charset="0"/>
                </a:endParaRPr>
              </a:p>
            </c:rich>
          </c:tx>
          <c:layout>
            <c:manualLayout>
              <c:xMode val="edge"/>
              <c:yMode val="edge"/>
              <c:x val="1.9584186301179435E-3"/>
              <c:y val="0.2696972105017609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800" b="0" i="0" u="none" strike="noStrike" kern="1200" baseline="0">
                <a:solidFill>
                  <a:srgbClr val="5F5F5F"/>
                </a:solidFill>
                <a:latin typeface="Calibri" panose="020F0502020204030204" pitchFamily="34" charset="0"/>
                <a:ea typeface="+mn-ea"/>
                <a:cs typeface="+mn-cs"/>
              </a:defRPr>
            </a:pPr>
            <a:endParaRPr lang="en-US"/>
          </a:p>
        </c:txPr>
        <c:crossAx val="327210360"/>
        <c:crosses val="autoZero"/>
        <c:crossBetween val="between"/>
      </c:valAx>
      <c:valAx>
        <c:axId val="286270607"/>
        <c:scaling>
          <c:orientation val="minMax"/>
        </c:scaling>
        <c:delete val="0"/>
        <c:axPos val="r"/>
        <c:numFmt formatCode="0%" sourceLinked="0"/>
        <c:majorTickMark val="out"/>
        <c:minorTickMark val="none"/>
        <c:tickLblPos val="nextTo"/>
        <c:spPr>
          <a:noFill/>
          <a:ln w="9525" cap="flat" cmpd="sng" algn="ctr">
            <a:solidFill>
              <a:srgbClr val="000000"/>
            </a:solidFill>
            <a:prstDash val="solid"/>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29691726170375976"/>
          <c:y val="0.1893088032483479"/>
          <c:w val="0.61694257520931473"/>
          <c:h val="0.2419983286593900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03480861344311"/>
          <c:y val="0.14477346352146736"/>
          <c:w val="0.84314792418247253"/>
          <c:h val="0.66189084009370946"/>
        </c:manualLayout>
      </c:layout>
      <c:lineChart>
        <c:grouping val="standard"/>
        <c:varyColors val="0"/>
        <c:ser>
          <c:idx val="0"/>
          <c:order val="0"/>
          <c:tx>
            <c:strRef>
              <c:f>Sheet1!$B$1</c:f>
              <c:strCache>
                <c:ptCount val="1"/>
                <c:pt idx="0">
                  <c:v>  All ages</c:v>
                </c:pt>
              </c:strCache>
            </c:strRef>
          </c:tx>
          <c:spPr>
            <a:ln w="50800">
              <a:solidFill>
                <a:srgbClr val="005DAA"/>
              </a:solidFill>
            </a:ln>
          </c:spPr>
          <c:marker>
            <c:symbol val="none"/>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c:formatCode>
                <c:ptCount val="9"/>
                <c:pt idx="0">
                  <c:v>7.4</c:v>
                </c:pt>
                <c:pt idx="1">
                  <c:v>7.2</c:v>
                </c:pt>
                <c:pt idx="2">
                  <c:v>6.4</c:v>
                </c:pt>
                <c:pt idx="3">
                  <c:v>5.9</c:v>
                </c:pt>
                <c:pt idx="4">
                  <c:v>5.4</c:v>
                </c:pt>
                <c:pt idx="5">
                  <c:v>5.5</c:v>
                </c:pt>
                <c:pt idx="6">
                  <c:v>5.5</c:v>
                </c:pt>
                <c:pt idx="7">
                  <c:v>5.0999999999999996</c:v>
                </c:pt>
                <c:pt idx="8">
                  <c:v>4.7</c:v>
                </c:pt>
              </c:numCache>
            </c:numRef>
          </c:val>
          <c:smooth val="0"/>
          <c:extLst>
            <c:ext xmlns:c16="http://schemas.microsoft.com/office/drawing/2014/chart" uri="{C3380CC4-5D6E-409C-BE32-E72D297353CC}">
              <c16:uniqueId val="{00000000-9843-4C61-B243-3F0354473C86}"/>
            </c:ext>
          </c:extLst>
        </c:ser>
        <c:ser>
          <c:idx val="1"/>
          <c:order val="1"/>
          <c:tx>
            <c:strRef>
              <c:f>Sheet1!$C$1</c:f>
              <c:strCache>
                <c:ptCount val="1"/>
                <c:pt idx="0">
                  <c:v>  Ages 25–44 years</c:v>
                </c:pt>
              </c:strCache>
            </c:strRef>
          </c:tx>
          <c:spPr>
            <a:ln w="50800">
              <a:solidFill>
                <a:srgbClr val="86B2D8"/>
              </a:solidFill>
            </a:ln>
          </c:spPr>
          <c:marker>
            <c:symbol val="none"/>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10.9</c:v>
                </c:pt>
                <c:pt idx="1">
                  <c:v>11.4</c:v>
                </c:pt>
                <c:pt idx="2">
                  <c:v>9.1999999999999993</c:v>
                </c:pt>
                <c:pt idx="3">
                  <c:v>8.6</c:v>
                </c:pt>
                <c:pt idx="4">
                  <c:v>7.5</c:v>
                </c:pt>
                <c:pt idx="5">
                  <c:v>8.6</c:v>
                </c:pt>
                <c:pt idx="6">
                  <c:v>9.1999999999999993</c:v>
                </c:pt>
                <c:pt idx="7">
                  <c:v>8.3000000000000007</c:v>
                </c:pt>
                <c:pt idx="8">
                  <c:v>7.6</c:v>
                </c:pt>
              </c:numCache>
            </c:numRef>
          </c:val>
          <c:smooth val="0"/>
          <c:extLst>
            <c:ext xmlns:c16="http://schemas.microsoft.com/office/drawing/2014/chart" uri="{C3380CC4-5D6E-409C-BE32-E72D297353CC}">
              <c16:uniqueId val="{00000001-9843-4C61-B243-3F0354473C86}"/>
            </c:ext>
          </c:extLst>
        </c:ser>
        <c:ser>
          <c:idx val="2"/>
          <c:order val="2"/>
          <c:tx>
            <c:strRef>
              <c:f>Sheet1!$D$1</c:f>
              <c:strCache>
                <c:ptCount val="1"/>
                <c:pt idx="0">
                  <c:v>  Ages 45–64 years</c:v>
                </c:pt>
              </c:strCache>
            </c:strRef>
          </c:tx>
          <c:spPr>
            <a:ln w="50800">
              <a:solidFill>
                <a:srgbClr val="9A4E9E"/>
              </a:solidFill>
            </a:ln>
          </c:spPr>
          <c:marker>
            <c:symbol val="none"/>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Sheet1!$D$2:$D$10</c:f>
              <c:numCache>
                <c:formatCode>\(0.0\)</c:formatCode>
                <c:ptCount val="9"/>
                <c:pt idx="0">
                  <c:v>9.6448467966573812</c:v>
                </c:pt>
                <c:pt idx="1">
                  <c:v>8.7879897473452946</c:v>
                </c:pt>
                <c:pt idx="2">
                  <c:v>8.6206896551724146</c:v>
                </c:pt>
                <c:pt idx="3">
                  <c:v>8.1791265729089559</c:v>
                </c:pt>
                <c:pt idx="4">
                  <c:v>7.8574026918879589</c:v>
                </c:pt>
                <c:pt idx="5">
                  <c:v>7.112648981161092</c:v>
                </c:pt>
                <c:pt idx="6">
                  <c:v>6.991610067918498</c:v>
                </c:pt>
                <c:pt idx="7">
                  <c:v>6.208881578947369</c:v>
                </c:pt>
                <c:pt idx="8">
                  <c:v>6.0245901639344259</c:v>
                </c:pt>
              </c:numCache>
            </c:numRef>
          </c:val>
          <c:smooth val="0"/>
          <c:extLst>
            <c:ext xmlns:c16="http://schemas.microsoft.com/office/drawing/2014/chart" uri="{C3380CC4-5D6E-409C-BE32-E72D297353CC}">
              <c16:uniqueId val="{00000000-3C27-479D-B52A-9A32E37B8450}"/>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600" b="0">
                <a:solidFill>
                  <a:srgbClr val="5F5F5F"/>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tickLblSkip val="1"/>
        <c:noMultiLvlLbl val="0"/>
      </c:catAx>
      <c:valAx>
        <c:axId val="327204480"/>
        <c:scaling>
          <c:orientation val="minMax"/>
        </c:scaling>
        <c:delete val="0"/>
        <c:axPos val="l"/>
        <c:title>
          <c:tx>
            <c:rich>
              <a:bodyPr/>
              <a:lstStyle/>
              <a:p>
                <a:pPr>
                  <a:defRPr sz="1600">
                    <a:solidFill>
                      <a:schemeClr val="accent4">
                        <a:lumMod val="75000"/>
                      </a:schemeClr>
                    </a:solidFill>
                    <a:latin typeface="Calibri" panose="020F0502020204030204" pitchFamily="34" charset="0"/>
                    <a:cs typeface="Calibri" panose="020F0502020204030204" pitchFamily="34" charset="0"/>
                  </a:defRPr>
                </a:pPr>
                <a:r>
                  <a:rPr lang="en-US" sz="2000" b="1">
                    <a:solidFill>
                      <a:schemeClr val="accent4">
                        <a:lumMod val="75000"/>
                      </a:schemeClr>
                    </a:solidFill>
                    <a:effectLst/>
                    <a:latin typeface="Calibri" panose="020F0502020204030204" pitchFamily="34" charset="0"/>
                    <a:cs typeface="Calibri" panose="020F0502020204030204" pitchFamily="34" charset="0"/>
                  </a:rPr>
                  <a:t>Percentage of TB cases</a:t>
                </a:r>
                <a:br>
                  <a:rPr lang="en-US" sz="2000" b="1">
                    <a:solidFill>
                      <a:schemeClr val="accent4">
                        <a:lumMod val="75000"/>
                      </a:schemeClr>
                    </a:solidFill>
                    <a:effectLst/>
                    <a:latin typeface="Calibri" panose="020F0502020204030204" pitchFamily="34" charset="0"/>
                    <a:cs typeface="Calibri" panose="020F0502020204030204" pitchFamily="34" charset="0"/>
                  </a:rPr>
                </a:br>
                <a:r>
                  <a:rPr lang="en-US" sz="2000" b="1">
                    <a:solidFill>
                      <a:schemeClr val="accent4">
                        <a:lumMod val="75000"/>
                      </a:schemeClr>
                    </a:solidFill>
                    <a:effectLst/>
                    <a:latin typeface="Calibri" panose="020F0502020204030204" pitchFamily="34" charset="0"/>
                    <a:cs typeface="Calibri" panose="020F0502020204030204" pitchFamily="34" charset="0"/>
                  </a:rPr>
                  <a:t>with HIV coinfection</a:t>
                </a:r>
                <a:endParaRPr lang="en-US" sz="2000">
                  <a:solidFill>
                    <a:schemeClr val="accent4">
                      <a:lumMod val="75000"/>
                    </a:schemeClr>
                  </a:solidFill>
                  <a:effectLst/>
                  <a:latin typeface="Calibri" panose="020F0502020204030204" pitchFamily="34" charset="0"/>
                  <a:cs typeface="Calibri" panose="020F0502020204030204" pitchFamily="34" charset="0"/>
                </a:endParaRPr>
              </a:p>
            </c:rich>
          </c:tx>
          <c:layout>
            <c:manualLayout>
              <c:xMode val="edge"/>
              <c:yMode val="edge"/>
              <c:x val="9.2959560610479247E-3"/>
              <c:y val="0.16201926315080487"/>
            </c:manualLayout>
          </c:layout>
          <c:overlay val="0"/>
        </c:title>
        <c:numFmt formatCode="General" sourceLinked="0"/>
        <c:majorTickMark val="out"/>
        <c:minorTickMark val="none"/>
        <c:tickLblPos val="nextTo"/>
        <c:spPr>
          <a:ln>
            <a:solidFill>
              <a:srgbClr val="000000"/>
            </a:solidFill>
          </a:ln>
        </c:spPr>
        <c:txPr>
          <a:bodyPr/>
          <a:lstStyle/>
          <a:p>
            <a:pPr>
              <a:defRPr>
                <a:solidFill>
                  <a:srgbClr val="5F5F5F"/>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65861269077476425"/>
          <c:y val="1.9217795709788228E-2"/>
          <c:w val="0.29509101292893941"/>
          <c:h val="0.23224796146500762"/>
        </c:manualLayout>
      </c:layout>
      <c:overlay val="0"/>
      <c:txPr>
        <a:bodyPr/>
        <a:lstStyle/>
        <a:p>
          <a:pPr>
            <a:defRPr sz="2000">
              <a:solidFill>
                <a:schemeClr val="accent4">
                  <a:lumMod val="7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22936716243802"/>
          <c:y val="3.241276561647493E-2"/>
          <c:w val="0.78243584135316424"/>
          <c:h val="0.83631830986945721"/>
        </c:manualLayout>
      </c:layout>
      <c:barChart>
        <c:barDir val="col"/>
        <c:grouping val="clustered"/>
        <c:varyColors val="0"/>
        <c:ser>
          <c:idx val="1"/>
          <c:order val="0"/>
          <c:tx>
            <c:strRef>
              <c:f>Sheet1!$B$1</c:f>
              <c:strCache>
                <c:ptCount val="1"/>
                <c:pt idx="0">
                  <c:v>Total (N=8,916)</c:v>
                </c:pt>
              </c:strCache>
            </c:strRef>
          </c:tx>
          <c:spPr>
            <a:solidFill>
              <a:srgbClr val="5C5C5C"/>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18E-48A6-9EF1-EA02EC525D0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Sheet1!$B$2:$B$4</c:f>
              <c:numCache>
                <c:formatCode>0%</c:formatCode>
                <c:ptCount val="3"/>
                <c:pt idx="0">
                  <c:v>0.20699999999999999</c:v>
                </c:pt>
                <c:pt idx="1">
                  <c:v>8.2000000000000003E-2</c:v>
                </c:pt>
                <c:pt idx="2">
                  <c:v>8.2000000000000003E-2</c:v>
                </c:pt>
              </c:numCache>
            </c:numRef>
          </c:val>
          <c:extLst>
            <c:ext xmlns:c16="http://schemas.microsoft.com/office/drawing/2014/chart" uri="{C3380CC4-5D6E-409C-BE32-E72D297353CC}">
              <c16:uniqueId val="{00000013-618E-48A6-9EF1-EA02EC525D04}"/>
            </c:ext>
          </c:extLst>
        </c:ser>
        <c:ser>
          <c:idx val="2"/>
          <c:order val="1"/>
          <c:tx>
            <c:strRef>
              <c:f>Sheet1!$C$1</c:f>
              <c:strCache>
                <c:ptCount val="1"/>
                <c:pt idx="0">
                  <c:v>U.S.-born (N=2,541)</c:v>
                </c:pt>
              </c:strCache>
            </c:strRef>
          </c:tx>
          <c:spPr>
            <a:solidFill>
              <a:srgbClr val="86B2D8"/>
            </a:solidFill>
            <a:ln w="9525">
              <a:noFill/>
            </a:ln>
            <a:effectLst/>
          </c:spPr>
          <c:invertIfNegative val="0"/>
          <c:dPt>
            <c:idx val="0"/>
            <c:invertIfNegative val="0"/>
            <c:bubble3D val="0"/>
            <c:spPr>
              <a:solidFill>
                <a:srgbClr val="86B2D8"/>
              </a:solidFill>
              <a:ln w="9525">
                <a:noFill/>
              </a:ln>
              <a:effectLst/>
            </c:spPr>
            <c:extLst>
              <c:ext xmlns:c16="http://schemas.microsoft.com/office/drawing/2014/chart" uri="{C3380CC4-5D6E-409C-BE32-E72D297353CC}">
                <c16:uniqueId val="{00000015-618E-48A6-9EF1-EA02EC525D04}"/>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18E-48A6-9EF1-EA02EC525D0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Sheet1!$C$2:$C$4</c:f>
              <c:numCache>
                <c:formatCode>0%</c:formatCode>
                <c:ptCount val="3"/>
                <c:pt idx="0">
                  <c:v>0.14399999999999999</c:v>
                </c:pt>
                <c:pt idx="1">
                  <c:v>8.6999999999999994E-2</c:v>
                </c:pt>
                <c:pt idx="2">
                  <c:v>0.17510000000000001</c:v>
                </c:pt>
              </c:numCache>
            </c:numRef>
          </c:val>
          <c:extLst>
            <c:ext xmlns:c16="http://schemas.microsoft.com/office/drawing/2014/chart" uri="{C3380CC4-5D6E-409C-BE32-E72D297353CC}">
              <c16:uniqueId val="{00000016-618E-48A6-9EF1-EA02EC525D04}"/>
            </c:ext>
          </c:extLst>
        </c:ser>
        <c:ser>
          <c:idx val="0"/>
          <c:order val="2"/>
          <c:tx>
            <c:strRef>
              <c:f>Sheet1!$D$1</c:f>
              <c:strCache>
                <c:ptCount val="1"/>
                <c:pt idx="0">
                  <c:v>Non-U.S.–Born (N=6,364)</c:v>
                </c:pt>
              </c:strCache>
            </c:strRef>
          </c:tx>
          <c:spPr>
            <a:solidFill>
              <a:srgbClr val="00788A"/>
            </a:solidFill>
            <a:ln w="95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Sheet1!$D$2:$D$4</c:f>
              <c:numCache>
                <c:formatCode>0%</c:formatCode>
                <c:ptCount val="3"/>
                <c:pt idx="0">
                  <c:v>0.23100000000000001</c:v>
                </c:pt>
                <c:pt idx="1">
                  <c:v>0.08</c:v>
                </c:pt>
                <c:pt idx="2">
                  <c:v>4.4900000000000002E-2</c:v>
                </c:pt>
              </c:numCache>
            </c:numRef>
          </c:val>
          <c:extLst>
            <c:ext xmlns:c16="http://schemas.microsoft.com/office/drawing/2014/chart" uri="{C3380CC4-5D6E-409C-BE32-E72D297353CC}">
              <c16:uniqueId val="{00000002-AFA7-491F-85AF-C2FEB4AB20F9}"/>
            </c:ext>
          </c:extLst>
        </c:ser>
        <c:dLbls>
          <c:dLblPos val="outEnd"/>
          <c:showLegendKey val="0"/>
          <c:showVal val="1"/>
          <c:showCatName val="0"/>
          <c:showSerName val="0"/>
          <c:showPercent val="0"/>
          <c:showBubbleSize val="0"/>
        </c:dLbls>
        <c:gapWidth val="50"/>
        <c:axId val="437378656"/>
        <c:axId val="437380624"/>
      </c:barChart>
      <c:valAx>
        <c:axId val="437380624"/>
        <c:scaling>
          <c:orientation val="minMax"/>
          <c:max val="0.4"/>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a:solidFill>
                      <a:schemeClr val="accent4">
                        <a:lumMod val="75000"/>
                      </a:schemeClr>
                    </a:solidFill>
                    <a:latin typeface="Calibri" panose="020F0502020204030204" pitchFamily="34" charset="0"/>
                    <a:cs typeface="Calibri" panose="020F0502020204030204" pitchFamily="34" charset="0"/>
                  </a:rPr>
                  <a:t>Percentage of TB cases with reported risk factor </a:t>
                </a:r>
              </a:p>
            </c:rich>
          </c:tx>
          <c:layout>
            <c:manualLayout>
              <c:xMode val="edge"/>
              <c:yMode val="edge"/>
              <c:x val="1.3939924176144651E-3"/>
              <c:y val="2.9298784097164906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3F3F3F"/>
                </a:solidFill>
                <a:latin typeface="+mn-lt"/>
                <a:ea typeface="+mn-ea"/>
                <a:cs typeface="+mn-cs"/>
              </a:defRPr>
            </a:pPr>
            <a:endParaRPr lang="en-US"/>
          </a:p>
        </c:txPr>
        <c:crossAx val="437378656"/>
        <c:crosses val="autoZero"/>
        <c:crossBetween val="between"/>
        <c:majorUnit val="0.1"/>
      </c:valAx>
      <c:catAx>
        <c:axId val="43737865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54088048021775059"/>
          <c:y val="9.7756366126064045E-2"/>
          <c:w val="0.36021993778555456"/>
          <c:h val="0.24888879788230825"/>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7088948636227"/>
          <c:y val="3.5740763297339807E-2"/>
          <c:w val="0.79573234003686988"/>
          <c:h val="0.74563307192095818"/>
        </c:manualLayout>
      </c:layout>
      <c:barChart>
        <c:barDir val="col"/>
        <c:grouping val="clustered"/>
        <c:varyColors val="0"/>
        <c:ser>
          <c:idx val="0"/>
          <c:order val="0"/>
          <c:tx>
            <c:strRef>
              <c:f>Sheet1!$B$1</c:f>
              <c:strCache>
                <c:ptCount val="1"/>
                <c:pt idx="0">
                  <c:v>Column1</c:v>
                </c:pt>
              </c:strCache>
            </c:strRef>
          </c:tx>
          <c:spPr>
            <a:solidFill>
              <a:srgbClr val="005DAA"/>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dLbl>
              <c:idx val="0"/>
              <c:tx>
                <c:rich>
                  <a:bodyPr rot="0" spcFirstLastPara="1" vertOverflow="ellipsis" vert="horz" wrap="square" lIns="38100" tIns="19050" rIns="38100" bIns="19050" anchor="ctr" anchorCtr="1">
                    <a:spAutoFit/>
                  </a:bodyPr>
                  <a:lstStyle/>
                  <a:p>
                    <a:pPr>
                      <a:defRPr sz="2000" b="1" i="0" u="none" strike="noStrike" kern="1200" spc="0" baseline="0">
                        <a:solidFill>
                          <a:srgbClr val="FFFFFF"/>
                        </a:solidFill>
                        <a:latin typeface="Calibri" panose="020F0502020204030204" pitchFamily="34" charset="0"/>
                        <a:ea typeface="+mn-ea"/>
                        <a:cs typeface="Calibri" panose="020F0502020204030204" pitchFamily="34" charset="0"/>
                      </a:defRPr>
                    </a:pPr>
                    <a:fld id="{40E8CDCB-E01F-4011-98A5-BC75BB5AC9B3}" type="VALUE">
                      <a:rPr lang="en-US">
                        <a:solidFill>
                          <a:srgbClr val="FFFFFF"/>
                        </a:solidFill>
                      </a:rPr>
                      <a:pPr>
                        <a:defRPr sz="2000">
                          <a:solidFill>
                            <a:srgbClr val="FFFFFF"/>
                          </a:solidFill>
                          <a:latin typeface="Calibri" panose="020F0502020204030204" pitchFamily="34" charset="0"/>
                          <a:cs typeface="Calibri" panose="020F0502020204030204"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C7-4C57-8D1A-8039F323973A}"/>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CC7-4C57-8D1A-8039F323973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CC7-4C57-8D1A-8039F32397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Sheet1!$A$2:$A$4</c:f>
              <c:strCache>
                <c:ptCount val="3"/>
                <c:pt idx="0">
                  <c:v>Resident of long-term care facility</c:v>
                </c:pt>
                <c:pt idx="1">
                  <c:v>Resident of correctional facility</c:v>
                </c:pt>
                <c:pt idx="2">
                  <c:v>Experiencing homelessness</c:v>
                </c:pt>
              </c:strCache>
            </c:strRef>
          </c:cat>
          <c:val>
            <c:numRef>
              <c:f>Sheet1!$B$2:$B$4</c:f>
              <c:numCache>
                <c:formatCode>General</c:formatCode>
                <c:ptCount val="3"/>
                <c:pt idx="0">
                  <c:v>1.7510000000000001E-2</c:v>
                </c:pt>
                <c:pt idx="1">
                  <c:v>3.0970000000000001E-2</c:v>
                </c:pt>
                <c:pt idx="2">
                  <c:v>4.5510000000000002E-2</c:v>
                </c:pt>
              </c:numCache>
            </c:numRef>
          </c:val>
          <c:extLst>
            <c:ext xmlns:c16="http://schemas.microsoft.com/office/drawing/2014/chart" uri="{C3380CC4-5D6E-409C-BE32-E72D297353CC}">
              <c16:uniqueId val="{00000010-0CC7-4C57-8D1A-8039F323973A}"/>
            </c:ext>
          </c:extLst>
        </c:ser>
        <c:dLbls>
          <c:dLblPos val="inEnd"/>
          <c:showLegendKey val="0"/>
          <c:showVal val="1"/>
          <c:showCatName val="0"/>
          <c:showSerName val="0"/>
          <c:showPercent val="0"/>
          <c:showBubbleSize val="0"/>
        </c:dLbls>
        <c:gapWidth val="50"/>
        <c:axId val="438992488"/>
        <c:axId val="438984288"/>
      </c:barChart>
      <c:valAx>
        <c:axId val="438984288"/>
        <c:scaling>
          <c:orientation val="minMax"/>
          <c:max val="0.1"/>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38992488"/>
        <c:crosses val="autoZero"/>
        <c:crossBetween val="between"/>
      </c:valAx>
      <c:catAx>
        <c:axId val="438992488"/>
        <c:scaling>
          <c:orientation val="minMax"/>
        </c:scaling>
        <c:delete val="0"/>
        <c:axPos val="b"/>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9161261787211"/>
          <c:y val="7.203049773714279E-2"/>
          <c:w val="0.78316601049868773"/>
          <c:h val="0.64935764957311448"/>
        </c:manualLayout>
      </c:layout>
      <c:barChart>
        <c:barDir val="col"/>
        <c:grouping val="clustered"/>
        <c:varyColors val="0"/>
        <c:ser>
          <c:idx val="0"/>
          <c:order val="1"/>
          <c:tx>
            <c:strRef>
              <c:f>Sheet1!$B$1</c:f>
              <c:strCache>
                <c:ptCount val="1"/>
                <c:pt idx="0">
                  <c:v> Number of TB cases</c:v>
                </c:pt>
              </c:strCache>
            </c:strRef>
          </c:tx>
          <c:spPr>
            <a:solidFill>
              <a:srgbClr val="86B2D8"/>
            </a:solidFill>
            <a:ln w="6350">
              <a:noFill/>
            </a:ln>
            <a:effectLst/>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497</c:v>
                </c:pt>
                <c:pt idx="16">
                  <c:v>464</c:v>
                </c:pt>
                <c:pt idx="17">
                  <c:v>491</c:v>
                </c:pt>
                <c:pt idx="18">
                  <c:v>423</c:v>
                </c:pt>
                <c:pt idx="19">
                  <c:v>391</c:v>
                </c:pt>
                <c:pt idx="20">
                  <c:v>363</c:v>
                </c:pt>
                <c:pt idx="21">
                  <c:v>377</c:v>
                </c:pt>
                <c:pt idx="22">
                  <c:v>334</c:v>
                </c:pt>
                <c:pt idx="23">
                  <c:v>329</c:v>
                </c:pt>
                <c:pt idx="24">
                  <c:v>277</c:v>
                </c:pt>
                <c:pt idx="25">
                  <c:v>312</c:v>
                </c:pt>
                <c:pt idx="26">
                  <c:v>265</c:v>
                </c:pt>
              </c:numCache>
            </c:numRef>
          </c:val>
          <c:extLst>
            <c:ext xmlns:c16="http://schemas.microsoft.com/office/drawing/2014/chart" uri="{C3380CC4-5D6E-409C-BE32-E72D297353CC}">
              <c16:uniqueId val="{00000000-05E5-4A96-9401-54A4575AFFB9}"/>
            </c:ext>
          </c:extLst>
        </c:ser>
        <c:dLbls>
          <c:showLegendKey val="0"/>
          <c:showVal val="0"/>
          <c:showCatName val="0"/>
          <c:showSerName val="0"/>
          <c:showPercent val="0"/>
          <c:showBubbleSize val="0"/>
        </c:dLbls>
        <c:gapWidth val="10"/>
        <c:axId val="661322440"/>
        <c:axId val="661327688"/>
        <c:extLst>
          <c:ext xmlns:c15="http://schemas.microsoft.com/office/drawing/2012/chart" uri="{02D57815-91ED-43cb-92C2-25804820EDAC}">
            <c15:filteredBarSeries>
              <c15:ser>
                <c:idx val="1"/>
                <c:order val="0"/>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numRef>
                    <c:extLst>
                      <c:ext uri="{02D57815-91ED-43cb-92C2-25804820EDAC}">
                        <c15:formulaRef>
                          <c15:sqref>Sheet1!$A$2:$A$28</c15:sqref>
                        </c15:formulaRef>
                      </c:ext>
                    </c:extLst>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extLst>
                      <c:ext uri="{02D57815-91ED-43cb-92C2-25804820EDAC}">
                        <c15:formulaRef>
                          <c15:sqref>Sheet1!$C$1:$C$26</c15:sqref>
                        </c15:formulaRef>
                      </c:ext>
                    </c:extLst>
                    <c:numCache>
                      <c:formatCode>General</c:formatCode>
                      <c:ptCount val="26"/>
                      <c:pt idx="0">
                        <c:v>0</c:v>
                      </c:pt>
                      <c:pt idx="1">
                        <c:v>23426</c:v>
                      </c:pt>
                      <c:pt idx="2">
                        <c:v>22542</c:v>
                      </c:pt>
                      <c:pt idx="3">
                        <c:v>21185</c:v>
                      </c:pt>
                      <c:pt idx="4">
                        <c:v>19848</c:v>
                      </c:pt>
                      <c:pt idx="5">
                        <c:v>18501</c:v>
                      </c:pt>
                      <c:pt idx="6">
                        <c:v>17208</c:v>
                      </c:pt>
                      <c:pt idx="7">
                        <c:v>16458</c:v>
                      </c:pt>
                      <c:pt idx="8">
                        <c:v>15344</c:v>
                      </c:pt>
                      <c:pt idx="9">
                        <c:v>15017</c:v>
                      </c:pt>
                      <c:pt idx="10">
                        <c:v>14114</c:v>
                      </c:pt>
                      <c:pt idx="11">
                        <c:v>13925</c:v>
                      </c:pt>
                      <c:pt idx="12">
                        <c:v>13548</c:v>
                      </c:pt>
                      <c:pt idx="13">
                        <c:v>13211</c:v>
                      </c:pt>
                      <c:pt idx="14">
                        <c:v>12925</c:v>
                      </c:pt>
                      <c:pt idx="15">
                        <c:v>12510</c:v>
                      </c:pt>
                      <c:pt idx="16">
                        <c:v>12108</c:v>
                      </c:pt>
                      <c:pt idx="17">
                        <c:v>10856</c:v>
                      </c:pt>
                      <c:pt idx="18">
                        <c:v>10443</c:v>
                      </c:pt>
                      <c:pt idx="19">
                        <c:v>9907</c:v>
                      </c:pt>
                      <c:pt idx="20">
                        <c:v>9438</c:v>
                      </c:pt>
                      <c:pt idx="21">
                        <c:v>9068</c:v>
                      </c:pt>
                      <c:pt idx="22">
                        <c:v>8932</c:v>
                      </c:pt>
                      <c:pt idx="23">
                        <c:v>9097</c:v>
                      </c:pt>
                      <c:pt idx="24">
                        <c:v>8862</c:v>
                      </c:pt>
                      <c:pt idx="25">
                        <c:v>8650</c:v>
                      </c:pt>
                    </c:numCache>
                  </c:numRef>
                </c:val>
                <c:extLst>
                  <c:ext xmlns:c16="http://schemas.microsoft.com/office/drawing/2014/chart" uri="{C3380CC4-5D6E-409C-BE32-E72D297353CC}">
                    <c16:uniqueId val="{00000001-05E5-4A96-9401-54A4575AFFB9}"/>
                  </c:ext>
                </c:extLst>
              </c15:ser>
            </c15:filteredBarSeries>
          </c:ext>
        </c:extLst>
      </c:barChart>
      <c:lineChart>
        <c:grouping val="standard"/>
        <c:varyColors val="0"/>
        <c:ser>
          <c:idx val="2"/>
          <c:order val="2"/>
          <c:tx>
            <c:strRef>
              <c:f>Sheet1!$D$1</c:f>
              <c:strCache>
                <c:ptCount val="1"/>
                <c:pt idx="0">
                  <c:v> Percentage of TB cases</c:v>
                </c:pt>
              </c:strCache>
            </c:strRef>
          </c:tx>
          <c:spPr>
            <a:ln w="44450" cap="rnd">
              <a:solidFill>
                <a:srgbClr val="C00000"/>
              </a:solidFill>
              <a:round/>
            </a:ln>
            <a:effectLst/>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c:formatCode>
                <c:ptCount val="27"/>
                <c:pt idx="0">
                  <c:v>4.0553231452232561</c:v>
                </c:pt>
                <c:pt idx="1">
                  <c:v>4.9551947475822908</c:v>
                </c:pt>
                <c:pt idx="2">
                  <c:v>4.4229407599716781</c:v>
                </c:pt>
                <c:pt idx="3">
                  <c:v>3.9399435711406694</c:v>
                </c:pt>
                <c:pt idx="4">
                  <c:v>4.0376195881303714</c:v>
                </c:pt>
                <c:pt idx="5">
                  <c:v>3.8179916317991633</c:v>
                </c:pt>
                <c:pt idx="6">
                  <c:v>3.4998177178271965</c:v>
                </c:pt>
                <c:pt idx="7">
                  <c:v>3.8255995828988532</c:v>
                </c:pt>
                <c:pt idx="8">
                  <c:v>3.4760604648065527</c:v>
                </c:pt>
                <c:pt idx="9">
                  <c:v>3.2591752869491284</c:v>
                </c:pt>
                <c:pt idx="10">
                  <c:v>3.4183123877917416</c:v>
                </c:pt>
                <c:pt idx="11">
                  <c:v>3.6536758193091234</c:v>
                </c:pt>
                <c:pt idx="12">
                  <c:v>4.0647944894406178</c:v>
                </c:pt>
                <c:pt idx="13">
                  <c:v>3.9303675048355897</c:v>
                </c:pt>
                <c:pt idx="14">
                  <c:v>3.8449240607513988</c:v>
                </c:pt>
                <c:pt idx="15">
                  <c:v>4.1047241493227613</c:v>
                </c:pt>
                <c:pt idx="16">
                  <c:v>4.274134119380987</c:v>
                </c:pt>
                <c:pt idx="17">
                  <c:v>4.7017140668390311</c:v>
                </c:pt>
                <c:pt idx="18">
                  <c:v>4.269708287069748</c:v>
                </c:pt>
                <c:pt idx="19">
                  <c:v>4.1428268700995972</c:v>
                </c:pt>
                <c:pt idx="20">
                  <c:v>4.0030877812086461</c:v>
                </c:pt>
                <c:pt idx="21">
                  <c:v>4.220779220779221</c:v>
                </c:pt>
                <c:pt idx="22">
                  <c:v>3.6715400681543366</c:v>
                </c:pt>
                <c:pt idx="23">
                  <c:v>3.7124802527646126</c:v>
                </c:pt>
                <c:pt idx="24">
                  <c:v>3.2023121387283235</c:v>
                </c:pt>
                <c:pt idx="25">
                  <c:v>3.6069364161849715</c:v>
                </c:pt>
                <c:pt idx="26">
                  <c:v>3.0997777517838343</c:v>
                </c:pt>
              </c:numCache>
            </c:numRef>
          </c:val>
          <c:smooth val="0"/>
          <c:extLst>
            <c:ext xmlns:c16="http://schemas.microsoft.com/office/drawing/2014/chart" uri="{C3380CC4-5D6E-409C-BE32-E72D297353CC}">
              <c16:uniqueId val="{00000002-05E5-4A96-9401-54A4575AFFB9}"/>
            </c:ext>
          </c:extLst>
        </c:ser>
        <c:dLbls>
          <c:showLegendKey val="0"/>
          <c:showVal val="0"/>
          <c:showCatName val="0"/>
          <c:showSerName val="0"/>
          <c:showPercent val="0"/>
          <c:showBubbleSize val="0"/>
        </c:dLbls>
        <c:marker val="1"/>
        <c:smooth val="0"/>
        <c:axId val="661442160"/>
        <c:axId val="661437568"/>
      </c:lineChart>
      <c:catAx>
        <c:axId val="6613224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a:solidFill>
                      <a:schemeClr val="accent4">
                        <a:lumMod val="75000"/>
                      </a:schemeClr>
                    </a:solidFill>
                    <a:latin typeface="Calibri" panose="020F0502020204030204" pitchFamily="34" charset="0"/>
                    <a:cs typeface="Calibri" panose="020F0502020204030204" pitchFamily="34" charset="0"/>
                  </a:rPr>
                  <a:t>Year </a:t>
                </a:r>
              </a:p>
            </c:rich>
          </c:tx>
          <c:layout>
            <c:manualLayout>
              <c:xMode val="edge"/>
              <c:yMode val="edge"/>
              <c:x val="0.47927669308841486"/>
              <c:y val="0.8050082936538208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661327688"/>
        <c:crosses val="autoZero"/>
        <c:auto val="1"/>
        <c:lblAlgn val="ctr"/>
        <c:lblOffset val="100"/>
        <c:noMultiLvlLbl val="0"/>
      </c:catAx>
      <c:valAx>
        <c:axId val="6613276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i="0" baseline="0">
                    <a:solidFill>
                      <a:schemeClr val="accent4">
                        <a:lumMod val="75000"/>
                      </a:schemeClr>
                    </a:solidFill>
                    <a:effectLst/>
                    <a:latin typeface="Calibri" panose="020F0502020204030204" pitchFamily="34" charset="0"/>
                    <a:cs typeface="Calibri" panose="020F0502020204030204" pitchFamily="34" charset="0"/>
                  </a:rPr>
                  <a:t>Number of cases</a:t>
                </a:r>
                <a:endParaRPr lang="en-US" sz="2000">
                  <a:solidFill>
                    <a:schemeClr val="accent4">
                      <a:lumMod val="7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661322440"/>
        <c:crosses val="autoZero"/>
        <c:crossBetween val="between"/>
      </c:valAx>
      <c:valAx>
        <c:axId val="661437568"/>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2000" b="1" dirty="0">
                    <a:solidFill>
                      <a:schemeClr val="accent4">
                        <a:lumMod val="75000"/>
                      </a:schemeClr>
                    </a:solidFill>
                    <a:latin typeface="Calibri" panose="020F0502020204030204" pitchFamily="34" charset="0"/>
                    <a:cs typeface="Calibri" panose="020F0502020204030204" pitchFamily="34" charset="0"/>
                  </a:rPr>
                  <a:t>Percentage  of  TB cases</a:t>
                </a:r>
              </a:p>
            </c:rich>
          </c:tx>
          <c:layout>
            <c:manualLayout>
              <c:xMode val="edge"/>
              <c:yMode val="edge"/>
              <c:x val="0.96070499884881566"/>
              <c:y val="0.1095174396782781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661442160"/>
        <c:crosses val="max"/>
        <c:crossBetween val="between"/>
      </c:valAx>
      <c:catAx>
        <c:axId val="661442160"/>
        <c:scaling>
          <c:orientation val="minMax"/>
        </c:scaling>
        <c:delete val="1"/>
        <c:axPos val="b"/>
        <c:numFmt formatCode="General" sourceLinked="1"/>
        <c:majorTickMark val="out"/>
        <c:minorTickMark val="none"/>
        <c:tickLblPos val="nextTo"/>
        <c:crossAx val="661437568"/>
        <c:crosses val="autoZero"/>
        <c:auto val="1"/>
        <c:lblAlgn val="ctr"/>
        <c:lblOffset val="100"/>
        <c:noMultiLvlLbl val="0"/>
      </c:catAx>
      <c:spPr>
        <a:noFill/>
        <a:ln>
          <a:noFill/>
        </a:ln>
        <a:effectLst/>
      </c:spPr>
    </c:plotArea>
    <c:legend>
      <c:legendPos val="t"/>
      <c:layout>
        <c:manualLayout>
          <c:xMode val="edge"/>
          <c:yMode val="edge"/>
          <c:x val="0.31477399902751502"/>
          <c:y val="5.4175984674446342E-2"/>
          <c:w val="0.36285365783705742"/>
          <c:h val="0.14074016498752162"/>
        </c:manualLayout>
      </c:layout>
      <c:overlay val="1"/>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3102459414795"/>
          <c:y val="5.0058592484225714E-2"/>
          <c:w val="0.8276102119179547"/>
          <c:h val="0.7531917764412529"/>
        </c:manualLayout>
      </c:layout>
      <c:areaChart>
        <c:grouping val="stacked"/>
        <c:varyColors val="0"/>
        <c:ser>
          <c:idx val="0"/>
          <c:order val="0"/>
          <c:tx>
            <c:strRef>
              <c:f>Sheet1!$B$1</c:f>
              <c:strCache>
                <c:ptCount val="1"/>
                <c:pt idx="0">
                  <c:v>Federal Prison</c:v>
                </c:pt>
              </c:strCache>
            </c:strRef>
          </c:tx>
          <c:spPr>
            <a:solidFill>
              <a:srgbClr val="005DAA"/>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28</c:v>
                </c:pt>
                <c:pt idx="1">
                  <c:v>31</c:v>
                </c:pt>
                <c:pt idx="2">
                  <c:v>24</c:v>
                </c:pt>
                <c:pt idx="3">
                  <c:v>28</c:v>
                </c:pt>
                <c:pt idx="4">
                  <c:v>30</c:v>
                </c:pt>
                <c:pt idx="5">
                  <c:v>32</c:v>
                </c:pt>
                <c:pt idx="6">
                  <c:v>33</c:v>
                </c:pt>
                <c:pt idx="7">
                  <c:v>40</c:v>
                </c:pt>
                <c:pt idx="8">
                  <c:v>38</c:v>
                </c:pt>
                <c:pt idx="9">
                  <c:v>41</c:v>
                </c:pt>
                <c:pt idx="10">
                  <c:v>63</c:v>
                </c:pt>
                <c:pt idx="11">
                  <c:v>58</c:v>
                </c:pt>
                <c:pt idx="12">
                  <c:v>35</c:v>
                </c:pt>
                <c:pt idx="13">
                  <c:v>42</c:v>
                </c:pt>
                <c:pt idx="14">
                  <c:v>64</c:v>
                </c:pt>
                <c:pt idx="15">
                  <c:v>51</c:v>
                </c:pt>
                <c:pt idx="16">
                  <c:v>42</c:v>
                </c:pt>
                <c:pt idx="17">
                  <c:v>55</c:v>
                </c:pt>
                <c:pt idx="18">
                  <c:v>45</c:v>
                </c:pt>
                <c:pt idx="19">
                  <c:v>66</c:v>
                </c:pt>
                <c:pt idx="20">
                  <c:v>58</c:v>
                </c:pt>
                <c:pt idx="21">
                  <c:v>64</c:v>
                </c:pt>
                <c:pt idx="22">
                  <c:v>46</c:v>
                </c:pt>
                <c:pt idx="23">
                  <c:v>42</c:v>
                </c:pt>
                <c:pt idx="24">
                  <c:v>34</c:v>
                </c:pt>
                <c:pt idx="25">
                  <c:v>34</c:v>
                </c:pt>
                <c:pt idx="26">
                  <c:v>37</c:v>
                </c:pt>
              </c:numCache>
            </c:numRef>
          </c:val>
          <c:extLst>
            <c:ext xmlns:c16="http://schemas.microsoft.com/office/drawing/2014/chart" uri="{C3380CC4-5D6E-409C-BE32-E72D297353CC}">
              <c16:uniqueId val="{00000000-D72E-419B-9929-7C48AAFAD40D}"/>
            </c:ext>
          </c:extLst>
        </c:ser>
        <c:ser>
          <c:idx val="1"/>
          <c:order val="1"/>
          <c:tx>
            <c:strRef>
              <c:f>Sheet1!$C$1</c:f>
              <c:strCache>
                <c:ptCount val="1"/>
                <c:pt idx="0">
                  <c:v>State Prison</c:v>
                </c:pt>
              </c:strCache>
            </c:strRef>
          </c:tx>
          <c:spPr>
            <a:solidFill>
              <a:srgbClr val="86B2D8"/>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457</c:v>
                </c:pt>
                <c:pt idx="1">
                  <c:v>470</c:v>
                </c:pt>
                <c:pt idx="2">
                  <c:v>331</c:v>
                </c:pt>
                <c:pt idx="3">
                  <c:v>295</c:v>
                </c:pt>
                <c:pt idx="4">
                  <c:v>220</c:v>
                </c:pt>
                <c:pt idx="5">
                  <c:v>187</c:v>
                </c:pt>
                <c:pt idx="6">
                  <c:v>163</c:v>
                </c:pt>
                <c:pt idx="7">
                  <c:v>174</c:v>
                </c:pt>
                <c:pt idx="8">
                  <c:v>141</c:v>
                </c:pt>
                <c:pt idx="9">
                  <c:v>122</c:v>
                </c:pt>
                <c:pt idx="10">
                  <c:v>83</c:v>
                </c:pt>
                <c:pt idx="11">
                  <c:v>130</c:v>
                </c:pt>
                <c:pt idx="12">
                  <c:v>134</c:v>
                </c:pt>
                <c:pt idx="13">
                  <c:v>109</c:v>
                </c:pt>
                <c:pt idx="14">
                  <c:v>103</c:v>
                </c:pt>
                <c:pt idx="15">
                  <c:v>107</c:v>
                </c:pt>
                <c:pt idx="16">
                  <c:v>99</c:v>
                </c:pt>
                <c:pt idx="17">
                  <c:v>116</c:v>
                </c:pt>
                <c:pt idx="18">
                  <c:v>107</c:v>
                </c:pt>
                <c:pt idx="19">
                  <c:v>78</c:v>
                </c:pt>
                <c:pt idx="20">
                  <c:v>46</c:v>
                </c:pt>
                <c:pt idx="21">
                  <c:v>74</c:v>
                </c:pt>
                <c:pt idx="22">
                  <c:v>66</c:v>
                </c:pt>
                <c:pt idx="23">
                  <c:v>59</c:v>
                </c:pt>
                <c:pt idx="24">
                  <c:v>41</c:v>
                </c:pt>
                <c:pt idx="25">
                  <c:v>54</c:v>
                </c:pt>
                <c:pt idx="26">
                  <c:v>41</c:v>
                </c:pt>
              </c:numCache>
            </c:numRef>
          </c:val>
          <c:extLst>
            <c:ext xmlns:c16="http://schemas.microsoft.com/office/drawing/2014/chart" uri="{C3380CC4-5D6E-409C-BE32-E72D297353CC}">
              <c16:uniqueId val="{00000001-D72E-419B-9929-7C48AAFAD40D}"/>
            </c:ext>
          </c:extLst>
        </c:ser>
        <c:ser>
          <c:idx val="2"/>
          <c:order val="2"/>
          <c:tx>
            <c:strRef>
              <c:f>Sheet1!$D$1</c:f>
              <c:strCache>
                <c:ptCount val="1"/>
                <c:pt idx="0">
                  <c:v>Local Jail</c:v>
                </c:pt>
              </c:strCache>
            </c:strRef>
          </c:tx>
          <c:spPr>
            <a:solidFill>
              <a:srgbClr val="00788A"/>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General</c:formatCode>
                <c:ptCount val="27"/>
                <c:pt idx="0">
                  <c:v>410</c:v>
                </c:pt>
                <c:pt idx="1">
                  <c:v>571</c:v>
                </c:pt>
                <c:pt idx="2">
                  <c:v>540</c:v>
                </c:pt>
                <c:pt idx="3">
                  <c:v>409</c:v>
                </c:pt>
                <c:pt idx="4">
                  <c:v>446</c:v>
                </c:pt>
                <c:pt idx="5">
                  <c:v>383</c:v>
                </c:pt>
                <c:pt idx="6">
                  <c:v>343</c:v>
                </c:pt>
                <c:pt idx="7">
                  <c:v>327</c:v>
                </c:pt>
                <c:pt idx="8">
                  <c:v>283</c:v>
                </c:pt>
                <c:pt idx="9">
                  <c:v>242</c:v>
                </c:pt>
                <c:pt idx="10">
                  <c:v>255</c:v>
                </c:pt>
                <c:pt idx="11">
                  <c:v>242</c:v>
                </c:pt>
                <c:pt idx="12">
                  <c:v>277</c:v>
                </c:pt>
                <c:pt idx="13">
                  <c:v>249</c:v>
                </c:pt>
                <c:pt idx="14">
                  <c:v>216</c:v>
                </c:pt>
                <c:pt idx="15">
                  <c:v>216</c:v>
                </c:pt>
                <c:pt idx="16">
                  <c:v>219</c:v>
                </c:pt>
                <c:pt idx="17">
                  <c:v>203</c:v>
                </c:pt>
                <c:pt idx="18">
                  <c:v>199</c:v>
                </c:pt>
                <c:pt idx="19">
                  <c:v>180</c:v>
                </c:pt>
                <c:pt idx="20">
                  <c:v>180</c:v>
                </c:pt>
                <c:pt idx="21">
                  <c:v>116</c:v>
                </c:pt>
                <c:pt idx="22">
                  <c:v>93</c:v>
                </c:pt>
                <c:pt idx="23">
                  <c:v>103</c:v>
                </c:pt>
                <c:pt idx="24">
                  <c:v>93</c:v>
                </c:pt>
                <c:pt idx="25">
                  <c:v>82</c:v>
                </c:pt>
                <c:pt idx="26">
                  <c:v>74</c:v>
                </c:pt>
              </c:numCache>
            </c:numRef>
          </c:val>
          <c:extLst>
            <c:ext xmlns:c16="http://schemas.microsoft.com/office/drawing/2014/chart" uri="{C3380CC4-5D6E-409C-BE32-E72D297353CC}">
              <c16:uniqueId val="{00000002-D72E-419B-9929-7C48AAFAD40D}"/>
            </c:ext>
          </c:extLst>
        </c:ser>
        <c:ser>
          <c:idx val="3"/>
          <c:order val="3"/>
          <c:tx>
            <c:strRef>
              <c:f>Sheet1!$E$1</c:f>
              <c:strCache>
                <c:ptCount val="1"/>
                <c:pt idx="0">
                  <c:v>Juvenile Correction Facility</c:v>
                </c:pt>
              </c:strCache>
            </c:strRef>
          </c:tx>
          <c:spPr>
            <a:solidFill>
              <a:srgbClr val="F6A01A"/>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Sheet1!$E$2:$E$28</c:f>
              <c:numCache>
                <c:formatCode>General</c:formatCode>
                <c:ptCount val="27"/>
                <c:pt idx="0">
                  <c:v>10</c:v>
                </c:pt>
                <c:pt idx="1">
                  <c:v>4</c:v>
                </c:pt>
                <c:pt idx="2">
                  <c:v>8</c:v>
                </c:pt>
                <c:pt idx="3">
                  <c:v>4</c:v>
                </c:pt>
                <c:pt idx="4">
                  <c:v>9</c:v>
                </c:pt>
                <c:pt idx="5">
                  <c:v>8</c:v>
                </c:pt>
                <c:pt idx="6">
                  <c:v>4</c:v>
                </c:pt>
                <c:pt idx="7">
                  <c:v>5</c:v>
                </c:pt>
                <c:pt idx="8">
                  <c:v>8</c:v>
                </c:pt>
                <c:pt idx="9">
                  <c:v>5</c:v>
                </c:pt>
                <c:pt idx="10">
                  <c:v>7</c:v>
                </c:pt>
                <c:pt idx="11">
                  <c:v>4</c:v>
                </c:pt>
                <c:pt idx="12">
                  <c:v>2</c:v>
                </c:pt>
                <c:pt idx="13">
                  <c:v>0</c:v>
                </c:pt>
                <c:pt idx="14">
                  <c:v>4</c:v>
                </c:pt>
                <c:pt idx="15">
                  <c:v>3</c:v>
                </c:pt>
                <c:pt idx="16">
                  <c:v>4</c:v>
                </c:pt>
                <c:pt idx="17">
                  <c:v>5</c:v>
                </c:pt>
                <c:pt idx="18">
                  <c:v>0</c:v>
                </c:pt>
                <c:pt idx="19">
                  <c:v>4</c:v>
                </c:pt>
                <c:pt idx="20">
                  <c:v>6</c:v>
                </c:pt>
                <c:pt idx="21">
                  <c:v>0</c:v>
                </c:pt>
                <c:pt idx="22">
                  <c:v>1</c:v>
                </c:pt>
                <c:pt idx="23">
                  <c:v>2</c:v>
                </c:pt>
                <c:pt idx="24">
                  <c:v>2</c:v>
                </c:pt>
                <c:pt idx="25">
                  <c:v>5</c:v>
                </c:pt>
                <c:pt idx="26">
                  <c:v>0</c:v>
                </c:pt>
              </c:numCache>
            </c:numRef>
          </c:val>
          <c:extLst>
            <c:ext xmlns:c16="http://schemas.microsoft.com/office/drawing/2014/chart" uri="{C3380CC4-5D6E-409C-BE32-E72D297353CC}">
              <c16:uniqueId val="{00000003-D72E-419B-9929-7C48AAFAD40D}"/>
            </c:ext>
          </c:extLst>
        </c:ser>
        <c:ser>
          <c:idx val="4"/>
          <c:order val="4"/>
          <c:tx>
            <c:strRef>
              <c:f>Sheet1!$F$1</c:f>
              <c:strCache>
                <c:ptCount val="1"/>
                <c:pt idx="0">
                  <c:v>Other*</c:v>
                </c:pt>
              </c:strCache>
            </c:strRef>
          </c:tx>
          <c:spPr>
            <a:solidFill>
              <a:srgbClr val="9A4E9E"/>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Sheet1!$F$2:$F$28</c:f>
              <c:numCache>
                <c:formatCode>General</c:formatCode>
                <c:ptCount val="27"/>
                <c:pt idx="0">
                  <c:v>31</c:v>
                </c:pt>
                <c:pt idx="1">
                  <c:v>30</c:v>
                </c:pt>
                <c:pt idx="2">
                  <c:v>21</c:v>
                </c:pt>
                <c:pt idx="3">
                  <c:v>40</c:v>
                </c:pt>
                <c:pt idx="4">
                  <c:v>30</c:v>
                </c:pt>
                <c:pt idx="5">
                  <c:v>39</c:v>
                </c:pt>
                <c:pt idx="6">
                  <c:v>20</c:v>
                </c:pt>
                <c:pt idx="7">
                  <c:v>30</c:v>
                </c:pt>
                <c:pt idx="8">
                  <c:v>44</c:v>
                </c:pt>
                <c:pt idx="9">
                  <c:v>39</c:v>
                </c:pt>
                <c:pt idx="10">
                  <c:v>58</c:v>
                </c:pt>
                <c:pt idx="11">
                  <c:v>50</c:v>
                </c:pt>
                <c:pt idx="12">
                  <c:v>71</c:v>
                </c:pt>
                <c:pt idx="13">
                  <c:v>99</c:v>
                </c:pt>
                <c:pt idx="14">
                  <c:v>89</c:v>
                </c:pt>
                <c:pt idx="15">
                  <c:v>115</c:v>
                </c:pt>
                <c:pt idx="16">
                  <c:v>88</c:v>
                </c:pt>
                <c:pt idx="17">
                  <c:v>94</c:v>
                </c:pt>
                <c:pt idx="18">
                  <c:v>63</c:v>
                </c:pt>
                <c:pt idx="19">
                  <c:v>62</c:v>
                </c:pt>
                <c:pt idx="20">
                  <c:v>66</c:v>
                </c:pt>
                <c:pt idx="21">
                  <c:v>117</c:v>
                </c:pt>
                <c:pt idx="22">
                  <c:v>125</c:v>
                </c:pt>
                <c:pt idx="23">
                  <c:v>120</c:v>
                </c:pt>
                <c:pt idx="24">
                  <c:v>105</c:v>
                </c:pt>
                <c:pt idx="25">
                  <c:v>132</c:v>
                </c:pt>
                <c:pt idx="26">
                  <c:v>105</c:v>
                </c:pt>
              </c:numCache>
            </c:numRef>
          </c:val>
          <c:extLst>
            <c:ext xmlns:c16="http://schemas.microsoft.com/office/drawing/2014/chart" uri="{C3380CC4-5D6E-409C-BE32-E72D297353CC}">
              <c16:uniqueId val="{00000004-D72E-419B-9929-7C48AAFAD40D}"/>
            </c:ext>
          </c:extLst>
        </c:ser>
        <c:ser>
          <c:idx val="5"/>
          <c:order val="5"/>
          <c:tx>
            <c:strRef>
              <c:f>Sheet1!$G$1</c:f>
              <c:strCache>
                <c:ptCount val="1"/>
                <c:pt idx="0">
                  <c:v>Unknown</c:v>
                </c:pt>
              </c:strCache>
            </c:strRef>
          </c:tx>
          <c:spPr>
            <a:solidFill>
              <a:schemeClr val="accent4"/>
            </a:solidFill>
            <a:ln>
              <a:noFill/>
            </a:ln>
            <a:effectLst/>
          </c:spP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Sheet1!$G$2:$G$28</c:f>
              <c:numCache>
                <c:formatCode>General</c:formatCode>
                <c:ptCount val="27"/>
                <c:pt idx="0">
                  <c:v>14</c:v>
                </c:pt>
                <c:pt idx="1">
                  <c:v>11</c:v>
                </c:pt>
                <c:pt idx="2">
                  <c:v>13</c:v>
                </c:pt>
                <c:pt idx="3">
                  <c:v>6</c:v>
                </c:pt>
                <c:pt idx="4">
                  <c:v>12</c:v>
                </c:pt>
                <c:pt idx="5">
                  <c:v>8</c:v>
                </c:pt>
                <c:pt idx="6">
                  <c:v>13</c:v>
                </c:pt>
                <c:pt idx="7">
                  <c:v>11</c:v>
                </c:pt>
                <c:pt idx="8">
                  <c:v>8</c:v>
                </c:pt>
                <c:pt idx="9">
                  <c:v>11</c:v>
                </c:pt>
                <c:pt idx="10">
                  <c:v>10</c:v>
                </c:pt>
                <c:pt idx="11">
                  <c:v>11</c:v>
                </c:pt>
                <c:pt idx="12">
                  <c:v>18</c:v>
                </c:pt>
                <c:pt idx="13">
                  <c:v>9</c:v>
                </c:pt>
                <c:pt idx="14">
                  <c:v>5</c:v>
                </c:pt>
                <c:pt idx="15">
                  <c:v>5</c:v>
                </c:pt>
                <c:pt idx="16">
                  <c:v>12</c:v>
                </c:pt>
                <c:pt idx="17">
                  <c:v>18</c:v>
                </c:pt>
                <c:pt idx="18">
                  <c:v>9</c:v>
                </c:pt>
                <c:pt idx="19">
                  <c:v>1</c:v>
                </c:pt>
                <c:pt idx="20">
                  <c:v>7</c:v>
                </c:pt>
                <c:pt idx="21">
                  <c:v>6</c:v>
                </c:pt>
                <c:pt idx="22">
                  <c:v>3</c:v>
                </c:pt>
                <c:pt idx="23">
                  <c:v>3</c:v>
                </c:pt>
                <c:pt idx="24">
                  <c:v>2</c:v>
                </c:pt>
                <c:pt idx="25">
                  <c:v>5</c:v>
                </c:pt>
                <c:pt idx="26">
                  <c:v>8</c:v>
                </c:pt>
              </c:numCache>
            </c:numRef>
          </c:val>
          <c:extLst>
            <c:ext xmlns:c16="http://schemas.microsoft.com/office/drawing/2014/chart" uri="{C3380CC4-5D6E-409C-BE32-E72D297353CC}">
              <c16:uniqueId val="{00000005-D72E-419B-9929-7C48AAFAD40D}"/>
            </c:ext>
          </c:extLst>
        </c:ser>
        <c:dLbls>
          <c:showLegendKey val="0"/>
          <c:showVal val="0"/>
          <c:showCatName val="0"/>
          <c:showSerName val="0"/>
          <c:showPercent val="0"/>
          <c:showBubbleSize val="0"/>
        </c:dLbls>
        <c:axId val="556363864"/>
        <c:axId val="556364848"/>
      </c:areaChart>
      <c:catAx>
        <c:axId val="55636386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2000" b="1">
                    <a:solidFill>
                      <a:schemeClr val="accent4">
                        <a:lumMod val="50000"/>
                      </a:schemeClr>
                    </a:solidFill>
                    <a:latin typeface="Calibri" panose="020F0502020204030204" pitchFamily="34" charset="0"/>
                    <a:cs typeface="Calibri" panose="020F0502020204030204" pitchFamily="34" charset="0"/>
                  </a:rPr>
                  <a:t>Year</a:t>
                </a:r>
              </a:p>
            </c:rich>
          </c:tx>
          <c:layout>
            <c:manualLayout>
              <c:xMode val="edge"/>
              <c:yMode val="edge"/>
              <c:x val="0.50018785846213665"/>
              <c:y val="0.9023668213777852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3F3F3F"/>
            </a:solidFill>
            <a:round/>
          </a:ln>
          <a:effectLst/>
        </c:spPr>
        <c:txPr>
          <a:bodyPr rot="-60000000" spcFirstLastPara="1" vertOverflow="ellipsis" vert="horz"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556364848"/>
        <c:crosses val="autoZero"/>
        <c:auto val="1"/>
        <c:lblAlgn val="ctr"/>
        <c:lblOffset val="100"/>
        <c:noMultiLvlLbl val="0"/>
      </c:catAx>
      <c:valAx>
        <c:axId val="55636484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2000" b="1" i="0" baseline="0">
                    <a:solidFill>
                      <a:schemeClr val="accent4">
                        <a:lumMod val="50000"/>
                      </a:schemeClr>
                    </a:solidFill>
                    <a:effectLst/>
                    <a:latin typeface="Calibri" panose="020F0502020204030204" pitchFamily="34" charset="0"/>
                    <a:cs typeface="Calibri" panose="020F0502020204030204" pitchFamily="34" charset="0"/>
                  </a:rPr>
                  <a:t>Number of cases</a:t>
                </a:r>
                <a:endParaRPr lang="en-US" sz="2000">
                  <a:solidFill>
                    <a:schemeClr val="accent4">
                      <a:lumMod val="50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3F3F3F"/>
            </a:solidFill>
          </a:ln>
          <a:effectLst/>
        </c:spPr>
        <c:txPr>
          <a:bodyPr rot="-60000000" spcFirstLastPara="1" vertOverflow="ellipsis" vert="horz" wrap="square" anchor="ctr" anchorCtr="1"/>
          <a:lstStyle/>
          <a:p>
            <a:pPr>
              <a:defRPr sz="1800" b="0"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crossAx val="556363864"/>
        <c:crosses val="autoZero"/>
        <c:crossBetween val="midCat"/>
      </c:valAx>
      <c:spPr>
        <a:noFill/>
        <a:ln>
          <a:noFill/>
        </a:ln>
        <a:effectLst/>
      </c:spPr>
    </c:plotArea>
    <c:legend>
      <c:legendPos val="t"/>
      <c:layout>
        <c:manualLayout>
          <c:xMode val="edge"/>
          <c:yMode val="edge"/>
          <c:x val="0.61848415577145122"/>
          <c:y val="2.9602219183699922E-2"/>
          <c:w val="0.38151584422854878"/>
          <c:h val="0.44202531322808991"/>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1221867023564"/>
          <c:y val="6.8170422050922636E-2"/>
          <c:w val="0.80162496546436735"/>
          <c:h val="0.76117269979754221"/>
        </c:manualLayout>
      </c:layout>
      <c:barChart>
        <c:barDir val="col"/>
        <c:grouping val="clustered"/>
        <c:varyColors val="0"/>
        <c:ser>
          <c:idx val="0"/>
          <c:order val="0"/>
          <c:tx>
            <c:strRef>
              <c:f>Sheet1!$B$1</c:f>
              <c:strCache>
                <c:ptCount val="1"/>
                <c:pt idx="0">
                  <c:v> Number of deaths</c:v>
                </c:pt>
              </c:strCache>
            </c:strRef>
          </c:tx>
          <c:spPr>
            <a:solidFill>
              <a:srgbClr val="005DAA"/>
            </a:solidFill>
            <a:ln w="9525">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Sheet1!$B$2:$B$27</c:f>
              <c:numCache>
                <c:formatCode>#,##0</c:formatCode>
                <c:ptCount val="26"/>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formatCode="0">
                  <c:v>470</c:v>
                </c:pt>
                <c:pt idx="23" formatCode="0">
                  <c:v>528</c:v>
                </c:pt>
                <c:pt idx="24" formatCode="0">
                  <c:v>515</c:v>
                </c:pt>
                <c:pt idx="25" formatCode="0">
                  <c:v>542</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Mortality rate</c:v>
                </c:pt>
              </c:strCache>
            </c:strRef>
          </c:tx>
          <c:spPr>
            <a:ln w="38100">
              <a:solidFill>
                <a:srgbClr val="F6A01A"/>
              </a:solidFill>
            </a:ln>
          </c:spPr>
          <c:marker>
            <c:symbol val="none"/>
          </c:marker>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Sheet1!$C$2:$C$27</c:f>
              <c:numCache>
                <c:formatCode>0.0</c:formatCode>
                <c:ptCount val="26"/>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0.18395090371716799</c:v>
                </c:pt>
                <c:pt idx="18">
                  <c:v>0.1730021209546479</c:v>
                </c:pt>
                <c:pt idx="19">
                  <c:v>0.16250785175804339</c:v>
                </c:pt>
                <c:pt idx="20">
                  <c:v>0.17563640466709915</c:v>
                </c:pt>
                <c:pt idx="21">
                  <c:v>0.15488483781364587</c:v>
                </c:pt>
                <c:pt idx="22">
                  <c:v>0.14658404761426619</c:v>
                </c:pt>
                <c:pt idx="23">
                  <c:v>0.16349719965062012</c:v>
                </c:pt>
                <c:pt idx="24">
                  <c:v>0.15846858958238139</c:v>
                </c:pt>
                <c:pt idx="25">
                  <c:v>0.16590778598535974</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sz="1600">
                    <a:solidFill>
                      <a:srgbClr val="3F3F3F"/>
                    </a:solidFill>
                    <a:latin typeface="Calibri" panose="020F0502020204030204" pitchFamily="34" charset="0"/>
                    <a:cs typeface="Calibri" panose="020F0502020204030204" pitchFamily="34" charset="0"/>
                  </a:defRPr>
                </a:pPr>
                <a:r>
                  <a:rPr lang="en-US" sz="2000">
                    <a:solidFill>
                      <a:schemeClr val="accent4">
                        <a:lumMod val="7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accent4">
                <a:lumMod val="50000"/>
              </a:schemeClr>
            </a:solidFill>
          </a:ln>
        </c:spPr>
        <c:txPr>
          <a:bodyPr rot="0" vert="horz"/>
          <a:lstStyle/>
          <a:p>
            <a:pPr>
              <a:defRPr sz="1800">
                <a:solidFill>
                  <a:schemeClr val="accent4">
                    <a:lumMod val="50000"/>
                  </a:schemeClr>
                </a:solidFill>
                <a:latin typeface="Calibri" panose="020F0502020204030204" pitchFamily="34" charset="0"/>
              </a:defRPr>
            </a:pPr>
            <a:endParaRPr lang="en-US"/>
          </a:p>
        </c:txPr>
        <c:crossAx val="196572488"/>
        <c:crosses val="autoZero"/>
        <c:auto val="0"/>
        <c:lblAlgn val="ctr"/>
        <c:lblOffset val="0"/>
        <c:tickLblSkip val="5"/>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nextTo"/>
        <c:spPr>
          <a:ln>
            <a:solidFill>
              <a:schemeClr val="accent4">
                <a:lumMod val="50000"/>
              </a:schemeClr>
            </a:solidFill>
          </a:ln>
        </c:spPr>
        <c:txPr>
          <a:bodyPr/>
          <a:lstStyle/>
          <a:p>
            <a:pPr>
              <a:defRPr sz="1800" baseline="0">
                <a:solidFill>
                  <a:srgbClr val="3F3F3F"/>
                </a:solidFill>
                <a:latin typeface="Calibri" panose="020F0502020204030204" pitchFamily="34" charset="0"/>
              </a:defRPr>
            </a:pPr>
            <a:endParaRPr lang="en-US"/>
          </a:p>
        </c:txPr>
        <c:crossAx val="315305256"/>
        <c:crosses val="autoZero"/>
        <c:crossBetween val="between"/>
      </c:valAx>
      <c:valAx>
        <c:axId val="455406024"/>
        <c:scaling>
          <c:orientation val="minMax"/>
        </c:scaling>
        <c:delete val="0"/>
        <c:axPos val="r"/>
        <c:numFmt formatCode="0.0" sourceLinked="0"/>
        <c:majorTickMark val="out"/>
        <c:minorTickMark val="none"/>
        <c:tickLblPos val="nextTo"/>
        <c:spPr>
          <a:ln>
            <a:solidFill>
              <a:srgbClr val="000000"/>
            </a:solidFill>
          </a:ln>
        </c:spPr>
        <c:txPr>
          <a:bodyPr/>
          <a:lstStyle/>
          <a:p>
            <a:pPr>
              <a:defRPr sz="1800">
                <a:solidFill>
                  <a:srgbClr val="3F3F3F"/>
                </a:solidFill>
                <a:latin typeface="Calibri" panose="020F0502020204030204" pitchFamily="34" charset="0"/>
                <a:cs typeface="Calibri" panose="020F0502020204030204" pitchFamily="34" charset="0"/>
              </a:defRPr>
            </a:pPr>
            <a:endParaRPr lang="en-US"/>
          </a:p>
        </c:txPr>
        <c:crossAx val="455407336"/>
        <c:crosses val="max"/>
        <c:crossBetween val="between"/>
        <c:minorUnit val="5.000000000000001E-2"/>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63012154855920766"/>
          <c:y val="8.2126422983814493E-2"/>
          <c:w val="0.23958873670033781"/>
          <c:h val="0.19328812629313208"/>
        </c:manualLayout>
      </c:layout>
      <c:overlay val="0"/>
      <c:txPr>
        <a:bodyPr/>
        <a:lstStyle/>
        <a:p>
          <a:pPr>
            <a:defRPr sz="1800">
              <a:solidFill>
                <a:srgbClr val="3F3F3F"/>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7250899193154"/>
          <c:y val="4.7776349672304493E-2"/>
          <c:w val="0.81826261300670744"/>
          <c:h val="0.84144049573638646"/>
        </c:manualLayout>
      </c:layout>
      <c:barChart>
        <c:barDir val="col"/>
        <c:grouping val="clustered"/>
        <c:varyColors val="0"/>
        <c:ser>
          <c:idx val="0"/>
          <c:order val="0"/>
          <c:tx>
            <c:strRef>
              <c:f>Sheet1!$B$1</c:f>
              <c:strCache>
                <c:ptCount val="1"/>
                <c:pt idx="0">
                  <c:v>Series 1</c:v>
                </c:pt>
              </c:strCache>
            </c:strRef>
          </c:tx>
          <c:spPr>
            <a:solidFill>
              <a:srgbClr val="005DAA"/>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B63E-456D-B47C-FEC9A85C0A44}"/>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63E-456D-B47C-FEC9A85C0A44}"/>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63E-456D-B47C-FEC9A85C0A4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Injection Drug Use</c:v>
                </c:pt>
                <c:pt idx="1">
                  <c:v>Noninjection Drug Use</c:v>
                </c:pt>
                <c:pt idx="2">
                  <c:v>Excess Alcohol Use</c:v>
                </c:pt>
              </c:strCache>
            </c:strRef>
          </c:cat>
          <c:val>
            <c:numRef>
              <c:f>Sheet1!$B$2:$B$4</c:f>
              <c:numCache>
                <c:formatCode>0%</c:formatCode>
                <c:ptCount val="3"/>
                <c:pt idx="0">
                  <c:v>1.2E-2</c:v>
                </c:pt>
                <c:pt idx="1">
                  <c:v>7.4999999999999997E-2</c:v>
                </c:pt>
                <c:pt idx="2">
                  <c:v>8.1000000000000003E-2</c:v>
                </c:pt>
              </c:numCache>
            </c:numRef>
          </c:val>
          <c:extLst>
            <c:ext xmlns:c16="http://schemas.microsoft.com/office/drawing/2014/chart" uri="{C3380CC4-5D6E-409C-BE32-E72D297353CC}">
              <c16:uniqueId val="{00000000-580A-4A29-9D27-0EFC1F4E8B84}"/>
            </c:ext>
          </c:extLst>
        </c:ser>
        <c:dLbls>
          <c:showLegendKey val="0"/>
          <c:showVal val="0"/>
          <c:showCatName val="0"/>
          <c:showSerName val="0"/>
          <c:showPercent val="0"/>
          <c:showBubbleSize val="0"/>
        </c:dLbls>
        <c:gapWidth val="50"/>
        <c:axId val="784447632"/>
        <c:axId val="874105376"/>
      </c:barChart>
      <c:catAx>
        <c:axId val="78444763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crossAx val="874105376"/>
        <c:crosses val="autoZero"/>
        <c:auto val="1"/>
        <c:lblAlgn val="ctr"/>
        <c:lblOffset val="100"/>
        <c:noMultiLvlLbl val="0"/>
      </c:catAx>
      <c:valAx>
        <c:axId val="87410537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i="0" u="none" strike="noStrike" baseline="0">
                    <a:solidFill>
                      <a:schemeClr val="accent4">
                        <a:lumMod val="75000"/>
                      </a:schemeClr>
                    </a:solidFill>
                    <a:effectLst/>
                    <a:latin typeface="Calibri" panose="020F0502020204030204" pitchFamily="34" charset="0"/>
                    <a:cs typeface="Calibri" panose="020F0502020204030204" pitchFamily="34" charset="0"/>
                  </a:rPr>
                  <a:t>Percent of TB patients aged ≥15 years</a:t>
                </a:r>
                <a:endParaRPr lang="en-US" sz="2000" b="1">
                  <a:solidFill>
                    <a:schemeClr val="accent4">
                      <a:lumMod val="75000"/>
                    </a:schemeClr>
                  </a:solidFill>
                  <a:latin typeface="Calibri" panose="020F0502020204030204" pitchFamily="34" charset="0"/>
                  <a:cs typeface="Calibri" panose="020F0502020204030204" pitchFamily="34" charset="0"/>
                </a:endParaRPr>
              </a:p>
            </c:rich>
          </c:tx>
          <c:layout>
            <c:manualLayout>
              <c:xMode val="edge"/>
              <c:yMode val="edge"/>
              <c:x val="1.9004568873335279E-2"/>
              <c:y val="0.133470647065321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784447632"/>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58149910538488E-2"/>
          <c:y val="3.6531249999999994E-2"/>
          <c:w val="0.90267128336249181"/>
          <c:h val="0.7576043307086614"/>
        </c:manualLayout>
      </c:layout>
      <c:barChart>
        <c:barDir val="col"/>
        <c:grouping val="clustered"/>
        <c:varyColors val="0"/>
        <c:ser>
          <c:idx val="0"/>
          <c:order val="0"/>
          <c:tx>
            <c:strRef>
              <c:f>Sheet1!$B$1</c:f>
              <c:strCache>
                <c:ptCount val="1"/>
                <c:pt idx="0">
                  <c:v>Series 1</c:v>
                </c:pt>
              </c:strCache>
            </c:strRef>
          </c:tx>
          <c:spPr>
            <a:solidFill>
              <a:srgbClr val="005DAA"/>
            </a:solidFill>
            <a:ln>
              <a:noFill/>
            </a:ln>
            <a:effectLst/>
          </c:spPr>
          <c:invertIfNegative val="0"/>
          <c:dLbls>
            <c:dLbl>
              <c:idx val="3"/>
              <c:layout>
                <c:manualLayout>
                  <c:x val="0"/>
                  <c:y val="7.47182578740157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67-4E2B-9A5E-93E96131D3E7}"/>
                </c:ext>
              </c:extLst>
            </c:dLbl>
            <c:dLbl>
              <c:idx val="5"/>
              <c:delete val="1"/>
              <c:extLst>
                <c:ext xmlns:c15="http://schemas.microsoft.com/office/drawing/2012/chart" uri="{CE6537A1-D6FC-4f65-9D91-7224C49458BB}"/>
                <c:ext xmlns:c16="http://schemas.microsoft.com/office/drawing/2014/chart" uri="{C3380CC4-5D6E-409C-BE32-E72D297353CC}">
                  <c16:uniqueId val="{00000000-9367-4E2B-9A5E-93E96131D3E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Unemployed</c:v>
                </c:pt>
                <c:pt idx="1">
                  <c:v>Retired</c:v>
                </c:pt>
                <c:pt idx="2">
                  <c:v>Not Seeking Employment</c:v>
                </c:pt>
                <c:pt idx="3">
                  <c:v>Healthcare Worker</c:v>
                </c:pt>
                <c:pt idx="4">
                  <c:v>Migrant Worker</c:v>
                </c:pt>
                <c:pt idx="5">
                  <c:v>Correctional Employee</c:v>
                </c:pt>
                <c:pt idx="6">
                  <c:v>Other</c:v>
                </c:pt>
              </c:strCache>
            </c:strRef>
          </c:cat>
          <c:val>
            <c:numRef>
              <c:f>Sheet1!$B$2:$B$8</c:f>
              <c:numCache>
                <c:formatCode>0%</c:formatCode>
                <c:ptCount val="7"/>
                <c:pt idx="0">
                  <c:v>0.218</c:v>
                </c:pt>
                <c:pt idx="1">
                  <c:v>0.188</c:v>
                </c:pt>
                <c:pt idx="2">
                  <c:v>0.14699999999999999</c:v>
                </c:pt>
                <c:pt idx="3">
                  <c:v>3.9E-2</c:v>
                </c:pt>
                <c:pt idx="4">
                  <c:v>1.2E-2</c:v>
                </c:pt>
                <c:pt idx="5">
                  <c:v>0</c:v>
                </c:pt>
                <c:pt idx="6">
                  <c:v>0.39500000000000002</c:v>
                </c:pt>
              </c:numCache>
            </c:numRef>
          </c:val>
          <c:extLst>
            <c:ext xmlns:c16="http://schemas.microsoft.com/office/drawing/2014/chart" uri="{C3380CC4-5D6E-409C-BE32-E72D297353CC}">
              <c16:uniqueId val="{00000000-6DB9-46B4-AA05-023F9DB64EC6}"/>
            </c:ext>
          </c:extLst>
        </c:ser>
        <c:dLbls>
          <c:showLegendKey val="0"/>
          <c:showVal val="0"/>
          <c:showCatName val="0"/>
          <c:showSerName val="0"/>
          <c:showPercent val="0"/>
          <c:showBubbleSize val="0"/>
        </c:dLbls>
        <c:gapWidth val="50"/>
        <c:overlap val="-27"/>
        <c:axId val="546567631"/>
        <c:axId val="286271023"/>
      </c:barChart>
      <c:catAx>
        <c:axId val="546567631"/>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286271023"/>
        <c:crosses val="autoZero"/>
        <c:auto val="1"/>
        <c:lblAlgn val="ctr"/>
        <c:lblOffset val="100"/>
        <c:noMultiLvlLbl val="0"/>
      </c:catAx>
      <c:valAx>
        <c:axId val="286271023"/>
        <c:scaling>
          <c:orientation val="minMax"/>
          <c:max val="0.5"/>
        </c:scaling>
        <c:delete val="0"/>
        <c:axPos val="l"/>
        <c:majorGridlines>
          <c:spPr>
            <a:ln w="9525" cap="flat" cmpd="sng" algn="ctr">
              <a:noFill/>
              <a:round/>
            </a:ln>
            <a:effectLst/>
          </c:spPr>
        </c:majorGridlines>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54656763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213577476293"/>
          <c:y val="0.15187662747830452"/>
          <c:w val="0.62700692196887342"/>
          <c:h val="0.84812338429333989"/>
        </c:manualLayout>
      </c:layout>
      <c:pieChart>
        <c:varyColors val="1"/>
        <c:ser>
          <c:idx val="0"/>
          <c:order val="0"/>
          <c:tx>
            <c:strRef>
              <c:f>Sheet1!$B$1</c:f>
              <c:strCache>
                <c:ptCount val="1"/>
                <c:pt idx="0">
                  <c:v>Column1</c:v>
                </c:pt>
              </c:strCache>
            </c:strRef>
          </c:tx>
          <c:spPr>
            <a:ln w="12700">
              <a:solidFill>
                <a:schemeClr val="bg2"/>
              </a:solidFill>
            </a:ln>
          </c:spPr>
          <c:dPt>
            <c:idx val="0"/>
            <c:bubble3D val="0"/>
            <c:spPr>
              <a:solidFill>
                <a:srgbClr val="9A4E9E"/>
              </a:solidFill>
              <a:ln w="12700">
                <a:solidFill>
                  <a:schemeClr val="bg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12700">
                <a:solidFill>
                  <a:schemeClr val="bg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12700">
                <a:solidFill>
                  <a:schemeClr val="bg2"/>
                </a:solidFill>
              </a:ln>
              <a:effectLst/>
            </c:spPr>
            <c:extLst>
              <c:ext xmlns:c16="http://schemas.microsoft.com/office/drawing/2014/chart" uri="{C3380CC4-5D6E-409C-BE32-E72D297353CC}">
                <c16:uniqueId val="{00000005-1AFF-426C-B1FA-8A560F94C59D}"/>
              </c:ext>
            </c:extLst>
          </c:dPt>
          <c:dLbls>
            <c:dLbl>
              <c:idx val="0"/>
              <c:layout>
                <c:manualLayout>
                  <c:x val="0.31385308210502033"/>
                  <c:y val="-0.1366800276846429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fld id="{8409E51C-DBDB-426D-8463-E473E6E3BB9D}" type="CATEGORYNAME">
                      <a:rPr lang="en-US" sz="1800" baseline="0">
                        <a:solidFill>
                          <a:schemeClr val="bg2"/>
                        </a:solidFill>
                        <a:latin typeface="Calibri" panose="020F0502020204030204" pitchFamily="34" charset="0"/>
                        <a:cs typeface="Calibri" panose="020F0502020204030204" pitchFamily="34" charset="0"/>
                      </a:rPr>
                      <a:pPr>
                        <a:defRPr sz="1800" b="1">
                          <a:solidFill>
                            <a:schemeClr val="bg2"/>
                          </a:solidFill>
                          <a:latin typeface="Calibri" panose="020F0502020204030204" pitchFamily="34" charset="0"/>
                          <a:cs typeface="Calibri" panose="020F0502020204030204" pitchFamily="34" charset="0"/>
                        </a:defRPr>
                      </a:pPr>
                      <a:t>[CATEGORY NAME]</a:t>
                    </a:fld>
                    <a:r>
                      <a:rPr lang="en-US" sz="1800" baseline="0">
                        <a:solidFill>
                          <a:schemeClr val="bg2"/>
                        </a:solidFill>
                        <a:latin typeface="Calibri" panose="020F0502020204030204" pitchFamily="34" charset="0"/>
                        <a:cs typeface="Calibri" panose="020F0502020204030204" pitchFamily="34" charset="0"/>
                      </a:rPr>
                      <a:t>
87%</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20024985452987057"/>
                  <c:y val="-3.084101585545122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r>
                      <a:rPr lang="en-US" sz="1750" b="1" baseline="0">
                        <a:solidFill>
                          <a:schemeClr val="bg2"/>
                        </a:solidFill>
                        <a:latin typeface="Calibri" panose="020F0502020204030204" pitchFamily="34" charset="0"/>
                        <a:cs typeface="Calibri" panose="020F0502020204030204" pitchFamily="34" charset="0"/>
                      </a:rPr>
                      <a:t> </a:t>
                    </a:r>
                    <a:fld id="{3EBF11A4-EFC3-42B1-AA0E-746AED7774EE}" type="CATEGORYNAME">
                      <a:rPr lang="en-US" sz="1750" b="1" baseline="0" smtClean="0">
                        <a:solidFill>
                          <a:schemeClr val="bg2"/>
                        </a:solidFill>
                        <a:latin typeface="Calibri" panose="020F0502020204030204" pitchFamily="34" charset="0"/>
                        <a:cs typeface="Calibri" panose="020F0502020204030204" pitchFamily="34" charset="0"/>
                      </a:rPr>
                      <a:pPr>
                        <a:defRPr sz="1800" b="1">
                          <a:solidFill>
                            <a:schemeClr val="bg2"/>
                          </a:solidFill>
                          <a:latin typeface="Calibri" panose="020F0502020204030204" pitchFamily="34" charset="0"/>
                          <a:cs typeface="Calibri" panose="020F0502020204030204" pitchFamily="34" charset="0"/>
                        </a:defRPr>
                      </a:pPr>
                      <a:t>[CATEGORY NAME]</a:t>
                    </a:fld>
                    <a:r>
                      <a:rPr lang="en-US" sz="1750" b="1" baseline="0">
                        <a:solidFill>
                          <a:schemeClr val="bg2"/>
                        </a:solidFill>
                        <a:latin typeface="Calibri" panose="020F0502020204030204" pitchFamily="34" charset="0"/>
                        <a:cs typeface="Calibri" panose="020F0502020204030204" pitchFamily="34" charset="0"/>
                      </a:rPr>
                      <a:t> 12%</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161353934483318"/>
                      <c:h val="0.27466311496738305"/>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2"/>
                <c:pt idx="0">
                  <c:v>Documented </c:v>
                </c:pt>
                <c:pt idx="1">
                  <c:v>Not Documented</c:v>
                </c:pt>
              </c:strCache>
            </c:strRef>
          </c:cat>
          <c:val>
            <c:numRef>
              <c:f>Sheet1!$B$2:$B$4</c:f>
              <c:numCache>
                <c:formatCode>0</c:formatCode>
                <c:ptCount val="3"/>
                <c:pt idx="0">
                  <c:v>86.5</c:v>
                </c:pt>
                <c:pt idx="1">
                  <c:v>12.4</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1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57014761408108"/>
          <c:y val="0.10085117887520001"/>
          <c:w val="0.51724169238119777"/>
          <c:h val="0.74142716645731466"/>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3-4A8A-BC8C-20EFF1AFEDD5}"/>
                </c:ext>
              </c:extLst>
            </c:dLbl>
            <c:dLbl>
              <c:idx val="3"/>
              <c:numFmt formatCode="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941191418926578E-2"/>
                      <c:h val="0.11126545027490861"/>
                    </c:manualLayout>
                  </c15:layout>
                </c:ext>
                <c:ext xmlns:c16="http://schemas.microsoft.com/office/drawing/2014/chart" uri="{C3380CC4-5D6E-409C-BE32-E72D297353CC}">
                  <c16:uniqueId val="{00000000-AD43-4A8A-BC8C-20EFF1AFEDD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Unknown</c:v>
                </c:pt>
                <c:pt idx="1">
                  <c:v>Other</c:v>
                </c:pt>
                <c:pt idx="2">
                  <c:v>Refused</c:v>
                </c:pt>
                <c:pt idx="3">
                  <c:v>Lost to follow-up</c:v>
                </c:pt>
                <c:pt idx="4">
                  <c:v>Could Not Produce </c:v>
                </c:pt>
                <c:pt idx="5">
                  <c:v>Sputum Not Collected</c:v>
                </c:pt>
                <c:pt idx="6">
                  <c:v>Died</c:v>
                </c:pt>
              </c:strCache>
            </c:strRef>
          </c:cat>
          <c:val>
            <c:numRef>
              <c:f>Sheet1!$B$2:$B$8</c:f>
              <c:numCache>
                <c:formatCode>General</c:formatCode>
                <c:ptCount val="7"/>
                <c:pt idx="0">
                  <c:v>0.19</c:v>
                </c:pt>
                <c:pt idx="1">
                  <c:v>0.16800000000000001</c:v>
                </c:pt>
                <c:pt idx="2">
                  <c:v>1.0999999999999999E-2</c:v>
                </c:pt>
                <c:pt idx="3">
                  <c:v>4.1000000000000002E-2</c:v>
                </c:pt>
                <c:pt idx="4">
                  <c:v>6.6000000000000003E-2</c:v>
                </c:pt>
                <c:pt idx="5">
                  <c:v>0.16300000000000001</c:v>
                </c:pt>
                <c:pt idx="6">
                  <c:v>0.36099999999999999</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2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scaling>
        <c:delete val="0"/>
        <c:axPos val="b"/>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52809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a:solidFill>
            <a:srgbClr val="000000"/>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7896167513226"/>
          <c:y val="5.7347774522450226E-2"/>
          <c:w val="0.82876758108658155"/>
          <c:h val="0.79952329049877124"/>
        </c:manualLayout>
      </c:layout>
      <c:barChart>
        <c:barDir val="col"/>
        <c:grouping val="clustered"/>
        <c:varyColors val="0"/>
        <c:ser>
          <c:idx val="0"/>
          <c:order val="0"/>
          <c:tx>
            <c:strRef>
              <c:f>Sheet1!$B$1</c:f>
              <c:strCache>
                <c:ptCount val="1"/>
                <c:pt idx="0">
                  <c:v>Coverage (%)</c:v>
                </c:pt>
              </c:strCache>
            </c:strRef>
          </c:tx>
          <c:spPr>
            <a:solidFill>
              <a:srgbClr val="005D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0</c:formatCode>
                <c:ptCount val="16"/>
                <c:pt idx="0">
                  <c:v>52.6</c:v>
                </c:pt>
                <c:pt idx="1">
                  <c:v>68.400000000000006</c:v>
                </c:pt>
                <c:pt idx="2">
                  <c:v>70.099999999999994</c:v>
                </c:pt>
                <c:pt idx="3">
                  <c:v>80.7</c:v>
                </c:pt>
                <c:pt idx="4">
                  <c:v>81.599999999999994</c:v>
                </c:pt>
                <c:pt idx="5">
                  <c:v>86.8</c:v>
                </c:pt>
                <c:pt idx="6">
                  <c:v>91.6</c:v>
                </c:pt>
                <c:pt idx="7">
                  <c:v>94.2</c:v>
                </c:pt>
                <c:pt idx="8">
                  <c:v>94.9</c:v>
                </c:pt>
                <c:pt idx="9">
                  <c:v>95.8</c:v>
                </c:pt>
                <c:pt idx="10">
                  <c:v>96.6</c:v>
                </c:pt>
                <c:pt idx="11">
                  <c:v>97.2</c:v>
                </c:pt>
                <c:pt idx="12">
                  <c:v>97.4</c:v>
                </c:pt>
                <c:pt idx="13">
                  <c:v>97.4</c:v>
                </c:pt>
                <c:pt idx="14">
                  <c:v>97.9</c:v>
                </c:pt>
                <c:pt idx="15">
                  <c:v>97</c:v>
                </c:pt>
              </c:numCache>
            </c:numRef>
          </c:val>
          <c:extLst>
            <c:ext xmlns:c16="http://schemas.microsoft.com/office/drawing/2014/chart" uri="{C3380CC4-5D6E-409C-BE32-E72D297353CC}">
              <c16:uniqueId val="{00000000-5920-4697-A79F-380608AD15E4}"/>
            </c:ext>
          </c:extLst>
        </c:ser>
        <c:dLbls>
          <c:showLegendKey val="0"/>
          <c:showVal val="1"/>
          <c:showCatName val="0"/>
          <c:showSerName val="0"/>
          <c:showPercent val="0"/>
          <c:showBubbleSize val="0"/>
        </c:dLbls>
        <c:gapWidth val="10"/>
        <c:overlap val="-27"/>
        <c:axId val="112070464"/>
        <c:axId val="112070792"/>
      </c:barChart>
      <c:catAx>
        <c:axId val="11207046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12070792"/>
        <c:crosses val="autoZero"/>
        <c:auto val="1"/>
        <c:lblAlgn val="ctr"/>
        <c:lblOffset val="75"/>
        <c:tickLblSkip val="3"/>
        <c:noMultiLvlLbl val="0"/>
      </c:catAx>
      <c:valAx>
        <c:axId val="112070792"/>
        <c:scaling>
          <c:orientation val="minMax"/>
          <c:max val="100"/>
          <c:min val="0"/>
        </c:scaling>
        <c:delete val="0"/>
        <c:axPos val="l"/>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12070464"/>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clusters</c:v>
                </c:pt>
              </c:strCache>
            </c:strRef>
          </c:tx>
          <c:spPr>
            <a:solidFill>
              <a:srgbClr val="86B2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c:v>
                </c:pt>
                <c:pt idx="1">
                  <c:v>3</c:v>
                </c:pt>
                <c:pt idx="2">
                  <c:v>4</c:v>
                </c:pt>
                <c:pt idx="3">
                  <c:v>5</c:v>
                </c:pt>
                <c:pt idx="4">
                  <c:v>6</c:v>
                </c:pt>
                <c:pt idx="5">
                  <c:v>7</c:v>
                </c:pt>
                <c:pt idx="6">
                  <c:v>8</c:v>
                </c:pt>
                <c:pt idx="7">
                  <c:v>9</c:v>
                </c:pt>
                <c:pt idx="8">
                  <c:v>10+</c:v>
                </c:pt>
              </c:strCache>
            </c:strRef>
          </c:cat>
          <c:val>
            <c:numRef>
              <c:f>Sheet1!$B$2:$B$10</c:f>
              <c:numCache>
                <c:formatCode>General</c:formatCode>
                <c:ptCount val="9"/>
                <c:pt idx="0" formatCode="#,##0">
                  <c:v>900</c:v>
                </c:pt>
                <c:pt idx="1">
                  <c:v>222</c:v>
                </c:pt>
                <c:pt idx="2">
                  <c:v>95</c:v>
                </c:pt>
                <c:pt idx="3">
                  <c:v>37</c:v>
                </c:pt>
                <c:pt idx="4">
                  <c:v>25</c:v>
                </c:pt>
                <c:pt idx="5">
                  <c:v>21</c:v>
                </c:pt>
                <c:pt idx="6">
                  <c:v>13</c:v>
                </c:pt>
                <c:pt idx="7">
                  <c:v>10</c:v>
                </c:pt>
                <c:pt idx="8">
                  <c:v>28</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50"/>
        <c:overlap val="-27"/>
        <c:axId val="440315320"/>
        <c:axId val="440312368"/>
      </c:barChart>
      <c:catAx>
        <c:axId val="440315320"/>
        <c:scaling>
          <c:orientation val="minMax"/>
        </c:scaling>
        <c:delete val="0"/>
        <c:axPos val="b"/>
        <c:title>
          <c:tx>
            <c:rich>
              <a:bodyPr rot="0" spcFirstLastPara="1" vertOverflow="ellipsis" vert="horz" wrap="square" anchor="ctr" anchorCtr="1"/>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a:solidFill>
                      <a:srgbClr val="000000"/>
                    </a:solidFill>
                  </a:rPr>
                  <a:t>Number of cases in cluster</a:t>
                </a:r>
              </a:p>
            </c:rich>
          </c:tx>
          <c:layout>
            <c:manualLayout>
              <c:xMode val="edge"/>
              <c:yMode val="edge"/>
              <c:x val="0.35429071359740327"/>
              <c:y val="0.85078001807984394"/>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scaling>
        <c:delete val="0"/>
        <c:axPos val="l"/>
        <c:title>
          <c:tx>
            <c:rich>
              <a:bodyPr rot="-5400000" spcFirstLastPara="1" vertOverflow="ellipsis" vert="horz" wrap="square" anchor="ctr" anchorCtr="1"/>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r>
                  <a:rPr lang="en-US" sz="2000" b="1">
                    <a:solidFill>
                      <a:srgbClr val="3F3F3F"/>
                    </a:solidFill>
                  </a:rPr>
                  <a:t>Number of clusters</a:t>
                </a: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60051488625399"/>
          <c:y val="0.10195736839711918"/>
          <c:w val="0.38875843172791719"/>
          <c:h val="0.79608526320576167"/>
        </c:manualLayout>
      </c:layout>
      <c:pieChart>
        <c:varyColors val="1"/>
        <c:ser>
          <c:idx val="0"/>
          <c:order val="0"/>
          <c:tx>
            <c:strRef>
              <c:f>Sheet1!$B$1</c:f>
              <c:strCache>
                <c:ptCount val="1"/>
                <c:pt idx="0">
                  <c:v>Number</c:v>
                </c:pt>
              </c:strCache>
            </c:strRef>
          </c:tx>
          <c:spPr>
            <a:ln>
              <a:solidFill>
                <a:schemeClr val="bg2"/>
              </a:solidFill>
            </a:ln>
          </c:spPr>
          <c:dPt>
            <c:idx val="0"/>
            <c:bubble3D val="0"/>
            <c:spPr>
              <a:solidFill>
                <a:srgbClr val="005DAA"/>
              </a:solidFill>
              <a:ln w="19050">
                <a:solidFill>
                  <a:schemeClr val="bg2"/>
                </a:solid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solidFill>
                  <a:schemeClr val="bg2"/>
                </a:solid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solidFill>
                  <a:schemeClr val="bg2"/>
                </a:solidFill>
              </a:ln>
              <a:effectLst/>
            </c:spPr>
            <c:extLst>
              <c:ext xmlns:c16="http://schemas.microsoft.com/office/drawing/2014/chart" uri="{C3380CC4-5D6E-409C-BE32-E72D297353CC}">
                <c16:uniqueId val="{00000004-4EDB-40BC-AA0A-3CA10267C457}"/>
              </c:ext>
            </c:extLst>
          </c:dPt>
          <c:dLbls>
            <c:dLbl>
              <c:idx val="0"/>
              <c:layout>
                <c:manualLayout>
                  <c:x val="7.6979248867664385E-2"/>
                  <c:y val="2.510931306963753E-2"/>
                </c:manualLayout>
              </c:layout>
              <c:tx>
                <c:rich>
                  <a:bodyPr/>
                  <a:lstStyle/>
                  <a:p>
                    <a:fld id="{C08718FD-09B4-4B49-94E0-AEC4403E38E9}" type="CATEGORYNAME">
                      <a:rPr lang="en-US" sz="1800" b="1">
                        <a:solidFill>
                          <a:srgbClr val="3F3F3F"/>
                        </a:solidFill>
                      </a:rPr>
                      <a:pPr/>
                      <a:t>[CATEGORY NAME]</a:t>
                    </a:fld>
                    <a:r>
                      <a:rPr lang="en-US" sz="1800" b="1" baseline="0">
                        <a:solidFill>
                          <a:srgbClr val="3F3F3F"/>
                        </a:solidFill>
                      </a:rPr>
                      <a:t>, </a:t>
                    </a:r>
                    <a:fld id="{7E0CDE9B-A2BE-4AF7-B417-DB96F8B4EDC0}" type="VALUE">
                      <a:rPr lang="en-US" sz="1800" b="1" baseline="0" smtClean="0">
                        <a:solidFill>
                          <a:srgbClr val="3F3F3F"/>
                        </a:solidFill>
                      </a:rPr>
                      <a:pPr/>
                      <a:t>[VALUE]</a:t>
                    </a:fld>
                    <a:r>
                      <a:rPr lang="en-US" sz="1800" b="1" baseline="0">
                        <a:solidFill>
                          <a:srgbClr val="3F3F3F"/>
                        </a:solidFill>
                      </a:rPr>
                      <a:t> (</a:t>
                    </a:r>
                    <a:fld id="{24A4909B-47A8-4C9E-A641-F419C7538A75}" type="PERCENTAGE">
                      <a:rPr lang="en-US" sz="1800" b="1" baseline="0" smtClean="0">
                        <a:solidFill>
                          <a:srgbClr val="3F3F3F"/>
                        </a:solidFill>
                      </a:rPr>
                      <a:pPr/>
                      <a:t>[PERCENTAGE]</a:t>
                    </a:fld>
                    <a:r>
                      <a:rPr lang="en-US" sz="1800" b="1" baseline="0">
                        <a:solidFill>
                          <a:srgbClr val="3F3F3F"/>
                        </a:solidFill>
                      </a:rPr>
                      <a:t>)</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33792814139788929"/>
                      <c:h val="0.10761134172701799"/>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1.2261823729042661E-2"/>
                  <c:y val="-4.6631581415041125E-2"/>
                </c:manualLayout>
              </c:layout>
              <c:tx>
                <c:rich>
                  <a:bodyPr/>
                  <a:lstStyle/>
                  <a:p>
                    <a:fld id="{C387F7AA-18E0-48C3-8BF8-BFF6437775B1}" type="CATEGORYNAME">
                      <a:rPr lang="en-US" sz="1800" b="1">
                        <a:solidFill>
                          <a:srgbClr val="3F3F3F"/>
                        </a:solidFill>
                      </a:rPr>
                      <a:pPr/>
                      <a:t>[CATEGORY NAME]</a:t>
                    </a:fld>
                    <a:r>
                      <a:rPr lang="en-US" sz="1800" b="1" baseline="0">
                        <a:solidFill>
                          <a:srgbClr val="3F3F3F"/>
                        </a:solidFill>
                      </a:rPr>
                      <a:t>, </a:t>
                    </a:r>
                    <a:fld id="{82E00EB8-F5DE-4088-9004-1535E84A4B0B}" type="VALUE">
                      <a:rPr lang="en-US" sz="1800" b="1" baseline="0" smtClean="0">
                        <a:solidFill>
                          <a:srgbClr val="3F3F3F"/>
                        </a:solidFill>
                      </a:rPr>
                      <a:pPr/>
                      <a:t>[VALUE]</a:t>
                    </a:fld>
                    <a:r>
                      <a:rPr lang="en-US" sz="1800" b="1" baseline="0">
                        <a:solidFill>
                          <a:srgbClr val="3F3F3F"/>
                        </a:solidFill>
                      </a:rPr>
                      <a:t> (</a:t>
                    </a:r>
                    <a:fld id="{DCBD131F-2500-40F2-A4C7-B5B1BFBC1712}" type="PERCENTAGE">
                      <a:rPr lang="en-US" sz="1800" b="1" baseline="0" smtClean="0">
                        <a:solidFill>
                          <a:srgbClr val="3F3F3F"/>
                        </a:solidFill>
                      </a:rPr>
                      <a:pPr/>
                      <a:t>[PERCENTAGE]</a:t>
                    </a:fld>
                    <a:r>
                      <a:rPr lang="en-US" sz="1800" b="1" baseline="0">
                        <a:solidFill>
                          <a:srgbClr val="3F3F3F"/>
                        </a:solidFill>
                      </a:rPr>
                      <a:t>)</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35818387080534253"/>
                      <c:h val="0.11557458101481732"/>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1.549506940895664E-2"/>
                  <c:y val="-6.4566805036210789E-2"/>
                </c:manualLayout>
              </c:layout>
              <c:tx>
                <c:rich>
                  <a:bodyPr/>
                  <a:lstStyle/>
                  <a:p>
                    <a:fld id="{E26DB2CA-DB45-4916-910F-D5ECA0AB257F}" type="CATEGORYNAME">
                      <a:rPr lang="en-US" sz="1800" b="1">
                        <a:solidFill>
                          <a:srgbClr val="3F3F3F"/>
                        </a:solidFill>
                      </a:rPr>
                      <a:pPr/>
                      <a:t>[CATEGORY NAME]</a:t>
                    </a:fld>
                    <a:r>
                      <a:rPr lang="en-US" sz="1800" b="1" baseline="0">
                        <a:solidFill>
                          <a:srgbClr val="3F3F3F"/>
                        </a:solidFill>
                      </a:rPr>
                      <a:t>, </a:t>
                    </a:r>
                    <a:fld id="{AC10D62E-BBDD-4946-9063-1A14D26E0950}" type="VALUE">
                      <a:rPr lang="en-US" sz="1800" b="1" baseline="0" smtClean="0">
                        <a:solidFill>
                          <a:srgbClr val="3F3F3F"/>
                        </a:solidFill>
                      </a:rPr>
                      <a:pPr/>
                      <a:t>[VALUE]</a:t>
                    </a:fld>
                    <a:r>
                      <a:rPr lang="en-US" sz="1800" b="1" baseline="0">
                        <a:solidFill>
                          <a:srgbClr val="3F3F3F"/>
                        </a:solidFill>
                      </a:rPr>
                      <a:t> (</a:t>
                    </a:r>
                    <a:fld id="{CB814C0D-FF9D-412D-95D4-55534AB8AC88}" type="PERCENTAGE">
                      <a:rPr lang="en-US" sz="1800" b="1" baseline="0" smtClean="0">
                        <a:solidFill>
                          <a:srgbClr val="3F3F3F"/>
                        </a:solidFill>
                      </a:rPr>
                      <a:pPr/>
                      <a:t>[PERCENTAGE]</a:t>
                    </a:fld>
                    <a:r>
                      <a:rPr lang="en-US" sz="1800" b="1" baseline="0">
                        <a:solidFill>
                          <a:srgbClr val="3F3F3F"/>
                        </a:solidFill>
                      </a:rPr>
                      <a:t>)</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29485297570001068"/>
                      <c:h val="0.11557458101481732"/>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79</c:v>
                </c:pt>
                <c:pt idx="1">
                  <c:v>309</c:v>
                </c:pt>
                <c:pt idx="2">
                  <c:v>963</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c:formatCode>
                <c:ptCount val="3"/>
                <c:pt idx="0">
                  <c:v>5.8475203552923759E-2</c:v>
                </c:pt>
                <c:pt idx="1">
                  <c:v>0.22871946706143598</c:v>
                </c:pt>
                <c:pt idx="2">
                  <c:v>0.71280532938564023</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5320661815135"/>
          <c:y val="3.8483941449264383E-2"/>
          <c:w val="0.50783453475113138"/>
          <c:h val="0.83279810012228928"/>
        </c:manualLayout>
      </c:layout>
      <c:barChart>
        <c:barDir val="col"/>
        <c:grouping val="stacked"/>
        <c:varyColors val="0"/>
        <c:ser>
          <c:idx val="0"/>
          <c:order val="0"/>
          <c:tx>
            <c:strRef>
              <c:f>Sheet1!$B$1</c:f>
              <c:strCache>
                <c:ptCount val="1"/>
                <c:pt idx="0">
                  <c:v>Extensive Recent Transmission†</c:v>
                </c:pt>
              </c:strCache>
            </c:strRef>
          </c:tx>
          <c:spPr>
            <a:solidFill>
              <a:srgbClr val="005DAA"/>
            </a:solidFill>
            <a:ln>
              <a:noFill/>
            </a:ln>
            <a:effectLst/>
          </c:spPr>
          <c:invertIfNegative val="0"/>
          <c:dLbls>
            <c:dLbl>
              <c:idx val="0"/>
              <c:tx>
                <c:rich>
                  <a:bodyPr/>
                  <a:lstStyle/>
                  <a:p>
                    <a:r>
                      <a:rPr lang="en-US" sz="1800"/>
                      <a:t>n=625</a:t>
                    </a:r>
                    <a:r>
                      <a:rPr lang="en-US" sz="1800" b="1" i="0" u="none" strike="noStrike" kern="1200" baseline="0">
                        <a:solidFill>
                          <a:srgbClr val="FFFFFF"/>
                        </a:solidFill>
                        <a:latin typeface="Calibri" panose="020F0502020204030204" pitchFamily="34" charset="0"/>
                        <a:cs typeface="Calibri" panose="020F0502020204030204" pitchFamily="34" charset="0"/>
                      </a:rPr>
                      <a:t> </a:t>
                    </a:r>
                  </a:p>
                  <a:p>
                    <a:r>
                      <a:rPr lang="en-US" sz="1800" b="1" i="0" u="none" strike="noStrike" kern="1200" baseline="0">
                        <a:solidFill>
                          <a:srgbClr val="FFFFFF"/>
                        </a:solidFill>
                        <a:latin typeface="Calibri" panose="020F0502020204030204" pitchFamily="34" charset="0"/>
                        <a:cs typeface="Calibri" panose="020F0502020204030204" pitchFamily="34" charset="0"/>
                      </a:rPr>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3D-4392-8C74-A4BE77F2F98B}"/>
                </c:ext>
              </c:extLst>
            </c:dLbl>
            <c:dLbl>
              <c:idx val="1"/>
              <c:tx>
                <c:rich>
                  <a:bodyPr/>
                  <a:lstStyle/>
                  <a:p>
                    <a:r>
                      <a:rPr lang="en-US"/>
                      <a:t>n=</a:t>
                    </a:r>
                    <a:fld id="{006E8884-A3BC-4A01-99FA-F7DD6010A48A}" type="VALUE">
                      <a:rPr lang="en-US" smtClean="0"/>
                      <a:pPr/>
                      <a:t>[VALUE]</a:t>
                    </a:fld>
                    <a:endParaRPr lang="en-US"/>
                  </a:p>
                  <a:p>
                    <a:r>
                      <a:rPr lang="en-US"/>
                      <a:t>(33%)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3D-4392-8C74-A4BE77F2F98B}"/>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2016–2017</c:v>
                </c:pt>
                <c:pt idx="1">
                  <c:v>2018–2019</c:v>
                </c:pt>
              </c:strCache>
            </c:strRef>
          </c:cat>
          <c:val>
            <c:numRef>
              <c:f>Sheet1!$B$2:$B$3</c:f>
              <c:numCache>
                <c:formatCode>General</c:formatCode>
                <c:ptCount val="2"/>
                <c:pt idx="0">
                  <c:v>625</c:v>
                </c:pt>
                <c:pt idx="1">
                  <c:v>557</c:v>
                </c:pt>
              </c:numCache>
            </c:numRef>
          </c:val>
          <c:extLst>
            <c:ext xmlns:c16="http://schemas.microsoft.com/office/drawing/2014/chart" uri="{C3380CC4-5D6E-409C-BE32-E72D297353CC}">
              <c16:uniqueId val="{00000000-640A-44EA-BB53-7EA578876672}"/>
            </c:ext>
          </c:extLst>
        </c:ser>
        <c:ser>
          <c:idx val="1"/>
          <c:order val="1"/>
          <c:tx>
            <c:strRef>
              <c:f>Sheet1!$C$1</c:f>
              <c:strCache>
                <c:ptCount val="1"/>
                <c:pt idx="0">
                  <c:v>Limited Recent Transmission</c:v>
                </c:pt>
              </c:strCache>
            </c:strRef>
          </c:tx>
          <c:spPr>
            <a:solidFill>
              <a:srgbClr val="86B2D8"/>
            </a:solidFill>
            <a:ln>
              <a:noFill/>
            </a:ln>
            <a:effectLst/>
          </c:spPr>
          <c:invertIfNegative val="0"/>
          <c:dLbls>
            <c:dLbl>
              <c:idx val="0"/>
              <c:tx>
                <c:rich>
                  <a:bodyPr/>
                  <a:lstStyle/>
                  <a:p>
                    <a:r>
                      <a:rPr lang="en-US"/>
                      <a:t>n=</a:t>
                    </a:r>
                    <a:fld id="{F6ACA1F9-2B67-4365-8652-559982C622F7}" type="VALUE">
                      <a:rPr lang="en-US" smtClean="0"/>
                      <a:pPr/>
                      <a:t>[VALUE]</a:t>
                    </a:fld>
                    <a:endParaRPr lang="en-US"/>
                  </a:p>
                  <a:p>
                    <a:r>
                      <a:rPr lang="en-US"/>
                      <a:t>(65%)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3D-4392-8C74-A4BE77F2F98B}"/>
                </c:ext>
              </c:extLst>
            </c:dLbl>
            <c:dLbl>
              <c:idx val="1"/>
              <c:tx>
                <c:rich>
                  <a:bodyPr/>
                  <a:lstStyle/>
                  <a:p>
                    <a:r>
                      <a:rPr lang="en-US"/>
                      <a:t>n=</a:t>
                    </a:r>
                    <a:fld id="{63ABA92C-9A20-4011-A87E-3E94AC4D0DE1}" type="VALUE">
                      <a:rPr lang="en-US" smtClean="0"/>
                      <a:pPr/>
                      <a:t>[VALUE]</a:t>
                    </a:fld>
                    <a:endParaRPr lang="en-US"/>
                  </a:p>
                  <a:p>
                    <a:r>
                      <a:rPr lang="en-US"/>
                      <a:t>(67%)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3D-4392-8C74-A4BE77F2F98B}"/>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2016–2017</c:v>
                </c:pt>
                <c:pt idx="1">
                  <c:v>2018–2019</c:v>
                </c:pt>
              </c:strCache>
            </c:strRef>
          </c:cat>
          <c:val>
            <c:numRef>
              <c:f>Sheet1!$C$2:$C$3</c:f>
              <c:numCache>
                <c:formatCode>#,##0</c:formatCode>
                <c:ptCount val="2"/>
                <c:pt idx="0">
                  <c:v>1162</c:v>
                </c:pt>
                <c:pt idx="1">
                  <c:v>1146</c:v>
                </c:pt>
              </c:numCache>
            </c:numRef>
          </c:val>
          <c:extLst>
            <c:ext xmlns:c16="http://schemas.microsoft.com/office/drawing/2014/chart" uri="{C3380CC4-5D6E-409C-BE32-E72D297353CC}">
              <c16:uniqueId val="{00000000-4000-414A-A1B9-A9297A0A8B23}"/>
            </c:ext>
          </c:extLst>
        </c:ser>
        <c:dLbls>
          <c:showLegendKey val="0"/>
          <c:showVal val="0"/>
          <c:showCatName val="0"/>
          <c:showSerName val="0"/>
          <c:showPercent val="0"/>
          <c:showBubbleSize val="0"/>
        </c:dLbls>
        <c:gapWidth val="150"/>
        <c:overlap val="100"/>
        <c:axId val="248763944"/>
        <c:axId val="345162808"/>
      </c:barChart>
      <c:catAx>
        <c:axId val="2487639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345162808"/>
        <c:crosses val="autoZero"/>
        <c:auto val="1"/>
        <c:lblAlgn val="ctr"/>
        <c:lblOffset val="20"/>
        <c:noMultiLvlLbl val="0"/>
      </c:catAx>
      <c:valAx>
        <c:axId val="345162808"/>
        <c:scaling>
          <c:orientation val="minMax"/>
          <c:max val="2000"/>
          <c:min val="0"/>
        </c:scaling>
        <c:delete val="0"/>
        <c:axPos val="l"/>
        <c:title>
          <c:tx>
            <c:rich>
              <a:bodyPr rot="-5400000" spcFirstLastPara="1" vertOverflow="ellipsis" vert="horz" wrap="square" anchor="ctr" anchorCtr="1"/>
              <a:lstStyle/>
              <a:p>
                <a:pPr>
                  <a:defRPr sz="1600" b="1" i="0" u="none" strike="noStrike" kern="1200" baseline="0">
                    <a:solidFill>
                      <a:srgbClr val="3F3F3F"/>
                    </a:solidFill>
                    <a:latin typeface="Calibri" panose="020F0502020204030204" pitchFamily="34" charset="0"/>
                    <a:ea typeface="+mn-ea"/>
                    <a:cs typeface="Calibri" panose="020F0502020204030204" pitchFamily="34" charset="0"/>
                  </a:defRPr>
                </a:pPr>
                <a:r>
                  <a:rPr lang="en-US" sz="2000" b="1">
                    <a:solidFill>
                      <a:srgbClr val="3F3F3F"/>
                    </a:solidFill>
                  </a:rPr>
                  <a:t>Cases Attributed to</a:t>
                </a:r>
                <a:br>
                  <a:rPr lang="en-US" sz="2000" b="1">
                    <a:solidFill>
                      <a:srgbClr val="3F3F3F"/>
                    </a:solidFill>
                  </a:rPr>
                </a:br>
                <a:r>
                  <a:rPr lang="en-US" sz="2000" b="1">
                    <a:solidFill>
                      <a:srgbClr val="3F3F3F"/>
                    </a:solidFill>
                  </a:rPr>
                  <a:t>Recent Transmission*</a:t>
                </a:r>
              </a:p>
            </c:rich>
          </c:tx>
          <c:layout>
            <c:manualLayout>
              <c:xMode val="edge"/>
              <c:yMode val="edge"/>
              <c:x val="3.9636749333989439E-4"/>
              <c:y val="0.134007172304020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248763944"/>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94729646923332"/>
          <c:y val="3.125E-2"/>
          <c:w val="0.6330073818897638"/>
          <c:h val="0.59264763779527574"/>
        </c:manualLayout>
      </c:layout>
      <c:pieChart>
        <c:varyColors val="1"/>
        <c:ser>
          <c:idx val="0"/>
          <c:order val="0"/>
          <c:tx>
            <c:strRef>
              <c:f>Sheet1!$A$2</c:f>
              <c:strCache>
                <c:ptCount val="1"/>
                <c:pt idx="0">
                  <c:v>U.S-born</c:v>
                </c:pt>
              </c:strCache>
            </c:strRef>
          </c:tx>
          <c:spPr>
            <a:solidFill>
              <a:srgbClr val="005DAA"/>
            </a:solidFill>
            <a:ln>
              <a:solidFill>
                <a:schemeClr val="bg2"/>
              </a:solidFill>
            </a:ln>
          </c:spPr>
          <c:dPt>
            <c:idx val="0"/>
            <c:bubble3D val="0"/>
            <c:spPr>
              <a:solidFill>
                <a:schemeClr val="accent1">
                  <a:lumMod val="50000"/>
                </a:schemeClr>
              </a:solidFill>
              <a:ln>
                <a:solidFill>
                  <a:schemeClr val="bg2"/>
                </a:solidFill>
              </a:ln>
              <a:effectLst/>
            </c:spPr>
            <c:extLst>
              <c:ext xmlns:c16="http://schemas.microsoft.com/office/drawing/2014/chart" uri="{C3380CC4-5D6E-409C-BE32-E72D297353CC}">
                <c16:uniqueId val="{00000001-B35B-44E4-837F-F1ED607FC387}"/>
              </c:ext>
            </c:extLst>
          </c:dPt>
          <c:dPt>
            <c:idx val="1"/>
            <c:bubble3D val="0"/>
            <c:spPr>
              <a:solidFill>
                <a:schemeClr val="tx2">
                  <a:lumMod val="85000"/>
                </a:schemeClr>
              </a:solidFill>
              <a:ln>
                <a:solidFill>
                  <a:schemeClr val="bg2"/>
                </a:solid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a:solidFill>
                  <a:schemeClr val="bg2"/>
                </a:solidFill>
              </a:ln>
              <a:effectLst/>
            </c:spPr>
            <c:extLst>
              <c:ext xmlns:c16="http://schemas.microsoft.com/office/drawing/2014/chart" uri="{C3380CC4-5D6E-409C-BE32-E72D297353CC}">
                <c16:uniqueId val="{00000003-299B-4607-8427-C3AF3CAA9423}"/>
              </c:ext>
            </c:extLst>
          </c:dPt>
          <c:dLbls>
            <c:dLbl>
              <c:idx val="0"/>
              <c:layout>
                <c:manualLayout>
                  <c:x val="-9.9607862668208372E-3"/>
                  <c:y val="-2.0251911749147682E-2"/>
                </c:manualLayout>
              </c:layout>
              <c:tx>
                <c:rich>
                  <a:bodyPr/>
                  <a:lstStyle/>
                  <a:p>
                    <a:r>
                      <a:rPr lang="en-US" sz="1600" b="1">
                        <a:solidFill>
                          <a:srgbClr val="000000"/>
                        </a:solidFill>
                      </a:rPr>
                      <a:t>24.9% (n=952)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5B-44E4-837F-F1ED607FC387}"/>
                </c:ext>
              </c:extLst>
            </c:dLbl>
            <c:dLbl>
              <c:idx val="1"/>
              <c:layout>
                <c:manualLayout>
                  <c:x val="0.17740258380442819"/>
                  <c:y val="-0.19771589092085542"/>
                </c:manualLayout>
              </c:layout>
              <c:tx>
                <c:rich>
                  <a:bodyPr/>
                  <a:lstStyle/>
                  <a:p>
                    <a:r>
                      <a:rPr lang="en-US" sz="1600">
                        <a:solidFill>
                          <a:srgbClr val="000000"/>
                        </a:solidFill>
                      </a:rPr>
                      <a:t>75.1% </a:t>
                    </a:r>
                  </a:p>
                  <a:p>
                    <a:r>
                      <a:rPr lang="en-US" sz="1600">
                        <a:solidFill>
                          <a:srgbClr val="000000"/>
                        </a:solidFill>
                      </a:rPr>
                      <a:t>(n=2,872)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5B-44E4-837F-F1ED607FC387}"/>
                </c:ext>
              </c:extLst>
            </c:dLbl>
            <c:dLbl>
              <c:idx val="2"/>
              <c:delete val="1"/>
              <c:extLst>
                <c:ext xmlns:c15="http://schemas.microsoft.com/office/drawing/2012/chart" uri="{CE6537A1-D6FC-4f65-9D91-7224C49458BB}"/>
                <c:ext xmlns:c16="http://schemas.microsoft.com/office/drawing/2014/chart" uri="{C3380CC4-5D6E-409C-BE32-E72D297353CC}">
                  <c16:uniqueId val="{00000003-299B-4607-8427-C3AF3CAA942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val>
            <c:numRef>
              <c:f>Sheet1!$B$2:$C$2</c:f>
              <c:numCache>
                <c:formatCode>General</c:formatCode>
                <c:ptCount val="2"/>
                <c:pt idx="0">
                  <c:v>24.9</c:v>
                </c:pt>
                <c:pt idx="1">
                  <c:v>75.099999999999994</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Sheet1!$A$3</c:f>
              <c:strCache>
                <c:ptCount val="1"/>
                <c:pt idx="0">
                  <c:v>Non-U.S.–born</c:v>
                </c:pt>
              </c:strCache>
            </c:strRef>
          </c:tx>
          <c:spPr>
            <a:solidFill>
              <a:schemeClr val="accent6">
                <a:lumMod val="25000"/>
                <a:lumOff val="75000"/>
              </a:schemeClr>
            </a:solidFill>
            <a:ln>
              <a:solidFill>
                <a:schemeClr val="bg2"/>
              </a:solidFill>
            </a:ln>
          </c:spPr>
          <c:dPt>
            <c:idx val="0"/>
            <c:bubble3D val="0"/>
            <c:spPr>
              <a:solidFill>
                <a:schemeClr val="accent1">
                  <a:lumMod val="50000"/>
                </a:schemeClr>
              </a:solidFill>
              <a:ln w="19050">
                <a:solidFill>
                  <a:schemeClr val="bg2"/>
                </a:solidFill>
              </a:ln>
              <a:effectLst/>
            </c:spPr>
            <c:extLst>
              <c:ext xmlns:c16="http://schemas.microsoft.com/office/drawing/2014/chart" uri="{C3380CC4-5D6E-409C-BE32-E72D297353CC}">
                <c16:uniqueId val="{00000004-CFE7-4A65-8648-106F7E27BF65}"/>
              </c:ext>
            </c:extLst>
          </c:dPt>
          <c:dPt>
            <c:idx val="1"/>
            <c:bubble3D val="0"/>
            <c:spPr>
              <a:solidFill>
                <a:schemeClr val="tx2">
                  <a:lumMod val="85000"/>
                </a:schemeClr>
              </a:solidFill>
              <a:ln w="19050">
                <a:solidFill>
                  <a:schemeClr val="bg2"/>
                </a:solidFill>
              </a:ln>
              <a:effectLst/>
            </c:spPr>
            <c:extLst>
              <c:ext xmlns:c16="http://schemas.microsoft.com/office/drawing/2014/chart" uri="{C3380CC4-5D6E-409C-BE32-E72D297353CC}">
                <c16:uniqueId val="{00000003-CFE7-4A65-8648-106F7E27BF65}"/>
              </c:ext>
            </c:extLst>
          </c:dPt>
          <c:dPt>
            <c:idx val="2"/>
            <c:bubble3D val="0"/>
            <c:spPr>
              <a:solidFill>
                <a:schemeClr val="tx2">
                  <a:lumMod val="75000"/>
                </a:schemeClr>
              </a:solidFill>
              <a:ln w="19050">
                <a:solidFill>
                  <a:schemeClr val="bg2"/>
                </a:solidFill>
              </a:ln>
              <a:effectLst/>
            </c:spPr>
            <c:extLst>
              <c:ext xmlns:c16="http://schemas.microsoft.com/office/drawing/2014/chart" uri="{C3380CC4-5D6E-409C-BE32-E72D297353CC}">
                <c16:uniqueId val="{00000005-CFE7-4A65-8648-106F7E27BF65}"/>
              </c:ext>
            </c:extLst>
          </c:dPt>
          <c:dLbls>
            <c:dLbl>
              <c:idx val="0"/>
              <c:layout>
                <c:manualLayout>
                  <c:x val="-0.14498687742629421"/>
                  <c:y val="-5.9994975078115603E-2"/>
                </c:manualLayout>
              </c:layout>
              <c:tx>
                <c:rich>
                  <a:bodyPr/>
                  <a:lstStyle/>
                  <a:p>
                    <a:fld id="{B7C3AE2A-6965-4429-AD55-66D7EBA35EFB}" type="VALUE">
                      <a:rPr lang="en-US" smtClean="0"/>
                      <a:pPr/>
                      <a:t>[VALUE]</a:t>
                    </a:fld>
                    <a:r>
                      <a:rPr lang="en-US"/>
                      <a:t>%</a:t>
                    </a:r>
                  </a:p>
                  <a:p>
                    <a:r>
                      <a:rPr lang="en-US"/>
                      <a:t>(n=969)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E7-4A65-8648-106F7E27BF65}"/>
                </c:ext>
              </c:extLst>
            </c:dLbl>
            <c:dLbl>
              <c:idx val="1"/>
              <c:layout>
                <c:manualLayout>
                  <c:x val="0.16142377909393782"/>
                  <c:y val="2.3448970788321179E-2"/>
                </c:manualLayout>
              </c:layout>
              <c:tx>
                <c:rich>
                  <a:bodyPr/>
                  <a:lstStyle/>
                  <a:p>
                    <a:fld id="{6467F5A5-22F9-4CEA-BF9A-7D498C57094F}" type="VALUE">
                      <a:rPr lang="en-US" smtClean="0"/>
                      <a:pPr/>
                      <a:t>[VALUE]</a:t>
                    </a:fld>
                    <a:r>
                      <a:rPr lang="en-US"/>
                      <a:t>%</a:t>
                    </a:r>
                  </a:p>
                  <a:p>
                    <a:r>
                      <a:rPr lang="en-US"/>
                      <a:t>(n=739)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E7-4A65-8648-106F7E27BF65}"/>
                </c:ext>
              </c:extLst>
            </c:dLbl>
            <c:dLbl>
              <c:idx val="2"/>
              <c:delete val="1"/>
              <c:extLst>
                <c:ext xmlns:c15="http://schemas.microsoft.com/office/drawing/2012/chart" uri="{CE6537A1-D6FC-4f65-9D91-7224C49458BB}"/>
                <c:ext xmlns:c16="http://schemas.microsoft.com/office/drawing/2014/chart" uri="{C3380CC4-5D6E-409C-BE32-E72D297353CC}">
                  <c16:uniqueId val="{00000005-CFE7-4A65-8648-106F7E27BF6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2"/>
                <c:pt idx="0">
                  <c:v>Recent Transmission</c:v>
                </c:pt>
                <c:pt idx="1">
                  <c:v>Not Recent Transmission</c:v>
                </c:pt>
              </c:strCache>
            </c:strRef>
          </c:cat>
          <c:val>
            <c:numRef>
              <c:f>Sheet1!$B$3:$D$3</c:f>
              <c:numCache>
                <c:formatCode>General</c:formatCode>
                <c:ptCount val="3"/>
                <c:pt idx="0">
                  <c:v>7.7</c:v>
                </c:pt>
                <c:pt idx="1">
                  <c:v>92.3</c:v>
                </c:pt>
              </c:numCache>
            </c:numRef>
          </c:val>
          <c:extLst>
            <c:ext xmlns:c16="http://schemas.microsoft.com/office/drawing/2014/chart" uri="{C3380CC4-5D6E-409C-BE32-E72D297353CC}">
              <c16:uniqueId val="{00000002-CFE7-4A65-8648-106F7E27BF6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legendEntry>
      <c:legendEntry>
        <c:idx val="2"/>
        <c:delete val="1"/>
      </c:legendEntry>
      <c:layout>
        <c:manualLayout>
          <c:xMode val="edge"/>
          <c:yMode val="edge"/>
          <c:x val="0.584417284408417"/>
          <c:y val="0.27527332745264665"/>
          <c:w val="0.41243038049513769"/>
          <c:h val="0.336549460585270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0053763200438"/>
          <c:y val="8.0855183631163396E-2"/>
          <c:w val="0.84342241616901836"/>
          <c:h val="0.78362571127989811"/>
        </c:manualLayout>
      </c:layout>
      <c:barChart>
        <c:barDir val="col"/>
        <c:grouping val="stacked"/>
        <c:varyColors val="0"/>
        <c:ser>
          <c:idx val="0"/>
          <c:order val="0"/>
          <c:tx>
            <c:strRef>
              <c:f>Sheet1!$B$1</c:f>
              <c:strCache>
                <c:ptCount val="1"/>
                <c:pt idx="0">
                  <c:v> U.S.-born cases</c:v>
                </c:pt>
              </c:strCache>
            </c:strRef>
          </c:tx>
          <c:spPr>
            <a:solidFill>
              <a:srgbClr val="005DAA"/>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#,##0</c:formatCode>
                <c:ptCount val="27"/>
                <c:pt idx="0">
                  <c:v>17433</c:v>
                </c:pt>
                <c:pt idx="1">
                  <c:v>16181</c:v>
                </c:pt>
                <c:pt idx="2">
                  <c:v>14662</c:v>
                </c:pt>
                <c:pt idx="3">
                  <c:v>13385</c:v>
                </c:pt>
                <c:pt idx="4">
                  <c:v>11926</c:v>
                </c:pt>
                <c:pt idx="5">
                  <c:v>10609</c:v>
                </c:pt>
                <c:pt idx="6">
                  <c:v>9783</c:v>
                </c:pt>
                <c:pt idx="7">
                  <c:v>8632</c:v>
                </c:pt>
                <c:pt idx="8">
                  <c:v>7849</c:v>
                </c:pt>
                <c:pt idx="9">
                  <c:v>7265</c:v>
                </c:pt>
                <c:pt idx="10">
                  <c:v>6842</c:v>
                </c:pt>
                <c:pt idx="11">
                  <c:v>6601</c:v>
                </c:pt>
                <c:pt idx="12">
                  <c:v>6287</c:v>
                </c:pt>
                <c:pt idx="13">
                  <c:v>5858</c:v>
                </c:pt>
                <c:pt idx="14">
                  <c:v>5440</c:v>
                </c:pt>
                <c:pt idx="15">
                  <c:v>5236</c:v>
                </c:pt>
                <c:pt idx="16">
                  <c:v>4492</c:v>
                </c:pt>
                <c:pt idx="17">
                  <c:v>4310</c:v>
                </c:pt>
                <c:pt idx="18">
                  <c:v>3924</c:v>
                </c:pt>
                <c:pt idx="19">
                  <c:v>3618</c:v>
                </c:pt>
                <c:pt idx="20">
                  <c:v>3323</c:v>
                </c:pt>
                <c:pt idx="21">
                  <c:v>3118</c:v>
                </c:pt>
                <c:pt idx="22">
                  <c:v>3128</c:v>
                </c:pt>
                <c:pt idx="23">
                  <c:v>2885</c:v>
                </c:pt>
                <c:pt idx="24">
                  <c:v>2668</c:v>
                </c:pt>
                <c:pt idx="25">
                  <c:v>2656</c:v>
                </c:pt>
                <c:pt idx="26">
                  <c:v>2541</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 Non-U.S.–born cases</c:v>
                </c:pt>
              </c:strCache>
            </c:strRef>
          </c:tx>
          <c:spPr>
            <a:solidFill>
              <a:srgbClr val="86B2D8"/>
            </a:solidFill>
            <a:ln>
              <a:noFill/>
            </a:ln>
          </c:spPr>
          <c:invertIfNegative val="0"/>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#,##0</c:formatCode>
                <c:ptCount val="27"/>
                <c:pt idx="0">
                  <c:v>7404</c:v>
                </c:pt>
                <c:pt idx="1">
                  <c:v>7762</c:v>
                </c:pt>
                <c:pt idx="2">
                  <c:v>8011</c:v>
                </c:pt>
                <c:pt idx="3">
                  <c:v>7751</c:v>
                </c:pt>
                <c:pt idx="4">
                  <c:v>7753</c:v>
                </c:pt>
                <c:pt idx="5">
                  <c:v>7622</c:v>
                </c:pt>
                <c:pt idx="6">
                  <c:v>7623</c:v>
                </c:pt>
                <c:pt idx="7">
                  <c:v>7634</c:v>
                </c:pt>
                <c:pt idx="8">
                  <c:v>8035</c:v>
                </c:pt>
                <c:pt idx="9">
                  <c:v>7739</c:v>
                </c:pt>
                <c:pt idx="10">
                  <c:v>7948</c:v>
                </c:pt>
                <c:pt idx="11">
                  <c:v>7877</c:v>
                </c:pt>
                <c:pt idx="12">
                  <c:v>7745</c:v>
                </c:pt>
                <c:pt idx="13">
                  <c:v>7847</c:v>
                </c:pt>
                <c:pt idx="14">
                  <c:v>7788</c:v>
                </c:pt>
                <c:pt idx="15">
                  <c:v>7646</c:v>
                </c:pt>
                <c:pt idx="16">
                  <c:v>6994</c:v>
                </c:pt>
                <c:pt idx="17">
                  <c:v>6759</c:v>
                </c:pt>
                <c:pt idx="18">
                  <c:v>6554</c:v>
                </c:pt>
                <c:pt idx="19">
                  <c:v>6306</c:v>
                </c:pt>
                <c:pt idx="20">
                  <c:v>6219</c:v>
                </c:pt>
                <c:pt idx="21">
                  <c:v>6266</c:v>
                </c:pt>
                <c:pt idx="22">
                  <c:v>6404</c:v>
                </c:pt>
                <c:pt idx="23">
                  <c:v>6362</c:v>
                </c:pt>
                <c:pt idx="24">
                  <c:v>6408</c:v>
                </c:pt>
                <c:pt idx="25">
                  <c:v>6364</c:v>
                </c:pt>
                <c:pt idx="26">
                  <c:v>6364</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c:v>
                </c:pt>
              </c:strCache>
            </c:strRef>
          </c:tx>
          <c:spPr>
            <a:ln w="31750">
              <a:solidFill>
                <a:srgbClr val="F6A01A"/>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0.0</c:formatCode>
                <c:ptCount val="27"/>
                <c:pt idx="0">
                  <c:v>7.3859568103919431</c:v>
                </c:pt>
                <c:pt idx="1">
                  <c:v>6.7930726175768426</c:v>
                </c:pt>
                <c:pt idx="2">
                  <c:v>6.0865778546037683</c:v>
                </c:pt>
                <c:pt idx="3">
                  <c:v>5.5737582149742204</c:v>
                </c:pt>
                <c:pt idx="4">
                  <c:v>4.9365251079527512</c:v>
                </c:pt>
                <c:pt idx="5">
                  <c:v>4.3716824981131381</c:v>
                </c:pt>
                <c:pt idx="6">
                  <c:v>3.9965217719112598</c:v>
                </c:pt>
                <c:pt idx="7">
                  <c:v>3.5200139195508733</c:v>
                </c:pt>
                <c:pt idx="8">
                  <c:v>3.1715712908089886</c:v>
                </c:pt>
                <c:pt idx="9">
                  <c:v>2.9229736377631235</c:v>
                </c:pt>
                <c:pt idx="10">
                  <c:v>2.7062156925260541</c:v>
                </c:pt>
                <c:pt idx="11">
                  <c:v>2.5944950694590667</c:v>
                </c:pt>
                <c:pt idx="12">
                  <c:v>2.4513172851552283</c:v>
                </c:pt>
                <c:pt idx="13">
                  <c:v>2.2739775757396017</c:v>
                </c:pt>
                <c:pt idx="14">
                  <c:v>2.0940398740374966</c:v>
                </c:pt>
                <c:pt idx="15">
                  <c:v>2.0039585529779647</c:v>
                </c:pt>
                <c:pt idx="16">
                  <c:v>1.700405952236967</c:v>
                </c:pt>
                <c:pt idx="17">
                  <c:v>1.6213125118386849</c:v>
                </c:pt>
                <c:pt idx="18">
                  <c:v>1.467368923606216</c:v>
                </c:pt>
                <c:pt idx="19">
                  <c:v>1.3441812799878188</c:v>
                </c:pt>
                <c:pt idx="20">
                  <c:v>1.2248809014350834</c:v>
                </c:pt>
                <c:pt idx="21">
                  <c:v>1.1428345982376698</c:v>
                </c:pt>
                <c:pt idx="22">
                  <c:v>1.1416222554441111</c:v>
                </c:pt>
                <c:pt idx="23">
                  <c:v>1.0466423900775894</c:v>
                </c:pt>
                <c:pt idx="24">
                  <c:v>0.9639522644046199</c:v>
                </c:pt>
                <c:pt idx="25">
                  <c:v>0.95331452240866288</c:v>
                </c:pt>
                <c:pt idx="26">
                  <c:v>0.90964711480608973</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 Non-U.S.–born rate</c:v>
                </c:pt>
              </c:strCache>
            </c:strRef>
          </c:tx>
          <c:spPr>
            <a:ln w="31750">
              <a:solidFill>
                <a:srgbClr val="C00000"/>
              </a:solidFill>
            </a:ln>
          </c:spPr>
          <c:marker>
            <c:symbol val="none"/>
          </c:marker>
          <c:cat>
            <c:numRef>
              <c:f>Sheet1!$A$2:$A$28</c:f>
              <c:numCache>
                <c:formatCode>General</c:formatCode>
                <c:ptCount val="2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Sheet1!$E$2:$E$28</c:f>
              <c:numCache>
                <c:formatCode>0.0</c:formatCode>
                <c:ptCount val="27"/>
                <c:pt idx="0">
                  <c:v>34.035119977935089</c:v>
                </c:pt>
                <c:pt idx="1">
                  <c:v>36.077953665161267</c:v>
                </c:pt>
                <c:pt idx="2">
                  <c:v>38.018403545967146</c:v>
                </c:pt>
                <c:pt idx="3">
                  <c:v>32.031514613329904</c:v>
                </c:pt>
                <c:pt idx="4">
                  <c:v>30.874488732125762</c:v>
                </c:pt>
                <c:pt idx="5">
                  <c:v>28.88113235258232</c:v>
                </c:pt>
                <c:pt idx="6">
                  <c:v>28.131829524729664</c:v>
                </c:pt>
                <c:pt idx="7">
                  <c:v>26.47114406037668</c:v>
                </c:pt>
                <c:pt idx="8">
                  <c:v>27.646049503391275</c:v>
                </c:pt>
                <c:pt idx="9">
                  <c:v>25.540169300399683</c:v>
                </c:pt>
                <c:pt idx="10">
                  <c:v>23.885318495906514</c:v>
                </c:pt>
                <c:pt idx="11">
                  <c:v>23.229446267742826</c:v>
                </c:pt>
                <c:pt idx="12">
                  <c:v>22.293722689290185</c:v>
                </c:pt>
                <c:pt idx="13">
                  <c:v>21.657101975612342</c:v>
                </c:pt>
                <c:pt idx="14">
                  <c:v>20.923737891978544</c:v>
                </c:pt>
                <c:pt idx="15">
                  <c:v>20.186220657674252</c:v>
                </c:pt>
                <c:pt idx="16">
                  <c:v>18.771181657426094</c:v>
                </c:pt>
                <c:pt idx="17">
                  <c:v>17.620283592455433</c:v>
                </c:pt>
                <c:pt idx="18">
                  <c:v>17.010201449163272</c:v>
                </c:pt>
                <c:pt idx="19">
                  <c:v>15.973561602435481</c:v>
                </c:pt>
                <c:pt idx="20">
                  <c:v>15.68353387568922</c:v>
                </c:pt>
                <c:pt idx="21">
                  <c:v>15.540058705014619</c:v>
                </c:pt>
                <c:pt idx="22">
                  <c:v>15.243552285634273</c:v>
                </c:pt>
                <c:pt idx="23">
                  <c:v>14.756244788519725</c:v>
                </c:pt>
                <c:pt idx="24">
                  <c:v>14.7463815675017</c:v>
                </c:pt>
                <c:pt idx="25">
                  <c:v>14.349383959571355</c:v>
                </c:pt>
                <c:pt idx="26">
                  <c:v>14.219055679534122</c:v>
                </c:pt>
              </c:numCache>
            </c:numRef>
          </c:val>
          <c:smooth val="0"/>
          <c:extLst>
            <c:ext xmlns:c16="http://schemas.microsoft.com/office/drawing/2014/chart" uri="{C3380CC4-5D6E-409C-BE32-E72D297353CC}">
              <c16:uniqueId val="{00000000-3797-4CD2-AE0C-1805863780F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800">
                <a:solidFill>
                  <a:srgbClr val="000000"/>
                </a:solidFill>
                <a:latin typeface="Calibri" panose="020F0502020204030204" pitchFamily="34" charset="0"/>
                <a:cs typeface="Calibri" panose="020F0502020204030204" pitchFamily="34" charset="0"/>
              </a:defRPr>
            </a:pPr>
            <a:endParaRPr lang="en-US"/>
          </a:p>
        </c:txPr>
        <c:crossAx val="281769984"/>
        <c:crosses val="autoZero"/>
        <c:auto val="1"/>
        <c:lblAlgn val="ctr"/>
        <c:lblOffset val="0"/>
        <c:tickLblSkip val="5"/>
        <c:noMultiLvlLbl val="0"/>
      </c:catAx>
      <c:valAx>
        <c:axId val="281769984"/>
        <c:scaling>
          <c:orientation val="minMax"/>
        </c:scaling>
        <c:delete val="0"/>
        <c:axPos val="l"/>
        <c:numFmt formatCode="#,##0" sourceLinked="0"/>
        <c:majorTickMark val="out"/>
        <c:minorTickMark val="none"/>
        <c:tickLblPos val="nextTo"/>
        <c:spPr>
          <a:ln>
            <a:solidFill>
              <a:srgbClr val="000000"/>
            </a:solidFill>
          </a:ln>
        </c:spPr>
        <c:txPr>
          <a:bodyPr/>
          <a:lstStyle/>
          <a:p>
            <a:pPr>
              <a:defRPr sz="1800">
                <a:solidFill>
                  <a:srgbClr val="000000"/>
                </a:solidFill>
                <a:latin typeface="Calibri" panose="020F0502020204030204" pitchFamily="34" charset="0"/>
                <a:cs typeface="Calibri" panose="020F0502020204030204" pitchFamily="34" charset="0"/>
              </a:defRPr>
            </a:pPr>
            <a:endParaRPr lang="en-US"/>
          </a:p>
        </c:txPr>
        <c:crossAx val="281767240"/>
        <c:crosses val="autoZero"/>
        <c:crossBetween val="between"/>
        <c:majorUnit val="5000"/>
      </c:valAx>
      <c:valAx>
        <c:axId val="578741056"/>
        <c:scaling>
          <c:orientation val="minMax"/>
        </c:scaling>
        <c:delete val="0"/>
        <c:axPos val="r"/>
        <c:numFmt formatCode="0" sourceLinked="0"/>
        <c:majorTickMark val="out"/>
        <c:minorTickMark val="none"/>
        <c:tickLblPos val="nextTo"/>
        <c:spPr>
          <a:ln>
            <a:solidFill>
              <a:srgbClr val="000000"/>
            </a:solidFill>
          </a:ln>
        </c:spPr>
        <c:txPr>
          <a:bodyPr/>
          <a:lstStyle/>
          <a:p>
            <a:pPr>
              <a:defRPr sz="1800" baseline="0">
                <a:solidFill>
                  <a:srgbClr val="000000"/>
                </a:solidFill>
                <a:latin typeface="Calibri" panose="020F0502020204030204" pitchFamily="34" charset="0"/>
                <a:cs typeface="Calibri" panose="020F0502020204030204" pitchFamily="34" charset="0"/>
              </a:defRPr>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egendEntry>
        <c:idx val="0"/>
        <c:txPr>
          <a:bodyPr/>
          <a:lstStyle/>
          <a:p>
            <a:pPr>
              <a:defRPr sz="1800">
                <a:solidFill>
                  <a:srgbClr val="000000"/>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rgbClr val="000000"/>
                </a:solidFill>
                <a:latin typeface="Calibri" panose="020F0502020204030204" pitchFamily="34" charset="0"/>
                <a:cs typeface="Calibri" panose="020F0502020204030204" pitchFamily="34" charset="0"/>
              </a:defRPr>
            </a:pPr>
            <a:endParaRPr lang="en-US"/>
          </a:p>
        </c:txPr>
      </c:legendEntry>
      <c:layout>
        <c:manualLayout>
          <c:xMode val="edge"/>
          <c:yMode val="edge"/>
          <c:x val="0.615084857738048"/>
          <c:y val="0.10807890676902726"/>
          <c:w val="0.30084891865194474"/>
          <c:h val="0.29654253950653997"/>
        </c:manualLayout>
      </c:layout>
      <c:overlay val="0"/>
      <c:txPr>
        <a:bodyPr/>
        <a:lstStyle/>
        <a:p>
          <a:pPr>
            <a:defRPr sz="1800">
              <a:solidFill>
                <a:srgbClr val="000000"/>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r>
              <a:rPr lang="en-US" sz="1800" b="1" kern="1200" baseline="0" dirty="0">
                <a:solidFill>
                  <a:schemeClr val="accent4">
                    <a:lumMod val="75000"/>
                  </a:schemeClr>
                </a:solidFill>
                <a:effectLst/>
                <a:latin typeface="Calibri" pitchFamily="34" charset="0"/>
                <a:ea typeface="+mj-ea"/>
                <a:cs typeface="+mj-cs"/>
              </a:rPr>
              <a:t>Native Hawaiian/</a:t>
            </a:r>
          </a:p>
          <a:p>
            <a:pPr>
              <a:defRPr lang="en-US" sz="1800" b="1" dirty="0" smtClean="0">
                <a:solidFill>
                  <a:schemeClr val="accent4">
                    <a:lumMod val="75000"/>
                  </a:schemeClr>
                </a:solidFill>
                <a:effectLst/>
                <a:latin typeface="Calibri" pitchFamily="34" charset="0"/>
                <a:ea typeface="+mj-ea"/>
                <a:cs typeface="+mj-cs"/>
              </a:defRPr>
            </a:pPr>
            <a:r>
              <a:rPr lang="en-US" sz="1800" b="1" kern="1200" baseline="0" dirty="0">
                <a:solidFill>
                  <a:schemeClr val="accent4">
                    <a:lumMod val="75000"/>
                  </a:schemeClr>
                </a:solidFill>
                <a:effectLst/>
                <a:latin typeface="Calibri" pitchFamily="34" charset="0"/>
                <a:ea typeface="+mj-ea"/>
                <a:cs typeface="+mj-cs"/>
              </a:rPr>
              <a:t>Pacific Islander</a:t>
            </a:r>
          </a:p>
        </c:rich>
      </c:tx>
      <c:layout>
        <c:manualLayout>
          <c:xMode val="edge"/>
          <c:yMode val="edge"/>
          <c:x val="0.2569878899436297"/>
          <c:y val="1.402366158854138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endParaRPr lang="en-US"/>
        </a:p>
      </c:txPr>
    </c:title>
    <c:autoTitleDeleted val="0"/>
    <c:plotArea>
      <c:layout>
        <c:manualLayout>
          <c:layoutTarget val="inner"/>
          <c:xMode val="edge"/>
          <c:yMode val="edge"/>
          <c:x val="0.20776850322570281"/>
          <c:y val="0.17842531129991882"/>
          <c:w val="0.74907177242807277"/>
          <c:h val="0.7054242066600942"/>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18.600000000000001</c:v>
                </c:pt>
                <c:pt idx="1">
                  <c:v>32.299999999999997</c:v>
                </c:pt>
              </c:numCache>
            </c:numRef>
          </c:val>
          <c:extLst>
            <c:ext xmlns:c16="http://schemas.microsoft.com/office/drawing/2014/chart" uri="{C3380CC4-5D6E-409C-BE32-E72D297353CC}">
              <c16:uniqueId val="{00000000-4589-49B3-9B65-31B3513EFC16}"/>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4.5999999999999996</c:v>
                </c:pt>
                <c:pt idx="1">
                  <c:v>12.3</c:v>
                </c:pt>
              </c:numCache>
            </c:numRef>
          </c:val>
          <c:extLst>
            <c:ext xmlns:c16="http://schemas.microsoft.com/office/drawing/2014/chart" uri="{C3380CC4-5D6E-409C-BE32-E72D297353CC}">
              <c16:uniqueId val="{00000001-4589-49B3-9B65-31B3513EFC16}"/>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rgbClr val="5C5C5C"/>
                    </a:solidFill>
                    <a:latin typeface="Calibri" panose="020F0502020204030204" pitchFamily="34" charset="0"/>
                    <a:ea typeface="+mn-ea"/>
                    <a:cs typeface="Calibri" panose="020F0502020204030204" pitchFamily="34" charset="0"/>
                  </a:defRPr>
                </a:pPr>
                <a:r>
                  <a:rPr lang="en-US" sz="1400" b="1" baseline="0">
                    <a:solidFill>
                      <a:srgbClr val="5C5C5C"/>
                    </a:solidFill>
                    <a:latin typeface="Calibri" panose="020F0502020204030204" pitchFamily="34" charset="0"/>
                    <a:cs typeface="Calibri" panose="020F0502020204030204" pitchFamily="34" charset="0"/>
                  </a:rPr>
                  <a:t>Percent of TB cases</a:t>
                </a:r>
              </a:p>
            </c:rich>
          </c:tx>
          <c:layout>
            <c:manualLayout>
              <c:xMode val="edge"/>
              <c:yMode val="edge"/>
              <c:x val="2.5743833287918308E-2"/>
              <c:y val="0.2802832925419604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r>
              <a:rPr lang="en-US" sz="1800" b="1" kern="1200" baseline="0" dirty="0">
                <a:solidFill>
                  <a:schemeClr val="accent4">
                    <a:lumMod val="75000"/>
                  </a:schemeClr>
                </a:solidFill>
                <a:effectLst/>
                <a:latin typeface="Calibri" pitchFamily="34" charset="0"/>
                <a:ea typeface="+mj-ea"/>
                <a:cs typeface="+mj-cs"/>
              </a:rPr>
              <a:t>Black, non-Hispanic</a:t>
            </a:r>
          </a:p>
        </c:rich>
      </c:tx>
      <c:layout>
        <c:manualLayout>
          <c:xMode val="edge"/>
          <c:yMode val="edge"/>
          <c:x val="0.27400351977908166"/>
          <c:y val="1.3110466638734681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endParaRPr lang="en-US"/>
        </a:p>
      </c:txPr>
    </c:title>
    <c:autoTitleDeleted val="0"/>
    <c:plotArea>
      <c:layout>
        <c:manualLayout>
          <c:layoutTarget val="inner"/>
          <c:xMode val="edge"/>
          <c:yMode val="edge"/>
          <c:x val="0.16324329597595466"/>
          <c:y val="0.14536364623149048"/>
          <c:w val="0.75314624020741616"/>
          <c:h val="0.73785448389701935"/>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20.5</c:v>
                </c:pt>
                <c:pt idx="1">
                  <c:v>19.7</c:v>
                </c:pt>
              </c:numCache>
            </c:numRef>
          </c:val>
          <c:extLst>
            <c:ext xmlns:c16="http://schemas.microsoft.com/office/drawing/2014/chart" uri="{C3380CC4-5D6E-409C-BE32-E72D297353CC}">
              <c16:uniqueId val="{00000000-6094-43B6-8872-0E03C383BA8B}"/>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8.6</c:v>
                </c:pt>
                <c:pt idx="1">
                  <c:v>7.2</c:v>
                </c:pt>
              </c:numCache>
            </c:numRef>
          </c:val>
          <c:extLst>
            <c:ext xmlns:c16="http://schemas.microsoft.com/office/drawing/2014/chart" uri="{C3380CC4-5D6E-409C-BE32-E72D297353CC}">
              <c16:uniqueId val="{00000001-6094-43B6-8872-0E03C383BA8B}"/>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r>
              <a:rPr lang="en-US" sz="1800" b="1" kern="1200" baseline="0">
                <a:solidFill>
                  <a:schemeClr val="accent4">
                    <a:lumMod val="75000"/>
                  </a:schemeClr>
                </a:solidFill>
                <a:effectLst/>
                <a:latin typeface="Calibri" pitchFamily="34" charset="0"/>
                <a:ea typeface="+mj-ea"/>
                <a:cs typeface="+mj-cs"/>
              </a:rPr>
              <a:t>American Indian/</a:t>
            </a:r>
          </a:p>
          <a:p>
            <a:pPr>
              <a:defRPr lang="en-US" sz="1800" b="1" dirty="0" smtClean="0">
                <a:solidFill>
                  <a:schemeClr val="accent4">
                    <a:lumMod val="75000"/>
                  </a:schemeClr>
                </a:solidFill>
                <a:effectLst/>
                <a:latin typeface="Calibri" pitchFamily="34" charset="0"/>
                <a:ea typeface="+mj-ea"/>
                <a:cs typeface="+mj-cs"/>
              </a:defRPr>
            </a:pPr>
            <a:r>
              <a:rPr lang="en-US" sz="1800" b="1" kern="1200" baseline="0">
                <a:solidFill>
                  <a:schemeClr val="accent4">
                    <a:lumMod val="75000"/>
                  </a:schemeClr>
                </a:solidFill>
                <a:effectLst/>
                <a:latin typeface="Calibri" pitchFamily="34" charset="0"/>
                <a:ea typeface="+mj-ea"/>
                <a:cs typeface="+mj-cs"/>
              </a:rPr>
              <a:t>Alaska Native</a:t>
            </a:r>
          </a:p>
        </c:rich>
      </c:tx>
      <c:layout>
        <c:manualLayout>
          <c:xMode val="edge"/>
          <c:yMode val="edge"/>
          <c:x val="0.21363878183917889"/>
          <c:y val="1.8600859478232763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chemeClr val="accent4">
                  <a:lumMod val="75000"/>
                </a:schemeClr>
              </a:solidFill>
              <a:effectLst/>
              <a:latin typeface="Calibri" pitchFamily="34" charset="0"/>
              <a:ea typeface="+mj-ea"/>
              <a:cs typeface="+mj-cs"/>
            </a:defRPr>
          </a:pPr>
          <a:endParaRPr lang="en-US"/>
        </a:p>
      </c:txPr>
    </c:title>
    <c:autoTitleDeleted val="0"/>
    <c:plotArea>
      <c:layout>
        <c:manualLayout>
          <c:layoutTarget val="inner"/>
          <c:xMode val="edge"/>
          <c:yMode val="edge"/>
          <c:x val="9.5442810771924486E-2"/>
          <c:y val="0.19138745326199397"/>
          <c:w val="0.72274243518318737"/>
          <c:h val="0.69569230956097139"/>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35.1</c:v>
                </c:pt>
                <c:pt idx="1">
                  <c:v>40.299999999999997</c:v>
                </c:pt>
              </c:numCache>
            </c:numRef>
          </c:val>
          <c:extLst>
            <c:ext xmlns:c16="http://schemas.microsoft.com/office/drawing/2014/chart" uri="{C3380CC4-5D6E-409C-BE32-E72D297353CC}">
              <c16:uniqueId val="{00000000-1314-4C1D-BC1B-12D366018D53}"/>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20.2</c:v>
                </c:pt>
                <c:pt idx="1">
                  <c:v>20.100000000000001</c:v>
                </c:pt>
              </c:numCache>
            </c:numRef>
          </c:val>
          <c:extLst>
            <c:ext xmlns:c16="http://schemas.microsoft.com/office/drawing/2014/chart" uri="{C3380CC4-5D6E-409C-BE32-E72D297353CC}">
              <c16:uniqueId val="{00000001-1314-4C1D-BC1B-12D366018D53}"/>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r>
              <a:rPr lang="en-US" sz="1800" b="1" kern="1200" baseline="0" dirty="0">
                <a:solidFill>
                  <a:srgbClr val="3F3F3F"/>
                </a:solidFill>
                <a:effectLst/>
                <a:latin typeface="Calibri" pitchFamily="34" charset="0"/>
                <a:ea typeface="+mj-ea"/>
                <a:cs typeface="+mj-cs"/>
              </a:rPr>
              <a:t>Asian</a:t>
            </a:r>
          </a:p>
        </c:rich>
      </c:tx>
      <c:layout>
        <c:manualLayout>
          <c:xMode val="edge"/>
          <c:yMode val="edge"/>
          <c:x val="0.44532123254533623"/>
          <c:y val="5.395113820031458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endParaRPr lang="en-US"/>
        </a:p>
      </c:txPr>
    </c:title>
    <c:autoTitleDeleted val="0"/>
    <c:plotArea>
      <c:layout>
        <c:manualLayout>
          <c:layoutTarget val="inner"/>
          <c:xMode val="edge"/>
          <c:yMode val="edge"/>
          <c:x val="0.20776850322570281"/>
          <c:y val="0.17842531129991882"/>
          <c:w val="0.74907177242807277"/>
          <c:h val="0.7054242066600942"/>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7.7</c:v>
                </c:pt>
                <c:pt idx="1">
                  <c:v>7.4</c:v>
                </c:pt>
              </c:numCache>
            </c:numRef>
          </c:val>
          <c:extLst>
            <c:ext xmlns:c16="http://schemas.microsoft.com/office/drawing/2014/chart" uri="{C3380CC4-5D6E-409C-BE32-E72D297353CC}">
              <c16:uniqueId val="{00000000-4589-49B3-9B65-31B3513EFC16}"/>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2.2999999999999998</c:v>
                </c:pt>
                <c:pt idx="1">
                  <c:v>2.6</c:v>
                </c:pt>
              </c:numCache>
            </c:numRef>
          </c:val>
          <c:extLst>
            <c:ext xmlns:c16="http://schemas.microsoft.com/office/drawing/2014/chart" uri="{C3380CC4-5D6E-409C-BE32-E72D297353CC}">
              <c16:uniqueId val="{00000001-4589-49B3-9B65-31B3513EFC16}"/>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rgbClr val="5C5C5C"/>
                    </a:solidFill>
                    <a:latin typeface="Calibri" panose="020F0502020204030204" pitchFamily="34" charset="0"/>
                    <a:ea typeface="+mn-ea"/>
                    <a:cs typeface="Calibri" panose="020F0502020204030204" pitchFamily="34" charset="0"/>
                  </a:defRPr>
                </a:pPr>
                <a:r>
                  <a:rPr lang="en-US" sz="1400" b="1" baseline="0">
                    <a:solidFill>
                      <a:srgbClr val="5C5C5C"/>
                    </a:solidFill>
                    <a:latin typeface="Calibri" panose="020F0502020204030204" pitchFamily="34" charset="0"/>
                    <a:cs typeface="Calibri" panose="020F0502020204030204" pitchFamily="34" charset="0"/>
                  </a:rPr>
                  <a:t>Percent of TB cases</a:t>
                </a:r>
              </a:p>
            </c:rich>
          </c:tx>
          <c:layout>
            <c:manualLayout>
              <c:xMode val="edge"/>
              <c:yMode val="edge"/>
              <c:x val="2.5743833287918308E-2"/>
              <c:y val="0.2802832925419604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r>
              <a:rPr lang="en-US" sz="1800" b="1" kern="1200" baseline="0" dirty="0">
                <a:solidFill>
                  <a:srgbClr val="3F3F3F"/>
                </a:solidFill>
                <a:effectLst/>
                <a:latin typeface="Calibri" pitchFamily="34" charset="0"/>
                <a:ea typeface="+mj-ea"/>
                <a:cs typeface="+mj-cs"/>
              </a:rPr>
              <a:t>Hispanic</a:t>
            </a:r>
          </a:p>
        </c:rich>
      </c:tx>
      <c:layout>
        <c:manualLayout>
          <c:xMode val="edge"/>
          <c:yMode val="edge"/>
          <c:x val="0.38801778861993957"/>
          <c:y val="2.1424596731957683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endParaRPr lang="en-US"/>
        </a:p>
      </c:txPr>
    </c:title>
    <c:autoTitleDeleted val="0"/>
    <c:plotArea>
      <c:layout>
        <c:manualLayout>
          <c:layoutTarget val="inner"/>
          <c:xMode val="edge"/>
          <c:yMode val="edge"/>
          <c:x val="0.16324329597595466"/>
          <c:y val="0.14536364623149048"/>
          <c:w val="0.75314624020741616"/>
          <c:h val="0.73785448389701935"/>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13.8</c:v>
                </c:pt>
                <c:pt idx="1">
                  <c:v>12.6</c:v>
                </c:pt>
              </c:numCache>
            </c:numRef>
          </c:val>
          <c:extLst>
            <c:ext xmlns:c16="http://schemas.microsoft.com/office/drawing/2014/chart" uri="{C3380CC4-5D6E-409C-BE32-E72D297353CC}">
              <c16:uniqueId val="{00000000-6094-43B6-8872-0E03C383BA8B}"/>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4.0999999999999996</c:v>
                </c:pt>
                <c:pt idx="1">
                  <c:v>3.1</c:v>
                </c:pt>
              </c:numCache>
            </c:numRef>
          </c:val>
          <c:extLst>
            <c:ext xmlns:c16="http://schemas.microsoft.com/office/drawing/2014/chart" uri="{C3380CC4-5D6E-409C-BE32-E72D297353CC}">
              <c16:uniqueId val="{00000001-6094-43B6-8872-0E03C383BA8B}"/>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r>
              <a:rPr lang="en-US" sz="1800" b="1" kern="1200" baseline="0" dirty="0">
                <a:solidFill>
                  <a:srgbClr val="3F3F3F"/>
                </a:solidFill>
                <a:effectLst/>
                <a:latin typeface="Calibri" pitchFamily="34" charset="0"/>
                <a:ea typeface="+mj-ea"/>
                <a:cs typeface="+mj-cs"/>
              </a:rPr>
              <a:t>White, non-Hispanic</a:t>
            </a:r>
          </a:p>
        </c:rich>
      </c:tx>
      <c:layout>
        <c:manualLayout>
          <c:xMode val="edge"/>
          <c:yMode val="edge"/>
          <c:x val="0.17440266879715671"/>
          <c:y val="5.4535588428828642E-2"/>
        </c:manualLayout>
      </c:layout>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rgbClr val="00788A"/>
              </a:solidFill>
              <a:effectLst/>
              <a:latin typeface="Calibri" pitchFamily="34" charset="0"/>
              <a:ea typeface="+mj-ea"/>
              <a:cs typeface="+mj-cs"/>
            </a:defRPr>
          </a:pPr>
          <a:endParaRPr lang="en-US"/>
        </a:p>
      </c:txPr>
    </c:title>
    <c:autoTitleDeleted val="0"/>
    <c:plotArea>
      <c:layout>
        <c:manualLayout>
          <c:layoutTarget val="inner"/>
          <c:xMode val="edge"/>
          <c:yMode val="edge"/>
          <c:x val="9.5442810771924486E-2"/>
          <c:y val="0.19138745326199397"/>
          <c:w val="0.72274243518318737"/>
          <c:h val="0.69569230956097139"/>
        </c:manualLayout>
      </c:layout>
      <c:barChart>
        <c:barDir val="col"/>
        <c:grouping val="clustered"/>
        <c:varyColors val="0"/>
        <c:ser>
          <c:idx val="0"/>
          <c:order val="0"/>
          <c:tx>
            <c:strRef>
              <c:f>Sheet1!$B$1</c:f>
              <c:strCache>
                <c:ptCount val="1"/>
                <c:pt idx="0">
                  <c:v>Recent Transmission</c:v>
                </c:pt>
              </c:strCache>
            </c:strRef>
          </c:tx>
          <c:spPr>
            <a:solidFill>
              <a:srgbClr val="86B2D8"/>
            </a:solidFill>
            <a:ln>
              <a:noFill/>
            </a:ln>
            <a:effectLst/>
          </c:spPr>
          <c:invertIfNegative val="0"/>
          <c:cat>
            <c:strRef>
              <c:f>Sheet1!$A$2:$A$3</c:f>
              <c:strCache>
                <c:ptCount val="2"/>
                <c:pt idx="0">
                  <c:v>2016-2017</c:v>
                </c:pt>
                <c:pt idx="1">
                  <c:v>2018-2019</c:v>
                </c:pt>
              </c:strCache>
            </c:strRef>
          </c:cat>
          <c:val>
            <c:numRef>
              <c:f>Sheet1!$B$2:$B$3</c:f>
              <c:numCache>
                <c:formatCode>General</c:formatCode>
                <c:ptCount val="2"/>
                <c:pt idx="0">
                  <c:v>12.5</c:v>
                </c:pt>
                <c:pt idx="1">
                  <c:v>12.3</c:v>
                </c:pt>
              </c:numCache>
            </c:numRef>
          </c:val>
          <c:extLst>
            <c:ext xmlns:c16="http://schemas.microsoft.com/office/drawing/2014/chart" uri="{C3380CC4-5D6E-409C-BE32-E72D297353CC}">
              <c16:uniqueId val="{00000000-1314-4C1D-BC1B-12D366018D53}"/>
            </c:ext>
          </c:extLst>
        </c:ser>
        <c:ser>
          <c:idx val="1"/>
          <c:order val="1"/>
          <c:tx>
            <c:strRef>
              <c:f>Sheet1!$C$1</c:f>
              <c:strCache>
                <c:ptCount val="1"/>
                <c:pt idx="0">
                  <c:v>Extensive Recent Transmission</c:v>
                </c:pt>
              </c:strCache>
            </c:strRef>
          </c:tx>
          <c:spPr>
            <a:solidFill>
              <a:srgbClr val="005DAA"/>
            </a:solidFill>
            <a:ln>
              <a:noFill/>
            </a:ln>
            <a:effectLst/>
          </c:spPr>
          <c:invertIfNegative val="0"/>
          <c:cat>
            <c:strRef>
              <c:f>Sheet1!$A$2:$A$3</c:f>
              <c:strCache>
                <c:ptCount val="2"/>
                <c:pt idx="0">
                  <c:v>2016-2017</c:v>
                </c:pt>
                <c:pt idx="1">
                  <c:v>2018-2019</c:v>
                </c:pt>
              </c:strCache>
            </c:strRef>
          </c:cat>
          <c:val>
            <c:numRef>
              <c:f>Sheet1!$C$2:$C$3</c:f>
              <c:numCache>
                <c:formatCode>General</c:formatCode>
                <c:ptCount val="2"/>
                <c:pt idx="0">
                  <c:v>4.0999999999999996</c:v>
                </c:pt>
                <c:pt idx="1">
                  <c:v>3.9</c:v>
                </c:pt>
              </c:numCache>
            </c:numRef>
          </c:val>
          <c:extLst>
            <c:ext xmlns:c16="http://schemas.microsoft.com/office/drawing/2014/chart" uri="{C3380CC4-5D6E-409C-BE32-E72D297353CC}">
              <c16:uniqueId val="{00000001-1314-4C1D-BC1B-12D366018D53}"/>
            </c:ext>
          </c:extLst>
        </c:ser>
        <c:dLbls>
          <c:showLegendKey val="0"/>
          <c:showVal val="0"/>
          <c:showCatName val="0"/>
          <c:showSerName val="0"/>
          <c:showPercent val="0"/>
          <c:showBubbleSize val="0"/>
        </c:dLbls>
        <c:gapWidth val="75"/>
        <c:overlap val="-27"/>
        <c:axId val="1370306016"/>
        <c:axId val="1276667168"/>
      </c:barChart>
      <c:catAx>
        <c:axId val="137030601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276667168"/>
        <c:crosses val="autoZero"/>
        <c:auto val="1"/>
        <c:lblAlgn val="ctr"/>
        <c:lblOffset val="100"/>
        <c:noMultiLvlLbl val="0"/>
      </c:catAx>
      <c:valAx>
        <c:axId val="1276667168"/>
        <c:scaling>
          <c:orientation val="minMax"/>
          <c:max val="5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400" b="0" i="0" u="none" strike="noStrike" kern="1200" baseline="0">
                <a:solidFill>
                  <a:srgbClr val="5C5C5C"/>
                </a:solidFill>
                <a:latin typeface="Calibri" panose="020F0502020204030204" pitchFamily="34" charset="0"/>
                <a:ea typeface="+mn-ea"/>
                <a:cs typeface="Calibri" panose="020F0502020204030204" pitchFamily="34" charset="0"/>
              </a:defRPr>
            </a:pPr>
            <a:endParaRPr lang="en-US"/>
          </a:p>
        </c:txPr>
        <c:crossAx val="137030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Column1</c:v>
                </c:pt>
              </c:strCache>
            </c:strRef>
          </c:tx>
          <c:spPr>
            <a:solidFill>
              <a:srgbClr val="005DAA"/>
            </a:solidFill>
            <a:ln w="3175">
              <a:solidFill>
                <a:srgbClr val="FFFFFF"/>
              </a:solidFill>
            </a:ln>
            <a:effectLst/>
          </c:spPr>
          <c:dPt>
            <c:idx val="0"/>
            <c:bubble3D val="0"/>
            <c:spPr>
              <a:solidFill>
                <a:srgbClr val="86B2D8"/>
              </a:solidFill>
              <a:ln w="3175">
                <a:solidFill>
                  <a:srgbClr val="FFFFFF"/>
                </a:solidFill>
              </a:ln>
              <a:effectLst/>
            </c:spPr>
            <c:extLst>
              <c:ext xmlns:c16="http://schemas.microsoft.com/office/drawing/2014/chart" uri="{C3380CC4-5D6E-409C-BE32-E72D297353CC}">
                <c16:uniqueId val="{00000001-0CC7-4C57-8D1A-8039F323973A}"/>
              </c:ext>
            </c:extLst>
          </c:dPt>
          <c:dPt>
            <c:idx val="1"/>
            <c:bubble3D val="0"/>
            <c:spPr>
              <a:solidFill>
                <a:srgbClr val="005DAA"/>
              </a:solidFill>
              <a:ln w="3175">
                <a:solidFill>
                  <a:srgbClr val="FFFFFF"/>
                </a:solidFill>
              </a:ln>
              <a:effectLst/>
            </c:spPr>
            <c:extLst>
              <c:ext xmlns:c16="http://schemas.microsoft.com/office/drawing/2014/chart" uri="{C3380CC4-5D6E-409C-BE32-E72D297353CC}">
                <c16:uniqueId val="{00000003-0CC7-4C57-8D1A-8039F323973A}"/>
              </c:ext>
            </c:extLst>
          </c:dPt>
          <c:dPt>
            <c:idx val="2"/>
            <c:bubble3D val="0"/>
            <c:spPr>
              <a:solidFill>
                <a:srgbClr val="9A4E9E"/>
              </a:solidFill>
              <a:ln w="3175">
                <a:solidFill>
                  <a:srgbClr val="FFFFFF"/>
                </a:solid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solidFill>
                  <a:srgbClr val="FFFFFF"/>
                </a:solid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solidFill>
                  <a:srgbClr val="FFFFFF"/>
                </a:solid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solidFill>
                  <a:srgbClr val="FFFFFF"/>
                </a:solid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solidFill>
                  <a:srgbClr val="FFFFFF"/>
                </a:solid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solidFill>
                  <a:srgbClr val="FFFFFF"/>
                </a:solidFill>
              </a:ln>
              <a:effectLst/>
            </c:spPr>
            <c:extLst>
              <c:ext xmlns:c16="http://schemas.microsoft.com/office/drawing/2014/chart" uri="{C3380CC4-5D6E-409C-BE32-E72D297353CC}">
                <c16:uniqueId val="{0000000F-0CC7-4C57-8D1A-8039F323973A}"/>
              </c:ext>
            </c:extLst>
          </c:dPt>
          <c:dLbls>
            <c:dLbl>
              <c:idx val="0"/>
              <c:layout>
                <c:manualLayout>
                  <c:x val="-7.5934066258045024E-2"/>
                  <c:y val="0.1633930880267985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7-4C57-8D1A-8039F323973A}"/>
                </c:ext>
              </c:extLst>
            </c:dLbl>
            <c:dLbl>
              <c:idx val="1"/>
              <c:layout>
                <c:manualLayout>
                  <c:x val="8.1283064688334322E-2"/>
                  <c:y val="-0.3292871696536757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7-4C57-8D1A-8039F323973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5-0CC7-4C57-8D1A-8039F323973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7-0CC7-4C57-8D1A-8039F323973A}"/>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9-0CC7-4C57-8D1A-8039F323973A}"/>
                </c:ext>
              </c:extLst>
            </c:dLbl>
            <c:dLbl>
              <c:idx val="5"/>
              <c:numFmt formatCode="0%" sourceLinked="0"/>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24429092847423867"/>
                      <c:h val="0.16560426711105478"/>
                    </c:manualLayout>
                  </c15:layout>
                </c:ext>
                <c:ext xmlns:c16="http://schemas.microsoft.com/office/drawing/2014/chart" uri="{C3380CC4-5D6E-409C-BE32-E72D297353CC}">
                  <c16:uniqueId val="{0000000B-0CC7-4C57-8D1A-8039F323973A}"/>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D-0CC7-4C57-8D1A-8039F323973A}"/>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F-0CC7-4C57-8D1A-8039F32397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2"/>
                <c:pt idx="0">
                  <c:v>U.S.-born</c:v>
                </c:pt>
                <c:pt idx="1">
                  <c:v>Non-U.S.–born</c:v>
                </c:pt>
              </c:strCache>
            </c:strRef>
          </c:cat>
          <c:val>
            <c:numRef>
              <c:f>Sheet1!$B$2:$B$9</c:f>
              <c:numCache>
                <c:formatCode>General</c:formatCode>
                <c:ptCount val="8"/>
                <c:pt idx="0">
                  <c:v>0.28499999999999998</c:v>
                </c:pt>
                <c:pt idx="1">
                  <c:v>0.71399999999999997</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Sheet1!$A$2:$A$9</c15:sqref>
                        </c15:formulaRef>
                      </c:ext>
                    </c:extLst>
                    <c:strCache>
                      <c:ptCount val="2"/>
                      <c:pt idx="0">
                        <c:v>U.S.-born</c:v>
                      </c:pt>
                      <c:pt idx="1">
                        <c:v>Non-U.S.–born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21086906327015"/>
          <c:y val="3.2628176374960093E-2"/>
          <c:w val="0.76598880612717246"/>
          <c:h val="0.85940973637853191"/>
        </c:manualLayout>
      </c:layout>
      <c:barChart>
        <c:barDir val="bar"/>
        <c:grouping val="clustered"/>
        <c:varyColors val="0"/>
        <c:ser>
          <c:idx val="0"/>
          <c:order val="0"/>
          <c:tx>
            <c:strRef>
              <c:f>Sheet1!$B$1</c:f>
              <c:strCache>
                <c:ptCount val="1"/>
                <c:pt idx="0">
                  <c:v>Column1</c:v>
                </c:pt>
              </c:strCache>
            </c:strRef>
          </c:tx>
          <c:spPr>
            <a:solidFill>
              <a:srgbClr val="005DAA"/>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dLbl>
              <c:idx val="7"/>
              <c:layout>
                <c:manualLayout>
                  <c:x val="-6.3235450069435678E-2"/>
                  <c:y val="6.10591013638775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C7-4C57-8D1A-8039F32397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Sheet1!$A$2:$A$9</c:f>
              <c:strCache>
                <c:ptCount val="8"/>
                <c:pt idx="0">
                  <c:v>Other countries</c:v>
                </c:pt>
                <c:pt idx="1">
                  <c:v>Honduras</c:v>
                </c:pt>
                <c:pt idx="2">
                  <c:v>Guatemala</c:v>
                </c:pt>
                <c:pt idx="3">
                  <c:v>China</c:v>
                </c:pt>
                <c:pt idx="4">
                  <c:v>Vietnam</c:v>
                </c:pt>
                <c:pt idx="5">
                  <c:v>India</c:v>
                </c:pt>
                <c:pt idx="6">
                  <c:v>Philippines</c:v>
                </c:pt>
                <c:pt idx="7">
                  <c:v>Mexico</c:v>
                </c:pt>
              </c:strCache>
            </c:strRef>
          </c:cat>
          <c:val>
            <c:numRef>
              <c:f>Sheet1!$B$2:$B$9</c:f>
              <c:numCache>
                <c:formatCode>General</c:formatCode>
                <c:ptCount val="8"/>
                <c:pt idx="0">
                  <c:v>0.39200000000000002</c:v>
                </c:pt>
                <c:pt idx="1">
                  <c:v>0.03</c:v>
                </c:pt>
                <c:pt idx="2">
                  <c:v>3.5999999999999997E-2</c:v>
                </c:pt>
                <c:pt idx="3">
                  <c:v>6.0999999999999999E-2</c:v>
                </c:pt>
                <c:pt idx="4">
                  <c:v>7.9000000000000001E-2</c:v>
                </c:pt>
                <c:pt idx="5">
                  <c:v>9.0999999999999998E-2</c:v>
                </c:pt>
                <c:pt idx="6">
                  <c:v>0.1246</c:v>
                </c:pt>
                <c:pt idx="7">
                  <c:v>0.186</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20"/>
        <c:axId val="438992488"/>
        <c:axId val="43898428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rgbClr val="0070C0"/>
                  </a:solidFill>
                  <a:ln>
                    <a:noFill/>
                  </a:ln>
                  <a:effectLst>
                    <a:outerShdw blurRad="63500" sx="102000" sy="102000" algn="ctr" rotWithShape="0">
                      <a:prstClr val="black">
                        <a:alpha val="20000"/>
                      </a:prstClr>
                    </a:outerShdw>
                  </a:effectLst>
                </c:spPr>
                <c:invertIfNegative val="0"/>
                <c:dPt>
                  <c:idx val="0"/>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invertIfNegative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Other countries</c:v>
                      </c:pt>
                      <c:pt idx="1">
                        <c:v>Honduras</c:v>
                      </c:pt>
                      <c:pt idx="2">
                        <c:v>Guatemala</c:v>
                      </c:pt>
                      <c:pt idx="3">
                        <c:v>China</c:v>
                      </c:pt>
                      <c:pt idx="4">
                        <c:v>Vietnam</c:v>
                      </c:pt>
                      <c:pt idx="5">
                        <c:v>India</c:v>
                      </c:pt>
                      <c:pt idx="6">
                        <c:v>Philippines</c:v>
                      </c:pt>
                      <c:pt idx="7">
                        <c:v>Mexico</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68F3-4A16-98BF-7925B4204418}"/>
                  </c:ext>
                </c:extLst>
              </c15:ser>
            </c15:filteredBarSeries>
          </c:ext>
        </c:extLst>
      </c:barChart>
      <c:valAx>
        <c:axId val="438984288"/>
        <c:scaling>
          <c:orientation val="minMax"/>
          <c:max val="0.4"/>
        </c:scaling>
        <c:delete val="1"/>
        <c:axPos val="b"/>
        <c:numFmt formatCode="0%" sourceLinked="0"/>
        <c:majorTickMark val="out"/>
        <c:minorTickMark val="none"/>
        <c:tickLblPos val="nextTo"/>
        <c:crossAx val="438992488"/>
        <c:crosses val="autoZero"/>
        <c:crossBetween val="between"/>
      </c:valAx>
      <c:catAx>
        <c:axId val="438992488"/>
        <c:scaling>
          <c:orientation val="minMax"/>
        </c:scaling>
        <c:delete val="0"/>
        <c:axPos val="l"/>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2000" b="1" i="0" u="none" strike="noStrike" kern="1200" baseline="0">
                <a:solidFill>
                  <a:srgbClr val="5F5F5F"/>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31941814305153"/>
          <c:y val="6.1950276211912805E-2"/>
          <c:w val="0.76598880612717246"/>
          <c:h val="0.85940973637853191"/>
        </c:manualLayout>
      </c:layout>
      <c:pieChart>
        <c:varyColors val="1"/>
        <c:ser>
          <c:idx val="0"/>
          <c:order val="0"/>
          <c:tx>
            <c:strRef>
              <c:f>Sheet1!$B$1</c:f>
              <c:strCache>
                <c:ptCount val="1"/>
                <c:pt idx="0">
                  <c:v>Column1</c:v>
                </c:pt>
              </c:strCache>
            </c:strRef>
          </c:tx>
          <c:spPr>
            <a:solidFill>
              <a:srgbClr val="005DAA"/>
            </a:solidFill>
            <a:ln w="3175">
              <a:solidFill>
                <a:srgbClr val="FFFFFF"/>
              </a:solidFill>
            </a:ln>
            <a:effectLst/>
          </c:spPr>
          <c:dPt>
            <c:idx val="0"/>
            <c:bubble3D val="0"/>
            <c:spPr>
              <a:solidFill>
                <a:srgbClr val="005DAA"/>
              </a:solidFill>
              <a:ln w="3175">
                <a:solidFill>
                  <a:srgbClr val="FFFFFF"/>
                </a:solidFill>
              </a:ln>
              <a:effectLst/>
            </c:spPr>
            <c:extLst>
              <c:ext xmlns:c16="http://schemas.microsoft.com/office/drawing/2014/chart" uri="{C3380CC4-5D6E-409C-BE32-E72D297353CC}">
                <c16:uniqueId val="{00000001-0CC7-4C57-8D1A-8039F323973A}"/>
              </c:ext>
            </c:extLst>
          </c:dPt>
          <c:dPt>
            <c:idx val="1"/>
            <c:bubble3D val="0"/>
            <c:spPr>
              <a:solidFill>
                <a:srgbClr val="F6A01A"/>
              </a:solidFill>
              <a:ln w="3175">
                <a:solidFill>
                  <a:srgbClr val="FFFFFF"/>
                </a:solidFill>
              </a:ln>
              <a:effectLst/>
            </c:spPr>
            <c:extLst>
              <c:ext xmlns:c16="http://schemas.microsoft.com/office/drawing/2014/chart" uri="{C3380CC4-5D6E-409C-BE32-E72D297353CC}">
                <c16:uniqueId val="{00000003-0CC7-4C57-8D1A-8039F323973A}"/>
              </c:ext>
            </c:extLst>
          </c:dPt>
          <c:dPt>
            <c:idx val="2"/>
            <c:bubble3D val="0"/>
            <c:spPr>
              <a:solidFill>
                <a:srgbClr val="9A4E9E"/>
              </a:solidFill>
              <a:ln w="3175">
                <a:solidFill>
                  <a:srgbClr val="FFFFFF"/>
                </a:solid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solidFill>
                  <a:srgbClr val="FFFFFF"/>
                </a:solid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solidFill>
                  <a:srgbClr val="FFFFFF"/>
                </a:solid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solidFill>
                  <a:srgbClr val="FFFFFF"/>
                </a:solid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solidFill>
                  <a:srgbClr val="FFFFFF"/>
                </a:solid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solidFill>
                  <a:srgbClr val="FFFFFF"/>
                </a:solidFill>
              </a:ln>
              <a:effectLst/>
            </c:spPr>
            <c:extLst>
              <c:ext xmlns:c16="http://schemas.microsoft.com/office/drawing/2014/chart" uri="{C3380CC4-5D6E-409C-BE32-E72D297353CC}">
                <c16:uniqueId val="{0000000F-0CC7-4C57-8D1A-8039F323973A}"/>
              </c:ext>
            </c:extLst>
          </c:dPt>
          <c:dLbls>
            <c:dLbl>
              <c:idx val="0"/>
              <c:layout>
                <c:manualLayout>
                  <c:x val="-7.1259240556046516E-3"/>
                  <c:y val="-9.774007502128022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7-4C57-8D1A-8039F323973A}"/>
                </c:ext>
              </c:extLst>
            </c:dLbl>
            <c:dLbl>
              <c:idx val="1"/>
              <c:layout>
                <c:manualLayout>
                  <c:x val="-9.9762936778466163E-3"/>
                  <c:y val="-3.2580025007093211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7-4C57-8D1A-8039F323973A}"/>
                </c:ext>
              </c:extLst>
            </c:dLbl>
            <c:dLbl>
              <c:idx val="2"/>
              <c:layout>
                <c:manualLayout>
                  <c:x val="-8.5511088667255819E-3"/>
                  <c:y val="-1.954801500425604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7-4C57-8D1A-8039F323973A}"/>
                </c:ext>
              </c:extLst>
            </c:dLbl>
            <c:dLbl>
              <c:idx val="3"/>
              <c:layout>
                <c:manualLayout>
                  <c:x val="-8.5511088667255819E-3"/>
                  <c:y val="-2.606402000567468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7-4C57-8D1A-8039F323973A}"/>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0CC7-4C57-8D1A-8039F323973A}"/>
                </c:ext>
              </c:extLst>
            </c:dLbl>
            <c:dLbl>
              <c:idx val="5"/>
              <c:layout>
                <c:manualLayout>
                  <c:x val="5.7719984850397685E-2"/>
                  <c:y val="-2.1177016254610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29092847423867"/>
                      <c:h val="0.16560426711105478"/>
                    </c:manualLayout>
                  </c15:layout>
                </c:ext>
                <c:ext xmlns:c16="http://schemas.microsoft.com/office/drawing/2014/chart" uri="{C3380CC4-5D6E-409C-BE32-E72D297353CC}">
                  <c16:uniqueId val="{0000000B-0CC7-4C57-8D1A-8039F323973A}"/>
                </c:ext>
              </c:extLst>
            </c:dLbl>
            <c:dLbl>
              <c:idx val="6"/>
              <c:layout>
                <c:manualLayout>
                  <c:x val="7.1259240556046516E-3"/>
                  <c:y val="-9.774007502128022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C7-4C57-8D1A-8039F323973A}"/>
                </c:ext>
              </c:extLst>
            </c:dLbl>
            <c:dLbl>
              <c:idx val="7"/>
              <c:layout>
                <c:manualLayout>
                  <c:x val="-0.11829033932303731"/>
                  <c:y val="0.1563841200340474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C7-4C57-8D1A-8039F32397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8"/>
                <c:pt idx="0">
                  <c:v>Honduras</c:v>
                </c:pt>
                <c:pt idx="1">
                  <c:v>Guatemala</c:v>
                </c:pt>
                <c:pt idx="2">
                  <c:v>China</c:v>
                </c:pt>
                <c:pt idx="3">
                  <c:v>Vietnam</c:v>
                </c:pt>
                <c:pt idx="4">
                  <c:v>India</c:v>
                </c:pt>
                <c:pt idx="5">
                  <c:v>Philippines</c:v>
                </c:pt>
                <c:pt idx="6">
                  <c:v>Mexico</c:v>
                </c:pt>
                <c:pt idx="7">
                  <c:v>Other countries</c:v>
                </c:pt>
              </c:strCache>
            </c:strRef>
          </c:cat>
          <c:val>
            <c:numRef>
              <c:f>Sheet1!$B$2:$B$9</c:f>
              <c:numCache>
                <c:formatCode>General</c:formatCode>
                <c:ptCount val="8"/>
                <c:pt idx="0">
                  <c:v>0.03</c:v>
                </c:pt>
                <c:pt idx="1">
                  <c:v>3.5999999999999997E-2</c:v>
                </c:pt>
                <c:pt idx="2">
                  <c:v>6.0999999999999999E-2</c:v>
                </c:pt>
                <c:pt idx="3">
                  <c:v>7.9000000000000001E-2</c:v>
                </c:pt>
                <c:pt idx="4">
                  <c:v>9.0999999999999998E-2</c:v>
                </c:pt>
                <c:pt idx="5">
                  <c:v>0.1246</c:v>
                </c:pt>
                <c:pt idx="6">
                  <c:v>0.186</c:v>
                </c:pt>
                <c:pt idx="7">
                  <c:v>0.39200000000000002</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0"/>
        </c:dLbls>
        <c:firstSliceAng val="9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Sheet1!$A$2:$A$9</c15:sqref>
                        </c15:formulaRef>
                      </c:ext>
                    </c:extLst>
                    <c:strCache>
                      <c:ptCount val="8"/>
                      <c:pt idx="0">
                        <c:v>Honduras</c:v>
                      </c:pt>
                      <c:pt idx="1">
                        <c:v>Guatemala</c:v>
                      </c:pt>
                      <c:pt idx="2">
                        <c:v>China</c:v>
                      </c:pt>
                      <c:pt idx="3">
                        <c:v>Vietnam</c:v>
                      </c:pt>
                      <c:pt idx="4">
                        <c:v>India</c:v>
                      </c:pt>
                      <c:pt idx="5">
                        <c:v>Philippines</c:v>
                      </c:pt>
                      <c:pt idx="6">
                        <c:v>Mexico</c:v>
                      </c:pt>
                      <c:pt idx="7">
                        <c:v>Other countries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0.10833</cdr:x>
      <cdr:y>0.69031</cdr:y>
    </cdr:from>
    <cdr:to>
      <cdr:x>0.97074</cdr:x>
      <cdr:y>0.76243</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873174" y="3240700"/>
          <a:ext cx="6951019" cy="338554"/>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rgbClr val="9A4E9E"/>
              </a:solidFill>
              <a:latin typeface="Calibri" panose="020F0502020204030204" pitchFamily="34" charset="0"/>
            </a:rPr>
            <a:t>Elimination threshold:  ~330 cases or &lt;1 case per 1,000,000 population</a:t>
          </a:r>
        </a:p>
      </cdr:txBody>
    </cdr:sp>
  </cdr:relSizeAnchor>
</c:userShapes>
</file>

<file path=ppt/drawings/drawing10.xml><?xml version="1.0" encoding="utf-8"?>
<c:userShapes xmlns:c="http://schemas.openxmlformats.org/drawingml/2006/chart">
  <cdr:relSizeAnchor xmlns:cdr="http://schemas.openxmlformats.org/drawingml/2006/chartDrawing">
    <cdr:from>
      <cdr:x>0.79851</cdr:x>
      <cdr:y>0.15309</cdr:y>
    </cdr:from>
    <cdr:to>
      <cdr:x>0.90962</cdr:x>
      <cdr:y>0.23792</cdr:y>
    </cdr:to>
    <cdr:sp macro="" textlink="">
      <cdr:nvSpPr>
        <cdr:cNvPr id="2" name="TextBox 1">
          <a:extLst xmlns:a="http://schemas.openxmlformats.org/drawingml/2006/main">
            <a:ext uri="{FF2B5EF4-FFF2-40B4-BE49-F238E27FC236}">
              <a16:creationId xmlns:a16="http://schemas.microsoft.com/office/drawing/2014/main" id="{A504C870-6EFA-40C2-8F35-D3F157C82CF2}"/>
            </a:ext>
          </a:extLst>
        </cdr:cNvPr>
        <cdr:cNvSpPr txBox="1"/>
      </cdr:nvSpPr>
      <cdr:spPr>
        <a:xfrm xmlns:a="http://schemas.openxmlformats.org/drawingml/2006/main">
          <a:off x="6571388" y="671270"/>
          <a:ext cx="914391" cy="371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r>
            <a:rPr lang="en-US" sz="1800" dirty="0">
              <a:solidFill>
                <a:schemeClr val="accent4">
                  <a:lumMod val="50000"/>
                </a:schemeClr>
              </a:solidFill>
              <a:latin typeface="+mj-lt"/>
            </a:rPr>
            <a:t>5–14 years</a:t>
          </a:r>
        </a:p>
      </cdr:txBody>
    </cdr:sp>
  </cdr:relSizeAnchor>
</c:userShapes>
</file>

<file path=ppt/drawings/drawing11.xml><?xml version="1.0" encoding="utf-8"?>
<c:userShapes xmlns:c="http://schemas.openxmlformats.org/drawingml/2006/chart">
  <cdr:relSizeAnchor xmlns:cdr="http://schemas.openxmlformats.org/drawingml/2006/chartDrawing">
    <cdr:from>
      <cdr:x>0.45482</cdr:x>
      <cdr:y>0.89587</cdr:y>
    </cdr:from>
    <cdr:to>
      <cdr:x>0.54517</cdr:x>
      <cdr:y>0.97951</cdr:y>
    </cdr:to>
    <cdr:sp macro="" textlink="">
      <cdr:nvSpPr>
        <cdr:cNvPr id="2" name="TextBox 1"/>
        <cdr:cNvSpPr txBox="1"/>
      </cdr:nvSpPr>
      <cdr:spPr>
        <a:xfrm xmlns:a="http://schemas.openxmlformats.org/drawingml/2006/main">
          <a:off x="3669965" y="3441272"/>
          <a:ext cx="729031" cy="321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a:solidFill>
                <a:schemeClr val="accent4">
                  <a:lumMod val="50000"/>
                </a:schemeClr>
              </a:solidFill>
              <a:latin typeface="Calibri" panose="020F0502020204030204" pitchFamily="34" charset="0"/>
            </a:rPr>
            <a:t>Year</a:t>
          </a:r>
          <a:endParaRPr lang="en-US" sz="2000" b="1" dirty="0">
            <a:solidFill>
              <a:schemeClr val="accent4">
                <a:lumMod val="50000"/>
              </a:schemeClr>
            </a:solidFill>
            <a:latin typeface="Calibri" panose="020F0502020204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0.61257</cdr:x>
      <cdr:y>0.19651</cdr:y>
    </cdr:from>
    <cdr:to>
      <cdr:x>0.63834</cdr:x>
      <cdr:y>0.25931</cdr:y>
    </cdr:to>
    <cdr:sp macro="" textlink="">
      <cdr:nvSpPr>
        <cdr:cNvPr id="2" name="TextBox 1">
          <a:extLst xmlns:a="http://schemas.openxmlformats.org/drawingml/2006/main">
            <a:ext uri="{FF2B5EF4-FFF2-40B4-BE49-F238E27FC236}">
              <a16:creationId xmlns:a16="http://schemas.microsoft.com/office/drawing/2014/main" id="{48FF3E58-4EE4-4FFC-AD81-F2BF47F106DA}"/>
            </a:ext>
          </a:extLst>
        </cdr:cNvPr>
        <cdr:cNvSpPr txBox="1"/>
      </cdr:nvSpPr>
      <cdr:spPr>
        <a:xfrm xmlns:a="http://schemas.openxmlformats.org/drawingml/2006/main">
          <a:off x="4989110" y="656681"/>
          <a:ext cx="209863" cy="2098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0.59785</cdr:x>
      <cdr:y>0.25931</cdr:y>
    </cdr:from>
    <cdr:to>
      <cdr:x>0.62361</cdr:x>
      <cdr:y>0.32211</cdr:y>
    </cdr:to>
    <cdr:sp macro="" textlink="">
      <cdr:nvSpPr>
        <cdr:cNvPr id="3" name="TextBox 2">
          <a:extLst xmlns:a="http://schemas.openxmlformats.org/drawingml/2006/main">
            <a:ext uri="{FF2B5EF4-FFF2-40B4-BE49-F238E27FC236}">
              <a16:creationId xmlns:a16="http://schemas.microsoft.com/office/drawing/2014/main" id="{1260BB40-4310-4EBA-9EEF-14FF15029C90}"/>
            </a:ext>
          </a:extLst>
        </cdr:cNvPr>
        <cdr:cNvSpPr txBox="1"/>
      </cdr:nvSpPr>
      <cdr:spPr>
        <a:xfrm xmlns:a="http://schemas.openxmlformats.org/drawingml/2006/main">
          <a:off x="4869189" y="866543"/>
          <a:ext cx="209862" cy="209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0.45586</cdr:x>
      <cdr:y>0.89646</cdr:y>
    </cdr:from>
    <cdr:to>
      <cdr:x>0.57078</cdr:x>
      <cdr:y>0.97053</cdr:y>
    </cdr:to>
    <cdr:sp macro="" textlink="">
      <cdr:nvSpPr>
        <cdr:cNvPr id="2" name="TextBox 1"/>
        <cdr:cNvSpPr txBox="1"/>
      </cdr:nvSpPr>
      <cdr:spPr>
        <a:xfrm xmlns:a="http://schemas.openxmlformats.org/drawingml/2006/main">
          <a:off x="3490587" y="3362243"/>
          <a:ext cx="879964" cy="277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rgbClr val="3F3F3F"/>
              </a:solidFill>
              <a:latin typeface="Calibri" panose="020F0502020204030204" pitchFamily="34" charset="0"/>
            </a:rPr>
            <a:t>Year</a:t>
          </a:r>
        </a:p>
      </cdr:txBody>
    </cdr:sp>
  </cdr:relSizeAnchor>
</c:userShapes>
</file>

<file path=ppt/drawings/drawing14.xml><?xml version="1.0" encoding="utf-8"?>
<c:userShapes xmlns:c="http://schemas.openxmlformats.org/drawingml/2006/chart">
  <cdr:relSizeAnchor xmlns:cdr="http://schemas.openxmlformats.org/drawingml/2006/chartDrawing">
    <cdr:from>
      <cdr:x>0.45586</cdr:x>
      <cdr:y>0.89646</cdr:y>
    </cdr:from>
    <cdr:to>
      <cdr:x>0.57078</cdr:x>
      <cdr:y>0.97053</cdr:y>
    </cdr:to>
    <cdr:sp macro="" textlink="">
      <cdr:nvSpPr>
        <cdr:cNvPr id="2" name="TextBox 1"/>
        <cdr:cNvSpPr txBox="1"/>
      </cdr:nvSpPr>
      <cdr:spPr>
        <a:xfrm xmlns:a="http://schemas.openxmlformats.org/drawingml/2006/main">
          <a:off x="3490587" y="3362243"/>
          <a:ext cx="879964" cy="277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rgbClr val="3F3F3F"/>
              </a:solidFill>
              <a:latin typeface="Calibri" panose="020F0502020204030204" pitchFamily="34" charset="0"/>
            </a:rPr>
            <a:t>Year</a:t>
          </a:r>
        </a:p>
      </cdr:txBody>
    </cdr:sp>
  </cdr:relSizeAnchor>
  <cdr:relSizeAnchor xmlns:cdr="http://schemas.openxmlformats.org/drawingml/2006/chartDrawing">
    <cdr:from>
      <cdr:x>0.03941</cdr:x>
      <cdr:y>0</cdr:y>
    </cdr:from>
    <cdr:to>
      <cdr:x>0.08046</cdr:x>
      <cdr:y>0.92517</cdr:y>
    </cdr:to>
    <cdr:sp macro="" textlink="">
      <cdr:nvSpPr>
        <cdr:cNvPr id="3" name="Text Box 6">
          <a:extLst xmlns:a="http://schemas.openxmlformats.org/drawingml/2006/main">
            <a:ext uri="{FF2B5EF4-FFF2-40B4-BE49-F238E27FC236}">
              <a16:creationId xmlns:a16="http://schemas.microsoft.com/office/drawing/2014/main" id="{36F962EA-FB72-4D27-B94E-EDA7EBBEBCB1}"/>
            </a:ext>
          </a:extLst>
        </cdr:cNvPr>
        <cdr:cNvSpPr txBox="1">
          <a:spLocks xmlns:a="http://schemas.openxmlformats.org/drawingml/2006/main" noChangeArrowheads="1"/>
        </cdr:cNvSpPr>
      </cdr:nvSpPr>
      <cdr:spPr bwMode="auto">
        <a:xfrm xmlns:a="http://schemas.openxmlformats.org/drawingml/2006/main" rot="16200000">
          <a:off x="-1342670" y="1697316"/>
          <a:ext cx="3763963" cy="3693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xmlns:a="http://schemas.openxmlformats.org/drawingml/2006/main">
          <a:pPr algn="ctr"/>
          <a:r>
            <a:rPr lang="en-US" b="1" dirty="0">
              <a:solidFill>
                <a:srgbClr val="3F3F3F"/>
              </a:solidFill>
            </a:rPr>
            <a:t> </a:t>
          </a:r>
          <a:r>
            <a:rPr lang="en-US" sz="1800" dirty="0">
              <a:solidFill>
                <a:srgbClr val="3F3F3F"/>
              </a:solidFill>
              <a:latin typeface="Calibri" panose="020F0502020204030204" pitchFamily="34" charset="0"/>
              <a:cs typeface="Calibri" panose="020F0502020204030204" pitchFamily="34" charset="0"/>
            </a:rPr>
            <a:t>Cases per 100,000 persons</a:t>
          </a:r>
        </a:p>
      </cdr:txBody>
    </cdr:sp>
  </cdr:relSizeAnchor>
</c:userShapes>
</file>

<file path=ppt/drawings/drawing15.xml><?xml version="1.0" encoding="utf-8"?>
<c:userShapes xmlns:c="http://schemas.openxmlformats.org/drawingml/2006/chart">
  <cdr:relSizeAnchor xmlns:cdr="http://schemas.openxmlformats.org/drawingml/2006/chartDrawing">
    <cdr:from>
      <cdr:x>0.45271</cdr:x>
      <cdr:y>0.89735</cdr:y>
    </cdr:from>
    <cdr:to>
      <cdr:x>0.54729</cdr:x>
      <cdr:y>0.98927</cdr:y>
    </cdr:to>
    <cdr:sp macro="" textlink="">
      <cdr:nvSpPr>
        <cdr:cNvPr id="2" name="TextBox 1"/>
        <cdr:cNvSpPr txBox="1"/>
      </cdr:nvSpPr>
      <cdr:spPr>
        <a:xfrm xmlns:a="http://schemas.openxmlformats.org/drawingml/2006/main">
          <a:off x="3870961" y="3377695"/>
          <a:ext cx="808721" cy="345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1600" b="1" dirty="0">
              <a:solidFill>
                <a:srgbClr val="000000"/>
              </a:solidFill>
              <a:latin typeface="Calibri" panose="020F0502020204030204" pitchFamily="34" charset="0"/>
            </a:rPr>
            <a:t>Year</a:t>
          </a:r>
        </a:p>
      </cdr:txBody>
    </cdr:sp>
  </cdr:relSizeAnchor>
</c:userShapes>
</file>

<file path=ppt/drawings/drawing16.xml><?xml version="1.0" encoding="utf-8"?>
<c:userShapes xmlns:c="http://schemas.openxmlformats.org/drawingml/2006/chart">
  <cdr:relSizeAnchor xmlns:cdr="http://schemas.openxmlformats.org/drawingml/2006/chartDrawing">
    <cdr:from>
      <cdr:x>0.71495</cdr:x>
      <cdr:y>0.37191</cdr:y>
    </cdr:from>
    <cdr:to>
      <cdr:x>0.86495</cdr:x>
      <cdr:y>0.59691</cdr:y>
    </cdr:to>
    <cdr:sp macro="" textlink="">
      <cdr:nvSpPr>
        <cdr:cNvPr id="2" name="TextBox 1">
          <a:extLst xmlns:a="http://schemas.openxmlformats.org/drawingml/2006/main">
            <a:ext uri="{FF2B5EF4-FFF2-40B4-BE49-F238E27FC236}">
              <a16:creationId xmlns:a16="http://schemas.microsoft.com/office/drawing/2014/main" id="{F7D0DF44-8993-46DB-9398-0C65DE92129C}"/>
            </a:ext>
          </a:extLst>
        </cdr:cNvPr>
        <cdr:cNvSpPr txBox="1"/>
      </cdr:nvSpPr>
      <cdr:spPr>
        <a:xfrm xmlns:a="http://schemas.openxmlformats.org/drawingml/2006/main">
          <a:off x="4358326" y="15114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0.4883</cdr:x>
      <cdr:y>0.88712</cdr:y>
    </cdr:from>
    <cdr:to>
      <cdr:x>0.58241</cdr:x>
      <cdr:y>1</cdr:y>
    </cdr:to>
    <cdr:sp macro="" textlink="">
      <cdr:nvSpPr>
        <cdr:cNvPr id="2" name="TextBox 1">
          <a:extLst xmlns:a="http://schemas.openxmlformats.org/drawingml/2006/main">
            <a:ext uri="{FF2B5EF4-FFF2-40B4-BE49-F238E27FC236}">
              <a16:creationId xmlns:a16="http://schemas.microsoft.com/office/drawing/2014/main" id="{D40A3E5F-33D2-42F3-ADA9-FCC233C1020A}"/>
            </a:ext>
          </a:extLst>
        </cdr:cNvPr>
        <cdr:cNvSpPr txBox="1"/>
      </cdr:nvSpPr>
      <cdr:spPr>
        <a:xfrm xmlns:a="http://schemas.openxmlformats.org/drawingml/2006/main">
          <a:off x="4114692" y="3711720"/>
          <a:ext cx="793027" cy="472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accent4">
                  <a:lumMod val="50000"/>
                </a:schemeClr>
              </a:solidFill>
              <a:latin typeface="Calibri" panose="020F0502020204030204" pitchFamily="34" charset="0"/>
              <a:cs typeface="Calibri" panose="020F0502020204030204" pitchFamily="34" charset="0"/>
            </a:rPr>
            <a:t>Year</a:t>
          </a:r>
        </a:p>
      </cdr:txBody>
    </cdr:sp>
  </cdr:relSizeAnchor>
</c:userShapes>
</file>

<file path=ppt/drawings/drawing18.xml><?xml version="1.0" encoding="utf-8"?>
<c:userShapes xmlns:c="http://schemas.openxmlformats.org/drawingml/2006/chart">
  <cdr:relSizeAnchor xmlns:cdr="http://schemas.openxmlformats.org/drawingml/2006/chartDrawing">
    <cdr:from>
      <cdr:x>0.45537</cdr:x>
      <cdr:y>0.90975</cdr:y>
    </cdr:from>
    <cdr:to>
      <cdr:x>0.54463</cdr:x>
      <cdr:y>0.9881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574466" y="3593534"/>
          <a:ext cx="700655" cy="309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1800" b="1" dirty="0">
              <a:solidFill>
                <a:srgbClr val="3F3F3F"/>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0.87177</cdr:y>
    </cdr:from>
    <cdr:to>
      <cdr:x>0.49429</cdr:x>
      <cdr:y>0.97737</cdr:y>
    </cdr:to>
    <cdr:sp macro="" textlink="">
      <cdr:nvSpPr>
        <cdr:cNvPr id="2" name="TextBox 6">
          <a:extLst xmlns:a="http://schemas.openxmlformats.org/drawingml/2006/main">
            <a:ext uri="{FF2B5EF4-FFF2-40B4-BE49-F238E27FC236}">
              <a16:creationId xmlns:a16="http://schemas.microsoft.com/office/drawing/2014/main" id="{FEC11A40-CAA7-4E22-80A5-CF082D25B70B}"/>
            </a:ext>
          </a:extLst>
        </cdr:cNvPr>
        <cdr:cNvSpPr txBox="1"/>
      </cdr:nvSpPr>
      <cdr:spPr>
        <a:xfrm xmlns:a="http://schemas.openxmlformats.org/drawingml/2006/main">
          <a:off x="0" y="3557057"/>
          <a:ext cx="4319382" cy="430887"/>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xmlns:a="http://schemas.openxmlformats.org/drawingml/2006/main">
          <a:pPr>
            <a:buFont typeface="Arial" pitchFamily="34" charset="0"/>
            <a:buNone/>
          </a:pPr>
          <a:r>
            <a:rPr lang="en-US" dirty="0">
              <a:solidFill>
                <a:schemeClr val="accent4">
                  <a:lumMod val="50000"/>
                </a:schemeClr>
              </a:solidFill>
              <a:latin typeface="Calibri" panose="020F0502020204030204" pitchFamily="34" charset="0"/>
            </a:rPr>
            <a:t>*Alive at diagnosis</a:t>
          </a:r>
        </a:p>
        <a:p xmlns:a="http://schemas.openxmlformats.org/drawingml/2006/main">
          <a:pPr>
            <a:buFont typeface="Arial" pitchFamily="34" charset="0"/>
            <a:buNone/>
          </a:pPr>
          <a:r>
            <a:rPr lang="en-US" baseline="30000" dirty="0">
              <a:solidFill>
                <a:srgbClr val="000000"/>
              </a:solidFill>
              <a:latin typeface="Calibri" panose="020F0502020204030204" pitchFamily="34" charset="0"/>
            </a:rPr>
            <a:t>†</a:t>
          </a:r>
          <a:r>
            <a:rPr lang="en-US" dirty="0">
              <a:solidFill>
                <a:schemeClr val="accent4">
                  <a:lumMod val="50000"/>
                </a:schemeClr>
              </a:solidFill>
              <a:latin typeface="Calibri" panose="020F0502020204030204" pitchFamily="34" charset="0"/>
            </a:rPr>
            <a:t>IRZE=isoniazid, rifampin, pyrazinamide, and ethambutol</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0.00806</cdr:x>
      <cdr:y>0.91523</cdr:y>
    </cdr:from>
    <cdr:to>
      <cdr:x>0.41915</cdr:x>
      <cdr:y>1</cdr:y>
    </cdr:to>
    <cdr:sp macro="" textlink="">
      <cdr:nvSpPr>
        <cdr:cNvPr id="4" name="TextBox 3">
          <a:extLst xmlns:a="http://schemas.openxmlformats.org/drawingml/2006/main">
            <a:ext uri="{FF2B5EF4-FFF2-40B4-BE49-F238E27FC236}">
              <a16:creationId xmlns:a16="http://schemas.microsoft.com/office/drawing/2014/main" id="{50E7871C-D396-4B9E-91F7-342235B28527}"/>
            </a:ext>
          </a:extLst>
        </cdr:cNvPr>
        <cdr:cNvSpPr txBox="1"/>
      </cdr:nvSpPr>
      <cdr:spPr>
        <a:xfrm xmlns:a="http://schemas.openxmlformats.org/drawingml/2006/main">
          <a:off x="71719" y="2425073"/>
          <a:ext cx="3655819" cy="224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100" dirty="0">
              <a:solidFill>
                <a:schemeClr val="accent4">
                  <a:lumMod val="50000"/>
                </a:schemeClr>
              </a:solidFill>
              <a:latin typeface="Calibri" panose="020F0502020204030204" pitchFamily="34" charset="0"/>
            </a:rPr>
            <a:t>*Annual percent change in rate based on unrounded data</a:t>
          </a:r>
        </a:p>
      </cdr:txBody>
    </cdr:sp>
  </cdr:relSizeAnchor>
</c:userShapes>
</file>

<file path=ppt/drawings/drawing20.xml><?xml version="1.0" encoding="utf-8"?>
<c:userShapes xmlns:c="http://schemas.openxmlformats.org/drawingml/2006/chart">
  <cdr:relSizeAnchor xmlns:cdr="http://schemas.openxmlformats.org/drawingml/2006/chartDrawing">
    <cdr:from>
      <cdr:x>0.42929</cdr:x>
      <cdr:y>0.87404</cdr:y>
    </cdr:from>
    <cdr:to>
      <cdr:x>0.5972</cdr:x>
      <cdr:y>0.96658</cdr:y>
    </cdr:to>
    <cdr:sp macro="" textlink="">
      <cdr:nvSpPr>
        <cdr:cNvPr id="2" name="TextBox 5"/>
        <cdr:cNvSpPr txBox="1"/>
      </cdr:nvSpPr>
      <cdr:spPr>
        <a:xfrm xmlns:a="http://schemas.openxmlformats.org/drawingml/2006/main" flipH="1">
          <a:off x="3481360" y="3779127"/>
          <a:ext cx="136167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accent4">
                  <a:lumMod val="75000"/>
                </a:schemeClr>
              </a:solidFill>
              <a:latin typeface="Calibri" panose="020F0502020204030204" pitchFamily="34" charset="0"/>
              <a:cs typeface="Calibri" panose="020F0502020204030204" pitchFamily="34" charset="0"/>
            </a:rPr>
            <a:t>Year</a:t>
          </a:r>
        </a:p>
      </cdr:txBody>
    </cdr:sp>
  </cdr:relSizeAnchor>
</c:userShapes>
</file>

<file path=ppt/drawings/drawing21.xml><?xml version="1.0" encoding="utf-8"?>
<c:userShapes xmlns:c="http://schemas.openxmlformats.org/drawingml/2006/chart">
  <cdr:relSizeAnchor xmlns:cdr="http://schemas.openxmlformats.org/drawingml/2006/chartDrawing">
    <cdr:from>
      <cdr:x>0.41822</cdr:x>
      <cdr:y>0.89134</cdr:y>
    </cdr:from>
    <cdr:to>
      <cdr:x>0.58177</cdr:x>
      <cdr:y>0.99207</cdr:y>
    </cdr:to>
    <cdr:sp macro="" textlink="">
      <cdr:nvSpPr>
        <cdr:cNvPr id="2" name="TextBox 5"/>
        <cdr:cNvSpPr txBox="1"/>
      </cdr:nvSpPr>
      <cdr:spPr>
        <a:xfrm xmlns:a="http://schemas.openxmlformats.org/drawingml/2006/main" flipH="1">
          <a:off x="3441783" y="3540610"/>
          <a:ext cx="134595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accent4">
                  <a:lumMod val="75000"/>
                </a:schemeClr>
              </a:solidFill>
              <a:latin typeface="Calibri" panose="020F0502020204030204" pitchFamily="34" charset="0"/>
              <a:cs typeface="Calibri" panose="020F0502020204030204" pitchFamily="34" charset="0"/>
            </a:rPr>
            <a:t>Year</a:t>
          </a:r>
        </a:p>
      </cdr:txBody>
    </cdr:sp>
  </cdr:relSizeAnchor>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0.02216</cdr:x>
      <cdr:y>0.02714</cdr:y>
    </cdr:from>
    <cdr:to>
      <cdr:x>0.09343</cdr:x>
      <cdr:y>0.73942</cdr:y>
    </cdr:to>
    <cdr:sp macro="" textlink="">
      <cdr:nvSpPr>
        <cdr:cNvPr id="2" name="TextBox 1">
          <a:extLst xmlns:a="http://schemas.openxmlformats.org/drawingml/2006/main">
            <a:ext uri="{FF2B5EF4-FFF2-40B4-BE49-F238E27FC236}">
              <a16:creationId xmlns:a16="http://schemas.microsoft.com/office/drawing/2014/main" id="{DD2701BA-766F-46BF-8753-657162AD1EF6}"/>
            </a:ext>
          </a:extLst>
        </cdr:cNvPr>
        <cdr:cNvSpPr txBox="1"/>
      </cdr:nvSpPr>
      <cdr:spPr>
        <a:xfrm xmlns:a="http://schemas.openxmlformats.org/drawingml/2006/main">
          <a:off x="186116" y="110747"/>
          <a:ext cx="598575" cy="290629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buFont typeface="Arial" pitchFamily="34" charset="0"/>
            <a:buNone/>
          </a:pPr>
          <a:r>
            <a:rPr lang="en-US" sz="2000" b="1" dirty="0">
              <a:solidFill>
                <a:schemeClr val="accent4">
                  <a:lumMod val="75000"/>
                </a:schemeClr>
              </a:solidFill>
              <a:latin typeface="Calibri" panose="020F0502020204030204" pitchFamily="34" charset="0"/>
            </a:rPr>
            <a:t>Percentage</a:t>
          </a:r>
          <a:r>
            <a:rPr lang="en-US" sz="2000" b="1" dirty="0">
              <a:solidFill>
                <a:srgbClr val="3F3F3F"/>
              </a:solidFill>
              <a:latin typeface="Calibri" panose="020F0502020204030204" pitchFamily="34" charset="0"/>
            </a:rPr>
            <a:t> of TB cases</a:t>
          </a:r>
        </a:p>
      </cdr:txBody>
    </cdr:sp>
  </cdr:relSizeAnchor>
</c:userShapes>
</file>

<file path=ppt/drawings/drawing23.xml><?xml version="1.0" encoding="utf-8"?>
<c:userShapes xmlns:c="http://schemas.openxmlformats.org/drawingml/2006/chart">
  <cdr:relSizeAnchor xmlns:cdr="http://schemas.openxmlformats.org/drawingml/2006/chartDrawing">
    <cdr:from>
      <cdr:x>0.74256</cdr:x>
      <cdr:y>0.71464</cdr:y>
    </cdr:from>
    <cdr:to>
      <cdr:x>0.82738</cdr:x>
      <cdr:y>0.80071</cdr:y>
    </cdr:to>
    <cdr:sp macro="" textlink="">
      <cdr:nvSpPr>
        <cdr:cNvPr id="2" name="TextBox 1">
          <a:extLst xmlns:a="http://schemas.openxmlformats.org/drawingml/2006/main">
            <a:ext uri="{FF2B5EF4-FFF2-40B4-BE49-F238E27FC236}">
              <a16:creationId xmlns:a16="http://schemas.microsoft.com/office/drawing/2014/main" id="{50ED677B-4051-490B-AE95-544794B8750D}"/>
            </a:ext>
          </a:extLst>
        </cdr:cNvPr>
        <cdr:cNvSpPr txBox="1"/>
      </cdr:nvSpPr>
      <cdr:spPr>
        <a:xfrm xmlns:a="http://schemas.openxmlformats.org/drawingml/2006/main">
          <a:off x="6121621" y="2939617"/>
          <a:ext cx="699251" cy="3540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buFont typeface="Arial" pitchFamily="34" charset="0"/>
            <a:buNone/>
          </a:pPr>
          <a:r>
            <a:rPr lang="en-US" sz="1800" dirty="0">
              <a:solidFill>
                <a:schemeClr val="accent4">
                  <a:lumMod val="50000"/>
                </a:schemeClr>
              </a:solidFill>
              <a:latin typeface="+mn-lt"/>
            </a:rPr>
            <a:t>&lt;1%</a:t>
          </a:r>
        </a:p>
      </cdr:txBody>
    </cdr:sp>
  </cdr:relSizeAnchor>
  <cdr:relSizeAnchor xmlns:cdr="http://schemas.openxmlformats.org/drawingml/2006/chartDrawing">
    <cdr:from>
      <cdr:x>0.60845</cdr:x>
      <cdr:y>0.69539</cdr:y>
    </cdr:from>
    <cdr:to>
      <cdr:x>0.70015</cdr:x>
      <cdr:y>0.78145</cdr:y>
    </cdr:to>
    <cdr:sp macro="" textlink="">
      <cdr:nvSpPr>
        <cdr:cNvPr id="3" name="TextBox 1">
          <a:extLst xmlns:a="http://schemas.openxmlformats.org/drawingml/2006/main">
            <a:ext uri="{FF2B5EF4-FFF2-40B4-BE49-F238E27FC236}">
              <a16:creationId xmlns:a16="http://schemas.microsoft.com/office/drawing/2014/main" id="{1992DA3E-C49D-4A5C-A550-C98F6EC37031}"/>
            </a:ext>
          </a:extLst>
        </cdr:cNvPr>
        <cdr:cNvSpPr txBox="1"/>
      </cdr:nvSpPr>
      <cdr:spPr>
        <a:xfrm xmlns:a="http://schemas.openxmlformats.org/drawingml/2006/main">
          <a:off x="5016026" y="2860412"/>
          <a:ext cx="755969" cy="3540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Font typeface="Arial" pitchFamily="34" charset="0"/>
            <a:buNone/>
          </a:pPr>
          <a:r>
            <a:rPr lang="en-US" sz="1800" dirty="0">
              <a:solidFill>
                <a:schemeClr val="accent4">
                  <a:lumMod val="50000"/>
                </a:schemeClr>
              </a:solidFill>
              <a:latin typeface="+mn-lt"/>
            </a:rPr>
            <a:t>1%</a:t>
          </a:r>
        </a:p>
      </cdr:txBody>
    </cdr:sp>
  </cdr:relSizeAnchor>
</c:userShapes>
</file>

<file path=ppt/drawings/drawing24.xml><?xml version="1.0" encoding="utf-8"?>
<c:userShapes xmlns:c="http://schemas.openxmlformats.org/drawingml/2006/chart">
  <cdr:relSizeAnchor xmlns:cdr="http://schemas.openxmlformats.org/drawingml/2006/chartDrawing">
    <cdr:from>
      <cdr:x>0.74657</cdr:x>
      <cdr:y>0.35147</cdr:y>
    </cdr:from>
    <cdr:to>
      <cdr:x>0.98651</cdr:x>
      <cdr:y>0.45668</cdr:y>
    </cdr:to>
    <cdr:cxnSp macro="">
      <cdr:nvCxnSpPr>
        <cdr:cNvPr id="3" name="Straight Connector 2">
          <a:extLst xmlns:a="http://schemas.openxmlformats.org/drawingml/2006/main">
            <a:ext uri="{FF2B5EF4-FFF2-40B4-BE49-F238E27FC236}">
              <a16:creationId xmlns:a16="http://schemas.microsoft.com/office/drawing/2014/main" id="{D8A66D3A-0DA2-418B-BD7E-F1C7FA1154C7}"/>
            </a:ext>
          </a:extLst>
        </cdr:cNvPr>
        <cdr:cNvCxnSpPr/>
      </cdr:nvCxnSpPr>
      <cdr:spPr>
        <a:xfrm xmlns:a="http://schemas.openxmlformats.org/drawingml/2006/main" flipV="1">
          <a:off x="4090275" y="1389920"/>
          <a:ext cx="1314624" cy="416028"/>
        </a:xfrm>
        <a:prstGeom xmlns:a="http://schemas.openxmlformats.org/drawingml/2006/main" prst="line">
          <a:avLst/>
        </a:prstGeom>
        <a:ln xmlns:a="http://schemas.openxmlformats.org/drawingml/2006/main" w="25400">
          <a:solidFill>
            <a:srgbClr val="00788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0.7402</cdr:x>
      <cdr:y>0.7725</cdr:y>
    </cdr:from>
    <cdr:to>
      <cdr:x>0.98146</cdr:x>
      <cdr:y>0.94404</cdr:y>
    </cdr:to>
    <cdr:cxnSp macro="">
      <cdr:nvCxnSpPr>
        <cdr:cNvPr id="5" name="Straight Connector 4">
          <a:extLst xmlns:a="http://schemas.openxmlformats.org/drawingml/2006/main">
            <a:ext uri="{FF2B5EF4-FFF2-40B4-BE49-F238E27FC236}">
              <a16:creationId xmlns:a16="http://schemas.microsoft.com/office/drawing/2014/main" id="{744C7FBD-A216-4C9C-ACE9-3194961DF9AD}"/>
            </a:ext>
          </a:extLst>
        </cdr:cNvPr>
        <cdr:cNvCxnSpPr/>
      </cdr:nvCxnSpPr>
      <cdr:spPr>
        <a:xfrm xmlns:a="http://schemas.openxmlformats.org/drawingml/2006/main">
          <a:off x="4055380" y="3054882"/>
          <a:ext cx="1321809" cy="678362"/>
        </a:xfrm>
        <a:prstGeom xmlns:a="http://schemas.openxmlformats.org/drawingml/2006/main" prst="line">
          <a:avLst/>
        </a:prstGeom>
        <a:ln xmlns:a="http://schemas.openxmlformats.org/drawingml/2006/main" w="25400">
          <a:solidFill>
            <a:srgbClr val="00788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5.xml><?xml version="1.0" encoding="utf-8"?>
<c:userShapes xmlns:c="http://schemas.openxmlformats.org/drawingml/2006/chart">
  <cdr:relSizeAnchor xmlns:cdr="http://schemas.openxmlformats.org/drawingml/2006/chartDrawing">
    <cdr:from>
      <cdr:x>0.2397</cdr:x>
      <cdr:y>0.04442</cdr:y>
    </cdr:from>
    <cdr:to>
      <cdr:x>0.34529</cdr:x>
      <cdr:y>0.12787</cdr:y>
    </cdr:to>
    <cdr:sp macro="" textlink="">
      <cdr:nvSpPr>
        <cdr:cNvPr id="2" name="TextBox 1"/>
        <cdr:cNvSpPr txBox="1"/>
      </cdr:nvSpPr>
      <cdr:spPr>
        <a:xfrm xmlns:a="http://schemas.openxmlformats.org/drawingml/2006/main">
          <a:off x="1839809" y="157182"/>
          <a:ext cx="810400" cy="295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r>
            <a:rPr lang="en-US" sz="1800" b="1" dirty="0">
              <a:solidFill>
                <a:srgbClr val="3F3F3F"/>
              </a:solidFill>
              <a:latin typeface="Calibri" panose="020F0502020204030204" pitchFamily="34" charset="0"/>
            </a:rPr>
            <a:t>n=1,787</a:t>
          </a:r>
        </a:p>
      </cdr:txBody>
    </cdr:sp>
  </cdr:relSizeAnchor>
</c:userShapes>
</file>

<file path=ppt/drawings/drawing26.xml><?xml version="1.0" encoding="utf-8"?>
<c:userShapes xmlns:c="http://schemas.openxmlformats.org/drawingml/2006/chart">
  <cdr:relSizeAnchor xmlns:cdr="http://schemas.openxmlformats.org/drawingml/2006/chartDrawing">
    <cdr:from>
      <cdr:x>0.18903</cdr:x>
      <cdr:y>0.54912</cdr:y>
    </cdr:from>
    <cdr:to>
      <cdr:x>0.41446</cdr:x>
      <cdr:y>0.75477</cdr:y>
    </cdr:to>
    <cdr:sp macro="" textlink="">
      <cdr:nvSpPr>
        <cdr:cNvPr id="3" name="TextBox 2">
          <a:extLst xmlns:a="http://schemas.openxmlformats.org/drawingml/2006/main">
            <a:ext uri="{FF2B5EF4-FFF2-40B4-BE49-F238E27FC236}">
              <a16:creationId xmlns:a16="http://schemas.microsoft.com/office/drawing/2014/main" id="{5EBB96F9-3015-404A-9AB6-79BDEE981A72}"/>
            </a:ext>
          </a:extLst>
        </cdr:cNvPr>
        <cdr:cNvSpPr txBox="1"/>
      </cdr:nvSpPr>
      <cdr:spPr>
        <a:xfrm xmlns:a="http://schemas.openxmlformats.org/drawingml/2006/main">
          <a:off x="1035058" y="1662351"/>
          <a:ext cx="1234416" cy="6225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1600" b="1" dirty="0">
              <a:solidFill>
                <a:schemeClr val="accent4">
                  <a:lumMod val="50000"/>
                </a:schemeClr>
              </a:solidFill>
              <a:latin typeface="Calibri" panose="020F0502020204030204" pitchFamily="34" charset="0"/>
              <a:cs typeface="Calibri" panose="020F0502020204030204" pitchFamily="34" charset="0"/>
            </a:rPr>
            <a:t>92.3%</a:t>
          </a:r>
        </a:p>
        <a:p xmlns:a="http://schemas.openxmlformats.org/drawingml/2006/main">
          <a:pPr algn="ctr">
            <a:buFont typeface="Arial" pitchFamily="34" charset="0"/>
            <a:buNone/>
          </a:pPr>
          <a:r>
            <a:rPr lang="en-US" sz="1600" b="1" dirty="0">
              <a:solidFill>
                <a:schemeClr val="accent4">
                  <a:lumMod val="50000"/>
                </a:schemeClr>
              </a:solidFill>
              <a:latin typeface="Calibri" panose="020F0502020204030204" pitchFamily="34" charset="0"/>
              <a:cs typeface="Calibri" panose="020F0502020204030204" pitchFamily="34" charset="0"/>
            </a:rPr>
            <a:t>(n=8,994</a:t>
          </a:r>
          <a:r>
            <a:rPr lang="en-US" sz="1600" dirty="0">
              <a:solidFill>
                <a:schemeClr val="accent4">
                  <a:lumMod val="50000"/>
                </a:schemeClr>
              </a:solidFill>
              <a:latin typeface="Calibri" panose="020F0502020204030204" pitchFamily="34" charset="0"/>
              <a:cs typeface="Calibri" panose="020F0502020204030204"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0.44852</cdr:x>
      <cdr:y>0.90366</cdr:y>
    </cdr:from>
    <cdr:to>
      <cdr:x>0.55148</cdr:x>
      <cdr:y>1</cdr:y>
    </cdr:to>
    <cdr:sp macro="" textlink="">
      <cdr:nvSpPr>
        <cdr:cNvPr id="2" name="TextBox 5"/>
        <cdr:cNvSpPr txBox="1"/>
      </cdr:nvSpPr>
      <cdr:spPr>
        <a:xfrm xmlns:a="http://schemas.openxmlformats.org/drawingml/2006/main" flipH="1">
          <a:off x="3811353" y="3752791"/>
          <a:ext cx="87492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rgbClr val="000000"/>
              </a:solidFill>
              <a:latin typeface="Calibri" panose="020F0502020204030204" pitchFamily="34" charset="0"/>
              <a:cs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0.25458</cdr:x>
      <cdr:y>0.88162</cdr:y>
    </cdr:from>
    <cdr:to>
      <cdr:x>0.93479</cdr:x>
      <cdr:y>1</cdr:y>
    </cdr:to>
    <cdr:sp macro="" textlink="">
      <cdr:nvSpPr>
        <cdr:cNvPr id="2" name="TextBox 2">
          <a:extLst xmlns:a="http://schemas.openxmlformats.org/drawingml/2006/main">
            <a:ext uri="{FF2B5EF4-FFF2-40B4-BE49-F238E27FC236}">
              <a16:creationId xmlns:a16="http://schemas.microsoft.com/office/drawing/2014/main" id="{19D612A4-9CED-4235-B2F3-14EC57CD468A}"/>
            </a:ext>
          </a:extLst>
        </cdr:cNvPr>
        <cdr:cNvSpPr txBox="1"/>
      </cdr:nvSpPr>
      <cdr:spPr>
        <a:xfrm xmlns:a="http://schemas.openxmlformats.org/drawingml/2006/main" rot="5400000">
          <a:off x="5053091" y="882961"/>
          <a:ext cx="492443" cy="6061437"/>
        </a:xfrm>
        <a:prstGeom xmlns:a="http://schemas.openxmlformats.org/drawingml/2006/main" prst="rect">
          <a:avLst/>
        </a:prstGeom>
      </cdr:spPr>
      <cdr:txBody>
        <a:bodyPr xmlns:a="http://schemas.openxmlformats.org/drawingml/2006/main" vert="vert270"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xmlns:a="http://schemas.openxmlformats.org/drawingml/2006/main">
          <a:pPr>
            <a:buFont typeface="Arial" pitchFamily="34" charset="0"/>
            <a:buNone/>
          </a:pPr>
          <a:r>
            <a:rPr lang="en-US" sz="2000" b="1" dirty="0">
              <a:solidFill>
                <a:srgbClr val="5F5F5F"/>
              </a:solidFill>
              <a:latin typeface="Calibri" panose="020F0502020204030204" pitchFamily="34" charset="0"/>
            </a:rPr>
            <a:t>Percentage of TB cases among non-U.S.–born persons</a:t>
          </a:r>
        </a:p>
      </cdr:txBody>
    </cdr:sp>
  </cdr:relSizeAnchor>
</c:userShapes>
</file>

<file path=ppt/drawings/drawing5.xml><?xml version="1.0" encoding="utf-8"?>
<c:userShapes xmlns:c="http://schemas.openxmlformats.org/drawingml/2006/chart">
  <cdr:relSizeAnchor xmlns:cdr="http://schemas.openxmlformats.org/drawingml/2006/chartDrawing">
    <cdr:from>
      <cdr:x>0.45504</cdr:x>
      <cdr:y>0.91254</cdr:y>
    </cdr:from>
    <cdr:to>
      <cdr:x>0.54495</cdr:x>
      <cdr:y>0.99962</cdr:y>
    </cdr:to>
    <cdr:sp macro="" textlink="">
      <cdr:nvSpPr>
        <cdr:cNvPr id="2" name="TextBox 1"/>
        <cdr:cNvSpPr txBox="1"/>
      </cdr:nvSpPr>
      <cdr:spPr>
        <a:xfrm xmlns:a="http://schemas.openxmlformats.org/drawingml/2006/main">
          <a:off x="3665191" y="3638223"/>
          <a:ext cx="724194" cy="347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rgbClr val="3F3F3F"/>
              </a:solidFill>
              <a:latin typeface="Calibri" panose="020F0502020204030204" pitchFamily="34" charset="0"/>
            </a:rPr>
            <a:t>Year</a:t>
          </a:r>
        </a:p>
      </cdr:txBody>
    </cdr:sp>
  </cdr:relSizeAnchor>
</c:userShapes>
</file>

<file path=ppt/drawings/drawing6.xml><?xml version="1.0" encoding="utf-8"?>
<c:userShapes xmlns:c="http://schemas.openxmlformats.org/drawingml/2006/chart">
  <cdr:relSizeAnchor xmlns:cdr="http://schemas.openxmlformats.org/drawingml/2006/chartDrawing">
    <cdr:from>
      <cdr:x>0.45504</cdr:x>
      <cdr:y>0.91254</cdr:y>
    </cdr:from>
    <cdr:to>
      <cdr:x>0.54495</cdr:x>
      <cdr:y>0.99962</cdr:y>
    </cdr:to>
    <cdr:sp macro="" textlink="">
      <cdr:nvSpPr>
        <cdr:cNvPr id="2" name="TextBox 1"/>
        <cdr:cNvSpPr txBox="1"/>
      </cdr:nvSpPr>
      <cdr:spPr>
        <a:xfrm xmlns:a="http://schemas.openxmlformats.org/drawingml/2006/main">
          <a:off x="3665191" y="3638223"/>
          <a:ext cx="724194" cy="347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rgbClr val="3F3F3F"/>
              </a:solidFill>
              <a:latin typeface="Calibri" panose="020F0502020204030204" pitchFamily="34" charset="0"/>
            </a:rPr>
            <a:t>Year</a:t>
          </a:r>
        </a:p>
      </cdr:txBody>
    </cdr:sp>
  </cdr:relSizeAnchor>
</c:userShapes>
</file>

<file path=ppt/drawings/drawing7.xml><?xml version="1.0" encoding="utf-8"?>
<c:userShapes xmlns:c="http://schemas.openxmlformats.org/drawingml/2006/chart">
  <cdr:relSizeAnchor xmlns:cdr="http://schemas.openxmlformats.org/drawingml/2006/chartDrawing">
    <cdr:from>
      <cdr:x>0.45504</cdr:x>
      <cdr:y>0.91254</cdr:y>
    </cdr:from>
    <cdr:to>
      <cdr:x>0.54495</cdr:x>
      <cdr:y>0.99962</cdr:y>
    </cdr:to>
    <cdr:sp macro="" textlink="">
      <cdr:nvSpPr>
        <cdr:cNvPr id="2" name="TextBox 1"/>
        <cdr:cNvSpPr txBox="1"/>
      </cdr:nvSpPr>
      <cdr:spPr>
        <a:xfrm xmlns:a="http://schemas.openxmlformats.org/drawingml/2006/main">
          <a:off x="3665191" y="3638223"/>
          <a:ext cx="724194" cy="347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rgbClr val="3F3F3F"/>
              </a:solidFill>
              <a:latin typeface="Calibri" panose="020F0502020204030204" pitchFamily="34" charset="0"/>
            </a:rPr>
            <a:t>Year</a:t>
          </a:r>
        </a:p>
      </cdr:txBody>
    </cdr:sp>
  </cdr:relSizeAnchor>
</c:userShapes>
</file>

<file path=ppt/drawings/drawing8.xml><?xml version="1.0" encoding="utf-8"?>
<c:userShapes xmlns:c="http://schemas.openxmlformats.org/drawingml/2006/chart">
  <cdr:relSizeAnchor xmlns:cdr="http://schemas.openxmlformats.org/drawingml/2006/chartDrawing">
    <cdr:from>
      <cdr:x>0.45287</cdr:x>
      <cdr:y>0.89791</cdr:y>
    </cdr:from>
    <cdr:to>
      <cdr:x>0.52613</cdr:x>
      <cdr:y>0.99819</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3987873" y="3582768"/>
          <a:ext cx="645048" cy="40011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rgbClr val="3F3F3F"/>
              </a:solidFill>
              <a:latin typeface="Calibri" panose="020F0502020204030204" pitchFamily="34" charset="0"/>
              <a:cs typeface="Calibri" panose="020F0502020204030204" pitchFamily="34" charset="0"/>
            </a:rPr>
            <a:t>Year</a:t>
          </a:r>
        </a:p>
      </cdr:txBody>
    </cdr:sp>
  </cdr:relSizeAnchor>
</c:userShapes>
</file>

<file path=ppt/drawings/drawing9.xml><?xml version="1.0" encoding="utf-8"?>
<c:userShapes xmlns:c="http://schemas.openxmlformats.org/drawingml/2006/chart">
  <cdr:relSizeAnchor xmlns:cdr="http://schemas.openxmlformats.org/drawingml/2006/chartDrawing">
    <cdr:from>
      <cdr:x>0.43919</cdr:x>
      <cdr:y>0.91279</cdr:y>
    </cdr:from>
    <cdr:to>
      <cdr:x>0.52022</cdr:x>
      <cdr:y>1</cdr:y>
    </cdr:to>
    <cdr:sp macro="" textlink="">
      <cdr:nvSpPr>
        <cdr:cNvPr id="2" name="TextBox 1"/>
        <cdr:cNvSpPr txBox="1"/>
      </cdr:nvSpPr>
      <cdr:spPr>
        <a:xfrm xmlns:a="http://schemas.openxmlformats.org/drawingml/2006/main">
          <a:off x="3741800" y="3962579"/>
          <a:ext cx="690353" cy="378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rgbClr val="3F3F3F"/>
              </a:solidFill>
              <a:latin typeface="Calibri" panose="020F0502020204030204" pitchFamily="34" charset="0"/>
            </a:rPr>
            <a:t>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10/1/2020</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10/1/2020</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dirty="0">
                <a:solidFill>
                  <a:schemeClr val="tx1"/>
                </a:solidFill>
                <a:effectLst/>
                <a:latin typeface="+mn-lt"/>
                <a:ea typeface="+mn-ea"/>
                <a:cs typeface="+mn-cs"/>
              </a:rPr>
              <a:t>Tuberculosis in the United States—National Tuberculosis Surveillance System, Highlights from 2019.</a:t>
            </a:r>
            <a:r>
              <a:rPr lang="en-US" sz="1200" kern="1200" dirty="0">
                <a:solidFill>
                  <a:schemeClr val="tx1"/>
                </a:solidFill>
                <a:effectLst/>
                <a:latin typeface="+mn-lt"/>
                <a:ea typeface="+mn-ea"/>
                <a:cs typeface="+mn-cs"/>
              </a:rPr>
              <a:t> This slide set was prepared by the Division of Tuberculosis Elimination, National Center for HIV/AIDS, Viral Hepatitis, STD, and TB Prevention (NCHHSTP), Centers for Disease Control and Prevention (CDC), U.S. Department of Health and Human Services (HHS). It provides recent trends and highlights of data collected through the National Tuberculosis Surveillance System (NTSS) for 2019. Since 1953, through the cooperation of state and local health departments, CDC has collected information on newly reported cases of tuberculosis (TB) disease in the United States. The data presented here were collected by the revised TB case report introduced in 2009. Each individual TB case report (Report of Verified Case of Tuberculosis, or RVCT) is submitted electronically to CDC. The data for this slide set are based on TB case reports for 1993–2019 received by CDC as of June 10, 2020. All case counts and rates for years 1993–2018 have been updated, and data from 2019 has been added.</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a:cs typeface="Calibri"/>
              </a:rPr>
              <a:t>In 2019, 71.4% of TB cases occurred among non-U.S.–born persons. T</a:t>
            </a:r>
            <a:r>
              <a:rPr lang="en-US" dirty="0">
                <a:latin typeface="+mn-lt"/>
                <a:cs typeface="Calibri"/>
              </a:rPr>
              <a:t>he rate among non-U.S.–born persons is 16 times the rate among U.S.-born persons.</a:t>
            </a:r>
            <a:endParaRPr lang="en-US" dirty="0">
              <a:latin typeface="Calibri"/>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33318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most common countries of birth among non-U.S.–born TB patients remained similar to previous years, with Mexico (18.6%) the most frequently reported country of birth, followed by the Philippines (12.5%), India (9.1%), Vietnam (7.9%), and China (6.1%).</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79646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most common countries of birth among non-U.S.–born TB patients remained similar to previous years, with Mexico (18.6%) the most frequently reported country of birth, followed by the Philippines (12.5%), India (9.1%), Vietnam (7.9%), and China (6.1%).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Note: this slide is a duplicate of the previous slide to provide an alternative visual display of the same data.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62027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countries of birth with the highest U.S. incidence rates are the Republic of the Marshall Islands (168.8 cases per 100,000 persons), followed by the Republic of the Congo (143.8 cases per 100,000 persons), Somalia (87.3 cases per 100,000 persons), and Myanmar (81.2 cases per 100,000 persons). </a:t>
            </a:r>
            <a:r>
              <a:rPr lang="en-US" sz="1200" kern="1200" dirty="0">
                <a:solidFill>
                  <a:schemeClr val="tx1"/>
                </a:solidFill>
                <a:effectLst/>
                <a:highlight>
                  <a:srgbClr val="FFFF00"/>
                </a:highlight>
                <a:latin typeface="+mn-lt"/>
                <a:ea typeface="+mn-ea"/>
                <a:cs typeface="+mn-cs"/>
              </a:rPr>
              <a:t>U.S. population estimates by country of birth were used for the denominator and were obtained from the U.S. Census Bureau, American Community Survey (ACS) Public Use Microdata Sample data, 2014–2018, 5-year file</a:t>
            </a:r>
            <a:r>
              <a:rPr lang="en-US"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62934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Almost 14% of TB cases reported among non-U.S.–born persons in 2019 were diagnosed within 1 year of arrival in the United States.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2584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distribution of race/ethnicity among persons with TB has been relatively consistent since 2010. </a:t>
            </a:r>
            <a:endParaRPr lang="en-US" sz="1200" kern="120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402049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2019, non-Hispanic Asian persons continue to represent the largest proportion of TB patients (35.3%), followed by Hispanic persons (30.2%), non-Hispanic Black persons (19.7%), non-Hispanic White persons (11.4%), Native Hawaiian/Other Pacific Islander persons (1.2%), American Indian/Alaska Native persons (0.9%), and persons of multiple races (0.8%).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169205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TB cases reported among U.S-born persons has declined, </a:t>
            </a:r>
            <a:r>
              <a:rPr lang="en-US" sz="1200" kern="1200">
                <a:solidFill>
                  <a:schemeClr val="tx1"/>
                </a:solidFill>
                <a:effectLst/>
                <a:latin typeface="+mn-lt"/>
                <a:ea typeface="+mn-ea"/>
                <a:cs typeface="+mn-cs"/>
              </a:rPr>
              <a:t>but the distribution </a:t>
            </a:r>
            <a:r>
              <a:rPr lang="en-US" sz="1200" kern="1200" dirty="0">
                <a:solidFill>
                  <a:schemeClr val="tx1"/>
                </a:solidFill>
                <a:effectLst/>
                <a:latin typeface="+mn-lt"/>
                <a:ea typeface="+mn-ea"/>
                <a:cs typeface="+mn-cs"/>
              </a:rPr>
              <a:t>of race/ethnicity among </a:t>
            </a:r>
            <a:r>
              <a:rPr lang="en-US" dirty="0"/>
              <a:t>U.S.-born persons </a:t>
            </a:r>
            <a:r>
              <a:rPr lang="en-US" sz="1200" kern="1200" dirty="0">
                <a:solidFill>
                  <a:schemeClr val="tx1"/>
                </a:solidFill>
                <a:effectLst/>
                <a:latin typeface="+mn-lt"/>
                <a:ea typeface="+mn-ea"/>
                <a:cs typeface="+mn-cs"/>
              </a:rPr>
              <a:t>with TB has been relatively consistent since 2010.</a:t>
            </a:r>
            <a:r>
              <a:rPr lang="en-US" dirty="0"/>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295278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distribution of race/ethnicity among non-U.S.–born persons with TB has been relatively consistent since 2010. </a:t>
            </a:r>
            <a:endParaRPr lang="en-US" sz="1200" kern="120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47644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When expressed as incidence rates, non-Hispanic Native Hawaiians/other Pacific Islander persons had the highest incidence rate (17.6 cases per 100,000 persons), followed by non-Hispanic Asian persons (16.7 cases per 100,000 persons). Hispanic persons (4.5 cases per 100,000 persons) and non-Hispanic Blacks (4.3 cases per 100,000 persons) were essentially similar in rate. The rate for Non-Hispanic American Indians/Alaska Native persons was 3.4 cases per 100,000 persons, with persons of multiple races (0.9 cases per 100,000 persons) and non-Hispanic White persons (0.5 cases per 100,000 persons) having the lowest incidence rates. </a:t>
            </a:r>
            <a:r>
              <a:rPr lang="en-US" sz="1200" b="0" kern="1200" dirty="0">
                <a:solidFill>
                  <a:schemeClr val="tx1"/>
                </a:solidFill>
                <a:effectLst/>
                <a:latin typeface="+mn-lt"/>
                <a:ea typeface="+mn-ea"/>
                <a:cs typeface="+mn-cs"/>
              </a:rPr>
              <a:t>Downward trends continued among non-Hispanic Asian persons and non-Hispanic Black persons. Rates increased slightly from 2017 to 2018 among American Indians/Alaska Native and Native Hawaiians/Other Pacific Islander persons but decreased slightly from 2018 to 2019. Incidence rates remained essentially unchanged in 2019 among all other racial/ethnic groups.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9756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u="none" dirty="0"/>
              <a:t>This graph shows the annual number of TB cases in the U</a:t>
            </a:r>
            <a:r>
              <a:rPr lang="en-US" altLang="en-US" u="none" dirty="0">
                <a:solidFill>
                  <a:srgbClr val="FF0000"/>
                </a:solidFill>
              </a:rPr>
              <a:t>nited</a:t>
            </a:r>
            <a:r>
              <a:rPr lang="en-US" altLang="en-US" u="none" dirty="0"/>
              <a:t> S</a:t>
            </a:r>
            <a:r>
              <a:rPr lang="en-US" altLang="en-US" u="none" dirty="0">
                <a:solidFill>
                  <a:srgbClr val="FF0000"/>
                </a:solidFill>
              </a:rPr>
              <a:t>tates</a:t>
            </a:r>
            <a:r>
              <a:rPr lang="en-US" altLang="en-US" u="none" dirty="0"/>
              <a:t> for each year from 1982 to 2019. In 1992, 26,673 cases were reported in the U</a:t>
            </a:r>
            <a:r>
              <a:rPr lang="en-US" altLang="en-US" u="none" dirty="0">
                <a:solidFill>
                  <a:srgbClr val="FF0000"/>
                </a:solidFill>
              </a:rPr>
              <a:t>nited</a:t>
            </a:r>
            <a:r>
              <a:rPr lang="en-US" altLang="en-US" u="none" dirty="0"/>
              <a:t> S</a:t>
            </a:r>
            <a:r>
              <a:rPr lang="en-US" altLang="en-US" u="none" dirty="0">
                <a:solidFill>
                  <a:srgbClr val="FF0000"/>
                </a:solidFill>
              </a:rPr>
              <a:t>tates</a:t>
            </a:r>
            <a:r>
              <a:rPr lang="en-US" altLang="en-US" u="none" dirty="0"/>
              <a:t>, with a case rate of 10.4 cases per 100,000 population. In 2019, 8,</a:t>
            </a:r>
            <a:r>
              <a:rPr lang="en-US" altLang="en-US" u="none" strike="sngStrike" baseline="0" dirty="0"/>
              <a:t>.</a:t>
            </a:r>
            <a:r>
              <a:rPr lang="en-US" altLang="en-US" u="none" dirty="0"/>
              <a:t>916 cases were reported, with a case rate of 2.7 cases per 100,000. The TB elimination threshold is &lt;1 case per 100,000 population, which is approximately 330 cases per year for the current U.S. population.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121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distribution of race/ethnicity among persons with TB continued to differ markedly by origin of birth. Among U.S.-born TB patients, non-Hispanic Black persons represented the largest percentage of cases (35.9%), followed by non-Hispanic White persons (29.9%), Hispanic persons (24.2%), and non-Hispanic Asian persons (4.6%). Approximately half of TB cases reported among non-U.S.–born persons occurred among non-Hispanic Asian persons (47.6%), followed by Hispanic persons (32.6%), non-Hispanic Black persons (13.2%), and non-Hispanic White persons (4.0%).</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decline in TB cases since 2003 has been lower among US-born Hispanic persons (38.4%) and non-US–born Hispanic persons (32.8%) compared with US-born (68.0%) and non-US–born (39.5%) non-Hispanic White persons. TB cases have declined since 2003 among US-born non-Hispanic Black persons (70.5%) more than among non-US–born non-Hispanic Black persons (21.1%), which may be attributable, in part, to progress in preventing TB transmission in the United States (Table 3).</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20390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distribution of race/ethnicity among persons with TB continued to differ markedly by origin of birth. Among U.S.-born TB patients, non-Hispanic Black persons represented the largest percentage of cases (35.9%), followed by non-Hispanic White persons (29.9%), Hispanic persons (24.2%), and non-Hispanic Asian persons (4.6%). Approximately half of TB cases reported among non-U.S.–born persons occurred among non-Hispanic Asian persons (47.6%), followed by Hispanic persons (32.6%), non-Hispanic Black persons (13.2%), and non-Hispanic White persons (4.0%).</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decline in TB cases since 2003 has been lower among US-born Hispanic persons (38.4%) and non-US–born Hispanic persons (32.8%) compared with US-born (68.0%) and non-US–born (39.5%) non-Hispanic White persons. TB cases have declined since 2003 among US-born non-Hispanic Black persons (70.5%) more than among non-US–born non-Hispanic Black persons (21.1%), which may be attributable, in part, to progress in preventing TB transmission in the United States (Table 3).</a:t>
            </a:r>
          </a:p>
          <a:p>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Note: this slide is a duplicate of the previous slide to provide an alternative visual display of the same data.</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18729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Distribution of TB patients by age group remains similar to past years with a plurality of cases occurring among persons aged 45–64 years (29.9%), followed closely by persons aged 25–44 years (29.3%) and persons aged ≥65 years (27.2%). In contrast, only 11.2% of reported TB cases occurred among children and young adults aged &lt;25 years. </a:t>
            </a:r>
            <a:r>
              <a:rPr lang="en-US" sz="1200" b="0" kern="1200">
                <a:solidFill>
                  <a:schemeClr val="tx1"/>
                </a:solidFill>
                <a:effectLst/>
                <a:latin typeface="+mn-lt"/>
                <a:ea typeface="+mn-ea"/>
                <a:cs typeface="+mn-cs"/>
              </a:rPr>
              <a:t>Of note, the percentage of TB cases among persons aged ≥65 years has steadily increased from 19.9% in 2010 to 27.2% in 2019 while other age group percentage distributions have not fluctuated as markedly.</a:t>
            </a:r>
            <a:endParaRPr lang="en-US" b="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658028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Incidence rates by age group did not follow the proportionate distribution, however. The oldest age group (≥65 years) had the highest incidence rate overall (4.5 cases per 100,000 persons), and the incidence rate generally decreased with decreasing age. However, the youngest group (0–4 years) had an incidence rate approximately twice that of the second youngest group (5–14 years). This observation might be attributable to cohorts with increased risk for TB exposure and infection, compared with the present, moving through time into older age groups.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217956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 continued to represent the majority (60.1%) of TB patients overall, although the </a:t>
            </a:r>
            <a:r>
              <a:rPr lang="en-US" sz="1200" kern="1200" dirty="0" err="1">
                <a:solidFill>
                  <a:schemeClr val="tx1"/>
                </a:solidFill>
                <a:effectLst/>
                <a:latin typeface="+mn-lt"/>
                <a:ea typeface="+mn-ea"/>
                <a:cs typeface="+mn-cs"/>
              </a:rPr>
              <a:t>male:female</a:t>
            </a:r>
            <a:r>
              <a:rPr lang="en-US" sz="1200" kern="1200" dirty="0">
                <a:solidFill>
                  <a:schemeClr val="tx1"/>
                </a:solidFill>
                <a:effectLst/>
                <a:latin typeface="+mn-lt"/>
                <a:ea typeface="+mn-ea"/>
                <a:cs typeface="+mn-cs"/>
              </a:rPr>
              <a:t> ratio is close to 1 among children aged ≤14 years. This might indicate that the factors that caused men to be disproportionately represented among TB patients might become more influential in adulthood.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21869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Overall, the number of TB cases in all pediatric age groups decreased from 1993 through 2019. The most notable drop was</a:t>
            </a:r>
            <a:r>
              <a:rPr lang="en-US" strike="noStrike" dirty="0"/>
              <a:t> among</a:t>
            </a:r>
            <a:r>
              <a:rPr lang="en-US" dirty="0"/>
              <a:t> the toddler/preschool group (age 1–4 years).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2740435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case rates by age group also decreased since 1993. The case rate among children 1–4 years declined steadily, and the highest case rate for pediatric cases in 2019 occurred in children &lt;1 year.</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532825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2019, the toddler/preschool group (age 1–4 years) comprised 43% of pediatric TB cases.  Next most common was the adolescent age group, ages 10–14 years, with 23%.  This age group has TB most similar to adult TB.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207580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In contrast to overall U.S. TB cases, where over two-thirds of cases were among non-U.S.–born persons, only 74 cases (22.0%) of pediatric cases were among non-U.S.–born children in 2019, and the fraction has been fairly stable (20–30%) since 1993.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75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The majority (78%) of pediatric TB cases in 2019 occurred among U.S.-born children, but the pediatric TB case rate remains higher among non-U.S.–born (4.2 per 100,000 persons) than U.S.-born (0.5 per 100,000 persons) children. However, the difference between case rates among U.S.-born compared with non-U.S.–children has declined over time. In 1994, the case rate was 11 times higher among non-U.S.–born children compared to U.S.-born children; in 2019, the case rate was 8 times higher.</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a:p>
        </p:txBody>
      </p:sp>
    </p:spTree>
    <p:extLst>
      <p:ext uri="{BB962C8B-B14F-4D97-AF65-F5344CB8AC3E}">
        <p14:creationId xmlns:p14="http://schemas.microsoft.com/office/powerpoint/2010/main" val="128775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2019, the United States reported the lowest number of TB cases (8,916) and lowest incidence rate (2.7 cases per 100,000 persons) on record. With the exception of 2015, the U.S. TB case count and incidence rate have declined every year since 1992.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 was an annual incidence rate decrease (−1.7%) from 2018 to 2019.</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6836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b="0" baseline="0" dirty="0"/>
              <a:t>Since 2010, the ability to identify the origin of birth for parents/guardians of pediatric cases of TB has been available for all jurisdictions.</a:t>
            </a:r>
            <a:r>
              <a:rPr lang="en-US" dirty="0"/>
              <a:t> </a:t>
            </a:r>
            <a:r>
              <a:rPr lang="en-US" b="0" baseline="0" dirty="0"/>
              <a:t> For this timeframe, U.S.-born pediatric TB has been among patients where at least one parent/guardian was non-U.S.–born has been the largest group.</a:t>
            </a:r>
            <a:r>
              <a:rPr lang="en-US" dirty="0"/>
              <a:t> U.S.-born children of non-U.S.–born persons may be more likely to travel to their familial homeland or be exposed to </a:t>
            </a:r>
            <a:r>
              <a:rPr lang="en-US" b="0" baseline="0" dirty="0"/>
              <a:t>non-U.S.–born persons in the United States who have infectious TB.</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251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2019, the majority (175 cases; 59.7%) of U.S.-born pediatric TB cases continued to be in patients with at least one non-U.S.–born parent/guardian.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280071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majority of U.S. TB cases continued to be verified through positive culture, with other laboratory-confirmation methods (i.e., nucleic acid amplification or smear microscopy) only representing a limited proportion of verified cases. In the absence of laboratory confirmation, many were also confirmed by meeting the clinical criteria for a verified TB case or diagnosed by a provider. Since 2009, there has been a sharp drop in the number of provider diagnosis cases with the corresponding expansion of the proportion of cases verified by clinical criteria related to the 2009 RVCT revision that included adding the ability to report IGRA and classifying clinical cases based on a positive IGRA as an alternative to a positive TST. However, the percentage verified among clinical criteria continues to decrease as proportionately more cases are verified through laboratory techniques. It is important to note that some cases verified by culture may also be positive on NAA as culture confirmation supersedes NAA in the case verification criteria classification.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772141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2019, </a:t>
            </a:r>
            <a:r>
              <a:rPr lang="en-US" sz="1200" kern="1200" dirty="0">
                <a:solidFill>
                  <a:schemeClr val="tx1"/>
                </a:solidFill>
                <a:effectLst/>
                <a:latin typeface="+mn-lt"/>
                <a:ea typeface="+mn-ea"/>
                <a:cs typeface="+mn-cs"/>
              </a:rPr>
              <a:t>the majority of U.S. TB cases continued to be verified through positive culture (7,087 cases; 79.5%), with other laboratory-confirmation methods (i.e., nucleic acid amplification or smear microscopy) representing a combined 2.7% (236) of verified cases. In addition, 1,177 cases (13.2%) were confirmed by clinical criteria and 416 (4.7%) by provider diagnosis. It is important to note that some cases verified by culture may also be positive on NAA as culture confirmation </a:t>
            </a:r>
            <a:r>
              <a:rPr lang="en-US" sz="1200" b="0" kern="1200" dirty="0">
                <a:solidFill>
                  <a:schemeClr val="tx1"/>
                </a:solidFill>
                <a:effectLst/>
                <a:latin typeface="+mn-lt"/>
                <a:ea typeface="+mn-ea"/>
                <a:cs typeface="+mn-cs"/>
              </a:rPr>
              <a:t>supersedes</a:t>
            </a:r>
            <a:r>
              <a:rPr lang="en-US" sz="1200" kern="1200" dirty="0">
                <a:solidFill>
                  <a:schemeClr val="tx1"/>
                </a:solidFill>
                <a:effectLst/>
                <a:latin typeface="+mn-lt"/>
                <a:ea typeface="+mn-ea"/>
                <a:cs typeface="+mn-cs"/>
              </a:rPr>
              <a:t> NAA in the case verification criteria classification.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06318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vast majority of U.S. TB cases had pulmonary involvement (79.4%). Among the 20.6% of U.S. TB cases with only extrapulmonary involvement, TB of the lymphatic system remained most common (34.9%), followed by TB of the pleura (18.3%) and TB of bones and joints (8.4%). TB meningitis, a particularly serious form of the disease, continued to decrease, with 4.4% of extrapulmonary cases involving the meninges. “Other” includes all other extrapulmonary sites of disease, e.g., ocular, hepatic.</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3495563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early 2000s, the percentage of patients on a drug regimen of four or more drugs that is not the recommended four-drug regimen of isoniazid, rifampin, pyrazinamide, and ethambutol has increased from 4.9% in 2004 to 11.5% in 2019.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5050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During 2019, 82.5% of all reported TB cases were started on IRZE, and an additional 11.5% of cases were started on a different 4-drug regimen.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1905161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Since 1993, the percentage of TB patients receiving at least a portion of their medication through Directly Observed Therapy has risen from 36% in 1993 to over 94% in 2017, the most recent year with full data available.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35475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During 2017, the most recent year with treatment completion data available, 61.2% of cases were treated exclusively by using DOT, whereas an additional 32.9% of patients received a combination of DOT and self-administered treatment.</a:t>
            </a: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667599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national goal for treatment completion is that, for patients with newly diagnosed TB disease for whom ≤12 months of treatment is indicated, 95% complete treatment within 12 months. Although the percentage of eligible patients completing therapy in 1 year has risen since 1993, the nation as a whole is still short of the 95% goal, and the percentage has been relatively level since 2009.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114098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Annual incidence rate decreased from 2.8 cases per 100,000 in 2018 to 2.7 cases per 100,000 in 2019, a 1.7% decrease. The incidence rate of TB continues to decline, but the annual rate of decline has leveled off and is inadequate to achieve TB elimination in the United States this century.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90658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Successful therapy completion for TB patients is a major </a:t>
            </a:r>
            <a:r>
              <a:rPr lang="en-US" sz="1200" b="0" kern="1200" dirty="0">
                <a:solidFill>
                  <a:schemeClr val="tx1"/>
                </a:solidFill>
                <a:effectLst/>
                <a:latin typeface="+mn-lt"/>
                <a:ea typeface="+mn-ea"/>
                <a:cs typeface="+mn-cs"/>
              </a:rPr>
              <a:t>performance indicator for TB programs. Among patients during 2017 who were alive at diagnosis and started on TB treatment, 87.2% had completed TB treatment successfully. However, 6.7% of all patients died before completing TB treatment; 1.8% moved out of the U.S. within one year; 1.2% were lost to follow-up before completing treatment; 0.7% refused treatment and 2.0% did not complete treatment for other or unknown reasons. Thirty patients (0.3%) had to permanently stop TB treatment because of an adverse treatment event.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462134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2019, 631 isoniazid-resistant TB cases were reported in the United States, a slight decrease from 637 cases during 2018. However, as a percentage of all TB cases, the proportion that were resistant to isoniazid has remained relatively steady at approximately 9%. The trend in the proportion of U.S.-born TB cases with isoniazid resistance remained relatively constant at 6.6% as did the trend for non-U.S.–born cases at 10.5%.</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4226380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ct val="20000"/>
              </a:spcBef>
              <a:spcAft>
                <a:spcPts val="0"/>
              </a:spcAft>
              <a:buClr>
                <a:srgbClr val="0039A6"/>
              </a:buClr>
              <a:buSzPct val="70000"/>
              <a:buFontTx/>
              <a:buNone/>
              <a:tabLst/>
              <a:defRPr/>
            </a:pPr>
            <a:r>
              <a:rPr lang="en-US" sz="1200" kern="1200" dirty="0">
                <a:solidFill>
                  <a:schemeClr val="tx1"/>
                </a:solidFill>
                <a:effectLst/>
                <a:latin typeface="+mn-lt"/>
                <a:ea typeface="+mn-ea"/>
                <a:cs typeface="+mn-cs"/>
              </a:rPr>
              <a:t>The percentage of all MDR cases occurring among persons with no previous history of TB disease (i.e., primary MDR TB) has remained steady for the past several years at approximately 1%.</a:t>
            </a:r>
            <a:endParaRPr lang="en-US" dirty="0"/>
          </a:p>
          <a:p>
            <a:pPr marL="0" marR="0" lvl="0" indent="0" algn="l" defTabSz="881390" rtl="0" eaLnBrk="1" fontAlgn="auto" latinLnBrk="0" hangingPunct="1">
              <a:lnSpc>
                <a:spcPct val="100000"/>
              </a:lnSpc>
              <a:spcBef>
                <a:spcPct val="20000"/>
              </a:spcBef>
              <a:spcAft>
                <a:spcPts val="0"/>
              </a:spcAft>
              <a:buClr>
                <a:srgbClr val="0039A6"/>
              </a:buClr>
              <a:buSzPct val="70000"/>
              <a:buFontTx/>
              <a:buNone/>
              <a:tabLst/>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42</a:t>
            </a:fld>
            <a:endParaRPr lang="en-US"/>
          </a:p>
        </p:txBody>
      </p:sp>
    </p:spTree>
    <p:extLst>
      <p:ext uri="{BB962C8B-B14F-4D97-AF65-F5344CB8AC3E}">
        <p14:creationId xmlns:p14="http://schemas.microsoft.com/office/powerpoint/2010/main" val="3352529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solidFill>
                  <a:schemeClr val="tx1"/>
                </a:solidFill>
                <a:effectLst/>
                <a:latin typeface="+mn-lt"/>
                <a:ea typeface="+mn-ea"/>
                <a:cs typeface="+mn-cs"/>
              </a:rPr>
              <a:t>Coinfection with HIV is a major risk factor for progression of latent TB infection to TB disease. Among 8,690 cases that were alive at diagnosis in 2019, HIV status was known for 90.7%, and 4.7% of persons with known HIV status were coinfected with HIV. Among TB cases diagnosed in persons 25–44 years of age, 95.2% had known HIV status, and 7.6% of these persons were HIV positive.  In persons 45-64 years old, 93.7% had known HIV status, and 6.0% were HIV positive.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2269598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reported risk factors for TB, diabetes mellitus (20.7%) was most commonly reported, followed by having been a close contact of a person with infectious TB (8.2%) or having an immunocompromising condition other than HIV (8.2%). Having been a contact of a person with infectious TB was proportionately more common among U.S.-born persons (17.5%), compared with non-U.S.–born persons (4.5%). Diabetes mellitus, however, was proportionately more common among non-U.S.–born persons (23.1%), compared with U.S.-born persons (14.4%).</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676362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 persons ≥15 years of age, 1.8% of TB cases occurred among persons who were residents of a long-term–care facility at the time of their TB diagnostic evaluation, 3.1% occurred among persons who were residents of a correctional facility at the time of their TB diagnostic evaluation, and 4.6% occurred among persons aged ≥15 years who experienced homelessness in the year before their TB diagnostic evaluation.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724196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percentage of cases diagnosed with TB while a resident of a correctional facility continued to decline in 2019, from 3.5% in 2018, compared with 3.1% in 2019.</a:t>
            </a:r>
          </a:p>
        </p:txBody>
      </p:sp>
    </p:spTree>
    <p:extLst>
      <p:ext uri="{BB962C8B-B14F-4D97-AF65-F5344CB8AC3E}">
        <p14:creationId xmlns:p14="http://schemas.microsoft.com/office/powerpoint/2010/main" val="3058015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states with the highest percentage of their cases diagnosed among residents of correctional facilities in 2019 were Arizona (25.3%, 43 of 170), Mississippi  (15.4%, 8 of 52), South Dakota (12.5%, 2 of 16), West Virginia (10.0%, 1 of 10) and Texas (9.7%, 99 of 1,016).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Note: categories based on Jenks natural breaks method.</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569394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 residents of correctional facilities with TB during 2019 over 15 years old, 27.9% were from local jails, 15.5% from state prisons, 14% from federal </a:t>
            </a:r>
            <a:r>
              <a:rPr lang="en-US" sz="1200" b="0" kern="1200" dirty="0">
                <a:solidFill>
                  <a:schemeClr val="tx1"/>
                </a:solidFill>
                <a:effectLst/>
                <a:latin typeface="+mn-lt"/>
                <a:ea typeface="+mn-ea"/>
                <a:cs typeface="+mn-cs"/>
              </a:rPr>
              <a:t>prisons, and 39.6% from other correctional facilities.</a:t>
            </a:r>
          </a:p>
          <a:p>
            <a:r>
              <a:rPr lang="en-US" sz="1200" b="0" kern="1200" dirty="0">
                <a:solidFill>
                  <a:schemeClr val="tx1"/>
                </a:solidFill>
                <a:effectLst/>
                <a:latin typeface="+mn-lt"/>
                <a:ea typeface="+mn-ea"/>
                <a:cs typeface="+mn-cs"/>
              </a:rPr>
              <a:t>In 2019, 119 (44.9%) of cases occurred in person under ICE custody, which can include ICE facilities or persons in any correction facility who are also under ICE custody</a:t>
            </a:r>
            <a:r>
              <a:rPr lang="en-US" sz="1200" b="1"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317024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Substance use disorder </a:t>
            </a:r>
            <a:r>
              <a:rPr lang="en-US" sz="1200" kern="1200" dirty="0">
                <a:solidFill>
                  <a:schemeClr val="tx1"/>
                </a:solidFill>
                <a:effectLst/>
                <a:latin typeface="+mn-lt"/>
                <a:ea typeface="+mn-ea"/>
                <a:cs typeface="+mn-cs"/>
              </a:rPr>
              <a:t>is also a TB risk factor. Overall, 1.2% of all 2019 TB patients aged ≥15 years reported injection-drug use (IDU) during the year preceding diagnosis. Reported use of non-injection drugs among patients aged ≥15 years was higher (7.5%) than IDU, as was excessive use of alcohol (8.1%).</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386167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Vital Statistics System (NVSS) reported 542 TB-related deaths (0.2 deaths per </a:t>
            </a:r>
            <a:r>
              <a:rPr lang="en-US" sz="1200" b="0" kern="1200" dirty="0">
                <a:solidFill>
                  <a:schemeClr val="tx1"/>
                </a:solidFill>
                <a:effectLst/>
                <a:latin typeface="+mn-lt"/>
                <a:ea typeface="+mn-ea"/>
                <a:cs typeface="+mn-cs"/>
              </a:rPr>
              <a:t>100,000 persons) where TB was the underlying cause of death for 2018, the most recent year for which data are available. This represents a 5.2% increase in deaths and a 4.7% increase in the mortality rate from 2017, above the historical low of 470 deaths (0.1 deaths per 100,000 persons) reported in 2015.  </a:t>
            </a:r>
            <a:endParaRPr lang="en-US" sz="1200" b="0" strike="sng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National Vital Statistics System accessed from CDC WONDER as of June 17, 2020: https://wonder.cdc.gov/controller/datarequest/D76;jsessionid=820CCEC1DEC9CBC40CFD9E610AF5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7731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past, healthcare personnel, migrant workers and correctional employees were more likely to be represented as occupations among persons with TB. In 2019, the percentages were 4%, 1%, and &lt;1% respectively; the largest category of occupations fell into the other category.  Unemployed persons comprised 22% of TB cases and almost 34% were either retired or not seeking employment.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4085047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16"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 TB cases diagnosed during 2017, a total of 768 (8.6%) patients died, with 265 (33.3%) of those deaths attributed to TB disease or treatment. Of the 833 deaths, 165 (21.5%) were dead at the time of TB diagnosis; 29.7% of those deaths were attributed to TB. The remaining 603 (78.5%) deaths occurred after diagnosis; 34.3% of these deaths were attributed to TB.</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80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kern="1200" baseline="0" dirty="0">
                <a:solidFill>
                  <a:schemeClr val="tx1"/>
                </a:solidFill>
                <a:effectLst/>
                <a:latin typeface="+mn-lt"/>
                <a:ea typeface="+mn-ea"/>
                <a:cs typeface="+mn-cs"/>
              </a:rPr>
              <a:t>Conversion of a </a:t>
            </a:r>
            <a:r>
              <a:rPr lang="en-US" sz="1200" kern="1200" dirty="0">
                <a:solidFill>
                  <a:schemeClr val="tx1"/>
                </a:solidFill>
                <a:effectLst/>
                <a:latin typeface="+mn-lt"/>
                <a:ea typeface="+mn-ea"/>
                <a:cs typeface="+mn-cs"/>
              </a:rPr>
              <a:t>patient’s positive sputum culture to negative is a key indicator of treatment effectiveness. Among 5,115 cases during 2017 with positive sputum cultures, 4,422 (86.5%) had documented sputum culture conversion to negative. Among the 632 (12.4%) cases for which sputum culture conversion was undocumented, the most common reason was that the patient had died (36.1%) before sputum culture conversion; however, a </a:t>
            </a:r>
            <a:r>
              <a:rPr lang="en-US" sz="1200" b="0" kern="1200" dirty="0">
                <a:solidFill>
                  <a:schemeClr val="tx1"/>
                </a:solidFill>
                <a:effectLst/>
                <a:latin typeface="+mn-lt"/>
                <a:ea typeface="+mn-ea"/>
                <a:cs typeface="+mn-cs"/>
              </a:rPr>
              <a:t>proportion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these cases (19.0%) did not have a known reason reported for not having documented sputum culture conversion.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4187595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increase in genotyping surveillance coverage from 2004 to 2019. In 2004 the proportion of culture confirmed TB cases with at least one genotyped isolate was 52.6%; in 2019 it was 97.0%. The national goal for genotyping surveillance coverage is 100.0%.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2680266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This slide shows the schematic for sequential assignment of unique </a:t>
            </a:r>
            <a:r>
              <a:rPr lang="en-US" sz="1200" kern="1200" err="1">
                <a:solidFill>
                  <a:schemeClr val="tx1"/>
                </a:solidFill>
                <a:effectLst/>
                <a:latin typeface="+mn-lt"/>
                <a:ea typeface="+mn-ea"/>
                <a:cs typeface="+mn-cs"/>
              </a:rPr>
              <a:t>spoligotypes</a:t>
            </a:r>
            <a:r>
              <a:rPr lang="en-US" sz="1200" kern="1200">
                <a:solidFill>
                  <a:schemeClr val="tx1"/>
                </a:solidFill>
                <a:effectLst/>
                <a:latin typeface="+mn-lt"/>
                <a:ea typeface="+mn-ea"/>
                <a:cs typeface="+mn-cs"/>
              </a:rPr>
              <a:t> and initial 12-locus MIRU-VNTR combination or 24-locus MIRU-VNTR combination. </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1929117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400" kern="1200">
                <a:solidFill>
                  <a:schemeClr val="tx1"/>
                </a:solidFill>
                <a:effectLst/>
                <a:latin typeface="+mn-lt"/>
                <a:ea typeface="+mn-ea"/>
                <a:cs typeface="+mn-cs"/>
              </a:rPr>
              <a:t>This slide shows the number of county-based TB genotype clusters by the size of the clusters; a genotype cluster is defined as two or more cases with matching spoligotype and 24-locus MIRU-VNTR (GENType) within a county during the specified 3-year time period. During 2017–2019, there were 900 two-case clusters, 222 three-case clusters, 95 four-case clusters, 37 five-case clusters, 25 six-case clusters, 21 seven-case clusters, 13 eight-case clusters, 10 nine-case clusters, and 28 case clusters that were greater or equal to 10 TB cases in size.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55</a:t>
            </a:fld>
            <a:endParaRPr lang="en-US"/>
          </a:p>
        </p:txBody>
      </p:sp>
    </p:spTree>
    <p:extLst>
      <p:ext uri="{BB962C8B-B14F-4D97-AF65-F5344CB8AC3E}">
        <p14:creationId xmlns:p14="http://schemas.microsoft.com/office/powerpoint/2010/main" val="2770778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Clusters are classified into alert levels on the basis of a log-likelihood ratio (LLR) calculation; clusters with an LLR of 5–&lt;10 are classified as a medium alert level, and clusters with an LLR ≥10 are classified as a high alert level. Clustered cases were often part of medium- (23.2%) or high-level alerts (17.2%). At the cluster level, 388 (28.7%) of 1,351 clusters identified nationally were either medium- or high-level alerts.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56</a:t>
            </a:fld>
            <a:endParaRPr lang="en-US"/>
          </a:p>
        </p:txBody>
      </p:sp>
    </p:spTree>
    <p:extLst>
      <p:ext uri="{BB962C8B-B14F-4D97-AF65-F5344CB8AC3E}">
        <p14:creationId xmlns:p14="http://schemas.microsoft.com/office/powerpoint/2010/main" val="4038087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Nationally, CDC attributed 1,703 (12.5%) of 13,577 genotyped cases reported during 2018–2019 to recent transmission.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57</a:t>
            </a:fld>
            <a:endParaRPr lang="en-US"/>
          </a:p>
        </p:txBody>
      </p:sp>
    </p:spTree>
    <p:extLst>
      <p:ext uri="{BB962C8B-B14F-4D97-AF65-F5344CB8AC3E}">
        <p14:creationId xmlns:p14="http://schemas.microsoft.com/office/powerpoint/2010/main" val="356203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CDC has provided national estimates of recent transmission and extensive recent transmission throughout a 2-year period since the publication of </a:t>
            </a:r>
            <a:r>
              <a:rPr lang="en-US" sz="1200" i="1" kern="1200" dirty="0">
                <a:solidFill>
                  <a:schemeClr val="tx1"/>
                </a:solidFill>
                <a:effectLst/>
                <a:latin typeface="+mn-lt"/>
                <a:ea typeface="+mn-ea"/>
                <a:cs typeface="+mn-cs"/>
              </a:rPr>
              <a:t>Reported Tuberculosis in the United States, 2016. </a:t>
            </a:r>
            <a:r>
              <a:rPr lang="en-US" sz="1200" kern="1200" dirty="0">
                <a:solidFill>
                  <a:schemeClr val="tx1"/>
                </a:solidFill>
                <a:effectLst/>
                <a:latin typeface="+mn-lt"/>
                <a:ea typeface="+mn-ea"/>
                <a:cs typeface="+mn-cs"/>
              </a:rPr>
              <a:t>The number of cases attributed to recent transmission has declined. By comparison, estimates were 1,787 cases during 2016–2017 and 1,703 during 2018–2019.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6347212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greater proportion of genotyped cases were attributed to recent transmission among U.S.-born persons (24.9%) than among non-U.S.–born persons (7.7%).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204168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Among U.S. states, the majority </a:t>
            </a:r>
            <a:r>
              <a:rPr lang="en-US" dirty="0"/>
              <a:t>(51%) of</a:t>
            </a:r>
            <a:r>
              <a:rPr lang="en-US" sz="1200" kern="1200" dirty="0">
                <a:solidFill>
                  <a:schemeClr val="tx1"/>
                </a:solidFill>
                <a:effectLst/>
                <a:latin typeface="+mn-lt"/>
                <a:ea typeface="+mn-ea"/>
                <a:cs typeface="+mn-cs"/>
              </a:rPr>
              <a:t> TB cases continue to be reported from 4 states: California (23.7%), Texas (13.0%), New York state (including New York City, 8.5%), and Florida (6.3%). These states are also the most populous states in the United States and estimates of the TB incidence rate are presented on the next slide to account for the size of the underlying population in each state.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58194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Greater proportions of cases attributed to recent transmission and extensive recent transmission were identified among Native Hawaiian/Pacific Islander, non-Hispanic Black, and American Indian/Alaska Native persons, compared with national average estimates.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21139164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Lower proportions of cases attributed to recent transmission and extensive recent transmission were identified among non-Hispanic Asian persons, compared with national average estimates.  Lower proportions of cases were attributed to extensive recent transmission among persons of Hispanic ethnicity, compared with national average estimates.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61</a:t>
            </a:fld>
            <a:endParaRPr lang="en-US"/>
          </a:p>
        </p:txBody>
      </p:sp>
    </p:spTree>
    <p:extLst>
      <p:ext uri="{BB962C8B-B14F-4D97-AF65-F5344CB8AC3E}">
        <p14:creationId xmlns:p14="http://schemas.microsoft.com/office/powerpoint/2010/main" val="297193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Times New Roman" panose="02020603050405020304" pitchFamily="18" charset="0"/>
              </a:rPr>
              <a:t>For more information, please contact Division of Tuberculosis Elimination at http://www.cdc.gov/tb/.</a:t>
            </a:r>
            <a:endParaRPr lang="en-US" sz="1200" b="0" baseline="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62</a:t>
            </a:fld>
            <a:endParaRPr lang="en-US"/>
          </a:p>
        </p:txBody>
      </p:sp>
    </p:spTree>
    <p:extLst>
      <p:ext uri="{BB962C8B-B14F-4D97-AF65-F5344CB8AC3E}">
        <p14:creationId xmlns:p14="http://schemas.microsoft.com/office/powerpoint/2010/main" val="78890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Nine states and the District of Columbia had incidence rates higher than the national rate in 2019.  Alaska had the highest rate (7.9 cases per 100,000 persons, followed by Hawaii (7.0), California (5.3), Texas (4.0), New York (including New York city*, 3.9), New Jersey and Maryland (3.5), Washington (2.9) and Georgia (2.8).</a:t>
            </a:r>
            <a:endParaRPr lang="en-US" b="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New York City, which is a distinct reporting area, had an incidence rate of 6.8 per 100,000 persons. When New York City is analyzed separately, the remainder of New York state has an incidence rate of 1.7 per 100,000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87050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the U.S. territories, incidence rates ranged from 0.9 (U.S. Virgin Islands, not shown) to 98.6 (Commonwealth of the Northern Marianas Islands). For the three freely associated states, reported incidence rates were 33.3 for the Republic of Palau, 79.8 for the Federated States of Micronesia, and 383.1 for the Republic of the Marshall Islands.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54886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Demographic characteristics of persons with TB remain similar to previous years, with the majority of reported TB cases occurring among non-U.S.–born persons (6,364 cases; 71.4%). The incidence rate among non-U.S.–born persons continues to decrease, with the 2019 rate (14.2 cases per 100,000 persons) representing the lowest rate on record. However, the annual decline is smaller than in previous years. TB cases among U.S.-born persons decreased in 2019 with 2,541 cases (28.5%) and 0.9 cases per 100,000 persons.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51279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10/1/2020</a:t>
            </a:fld>
            <a:endParaRPr lang="en-US">
              <a:solidFill>
                <a:srgbClr val="0039A6"/>
              </a:solidFill>
              <a:latin typeface="Myriad Web Pro"/>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5BDC-826B-44FC-B0DF-8F945AAC496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4DEBD36-23CF-4ED4-BB14-4EF2DAEDE67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224C8B-CEE2-4763-9635-41BA117ECEC2}"/>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F8029235-E2FE-4592-8190-2D0F08A59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7586C-E095-4078-8F69-88AF26FAFC96}"/>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164484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AC86-301C-4ECB-BD2F-95CE5BB3E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DD28A-D6DE-41F7-8A6D-BBFBF0689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D63B2-01A2-4596-B496-7172B738C743}"/>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2BE7C052-754E-454C-916D-971B5C546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BADDD-1C42-4E52-B5CC-609F599AB0DE}"/>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30710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F26B-031E-4283-A678-9FEAA8F6CC5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E62B7C3-DB77-45B9-99E2-8490E9E69CE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75BA4-ABE7-4934-A2C1-0FB3D3E7D4E7}"/>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3C8DCE86-211F-4AD1-99BA-DF7E95718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7D851-01F6-4619-961E-C075F85BF7BA}"/>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62563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A306-E61A-490E-AF66-5D45147DF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8B138-FD99-431F-9B9C-915E7B3699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23DE4-DD6B-4127-B33F-5030062BAA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6224-39AC-4397-A195-192D00454BFF}"/>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6" name="Footer Placeholder 5">
            <a:extLst>
              <a:ext uri="{FF2B5EF4-FFF2-40B4-BE49-F238E27FC236}">
                <a16:creationId xmlns:a16="http://schemas.microsoft.com/office/drawing/2014/main" id="{0290F79B-DB0B-4CF9-B553-E6771B1A6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9DB32-608A-4368-B2DA-5A64CD2F1134}"/>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291182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9F97-D953-4C32-9048-32FA5F5D3A1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1435A-5811-4E29-B026-FD5F3B0D33F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8EE39-F43A-4B28-8CB0-B89578C1C9D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97459E-F340-40B3-899E-B0D9A156478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158CED-0B5A-4353-9B43-30960D44183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4A3A52-6486-4B06-AB69-D5722366B54D}"/>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8" name="Footer Placeholder 7">
            <a:extLst>
              <a:ext uri="{FF2B5EF4-FFF2-40B4-BE49-F238E27FC236}">
                <a16:creationId xmlns:a16="http://schemas.microsoft.com/office/drawing/2014/main" id="{CF03D73A-FDEA-4B50-9F9C-FDB46E461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60B62-1A59-4F30-9A02-F0F759DC6242}"/>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384564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3522-8B6C-4BAF-AE86-5939817EC2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935E3C-1720-40E3-82A2-B4716DA0762E}"/>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4" name="Footer Placeholder 3">
            <a:extLst>
              <a:ext uri="{FF2B5EF4-FFF2-40B4-BE49-F238E27FC236}">
                <a16:creationId xmlns:a16="http://schemas.microsoft.com/office/drawing/2014/main" id="{CCA4D689-296A-464B-A617-14D52852E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D661A-BC5D-452C-B86D-1A6FAE033B75}"/>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751910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2DB06-4B3F-42B5-BB4F-768FA4A08248}"/>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3" name="Footer Placeholder 2">
            <a:extLst>
              <a:ext uri="{FF2B5EF4-FFF2-40B4-BE49-F238E27FC236}">
                <a16:creationId xmlns:a16="http://schemas.microsoft.com/office/drawing/2014/main" id="{31BA5920-106A-4EAA-ACC2-D05F73D4E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30AA6-D086-47ED-BB61-4CEA51C55AF1}"/>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1897682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A441-124D-470A-A173-9C2DE3C492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7B6E30A-0D61-4464-A041-BDC6CED6B6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3A0BD7-07CB-46EC-A9A3-486EEA27336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C15644-2C38-411B-80B1-35C3BD0F633F}"/>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6" name="Footer Placeholder 5">
            <a:extLst>
              <a:ext uri="{FF2B5EF4-FFF2-40B4-BE49-F238E27FC236}">
                <a16:creationId xmlns:a16="http://schemas.microsoft.com/office/drawing/2014/main" id="{626D3546-AEEB-4EAA-ADF7-1F9A4806E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9B191-9458-4E7B-9A22-113FA9901F7D}"/>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3201502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A60D-8DEB-492F-B638-A19C66656E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AE0E6E-0F4A-4C09-8C32-BF66299150C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435FBF6-ED10-4792-9557-0F7B7003717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5A7FD7-3B25-4503-A5E9-E4B2D98E9EFB}"/>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6" name="Footer Placeholder 5">
            <a:extLst>
              <a:ext uri="{FF2B5EF4-FFF2-40B4-BE49-F238E27FC236}">
                <a16:creationId xmlns:a16="http://schemas.microsoft.com/office/drawing/2014/main" id="{2250E445-518E-4C31-9896-5CA11F74A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CAEC3-644E-42B6-97C5-28EED8DE4543}"/>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3512867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850C-8A82-4FD1-8767-D4FE0A8847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3D5EA-8807-4C23-BF0B-A9379DD8D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D4386-2291-419D-A38B-2D9FF88292C6}"/>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B1771529-C679-4C50-BFCF-E289BEEEA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0F5B9-3B5C-42F9-A804-E5DBF7A7FCF9}"/>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231459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8B949A-8650-4FA2-9895-BFD81953E40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B7BFD1-F817-4BB0-8C96-B006C22F319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A9DE5-F2A6-4905-8BCB-488EBA4FB423}"/>
              </a:ext>
            </a:extLst>
          </p:cNvPr>
          <p:cNvSpPr>
            <a:spLocks noGrp="1"/>
          </p:cNvSpPr>
          <p:nvPr>
            <p:ph type="dt" sz="half" idx="10"/>
          </p:nvPr>
        </p:nvSpPr>
        <p:spPr/>
        <p:txBody>
          <a:body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D76B6046-E1AB-4138-A2A6-DF11329C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1AC3C-3E93-4644-9B2A-D26D956E8508}"/>
              </a:ext>
            </a:extLst>
          </p:cNvPr>
          <p:cNvSpPr>
            <a:spLocks noGrp="1"/>
          </p:cNvSpPr>
          <p:nvPr>
            <p:ph type="sldNum" sz="quarter" idx="12"/>
          </p:nvPr>
        </p:nvSpPr>
        <p:spPr/>
        <p:txBody>
          <a:bodyPr/>
          <a:lstStyle/>
          <a:p>
            <a:fld id="{AC22A936-4485-432D-A63A-0C73053C6162}" type="slidenum">
              <a:rPr lang="en-US" smtClean="0"/>
              <a:t>‹#›</a:t>
            </a:fld>
            <a:endParaRPr lang="en-US"/>
          </a:p>
        </p:txBody>
      </p:sp>
    </p:spTree>
    <p:extLst>
      <p:ext uri="{BB962C8B-B14F-4D97-AF65-F5344CB8AC3E}">
        <p14:creationId xmlns:p14="http://schemas.microsoft.com/office/powerpoint/2010/main" val="210850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a:prstGeom prst="rect">
            <a:avLst/>
          </a:prstGeom>
        </p:spPr>
        <p:txBody>
          <a:bodyPr/>
          <a:lstStyle>
            <a:lvl1pPr marL="342884" indent="-342884">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10" name="Slide Number Placeholder 9"/>
          <p:cNvSpPr>
            <a:spLocks noGrp="1"/>
          </p:cNvSpPr>
          <p:nvPr>
            <p:ph type="sldNum" sz="quarter" idx="11"/>
          </p:nvPr>
        </p:nvSpPr>
        <p:spPr>
          <a:xfrm>
            <a:off x="6629400" y="205980"/>
            <a:ext cx="2057400" cy="273844"/>
          </a:xfrm>
        </p:spPr>
        <p:txBody>
          <a:bodyPr/>
          <a:lstStyle/>
          <a:p>
            <a:endParaRPr lang="en-US"/>
          </a:p>
        </p:txBody>
      </p:sp>
    </p:spTree>
    <p:extLst>
      <p:ext uri="{BB962C8B-B14F-4D97-AF65-F5344CB8AC3E}">
        <p14:creationId xmlns:p14="http://schemas.microsoft.com/office/powerpoint/2010/main" val="1454674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888596"/>
          </a:xfrm>
          <a:prstGeom prst="rect">
            <a:avLst/>
          </a:prstGeom>
        </p:spPr>
      </p:pic>
      <p:sp>
        <p:nvSpPr>
          <p:cNvPr id="7" name="Title 1"/>
          <p:cNvSpPr>
            <a:spLocks noGrp="1"/>
          </p:cNvSpPr>
          <p:nvPr>
            <p:ph type="title" hasCustomPrompt="1"/>
          </p:nvPr>
        </p:nvSpPr>
        <p:spPr>
          <a:xfrm>
            <a:off x="457200" y="1039554"/>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788A"/>
              </a:buClr>
              <a:buFont typeface="Wingdings" panose="05000000000000000000" pitchFamily="2" charset="2"/>
              <a:buChar char="§"/>
              <a:defRPr sz="2400" b="1">
                <a:solidFill>
                  <a:srgbClr val="5F5F5F"/>
                </a:solidFill>
              </a:defRPr>
            </a:lvl1pPr>
            <a:lvl2pPr>
              <a:buClr>
                <a:srgbClr val="9A4E9E"/>
              </a:buClr>
              <a:defRPr sz="2000">
                <a:solidFill>
                  <a:srgbClr val="5F5F5F"/>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8628018" y="4820198"/>
            <a:ext cx="515983" cy="253916"/>
          </a:xfrm>
          <a:prstGeom prst="rect">
            <a:avLst/>
          </a:prstGeom>
          <a:noFill/>
        </p:spPr>
        <p:txBody>
          <a:bodyPr wrap="square" rtlCol="0">
            <a:spAutoFit/>
          </a:bodyPr>
          <a:lstStyle/>
          <a:p>
            <a:pPr algn="r"/>
            <a:fld id="{ACF09121-5C56-40E7-87CA-F65771814046}" type="slidenum">
              <a:rPr lang="en-US" sz="1050" smtClean="0">
                <a:solidFill>
                  <a:srgbClr val="000000"/>
                </a:solidFill>
                <a:latin typeface="Calibri" panose="020F0502020204030204" pitchFamily="34" charset="0"/>
              </a:rPr>
              <a:t>‹#›</a:t>
            </a:fld>
            <a:endParaRPr lang="en-US" sz="105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8628018" y="4820198"/>
            <a:ext cx="515983" cy="253916"/>
          </a:xfrm>
          <a:prstGeom prst="rect">
            <a:avLst/>
          </a:prstGeom>
          <a:noFill/>
        </p:spPr>
        <p:txBody>
          <a:bodyPr wrap="square" rtlCol="0">
            <a:spAutoFit/>
          </a:bodyPr>
          <a:lstStyle/>
          <a:p>
            <a:pPr algn="r"/>
            <a:fld id="{ACF09121-5C56-40E7-87CA-F65771814046}" type="slidenum">
              <a:rPr lang="en-US" sz="1050" smtClean="0">
                <a:solidFill>
                  <a:srgbClr val="000000"/>
                </a:solidFill>
                <a:latin typeface="Calibri" panose="020F0502020204030204" pitchFamily="34" charset="0"/>
              </a:rPr>
              <a:t>‹#›</a:t>
            </a:fld>
            <a:endParaRPr lang="en-US" sz="105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98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98276" y="1534721"/>
            <a:ext cx="7794016" cy="1815882"/>
          </a:xfrm>
          <a:prstGeom prst="rect">
            <a:avLst/>
          </a:prstGeom>
          <a:noFill/>
        </p:spPr>
        <p:txBody>
          <a:bodyPr wrap="square" rtlCol="0">
            <a:spAutoFit/>
          </a:bodyPr>
          <a:lstStyle/>
          <a:p>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425562"/>
            <a:ext cx="9143999" cy="717938"/>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61" r:id="rId7"/>
    <p:sldLayoutId id="2147483874" r:id="rId8"/>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597A5-05D6-453E-BB74-AFD4A35AF02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F41A41-A2EB-4907-82BD-AB26E2D048D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023-4776-46CB-A8A4-70A90B9542F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38C9BC-0470-4907-86D1-03B470C78271}" type="datetimeFigureOut">
              <a:rPr lang="en-US" smtClean="0"/>
              <a:t>10/1/2020</a:t>
            </a:fld>
            <a:endParaRPr lang="en-US"/>
          </a:p>
        </p:txBody>
      </p:sp>
      <p:sp>
        <p:nvSpPr>
          <p:cNvPr id="5" name="Footer Placeholder 4">
            <a:extLst>
              <a:ext uri="{FF2B5EF4-FFF2-40B4-BE49-F238E27FC236}">
                <a16:creationId xmlns:a16="http://schemas.microsoft.com/office/drawing/2014/main" id="{DA5A7AF0-EA8C-4674-B28F-6025A8DC12E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79397-A834-48F2-9383-29C268F2479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22A936-4485-432D-A63A-0C73053C6162}" type="slidenum">
              <a:rPr lang="en-US" smtClean="0"/>
              <a:t>‹#›</a:t>
            </a:fld>
            <a:endParaRPr lang="en-US"/>
          </a:p>
        </p:txBody>
      </p:sp>
    </p:spTree>
    <p:extLst>
      <p:ext uri="{BB962C8B-B14F-4D97-AF65-F5344CB8AC3E}">
        <p14:creationId xmlns:p14="http://schemas.microsoft.com/office/powerpoint/2010/main" val="243932971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chart" Target="../charts/chart53.xml"/></Relationships>
</file>

<file path=ppt/slides/_rels/slide5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hart" Target="../charts/chart62.xml"/><Relationship Id="rId4" Type="http://schemas.openxmlformats.org/officeDocument/2006/relationships/chart" Target="../charts/chart61.xml"/></Relationships>
</file>

<file path=ppt/slides/_rels/slide6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chart" Target="../charts/chart65.xml"/><Relationship Id="rId4" Type="http://schemas.openxmlformats.org/officeDocument/2006/relationships/chart" Target="../charts/chart64.xm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905755"/>
            <a:ext cx="8408977" cy="885728"/>
          </a:xfrm>
        </p:spPr>
        <p:txBody>
          <a:bodyPr/>
          <a:lstStyle/>
          <a:p>
            <a:pPr algn="ctr"/>
            <a:r>
              <a:rPr lang="en-US" sz="3200"/>
              <a:t>Tuberculosis in the United States</a:t>
            </a:r>
            <a:br>
              <a:rPr lang="en-US" sz="3200"/>
            </a:br>
            <a:r>
              <a:rPr lang="en-US" sz="3200"/>
              <a:t>1993–2019*</a:t>
            </a:r>
            <a:br>
              <a:rPr lang="en-US"/>
            </a:br>
            <a:endParaRPr lang="en-US" altLang="en-US">
              <a:solidFill>
                <a:srgbClr val="006166"/>
              </a:solidFill>
            </a:endParaRPr>
          </a:p>
        </p:txBody>
      </p:sp>
      <p:sp>
        <p:nvSpPr>
          <p:cNvPr id="6" name="Text Placeholder 5"/>
          <p:cNvSpPr>
            <a:spLocks noGrp="1"/>
          </p:cNvSpPr>
          <p:nvPr>
            <p:ph type="body" sz="quarter" idx="10"/>
          </p:nvPr>
        </p:nvSpPr>
        <p:spPr>
          <a:xfrm>
            <a:off x="1461288" y="3073782"/>
            <a:ext cx="6400800" cy="1341463"/>
          </a:xfrm>
        </p:spPr>
        <p:txBody>
          <a:bodyPr/>
          <a:lstStyle/>
          <a:p>
            <a:pPr algn="ctr"/>
            <a:r>
              <a:rPr lang="en-US" sz="2400"/>
              <a:t>National Tuberculosis Surveillance System</a:t>
            </a:r>
            <a:br>
              <a:rPr lang="en-US"/>
            </a:br>
            <a:endParaRPr lang="en-US"/>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Tuberculosis Elimination</a:t>
            </a:r>
          </a:p>
        </p:txBody>
      </p:sp>
      <p:sp>
        <p:nvSpPr>
          <p:cNvPr id="2" name="TextBox 1"/>
          <p:cNvSpPr txBox="1"/>
          <p:nvPr/>
        </p:nvSpPr>
        <p:spPr>
          <a:xfrm>
            <a:off x="247650" y="4732436"/>
            <a:ext cx="2753360" cy="307777"/>
          </a:xfrm>
          <a:prstGeom prst="rect">
            <a:avLst/>
          </a:prstGeom>
        </p:spPr>
        <p:txBody>
          <a:bodyPr wrap="square" rtlCol="0" anchor="t">
            <a:spAutoFit/>
          </a:bodyPr>
          <a:lstStyle/>
          <a:p>
            <a:r>
              <a:rPr lang="en-US" sz="1400">
                <a:solidFill>
                  <a:schemeClr val="accent4">
                    <a:lumMod val="50000"/>
                  </a:schemeClr>
                </a:solidFill>
                <a:latin typeface="Calibri"/>
                <a:cs typeface="Calibri"/>
              </a:rPr>
              <a:t>*Data updated as </a:t>
            </a:r>
            <a:r>
              <a:rPr lang="en-US" sz="1100">
                <a:solidFill>
                  <a:schemeClr val="accent4">
                    <a:lumMod val="50000"/>
                  </a:schemeClr>
                </a:solidFill>
                <a:latin typeface="Calibri"/>
                <a:cs typeface="Calibri"/>
              </a:rPr>
              <a:t>of</a:t>
            </a:r>
            <a:r>
              <a:rPr lang="en-US" sz="1400">
                <a:solidFill>
                  <a:schemeClr val="accent4">
                    <a:lumMod val="50000"/>
                  </a:schemeClr>
                </a:solidFill>
                <a:latin typeface="Calibri"/>
                <a:cs typeface="Calibri"/>
              </a:rPr>
              <a:t> June 10, 2020</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TB Cases by Origin of Birth, 2019</a:t>
            </a:r>
            <a:br>
              <a:rPr lang="en-US" dirty="0"/>
            </a:br>
            <a:r>
              <a:rPr lang="en-US" dirty="0">
                <a:solidFill>
                  <a:srgbClr val="5F5F5F"/>
                </a:solidFill>
              </a:rPr>
              <a:t>(N=8,905)</a:t>
            </a:r>
          </a:p>
        </p:txBody>
      </p:sp>
      <p:graphicFrame>
        <p:nvGraphicFramePr>
          <p:cNvPr id="5" name="Content Placeholder 20"/>
          <p:cNvGraphicFramePr>
            <a:graphicFrameLocks/>
          </p:cNvGraphicFramePr>
          <p:nvPr>
            <p:extLst>
              <p:ext uri="{D42A27DB-BD31-4B8C-83A1-F6EECF244321}">
                <p14:modId xmlns:p14="http://schemas.microsoft.com/office/powerpoint/2010/main" val="1737817311"/>
              </p:ext>
            </p:extLst>
          </p:nvPr>
        </p:nvGraphicFramePr>
        <p:xfrm>
          <a:off x="-1184565" y="803564"/>
          <a:ext cx="9497292" cy="43399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52B250B-B1D8-4AC0-A5F1-589329B7D64F}"/>
              </a:ext>
            </a:extLst>
          </p:cNvPr>
          <p:cNvSpPr txBox="1"/>
          <p:nvPr/>
        </p:nvSpPr>
        <p:spPr>
          <a:xfrm>
            <a:off x="6414654" y="1377362"/>
            <a:ext cx="2604654" cy="707886"/>
          </a:xfrm>
          <a:prstGeom prst="rect">
            <a:avLst/>
          </a:prstGeom>
          <a:solidFill>
            <a:srgbClr val="86B2D8"/>
          </a:solidFill>
        </p:spPr>
        <p:txBody>
          <a:bodyPr wrap="square" rtlCol="0">
            <a:spAutoFit/>
          </a:bodyPr>
          <a:lstStyle/>
          <a:p>
            <a:pPr>
              <a:buFont typeface="Arial" pitchFamily="34" charset="0"/>
              <a:buNone/>
            </a:pPr>
            <a:r>
              <a:rPr lang="en-US" sz="2000" b="1">
                <a:solidFill>
                  <a:srgbClr val="FFFFFF"/>
                </a:solidFill>
                <a:latin typeface="Calibri" panose="020F0502020204030204" pitchFamily="34" charset="0"/>
              </a:rPr>
              <a:t>U.S.-born </a:t>
            </a:r>
          </a:p>
          <a:p>
            <a:pPr>
              <a:buFont typeface="Arial" pitchFamily="34" charset="0"/>
              <a:buNone/>
            </a:pPr>
            <a:r>
              <a:rPr lang="en-US" sz="2000" b="1">
                <a:solidFill>
                  <a:srgbClr val="FFFFFF"/>
                </a:solidFill>
                <a:latin typeface="Calibri" panose="020F0502020204030204" pitchFamily="34" charset="0"/>
              </a:rPr>
              <a:t>(Rate: 0.9 per 100,000)</a:t>
            </a:r>
          </a:p>
        </p:txBody>
      </p:sp>
      <p:sp>
        <p:nvSpPr>
          <p:cNvPr id="6" name="TextBox 5">
            <a:extLst>
              <a:ext uri="{FF2B5EF4-FFF2-40B4-BE49-F238E27FC236}">
                <a16:creationId xmlns:a16="http://schemas.microsoft.com/office/drawing/2014/main" id="{0F4E57C1-CED4-41A7-B46C-792A3F8BF2D5}"/>
              </a:ext>
            </a:extLst>
          </p:cNvPr>
          <p:cNvSpPr txBox="1"/>
          <p:nvPr/>
        </p:nvSpPr>
        <p:spPr>
          <a:xfrm>
            <a:off x="124692" y="1306871"/>
            <a:ext cx="2743199" cy="707886"/>
          </a:xfrm>
          <a:prstGeom prst="rect">
            <a:avLst/>
          </a:prstGeom>
          <a:solidFill>
            <a:srgbClr val="005DAA"/>
          </a:solidFill>
        </p:spPr>
        <p:txBody>
          <a:bodyPr wrap="square" rtlCol="0">
            <a:spAutoFit/>
          </a:bodyPr>
          <a:lstStyle/>
          <a:p>
            <a:pPr algn="r">
              <a:buFont typeface="Arial" pitchFamily="34" charset="0"/>
              <a:buNone/>
            </a:pPr>
            <a:r>
              <a:rPr lang="en-US" sz="2000" b="1">
                <a:solidFill>
                  <a:srgbClr val="FFFFFF"/>
                </a:solidFill>
                <a:latin typeface="Calibri" panose="020F0502020204030204" pitchFamily="34" charset="0"/>
              </a:rPr>
              <a:t>Non-U.S.–born</a:t>
            </a:r>
          </a:p>
          <a:p>
            <a:pPr algn="r">
              <a:buFont typeface="Arial" pitchFamily="34" charset="0"/>
              <a:buNone/>
            </a:pPr>
            <a:r>
              <a:rPr lang="en-US" sz="2000" b="1">
                <a:solidFill>
                  <a:srgbClr val="FFFFFF"/>
                </a:solidFill>
                <a:latin typeface="Calibri" panose="020F0502020204030204" pitchFamily="34" charset="0"/>
              </a:rPr>
              <a:t>(Rate: 14.2 per 100,000)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C18A7-C2AE-4F9F-B654-609B7A7F4B22}"/>
                  </a:ext>
                </a:extLst>
              </p:cNvPr>
              <p:cNvSpPr txBox="1"/>
              <p:nvPr/>
            </p:nvSpPr>
            <p:spPr>
              <a:xfrm>
                <a:off x="3520440" y="2116836"/>
                <a:ext cx="102592" cy="16927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100" i="1" smtClean="0">
                          <a:solidFill>
                            <a:schemeClr val="accent4">
                              <a:lumMod val="50000"/>
                            </a:schemeClr>
                          </a:solidFill>
                          <a:latin typeface="Cambria Math" panose="02040503050406030204" pitchFamily="18" charset="0"/>
                        </a:rPr>
                        <m:t>–</m:t>
                      </m:r>
                    </m:oMath>
                  </m:oMathPara>
                </a14:m>
                <a:endParaRPr lang="en-US" sz="1100">
                  <a:solidFill>
                    <a:schemeClr val="accent4">
                      <a:lumMod val="50000"/>
                    </a:schemeClr>
                  </a:solidFill>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19AC18A7-C2AE-4F9F-B654-609B7A7F4B22}"/>
                  </a:ext>
                </a:extLst>
              </p:cNvPr>
              <p:cNvSpPr txBox="1">
                <a:spLocks noRot="1" noChangeAspect="1" noMove="1" noResize="1" noEditPoints="1" noAdjustHandles="1" noChangeArrowheads="1" noChangeShapeType="1" noTextEdit="1"/>
              </p:cNvSpPr>
              <p:nvPr/>
            </p:nvSpPr>
            <p:spPr>
              <a:xfrm>
                <a:off x="3520440" y="2116836"/>
                <a:ext cx="102592" cy="169277"/>
              </a:xfrm>
              <a:prstGeom prst="rect">
                <a:avLst/>
              </a:prstGeom>
              <a:blipFill>
                <a:blip r:embed="rId4"/>
                <a:stretch>
                  <a:fillRect l="-6250" r="-12500"/>
                </a:stretch>
              </a:blipFill>
            </p:spPr>
            <p:txBody>
              <a:bodyPr/>
              <a:lstStyle/>
              <a:p>
                <a:r>
                  <a:rPr lang="en-US">
                    <a:noFill/>
                  </a:rPr>
                  <a:t> </a:t>
                </a:r>
              </a:p>
            </p:txBody>
          </p:sp>
        </mc:Fallback>
      </mc:AlternateContent>
    </p:spTree>
    <p:extLst>
      <p:ext uri="{BB962C8B-B14F-4D97-AF65-F5344CB8AC3E}">
        <p14:creationId xmlns:p14="http://schemas.microsoft.com/office/powerpoint/2010/main" val="42216088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6346"/>
            <a:ext cx="8229600" cy="857250"/>
          </a:xfrm>
        </p:spPr>
        <p:txBody>
          <a:bodyPr/>
          <a:lstStyle/>
          <a:p>
            <a:pPr algn="ctr"/>
            <a:r>
              <a:rPr lang="en-US" dirty="0"/>
              <a:t>Countries of Birth Among Non-U.S.–born Persons Reported with TB, United States, 2019 </a:t>
            </a:r>
            <a:r>
              <a:rPr lang="en-US" dirty="0">
                <a:solidFill>
                  <a:srgbClr val="5F5F5F"/>
                </a:solidFill>
              </a:rPr>
              <a:t>(N=6,364)</a:t>
            </a:r>
          </a:p>
        </p:txBody>
      </p:sp>
      <p:graphicFrame>
        <p:nvGraphicFramePr>
          <p:cNvPr id="5" name="Content Placeholder 20"/>
          <p:cNvGraphicFramePr>
            <a:graphicFrameLocks/>
          </p:cNvGraphicFramePr>
          <p:nvPr>
            <p:extLst>
              <p:ext uri="{D42A27DB-BD31-4B8C-83A1-F6EECF244321}">
                <p14:modId xmlns:p14="http://schemas.microsoft.com/office/powerpoint/2010/main" val="1637539562"/>
              </p:ext>
            </p:extLst>
          </p:nvPr>
        </p:nvGraphicFramePr>
        <p:xfrm>
          <a:off x="116437" y="983596"/>
          <a:ext cx="8911125" cy="4159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178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Countries of Birth Among Non-U.S.–born Persons Reported with TB, United States, 2019 </a:t>
            </a:r>
            <a:r>
              <a:rPr lang="en-US" dirty="0">
                <a:solidFill>
                  <a:schemeClr val="accent4">
                    <a:lumMod val="50000"/>
                  </a:schemeClr>
                </a:solidFill>
              </a:rPr>
              <a:t>(N=6,364)</a:t>
            </a:r>
            <a:endParaRPr lang="en-US" dirty="0"/>
          </a:p>
        </p:txBody>
      </p:sp>
      <p:graphicFrame>
        <p:nvGraphicFramePr>
          <p:cNvPr id="5" name="Content Placeholder 20"/>
          <p:cNvGraphicFramePr>
            <a:graphicFrameLocks/>
          </p:cNvGraphicFramePr>
          <p:nvPr>
            <p:extLst>
              <p:ext uri="{D42A27DB-BD31-4B8C-83A1-F6EECF244321}">
                <p14:modId xmlns:p14="http://schemas.microsoft.com/office/powerpoint/2010/main" val="1063703579"/>
              </p:ext>
            </p:extLst>
          </p:nvPr>
        </p:nvGraphicFramePr>
        <p:xfrm>
          <a:off x="-1115292" y="1039427"/>
          <a:ext cx="8911125" cy="3898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3429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71A-3301-44B3-B562-0C9126505DC5}"/>
              </a:ext>
            </a:extLst>
          </p:cNvPr>
          <p:cNvSpPr>
            <a:spLocks noGrp="1"/>
          </p:cNvSpPr>
          <p:nvPr>
            <p:ph type="title"/>
          </p:nvPr>
        </p:nvSpPr>
        <p:spPr>
          <a:xfrm>
            <a:off x="457200" y="205979"/>
            <a:ext cx="8404302" cy="857250"/>
          </a:xfrm>
        </p:spPr>
        <p:txBody>
          <a:bodyPr/>
          <a:lstStyle/>
          <a:p>
            <a:pPr algn="ctr"/>
            <a:r>
              <a:rPr lang="en-US"/>
              <a:t>TB Case Rates for Top 10 Countries of Birth</a:t>
            </a:r>
            <a:r>
              <a:rPr lang="en-US" baseline="30000"/>
              <a:t>*</a:t>
            </a:r>
            <a:br>
              <a:rPr lang="en-US" baseline="30000"/>
            </a:br>
            <a:r>
              <a:rPr lang="en-US"/>
              <a:t>United States, 2015–2019</a:t>
            </a:r>
          </a:p>
        </p:txBody>
      </p:sp>
      <p:graphicFrame>
        <p:nvGraphicFramePr>
          <p:cNvPr id="6" name="Chart 5">
            <a:extLst>
              <a:ext uri="{FF2B5EF4-FFF2-40B4-BE49-F238E27FC236}">
                <a16:creationId xmlns:a16="http://schemas.microsoft.com/office/drawing/2014/main" id="{5AD6950C-20CB-4E52-8AB9-7A2AF8B217BA}"/>
              </a:ext>
            </a:extLst>
          </p:cNvPr>
          <p:cNvGraphicFramePr/>
          <p:nvPr>
            <p:extLst>
              <p:ext uri="{D42A27DB-BD31-4B8C-83A1-F6EECF244321}">
                <p14:modId xmlns:p14="http://schemas.microsoft.com/office/powerpoint/2010/main" val="1020430051"/>
              </p:ext>
            </p:extLst>
          </p:nvPr>
        </p:nvGraphicFramePr>
        <p:xfrm>
          <a:off x="282497" y="1063228"/>
          <a:ext cx="8761295" cy="34085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841AE92-FB8C-469A-A015-09E44F0B72F2}"/>
              </a:ext>
            </a:extLst>
          </p:cNvPr>
          <p:cNvSpPr txBox="1"/>
          <p:nvPr/>
        </p:nvSpPr>
        <p:spPr>
          <a:xfrm>
            <a:off x="3908118" y="4333933"/>
            <a:ext cx="3140765" cy="707886"/>
          </a:xfrm>
          <a:prstGeom prst="rect">
            <a:avLst/>
          </a:prstGeom>
        </p:spPr>
        <p:txBody>
          <a:bodyPr wrap="square" rtlCol="0">
            <a:spAutoFit/>
          </a:bodyPr>
          <a:lstStyle/>
          <a:p>
            <a:r>
              <a:rPr lang="en-US" sz="2000" b="1">
                <a:solidFill>
                  <a:srgbClr val="3F3F3F"/>
                </a:solidFill>
                <a:latin typeface="Calibri" panose="020F0502020204030204" pitchFamily="34" charset="0"/>
                <a:cs typeface="Calibri" panose="020F0502020204030204" pitchFamily="34" charset="0"/>
              </a:rPr>
              <a:t>U.S. Rate/100,000 persons</a:t>
            </a:r>
          </a:p>
          <a:p>
            <a:pPr>
              <a:buFont typeface="Arial" pitchFamily="34" charset="0"/>
              <a:buNone/>
            </a:pPr>
            <a:endParaRPr lang="en-US" sz="2000">
              <a:solidFill>
                <a:srgbClr val="3F3F3F"/>
              </a:solidFill>
              <a:latin typeface="Calibri" panose="020F0502020204030204" pitchFamily="34" charset="0"/>
            </a:endParaRPr>
          </a:p>
        </p:txBody>
      </p:sp>
      <p:sp>
        <p:nvSpPr>
          <p:cNvPr id="9" name="Text Placeholder 3">
            <a:extLst>
              <a:ext uri="{FF2B5EF4-FFF2-40B4-BE49-F238E27FC236}">
                <a16:creationId xmlns:a16="http://schemas.microsoft.com/office/drawing/2014/main" id="{28F759A2-AB80-43EC-B93B-D3080843212D}"/>
              </a:ext>
            </a:extLst>
          </p:cNvPr>
          <p:cNvSpPr txBox="1">
            <a:spLocks/>
          </p:cNvSpPr>
          <p:nvPr/>
        </p:nvSpPr>
        <p:spPr>
          <a:xfrm>
            <a:off x="0" y="4687876"/>
            <a:ext cx="9144000" cy="3536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900" baseline="30000">
                <a:solidFill>
                  <a:schemeClr val="accent4">
                    <a:lumMod val="50000"/>
                  </a:schemeClr>
                </a:solidFill>
                <a:latin typeface="Calibri" panose="020F0502020204030204" pitchFamily="34" charset="0"/>
                <a:cs typeface="Calibri" panose="020F0502020204030204" pitchFamily="34" charset="0"/>
              </a:rPr>
              <a:t>*</a:t>
            </a:r>
            <a:r>
              <a:rPr lang="en-US" sz="900">
                <a:solidFill>
                  <a:schemeClr val="accent4">
                    <a:lumMod val="50000"/>
                  </a:schemeClr>
                </a:solidFill>
                <a:latin typeface="Calibri" panose="020F0502020204030204" pitchFamily="34" charset="0"/>
                <a:cs typeface="Calibri" panose="020F0502020204030204" pitchFamily="34" charset="0"/>
              </a:rPr>
              <a:t>The top 10 countries were selected based on their ranked 5-year rate of TB cases by country of birth in the United States. This list of top countries also includes the region of Other Africa. </a:t>
            </a:r>
          </a:p>
          <a:p>
            <a:pPr marL="119063" lvl="0" indent="-119063" fontAlgn="auto">
              <a:spcBef>
                <a:spcPts val="0"/>
              </a:spcBef>
              <a:spcAft>
                <a:spcPts val="0"/>
              </a:spcAft>
              <a:buNone/>
            </a:pPr>
            <a:r>
              <a:rPr lang="en-US" sz="900">
                <a:solidFill>
                  <a:schemeClr val="accent4">
                    <a:lumMod val="50000"/>
                  </a:schemeClr>
                </a:solidFill>
                <a:latin typeface="Calibri" panose="020F0502020204030204" pitchFamily="34" charset="0"/>
                <a:cs typeface="Calibri" panose="020F0502020204030204" pitchFamily="34" charset="0"/>
              </a:rPr>
              <a:t>†The Other Africa region consists of Angola, Botswana, Central African Republic, Chad, Equatorial Guinea, Gabon, Lesotho, Namibia, Sao Tome &amp; Principe, and Swaziland.</a:t>
            </a:r>
          </a:p>
        </p:txBody>
      </p:sp>
    </p:spTree>
    <p:extLst>
      <p:ext uri="{BB962C8B-B14F-4D97-AF65-F5344CB8AC3E}">
        <p14:creationId xmlns:p14="http://schemas.microsoft.com/office/powerpoint/2010/main" val="32379426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129"/>
          </a:xfrm>
        </p:spPr>
        <p:txBody>
          <a:bodyPr/>
          <a:lstStyle/>
          <a:p>
            <a:pPr algn="ctr"/>
            <a:r>
              <a:rPr lang="en-US" dirty="0"/>
              <a:t>Percentage of TB Cases Among Non-U.S.–born Persons by Years Since Initial Arrival in the United States at Diagnosis, 2019 </a:t>
            </a:r>
            <a:r>
              <a:rPr lang="en-US" dirty="0">
                <a:solidFill>
                  <a:schemeClr val="accent4">
                    <a:lumMod val="50000"/>
                  </a:schemeClr>
                </a:solidFill>
              </a:rPr>
              <a:t>(N=6,364)</a:t>
            </a:r>
            <a:endParaRPr lang="en-US" dirty="0"/>
          </a:p>
        </p:txBody>
      </p:sp>
      <p:graphicFrame>
        <p:nvGraphicFramePr>
          <p:cNvPr id="5" name="Content Placeholder 20"/>
          <p:cNvGraphicFramePr>
            <a:graphicFrameLocks/>
          </p:cNvGraphicFramePr>
          <p:nvPr>
            <p:extLst>
              <p:ext uri="{D42A27DB-BD31-4B8C-83A1-F6EECF244321}">
                <p14:modId xmlns:p14="http://schemas.microsoft.com/office/powerpoint/2010/main" val="4238077453"/>
              </p:ext>
            </p:extLst>
          </p:nvPr>
        </p:nvGraphicFramePr>
        <p:xfrm>
          <a:off x="414582" y="1105054"/>
          <a:ext cx="8447316" cy="3945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9D612A4-9CED-4235-B2F3-14EC57CD468A}"/>
              </a:ext>
            </a:extLst>
          </p:cNvPr>
          <p:cNvSpPr txBox="1"/>
          <p:nvPr/>
        </p:nvSpPr>
        <p:spPr>
          <a:xfrm>
            <a:off x="38910" y="1209149"/>
            <a:ext cx="492443" cy="2816510"/>
          </a:xfrm>
          <a:prstGeom prst="rect">
            <a:avLst/>
          </a:prstGeom>
        </p:spPr>
        <p:txBody>
          <a:bodyPr vert="vert270" wrap="square" rtlCol="0">
            <a:spAutoFit/>
          </a:bodyPr>
          <a:lstStyle/>
          <a:p>
            <a:pPr>
              <a:buFont typeface="Arial" pitchFamily="34" charset="0"/>
              <a:buNone/>
            </a:pPr>
            <a:r>
              <a:rPr lang="en-US" sz="2000" b="1">
                <a:solidFill>
                  <a:srgbClr val="3F3F3F"/>
                </a:solidFill>
                <a:latin typeface="Calibri" panose="020F0502020204030204" pitchFamily="34" charset="0"/>
              </a:rPr>
              <a:t>Percentage of TB cases</a:t>
            </a:r>
          </a:p>
        </p:txBody>
      </p:sp>
      <p:sp>
        <p:nvSpPr>
          <p:cNvPr id="4" name="TextBox 3">
            <a:extLst>
              <a:ext uri="{FF2B5EF4-FFF2-40B4-BE49-F238E27FC236}">
                <a16:creationId xmlns:a16="http://schemas.microsoft.com/office/drawing/2014/main" id="{95EA9C4F-FD5B-43E0-9004-F25631EEC254}"/>
              </a:ext>
            </a:extLst>
          </p:cNvPr>
          <p:cNvSpPr txBox="1"/>
          <p:nvPr/>
        </p:nvSpPr>
        <p:spPr>
          <a:xfrm>
            <a:off x="2933920" y="4619467"/>
            <a:ext cx="3276160" cy="400110"/>
          </a:xfrm>
          <a:prstGeom prst="rect">
            <a:avLst/>
          </a:prstGeom>
        </p:spPr>
        <p:txBody>
          <a:bodyPr wrap="square" rtlCol="0">
            <a:spAutoFit/>
          </a:bodyPr>
          <a:lstStyle/>
          <a:p>
            <a:pPr algn="ctr">
              <a:buFont typeface="Arial" pitchFamily="34" charset="0"/>
              <a:buNone/>
            </a:pPr>
            <a:r>
              <a:rPr lang="en-US" sz="2000" b="1">
                <a:solidFill>
                  <a:srgbClr val="3F3F3F"/>
                </a:solidFill>
                <a:latin typeface="Calibri" panose="020F0502020204030204" pitchFamily="34" charset="0"/>
              </a:rPr>
              <a:t>Years in the United States</a:t>
            </a:r>
          </a:p>
        </p:txBody>
      </p:sp>
    </p:spTree>
    <p:extLst>
      <p:ext uri="{BB962C8B-B14F-4D97-AF65-F5344CB8AC3E}">
        <p14:creationId xmlns:p14="http://schemas.microsoft.com/office/powerpoint/2010/main" val="17424388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Reported TB Cases by Race/Ethnicity,*</a:t>
            </a:r>
            <a:br>
              <a:rPr lang="en-US" dirty="0"/>
            </a:br>
            <a:r>
              <a:rPr lang="en-US" dirty="0"/>
              <a:t>United States, 2010–2019</a:t>
            </a:r>
          </a:p>
        </p:txBody>
      </p:sp>
      <p:graphicFrame>
        <p:nvGraphicFramePr>
          <p:cNvPr id="8" name="Content Placeholder 17"/>
          <p:cNvGraphicFramePr>
            <a:graphicFrameLocks/>
          </p:cNvGraphicFramePr>
          <p:nvPr>
            <p:extLst>
              <p:ext uri="{D42A27DB-BD31-4B8C-83A1-F6EECF244321}">
                <p14:modId xmlns:p14="http://schemas.microsoft.com/office/powerpoint/2010/main" val="3744266292"/>
              </p:ext>
            </p:extLst>
          </p:nvPr>
        </p:nvGraphicFramePr>
        <p:xfrm>
          <a:off x="324196" y="875002"/>
          <a:ext cx="8712228" cy="3986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a:t>
            </a:r>
          </a:p>
        </p:txBody>
      </p:sp>
      <p:sp>
        <p:nvSpPr>
          <p:cNvPr id="2" name="TextBox 1"/>
          <p:cNvSpPr txBox="1"/>
          <p:nvPr/>
        </p:nvSpPr>
        <p:spPr>
          <a:xfrm>
            <a:off x="-84123" y="1593550"/>
            <a:ext cx="492443" cy="2175552"/>
          </a:xfrm>
          <a:prstGeom prst="rect">
            <a:avLst/>
          </a:prstGeom>
        </p:spPr>
        <p:txBody>
          <a:bodyPr vert="vert270" wrap="square" rtlCol="0">
            <a:spAutoFit/>
          </a:bodyPr>
          <a:lstStyle/>
          <a:p>
            <a:pPr algn="ctr">
              <a:buFont typeface="Arial" pitchFamily="34" charset="0"/>
              <a:buNone/>
            </a:pPr>
            <a:r>
              <a:rPr lang="en-US" sz="2000" b="1">
                <a:solidFill>
                  <a:schemeClr val="accent4">
                    <a:lumMod val="50000"/>
                  </a:schemeClr>
                </a:solidFill>
                <a:latin typeface="Calibri" panose="020F0502020204030204" pitchFamily="34" charset="0"/>
              </a:rPr>
              <a:t>Number of cases</a:t>
            </a:r>
          </a:p>
        </p:txBody>
      </p:sp>
    </p:spTree>
    <p:extLst>
      <p:ext uri="{BB962C8B-B14F-4D97-AF65-F5344CB8AC3E}">
        <p14:creationId xmlns:p14="http://schemas.microsoft.com/office/powerpoint/2010/main" val="4468938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08537"/>
            <a:ext cx="8229600" cy="1344638"/>
          </a:xfrm>
        </p:spPr>
        <p:txBody>
          <a:bodyPr/>
          <a:lstStyle/>
          <a:p>
            <a:pPr algn="ctr"/>
            <a:r>
              <a:rPr lang="en-US" dirty="0"/>
              <a:t>Reported TB Cases by Race/Ethnicity,</a:t>
            </a:r>
            <a:r>
              <a:rPr lang="en-US" baseline="30000" dirty="0"/>
              <a:t>*</a:t>
            </a:r>
            <a:br>
              <a:rPr lang="en-US" dirty="0"/>
            </a:br>
            <a:r>
              <a:rPr lang="en-US" dirty="0"/>
              <a:t>United States, 2019 </a:t>
            </a:r>
            <a:br>
              <a:rPr lang="en-US" dirty="0"/>
            </a:br>
            <a:r>
              <a:rPr lang="en-US" dirty="0">
                <a:solidFill>
                  <a:schemeClr val="accent4">
                    <a:lumMod val="50000"/>
                  </a:schemeClr>
                </a:solidFill>
              </a:rPr>
              <a:t>(N=8,868)</a:t>
            </a:r>
            <a:r>
              <a:rPr lang="en-US" baseline="30000" dirty="0">
                <a:solidFill>
                  <a:schemeClr val="accent4">
                    <a:lumMod val="50000"/>
                  </a:schemeClr>
                </a:solidFill>
              </a:rPr>
              <a:t>†</a:t>
            </a:r>
          </a:p>
        </p:txBody>
      </p:sp>
      <p:sp>
        <p:nvSpPr>
          <p:cNvPr id="5" name="Text Placeholder 4">
            <a:extLst>
              <a:ext uri="{FF2B5EF4-FFF2-40B4-BE49-F238E27FC236}">
                <a16:creationId xmlns:a16="http://schemas.microsoft.com/office/drawing/2014/main" id="{C6BF808A-7BF2-41DA-B2E6-9685F993E310}"/>
              </a:ext>
            </a:extLst>
          </p:cNvPr>
          <p:cNvSpPr>
            <a:spLocks noGrp="1"/>
          </p:cNvSpPr>
          <p:nvPr>
            <p:ph type="body" sz="quarter" idx="10"/>
          </p:nvPr>
        </p:nvSpPr>
        <p:spPr/>
        <p:txBody>
          <a:bodyPr/>
          <a:lstStyle/>
          <a:p>
            <a:pPr marL="0" indent="0">
              <a:buNone/>
            </a:pPr>
            <a:r>
              <a:rPr lang="en-US" dirty="0"/>
              <a:t>  </a:t>
            </a:r>
          </a:p>
        </p:txBody>
      </p:sp>
      <p:graphicFrame>
        <p:nvGraphicFramePr>
          <p:cNvPr id="8" name="Content Placeholder 17"/>
          <p:cNvGraphicFramePr>
            <a:graphicFrameLocks/>
          </p:cNvGraphicFramePr>
          <p:nvPr>
            <p:extLst>
              <p:ext uri="{D42A27DB-BD31-4B8C-83A1-F6EECF244321}">
                <p14:modId xmlns:p14="http://schemas.microsoft.com/office/powerpoint/2010/main" val="1781952841"/>
              </p:ext>
            </p:extLst>
          </p:nvPr>
        </p:nvGraphicFramePr>
        <p:xfrm>
          <a:off x="-1290393" y="727560"/>
          <a:ext cx="6989524" cy="468879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693651"/>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 </a:t>
            </a:r>
          </a:p>
          <a:p>
            <a:pPr marL="119063" lvl="0" indent="-119063" fontAlgn="auto">
              <a:spcBef>
                <a:spcPts val="0"/>
              </a:spcBef>
              <a:spcAft>
                <a:spcPts val="0"/>
              </a:spcAft>
              <a:buNone/>
            </a:pPr>
            <a:r>
              <a:rPr lang="en-US" sz="1100" baseline="30000" dirty="0">
                <a:solidFill>
                  <a:schemeClr val="accent4">
                    <a:lumMod val="50000"/>
                  </a:schemeClr>
                </a:solidFill>
                <a:latin typeface="Calibri" panose="020F0502020204030204" pitchFamily="34" charset="0"/>
                <a:cs typeface="Calibri" panose="020F0502020204030204" pitchFamily="34" charset="0"/>
              </a:rPr>
              <a:t>† </a:t>
            </a:r>
            <a:r>
              <a:rPr lang="en-US" sz="1100" dirty="0">
                <a:solidFill>
                  <a:schemeClr val="accent4">
                    <a:lumMod val="50000"/>
                  </a:schemeClr>
                </a:solidFill>
                <a:latin typeface="Calibri" panose="020F0502020204030204" pitchFamily="34" charset="0"/>
                <a:cs typeface="Calibri" panose="020F0502020204030204" pitchFamily="34" charset="0"/>
              </a:rPr>
              <a:t>Excludes unknown/missing values  </a:t>
            </a:r>
          </a:p>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a:t>
            </a:r>
          </a:p>
        </p:txBody>
      </p:sp>
      <p:grpSp>
        <p:nvGrpSpPr>
          <p:cNvPr id="3" name="Group 2">
            <a:extLst>
              <a:ext uri="{FF2B5EF4-FFF2-40B4-BE49-F238E27FC236}">
                <a16:creationId xmlns:a16="http://schemas.microsoft.com/office/drawing/2014/main" id="{BEFC2E97-D54C-4ABA-AFB8-DB7436504B43}"/>
              </a:ext>
            </a:extLst>
          </p:cNvPr>
          <p:cNvGrpSpPr/>
          <p:nvPr/>
        </p:nvGrpSpPr>
        <p:grpSpPr>
          <a:xfrm>
            <a:off x="4239237" y="2280249"/>
            <a:ext cx="3713389" cy="881286"/>
            <a:chOff x="5445513" y="2318422"/>
            <a:chExt cx="3713389" cy="881286"/>
          </a:xfrm>
        </p:grpSpPr>
        <p:sp>
          <p:nvSpPr>
            <p:cNvPr id="2" name="TextBox 1">
              <a:extLst>
                <a:ext uri="{FF2B5EF4-FFF2-40B4-BE49-F238E27FC236}">
                  <a16:creationId xmlns:a16="http://schemas.microsoft.com/office/drawing/2014/main" id="{2FD5958E-9412-4030-945F-4C527EB712E7}"/>
                </a:ext>
              </a:extLst>
            </p:cNvPr>
            <p:cNvSpPr txBox="1"/>
            <p:nvPr/>
          </p:nvSpPr>
          <p:spPr>
            <a:xfrm>
              <a:off x="5445513" y="2318422"/>
              <a:ext cx="3535648" cy="538609"/>
            </a:xfrm>
            <a:prstGeom prst="rect">
              <a:avLst/>
            </a:prstGeom>
          </p:spPr>
          <p:txBody>
            <a:bodyPr wrap="none" rtlCol="0">
              <a:spAutoFit/>
            </a:bodyPr>
            <a:lstStyle/>
            <a:p>
              <a:fld id="{8B416305-2BF7-4D11-B1C2-C28762E51482}" type="CATEGORYNAME">
                <a:rPr lang="en-US" b="1">
                  <a:solidFill>
                    <a:srgbClr val="005DAA"/>
                  </a:solidFill>
                  <a:latin typeface="Calibri" panose="020F0502020204030204" pitchFamily="34" charset="0"/>
                  <a:cs typeface="Calibri" panose="020F0502020204030204" pitchFamily="34" charset="0"/>
                </a:rPr>
                <a:pPr/>
                <a:t>American Indian/Alaska Native</a:t>
              </a:fld>
              <a:r>
                <a:rPr lang="en-US" b="1">
                  <a:solidFill>
                    <a:srgbClr val="005DAA"/>
                  </a:solidFill>
                  <a:latin typeface="Calibri" panose="020F0502020204030204" pitchFamily="34" charset="0"/>
                  <a:cs typeface="Calibri" panose="020F0502020204030204" pitchFamily="34" charset="0"/>
                </a:rPr>
                <a:t>, </a:t>
              </a:r>
              <a:fld id="{04EB12AB-AAD7-4F2E-803E-9B7CEBE8ACD3}" type="PERCENTAGE">
                <a:rPr lang="en-US" b="1">
                  <a:solidFill>
                    <a:srgbClr val="005DAA"/>
                  </a:solidFill>
                  <a:latin typeface="Calibri" panose="020F0502020204030204" pitchFamily="34" charset="0"/>
                  <a:cs typeface="Calibri" panose="020F0502020204030204" pitchFamily="34" charset="0"/>
                </a:rPr>
                <a:pPr/>
                <a:t>1%</a:t>
              </a:fld>
              <a:endParaRPr lang="en-US" b="1">
                <a:solidFill>
                  <a:srgbClr val="005DAA"/>
                </a:solidFill>
                <a:latin typeface="Calibri" panose="020F0502020204030204" pitchFamily="34" charset="0"/>
                <a:cs typeface="Calibri" panose="020F0502020204030204" pitchFamily="34" charset="0"/>
              </a:endParaRPr>
            </a:p>
            <a:p>
              <a:pPr>
                <a:buFont typeface="Arial" pitchFamily="34" charset="0"/>
                <a:buNone/>
              </a:pPr>
              <a:endParaRPr lang="en-US" sz="1100">
                <a:solidFill>
                  <a:schemeClr val="accent4">
                    <a:lumMod val="50000"/>
                  </a:schemeClr>
                </a:solidFill>
                <a:latin typeface="Calibri" panose="020F0502020204030204" pitchFamily="34" charset="0"/>
              </a:endParaRPr>
            </a:p>
          </p:txBody>
        </p:sp>
        <p:sp>
          <p:nvSpPr>
            <p:cNvPr id="7" name="TextBox 6">
              <a:extLst>
                <a:ext uri="{FF2B5EF4-FFF2-40B4-BE49-F238E27FC236}">
                  <a16:creationId xmlns:a16="http://schemas.microsoft.com/office/drawing/2014/main" id="{AEA4DE34-EBF4-4985-8D31-FE46F40DC077}"/>
                </a:ext>
              </a:extLst>
            </p:cNvPr>
            <p:cNvSpPr txBox="1"/>
            <p:nvPr/>
          </p:nvSpPr>
          <p:spPr>
            <a:xfrm>
              <a:off x="5445513" y="2571749"/>
              <a:ext cx="3713389" cy="538609"/>
            </a:xfrm>
            <a:prstGeom prst="rect">
              <a:avLst/>
            </a:prstGeom>
          </p:spPr>
          <p:txBody>
            <a:bodyPr wrap="none" rtlCol="0">
              <a:spAutoFit/>
            </a:bodyPr>
            <a:lstStyle/>
            <a:p>
              <a:r>
                <a:rPr lang="en-US" b="1" dirty="0">
                  <a:solidFill>
                    <a:srgbClr val="00788A"/>
                  </a:solidFill>
                  <a:latin typeface="Calibri" panose="020F0502020204030204" pitchFamily="34" charset="0"/>
                  <a:cs typeface="Calibri" panose="020F0502020204030204" pitchFamily="34" charset="0"/>
                </a:rPr>
                <a:t>Native Hawaiian/Pacific Islander, </a:t>
              </a:r>
              <a:fld id="{04EB12AB-AAD7-4F2E-803E-9B7CEBE8ACD3}" type="PERCENTAGE">
                <a:rPr lang="en-US" b="1">
                  <a:solidFill>
                    <a:srgbClr val="00788A"/>
                  </a:solidFill>
                  <a:latin typeface="Calibri" panose="020F0502020204030204" pitchFamily="34" charset="0"/>
                  <a:cs typeface="Calibri" panose="020F0502020204030204" pitchFamily="34" charset="0"/>
                </a:rPr>
                <a:pPr/>
                <a:t>1%</a:t>
              </a:fld>
              <a:endParaRPr lang="en-US" b="1" dirty="0">
                <a:solidFill>
                  <a:srgbClr val="00788A"/>
                </a:solidFill>
                <a:latin typeface="Calibri" panose="020F0502020204030204" pitchFamily="34" charset="0"/>
                <a:cs typeface="Calibri" panose="020F0502020204030204" pitchFamily="34" charset="0"/>
              </a:endParaRPr>
            </a:p>
            <a:p>
              <a:pPr>
                <a:buFont typeface="Arial" pitchFamily="34" charset="0"/>
                <a:buNone/>
              </a:pPr>
              <a:endParaRPr lang="en-US" sz="1100" dirty="0">
                <a:solidFill>
                  <a:srgbClr val="00788A"/>
                </a:solidFill>
                <a:latin typeface="Calibri" panose="020F0502020204030204" pitchFamily="34" charset="0"/>
              </a:endParaRPr>
            </a:p>
          </p:txBody>
        </p:sp>
        <p:sp>
          <p:nvSpPr>
            <p:cNvPr id="10" name="TextBox 9">
              <a:extLst>
                <a:ext uri="{FF2B5EF4-FFF2-40B4-BE49-F238E27FC236}">
                  <a16:creationId xmlns:a16="http://schemas.microsoft.com/office/drawing/2014/main" id="{4B6A8291-45B2-4C5D-9855-6B5EECE4A760}"/>
                </a:ext>
              </a:extLst>
            </p:cNvPr>
            <p:cNvSpPr txBox="1"/>
            <p:nvPr/>
          </p:nvSpPr>
          <p:spPr>
            <a:xfrm>
              <a:off x="5445513" y="2830376"/>
              <a:ext cx="1849930" cy="369332"/>
            </a:xfrm>
            <a:prstGeom prst="rect">
              <a:avLst/>
            </a:prstGeom>
          </p:spPr>
          <p:txBody>
            <a:bodyPr wrap="none" rtlCol="0">
              <a:spAutoFit/>
            </a:bodyPr>
            <a:lstStyle/>
            <a:p>
              <a:r>
                <a:rPr lang="en-US" b="1">
                  <a:solidFill>
                    <a:srgbClr val="9A4E9E"/>
                  </a:solidFill>
                  <a:latin typeface="Calibri" panose="020F0502020204030204" pitchFamily="34" charset="0"/>
                  <a:cs typeface="Calibri" panose="020F0502020204030204" pitchFamily="34" charset="0"/>
                </a:rPr>
                <a:t>Multiple race, </a:t>
              </a:r>
              <a:fld id="{04EB12AB-AAD7-4F2E-803E-9B7CEBE8ACD3}" type="PERCENTAGE">
                <a:rPr lang="en-US" b="1" smtClean="0">
                  <a:solidFill>
                    <a:srgbClr val="9A4E9E"/>
                  </a:solidFill>
                  <a:latin typeface="Calibri" panose="020F0502020204030204" pitchFamily="34" charset="0"/>
                  <a:cs typeface="Calibri" panose="020F0502020204030204" pitchFamily="34" charset="0"/>
                </a:rPr>
                <a:pPr/>
                <a:t>1%</a:t>
              </a:fld>
              <a:endParaRPr lang="en-US" b="1">
                <a:solidFill>
                  <a:srgbClr val="9A4E9E"/>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926108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Reported TB Cases Among U.S.-born Persons by Race/Ethnicity,* United States, 2010–2019</a:t>
            </a:r>
          </a:p>
        </p:txBody>
      </p:sp>
      <p:graphicFrame>
        <p:nvGraphicFramePr>
          <p:cNvPr id="8" name="Content Placeholder 17"/>
          <p:cNvGraphicFramePr>
            <a:graphicFrameLocks/>
          </p:cNvGraphicFramePr>
          <p:nvPr>
            <p:extLst>
              <p:ext uri="{D42A27DB-BD31-4B8C-83A1-F6EECF244321}">
                <p14:modId xmlns:p14="http://schemas.microsoft.com/office/powerpoint/2010/main" val="1974486013"/>
              </p:ext>
            </p:extLst>
          </p:nvPr>
        </p:nvGraphicFramePr>
        <p:xfrm>
          <a:off x="324196" y="875002"/>
          <a:ext cx="8712228" cy="3986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a:t>
            </a:r>
          </a:p>
        </p:txBody>
      </p:sp>
      <p:sp>
        <p:nvSpPr>
          <p:cNvPr id="2" name="TextBox 1"/>
          <p:cNvSpPr txBox="1"/>
          <p:nvPr/>
        </p:nvSpPr>
        <p:spPr>
          <a:xfrm>
            <a:off x="-84123" y="1593550"/>
            <a:ext cx="492443" cy="2175552"/>
          </a:xfrm>
          <a:prstGeom prst="rect">
            <a:avLst/>
          </a:prstGeom>
        </p:spPr>
        <p:txBody>
          <a:bodyPr vert="vert270" wrap="square" rtlCol="0">
            <a:spAutoFit/>
          </a:bodyPr>
          <a:lstStyle/>
          <a:p>
            <a:pPr algn="ctr">
              <a:buFont typeface="Arial" pitchFamily="34" charset="0"/>
              <a:buNone/>
            </a:pPr>
            <a:r>
              <a:rPr lang="en-US" sz="2000" b="1">
                <a:solidFill>
                  <a:schemeClr val="accent4">
                    <a:lumMod val="50000"/>
                  </a:schemeClr>
                </a:solidFill>
                <a:latin typeface="Calibri" panose="020F0502020204030204" pitchFamily="34" charset="0"/>
              </a:rPr>
              <a:t>Number of cases</a:t>
            </a:r>
          </a:p>
        </p:txBody>
      </p:sp>
    </p:spTree>
    <p:extLst>
      <p:ext uri="{BB962C8B-B14F-4D97-AF65-F5344CB8AC3E}">
        <p14:creationId xmlns:p14="http://schemas.microsoft.com/office/powerpoint/2010/main" val="12915541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Reported TB Cases Among Non-U.S.–born Persons by Race/Ethnicity,* United States, 2010–2019</a:t>
            </a:r>
          </a:p>
        </p:txBody>
      </p:sp>
      <p:graphicFrame>
        <p:nvGraphicFramePr>
          <p:cNvPr id="8" name="Content Placeholder 17"/>
          <p:cNvGraphicFramePr>
            <a:graphicFrameLocks/>
          </p:cNvGraphicFramePr>
          <p:nvPr>
            <p:extLst>
              <p:ext uri="{D42A27DB-BD31-4B8C-83A1-F6EECF244321}">
                <p14:modId xmlns:p14="http://schemas.microsoft.com/office/powerpoint/2010/main" val="755506206"/>
              </p:ext>
            </p:extLst>
          </p:nvPr>
        </p:nvGraphicFramePr>
        <p:xfrm>
          <a:off x="324196" y="875002"/>
          <a:ext cx="8712228" cy="3986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a:solidFill>
                  <a:schemeClr val="accent4">
                    <a:lumMod val="50000"/>
                  </a:schemeClr>
                </a:solidFill>
                <a:latin typeface="Calibri" panose="020F0502020204030204" pitchFamily="34" charset="0"/>
              </a:rPr>
              <a:t>* 	All races are non-Hispanic; multiple race indicates two or more races reported for a person but does not include persons of Hispanic/Latino origin.</a:t>
            </a:r>
          </a:p>
        </p:txBody>
      </p:sp>
      <p:sp>
        <p:nvSpPr>
          <p:cNvPr id="2" name="TextBox 1"/>
          <p:cNvSpPr txBox="1"/>
          <p:nvPr/>
        </p:nvSpPr>
        <p:spPr>
          <a:xfrm>
            <a:off x="-84123" y="1593550"/>
            <a:ext cx="492443" cy="2175552"/>
          </a:xfrm>
          <a:prstGeom prst="rect">
            <a:avLst/>
          </a:prstGeom>
        </p:spPr>
        <p:txBody>
          <a:bodyPr vert="vert270" wrap="square" rtlCol="0">
            <a:spAutoFit/>
          </a:bodyPr>
          <a:lstStyle/>
          <a:p>
            <a:pPr algn="ctr">
              <a:buFont typeface="Arial" pitchFamily="34" charset="0"/>
              <a:buNone/>
            </a:pPr>
            <a:r>
              <a:rPr lang="en-US" sz="2000" b="1">
                <a:solidFill>
                  <a:schemeClr val="accent4">
                    <a:lumMod val="50000"/>
                  </a:schemeClr>
                </a:solidFill>
                <a:latin typeface="Calibri" panose="020F0502020204030204" pitchFamily="34" charset="0"/>
              </a:rPr>
              <a:t>Number of cases</a:t>
            </a:r>
          </a:p>
        </p:txBody>
      </p:sp>
    </p:spTree>
    <p:extLst>
      <p:ext uri="{BB962C8B-B14F-4D97-AF65-F5344CB8AC3E}">
        <p14:creationId xmlns:p14="http://schemas.microsoft.com/office/powerpoint/2010/main" val="40838665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46"/>
            <a:ext cx="9144000" cy="628517"/>
          </a:xfrm>
        </p:spPr>
        <p:txBody>
          <a:bodyPr/>
          <a:lstStyle/>
          <a:p>
            <a:pPr algn="ctr"/>
            <a:r>
              <a:rPr lang="en-US"/>
              <a:t>TB Case Rates by Race/Ethnicity</a:t>
            </a:r>
            <a:r>
              <a:rPr lang="en-US" baseline="30000"/>
              <a:t>*</a:t>
            </a:r>
            <a:r>
              <a:rPr lang="en-US"/>
              <a:t>, United States, 2010–2019</a:t>
            </a:r>
          </a:p>
        </p:txBody>
      </p:sp>
      <p:sp>
        <p:nvSpPr>
          <p:cNvPr id="6" name="Text Box 4"/>
          <p:cNvSpPr txBox="1">
            <a:spLocks noChangeArrowheads="1"/>
          </p:cNvSpPr>
          <p:nvPr/>
        </p:nvSpPr>
        <p:spPr bwMode="auto">
          <a:xfrm rot="16200000">
            <a:off x="-1460345" y="2264748"/>
            <a:ext cx="3392519" cy="400110"/>
          </a:xfrm>
          <a:prstGeom prst="rect">
            <a:avLst/>
          </a:prstGeom>
          <a:noFill/>
          <a:ln w="9525">
            <a:noFill/>
            <a:miter lim="800000"/>
            <a:headEnd/>
            <a:tailEnd/>
          </a:ln>
          <a:effectLst/>
        </p:spPr>
        <p:txBody>
          <a:bodyPr wrap="square">
            <a:spAutoFit/>
          </a:bodyPr>
          <a:lstStyle/>
          <a:p>
            <a:pPr algn="ctr"/>
            <a:r>
              <a:rPr lang="en-US" sz="1600" b="1">
                <a:solidFill>
                  <a:srgbClr val="3F3F3F"/>
                </a:solidFill>
              </a:rPr>
              <a:t> </a:t>
            </a:r>
            <a:r>
              <a:rPr lang="en-US" sz="2000" b="1">
                <a:solidFill>
                  <a:srgbClr val="3F3F3F"/>
                </a:solidFill>
                <a:latin typeface="Calibri" panose="020F0502020204030204" pitchFamily="34" charset="0"/>
                <a:cs typeface="Calibri" panose="020F0502020204030204" pitchFamily="34" charset="0"/>
              </a:rPr>
              <a:t>Cases per 100,000 persons</a:t>
            </a:r>
          </a:p>
        </p:txBody>
      </p:sp>
      <p:graphicFrame>
        <p:nvGraphicFramePr>
          <p:cNvPr id="8" name="Chart 7"/>
          <p:cNvGraphicFramePr/>
          <p:nvPr>
            <p:extLst>
              <p:ext uri="{D42A27DB-BD31-4B8C-83A1-F6EECF244321}">
                <p14:modId xmlns:p14="http://schemas.microsoft.com/office/powerpoint/2010/main" val="1531156755"/>
              </p:ext>
            </p:extLst>
          </p:nvPr>
        </p:nvGraphicFramePr>
        <p:xfrm>
          <a:off x="334537" y="609599"/>
          <a:ext cx="8805714" cy="43006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FE3F95C8-2BD1-4330-BE3C-CCD1EBBB4A4E}"/>
              </a:ext>
            </a:extLst>
          </p:cNvPr>
          <p:cNvSpPr txBox="1">
            <a:spLocks/>
          </p:cNvSpPr>
          <p:nvPr/>
        </p:nvSpPr>
        <p:spPr>
          <a:xfrm>
            <a:off x="34579" y="4804426"/>
            <a:ext cx="9144000" cy="3394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a:solidFill>
                  <a:schemeClr val="accent4">
                    <a:lumMod val="50000"/>
                  </a:schemeClr>
                </a:solidFill>
                <a:latin typeface="Calibri" panose="020F0502020204030204" pitchFamily="34" charset="0"/>
              </a:rPr>
              <a:t>*All races are non-Hispanic; multiple race indicates two or more races reported for a person but does not include persons of Hispanic/Latino origin. </a:t>
            </a:r>
          </a:p>
        </p:txBody>
      </p:sp>
      <p:grpSp>
        <p:nvGrpSpPr>
          <p:cNvPr id="4" name="Group 3">
            <a:extLst>
              <a:ext uri="{FF2B5EF4-FFF2-40B4-BE49-F238E27FC236}">
                <a16:creationId xmlns:a16="http://schemas.microsoft.com/office/drawing/2014/main" id="{559482E0-04D0-4698-BC4C-4942094A62EA}"/>
              </a:ext>
            </a:extLst>
          </p:cNvPr>
          <p:cNvGrpSpPr/>
          <p:nvPr/>
        </p:nvGrpSpPr>
        <p:grpSpPr>
          <a:xfrm>
            <a:off x="6559139" y="1446946"/>
            <a:ext cx="2586135" cy="2876563"/>
            <a:chOff x="6801194" y="1452292"/>
            <a:chExt cx="2586135" cy="2668884"/>
          </a:xfrm>
        </p:grpSpPr>
        <p:sp>
          <p:nvSpPr>
            <p:cNvPr id="3" name="TextBox 2">
              <a:extLst>
                <a:ext uri="{FF2B5EF4-FFF2-40B4-BE49-F238E27FC236}">
                  <a16:creationId xmlns:a16="http://schemas.microsoft.com/office/drawing/2014/main" id="{3AC71B55-BCE6-443B-8AC7-CEEA4C515BBD}"/>
                </a:ext>
              </a:extLst>
            </p:cNvPr>
            <p:cNvSpPr txBox="1"/>
            <p:nvPr/>
          </p:nvSpPr>
          <p:spPr>
            <a:xfrm>
              <a:off x="6804943" y="1452292"/>
              <a:ext cx="2022861" cy="485445"/>
            </a:xfrm>
            <a:prstGeom prst="rect">
              <a:avLst/>
            </a:prstGeom>
          </p:spPr>
          <p:txBody>
            <a:bodyPr wrap="square" rtlCol="0">
              <a:spAutoFit/>
            </a:bodyPr>
            <a:lstStyle/>
            <a:p>
              <a:pPr>
                <a:buFont typeface="Arial" pitchFamily="34" charset="0"/>
                <a:buNone/>
              </a:pPr>
              <a:r>
                <a:rPr lang="en-US" sz="1400" b="1">
                  <a:solidFill>
                    <a:srgbClr val="00788A"/>
                  </a:solidFill>
                  <a:latin typeface="Calibri" panose="020F0502020204030204" pitchFamily="34" charset="0"/>
                </a:rPr>
                <a:t>Native Hawaiian/Other Pacific Islander</a:t>
              </a:r>
            </a:p>
          </p:txBody>
        </p:sp>
        <p:sp>
          <p:nvSpPr>
            <p:cNvPr id="10" name="TextBox 9">
              <a:extLst>
                <a:ext uri="{FF2B5EF4-FFF2-40B4-BE49-F238E27FC236}">
                  <a16:creationId xmlns:a16="http://schemas.microsoft.com/office/drawing/2014/main" id="{53B576EC-A612-4923-9047-BEC68BF9C909}"/>
                </a:ext>
              </a:extLst>
            </p:cNvPr>
            <p:cNvSpPr txBox="1"/>
            <p:nvPr/>
          </p:nvSpPr>
          <p:spPr>
            <a:xfrm>
              <a:off x="6811111" y="3475942"/>
              <a:ext cx="2576218" cy="285556"/>
            </a:xfrm>
            <a:prstGeom prst="rect">
              <a:avLst/>
            </a:prstGeom>
          </p:spPr>
          <p:txBody>
            <a:bodyPr wrap="square" rtlCol="0">
              <a:spAutoFit/>
            </a:bodyPr>
            <a:lstStyle/>
            <a:p>
              <a:pPr>
                <a:buFont typeface="Arial" pitchFamily="34" charset="0"/>
                <a:buNone/>
              </a:pPr>
              <a:r>
                <a:rPr lang="en-US" sz="1400" b="1">
                  <a:solidFill>
                    <a:srgbClr val="005DAA"/>
                  </a:solidFill>
                  <a:latin typeface="Calibri" panose="020F0502020204030204" pitchFamily="34" charset="0"/>
                </a:rPr>
                <a:t>American Indian/Alaska Native</a:t>
              </a:r>
            </a:p>
          </p:txBody>
        </p:sp>
        <p:sp>
          <p:nvSpPr>
            <p:cNvPr id="11" name="TextBox 10">
              <a:extLst>
                <a:ext uri="{FF2B5EF4-FFF2-40B4-BE49-F238E27FC236}">
                  <a16:creationId xmlns:a16="http://schemas.microsoft.com/office/drawing/2014/main" id="{7EE7478A-38C6-4B4D-801D-5B97CD6FFA6E}"/>
                </a:ext>
              </a:extLst>
            </p:cNvPr>
            <p:cNvSpPr txBox="1"/>
            <p:nvPr/>
          </p:nvSpPr>
          <p:spPr>
            <a:xfrm>
              <a:off x="6801194" y="1803611"/>
              <a:ext cx="595035" cy="307777"/>
            </a:xfrm>
            <a:prstGeom prst="rect">
              <a:avLst/>
            </a:prstGeom>
          </p:spPr>
          <p:txBody>
            <a:bodyPr wrap="none" rtlCol="0">
              <a:spAutoFit/>
            </a:bodyPr>
            <a:lstStyle/>
            <a:p>
              <a:pPr>
                <a:buFont typeface="Arial" pitchFamily="34" charset="0"/>
                <a:buNone/>
              </a:pPr>
              <a:r>
                <a:rPr lang="en-US" sz="1400" b="1">
                  <a:solidFill>
                    <a:srgbClr val="898989"/>
                  </a:solidFill>
                  <a:latin typeface="Calibri" panose="020F0502020204030204" pitchFamily="34" charset="0"/>
                </a:rPr>
                <a:t>Asian</a:t>
              </a:r>
            </a:p>
          </p:txBody>
        </p:sp>
        <p:sp>
          <p:nvSpPr>
            <p:cNvPr id="12" name="TextBox 11">
              <a:extLst>
                <a:ext uri="{FF2B5EF4-FFF2-40B4-BE49-F238E27FC236}">
                  <a16:creationId xmlns:a16="http://schemas.microsoft.com/office/drawing/2014/main" id="{73A38A50-728B-4172-93EF-D79601BFB816}"/>
                </a:ext>
              </a:extLst>
            </p:cNvPr>
            <p:cNvSpPr txBox="1"/>
            <p:nvPr/>
          </p:nvSpPr>
          <p:spPr>
            <a:xfrm>
              <a:off x="6811111" y="3682806"/>
              <a:ext cx="1215397" cy="307777"/>
            </a:xfrm>
            <a:prstGeom prst="rect">
              <a:avLst/>
            </a:prstGeom>
          </p:spPr>
          <p:txBody>
            <a:bodyPr wrap="none" rtlCol="0">
              <a:spAutoFit/>
            </a:bodyPr>
            <a:lstStyle/>
            <a:p>
              <a:pPr>
                <a:buFont typeface="Arial" pitchFamily="34" charset="0"/>
                <a:buNone/>
              </a:pPr>
              <a:r>
                <a:rPr lang="en-US" sz="1400" b="1" dirty="0">
                  <a:solidFill>
                    <a:srgbClr val="9A4E9E"/>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AD752A16-169A-443B-858F-43D5BDA9EFB3}"/>
                </a:ext>
              </a:extLst>
            </p:cNvPr>
            <p:cNvSpPr txBox="1"/>
            <p:nvPr/>
          </p:nvSpPr>
          <p:spPr>
            <a:xfrm>
              <a:off x="6811111" y="3813399"/>
              <a:ext cx="639342" cy="307777"/>
            </a:xfrm>
            <a:prstGeom prst="rect">
              <a:avLst/>
            </a:prstGeom>
          </p:spPr>
          <p:txBody>
            <a:bodyPr wrap="none" rtlCol="0">
              <a:spAutoFit/>
            </a:bodyPr>
            <a:lstStyle/>
            <a:p>
              <a:pPr>
                <a:buFont typeface="Arial" pitchFamily="34" charset="0"/>
                <a:buNone/>
              </a:pPr>
              <a:r>
                <a:rPr lang="en-US" sz="1400" b="1">
                  <a:solidFill>
                    <a:srgbClr val="F6A01A"/>
                  </a:solidFill>
                  <a:latin typeface="Calibri" panose="020F0502020204030204" pitchFamily="34" charset="0"/>
                </a:rPr>
                <a:t>White</a:t>
              </a:r>
            </a:p>
          </p:txBody>
        </p:sp>
        <p:sp>
          <p:nvSpPr>
            <p:cNvPr id="14" name="TextBox 13">
              <a:extLst>
                <a:ext uri="{FF2B5EF4-FFF2-40B4-BE49-F238E27FC236}">
                  <a16:creationId xmlns:a16="http://schemas.microsoft.com/office/drawing/2014/main" id="{1C4B606C-83BC-4404-A89B-43527C0FC041}"/>
                </a:ext>
              </a:extLst>
            </p:cNvPr>
            <p:cNvSpPr txBox="1"/>
            <p:nvPr/>
          </p:nvSpPr>
          <p:spPr>
            <a:xfrm>
              <a:off x="6804943" y="3323656"/>
              <a:ext cx="1982787" cy="285556"/>
            </a:xfrm>
            <a:prstGeom prst="rect">
              <a:avLst/>
            </a:prstGeom>
          </p:spPr>
          <p:txBody>
            <a:bodyPr wrap="none" rtlCol="0">
              <a:spAutoFit/>
            </a:bodyPr>
            <a:lstStyle/>
            <a:p>
              <a:pPr>
                <a:buFont typeface="Arial" pitchFamily="34" charset="0"/>
                <a:buNone/>
              </a:pPr>
              <a:r>
                <a:rPr lang="en-US" sz="1400" b="1">
                  <a:solidFill>
                    <a:srgbClr val="86B2D8"/>
                  </a:solidFill>
                  <a:latin typeface="Calibri" panose="020F0502020204030204" pitchFamily="34" charset="0"/>
                </a:rPr>
                <a:t>Black/African American</a:t>
              </a:r>
            </a:p>
          </p:txBody>
        </p:sp>
        <p:sp>
          <p:nvSpPr>
            <p:cNvPr id="15" name="TextBox 14">
              <a:extLst>
                <a:ext uri="{FF2B5EF4-FFF2-40B4-BE49-F238E27FC236}">
                  <a16:creationId xmlns:a16="http://schemas.microsoft.com/office/drawing/2014/main" id="{04D07E36-BBE7-479E-ACDB-1CE8493CC47A}"/>
                </a:ext>
              </a:extLst>
            </p:cNvPr>
            <p:cNvSpPr txBox="1"/>
            <p:nvPr/>
          </p:nvSpPr>
          <p:spPr>
            <a:xfrm>
              <a:off x="6811111" y="3138485"/>
              <a:ext cx="1394869" cy="285556"/>
            </a:xfrm>
            <a:prstGeom prst="rect">
              <a:avLst/>
            </a:prstGeom>
          </p:spPr>
          <p:txBody>
            <a:bodyPr wrap="none" rtlCol="0">
              <a:spAutoFit/>
            </a:bodyPr>
            <a:lstStyle/>
            <a:p>
              <a:pPr>
                <a:buFont typeface="Arial" pitchFamily="34" charset="0"/>
                <a:buNone/>
              </a:pPr>
              <a:r>
                <a:rPr lang="en-US" sz="1400" b="1">
                  <a:solidFill>
                    <a:srgbClr val="9A3B26"/>
                  </a:solidFill>
                  <a:latin typeface="Calibri" panose="020F0502020204030204" pitchFamily="34" charset="0"/>
                </a:rPr>
                <a:t>Hispanic/Latino</a:t>
              </a:r>
            </a:p>
          </p:txBody>
        </p:sp>
      </p:grpSp>
    </p:spTree>
    <p:extLst>
      <p:ext uri="{BB962C8B-B14F-4D97-AF65-F5344CB8AC3E}">
        <p14:creationId xmlns:p14="http://schemas.microsoft.com/office/powerpoint/2010/main" val="37209240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E8B0-81C8-4CD1-8AC3-ACE82D39068F}"/>
              </a:ext>
            </a:extLst>
          </p:cNvPr>
          <p:cNvSpPr>
            <a:spLocks noGrp="1"/>
          </p:cNvSpPr>
          <p:nvPr>
            <p:ph type="title"/>
          </p:nvPr>
        </p:nvSpPr>
        <p:spPr>
          <a:xfrm>
            <a:off x="140466" y="126176"/>
            <a:ext cx="8863068" cy="931054"/>
          </a:xfrm>
        </p:spPr>
        <p:txBody>
          <a:bodyPr/>
          <a:lstStyle/>
          <a:p>
            <a:pPr algn="ctr"/>
            <a:r>
              <a:rPr lang="en-US"/>
              <a:t>Progress Towards Tuberculosis (TB) Elimination, </a:t>
            </a:r>
            <a:br>
              <a:rPr lang="en-US"/>
            </a:br>
            <a:r>
              <a:rPr lang="en-US"/>
              <a:t>United States, 1983–2019</a:t>
            </a:r>
          </a:p>
        </p:txBody>
      </p:sp>
      <p:graphicFrame>
        <p:nvGraphicFramePr>
          <p:cNvPr id="6" name="Chart 5">
            <a:extLst>
              <a:ext uri="{FF2B5EF4-FFF2-40B4-BE49-F238E27FC236}">
                <a16:creationId xmlns:a16="http://schemas.microsoft.com/office/drawing/2014/main" id="{22CCCF8D-4A63-44C3-B075-3F1DEECCA248}"/>
              </a:ext>
            </a:extLst>
          </p:cNvPr>
          <p:cNvGraphicFramePr/>
          <p:nvPr>
            <p:extLst>
              <p:ext uri="{D42A27DB-BD31-4B8C-83A1-F6EECF244321}">
                <p14:modId xmlns:p14="http://schemas.microsoft.com/office/powerpoint/2010/main" val="2667420042"/>
              </p:ext>
            </p:extLst>
          </p:nvPr>
        </p:nvGraphicFramePr>
        <p:xfrm>
          <a:off x="457200" y="763573"/>
          <a:ext cx="8059994" cy="46945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8D8C06C-8FE9-4CEC-BD20-18F65A682522}"/>
              </a:ext>
            </a:extLst>
          </p:cNvPr>
          <p:cNvSpPr txBox="1"/>
          <p:nvPr/>
        </p:nvSpPr>
        <p:spPr>
          <a:xfrm>
            <a:off x="74476" y="1904451"/>
            <a:ext cx="461665" cy="1315745"/>
          </a:xfrm>
          <a:prstGeom prst="rect">
            <a:avLst/>
          </a:prstGeom>
          <a:noFill/>
        </p:spPr>
        <p:txBody>
          <a:bodyPr vert="vert270" wrap="square" rtlCol="0">
            <a:spAutoFit/>
          </a:bodyPr>
          <a:lstStyle/>
          <a:p>
            <a:pPr defTabSz="685800" eaLnBrk="1" fontAlgn="auto" hangingPunct="1">
              <a:spcBef>
                <a:spcPts val="0"/>
              </a:spcBef>
              <a:spcAft>
                <a:spcPts val="0"/>
              </a:spcAft>
            </a:pPr>
            <a:r>
              <a:rPr lang="en-US">
                <a:solidFill>
                  <a:srgbClr val="000000"/>
                </a:solidFill>
                <a:latin typeface="Calibri" panose="020F0502020204030204" pitchFamily="34" charset="0"/>
              </a:rPr>
              <a:t>No. of Cases</a:t>
            </a:r>
          </a:p>
        </p:txBody>
      </p:sp>
      <p:sp>
        <p:nvSpPr>
          <p:cNvPr id="9" name="TextBox 8">
            <a:extLst>
              <a:ext uri="{FF2B5EF4-FFF2-40B4-BE49-F238E27FC236}">
                <a16:creationId xmlns:a16="http://schemas.microsoft.com/office/drawing/2014/main" id="{E4197BBB-8D52-4B57-832C-BA8043294EC3}"/>
              </a:ext>
            </a:extLst>
          </p:cNvPr>
          <p:cNvSpPr txBox="1"/>
          <p:nvPr/>
        </p:nvSpPr>
        <p:spPr>
          <a:xfrm>
            <a:off x="3600693" y="1173336"/>
            <a:ext cx="2711790" cy="584775"/>
          </a:xfrm>
          <a:prstGeom prst="rect">
            <a:avLst/>
          </a:prstGeom>
          <a:noFill/>
          <a:ln w="19050">
            <a:solidFill>
              <a:srgbClr val="005DAA"/>
            </a:solidFill>
          </a:ln>
        </p:spPr>
        <p:txBody>
          <a:bodyPr wrap="square" rtlCol="0">
            <a:spAutoFit/>
          </a:bodyPr>
          <a:lstStyle/>
          <a:p>
            <a:pPr algn="ctr" defTabSz="685800" eaLnBrk="1" fontAlgn="auto" hangingPunct="1">
              <a:spcBef>
                <a:spcPts val="0"/>
              </a:spcBef>
              <a:spcAft>
                <a:spcPts val="0"/>
              </a:spcAft>
            </a:pPr>
            <a:r>
              <a:rPr lang="en-US" sz="1600" b="1">
                <a:solidFill>
                  <a:srgbClr val="005DAA"/>
                </a:solidFill>
                <a:latin typeface="Calibri" panose="020F0502020204030204" pitchFamily="34" charset="0"/>
              </a:rPr>
              <a:t>26,673 TB cases in 1992</a:t>
            </a:r>
          </a:p>
          <a:p>
            <a:pPr algn="ctr" defTabSz="685800" eaLnBrk="1" fontAlgn="auto" hangingPunct="1">
              <a:spcBef>
                <a:spcPts val="0"/>
              </a:spcBef>
              <a:spcAft>
                <a:spcPts val="0"/>
              </a:spcAft>
            </a:pPr>
            <a:r>
              <a:rPr lang="en-US" sz="1600" b="1">
                <a:solidFill>
                  <a:srgbClr val="005DAA"/>
                </a:solidFill>
                <a:latin typeface="Calibri" panose="020F0502020204030204" pitchFamily="34" charset="0"/>
              </a:rPr>
              <a:t>Case Rate:  10.4 per 100,000</a:t>
            </a:r>
          </a:p>
        </p:txBody>
      </p:sp>
      <p:cxnSp>
        <p:nvCxnSpPr>
          <p:cNvPr id="11" name="Straight Connector 10">
            <a:extLst>
              <a:ext uri="{FF2B5EF4-FFF2-40B4-BE49-F238E27FC236}">
                <a16:creationId xmlns:a16="http://schemas.microsoft.com/office/drawing/2014/main" id="{487AE47E-6ADB-4D32-A7C7-9394F6B63453}"/>
              </a:ext>
            </a:extLst>
          </p:cNvPr>
          <p:cNvCxnSpPr>
            <a:cxnSpLocks/>
          </p:cNvCxnSpPr>
          <p:nvPr/>
        </p:nvCxnSpPr>
        <p:spPr>
          <a:xfrm flipH="1">
            <a:off x="3231715" y="1173336"/>
            <a:ext cx="368978" cy="392417"/>
          </a:xfrm>
          <a:prstGeom prst="line">
            <a:avLst/>
          </a:prstGeom>
          <a:ln w="19050">
            <a:solidFill>
              <a:srgbClr val="005DAA"/>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D46D1A-6DA1-4791-8E58-826C14A87E7E}"/>
              </a:ext>
            </a:extLst>
          </p:cNvPr>
          <p:cNvSpPr txBox="1"/>
          <p:nvPr/>
        </p:nvSpPr>
        <p:spPr>
          <a:xfrm>
            <a:off x="6312483" y="2217048"/>
            <a:ext cx="2605274" cy="584775"/>
          </a:xfrm>
          <a:prstGeom prst="rect">
            <a:avLst/>
          </a:prstGeom>
          <a:noFill/>
          <a:ln w="19050">
            <a:solidFill>
              <a:srgbClr val="005DAA"/>
            </a:solidFill>
          </a:ln>
        </p:spPr>
        <p:txBody>
          <a:bodyPr wrap="square" rtlCol="0">
            <a:spAutoFit/>
          </a:bodyPr>
          <a:lstStyle/>
          <a:p>
            <a:pPr algn="ctr" defTabSz="685800" eaLnBrk="1" fontAlgn="auto" hangingPunct="1">
              <a:spcBef>
                <a:spcPts val="0"/>
              </a:spcBef>
              <a:spcAft>
                <a:spcPts val="0"/>
              </a:spcAft>
            </a:pPr>
            <a:r>
              <a:rPr lang="en-US" sz="1600" b="1">
                <a:solidFill>
                  <a:srgbClr val="005DAA"/>
                </a:solidFill>
                <a:latin typeface="Calibri" panose="020F0502020204030204" pitchFamily="34" charset="0"/>
              </a:rPr>
              <a:t>8,916 TB cases in 2019</a:t>
            </a:r>
          </a:p>
          <a:p>
            <a:pPr algn="ctr" defTabSz="685800" eaLnBrk="1" fontAlgn="auto" hangingPunct="1">
              <a:spcBef>
                <a:spcPts val="0"/>
              </a:spcBef>
              <a:spcAft>
                <a:spcPts val="0"/>
              </a:spcAft>
            </a:pPr>
            <a:r>
              <a:rPr lang="en-US" sz="1600" b="1">
                <a:solidFill>
                  <a:srgbClr val="005DAA"/>
                </a:solidFill>
                <a:latin typeface="Calibri" panose="020F0502020204030204" pitchFamily="34" charset="0"/>
              </a:rPr>
              <a:t>Case Rate:  2.7 per 100,000</a:t>
            </a:r>
          </a:p>
        </p:txBody>
      </p:sp>
      <p:cxnSp>
        <p:nvCxnSpPr>
          <p:cNvPr id="21" name="Straight Connector 20">
            <a:extLst>
              <a:ext uri="{FF2B5EF4-FFF2-40B4-BE49-F238E27FC236}">
                <a16:creationId xmlns:a16="http://schemas.microsoft.com/office/drawing/2014/main" id="{72029449-6C50-4314-A71F-0349B5236E7E}"/>
              </a:ext>
            </a:extLst>
          </p:cNvPr>
          <p:cNvCxnSpPr>
            <a:cxnSpLocks/>
          </p:cNvCxnSpPr>
          <p:nvPr/>
        </p:nvCxnSpPr>
        <p:spPr>
          <a:xfrm flipH="1">
            <a:off x="8257098" y="2801823"/>
            <a:ext cx="660659" cy="574065"/>
          </a:xfrm>
          <a:prstGeom prst="line">
            <a:avLst/>
          </a:prstGeom>
          <a:ln w="19050">
            <a:solidFill>
              <a:srgbClr val="005DA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97AFC7-BD5D-4DC8-AA6B-57413901A98C}"/>
              </a:ext>
            </a:extLst>
          </p:cNvPr>
          <p:cNvSpPr txBox="1"/>
          <p:nvPr/>
        </p:nvSpPr>
        <p:spPr>
          <a:xfrm>
            <a:off x="4279298" y="4736460"/>
            <a:ext cx="604684" cy="369332"/>
          </a:xfrm>
          <a:prstGeom prst="rect">
            <a:avLst/>
          </a:prstGeom>
          <a:noFill/>
        </p:spPr>
        <p:txBody>
          <a:bodyPr wrap="square" rtlCol="0">
            <a:spAutoFit/>
          </a:bodyPr>
          <a:lstStyle/>
          <a:p>
            <a:pPr defTabSz="685800" eaLnBrk="1" fontAlgn="auto" hangingPunct="1">
              <a:spcBef>
                <a:spcPts val="0"/>
              </a:spcBef>
              <a:spcAft>
                <a:spcPts val="0"/>
              </a:spcAft>
            </a:pPr>
            <a:r>
              <a:rPr lang="en-US">
                <a:solidFill>
                  <a:srgbClr val="000000"/>
                </a:solidFill>
                <a:latin typeface="Calibri" panose="020F0502020204030204" pitchFamily="34" charset="0"/>
              </a:rPr>
              <a:t>Year</a:t>
            </a:r>
          </a:p>
        </p:txBody>
      </p:sp>
    </p:spTree>
    <p:extLst>
      <p:ext uri="{BB962C8B-B14F-4D97-AF65-F5344CB8AC3E}">
        <p14:creationId xmlns:p14="http://schemas.microsoft.com/office/powerpoint/2010/main" val="33995617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Reported TB Cases by Origin and Race/Ethnicity*, United States, 2019</a:t>
            </a:r>
            <a:r>
              <a:rPr lang="en-US" baseline="30000"/>
              <a:t>†</a:t>
            </a:r>
            <a:endParaRPr lang="en-US"/>
          </a:p>
        </p:txBody>
      </p:sp>
      <p:sp>
        <p:nvSpPr>
          <p:cNvPr id="4" name="Text Box 75"/>
          <p:cNvSpPr txBox="1">
            <a:spLocks noChangeArrowheads="1"/>
          </p:cNvSpPr>
          <p:nvPr/>
        </p:nvSpPr>
        <p:spPr bwMode="auto">
          <a:xfrm>
            <a:off x="607153" y="943594"/>
            <a:ext cx="2800767" cy="646331"/>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Non-U.S.</a:t>
            </a:r>
            <a:r>
              <a:rPr lang="en-US" sz="2000" b="1" dirty="0">
                <a:solidFill>
                  <a:srgbClr val="000000"/>
                </a:solidFill>
                <a:latin typeface="Calibri" panose="020F0502020204030204" pitchFamily="34" charset="0"/>
                <a:cs typeface="Calibri" panose="020F0502020204030204" pitchFamily="34" charset="0"/>
              </a:rPr>
              <a:t>–</a:t>
            </a:r>
            <a:r>
              <a:rPr lang="en-US" sz="2000" b="1" dirty="0">
                <a:solidFill>
                  <a:srgbClr val="3F3F3F"/>
                </a:solidFill>
                <a:latin typeface="Calibri" panose="020F0502020204030204" pitchFamily="34" charset="0"/>
                <a:cs typeface="Calibri" panose="020F0502020204030204" pitchFamily="34" charset="0"/>
              </a:rPr>
              <a:t>born persons</a:t>
            </a:r>
            <a:r>
              <a:rPr lang="en-US" sz="2000" b="1" baseline="30000" dirty="0">
                <a:solidFill>
                  <a:srgbClr val="3F3F3F"/>
                </a:solidFill>
                <a:latin typeface="Calibri" panose="020F0502020204030204" pitchFamily="34" charset="0"/>
                <a:cs typeface="Calibri" panose="020F0502020204030204" pitchFamily="34" charset="0"/>
              </a:rPr>
              <a:t>§</a:t>
            </a:r>
            <a:r>
              <a:rPr lang="en-US" sz="2000" b="1" dirty="0">
                <a:solidFill>
                  <a:srgbClr val="3F3F3F"/>
                </a:solidFill>
                <a:latin typeface="Calibri" panose="020F0502020204030204" pitchFamily="34" charset="0"/>
                <a:cs typeface="Calibri" panose="020F0502020204030204" pitchFamily="34" charset="0"/>
              </a:rPr>
              <a:t> </a:t>
            </a:r>
          </a:p>
          <a:p>
            <a:pPr algn="ctr"/>
            <a:r>
              <a:rPr lang="en-US" sz="1600" b="1" dirty="0">
                <a:solidFill>
                  <a:srgbClr val="3F3F3F"/>
                </a:solidFill>
                <a:latin typeface="Calibri" panose="020F0502020204030204" pitchFamily="34" charset="0"/>
                <a:cs typeface="Calibri" panose="020F0502020204030204" pitchFamily="34" charset="0"/>
              </a:rPr>
              <a:t>(N=6,335)</a:t>
            </a:r>
            <a:r>
              <a:rPr lang="en-US" sz="1600" b="1" baseline="30000" dirty="0">
                <a:solidFill>
                  <a:srgbClr val="3F3F3F"/>
                </a:solidFill>
                <a:latin typeface="Calibri" panose="020F0502020204030204" pitchFamily="34" charset="0"/>
                <a:cs typeface="Calibri" panose="020F0502020204030204" pitchFamily="34" charset="0"/>
              </a:rPr>
              <a:t> </a:t>
            </a:r>
          </a:p>
        </p:txBody>
      </p:sp>
      <p:sp>
        <p:nvSpPr>
          <p:cNvPr id="5" name="Text Box 75"/>
          <p:cNvSpPr txBox="1">
            <a:spLocks noChangeArrowheads="1"/>
          </p:cNvSpPr>
          <p:nvPr/>
        </p:nvSpPr>
        <p:spPr bwMode="auto">
          <a:xfrm>
            <a:off x="6131592" y="955201"/>
            <a:ext cx="2143536" cy="646331"/>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U.S.-born persons </a:t>
            </a:r>
          </a:p>
          <a:p>
            <a:pPr algn="ctr"/>
            <a:r>
              <a:rPr lang="en-US" sz="1600" b="1" dirty="0">
                <a:solidFill>
                  <a:srgbClr val="3F3F3F"/>
                </a:solidFill>
                <a:latin typeface="Calibri" panose="020F0502020204030204" pitchFamily="34" charset="0"/>
                <a:cs typeface="Calibri" panose="020F0502020204030204" pitchFamily="34" charset="0"/>
              </a:rPr>
              <a:t>(N=2,541)</a:t>
            </a:r>
          </a:p>
        </p:txBody>
      </p:sp>
      <p:sp>
        <p:nvSpPr>
          <p:cNvPr id="8" name="Text Placeholder 3"/>
          <p:cNvSpPr txBox="1">
            <a:spLocks/>
          </p:cNvSpPr>
          <p:nvPr/>
        </p:nvSpPr>
        <p:spPr>
          <a:xfrm>
            <a:off x="0" y="4495990"/>
            <a:ext cx="9144000" cy="7085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spcBef>
                <a:spcPts val="0"/>
              </a:spcBef>
              <a:buNone/>
            </a:pPr>
            <a:r>
              <a:rPr lang="en-US" sz="1100" dirty="0">
                <a:solidFill>
                  <a:srgbClr val="3F3F3F"/>
                </a:solidFill>
                <a:latin typeface="Calibri" panose="020F0502020204030204" pitchFamily="34" charset="0"/>
              </a:rPr>
              <a:t>* 	All races are non-Hispanic; multiple race indicates two or more races reported for a person but does not include persons of Hispanic/Latino origin.</a:t>
            </a:r>
          </a:p>
          <a:p>
            <a:pPr marL="119063" indent="-119063">
              <a:spcBef>
                <a:spcPts val="0"/>
              </a:spcBef>
              <a:buNone/>
            </a:pPr>
            <a:r>
              <a:rPr lang="en-US" sz="1100" baseline="30000" dirty="0">
                <a:solidFill>
                  <a:srgbClr val="3F3F3F"/>
                </a:solidFill>
                <a:latin typeface="Calibri" panose="020F0502020204030204" pitchFamily="34" charset="0"/>
              </a:rPr>
              <a:t>† </a:t>
            </a:r>
            <a:r>
              <a:rPr lang="en-US" sz="1100" dirty="0">
                <a:solidFill>
                  <a:srgbClr val="3F3F3F"/>
                </a:solidFill>
                <a:latin typeface="Calibri" panose="020F0502020204030204" pitchFamily="34" charset="0"/>
              </a:rPr>
              <a:t>	Percentages are rounded.</a:t>
            </a:r>
          </a:p>
          <a:p>
            <a:pPr marL="119063" indent="-119063">
              <a:spcBef>
                <a:spcPts val="0"/>
              </a:spcBef>
              <a:buNone/>
            </a:pPr>
            <a:r>
              <a:rPr lang="en-US" sz="1100" baseline="30000" dirty="0">
                <a:solidFill>
                  <a:srgbClr val="3F3F3F"/>
                </a:solidFill>
                <a:latin typeface="Calibri" panose="020F0502020204030204" pitchFamily="34" charset="0"/>
              </a:rPr>
              <a:t>§</a:t>
            </a:r>
            <a:r>
              <a:rPr lang="en-US" sz="1100" dirty="0">
                <a:solidFill>
                  <a:srgbClr val="3F3F3F"/>
                </a:solidFill>
                <a:latin typeface="Calibri" panose="020F0502020204030204" pitchFamily="34" charset="0"/>
              </a:rPr>
              <a:t>	American Indian/Alaska Native accounted for &lt;1% of cases among non-U.S.–born persons (not shown).</a:t>
            </a:r>
          </a:p>
        </p:txBody>
      </p:sp>
      <p:grpSp>
        <p:nvGrpSpPr>
          <p:cNvPr id="9" name="Group 8"/>
          <p:cNvGrpSpPr/>
          <p:nvPr/>
        </p:nvGrpSpPr>
        <p:grpSpPr>
          <a:xfrm>
            <a:off x="64654" y="1422057"/>
            <a:ext cx="9014693" cy="3007673"/>
            <a:chOff x="0" y="1457121"/>
            <a:chExt cx="9143999" cy="3007673"/>
          </a:xfrm>
        </p:grpSpPr>
        <p:graphicFrame>
          <p:nvGraphicFramePr>
            <p:cNvPr id="7" name="Chart 6"/>
            <p:cNvGraphicFramePr/>
            <p:nvPr>
              <p:extLst>
                <p:ext uri="{D42A27DB-BD31-4B8C-83A1-F6EECF244321}">
                  <p14:modId xmlns:p14="http://schemas.microsoft.com/office/powerpoint/2010/main" val="2310635079"/>
                </p:ext>
              </p:extLst>
            </p:nvPr>
          </p:nvGraphicFramePr>
          <p:xfrm>
            <a:off x="5338208"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56787" y="3060034"/>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88A"/>
                  </a:solidFill>
                  <a:latin typeface="Calibri" panose="020F0502020204030204" pitchFamily="34" charset="0"/>
                  <a:cs typeface="Calibri" panose="020F0502020204030204" pitchFamily="34" charset="0"/>
                </a:rPr>
                <a:t>Native Hawaiian/ Pacific Islander</a:t>
              </a:r>
            </a:p>
          </p:txBody>
        </p:sp>
        <p:sp>
          <p:nvSpPr>
            <p:cNvPr id="10" name="Rectangle 9"/>
            <p:cNvSpPr/>
            <p:nvPr/>
          </p:nvSpPr>
          <p:spPr>
            <a:xfrm>
              <a:off x="3556786" y="377175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DAA"/>
                  </a:solidFill>
                  <a:latin typeface="Calibri" panose="020F0502020204030204" pitchFamily="34" charset="0"/>
                  <a:cs typeface="Calibri" panose="020F0502020204030204" pitchFamily="34" charset="0"/>
                </a:rPr>
                <a:t>American Indian/ Alaska Native</a:t>
              </a:r>
            </a:p>
          </p:txBody>
        </p:sp>
        <p:sp>
          <p:nvSpPr>
            <p:cNvPr id="11" name="Rectangle 10"/>
            <p:cNvSpPr/>
            <p:nvPr/>
          </p:nvSpPr>
          <p:spPr>
            <a:xfrm>
              <a:off x="3556786" y="3414769"/>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9A4E9E"/>
                  </a:solidFill>
                  <a:latin typeface="Calibri" panose="020F0502020204030204" pitchFamily="34" charset="0"/>
                  <a:cs typeface="Calibri" panose="020F0502020204030204" pitchFamily="34" charset="0"/>
                </a:rPr>
                <a:t>Multiple Race</a:t>
              </a:r>
            </a:p>
          </p:txBody>
        </p:sp>
        <p:sp>
          <p:nvSpPr>
            <p:cNvPr id="12" name="Rectangle 11"/>
            <p:cNvSpPr/>
            <p:nvPr/>
          </p:nvSpPr>
          <p:spPr>
            <a:xfrm>
              <a:off x="3556788" y="2705299"/>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6A01A"/>
                  </a:solidFill>
                  <a:latin typeface="Calibri" panose="020F0502020204030204" pitchFamily="34" charset="0"/>
                  <a:cs typeface="Calibri" panose="020F0502020204030204" pitchFamily="34" charset="0"/>
                </a:rPr>
                <a:t>White</a:t>
              </a:r>
            </a:p>
          </p:txBody>
        </p:sp>
        <p:sp>
          <p:nvSpPr>
            <p:cNvPr id="13" name="Rectangle 12"/>
            <p:cNvSpPr/>
            <p:nvPr/>
          </p:nvSpPr>
          <p:spPr>
            <a:xfrm>
              <a:off x="3556790" y="199358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C00000"/>
                  </a:solidFill>
                  <a:latin typeface="Calibri" panose="020F0502020204030204" pitchFamily="34" charset="0"/>
                  <a:cs typeface="Calibri" panose="020F0502020204030204" pitchFamily="34" charset="0"/>
                </a:rPr>
                <a:t>Hispanic/Latino</a:t>
              </a:r>
            </a:p>
          </p:txBody>
        </p:sp>
        <p:sp>
          <p:nvSpPr>
            <p:cNvPr id="14" name="Rectangle 13"/>
            <p:cNvSpPr/>
            <p:nvPr/>
          </p:nvSpPr>
          <p:spPr>
            <a:xfrm>
              <a:off x="3556789" y="2350564"/>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86B2D8"/>
                  </a:solidFill>
                  <a:latin typeface="Calibri" panose="020F0502020204030204" pitchFamily="34" charset="0"/>
                  <a:cs typeface="Calibri" panose="020F0502020204030204" pitchFamily="34" charset="0"/>
                </a:rPr>
                <a:t>Black/African American</a:t>
              </a:r>
            </a:p>
          </p:txBody>
        </p:sp>
        <p:sp>
          <p:nvSpPr>
            <p:cNvPr id="15" name="Rectangle 14"/>
            <p:cNvSpPr/>
            <p:nvPr/>
          </p:nvSpPr>
          <p:spPr>
            <a:xfrm>
              <a:off x="3556789"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898989"/>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2105767545"/>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6B1EDB8F-85EB-4D7D-BC55-B5ED513AE605}"/>
              </a:ext>
            </a:extLst>
          </p:cNvPr>
          <p:cNvSpPr txBox="1"/>
          <p:nvPr/>
        </p:nvSpPr>
        <p:spPr>
          <a:xfrm>
            <a:off x="2918997" y="3632466"/>
            <a:ext cx="582211" cy="369332"/>
          </a:xfrm>
          <a:prstGeom prst="rect">
            <a:avLst/>
          </a:prstGeom>
        </p:spPr>
        <p:txBody>
          <a:bodyPr wrap="none" rtlCol="0">
            <a:spAutoFit/>
          </a:bodyPr>
          <a:lstStyle/>
          <a:p>
            <a:pPr>
              <a:buFont typeface="Arial" pitchFamily="34" charset="0"/>
              <a:buNone/>
            </a:pPr>
            <a:r>
              <a:rPr lang="en-US" b="1">
                <a:solidFill>
                  <a:srgbClr val="3F3F3F"/>
                </a:solidFill>
                <a:latin typeface="Calibri" panose="020F0502020204030204" pitchFamily="34" charset="0"/>
              </a:rPr>
              <a:t>&lt;1%</a:t>
            </a:r>
          </a:p>
        </p:txBody>
      </p:sp>
    </p:spTree>
    <p:extLst>
      <p:ext uri="{BB962C8B-B14F-4D97-AF65-F5344CB8AC3E}">
        <p14:creationId xmlns:p14="http://schemas.microsoft.com/office/powerpoint/2010/main" val="10263396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Reported TB Cases by Origin and Race/Ethnicity*, United States, 2019</a:t>
            </a:r>
            <a:r>
              <a:rPr lang="en-US" baseline="30000" dirty="0"/>
              <a:t>†</a:t>
            </a:r>
            <a:endParaRPr lang="en-US" dirty="0"/>
          </a:p>
        </p:txBody>
      </p:sp>
      <p:sp>
        <p:nvSpPr>
          <p:cNvPr id="4" name="Text Box 75"/>
          <p:cNvSpPr txBox="1">
            <a:spLocks noChangeArrowheads="1"/>
          </p:cNvSpPr>
          <p:nvPr/>
        </p:nvSpPr>
        <p:spPr bwMode="auto">
          <a:xfrm>
            <a:off x="572675" y="965433"/>
            <a:ext cx="2743059" cy="851515"/>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Non-U.S.</a:t>
            </a:r>
            <a:r>
              <a:rPr lang="en-US" sz="2000" b="1" dirty="0">
                <a:solidFill>
                  <a:srgbClr val="000000"/>
                </a:solidFill>
                <a:latin typeface="Calibri" panose="020F0502020204030204" pitchFamily="34" charset="0"/>
                <a:cs typeface="Calibri" panose="020F0502020204030204" pitchFamily="34" charset="0"/>
              </a:rPr>
              <a:t>–</a:t>
            </a:r>
            <a:r>
              <a:rPr lang="en-US" sz="2000" b="1" dirty="0">
                <a:solidFill>
                  <a:srgbClr val="3F3F3F"/>
                </a:solidFill>
                <a:latin typeface="Calibri" panose="020F0502020204030204" pitchFamily="34" charset="0"/>
                <a:cs typeface="Calibri" panose="020F0502020204030204" pitchFamily="34" charset="0"/>
              </a:rPr>
              <a:t>born persons</a:t>
            </a:r>
            <a:r>
              <a:rPr lang="en-US" sz="2000" b="1" baseline="30000" dirty="0">
                <a:solidFill>
                  <a:srgbClr val="3F3F3F"/>
                </a:solidFill>
                <a:latin typeface="Calibri" panose="020F0502020204030204" pitchFamily="34" charset="0"/>
                <a:cs typeface="Calibri" panose="020F0502020204030204" pitchFamily="34" charset="0"/>
              </a:rPr>
              <a:t>§</a:t>
            </a:r>
          </a:p>
          <a:p>
            <a:pPr algn="ctr"/>
            <a:r>
              <a:rPr lang="en-US" sz="1600" b="1" dirty="0">
                <a:solidFill>
                  <a:srgbClr val="3F3F3F"/>
                </a:solidFill>
                <a:latin typeface="Calibri" panose="020F0502020204030204" pitchFamily="34" charset="0"/>
                <a:cs typeface="Calibri" panose="020F0502020204030204" pitchFamily="34" charset="0"/>
              </a:rPr>
              <a:t>(N=6,335)</a:t>
            </a:r>
            <a:r>
              <a:rPr lang="en-US" sz="2000" b="1" baseline="30000" dirty="0">
                <a:solidFill>
                  <a:srgbClr val="3F3F3F"/>
                </a:solidFill>
                <a:latin typeface="Calibri" panose="020F0502020204030204" pitchFamily="34" charset="0"/>
                <a:cs typeface="Calibri" panose="020F0502020204030204" pitchFamily="34" charset="0"/>
              </a:rPr>
              <a:t> </a:t>
            </a:r>
          </a:p>
          <a:p>
            <a:pPr algn="ctr"/>
            <a:endParaRPr lang="en-US" sz="2000" b="1" baseline="30000" dirty="0">
              <a:solidFill>
                <a:srgbClr val="3F3F3F"/>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6093553" y="965433"/>
            <a:ext cx="2193229" cy="646331"/>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U.S.</a:t>
            </a:r>
            <a:r>
              <a:rPr lang="en-US" sz="2000" b="1" dirty="0">
                <a:solidFill>
                  <a:srgbClr val="000000"/>
                </a:solidFill>
                <a:latin typeface="Calibri" panose="020F0502020204030204" pitchFamily="34" charset="0"/>
                <a:cs typeface="Calibri" panose="020F0502020204030204" pitchFamily="34" charset="0"/>
              </a:rPr>
              <a:t>– </a:t>
            </a:r>
            <a:r>
              <a:rPr lang="en-US" sz="2000" b="1" dirty="0">
                <a:solidFill>
                  <a:srgbClr val="3F3F3F"/>
                </a:solidFill>
                <a:latin typeface="Calibri" panose="020F0502020204030204" pitchFamily="34" charset="0"/>
                <a:cs typeface="Calibri" panose="020F0502020204030204" pitchFamily="34" charset="0"/>
              </a:rPr>
              <a:t>born persons</a:t>
            </a:r>
          </a:p>
          <a:p>
            <a:pPr algn="ctr"/>
            <a:r>
              <a:rPr lang="en-US" sz="1600" b="1" dirty="0">
                <a:solidFill>
                  <a:srgbClr val="3F3F3F"/>
                </a:solidFill>
                <a:latin typeface="Calibri" panose="020F0502020204030204" pitchFamily="34" charset="0"/>
                <a:cs typeface="Calibri" panose="020F0502020204030204" pitchFamily="34" charset="0"/>
              </a:rPr>
              <a:t>(N=2,541)</a:t>
            </a:r>
          </a:p>
        </p:txBody>
      </p:sp>
      <p:sp>
        <p:nvSpPr>
          <p:cNvPr id="8" name="Text Placeholder 3"/>
          <p:cNvSpPr txBox="1">
            <a:spLocks/>
          </p:cNvSpPr>
          <p:nvPr/>
        </p:nvSpPr>
        <p:spPr>
          <a:xfrm>
            <a:off x="0" y="4503557"/>
            <a:ext cx="9144000" cy="7085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spcBef>
                <a:spcPts val="0"/>
              </a:spcBef>
              <a:buNone/>
            </a:pPr>
            <a:r>
              <a:rPr lang="en-US" sz="1100">
                <a:solidFill>
                  <a:srgbClr val="3F3F3F"/>
                </a:solidFill>
                <a:latin typeface="Calibri" panose="020F0502020204030204" pitchFamily="34" charset="0"/>
              </a:rPr>
              <a:t>* 	All races are non-Hispanic; multiple race indicates two or more races reported for a person but does not include persons of Hispanic/Latino origin.</a:t>
            </a:r>
          </a:p>
          <a:p>
            <a:pPr marL="119063" indent="-119063">
              <a:spcBef>
                <a:spcPts val="0"/>
              </a:spcBef>
              <a:buNone/>
            </a:pPr>
            <a:r>
              <a:rPr lang="en-US" sz="1100" baseline="30000">
                <a:solidFill>
                  <a:srgbClr val="3F3F3F"/>
                </a:solidFill>
                <a:latin typeface="Calibri" panose="020F0502020204030204" pitchFamily="34" charset="0"/>
              </a:rPr>
              <a:t>† </a:t>
            </a:r>
            <a:r>
              <a:rPr lang="en-US" sz="1100">
                <a:solidFill>
                  <a:srgbClr val="3F3F3F"/>
                </a:solidFill>
                <a:latin typeface="Calibri" panose="020F0502020204030204" pitchFamily="34" charset="0"/>
              </a:rPr>
              <a:t>	Percentages are rounded.</a:t>
            </a:r>
          </a:p>
          <a:p>
            <a:pPr marL="119063" indent="-119063">
              <a:spcBef>
                <a:spcPts val="0"/>
              </a:spcBef>
              <a:buNone/>
            </a:pPr>
            <a:r>
              <a:rPr lang="en-US" sz="1100" baseline="30000">
                <a:solidFill>
                  <a:srgbClr val="3F3F3F"/>
                </a:solidFill>
                <a:latin typeface="Calibri" panose="020F0502020204030204" pitchFamily="34" charset="0"/>
              </a:rPr>
              <a:t>§</a:t>
            </a:r>
            <a:r>
              <a:rPr lang="en-US" sz="1100">
                <a:solidFill>
                  <a:srgbClr val="3F3F3F"/>
                </a:solidFill>
                <a:latin typeface="Calibri" panose="020F0502020204030204" pitchFamily="34" charset="0"/>
              </a:rPr>
              <a:t>	American Indian/Alaska Native accounted for &lt;1% of cases among non-U.S.–born persons (not visible).</a:t>
            </a:r>
          </a:p>
        </p:txBody>
      </p:sp>
      <p:grpSp>
        <p:nvGrpSpPr>
          <p:cNvPr id="9" name="Group 8"/>
          <p:cNvGrpSpPr/>
          <p:nvPr/>
        </p:nvGrpSpPr>
        <p:grpSpPr>
          <a:xfrm>
            <a:off x="-563672" y="1425995"/>
            <a:ext cx="9707670" cy="3497990"/>
            <a:chOff x="-245024" y="1636596"/>
            <a:chExt cx="9454603" cy="3038451"/>
          </a:xfrm>
        </p:grpSpPr>
        <p:graphicFrame>
          <p:nvGraphicFramePr>
            <p:cNvPr id="7" name="Chart 6"/>
            <p:cNvGraphicFramePr/>
            <p:nvPr>
              <p:extLst>
                <p:ext uri="{D42A27DB-BD31-4B8C-83A1-F6EECF244321}">
                  <p14:modId xmlns:p14="http://schemas.microsoft.com/office/powerpoint/2010/main" val="3954100387"/>
                </p:ext>
              </p:extLst>
            </p:nvPr>
          </p:nvGraphicFramePr>
          <p:xfrm>
            <a:off x="5403788" y="1636596"/>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798425" y="3092301"/>
              <a:ext cx="2001219" cy="23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88A"/>
                  </a:solidFill>
                  <a:latin typeface="Calibri" panose="020F0502020204030204" pitchFamily="34" charset="0"/>
                  <a:cs typeface="Calibri" panose="020F0502020204030204" pitchFamily="34" charset="0"/>
                </a:rPr>
                <a:t>Native Hawaiian/ </a:t>
              </a:r>
            </a:p>
            <a:p>
              <a:pPr algn="ctr"/>
              <a:r>
                <a:rPr lang="en-US" sz="1600" b="1">
                  <a:solidFill>
                    <a:srgbClr val="00788A"/>
                  </a:solidFill>
                  <a:latin typeface="Calibri" panose="020F0502020204030204" pitchFamily="34" charset="0"/>
                  <a:cs typeface="Calibri" panose="020F0502020204030204" pitchFamily="34" charset="0"/>
                </a:rPr>
                <a:t>Pacific Islander</a:t>
              </a:r>
            </a:p>
          </p:txBody>
        </p:sp>
        <p:sp>
          <p:nvSpPr>
            <p:cNvPr id="10" name="Rectangle 9"/>
            <p:cNvSpPr/>
            <p:nvPr/>
          </p:nvSpPr>
          <p:spPr>
            <a:xfrm>
              <a:off x="3791627" y="381648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schemeClr>
                  </a:solidFill>
                  <a:latin typeface="Calibri" panose="020F0502020204030204" pitchFamily="34" charset="0"/>
                  <a:cs typeface="Calibri" panose="020F0502020204030204" pitchFamily="34" charset="0"/>
                </a:rPr>
                <a:t>American </a:t>
              </a:r>
              <a:r>
                <a:rPr lang="en-US" sz="1600" b="1">
                  <a:solidFill>
                    <a:srgbClr val="005DAA"/>
                  </a:solidFill>
                  <a:latin typeface="Calibri" panose="020F0502020204030204" pitchFamily="34" charset="0"/>
                  <a:cs typeface="Calibri" panose="020F0502020204030204" pitchFamily="34" charset="0"/>
                </a:rPr>
                <a:t>Indian/ Alaska Native</a:t>
              </a:r>
              <a:r>
                <a:rPr lang="en-US" sz="1600" baseline="30000">
                  <a:solidFill>
                    <a:srgbClr val="005DAA"/>
                  </a:solidFill>
                  <a:latin typeface="Calibri" panose="020F0502020204030204" pitchFamily="34" charset="0"/>
                </a:rPr>
                <a:t>§</a:t>
              </a:r>
              <a:endParaRPr lang="en-US" sz="1600" b="1">
                <a:solidFill>
                  <a:srgbClr val="005DAA"/>
                </a:solidFill>
                <a:latin typeface="Calibri" panose="020F0502020204030204" pitchFamily="34" charset="0"/>
                <a:cs typeface="Calibri" panose="020F0502020204030204" pitchFamily="34" charset="0"/>
              </a:endParaRPr>
            </a:p>
          </p:txBody>
        </p:sp>
        <p:sp>
          <p:nvSpPr>
            <p:cNvPr id="11" name="Rectangle 10"/>
            <p:cNvSpPr/>
            <p:nvPr/>
          </p:nvSpPr>
          <p:spPr>
            <a:xfrm>
              <a:off x="3791627" y="345401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762A83"/>
                  </a:solidFill>
                  <a:latin typeface="Calibri" panose="020F0502020204030204" pitchFamily="34" charset="0"/>
                  <a:cs typeface="Calibri" panose="020F0502020204030204" pitchFamily="34" charset="0"/>
                </a:rPr>
                <a:t>Multiple Race</a:t>
              </a:r>
            </a:p>
          </p:txBody>
        </p:sp>
        <p:sp>
          <p:nvSpPr>
            <p:cNvPr id="12" name="Rectangle 11"/>
            <p:cNvSpPr/>
            <p:nvPr/>
          </p:nvSpPr>
          <p:spPr>
            <a:xfrm>
              <a:off x="3791627" y="2725065"/>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6A01A"/>
                  </a:solidFill>
                  <a:latin typeface="Calibri" panose="020F0502020204030204" pitchFamily="34" charset="0"/>
                  <a:cs typeface="Calibri" panose="020F0502020204030204" pitchFamily="34" charset="0"/>
                </a:rPr>
                <a:t>White</a:t>
              </a:r>
            </a:p>
          </p:txBody>
        </p:sp>
        <p:sp>
          <p:nvSpPr>
            <p:cNvPr id="13" name="Rectangle 12"/>
            <p:cNvSpPr/>
            <p:nvPr/>
          </p:nvSpPr>
          <p:spPr>
            <a:xfrm>
              <a:off x="3791627" y="199582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3">
                      <a:lumMod val="75000"/>
                    </a:schemeClr>
                  </a:solidFill>
                  <a:latin typeface="Calibri" panose="020F0502020204030204" pitchFamily="34" charset="0"/>
                  <a:cs typeface="Calibri" panose="020F0502020204030204" pitchFamily="34" charset="0"/>
                </a:rPr>
                <a:t>Hispanic/Latino</a:t>
              </a:r>
            </a:p>
          </p:txBody>
        </p:sp>
        <p:sp>
          <p:nvSpPr>
            <p:cNvPr id="14" name="Rectangle 13"/>
            <p:cNvSpPr/>
            <p:nvPr/>
          </p:nvSpPr>
          <p:spPr>
            <a:xfrm>
              <a:off x="3756157" y="2363063"/>
              <a:ext cx="2001218" cy="23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86B2D8"/>
                  </a:solidFill>
                  <a:latin typeface="Calibri" panose="020F0502020204030204" pitchFamily="34" charset="0"/>
                  <a:cs typeface="Calibri" panose="020F0502020204030204" pitchFamily="34" charset="0"/>
                </a:rPr>
                <a:t>Black/ African American</a:t>
              </a:r>
            </a:p>
          </p:txBody>
        </p:sp>
        <p:sp>
          <p:nvSpPr>
            <p:cNvPr id="15" name="Rectangle 14"/>
            <p:cNvSpPr/>
            <p:nvPr/>
          </p:nvSpPr>
          <p:spPr>
            <a:xfrm>
              <a:off x="3791627" y="178781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898989"/>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2931710912"/>
                </p:ext>
              </p:extLst>
            </p:nvPr>
          </p:nvGraphicFramePr>
          <p:xfrm>
            <a:off x="-245024" y="1667374"/>
            <a:ext cx="4354768" cy="300767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2502869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Reported TB Cases by Age Group, </a:t>
            </a:r>
            <a:br>
              <a:rPr lang="en-US"/>
            </a:br>
            <a:r>
              <a:rPr lang="en-US"/>
              <a:t>United States, 1993–2019</a:t>
            </a:r>
          </a:p>
        </p:txBody>
      </p:sp>
      <p:grpSp>
        <p:nvGrpSpPr>
          <p:cNvPr id="4" name="Group 3">
            <a:extLst>
              <a:ext uri="{FF2B5EF4-FFF2-40B4-BE49-F238E27FC236}">
                <a16:creationId xmlns:a16="http://schemas.microsoft.com/office/drawing/2014/main" id="{642B7178-F9F5-4096-92BE-FECE62B8BD0C}"/>
              </a:ext>
            </a:extLst>
          </p:cNvPr>
          <p:cNvGrpSpPr/>
          <p:nvPr/>
        </p:nvGrpSpPr>
        <p:grpSpPr>
          <a:xfrm>
            <a:off x="99393" y="728868"/>
            <a:ext cx="9084363" cy="4341173"/>
            <a:chOff x="417444" y="703109"/>
            <a:chExt cx="8147262" cy="4341173"/>
          </a:xfrm>
        </p:grpSpPr>
        <p:graphicFrame>
          <p:nvGraphicFramePr>
            <p:cNvPr id="5" name="Chart 4"/>
            <p:cNvGraphicFramePr/>
            <p:nvPr>
              <p:extLst>
                <p:ext uri="{D42A27DB-BD31-4B8C-83A1-F6EECF244321}">
                  <p14:modId xmlns:p14="http://schemas.microsoft.com/office/powerpoint/2010/main" val="3889265988"/>
                </p:ext>
              </p:extLst>
            </p:nvPr>
          </p:nvGraphicFramePr>
          <p:xfrm>
            <a:off x="735290" y="703109"/>
            <a:ext cx="7829416" cy="43411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7444" y="1322204"/>
              <a:ext cx="492443" cy="2114864"/>
            </a:xfrm>
            <a:prstGeom prst="rect">
              <a:avLst/>
            </a:prstGeom>
          </p:spPr>
          <p:txBody>
            <a:bodyPr vert="vert270" wrap="square" rtlCol="0">
              <a:spAutoFit/>
            </a:bodyPr>
            <a:lstStyle/>
            <a:p>
              <a:pPr>
                <a:buFont typeface="Arial" pitchFamily="34" charset="0"/>
                <a:buNone/>
              </a:pPr>
              <a:r>
                <a:rPr lang="en-US" sz="2000" b="1">
                  <a:solidFill>
                    <a:srgbClr val="3F3F3F"/>
                  </a:solidFill>
                  <a:latin typeface="Calibri" panose="020F0502020204030204" pitchFamily="34" charset="0"/>
                </a:rPr>
                <a:t>Number of cases</a:t>
              </a:r>
            </a:p>
          </p:txBody>
        </p:sp>
      </p:grpSp>
    </p:spTree>
    <p:extLst>
      <p:ext uri="{BB962C8B-B14F-4D97-AF65-F5344CB8AC3E}">
        <p14:creationId xmlns:p14="http://schemas.microsoft.com/office/powerpoint/2010/main" val="9009679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1"/>
            <p:extLst>
              <p:ext uri="{D42A27DB-BD31-4B8C-83A1-F6EECF244321}">
                <p14:modId xmlns:p14="http://schemas.microsoft.com/office/powerpoint/2010/main" val="601399850"/>
              </p:ext>
            </p:extLst>
          </p:nvPr>
        </p:nvGraphicFramePr>
        <p:xfrm>
          <a:off x="596709" y="689768"/>
          <a:ext cx="8229600" cy="43847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0615" y="68952"/>
            <a:ext cx="8229600" cy="857250"/>
          </a:xfrm>
        </p:spPr>
        <p:txBody>
          <a:bodyPr/>
          <a:lstStyle/>
          <a:p>
            <a:pPr algn="ctr"/>
            <a:r>
              <a:rPr lang="en-US"/>
              <a:t>TB Case Rates by Age Group, </a:t>
            </a:r>
            <a:br>
              <a:rPr lang="en-US"/>
            </a:br>
            <a:r>
              <a:rPr lang="en-US"/>
              <a:t>United States, 1993–2019</a:t>
            </a:r>
          </a:p>
        </p:txBody>
      </p:sp>
      <p:sp>
        <p:nvSpPr>
          <p:cNvPr id="6" name="Text Box 6"/>
          <p:cNvSpPr txBox="1">
            <a:spLocks noChangeArrowheads="1"/>
          </p:cNvSpPr>
          <p:nvPr/>
        </p:nvSpPr>
        <p:spPr bwMode="auto">
          <a:xfrm rot="16200000">
            <a:off x="-1489133" y="2371695"/>
            <a:ext cx="3763963" cy="400110"/>
          </a:xfrm>
          <a:prstGeom prst="rect">
            <a:avLst/>
          </a:prstGeom>
          <a:noFill/>
          <a:ln w="9525">
            <a:noFill/>
            <a:miter lim="800000"/>
            <a:headEnd/>
            <a:tailEnd/>
          </a:ln>
          <a:effectLst/>
        </p:spPr>
        <p:txBody>
          <a:bodyPr wrap="square">
            <a:spAutoFit/>
          </a:bodyPr>
          <a:lstStyle/>
          <a:p>
            <a:pPr algn="ctr"/>
            <a:r>
              <a:rPr lang="en-US" b="1">
                <a:solidFill>
                  <a:srgbClr val="3F3F3F"/>
                </a:solidFill>
              </a:rPr>
              <a:t> </a:t>
            </a:r>
            <a:r>
              <a:rPr lang="en-US" sz="2000" b="1">
                <a:solidFill>
                  <a:srgbClr val="3F3F3F"/>
                </a:solidFill>
                <a:latin typeface="Calibri" panose="020F0502020204030204" pitchFamily="34" charset="0"/>
                <a:cs typeface="Calibri" panose="020F0502020204030204" pitchFamily="34" charset="0"/>
              </a:rPr>
              <a:t>Cases per 100,000 persons</a:t>
            </a:r>
          </a:p>
        </p:txBody>
      </p:sp>
      <p:sp>
        <p:nvSpPr>
          <p:cNvPr id="7" name="TextBox 6">
            <a:extLst>
              <a:ext uri="{FF2B5EF4-FFF2-40B4-BE49-F238E27FC236}">
                <a16:creationId xmlns:a16="http://schemas.microsoft.com/office/drawing/2014/main" id="{F86731D1-121F-4661-9C71-636871ED8556}"/>
              </a:ext>
            </a:extLst>
          </p:cNvPr>
          <p:cNvSpPr txBox="1"/>
          <p:nvPr/>
        </p:nvSpPr>
        <p:spPr>
          <a:xfrm>
            <a:off x="4324527" y="4556933"/>
            <a:ext cx="773964" cy="400110"/>
          </a:xfrm>
          <a:prstGeom prst="rect">
            <a:avLst/>
          </a:prstGeom>
        </p:spPr>
        <p:txBody>
          <a:bodyPr wrap="square" rtlCol="0">
            <a:spAutoFit/>
          </a:bodyPr>
          <a:lstStyle/>
          <a:p>
            <a:pPr>
              <a:buFont typeface="Arial" pitchFamily="34" charset="0"/>
              <a:buNone/>
            </a:pPr>
            <a:r>
              <a:rPr lang="en-US" sz="2000" b="1">
                <a:solidFill>
                  <a:schemeClr val="accent4">
                    <a:lumMod val="50000"/>
                  </a:schemeClr>
                </a:solidFill>
                <a:latin typeface="Calibri" panose="020F0502020204030204" pitchFamily="34" charset="0"/>
              </a:rPr>
              <a:t>Year</a:t>
            </a:r>
          </a:p>
        </p:txBody>
      </p:sp>
    </p:spTree>
    <p:extLst>
      <p:ext uri="{BB962C8B-B14F-4D97-AF65-F5344CB8AC3E}">
        <p14:creationId xmlns:p14="http://schemas.microsoft.com/office/powerpoint/2010/main" val="20674965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01"/>
            <a:ext cx="8229600" cy="857250"/>
          </a:xfrm>
        </p:spPr>
        <p:txBody>
          <a:bodyPr/>
          <a:lstStyle/>
          <a:p>
            <a:pPr algn="ctr"/>
            <a:r>
              <a:rPr lang="en-US" dirty="0"/>
              <a:t>Distribution of Sex by Age Group, </a:t>
            </a:r>
            <a:br>
              <a:rPr lang="en-US" dirty="0"/>
            </a:br>
            <a:r>
              <a:rPr lang="en-US" dirty="0"/>
              <a:t>United States, 2019</a:t>
            </a:r>
          </a:p>
        </p:txBody>
      </p:sp>
      <p:grpSp>
        <p:nvGrpSpPr>
          <p:cNvPr id="3" name="Group 2">
            <a:extLst>
              <a:ext uri="{FF2B5EF4-FFF2-40B4-BE49-F238E27FC236}">
                <a16:creationId xmlns:a16="http://schemas.microsoft.com/office/drawing/2014/main" id="{2A76B74B-988D-44AE-ACB4-481CC1BF9155}"/>
              </a:ext>
            </a:extLst>
          </p:cNvPr>
          <p:cNvGrpSpPr/>
          <p:nvPr/>
        </p:nvGrpSpPr>
        <p:grpSpPr>
          <a:xfrm>
            <a:off x="-80842" y="1064289"/>
            <a:ext cx="9279355" cy="4369100"/>
            <a:chOff x="-80842" y="1059871"/>
            <a:chExt cx="9279355" cy="3685649"/>
          </a:xfrm>
        </p:grpSpPr>
        <p:sp>
          <p:nvSpPr>
            <p:cNvPr id="4" name="Text Box 75"/>
            <p:cNvSpPr txBox="1">
              <a:spLocks noChangeArrowheads="1"/>
            </p:cNvSpPr>
            <p:nvPr/>
          </p:nvSpPr>
          <p:spPr bwMode="auto">
            <a:xfrm>
              <a:off x="1716804" y="1059871"/>
              <a:ext cx="1930337" cy="337521"/>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Males (N=5,361)</a:t>
              </a:r>
              <a:endParaRPr lang="en-US" sz="2000" b="1" baseline="30000" dirty="0">
                <a:solidFill>
                  <a:srgbClr val="3F3F3F"/>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5496860" y="1066512"/>
              <a:ext cx="2157385" cy="337521"/>
            </a:xfrm>
            <a:prstGeom prst="rect">
              <a:avLst/>
            </a:prstGeom>
            <a:noFill/>
            <a:ln w="9525">
              <a:noFill/>
              <a:miter lim="800000"/>
              <a:headEnd/>
              <a:tailEnd/>
            </a:ln>
            <a:effectLst/>
          </p:spPr>
          <p:txBody>
            <a:bodyPr wrap="none">
              <a:spAutoFit/>
            </a:bodyPr>
            <a:lstStyle/>
            <a:p>
              <a:pPr algn="ctr"/>
              <a:r>
                <a:rPr lang="en-US" sz="2000" b="1" dirty="0">
                  <a:solidFill>
                    <a:srgbClr val="3F3F3F"/>
                  </a:solidFill>
                  <a:latin typeface="Calibri" panose="020F0502020204030204" pitchFamily="34" charset="0"/>
                  <a:cs typeface="Calibri" panose="020F0502020204030204" pitchFamily="34" charset="0"/>
                </a:rPr>
                <a:t>Females (N=3,555)</a:t>
              </a:r>
              <a:endParaRPr lang="en-US" sz="2000" b="1" baseline="30000" dirty="0">
                <a:solidFill>
                  <a:srgbClr val="3F3F3F"/>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48F02D6E-46EC-4612-A144-FAF2078FFCA9}"/>
                </a:ext>
              </a:extLst>
            </p:cNvPr>
            <p:cNvGraphicFramePr/>
            <p:nvPr>
              <p:extLst>
                <p:ext uri="{D42A27DB-BD31-4B8C-83A1-F6EECF244321}">
                  <p14:modId xmlns:p14="http://schemas.microsoft.com/office/powerpoint/2010/main" val="1679332192"/>
                </p:ext>
              </p:extLst>
            </p:nvPr>
          </p:nvGraphicFramePr>
          <p:xfrm>
            <a:off x="-80842" y="1420116"/>
            <a:ext cx="3797807" cy="3325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AD8CEF9-EC78-497F-B6CC-DD5CF1CEA061}"/>
                </a:ext>
              </a:extLst>
            </p:cNvPr>
            <p:cNvGraphicFramePr/>
            <p:nvPr>
              <p:extLst>
                <p:ext uri="{D42A27DB-BD31-4B8C-83A1-F6EECF244321}">
                  <p14:modId xmlns:p14="http://schemas.microsoft.com/office/powerpoint/2010/main" val="3851579699"/>
                </p:ext>
              </p:extLst>
            </p:nvPr>
          </p:nvGraphicFramePr>
          <p:xfrm>
            <a:off x="5400706" y="1404032"/>
            <a:ext cx="3797807" cy="332540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EAD836-6B57-4C6E-91B6-75B42A34DE62}"/>
                </a:ext>
              </a:extLst>
            </p:cNvPr>
            <p:cNvSpPr txBox="1"/>
            <p:nvPr/>
          </p:nvSpPr>
          <p:spPr>
            <a:xfrm>
              <a:off x="3599620" y="1638192"/>
              <a:ext cx="1994550" cy="311558"/>
            </a:xfrm>
            <a:prstGeom prst="rect">
              <a:avLst/>
            </a:prstGeom>
            <a:noFill/>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0–4 years (N=215)</a:t>
              </a:r>
            </a:p>
          </p:txBody>
        </p:sp>
        <p:sp>
          <p:nvSpPr>
            <p:cNvPr id="17" name="TextBox 16">
              <a:extLst>
                <a:ext uri="{FF2B5EF4-FFF2-40B4-BE49-F238E27FC236}">
                  <a16:creationId xmlns:a16="http://schemas.microsoft.com/office/drawing/2014/main" id="{04151272-BA37-4D69-A3D0-B710506FFE1A}"/>
                </a:ext>
              </a:extLst>
            </p:cNvPr>
            <p:cNvSpPr txBox="1"/>
            <p:nvPr/>
          </p:nvSpPr>
          <p:spPr>
            <a:xfrm>
              <a:off x="3571627" y="2036999"/>
              <a:ext cx="1994550" cy="311558"/>
            </a:xfrm>
            <a:prstGeom prst="rect">
              <a:avLst/>
            </a:prstGeom>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5–14 years (N=152)</a:t>
              </a:r>
            </a:p>
          </p:txBody>
        </p:sp>
        <p:sp>
          <p:nvSpPr>
            <p:cNvPr id="19" name="TextBox 18">
              <a:extLst>
                <a:ext uri="{FF2B5EF4-FFF2-40B4-BE49-F238E27FC236}">
                  <a16:creationId xmlns:a16="http://schemas.microsoft.com/office/drawing/2014/main" id="{0CDD9387-866E-4F8F-A36E-748276D00EC7}"/>
                </a:ext>
              </a:extLst>
            </p:cNvPr>
            <p:cNvSpPr txBox="1"/>
            <p:nvPr/>
          </p:nvSpPr>
          <p:spPr>
            <a:xfrm>
              <a:off x="3518202" y="2436203"/>
              <a:ext cx="2157385" cy="311558"/>
            </a:xfrm>
            <a:prstGeom prst="rect">
              <a:avLst/>
            </a:prstGeom>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15–24 years (N=850)</a:t>
              </a:r>
            </a:p>
          </p:txBody>
        </p:sp>
        <p:sp>
          <p:nvSpPr>
            <p:cNvPr id="20" name="TextBox 19">
              <a:extLst>
                <a:ext uri="{FF2B5EF4-FFF2-40B4-BE49-F238E27FC236}">
                  <a16:creationId xmlns:a16="http://schemas.microsoft.com/office/drawing/2014/main" id="{AD94B671-D779-4E9A-B97E-32DA3EBAB257}"/>
                </a:ext>
              </a:extLst>
            </p:cNvPr>
            <p:cNvSpPr txBox="1"/>
            <p:nvPr/>
          </p:nvSpPr>
          <p:spPr>
            <a:xfrm>
              <a:off x="3379372" y="2852042"/>
              <a:ext cx="2379061" cy="311558"/>
            </a:xfrm>
            <a:prstGeom prst="rect">
              <a:avLst/>
            </a:prstGeom>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25–44 years (N-2,612)</a:t>
              </a:r>
            </a:p>
          </p:txBody>
        </p:sp>
        <p:sp>
          <p:nvSpPr>
            <p:cNvPr id="21" name="TextBox 20">
              <a:extLst>
                <a:ext uri="{FF2B5EF4-FFF2-40B4-BE49-F238E27FC236}">
                  <a16:creationId xmlns:a16="http://schemas.microsoft.com/office/drawing/2014/main" id="{02333FAC-183E-4057-BFDB-7F3E7B4D36D8}"/>
                </a:ext>
              </a:extLst>
            </p:cNvPr>
            <p:cNvSpPr txBox="1"/>
            <p:nvPr/>
          </p:nvSpPr>
          <p:spPr>
            <a:xfrm>
              <a:off x="3379371" y="3267882"/>
              <a:ext cx="2379061" cy="311558"/>
            </a:xfrm>
            <a:prstGeom prst="rect">
              <a:avLst/>
            </a:prstGeom>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45–64 years (N=2,665)</a:t>
              </a:r>
            </a:p>
          </p:txBody>
        </p:sp>
        <p:sp>
          <p:nvSpPr>
            <p:cNvPr id="22" name="TextBox 21">
              <a:extLst>
                <a:ext uri="{FF2B5EF4-FFF2-40B4-BE49-F238E27FC236}">
                  <a16:creationId xmlns:a16="http://schemas.microsoft.com/office/drawing/2014/main" id="{B0FA9992-DAB2-4FB5-9FB0-9548C0F4C7EA}"/>
                </a:ext>
              </a:extLst>
            </p:cNvPr>
            <p:cNvSpPr txBox="1"/>
            <p:nvPr/>
          </p:nvSpPr>
          <p:spPr>
            <a:xfrm>
              <a:off x="3518202" y="3683721"/>
              <a:ext cx="2108473" cy="311558"/>
            </a:xfrm>
            <a:prstGeom prst="rect">
              <a:avLst/>
            </a:prstGeom>
          </p:spPr>
          <p:txBody>
            <a:bodyPr wrap="square" rtlCol="0">
              <a:spAutoFit/>
            </a:bodyPr>
            <a:lstStyle/>
            <a:p>
              <a:pPr algn="ctr">
                <a:buFont typeface="Arial" pitchFamily="34" charset="0"/>
                <a:buNone/>
              </a:pPr>
              <a:r>
                <a:rPr lang="en-US" dirty="0">
                  <a:solidFill>
                    <a:schemeClr val="accent4">
                      <a:lumMod val="50000"/>
                    </a:schemeClr>
                  </a:solidFill>
                  <a:latin typeface="Calibri" panose="020F0502020204030204" pitchFamily="34" charset="0"/>
                </a:rPr>
                <a:t>≥65 years (N=2,422)</a:t>
              </a:r>
            </a:p>
          </p:txBody>
        </p:sp>
        <p:sp>
          <p:nvSpPr>
            <p:cNvPr id="9" name="TextBox 8">
              <a:extLst>
                <a:ext uri="{FF2B5EF4-FFF2-40B4-BE49-F238E27FC236}">
                  <a16:creationId xmlns:a16="http://schemas.microsoft.com/office/drawing/2014/main" id="{E1E68436-1C8E-43E0-BC0B-CDCBAC193D66}"/>
                </a:ext>
              </a:extLst>
            </p:cNvPr>
            <p:cNvSpPr txBox="1"/>
            <p:nvPr/>
          </p:nvSpPr>
          <p:spPr>
            <a:xfrm>
              <a:off x="4001326" y="1239384"/>
              <a:ext cx="1358464" cy="400110"/>
            </a:xfrm>
            <a:prstGeom prst="rect">
              <a:avLst/>
            </a:prstGeom>
          </p:spPr>
          <p:txBody>
            <a:bodyPr wrap="square" rtlCol="0">
              <a:spAutoFit/>
            </a:bodyPr>
            <a:lstStyle/>
            <a:p>
              <a:pPr>
                <a:buFont typeface="Arial" pitchFamily="34" charset="0"/>
                <a:buNone/>
              </a:pPr>
              <a:r>
                <a:rPr lang="en-US" sz="2000" b="1">
                  <a:solidFill>
                    <a:srgbClr val="3F3F3F"/>
                  </a:solidFill>
                  <a:latin typeface="Calibri" panose="020F0502020204030204" pitchFamily="34" charset="0"/>
                </a:rPr>
                <a:t>Age Group</a:t>
              </a:r>
            </a:p>
          </p:txBody>
        </p:sp>
      </p:grpSp>
    </p:spTree>
    <p:extLst>
      <p:ext uri="{BB962C8B-B14F-4D97-AF65-F5344CB8AC3E}">
        <p14:creationId xmlns:p14="http://schemas.microsoft.com/office/powerpoint/2010/main" val="397691994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0770" y="342168"/>
            <a:ext cx="7060560" cy="857250"/>
          </a:xfrm>
        </p:spPr>
        <p:txBody>
          <a:bodyPr/>
          <a:lstStyle/>
          <a:p>
            <a:pPr algn="ctr"/>
            <a:br>
              <a:rPr lang="en-US"/>
            </a:br>
            <a:r>
              <a:rPr lang="en-US">
                <a:latin typeface="Calibri"/>
                <a:cs typeface="Calibri"/>
              </a:rPr>
              <a:t>Pediatric TB Cases by Age Group, 1993–2019</a:t>
            </a:r>
            <a:br>
              <a:rPr lang="en-US"/>
            </a:b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2791270"/>
              </p:ext>
            </p:extLst>
          </p:nvPr>
        </p:nvGraphicFramePr>
        <p:xfrm>
          <a:off x="119270" y="770792"/>
          <a:ext cx="8905460" cy="4372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8436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8FF549-636E-4F0E-BDC4-CCC0956BA442}"/>
              </a:ext>
            </a:extLst>
          </p:cNvPr>
          <p:cNvSpPr/>
          <p:nvPr/>
        </p:nvSpPr>
        <p:spPr>
          <a:xfrm>
            <a:off x="766200" y="278141"/>
            <a:ext cx="7696659" cy="523220"/>
          </a:xfrm>
          <a:prstGeom prst="rect">
            <a:avLst/>
          </a:prstGeom>
        </p:spPr>
        <p:txBody>
          <a:bodyPr wrap="none">
            <a:spAutoFit/>
          </a:bodyPr>
          <a:lstStyle/>
          <a:p>
            <a:r>
              <a:rPr lang="en-US" sz="2800" b="1">
                <a:solidFill>
                  <a:srgbClr val="00788A"/>
                </a:solidFill>
                <a:latin typeface="Calibri"/>
                <a:cs typeface="Calibri"/>
              </a:rPr>
              <a:t>Pediatric TB Case Rates by Age Group, 1993–2019</a:t>
            </a:r>
            <a:endParaRPr lang="en-US" sz="2800" b="1">
              <a:solidFill>
                <a:srgbClr val="00788A"/>
              </a:solidFill>
            </a:endParaRPr>
          </a:p>
        </p:txBody>
      </p:sp>
      <p:grpSp>
        <p:nvGrpSpPr>
          <p:cNvPr id="5" name="Group 4">
            <a:extLst>
              <a:ext uri="{FF2B5EF4-FFF2-40B4-BE49-F238E27FC236}">
                <a16:creationId xmlns:a16="http://schemas.microsoft.com/office/drawing/2014/main" id="{5EC862AD-4EBC-4EC3-AC8A-6BB1FFC13ECE}"/>
              </a:ext>
            </a:extLst>
          </p:cNvPr>
          <p:cNvGrpSpPr/>
          <p:nvPr/>
        </p:nvGrpSpPr>
        <p:grpSpPr>
          <a:xfrm>
            <a:off x="208183" y="114300"/>
            <a:ext cx="8478617" cy="5029200"/>
            <a:chOff x="208183" y="689768"/>
            <a:chExt cx="8478617" cy="3913981"/>
          </a:xfrm>
        </p:grpSpPr>
        <p:graphicFrame>
          <p:nvGraphicFramePr>
            <p:cNvPr id="9" name="Chart 8">
              <a:extLst>
                <a:ext uri="{FF2B5EF4-FFF2-40B4-BE49-F238E27FC236}">
                  <a16:creationId xmlns:a16="http://schemas.microsoft.com/office/drawing/2014/main" id="{CEE91608-2038-48DA-BAA1-1C78FB6F0AB2}"/>
                </a:ext>
              </a:extLst>
            </p:cNvPr>
            <p:cNvGraphicFramePr/>
            <p:nvPr>
              <p:extLst>
                <p:ext uri="{D42A27DB-BD31-4B8C-83A1-F6EECF244321}">
                  <p14:modId xmlns:p14="http://schemas.microsoft.com/office/powerpoint/2010/main" val="594264060"/>
                </p:ext>
              </p:extLst>
            </p:nvPr>
          </p:nvGraphicFramePr>
          <p:xfrm>
            <a:off x="542260" y="1262060"/>
            <a:ext cx="8144540" cy="33416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6">
              <a:extLst>
                <a:ext uri="{FF2B5EF4-FFF2-40B4-BE49-F238E27FC236}">
                  <a16:creationId xmlns:a16="http://schemas.microsoft.com/office/drawing/2014/main" id="{68F2CA45-0388-45CC-930B-D1BEBC781897}"/>
                </a:ext>
              </a:extLst>
            </p:cNvPr>
            <p:cNvSpPr txBox="1">
              <a:spLocks noChangeArrowheads="1"/>
            </p:cNvSpPr>
            <p:nvPr/>
          </p:nvSpPr>
          <p:spPr bwMode="auto">
            <a:xfrm rot="16200000">
              <a:off x="-1489133" y="2387084"/>
              <a:ext cx="3763963" cy="369332"/>
            </a:xfrm>
            <a:prstGeom prst="rect">
              <a:avLst/>
            </a:prstGeom>
            <a:noFill/>
            <a:ln w="9525">
              <a:noFill/>
              <a:miter lim="800000"/>
              <a:headEnd/>
              <a:tailEnd/>
            </a:ln>
            <a:effectLst/>
          </p:spPr>
          <p:txBody>
            <a:bodyPr wrap="square">
              <a:spAutoFit/>
            </a:bodyPr>
            <a:lstStyle/>
            <a:p>
              <a:pPr algn="ctr"/>
              <a:r>
                <a:rPr lang="en-US" b="1">
                  <a:solidFill>
                    <a:srgbClr val="3F3F3F"/>
                  </a:solidFill>
                </a:rPr>
                <a:t> </a:t>
              </a:r>
              <a:r>
                <a:rPr lang="en-US">
                  <a:solidFill>
                    <a:schemeClr val="accent4">
                      <a:lumMod val="50000"/>
                    </a:schemeClr>
                  </a:solidFill>
                  <a:latin typeface="Calibri" panose="020F0502020204030204" pitchFamily="34" charset="0"/>
                  <a:cs typeface="Calibri" panose="020F0502020204030204" pitchFamily="34" charset="0"/>
                </a:rPr>
                <a:t>Cases</a:t>
              </a:r>
              <a:r>
                <a:rPr lang="en-US">
                  <a:solidFill>
                    <a:srgbClr val="3F3F3F"/>
                  </a:solidFill>
                  <a:latin typeface="Calibri" panose="020F0502020204030204" pitchFamily="34" charset="0"/>
                  <a:cs typeface="Calibri" panose="020F0502020204030204" pitchFamily="34" charset="0"/>
                </a:rPr>
                <a:t> per 100,000 persons</a:t>
              </a:r>
            </a:p>
          </p:txBody>
        </p:sp>
      </p:grpSp>
      <p:sp>
        <p:nvSpPr>
          <p:cNvPr id="12" name="TextBox 1">
            <a:extLst>
              <a:ext uri="{FF2B5EF4-FFF2-40B4-BE49-F238E27FC236}">
                <a16:creationId xmlns:a16="http://schemas.microsoft.com/office/drawing/2014/main" id="{34601EAA-0C1B-494D-87A4-026F4458811E}"/>
              </a:ext>
            </a:extLst>
          </p:cNvPr>
          <p:cNvSpPr txBox="1"/>
          <p:nvPr/>
        </p:nvSpPr>
        <p:spPr>
          <a:xfrm>
            <a:off x="4169695" y="4585005"/>
            <a:ext cx="804609" cy="3657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Font typeface="Arial" pitchFamily="34" charset="0"/>
              <a:buNone/>
            </a:pPr>
            <a:r>
              <a:rPr lang="en-US" sz="2000" b="1">
                <a:solidFill>
                  <a:schemeClr val="accent4">
                    <a:lumMod val="50000"/>
                  </a:schemeClr>
                </a:solidFill>
                <a:latin typeface="Calibri" panose="020F0502020204030204" pitchFamily="34" charset="0"/>
              </a:rPr>
              <a:t>Year</a:t>
            </a:r>
          </a:p>
        </p:txBody>
      </p:sp>
    </p:spTree>
    <p:extLst>
      <p:ext uri="{BB962C8B-B14F-4D97-AF65-F5344CB8AC3E}">
        <p14:creationId xmlns:p14="http://schemas.microsoft.com/office/powerpoint/2010/main" val="131255574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963F-D1CF-40F8-84BD-D275903D1D19}"/>
              </a:ext>
            </a:extLst>
          </p:cNvPr>
          <p:cNvSpPr>
            <a:spLocks noGrp="1"/>
          </p:cNvSpPr>
          <p:nvPr>
            <p:ph type="title"/>
          </p:nvPr>
        </p:nvSpPr>
        <p:spPr>
          <a:xfrm>
            <a:off x="457200" y="205979"/>
            <a:ext cx="8229600" cy="872808"/>
          </a:xfrm>
        </p:spPr>
        <p:txBody>
          <a:bodyPr/>
          <a:lstStyle/>
          <a:p>
            <a:pPr algn="ctr"/>
            <a:br>
              <a:rPr lang="en-US" dirty="0"/>
            </a:br>
            <a:r>
              <a:rPr lang="en-US" dirty="0">
                <a:latin typeface="Calibri"/>
                <a:cs typeface="Calibri"/>
              </a:rPr>
              <a:t>Pediatric TB Cases by Age Group, 2019</a:t>
            </a:r>
            <a:br>
              <a:rPr lang="en-US" dirty="0">
                <a:latin typeface="Calibri"/>
                <a:cs typeface="Calibri"/>
              </a:rPr>
            </a:br>
            <a:r>
              <a:rPr lang="en-US" dirty="0">
                <a:solidFill>
                  <a:srgbClr val="5F5F5F"/>
                </a:solidFill>
                <a:latin typeface="Calibri"/>
                <a:cs typeface="Calibri"/>
              </a:rPr>
              <a:t>(N=367)</a:t>
            </a:r>
            <a:endParaRPr lang="en-US" dirty="0">
              <a:solidFill>
                <a:srgbClr val="5F5F5F"/>
              </a:solidFill>
            </a:endParaRPr>
          </a:p>
        </p:txBody>
      </p:sp>
      <p:graphicFrame>
        <p:nvGraphicFramePr>
          <p:cNvPr id="6" name="Chart 5">
            <a:extLst>
              <a:ext uri="{FF2B5EF4-FFF2-40B4-BE49-F238E27FC236}">
                <a16:creationId xmlns:a16="http://schemas.microsoft.com/office/drawing/2014/main" id="{7DA24F4F-D702-4F2E-8819-1D85C7B59FB2}"/>
              </a:ext>
            </a:extLst>
          </p:cNvPr>
          <p:cNvGraphicFramePr/>
          <p:nvPr>
            <p:extLst>
              <p:ext uri="{D42A27DB-BD31-4B8C-83A1-F6EECF244321}">
                <p14:modId xmlns:p14="http://schemas.microsoft.com/office/powerpoint/2010/main" val="523778901"/>
              </p:ext>
            </p:extLst>
          </p:nvPr>
        </p:nvGraphicFramePr>
        <p:xfrm>
          <a:off x="1256778" y="693860"/>
          <a:ext cx="6630444" cy="460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7164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7" y="69935"/>
            <a:ext cx="8264324" cy="953041"/>
          </a:xfrm>
        </p:spPr>
        <p:txBody>
          <a:bodyPr/>
          <a:lstStyle/>
          <a:p>
            <a:pPr algn="ctr"/>
            <a:r>
              <a:rPr lang="en-US">
                <a:latin typeface="Calibri"/>
                <a:cs typeface="Calibri"/>
              </a:rPr>
              <a:t>Number of Pediatric TB Cases among U.S.-born and Non-U.S.–born* Children, 1993–2019</a:t>
            </a:r>
            <a:endParaRPr lang="en-US">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3098334259"/>
              </p:ext>
            </p:extLst>
          </p:nvPr>
        </p:nvGraphicFramePr>
        <p:xfrm>
          <a:off x="0" y="821635"/>
          <a:ext cx="8998226" cy="4068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4800062"/>
            <a:ext cx="6927025"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*Non-U.S.–born refers to persons born outside the United States or its territories or not born to a U.S. citizen</a:t>
            </a:r>
          </a:p>
        </p:txBody>
      </p:sp>
    </p:spTree>
    <p:extLst>
      <p:ext uri="{BB962C8B-B14F-4D97-AF65-F5344CB8AC3E}">
        <p14:creationId xmlns:p14="http://schemas.microsoft.com/office/powerpoint/2010/main" val="222945638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7" y="69935"/>
            <a:ext cx="8264324" cy="953041"/>
          </a:xfrm>
        </p:spPr>
        <p:txBody>
          <a:bodyPr/>
          <a:lstStyle/>
          <a:p>
            <a:pPr algn="ctr"/>
            <a:r>
              <a:rPr lang="en-US" dirty="0">
                <a:latin typeface="Calibri"/>
                <a:cs typeface="Calibri"/>
              </a:rPr>
              <a:t>Pediatric TB Case Rates for U.S.-born and </a:t>
            </a:r>
            <a:br>
              <a:rPr lang="en-US" dirty="0">
                <a:latin typeface="Calibri"/>
                <a:cs typeface="Calibri"/>
              </a:rPr>
            </a:br>
            <a:r>
              <a:rPr lang="en-US" dirty="0">
                <a:latin typeface="Calibri"/>
                <a:cs typeface="Calibri"/>
              </a:rPr>
              <a:t>Non-U.S.–born* Children, 1993–2019</a:t>
            </a:r>
            <a:endParaRPr lang="en-US" dirty="0">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2059211554"/>
              </p:ext>
            </p:extLst>
          </p:nvPr>
        </p:nvGraphicFramePr>
        <p:xfrm>
          <a:off x="0" y="829918"/>
          <a:ext cx="8998226" cy="4068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3544" y="4800062"/>
            <a:ext cx="6927025" cy="261610"/>
          </a:xfrm>
          <a:prstGeom prst="rect">
            <a:avLst/>
          </a:prstGeom>
          <a:noFill/>
        </p:spPr>
        <p:txBody>
          <a:bodyPr wrap="square" rtlCol="0">
            <a:spAutoFit/>
          </a:bodyPr>
          <a:lstStyle/>
          <a:p>
            <a:pPr marL="0" indent="0">
              <a:spcBef>
                <a:spcPts val="0"/>
              </a:spcBef>
              <a:buNone/>
            </a:pPr>
            <a:r>
              <a:rPr lang="en-US" sz="1100">
                <a:solidFill>
                  <a:srgbClr val="000000"/>
                </a:solidFill>
                <a:latin typeface="Calibri" panose="020F0502020204030204" pitchFamily="34" charset="0"/>
                <a:cs typeface="Calibri" panose="020F0502020204030204" pitchFamily="34" charset="0"/>
              </a:rPr>
              <a:t>*Non-U.S.–born refers to persons born outside the United States or its territories or not born to a U.S. citizen</a:t>
            </a:r>
          </a:p>
        </p:txBody>
      </p:sp>
    </p:spTree>
    <p:extLst>
      <p:ext uri="{BB962C8B-B14F-4D97-AF65-F5344CB8AC3E}">
        <p14:creationId xmlns:p14="http://schemas.microsoft.com/office/powerpoint/2010/main" val="22917737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a:cs typeface="Arial" charset="0"/>
              </a:rPr>
              <a:t>Reported TB Cases and Rates </a:t>
            </a:r>
            <a:br>
              <a:rPr lang="en-US">
                <a:cs typeface="Arial" charset="0"/>
              </a:rPr>
            </a:br>
            <a:r>
              <a:rPr lang="en-US">
                <a:cs typeface="Arial" charset="0"/>
              </a:rPr>
              <a:t>United States, 1993–2019</a:t>
            </a:r>
            <a:endParaRPr lang="en-US"/>
          </a:p>
        </p:txBody>
      </p:sp>
      <p:graphicFrame>
        <p:nvGraphicFramePr>
          <p:cNvPr id="7" name="Chart 6"/>
          <p:cNvGraphicFramePr/>
          <p:nvPr>
            <p:extLst>
              <p:ext uri="{D42A27DB-BD31-4B8C-83A1-F6EECF244321}">
                <p14:modId xmlns:p14="http://schemas.microsoft.com/office/powerpoint/2010/main" val="4146473691"/>
              </p:ext>
            </p:extLst>
          </p:nvPr>
        </p:nvGraphicFramePr>
        <p:xfrm>
          <a:off x="107576" y="654205"/>
          <a:ext cx="8892989" cy="43861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5F43CF2-DB0C-4882-B9C9-EDC085801F32}"/>
              </a:ext>
            </a:extLst>
          </p:cNvPr>
          <p:cNvSpPr txBox="1"/>
          <p:nvPr/>
        </p:nvSpPr>
        <p:spPr>
          <a:xfrm rot="16200000">
            <a:off x="6936707" y="2438081"/>
            <a:ext cx="3998641" cy="430887"/>
          </a:xfrm>
          <a:prstGeom prst="rect">
            <a:avLst/>
          </a:prstGeom>
        </p:spPr>
        <p:txBody>
          <a:bodyPr wrap="square" rtlCol="0">
            <a:spAutoFit/>
          </a:bodyPr>
          <a:lstStyle/>
          <a:p>
            <a:pPr algn="ctr">
              <a:buFont typeface="Arial" pitchFamily="34" charset="0"/>
              <a:buNone/>
            </a:pPr>
            <a:r>
              <a:rPr lang="en-US" sz="2200" b="1">
                <a:solidFill>
                  <a:srgbClr val="3F3F3F"/>
                </a:solidFill>
                <a:latin typeface="Calibri" panose="020F0502020204030204" pitchFamily="34" charset="0"/>
              </a:rPr>
              <a:t>Cases per 100,000 persons</a:t>
            </a:r>
          </a:p>
        </p:txBody>
      </p:sp>
      <p:sp>
        <p:nvSpPr>
          <p:cNvPr id="5" name="TextBox 4">
            <a:extLst>
              <a:ext uri="{FF2B5EF4-FFF2-40B4-BE49-F238E27FC236}">
                <a16:creationId xmlns:a16="http://schemas.microsoft.com/office/drawing/2014/main" id="{A4BD19B4-0F75-4488-A99B-9CD79FFE8B8F}"/>
              </a:ext>
            </a:extLst>
          </p:cNvPr>
          <p:cNvSpPr txBox="1"/>
          <p:nvPr/>
        </p:nvSpPr>
        <p:spPr>
          <a:xfrm rot="16200000">
            <a:off x="-1838853" y="2453469"/>
            <a:ext cx="3998641" cy="400110"/>
          </a:xfrm>
          <a:prstGeom prst="rect">
            <a:avLst/>
          </a:prstGeom>
        </p:spPr>
        <p:txBody>
          <a:bodyPr wrap="square" rtlCol="0">
            <a:spAutoFit/>
          </a:bodyPr>
          <a:lstStyle/>
          <a:p>
            <a:pPr algn="ctr">
              <a:buFont typeface="Arial" pitchFamily="34" charset="0"/>
              <a:buNone/>
            </a:pPr>
            <a:r>
              <a:rPr lang="en-US" sz="2000" b="1">
                <a:solidFill>
                  <a:srgbClr val="3F3F3F"/>
                </a:solidFill>
                <a:latin typeface="Calibri" panose="020F0502020204030204" pitchFamily="34" charset="0"/>
              </a:rPr>
              <a:t>Number of cases</a:t>
            </a:r>
          </a:p>
        </p:txBody>
      </p:sp>
    </p:spTree>
    <p:extLst>
      <p:ext uri="{BB962C8B-B14F-4D97-AF65-F5344CB8AC3E}">
        <p14:creationId xmlns:p14="http://schemas.microsoft.com/office/powerpoint/2010/main" val="1497594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219620"/>
            <a:ext cx="8264324" cy="857250"/>
          </a:xfrm>
        </p:spPr>
        <p:txBody>
          <a:bodyPr/>
          <a:lstStyle/>
          <a:p>
            <a:pPr algn="ctr"/>
            <a:r>
              <a:rPr lang="en-US"/>
              <a:t>Number of U.S. Pediatric TB Cases among U.S.-Born  Children by Parent/Guardian Status, 2010–2019</a:t>
            </a:r>
          </a:p>
        </p:txBody>
      </p:sp>
      <p:graphicFrame>
        <p:nvGraphicFramePr>
          <p:cNvPr id="9" name="Content Placeholder 7"/>
          <p:cNvGraphicFramePr>
            <a:graphicFrameLocks/>
          </p:cNvGraphicFramePr>
          <p:nvPr>
            <p:extLst>
              <p:ext uri="{D42A27DB-BD31-4B8C-83A1-F6EECF244321}">
                <p14:modId xmlns:p14="http://schemas.microsoft.com/office/powerpoint/2010/main" val="1087276336"/>
              </p:ext>
            </p:extLst>
          </p:nvPr>
        </p:nvGraphicFramePr>
        <p:xfrm>
          <a:off x="152400" y="1076870"/>
          <a:ext cx="8641313" cy="37640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046" y="4774633"/>
            <a:ext cx="5567082"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least one parent/guardian was non-U.S.–born</a:t>
            </a:r>
          </a:p>
        </p:txBody>
      </p:sp>
    </p:spTree>
    <p:extLst>
      <p:ext uri="{BB962C8B-B14F-4D97-AF65-F5344CB8AC3E}">
        <p14:creationId xmlns:p14="http://schemas.microsoft.com/office/powerpoint/2010/main" val="21361763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1498-EF3A-4A25-B350-6A35FB0882B4}"/>
              </a:ext>
            </a:extLst>
          </p:cNvPr>
          <p:cNvSpPr>
            <a:spLocks noGrp="1"/>
          </p:cNvSpPr>
          <p:nvPr>
            <p:ph type="title"/>
          </p:nvPr>
        </p:nvSpPr>
        <p:spPr/>
        <p:txBody>
          <a:bodyPr/>
          <a:lstStyle/>
          <a:p>
            <a:pPr algn="ctr"/>
            <a:r>
              <a:rPr lang="en-US" dirty="0">
                <a:latin typeface="Calibri"/>
                <a:cs typeface="Calibri"/>
              </a:rPr>
              <a:t>Number of Pediatric TB Cases among U.S.-born  </a:t>
            </a:r>
            <a:br>
              <a:rPr lang="en-US" dirty="0">
                <a:latin typeface="Calibri"/>
                <a:cs typeface="Calibri"/>
              </a:rPr>
            </a:br>
            <a:r>
              <a:rPr lang="en-US" dirty="0">
                <a:latin typeface="Calibri"/>
                <a:cs typeface="Calibri"/>
              </a:rPr>
              <a:t>Children by Parent/Guardian Status, 2019 </a:t>
            </a:r>
            <a:r>
              <a:rPr lang="en-US" dirty="0">
                <a:solidFill>
                  <a:schemeClr val="accent4">
                    <a:lumMod val="50000"/>
                  </a:schemeClr>
                </a:solidFill>
                <a:latin typeface="Calibri"/>
                <a:cs typeface="Calibri"/>
              </a:rPr>
              <a:t>(N=293)</a:t>
            </a:r>
            <a:endParaRPr lang="en-US" dirty="0">
              <a:solidFill>
                <a:schemeClr val="accent4">
                  <a:lumMod val="50000"/>
                </a:schemeClr>
              </a:solidFill>
            </a:endParaRPr>
          </a:p>
        </p:txBody>
      </p:sp>
      <p:graphicFrame>
        <p:nvGraphicFramePr>
          <p:cNvPr id="6" name="Chart 5">
            <a:extLst>
              <a:ext uri="{FF2B5EF4-FFF2-40B4-BE49-F238E27FC236}">
                <a16:creationId xmlns:a16="http://schemas.microsoft.com/office/drawing/2014/main" id="{C978CCEC-01A8-4A0F-BC37-058896C6C5B9}"/>
              </a:ext>
            </a:extLst>
          </p:cNvPr>
          <p:cNvGraphicFramePr/>
          <p:nvPr>
            <p:extLst>
              <p:ext uri="{D42A27DB-BD31-4B8C-83A1-F6EECF244321}">
                <p14:modId xmlns:p14="http://schemas.microsoft.com/office/powerpoint/2010/main" val="92603031"/>
              </p:ext>
            </p:extLst>
          </p:nvPr>
        </p:nvGraphicFramePr>
        <p:xfrm>
          <a:off x="63796" y="997301"/>
          <a:ext cx="8623004" cy="41812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517D56F-A054-4838-9CE1-9BD6AA947D16}"/>
              </a:ext>
            </a:extLst>
          </p:cNvPr>
          <p:cNvSpPr txBox="1"/>
          <p:nvPr/>
        </p:nvSpPr>
        <p:spPr>
          <a:xfrm>
            <a:off x="12046" y="4793487"/>
            <a:ext cx="5567082"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chemeClr val="accent4">
                    <a:lumMod val="50000"/>
                  </a:schemeClr>
                </a:solidFill>
                <a:effectLst/>
                <a:uLnTx/>
                <a:uFillTx/>
                <a:latin typeface="Calibri" panose="020F0502020204030204" pitchFamily="34" charset="0"/>
                <a:ea typeface="+mn-ea"/>
                <a:cs typeface="+mn-cs"/>
              </a:rPr>
              <a:t>*At least one parent/guardian was non-U.S.–born.</a:t>
            </a:r>
          </a:p>
        </p:txBody>
      </p:sp>
    </p:spTree>
    <p:extLst>
      <p:ext uri="{BB962C8B-B14F-4D97-AF65-F5344CB8AC3E}">
        <p14:creationId xmlns:p14="http://schemas.microsoft.com/office/powerpoint/2010/main" val="29981233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69" y="81828"/>
            <a:ext cx="8229600" cy="857250"/>
          </a:xfrm>
        </p:spPr>
        <p:txBody>
          <a:bodyPr/>
          <a:lstStyle/>
          <a:p>
            <a:pPr algn="ctr"/>
            <a:r>
              <a:rPr lang="en-US"/>
              <a:t>Number of U.S. TB Cases </a:t>
            </a:r>
            <a:br>
              <a:rPr lang="en-US"/>
            </a:br>
            <a:r>
              <a:rPr lang="en-US"/>
              <a:t>by Case Verification Criteria, 1993–2019</a:t>
            </a:r>
          </a:p>
        </p:txBody>
      </p:sp>
      <p:graphicFrame>
        <p:nvGraphicFramePr>
          <p:cNvPr id="6" name="Chart 5">
            <a:extLst>
              <a:ext uri="{FF2B5EF4-FFF2-40B4-BE49-F238E27FC236}">
                <a16:creationId xmlns:a16="http://schemas.microsoft.com/office/drawing/2014/main" id="{8B8C71AB-6FCC-4170-9191-CF902550AA9C}"/>
              </a:ext>
            </a:extLst>
          </p:cNvPr>
          <p:cNvGraphicFramePr/>
          <p:nvPr>
            <p:extLst>
              <p:ext uri="{D42A27DB-BD31-4B8C-83A1-F6EECF244321}">
                <p14:modId xmlns:p14="http://schemas.microsoft.com/office/powerpoint/2010/main" val="2897157648"/>
              </p:ext>
            </p:extLst>
          </p:nvPr>
        </p:nvGraphicFramePr>
        <p:xfrm>
          <a:off x="185530" y="824753"/>
          <a:ext cx="8706679" cy="43187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AFCC9C3-DA7F-44A7-8DF7-A4BFA646B7FC}"/>
              </a:ext>
            </a:extLst>
          </p:cNvPr>
          <p:cNvSpPr txBox="1"/>
          <p:nvPr/>
        </p:nvSpPr>
        <p:spPr>
          <a:xfrm>
            <a:off x="0" y="4800062"/>
            <a:ext cx="6927025" cy="261610"/>
          </a:xfrm>
          <a:prstGeom prst="rect">
            <a:avLst/>
          </a:prstGeom>
          <a:noFill/>
        </p:spPr>
        <p:txBody>
          <a:bodyPr wrap="square" rtlCol="0">
            <a:spAutoFit/>
          </a:bodyPr>
          <a:lstStyle/>
          <a:p>
            <a:pPr marL="0" indent="0">
              <a:spcBef>
                <a:spcPts val="0"/>
              </a:spcBef>
              <a:buNone/>
            </a:pPr>
            <a:r>
              <a:rPr lang="en-US" sz="1100">
                <a:solidFill>
                  <a:schemeClr val="accent4">
                    <a:lumMod val="50000"/>
                  </a:schemeClr>
                </a:solidFill>
                <a:latin typeface="Calibri" panose="020F0502020204030204" pitchFamily="34" charset="0"/>
                <a:cs typeface="Calibri" panose="020F0502020204030204" pitchFamily="34" charset="0"/>
              </a:rPr>
              <a:t>*NAA=nucleic acid amplification</a:t>
            </a:r>
          </a:p>
        </p:txBody>
      </p:sp>
    </p:spTree>
    <p:extLst>
      <p:ext uri="{BB962C8B-B14F-4D97-AF65-F5344CB8AC3E}">
        <p14:creationId xmlns:p14="http://schemas.microsoft.com/office/powerpoint/2010/main" val="33812448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B42A-981A-4E00-90C2-79702C836A5E}"/>
              </a:ext>
            </a:extLst>
          </p:cNvPr>
          <p:cNvSpPr>
            <a:spLocks noGrp="1"/>
          </p:cNvSpPr>
          <p:nvPr>
            <p:ph type="title"/>
          </p:nvPr>
        </p:nvSpPr>
        <p:spPr/>
        <p:txBody>
          <a:bodyPr/>
          <a:lstStyle/>
          <a:p>
            <a:pPr algn="ctr"/>
            <a:r>
              <a:rPr lang="en-US" dirty="0"/>
              <a:t>Percentage of U.S. TB Cases by Case </a:t>
            </a:r>
            <a:br>
              <a:rPr lang="en-US" dirty="0"/>
            </a:br>
            <a:r>
              <a:rPr lang="en-US" dirty="0"/>
              <a:t>Verification Criteria, 2019 </a:t>
            </a:r>
            <a:r>
              <a:rPr lang="en-US" dirty="0">
                <a:solidFill>
                  <a:schemeClr val="accent4">
                    <a:lumMod val="50000"/>
                  </a:schemeClr>
                </a:solidFill>
              </a:rPr>
              <a:t>(N=8,916)</a:t>
            </a:r>
          </a:p>
        </p:txBody>
      </p:sp>
      <p:graphicFrame>
        <p:nvGraphicFramePr>
          <p:cNvPr id="6" name="Chart 5">
            <a:extLst>
              <a:ext uri="{FF2B5EF4-FFF2-40B4-BE49-F238E27FC236}">
                <a16:creationId xmlns:a16="http://schemas.microsoft.com/office/drawing/2014/main" id="{7F21C980-989A-42FB-89DF-CE10E7A87DBB}"/>
              </a:ext>
            </a:extLst>
          </p:cNvPr>
          <p:cNvGraphicFramePr/>
          <p:nvPr>
            <p:extLst>
              <p:ext uri="{D42A27DB-BD31-4B8C-83A1-F6EECF244321}">
                <p14:modId xmlns:p14="http://schemas.microsoft.com/office/powerpoint/2010/main" val="2155703463"/>
              </p:ext>
            </p:extLst>
          </p:nvPr>
        </p:nvGraphicFramePr>
        <p:xfrm>
          <a:off x="93945" y="796528"/>
          <a:ext cx="8956110" cy="45001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F13AC7D-83BC-462E-A2C4-3FD3CDEECE1A}"/>
              </a:ext>
            </a:extLst>
          </p:cNvPr>
          <p:cNvSpPr txBox="1"/>
          <p:nvPr/>
        </p:nvSpPr>
        <p:spPr>
          <a:xfrm>
            <a:off x="0" y="4800062"/>
            <a:ext cx="6927025" cy="261610"/>
          </a:xfrm>
          <a:prstGeom prst="rect">
            <a:avLst/>
          </a:prstGeom>
          <a:noFill/>
        </p:spPr>
        <p:txBody>
          <a:bodyPr wrap="square" rtlCol="0">
            <a:spAutoFit/>
          </a:bodyPr>
          <a:lstStyle/>
          <a:p>
            <a:pPr marL="0" indent="0">
              <a:spcBef>
                <a:spcPts val="0"/>
              </a:spcBef>
              <a:buNone/>
            </a:pPr>
            <a:r>
              <a:rPr lang="en-US" sz="1100">
                <a:solidFill>
                  <a:schemeClr val="accent4">
                    <a:lumMod val="50000"/>
                  </a:schemeClr>
                </a:solidFill>
                <a:latin typeface="Calibri" panose="020F0502020204030204" pitchFamily="34" charset="0"/>
                <a:cs typeface="Calibri" panose="020F0502020204030204" pitchFamily="34" charset="0"/>
              </a:rPr>
              <a:t>*NAA=nucleic acid amplification</a:t>
            </a:r>
          </a:p>
        </p:txBody>
      </p:sp>
    </p:spTree>
    <p:extLst>
      <p:ext uri="{BB962C8B-B14F-4D97-AF65-F5344CB8AC3E}">
        <p14:creationId xmlns:p14="http://schemas.microsoft.com/office/powerpoint/2010/main" val="125772987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794" y="194982"/>
            <a:ext cx="6172200" cy="588789"/>
          </a:xfrm>
        </p:spPr>
        <p:txBody>
          <a:bodyPr/>
          <a:lstStyle/>
          <a:p>
            <a:pPr algn="ctr"/>
            <a:r>
              <a:rPr lang="en-US"/>
              <a:t>U.S. TB Cases by Site of Disease, 2019</a:t>
            </a:r>
            <a:endParaRPr lang="en-US">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54634289"/>
              </p:ext>
            </p:extLst>
          </p:nvPr>
        </p:nvGraphicFramePr>
        <p:xfrm>
          <a:off x="60385" y="246975"/>
          <a:ext cx="5298832" cy="42440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bwMode="auto">
          <a:xfrm>
            <a:off x="0" y="4488564"/>
            <a:ext cx="8763000" cy="58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09728" indent="-109728">
              <a:lnSpc>
                <a:spcPts val="1200"/>
              </a:lnSpc>
              <a:spcBef>
                <a:spcPts val="288"/>
              </a:spcBef>
              <a:buNone/>
            </a:pPr>
            <a:r>
              <a:rPr lang="en-US" sz="1100" b="0"/>
              <a:t>*Any pulmonary involvement which includes cases that are pulmonary only and both pulmonary and extrapulmonary. </a:t>
            </a:r>
            <a:br>
              <a:rPr lang="en-US" sz="1100" b="0"/>
            </a:br>
            <a:r>
              <a:rPr lang="en-US" sz="1100" b="0"/>
              <a:t>Patients may have more than one disease site but are counted in mutually exclusive categories for surveillance purposes. </a:t>
            </a:r>
          </a:p>
          <a:p>
            <a:pPr marL="109728" indent="-109728">
              <a:lnSpc>
                <a:spcPts val="1200"/>
              </a:lnSpc>
              <a:spcBef>
                <a:spcPts val="288"/>
              </a:spcBef>
              <a:buNone/>
            </a:pPr>
            <a:r>
              <a:rPr lang="en-US" sz="1100" b="0"/>
              <a:t>Note:  Percentages are rounded.</a:t>
            </a:r>
          </a:p>
          <a:p>
            <a:endParaRPr lang="en-US" sz="1100"/>
          </a:p>
        </p:txBody>
      </p:sp>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43020975"/>
              </p:ext>
            </p:extLst>
          </p:nvPr>
        </p:nvGraphicFramePr>
        <p:xfrm>
          <a:off x="4157256" y="1371600"/>
          <a:ext cx="4718884" cy="288663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23B3BC13-9B87-4B3A-AA06-D465BF7B1721}"/>
              </a:ext>
            </a:extLst>
          </p:cNvPr>
          <p:cNvCxnSpPr>
            <a:cxnSpLocks/>
          </p:cNvCxnSpPr>
          <p:nvPr/>
        </p:nvCxnSpPr>
        <p:spPr>
          <a:xfrm flipV="1">
            <a:off x="3410075" y="1371600"/>
            <a:ext cx="747181" cy="159488"/>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304CE8-4CF9-4C58-B6FE-F54F18A9CAE8}"/>
              </a:ext>
            </a:extLst>
          </p:cNvPr>
          <p:cNvCxnSpPr>
            <a:cxnSpLocks/>
          </p:cNvCxnSpPr>
          <p:nvPr/>
        </p:nvCxnSpPr>
        <p:spPr>
          <a:xfrm>
            <a:off x="3367328" y="3612413"/>
            <a:ext cx="789927" cy="586338"/>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6643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2722CB-EFF7-4B98-95A8-7093CC3E96F8}"/>
              </a:ext>
            </a:extLst>
          </p:cNvPr>
          <p:cNvGraphicFramePr/>
          <p:nvPr>
            <p:extLst>
              <p:ext uri="{D42A27DB-BD31-4B8C-83A1-F6EECF244321}">
                <p14:modId xmlns:p14="http://schemas.microsoft.com/office/powerpoint/2010/main" val="73989188"/>
              </p:ext>
            </p:extLst>
          </p:nvPr>
        </p:nvGraphicFramePr>
        <p:xfrm>
          <a:off x="457201" y="1155031"/>
          <a:ext cx="8229600" cy="3782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r>
              <a:rPr lang="en-US"/>
              <a:t>TB Cases* by Initial Drug Regimen, </a:t>
            </a:r>
            <a:br>
              <a:rPr lang="en-US"/>
            </a:br>
            <a:r>
              <a:rPr lang="en-US"/>
              <a:t>United States, 1993–2019</a:t>
            </a:r>
          </a:p>
        </p:txBody>
      </p:sp>
      <p:sp>
        <p:nvSpPr>
          <p:cNvPr id="7" name="TextBox 6">
            <a:extLst>
              <a:ext uri="{FF2B5EF4-FFF2-40B4-BE49-F238E27FC236}">
                <a16:creationId xmlns:a16="http://schemas.microsoft.com/office/drawing/2014/main" id="{FEC11A40-CAA7-4E22-80A5-CF082D25B70B}"/>
              </a:ext>
            </a:extLst>
          </p:cNvPr>
          <p:cNvSpPr txBox="1"/>
          <p:nvPr/>
        </p:nvSpPr>
        <p:spPr>
          <a:xfrm>
            <a:off x="0" y="4591272"/>
            <a:ext cx="4401312" cy="430887"/>
          </a:xfrm>
          <a:prstGeom prst="rect">
            <a:avLst/>
          </a:prstGeom>
        </p:spPr>
        <p:txBody>
          <a:bodyPr wrap="square" rtlCol="0">
            <a:spAutoFit/>
          </a:bodyPr>
          <a:lstStyle/>
          <a:p>
            <a:pPr>
              <a:buFont typeface="Arial" pitchFamily="34" charset="0"/>
              <a:buNone/>
            </a:pPr>
            <a:r>
              <a:rPr lang="en-US" sz="1100" dirty="0">
                <a:solidFill>
                  <a:schemeClr val="accent4">
                    <a:lumMod val="50000"/>
                  </a:schemeClr>
                </a:solidFill>
                <a:latin typeface="Calibri" panose="020F0502020204030204" pitchFamily="34" charset="0"/>
              </a:rPr>
              <a:t>*Alive at diagnosis</a:t>
            </a:r>
          </a:p>
          <a:p>
            <a:pPr>
              <a:buFont typeface="Arial" pitchFamily="34" charset="0"/>
              <a:buNone/>
            </a:pPr>
            <a:r>
              <a:rPr lang="en-US" sz="1100" baseline="30000" dirty="0">
                <a:solidFill>
                  <a:srgbClr val="000000"/>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IRZE=isoniazid, rifampin, pyrazinamide, and ethambutol</a:t>
            </a:r>
          </a:p>
        </p:txBody>
      </p:sp>
    </p:spTree>
    <p:extLst>
      <p:ext uri="{BB962C8B-B14F-4D97-AF65-F5344CB8AC3E}">
        <p14:creationId xmlns:p14="http://schemas.microsoft.com/office/powerpoint/2010/main" val="21784603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p:txBody>
          <a:bodyPr/>
          <a:lstStyle/>
          <a:p>
            <a:pPr algn="ctr"/>
            <a:r>
              <a:rPr lang="en-US" dirty="0"/>
              <a:t>Percentage of TB Cases*, by Initial Drug Regimen, United States, 2019 </a:t>
            </a:r>
            <a:r>
              <a:rPr lang="en-US" dirty="0">
                <a:solidFill>
                  <a:srgbClr val="5F5F5F"/>
                </a:solidFill>
              </a:rPr>
              <a:t>(N</a:t>
            </a:r>
            <a:r>
              <a:rPr lang="en-US">
                <a:solidFill>
                  <a:srgbClr val="5F5F5F"/>
                </a:solidFill>
              </a:rPr>
              <a:t>=8,676)</a:t>
            </a:r>
            <a:endParaRPr lang="en-US" dirty="0"/>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3405324166"/>
              </p:ext>
            </p:extLst>
          </p:nvPr>
        </p:nvGraphicFramePr>
        <p:xfrm>
          <a:off x="155275" y="1028725"/>
          <a:ext cx="8738559" cy="4080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6661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Mode of Treatment Administration Among Persons Reported with TB, United States, 1993–2017*</a:t>
            </a:r>
          </a:p>
        </p:txBody>
      </p:sp>
      <p:sp>
        <p:nvSpPr>
          <p:cNvPr id="4" name="Text Box 4"/>
          <p:cNvSpPr txBox="1">
            <a:spLocks noChangeArrowheads="1"/>
          </p:cNvSpPr>
          <p:nvPr/>
        </p:nvSpPr>
        <p:spPr bwMode="auto">
          <a:xfrm rot="16200000">
            <a:off x="-619214" y="2211819"/>
            <a:ext cx="2941564" cy="707886"/>
          </a:xfrm>
          <a:prstGeom prst="rect">
            <a:avLst/>
          </a:prstGeom>
          <a:noFill/>
          <a:ln w="9525">
            <a:noFill/>
            <a:miter lim="800000"/>
            <a:headEnd/>
            <a:tailEnd/>
          </a:ln>
          <a:effectLst/>
        </p:spPr>
        <p:txBody>
          <a:bodyPr wrap="square">
            <a:spAutoFit/>
          </a:bodyPr>
          <a:lstStyle/>
          <a:p>
            <a:pPr algn="ctr"/>
            <a:r>
              <a:rPr lang="en-US" sz="2000" b="1">
                <a:solidFill>
                  <a:srgbClr val="3F3F3F"/>
                </a:solidFill>
                <a:latin typeface="+mn-lt"/>
              </a:rPr>
              <a:t>Percentage of all</a:t>
            </a:r>
            <a:br>
              <a:rPr lang="en-US" sz="2000" b="1">
                <a:solidFill>
                  <a:srgbClr val="3F3F3F"/>
                </a:solidFill>
                <a:latin typeface="+mn-lt"/>
              </a:rPr>
            </a:br>
            <a:r>
              <a:rPr lang="en-US" sz="2000" b="1">
                <a:solidFill>
                  <a:srgbClr val="3F3F3F"/>
                </a:solidFill>
                <a:latin typeface="+mn-lt"/>
                <a:cs typeface="Calibri" panose="020F0502020204030204" pitchFamily="34" charset="0"/>
              </a:rPr>
              <a:t>treatment</a:t>
            </a:r>
            <a:r>
              <a:rPr lang="en-US" sz="2000" b="1">
                <a:solidFill>
                  <a:srgbClr val="3F3F3F"/>
                </a:solidFill>
                <a:latin typeface="+mn-lt"/>
              </a:rPr>
              <a:t> modes</a:t>
            </a:r>
            <a:r>
              <a:rPr lang="en-US" sz="2000" b="1" baseline="30000">
                <a:solidFill>
                  <a:srgbClr val="3F3F3F"/>
                </a:solidFill>
                <a:latin typeface="+mn-lt"/>
              </a:rPr>
              <a:t>†</a:t>
            </a:r>
          </a:p>
        </p:txBody>
      </p:sp>
      <p:graphicFrame>
        <p:nvGraphicFramePr>
          <p:cNvPr id="5" name="Chart 4"/>
          <p:cNvGraphicFramePr/>
          <p:nvPr>
            <p:extLst>
              <p:ext uri="{D42A27DB-BD31-4B8C-83A1-F6EECF244321}">
                <p14:modId xmlns:p14="http://schemas.microsoft.com/office/powerpoint/2010/main" val="318727197"/>
              </p:ext>
            </p:extLst>
          </p:nvPr>
        </p:nvGraphicFramePr>
        <p:xfrm>
          <a:off x="1205510" y="851770"/>
          <a:ext cx="7213871" cy="38448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flipH="1">
            <a:off x="4145658" y="4296471"/>
            <a:ext cx="133357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3F3F3F"/>
                </a:solidFill>
                <a:latin typeface="Calibri" panose="020F0502020204030204" pitchFamily="34" charset="0"/>
                <a:cs typeface="Calibri" panose="020F0502020204030204" pitchFamily="34" charset="0"/>
              </a:rPr>
              <a:t>Year</a:t>
            </a:r>
          </a:p>
        </p:txBody>
      </p:sp>
      <p:sp>
        <p:nvSpPr>
          <p:cNvPr id="7" name="Text Placeholder 3"/>
          <p:cNvSpPr txBox="1">
            <a:spLocks/>
          </p:cNvSpPr>
          <p:nvPr/>
        </p:nvSpPr>
        <p:spPr>
          <a:xfrm>
            <a:off x="0" y="4496526"/>
            <a:ext cx="9144000" cy="6064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Font typeface="Arial" pitchFamily="34" charset="0"/>
              <a:buNone/>
            </a:pPr>
            <a:r>
              <a:rPr lang="en-US" sz="1100" dirty="0">
                <a:solidFill>
                  <a:schemeClr val="accent4">
                    <a:lumMod val="50000"/>
                  </a:schemeClr>
                </a:solidFill>
                <a:latin typeface="Calibri" panose="020F0502020204030204" pitchFamily="34" charset="0"/>
              </a:rPr>
              <a:t>DOT=directly observed therapy; SA=self-administered therapy.</a:t>
            </a:r>
          </a:p>
          <a:p>
            <a:pPr marL="109538" indent="-109538">
              <a:lnSpc>
                <a:spcPts val="1200"/>
              </a:lnSpc>
              <a:buFont typeface="Arial" pitchFamily="34" charset="0"/>
              <a:buNone/>
            </a:pPr>
            <a:r>
              <a:rPr lang="en-US" sz="1100" dirty="0">
                <a:solidFill>
                  <a:schemeClr val="accent4">
                    <a:lumMod val="50000"/>
                  </a:schemeClr>
                </a:solidFill>
                <a:latin typeface="Calibri" panose="020F0502020204030204" pitchFamily="34" charset="0"/>
              </a:rPr>
              <a:t>*	Data available through 2017 only. </a:t>
            </a:r>
            <a:r>
              <a:rPr lang="en-US" sz="1100" baseline="30000" dirty="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Percentage of total cases among persons alive at diagnosis, with an initial regimen of one or more drugs prescribed and excluding cases with unknown mode of treatment administration.</a:t>
            </a:r>
          </a:p>
        </p:txBody>
      </p:sp>
    </p:spTree>
    <p:extLst>
      <p:ext uri="{BB962C8B-B14F-4D97-AF65-F5344CB8AC3E}">
        <p14:creationId xmlns:p14="http://schemas.microsoft.com/office/powerpoint/2010/main" val="180710329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p:txBody>
          <a:bodyPr/>
          <a:lstStyle/>
          <a:p>
            <a:pPr algn="ctr"/>
            <a:r>
              <a:rPr lang="en-US" dirty="0"/>
              <a:t>Mode of Treatment Administration Among Persons Reported with TB</a:t>
            </a:r>
            <a:r>
              <a:rPr lang="en-US" baseline="30000" dirty="0"/>
              <a:t>*</a:t>
            </a:r>
            <a:r>
              <a:rPr lang="en-US" dirty="0"/>
              <a:t>, United States, 2017 </a:t>
            </a:r>
            <a:r>
              <a:rPr lang="en-US" dirty="0">
                <a:solidFill>
                  <a:srgbClr val="5F5F5F"/>
                </a:solidFill>
              </a:rPr>
              <a:t>(N</a:t>
            </a:r>
            <a:r>
              <a:rPr lang="en-US">
                <a:solidFill>
                  <a:srgbClr val="5F5F5F"/>
                </a:solidFill>
              </a:rPr>
              <a:t>=8,707)</a:t>
            </a:r>
            <a:endParaRPr lang="en-US" dirty="0"/>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903059699"/>
              </p:ext>
            </p:extLst>
          </p:nvPr>
        </p:nvGraphicFramePr>
        <p:xfrm>
          <a:off x="297712" y="748936"/>
          <a:ext cx="8718338" cy="40874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71D9A67-594F-4452-AC36-1F7C97803B2D}"/>
              </a:ext>
            </a:extLst>
          </p:cNvPr>
          <p:cNvSpPr txBox="1"/>
          <p:nvPr/>
        </p:nvSpPr>
        <p:spPr>
          <a:xfrm>
            <a:off x="127950" y="4522100"/>
            <a:ext cx="8809221" cy="569387"/>
          </a:xfrm>
          <a:prstGeom prst="rect">
            <a:avLst/>
          </a:prstGeom>
        </p:spPr>
        <p:txBody>
          <a:bodyPr wrap="square" rtlCol="0">
            <a:spAutoFit/>
          </a:bodyPr>
          <a:lstStyle/>
          <a:p>
            <a:pPr marL="53975" indent="-53975">
              <a:lnSpc>
                <a:spcPts val="1200"/>
              </a:lnSpc>
              <a:buFont typeface="Arial" pitchFamily="34" charset="0"/>
              <a:buNone/>
            </a:pPr>
            <a:r>
              <a:rPr lang="en-US" sz="1100" baseline="30000" dirty="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Percentage of total cases among persons alive at diagnosis, with an initial regimen of one or more drugs prescribed and excluding cases with unknown mode of treatment administration.</a:t>
            </a:r>
          </a:p>
          <a:p>
            <a:pPr>
              <a:buFont typeface="Arial" pitchFamily="34" charset="0"/>
              <a:buNone/>
            </a:pP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0394112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Completion of TB Therapy,</a:t>
            </a:r>
            <a:br>
              <a:rPr lang="en-US" dirty="0"/>
            </a:br>
            <a:r>
              <a:rPr lang="en-US" dirty="0"/>
              <a:t>United States, 1993–2017*</a:t>
            </a:r>
          </a:p>
        </p:txBody>
      </p:sp>
      <p:grpSp>
        <p:nvGrpSpPr>
          <p:cNvPr id="3" name="Group 2">
            <a:extLst>
              <a:ext uri="{FF2B5EF4-FFF2-40B4-BE49-F238E27FC236}">
                <a16:creationId xmlns:a16="http://schemas.microsoft.com/office/drawing/2014/main" id="{73DFF818-8128-4D53-A9BC-56E58D6EABB9}"/>
              </a:ext>
            </a:extLst>
          </p:cNvPr>
          <p:cNvGrpSpPr/>
          <p:nvPr/>
        </p:nvGrpSpPr>
        <p:grpSpPr>
          <a:xfrm>
            <a:off x="-24384" y="609182"/>
            <a:ext cx="9168384" cy="4534318"/>
            <a:chOff x="-24384" y="920655"/>
            <a:chExt cx="9168384" cy="3967795"/>
          </a:xfrm>
        </p:grpSpPr>
        <p:sp>
          <p:nvSpPr>
            <p:cNvPr id="4" name="Text Placeholder 3"/>
            <p:cNvSpPr txBox="1">
              <a:spLocks/>
            </p:cNvSpPr>
            <p:nvPr/>
          </p:nvSpPr>
          <p:spPr>
            <a:xfrm>
              <a:off x="-24384" y="4443585"/>
              <a:ext cx="9168384" cy="4448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dirty="0">
                  <a:solidFill>
                    <a:schemeClr val="accent4">
                      <a:lumMod val="50000"/>
                    </a:schemeClr>
                  </a:solidFill>
                  <a:latin typeface="Calibri" panose="020F0502020204030204" pitchFamily="34" charset="0"/>
                </a:rPr>
                <a:t> *Data available through 2017 only. </a:t>
              </a:r>
            </a:p>
            <a:p>
              <a:pPr marL="0" lvl="0" indent="0" fontAlgn="auto">
                <a:spcBef>
                  <a:spcPts val="0"/>
                </a:spcBef>
                <a:spcAft>
                  <a:spcPts val="0"/>
                </a:spcAft>
                <a:buNone/>
              </a:pPr>
              <a:r>
                <a:rPr lang="en-US" sz="1100" dirty="0">
                  <a:solidFill>
                    <a:schemeClr val="accent4">
                      <a:lumMod val="50000"/>
                    </a:schemeClr>
                  </a:solidFill>
                  <a:latin typeface="Calibri" panose="020F0502020204030204" pitchFamily="34" charset="0"/>
                </a:rPr>
                <a:t> </a:t>
              </a:r>
              <a:r>
                <a:rPr lang="en-US" sz="1100" baseline="30000" dirty="0">
                  <a:solidFill>
                    <a:schemeClr val="accent4">
                      <a:lumMod val="50000"/>
                    </a:schemeClr>
                  </a:solidFill>
                  <a:latin typeface="Calibri" panose="020F0502020204030204" pitchFamily="34" charset="0"/>
                </a:rPr>
                <a:t>†</a:t>
              </a:r>
              <a:r>
                <a:rPr lang="en-US" sz="1100" dirty="0">
                  <a:solidFill>
                    <a:schemeClr val="accent4">
                      <a:lumMod val="50000"/>
                    </a:schemeClr>
                  </a:solidFill>
                  <a:latin typeface="Calibri" panose="020F0502020204030204" pitchFamily="34" charset="0"/>
                </a:rPr>
                <a:t>National goal: for patients with newly diagnosed TB disease for whom ≤12 months of treatment is indicated, 95% complete treatment within 12 months.</a:t>
              </a:r>
            </a:p>
          </p:txBody>
        </p:sp>
        <p:graphicFrame>
          <p:nvGraphicFramePr>
            <p:cNvPr id="6" name="Chart 5"/>
            <p:cNvGraphicFramePr/>
            <p:nvPr>
              <p:extLst>
                <p:ext uri="{D42A27DB-BD31-4B8C-83A1-F6EECF244321}">
                  <p14:modId xmlns:p14="http://schemas.microsoft.com/office/powerpoint/2010/main" val="4220879398"/>
                </p:ext>
              </p:extLst>
            </p:nvPr>
          </p:nvGraphicFramePr>
          <p:xfrm>
            <a:off x="65314" y="920655"/>
            <a:ext cx="8109576" cy="3783532"/>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9C4E0FB3-6ADD-417F-97FC-3126FB059BEF}"/>
                </a:ext>
              </a:extLst>
            </p:cNvPr>
            <p:cNvGrpSpPr/>
            <p:nvPr/>
          </p:nvGrpSpPr>
          <p:grpSpPr>
            <a:xfrm>
              <a:off x="1161948" y="1793098"/>
              <a:ext cx="7848487" cy="758104"/>
              <a:chOff x="556763" y="469364"/>
              <a:chExt cx="7452934" cy="758104"/>
            </a:xfrm>
          </p:grpSpPr>
          <p:cxnSp>
            <p:nvCxnSpPr>
              <p:cNvPr id="7" name="Straight Connector 6">
                <a:extLst>
                  <a:ext uri="{FF2B5EF4-FFF2-40B4-BE49-F238E27FC236}">
                    <a16:creationId xmlns:a16="http://schemas.microsoft.com/office/drawing/2014/main" id="{9CDDBD2C-30DD-4AB9-8996-5E27E4DED77A}"/>
                  </a:ext>
                </a:extLst>
              </p:cNvPr>
              <p:cNvCxnSpPr>
                <a:cxnSpLocks/>
              </p:cNvCxnSpPr>
              <p:nvPr/>
            </p:nvCxnSpPr>
            <p:spPr>
              <a:xfrm>
                <a:off x="556763" y="469364"/>
                <a:ext cx="6620631"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3C4EFDC2-159B-4201-B5D4-2A29CE4DFE32}"/>
                  </a:ext>
                </a:extLst>
              </p:cNvPr>
              <p:cNvSpPr txBox="1"/>
              <p:nvPr/>
            </p:nvSpPr>
            <p:spPr>
              <a:xfrm>
                <a:off x="7033143" y="469364"/>
                <a:ext cx="976554" cy="758104"/>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rgbClr val="BF311A"/>
                    </a:solidFill>
                    <a:latin typeface="Calibri" panose="020F0502020204030204" pitchFamily="34" charset="0"/>
                    <a:cs typeface="Calibri" panose="020F0502020204030204" pitchFamily="34" charset="0"/>
                  </a:rPr>
                  <a:t>National Goal</a:t>
                </a:r>
                <a:r>
                  <a:rPr lang="en-US" sz="1800" baseline="30000" dirty="0">
                    <a:solidFill>
                      <a:srgbClr val="BF311A"/>
                    </a:solidFill>
                    <a:latin typeface="Calibri" panose="020F0502020204030204" pitchFamily="34" charset="0"/>
                    <a:cs typeface="Calibri" panose="020F0502020204030204" pitchFamily="34" charset="0"/>
                  </a:rPr>
                  <a:t>†</a:t>
                </a:r>
                <a:r>
                  <a:rPr lang="en-US" sz="1800" dirty="0">
                    <a:solidFill>
                      <a:srgbClr val="BF311A"/>
                    </a:solidFill>
                    <a:latin typeface="Calibri" panose="020F0502020204030204" pitchFamily="34" charset="0"/>
                    <a:cs typeface="Calibri" panose="020F0502020204030204" pitchFamily="34" charset="0"/>
                  </a:rPr>
                  <a:t>:</a:t>
                </a:r>
              </a:p>
              <a:p>
                <a:pPr algn="ctr"/>
                <a:r>
                  <a:rPr lang="en-US" sz="1800" dirty="0">
                    <a:solidFill>
                      <a:srgbClr val="BF311A"/>
                    </a:solidFill>
                    <a:latin typeface="Calibri" panose="020F0502020204030204" pitchFamily="34" charset="0"/>
                    <a:cs typeface="Calibri" panose="020F0502020204030204" pitchFamily="34" charset="0"/>
                  </a:rPr>
                  <a:t>95%</a:t>
                </a:r>
                <a:endParaRPr lang="en-US" sz="1800" baseline="30000" dirty="0">
                  <a:solidFill>
                    <a:srgbClr val="BF311A"/>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20651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Total TB Case Rates and</a:t>
            </a:r>
            <a:br>
              <a:rPr lang="en-US" dirty="0"/>
            </a:br>
            <a:r>
              <a:rPr lang="en-US" dirty="0"/>
              <a:t>Annual Percent Change in Rate, 2010–2019</a:t>
            </a:r>
          </a:p>
        </p:txBody>
      </p:sp>
      <p:graphicFrame>
        <p:nvGraphicFramePr>
          <p:cNvPr id="7" name="Chart 6"/>
          <p:cNvGraphicFramePr/>
          <p:nvPr>
            <p:extLst>
              <p:ext uri="{D42A27DB-BD31-4B8C-83A1-F6EECF244321}">
                <p14:modId xmlns:p14="http://schemas.microsoft.com/office/powerpoint/2010/main" val="2273200194"/>
              </p:ext>
            </p:extLst>
          </p:nvPr>
        </p:nvGraphicFramePr>
        <p:xfrm>
          <a:off x="89646" y="2415371"/>
          <a:ext cx="8892989" cy="2649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1094CE9-031F-406E-8E8F-E749832EADC5}"/>
              </a:ext>
            </a:extLst>
          </p:cNvPr>
          <p:cNvSpPr txBox="1"/>
          <p:nvPr/>
        </p:nvSpPr>
        <p:spPr>
          <a:xfrm rot="16200000">
            <a:off x="-539865" y="1436354"/>
            <a:ext cx="1941214" cy="646331"/>
          </a:xfrm>
          <a:prstGeom prst="rect">
            <a:avLst/>
          </a:prstGeom>
        </p:spPr>
        <p:txBody>
          <a:bodyPr wrap="square" rtlCol="0">
            <a:spAutoFit/>
          </a:bodyPr>
          <a:lstStyle/>
          <a:p>
            <a:pPr algn="ctr">
              <a:buFont typeface="Arial" pitchFamily="34" charset="0"/>
              <a:buNone/>
            </a:pPr>
            <a:r>
              <a:rPr lang="en-US" b="1" dirty="0">
                <a:solidFill>
                  <a:schemeClr val="accent4">
                    <a:lumMod val="75000"/>
                  </a:schemeClr>
                </a:solidFill>
                <a:latin typeface="Calibri" panose="020F0502020204030204" pitchFamily="34" charset="0"/>
                <a:cs typeface="Calibri" panose="020F0502020204030204" pitchFamily="34" charset="0"/>
              </a:rPr>
              <a:t>Cases per 100,000 persons</a:t>
            </a:r>
          </a:p>
        </p:txBody>
      </p:sp>
      <p:sp>
        <p:nvSpPr>
          <p:cNvPr id="6" name="TextBox 5">
            <a:extLst>
              <a:ext uri="{FF2B5EF4-FFF2-40B4-BE49-F238E27FC236}">
                <a16:creationId xmlns:a16="http://schemas.microsoft.com/office/drawing/2014/main" id="{68A59BD8-298A-437F-B005-B909331A54BA}"/>
              </a:ext>
            </a:extLst>
          </p:cNvPr>
          <p:cNvSpPr txBox="1"/>
          <p:nvPr/>
        </p:nvSpPr>
        <p:spPr>
          <a:xfrm rot="16200000">
            <a:off x="-686741" y="3303056"/>
            <a:ext cx="2173413" cy="646331"/>
          </a:xfrm>
          <a:prstGeom prst="rect">
            <a:avLst/>
          </a:prstGeom>
        </p:spPr>
        <p:txBody>
          <a:bodyPr wrap="square" rtlCol="0">
            <a:spAutoFit/>
          </a:bodyPr>
          <a:lstStyle/>
          <a:p>
            <a:pPr algn="ctr">
              <a:buFont typeface="Arial" pitchFamily="34" charset="0"/>
              <a:buNone/>
            </a:pPr>
            <a:r>
              <a:rPr lang="en-US" b="1">
                <a:solidFill>
                  <a:schemeClr val="accent4">
                    <a:lumMod val="75000"/>
                  </a:schemeClr>
                </a:solidFill>
                <a:latin typeface="Calibri" panose="020F0502020204030204" pitchFamily="34" charset="0"/>
              </a:rPr>
              <a:t>Annual percent change in rate*</a:t>
            </a:r>
          </a:p>
        </p:txBody>
      </p:sp>
      <p:graphicFrame>
        <p:nvGraphicFramePr>
          <p:cNvPr id="13" name="Chart 12">
            <a:extLst>
              <a:ext uri="{FF2B5EF4-FFF2-40B4-BE49-F238E27FC236}">
                <a16:creationId xmlns:a16="http://schemas.microsoft.com/office/drawing/2014/main" id="{09186158-17CE-429F-9495-60619BBFF29B}"/>
              </a:ext>
            </a:extLst>
          </p:cNvPr>
          <p:cNvGraphicFramePr/>
          <p:nvPr>
            <p:extLst>
              <p:ext uri="{D42A27DB-BD31-4B8C-83A1-F6EECF244321}">
                <p14:modId xmlns:p14="http://schemas.microsoft.com/office/powerpoint/2010/main" val="3509556218"/>
              </p:ext>
            </p:extLst>
          </p:nvPr>
        </p:nvGraphicFramePr>
        <p:xfrm>
          <a:off x="143435" y="876939"/>
          <a:ext cx="8892989" cy="1543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85128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982"/>
            <a:ext cx="9144000" cy="860612"/>
          </a:xfrm>
        </p:spPr>
        <p:txBody>
          <a:bodyPr/>
          <a:lstStyle/>
          <a:p>
            <a:pPr algn="ctr"/>
            <a:r>
              <a:rPr lang="en-US" dirty="0"/>
              <a:t>TB Cases by Reason Therapy Stopped, 2017</a:t>
            </a:r>
            <a:r>
              <a:rPr lang="en-US" dirty="0">
                <a:solidFill>
                  <a:srgbClr val="5F5F5F"/>
                </a:solidFill>
              </a:rPr>
              <a:t> </a:t>
            </a:r>
            <a:br>
              <a:rPr lang="en-US" dirty="0">
                <a:solidFill>
                  <a:srgbClr val="5F5F5F"/>
                </a:solidFill>
              </a:rPr>
            </a:br>
            <a:r>
              <a:rPr lang="en-US" dirty="0">
                <a:solidFill>
                  <a:srgbClr val="5F5F5F"/>
                </a:solidFill>
              </a:rPr>
              <a:t>(N=8,839)</a:t>
            </a:r>
            <a:endParaRPr lang="en-US" dirty="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4251527"/>
              </p:ext>
            </p:extLst>
          </p:nvPr>
        </p:nvGraphicFramePr>
        <p:xfrm>
          <a:off x="0" y="471340"/>
          <a:ext cx="5769204" cy="4477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867900755"/>
              </p:ext>
            </p:extLst>
          </p:nvPr>
        </p:nvGraphicFramePr>
        <p:xfrm>
          <a:off x="4039644" y="1696398"/>
          <a:ext cx="5029199" cy="239150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678B8C8-3598-4FA3-BC78-91C4EAC66DBF}"/>
              </a:ext>
            </a:extLst>
          </p:cNvPr>
          <p:cNvSpPr txBox="1"/>
          <p:nvPr/>
        </p:nvSpPr>
        <p:spPr>
          <a:xfrm>
            <a:off x="-9525" y="4796906"/>
            <a:ext cx="8787937" cy="430887"/>
          </a:xfrm>
          <a:prstGeom prst="rect">
            <a:avLst/>
          </a:prstGeom>
        </p:spPr>
        <p:txBody>
          <a:bodyPr wrap="square" rtlCol="0">
            <a:spAutoFit/>
          </a:bodyPr>
          <a:lstStyle/>
          <a:p>
            <a:r>
              <a:rPr lang="en-US" sz="1100" dirty="0">
                <a:solidFill>
                  <a:schemeClr val="accent4">
                    <a:lumMod val="50000"/>
                  </a:schemeClr>
                </a:solidFill>
                <a:latin typeface="Calibri" panose="020F0502020204030204" pitchFamily="34" charset="0"/>
              </a:rPr>
              <a:t>*Data available through 2017 only. Among </a:t>
            </a:r>
            <a:r>
              <a:rPr lang="en-US" sz="1100" b="1" i="1" dirty="0">
                <a:solidFill>
                  <a:schemeClr val="accent4">
                    <a:lumMod val="50000"/>
                  </a:schemeClr>
                </a:solidFill>
                <a:latin typeface="Calibri" panose="020F0502020204030204" pitchFamily="34" charset="0"/>
              </a:rPr>
              <a:t>all</a:t>
            </a:r>
            <a:r>
              <a:rPr lang="en-US" sz="1100" dirty="0">
                <a:solidFill>
                  <a:schemeClr val="accent4">
                    <a:lumMod val="50000"/>
                  </a:schemeClr>
                </a:solidFill>
                <a:latin typeface="Calibri" panose="020F0502020204030204" pitchFamily="34" charset="0"/>
              </a:rPr>
              <a:t> patients who were alive at diagnosis and started on TB treatment.  </a:t>
            </a:r>
          </a:p>
          <a:p>
            <a:pPr>
              <a:buFont typeface="Arial" pitchFamily="34" charset="0"/>
              <a:buNone/>
            </a:pPr>
            <a:endParaRPr lang="en-US" sz="1100" dirty="0">
              <a:solidFill>
                <a:schemeClr val="accent4">
                  <a:lumMod val="50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3837E2A7-9DEB-49D2-98B7-4FFA2774DBFA}"/>
              </a:ext>
            </a:extLst>
          </p:cNvPr>
          <p:cNvSpPr txBox="1"/>
          <p:nvPr/>
        </p:nvSpPr>
        <p:spPr>
          <a:xfrm>
            <a:off x="4852587" y="1051292"/>
            <a:ext cx="3516922" cy="646331"/>
          </a:xfrm>
          <a:prstGeom prst="rect">
            <a:avLst/>
          </a:prstGeom>
        </p:spPr>
        <p:txBody>
          <a:bodyPr wrap="square" rtlCol="0">
            <a:spAutoFit/>
          </a:bodyPr>
          <a:lstStyle/>
          <a:p>
            <a:pPr algn="ctr">
              <a:buFont typeface="Arial" pitchFamily="34" charset="0"/>
              <a:buNone/>
            </a:pPr>
            <a:r>
              <a:rPr lang="en-US" b="1" dirty="0">
                <a:solidFill>
                  <a:schemeClr val="accent4">
                    <a:lumMod val="75000"/>
                  </a:schemeClr>
                </a:solidFill>
                <a:latin typeface="Calibri" panose="020F0502020204030204" pitchFamily="34" charset="0"/>
              </a:rPr>
              <a:t>Outcomes for patients who </a:t>
            </a:r>
            <a:br>
              <a:rPr lang="en-US" b="1" dirty="0">
                <a:solidFill>
                  <a:schemeClr val="accent4">
                    <a:lumMod val="75000"/>
                  </a:schemeClr>
                </a:solidFill>
                <a:latin typeface="Calibri" panose="020F0502020204030204" pitchFamily="34" charset="0"/>
              </a:rPr>
            </a:br>
            <a:r>
              <a:rPr lang="en-US" b="1" dirty="0">
                <a:solidFill>
                  <a:schemeClr val="accent4">
                    <a:lumMod val="75000"/>
                  </a:schemeClr>
                </a:solidFill>
                <a:latin typeface="Calibri" panose="020F0502020204030204" pitchFamily="34" charset="0"/>
              </a:rPr>
              <a:t>did not complete treatment</a:t>
            </a:r>
          </a:p>
        </p:txBody>
      </p:sp>
    </p:spTree>
    <p:extLst>
      <p:ext uri="{BB962C8B-B14F-4D97-AF65-F5344CB8AC3E}">
        <p14:creationId xmlns:p14="http://schemas.microsoft.com/office/powerpoint/2010/main" val="40163452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Isoniazid Resistance Among U.S.-born versus </a:t>
            </a:r>
            <a:br>
              <a:rPr lang="en-US" dirty="0"/>
            </a:br>
            <a:r>
              <a:rPr lang="en-US" dirty="0"/>
              <a:t>Non-U.S.–born Persons, United States, 1993–2019</a:t>
            </a:r>
          </a:p>
        </p:txBody>
      </p:sp>
      <p:graphicFrame>
        <p:nvGraphicFramePr>
          <p:cNvPr id="6" name="Chart 5">
            <a:extLst>
              <a:ext uri="{FF2B5EF4-FFF2-40B4-BE49-F238E27FC236}">
                <a16:creationId xmlns:a16="http://schemas.microsoft.com/office/drawing/2014/main" id="{4DA8EDFF-E133-435C-89E3-2E37C2191CC7}"/>
              </a:ext>
            </a:extLst>
          </p:cNvPr>
          <p:cNvGraphicFramePr/>
          <p:nvPr>
            <p:extLst>
              <p:ext uri="{D42A27DB-BD31-4B8C-83A1-F6EECF244321}">
                <p14:modId xmlns:p14="http://schemas.microsoft.com/office/powerpoint/2010/main" val="3298990386"/>
              </p:ext>
            </p:extLst>
          </p:nvPr>
        </p:nvGraphicFramePr>
        <p:xfrm>
          <a:off x="145774" y="1098586"/>
          <a:ext cx="8653669" cy="3991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9425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46053"/>
            <a:ext cx="8229600" cy="802380"/>
          </a:xfrm>
        </p:spPr>
        <p:txBody>
          <a:bodyPr anchor="ctr"/>
          <a:lstStyle/>
          <a:p>
            <a:pPr algn="ctr"/>
            <a:r>
              <a:rPr lang="en-US" dirty="0"/>
              <a:t>Cases of MDR TB by History of TB, </a:t>
            </a:r>
            <a:br>
              <a:rPr lang="en-US" dirty="0"/>
            </a:br>
            <a:r>
              <a:rPr lang="en-US" dirty="0"/>
              <a:t>United States, 1993–2019</a:t>
            </a:r>
          </a:p>
        </p:txBody>
      </p:sp>
      <p:graphicFrame>
        <p:nvGraphicFramePr>
          <p:cNvPr id="6" name="Chart 5"/>
          <p:cNvGraphicFramePr/>
          <p:nvPr>
            <p:extLst>
              <p:ext uri="{D42A27DB-BD31-4B8C-83A1-F6EECF244321}">
                <p14:modId xmlns:p14="http://schemas.microsoft.com/office/powerpoint/2010/main" val="2627232062"/>
              </p:ext>
            </p:extLst>
          </p:nvPr>
        </p:nvGraphicFramePr>
        <p:xfrm>
          <a:off x="172278" y="728870"/>
          <a:ext cx="8746435" cy="40862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4828323"/>
            <a:ext cx="9144000" cy="275139"/>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745" lvl="0" indent="-118745" fontAlgn="auto">
              <a:spcBef>
                <a:spcPts val="0"/>
              </a:spcBef>
              <a:spcAft>
                <a:spcPts val="0"/>
              </a:spcAft>
              <a:buNone/>
            </a:pPr>
            <a:r>
              <a:rPr lang="en-US" sz="1100" dirty="0">
                <a:solidFill>
                  <a:schemeClr val="accent4">
                    <a:lumMod val="50000"/>
                  </a:schemeClr>
                </a:solidFill>
                <a:latin typeface="Calibri"/>
                <a:cs typeface="Calibri"/>
              </a:rPr>
              <a:t>*Based on initial isolates from persons with no prior history of TB; multidrug-resistant TB (MDR TB) is defined as resistance to at least isoniazid and rifampin.	</a:t>
            </a:r>
            <a:endParaRPr lang="en-US" dirty="0">
              <a:solidFill>
                <a:schemeClr val="accent4">
                  <a:lumMod val="50000"/>
                </a:schemeClr>
              </a:solidFill>
              <a:latin typeface="Calibri"/>
              <a:cs typeface="Calibri"/>
            </a:endParaRPr>
          </a:p>
        </p:txBody>
      </p:sp>
    </p:spTree>
    <p:extLst>
      <p:ext uri="{BB962C8B-B14F-4D97-AF65-F5344CB8AC3E}">
        <p14:creationId xmlns:p14="http://schemas.microsoft.com/office/powerpoint/2010/main" val="49603328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HIV Coinfection by Age Among Persons </a:t>
            </a:r>
            <a:br>
              <a:rPr lang="en-US"/>
            </a:br>
            <a:r>
              <a:rPr lang="en-US"/>
              <a:t>Reported with TB, United States, 2011–2019</a:t>
            </a:r>
          </a:p>
        </p:txBody>
      </p:sp>
      <p:graphicFrame>
        <p:nvGraphicFramePr>
          <p:cNvPr id="5" name="Chart 4"/>
          <p:cNvGraphicFramePr/>
          <p:nvPr>
            <p:extLst>
              <p:ext uri="{D42A27DB-BD31-4B8C-83A1-F6EECF244321}">
                <p14:modId xmlns:p14="http://schemas.microsoft.com/office/powerpoint/2010/main" val="1928012943"/>
              </p:ext>
            </p:extLst>
          </p:nvPr>
        </p:nvGraphicFramePr>
        <p:xfrm>
          <a:off x="457200" y="1063230"/>
          <a:ext cx="8229601" cy="3972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97265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26113"/>
          </a:xfrm>
        </p:spPr>
        <p:txBody>
          <a:bodyPr anchor="ctr"/>
          <a:lstStyle/>
          <a:p>
            <a:pPr algn="ctr"/>
            <a:r>
              <a:rPr lang="en-US"/>
              <a:t>Selected Risk Factors by Origin of Birth,</a:t>
            </a:r>
            <a:br>
              <a:rPr lang="en-US"/>
            </a:br>
            <a:r>
              <a:rPr lang="en-US"/>
              <a:t>United States, 2019</a:t>
            </a:r>
          </a:p>
        </p:txBody>
      </p:sp>
      <p:graphicFrame>
        <p:nvGraphicFramePr>
          <p:cNvPr id="18" name="Chart 17">
            <a:extLst>
              <a:ext uri="{FF2B5EF4-FFF2-40B4-BE49-F238E27FC236}">
                <a16:creationId xmlns:a16="http://schemas.microsoft.com/office/drawing/2014/main" id="{4094D0C5-06AD-4589-A343-A3CD615C059A}"/>
              </a:ext>
            </a:extLst>
          </p:cNvPr>
          <p:cNvGraphicFramePr/>
          <p:nvPr>
            <p:extLst>
              <p:ext uri="{D42A27DB-BD31-4B8C-83A1-F6EECF244321}">
                <p14:modId xmlns:p14="http://schemas.microsoft.com/office/powerpoint/2010/main" val="366210202"/>
              </p:ext>
            </p:extLst>
          </p:nvPr>
        </p:nvGraphicFramePr>
        <p:xfrm>
          <a:off x="457200" y="832092"/>
          <a:ext cx="8229600" cy="4248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07854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63225"/>
          </a:xfrm>
        </p:spPr>
        <p:txBody>
          <a:bodyPr/>
          <a:lstStyle/>
          <a:p>
            <a:pPr algn="ctr"/>
            <a:r>
              <a:rPr lang="en-US" dirty="0"/>
              <a:t>TB Cases Among Persons Aged ≥15 with Other </a:t>
            </a:r>
            <a:br>
              <a:rPr lang="en-US" dirty="0"/>
            </a:br>
            <a:r>
              <a:rPr lang="en-US" dirty="0"/>
              <a:t>Selected Risk Factors, 2019</a:t>
            </a:r>
            <a:br>
              <a:rPr lang="en-US" dirty="0"/>
            </a:br>
            <a:r>
              <a:rPr lang="en-US" dirty="0">
                <a:solidFill>
                  <a:srgbClr val="5F5F5F"/>
                </a:solidFill>
              </a:rPr>
              <a:t>(N=8,549)</a:t>
            </a:r>
          </a:p>
        </p:txBody>
      </p:sp>
      <p:graphicFrame>
        <p:nvGraphicFramePr>
          <p:cNvPr id="5" name="Content Placeholder 20"/>
          <p:cNvGraphicFramePr>
            <a:graphicFrameLocks/>
          </p:cNvGraphicFramePr>
          <p:nvPr>
            <p:extLst>
              <p:ext uri="{D42A27DB-BD31-4B8C-83A1-F6EECF244321}">
                <p14:modId xmlns:p14="http://schemas.microsoft.com/office/powerpoint/2010/main" val="1755833139"/>
              </p:ext>
            </p:extLst>
          </p:nvPr>
        </p:nvGraphicFramePr>
        <p:xfrm>
          <a:off x="457200" y="1063229"/>
          <a:ext cx="8398701" cy="4080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71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023" y="4620522"/>
            <a:ext cx="8860440" cy="430887"/>
          </a:xfrm>
          <a:prstGeom prst="rect">
            <a:avLst/>
          </a:prstGeom>
        </p:spPr>
        <p:txBody>
          <a:bodyPr wrap="square">
            <a:spAutoFit/>
          </a:bodyPr>
          <a:lstStyle/>
          <a:p>
            <a:pPr lvl="0"/>
            <a:r>
              <a:rPr lang="en-US" sz="1100" dirty="0">
                <a:solidFill>
                  <a:schemeClr val="accent4">
                    <a:lumMod val="75000"/>
                  </a:schemeClr>
                </a:solidFill>
                <a:latin typeface="Calibri" panose="020F0502020204030204" pitchFamily="34" charset="0"/>
                <a:cs typeface="Calibri" panose="020F0502020204030204" pitchFamily="34" charset="0"/>
              </a:rPr>
              <a:t>*Correctional facilities include federal prisons, state prisons, local jails, juvenile correctional facilities, other correctional facilities, or unknown type of correctional facility.</a:t>
            </a:r>
          </a:p>
        </p:txBody>
      </p:sp>
      <p:sp>
        <p:nvSpPr>
          <p:cNvPr id="13" name="Title 12"/>
          <p:cNvSpPr>
            <a:spLocks noGrp="1"/>
          </p:cNvSpPr>
          <p:nvPr>
            <p:ph type="title"/>
          </p:nvPr>
        </p:nvSpPr>
        <p:spPr>
          <a:xfrm>
            <a:off x="293571" y="133792"/>
            <a:ext cx="8645892" cy="720329"/>
          </a:xfrm>
        </p:spPr>
        <p:txBody>
          <a:bodyPr anchor="ctr">
            <a:noAutofit/>
          </a:bodyPr>
          <a:lstStyle/>
          <a:p>
            <a:pPr algn="ctr"/>
            <a:r>
              <a:rPr lang="en-US" dirty="0"/>
              <a:t>TB Cases among Residents of Correctional Facilities*,</a:t>
            </a:r>
            <a:br>
              <a:rPr lang="en-US" dirty="0"/>
            </a:br>
            <a:r>
              <a:rPr lang="en-US" dirty="0"/>
              <a:t>Aged ≥15, 1993–2019</a:t>
            </a:r>
          </a:p>
        </p:txBody>
      </p:sp>
      <p:graphicFrame>
        <p:nvGraphicFramePr>
          <p:cNvPr id="7" name="Chart 6"/>
          <p:cNvGraphicFramePr/>
          <p:nvPr>
            <p:extLst>
              <p:ext uri="{D42A27DB-BD31-4B8C-83A1-F6EECF244321}">
                <p14:modId xmlns:p14="http://schemas.microsoft.com/office/powerpoint/2010/main" val="1714955006"/>
              </p:ext>
            </p:extLst>
          </p:nvPr>
        </p:nvGraphicFramePr>
        <p:xfrm>
          <a:off x="141780" y="776013"/>
          <a:ext cx="8860440" cy="4460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46952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13F7-41B2-4CA8-A770-E5A9D66E11E0}"/>
              </a:ext>
            </a:extLst>
          </p:cNvPr>
          <p:cNvSpPr>
            <a:spLocks noGrp="1"/>
          </p:cNvSpPr>
          <p:nvPr>
            <p:ph type="title"/>
          </p:nvPr>
        </p:nvSpPr>
        <p:spPr>
          <a:xfrm>
            <a:off x="383684" y="114442"/>
            <a:ext cx="8481317" cy="821216"/>
          </a:xfrm>
        </p:spPr>
        <p:txBody>
          <a:bodyPr/>
          <a:lstStyle/>
          <a:p>
            <a:pPr algn="ctr"/>
            <a:r>
              <a:rPr lang="en-US" dirty="0"/>
              <a:t>Percentage of TB Cases among Residents of Correctional Facilities* by Reporting Area, Aged ≥15, 2019</a:t>
            </a:r>
          </a:p>
        </p:txBody>
      </p:sp>
      <p:pic>
        <p:nvPicPr>
          <p:cNvPr id="5" name="Picture 4">
            <a:extLst>
              <a:ext uri="{FF2B5EF4-FFF2-40B4-BE49-F238E27FC236}">
                <a16:creationId xmlns:a16="http://schemas.microsoft.com/office/drawing/2014/main" id="{9CB84092-E1DB-42AF-B041-4100DE2D1FFE}"/>
              </a:ext>
            </a:extLst>
          </p:cNvPr>
          <p:cNvPicPr>
            <a:picLocks noChangeAspect="1"/>
          </p:cNvPicPr>
          <p:nvPr/>
        </p:nvPicPr>
        <p:blipFill>
          <a:blip r:embed="rId3"/>
          <a:stretch>
            <a:fillRect/>
          </a:stretch>
        </p:blipFill>
        <p:spPr>
          <a:xfrm>
            <a:off x="1225436" y="851995"/>
            <a:ext cx="6821554" cy="3942590"/>
          </a:xfrm>
          <a:prstGeom prst="rect">
            <a:avLst/>
          </a:prstGeom>
        </p:spPr>
      </p:pic>
      <p:sp>
        <p:nvSpPr>
          <p:cNvPr id="4" name="TextBox 3">
            <a:extLst>
              <a:ext uri="{FF2B5EF4-FFF2-40B4-BE49-F238E27FC236}">
                <a16:creationId xmlns:a16="http://schemas.microsoft.com/office/drawing/2014/main" id="{A13198FA-B0C8-4165-9553-80B7AFC3DFF1}"/>
              </a:ext>
            </a:extLst>
          </p:cNvPr>
          <p:cNvSpPr txBox="1"/>
          <p:nvPr/>
        </p:nvSpPr>
        <p:spPr>
          <a:xfrm>
            <a:off x="2413002" y="2857670"/>
            <a:ext cx="585860" cy="338554"/>
          </a:xfrm>
          <a:prstGeom prst="rect">
            <a:avLst/>
          </a:prstGeom>
          <a:noFill/>
        </p:spPr>
        <p:txBody>
          <a:bodyPr wrap="square" rtlCol="0" anchor="t">
            <a:spAutoFit/>
          </a:bodyPr>
          <a:lstStyle/>
          <a:p>
            <a:r>
              <a:rPr lang="en-US" sz="1600" b="1" dirty="0">
                <a:solidFill>
                  <a:schemeClr val="bg2"/>
                </a:solidFill>
                <a:latin typeface="Calibri"/>
                <a:cs typeface="Calibri"/>
              </a:rPr>
              <a:t>25%</a:t>
            </a:r>
            <a:endParaRPr lang="en-US" sz="1600" b="1" dirty="0">
              <a:solidFill>
                <a:schemeClr val="bg2"/>
              </a:solidFill>
              <a:latin typeface="Calibri" panose="020F0502020204030204" pitchFamily="34" charset="0"/>
              <a:cs typeface="Calibri"/>
            </a:endParaRPr>
          </a:p>
        </p:txBody>
      </p:sp>
      <p:sp>
        <p:nvSpPr>
          <p:cNvPr id="6" name="TextBox 5">
            <a:extLst>
              <a:ext uri="{FF2B5EF4-FFF2-40B4-BE49-F238E27FC236}">
                <a16:creationId xmlns:a16="http://schemas.microsoft.com/office/drawing/2014/main" id="{26590719-39BB-44CD-AFF1-CD31FE8FA394}"/>
              </a:ext>
            </a:extLst>
          </p:cNvPr>
          <p:cNvSpPr txBox="1"/>
          <p:nvPr/>
        </p:nvSpPr>
        <p:spPr>
          <a:xfrm>
            <a:off x="6341185" y="2409187"/>
            <a:ext cx="585860" cy="307777"/>
          </a:xfrm>
          <a:prstGeom prst="rect">
            <a:avLst/>
          </a:prstGeom>
          <a:noFill/>
        </p:spPr>
        <p:txBody>
          <a:bodyPr wrap="square" rtlCol="0" anchor="t">
            <a:spAutoFit/>
          </a:bodyPr>
          <a:lstStyle/>
          <a:p>
            <a:r>
              <a:rPr lang="en-US" sz="1400" b="1" dirty="0">
                <a:solidFill>
                  <a:schemeClr val="bg2"/>
                </a:solidFill>
                <a:latin typeface="Calibri"/>
                <a:cs typeface="Calibri"/>
              </a:rPr>
              <a:t>10%</a:t>
            </a:r>
            <a:endParaRPr lang="en-US" sz="1400" b="1" dirty="0">
              <a:solidFill>
                <a:schemeClr val="bg2"/>
              </a:solidFill>
              <a:latin typeface="Calibri" panose="020F0502020204030204" pitchFamily="34" charset="0"/>
              <a:cs typeface="Calibri"/>
            </a:endParaRPr>
          </a:p>
        </p:txBody>
      </p:sp>
      <p:sp>
        <p:nvSpPr>
          <p:cNvPr id="7" name="TextBox 6">
            <a:extLst>
              <a:ext uri="{FF2B5EF4-FFF2-40B4-BE49-F238E27FC236}">
                <a16:creationId xmlns:a16="http://schemas.microsoft.com/office/drawing/2014/main" id="{459A55EC-3EA2-438D-9DFD-0DB79E8D8EAA}"/>
              </a:ext>
            </a:extLst>
          </p:cNvPr>
          <p:cNvSpPr txBox="1"/>
          <p:nvPr/>
        </p:nvSpPr>
        <p:spPr>
          <a:xfrm>
            <a:off x="5306137" y="3269367"/>
            <a:ext cx="585860" cy="338554"/>
          </a:xfrm>
          <a:prstGeom prst="rect">
            <a:avLst/>
          </a:prstGeom>
          <a:noFill/>
        </p:spPr>
        <p:txBody>
          <a:bodyPr wrap="square" rtlCol="0" anchor="t">
            <a:spAutoFit/>
          </a:bodyPr>
          <a:lstStyle/>
          <a:p>
            <a:r>
              <a:rPr lang="en-US" sz="1600" b="1" dirty="0">
                <a:solidFill>
                  <a:schemeClr val="bg2"/>
                </a:solidFill>
                <a:latin typeface="Calibri"/>
                <a:cs typeface="Calibri"/>
              </a:rPr>
              <a:t>15%</a:t>
            </a:r>
            <a:endParaRPr lang="en-US" sz="1600" b="1" dirty="0">
              <a:solidFill>
                <a:schemeClr val="bg2"/>
              </a:solidFill>
              <a:latin typeface="Calibri" panose="020F0502020204030204" pitchFamily="34" charset="0"/>
              <a:cs typeface="Calibri"/>
            </a:endParaRPr>
          </a:p>
        </p:txBody>
      </p:sp>
      <p:sp>
        <p:nvSpPr>
          <p:cNvPr id="8" name="TextBox 7">
            <a:extLst>
              <a:ext uri="{FF2B5EF4-FFF2-40B4-BE49-F238E27FC236}">
                <a16:creationId xmlns:a16="http://schemas.microsoft.com/office/drawing/2014/main" id="{9E5254F8-E83C-4A0E-B664-BD764A8C4B03}"/>
              </a:ext>
            </a:extLst>
          </p:cNvPr>
          <p:cNvSpPr txBox="1"/>
          <p:nvPr/>
        </p:nvSpPr>
        <p:spPr>
          <a:xfrm>
            <a:off x="4000383" y="3352922"/>
            <a:ext cx="585860" cy="338554"/>
          </a:xfrm>
          <a:prstGeom prst="rect">
            <a:avLst/>
          </a:prstGeom>
          <a:noFill/>
        </p:spPr>
        <p:txBody>
          <a:bodyPr wrap="square" rtlCol="0" anchor="t">
            <a:spAutoFit/>
          </a:bodyPr>
          <a:lstStyle/>
          <a:p>
            <a:r>
              <a:rPr lang="en-US" sz="1600" b="1" dirty="0">
                <a:solidFill>
                  <a:schemeClr val="bg2"/>
                </a:solidFill>
                <a:latin typeface="Calibri"/>
                <a:cs typeface="Calibri"/>
              </a:rPr>
              <a:t>10%</a:t>
            </a:r>
            <a:endParaRPr lang="en-US" sz="1600" b="1" dirty="0">
              <a:solidFill>
                <a:schemeClr val="bg2"/>
              </a:solidFill>
              <a:latin typeface="Calibri" panose="020F0502020204030204" pitchFamily="34" charset="0"/>
              <a:cs typeface="Calibri"/>
            </a:endParaRPr>
          </a:p>
        </p:txBody>
      </p:sp>
      <p:sp>
        <p:nvSpPr>
          <p:cNvPr id="9" name="TextBox 8">
            <a:extLst>
              <a:ext uri="{FF2B5EF4-FFF2-40B4-BE49-F238E27FC236}">
                <a16:creationId xmlns:a16="http://schemas.microsoft.com/office/drawing/2014/main" id="{A01D81C2-EED0-4370-984B-C9E079F6CD89}"/>
              </a:ext>
            </a:extLst>
          </p:cNvPr>
          <p:cNvSpPr txBox="1"/>
          <p:nvPr/>
        </p:nvSpPr>
        <p:spPr>
          <a:xfrm>
            <a:off x="3970870" y="1691338"/>
            <a:ext cx="585860" cy="338554"/>
          </a:xfrm>
          <a:prstGeom prst="rect">
            <a:avLst/>
          </a:prstGeom>
          <a:noFill/>
        </p:spPr>
        <p:txBody>
          <a:bodyPr wrap="square" rtlCol="0" anchor="t">
            <a:spAutoFit/>
          </a:bodyPr>
          <a:lstStyle/>
          <a:p>
            <a:r>
              <a:rPr lang="en-US" sz="1600" b="1" dirty="0">
                <a:solidFill>
                  <a:schemeClr val="bg2"/>
                </a:solidFill>
                <a:latin typeface="Calibri"/>
                <a:cs typeface="Calibri"/>
              </a:rPr>
              <a:t>13%</a:t>
            </a:r>
            <a:endParaRPr lang="en-US" sz="1600" b="1" dirty="0">
              <a:solidFill>
                <a:schemeClr val="bg2"/>
              </a:solidFill>
              <a:latin typeface="Calibri" panose="020F0502020204030204" pitchFamily="34" charset="0"/>
              <a:cs typeface="Calibri"/>
            </a:endParaRPr>
          </a:p>
        </p:txBody>
      </p:sp>
      <p:sp>
        <p:nvSpPr>
          <p:cNvPr id="10" name="TextBox 9">
            <a:extLst>
              <a:ext uri="{FF2B5EF4-FFF2-40B4-BE49-F238E27FC236}">
                <a16:creationId xmlns:a16="http://schemas.microsoft.com/office/drawing/2014/main" id="{D2D6B4C1-EF47-453E-A4D9-0C8CCA0F7650}"/>
              </a:ext>
            </a:extLst>
          </p:cNvPr>
          <p:cNvSpPr txBox="1"/>
          <p:nvPr/>
        </p:nvSpPr>
        <p:spPr>
          <a:xfrm>
            <a:off x="2225546" y="4238793"/>
            <a:ext cx="4954684" cy="307777"/>
          </a:xfrm>
          <a:prstGeom prst="rect">
            <a:avLst/>
          </a:prstGeom>
          <a:noFill/>
        </p:spPr>
        <p:txBody>
          <a:bodyPr wrap="square" rtlCol="0">
            <a:spAutoFit/>
          </a:bodyPr>
          <a:lstStyle/>
          <a:p>
            <a:pPr algn="ctr"/>
            <a:r>
              <a:rPr lang="en-US" sz="1400" b="1" dirty="0">
                <a:solidFill>
                  <a:srgbClr val="3F3F3F"/>
                </a:solidFill>
                <a:latin typeface="Calibri" panose="020F0502020204030204" pitchFamily="34" charset="0"/>
              </a:rPr>
              <a:t>Percentage of cases among residents of correctional facilities</a:t>
            </a:r>
          </a:p>
        </p:txBody>
      </p:sp>
      <p:sp>
        <p:nvSpPr>
          <p:cNvPr id="11" name="Rectangle 10">
            <a:extLst>
              <a:ext uri="{FF2B5EF4-FFF2-40B4-BE49-F238E27FC236}">
                <a16:creationId xmlns:a16="http://schemas.microsoft.com/office/drawing/2014/main" id="{B0D113EA-2AB9-44A3-AE68-8F2B4B746047}"/>
              </a:ext>
            </a:extLst>
          </p:cNvPr>
          <p:cNvSpPr/>
          <p:nvPr/>
        </p:nvSpPr>
        <p:spPr>
          <a:xfrm>
            <a:off x="141780" y="4794585"/>
            <a:ext cx="8860440" cy="261610"/>
          </a:xfrm>
          <a:prstGeom prst="rect">
            <a:avLst/>
          </a:prstGeom>
        </p:spPr>
        <p:txBody>
          <a:bodyPr wrap="square">
            <a:spAutoFit/>
          </a:bodyPr>
          <a:lstStyle/>
          <a:p>
            <a:pPr lvl="0"/>
            <a:r>
              <a:rPr lang="en-US" sz="1100" dirty="0">
                <a:solidFill>
                  <a:schemeClr val="accent4">
                    <a:lumMod val="75000"/>
                  </a:schemeClr>
                </a:solidFill>
                <a:latin typeface="Calibri" panose="020F0502020204030204" pitchFamily="34" charset="0"/>
                <a:cs typeface="Calibri" panose="020F0502020204030204" pitchFamily="34" charset="0"/>
              </a:rPr>
              <a:t>*Correctional facilities include federal prisons, state prisons, local jails, juvenile correctional facilities, other correctional facilities, or unknown type.</a:t>
            </a:r>
          </a:p>
        </p:txBody>
      </p:sp>
    </p:spTree>
    <p:extLst>
      <p:ext uri="{BB962C8B-B14F-4D97-AF65-F5344CB8AC3E}">
        <p14:creationId xmlns:p14="http://schemas.microsoft.com/office/powerpoint/2010/main" val="304565377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96047"/>
            <a:ext cx="8229600" cy="720329"/>
          </a:xfrm>
        </p:spPr>
        <p:txBody>
          <a:bodyPr anchor="ctr">
            <a:noAutofit/>
          </a:bodyPr>
          <a:lstStyle/>
          <a:p>
            <a:pPr algn="ctr"/>
            <a:r>
              <a:rPr lang="en-US" dirty="0"/>
              <a:t>TB Cases among Residents of Correctional Facilities Aged ≥15 by Type of Facility, 1993–2019</a:t>
            </a:r>
          </a:p>
        </p:txBody>
      </p:sp>
      <p:sp>
        <p:nvSpPr>
          <p:cNvPr id="5" name="Rectangle 4"/>
          <p:cNvSpPr/>
          <p:nvPr/>
        </p:nvSpPr>
        <p:spPr>
          <a:xfrm>
            <a:off x="80525" y="4652194"/>
            <a:ext cx="8778525" cy="461665"/>
          </a:xfrm>
          <a:prstGeom prst="rect">
            <a:avLst/>
          </a:prstGeom>
        </p:spPr>
        <p:txBody>
          <a:bodyPr wrap="square">
            <a:spAutoFit/>
          </a:bodyPr>
          <a:lstStyle/>
          <a:p>
            <a:pPr lvl="0"/>
            <a:r>
              <a:rPr lang="en-US" sz="1200">
                <a:solidFill>
                  <a:schemeClr val="accent4">
                    <a:lumMod val="75000"/>
                  </a:schemeClr>
                </a:solidFill>
                <a:latin typeface="Calibri" panose="020F0502020204030204" pitchFamily="34" charset="0"/>
                <a:cs typeface="Calibri" panose="020F0502020204030204" pitchFamily="34" charset="0"/>
              </a:rPr>
              <a:t>*Includes Immigration and Customs Enforcement (ICE) detention centers, tribal jails operated by Indian reservations, police lockups (temporary holding facilities for person who have not been formally charged in court), military stockades and jails, or federal park facilities</a:t>
            </a:r>
          </a:p>
        </p:txBody>
      </p:sp>
      <p:graphicFrame>
        <p:nvGraphicFramePr>
          <p:cNvPr id="4" name="Chart 3"/>
          <p:cNvGraphicFramePr/>
          <p:nvPr>
            <p:extLst>
              <p:ext uri="{D42A27DB-BD31-4B8C-83A1-F6EECF244321}">
                <p14:modId xmlns:p14="http://schemas.microsoft.com/office/powerpoint/2010/main" val="4150699906"/>
              </p:ext>
            </p:extLst>
          </p:nvPr>
        </p:nvGraphicFramePr>
        <p:xfrm>
          <a:off x="284950" y="941428"/>
          <a:ext cx="8574100" cy="3764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06470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63225"/>
          </a:xfrm>
        </p:spPr>
        <p:txBody>
          <a:bodyPr/>
          <a:lstStyle/>
          <a:p>
            <a:pPr algn="ctr"/>
            <a:r>
              <a:rPr lang="en-US" dirty="0"/>
              <a:t>Substance Use Disorder Among TB Patients ≥15 Years, United States, 2019 </a:t>
            </a:r>
            <a:br>
              <a:rPr lang="en-US" dirty="0"/>
            </a:br>
            <a:r>
              <a:rPr lang="en-US" dirty="0">
                <a:solidFill>
                  <a:srgbClr val="5F5F5F"/>
                </a:solidFill>
              </a:rPr>
              <a:t>(N=8,549)</a:t>
            </a:r>
            <a:r>
              <a:rPr lang="en-US" dirty="0"/>
              <a:t> </a:t>
            </a:r>
          </a:p>
        </p:txBody>
      </p:sp>
      <p:graphicFrame>
        <p:nvGraphicFramePr>
          <p:cNvPr id="6" name="Chart 5">
            <a:extLst>
              <a:ext uri="{FF2B5EF4-FFF2-40B4-BE49-F238E27FC236}">
                <a16:creationId xmlns:a16="http://schemas.microsoft.com/office/drawing/2014/main" id="{C7B69CB1-D788-4BE3-89DE-BE5CFDB349AC}"/>
              </a:ext>
            </a:extLst>
          </p:cNvPr>
          <p:cNvGraphicFramePr/>
          <p:nvPr>
            <p:extLst>
              <p:ext uri="{D42A27DB-BD31-4B8C-83A1-F6EECF244321}">
                <p14:modId xmlns:p14="http://schemas.microsoft.com/office/powerpoint/2010/main" val="546130342"/>
              </p:ext>
            </p:extLst>
          </p:nvPr>
        </p:nvGraphicFramePr>
        <p:xfrm>
          <a:off x="304800" y="954157"/>
          <a:ext cx="8382000" cy="3882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3503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a:cs typeface="Arial" charset="0"/>
              </a:rPr>
              <a:t>Reported TB-Related Deaths* and Mortality Rates </a:t>
            </a:r>
            <a:br>
              <a:rPr lang="en-US">
                <a:cs typeface="Arial" charset="0"/>
              </a:rPr>
            </a:br>
            <a:r>
              <a:rPr lang="en-US">
                <a:cs typeface="Arial" charset="0"/>
              </a:rPr>
              <a:t>United States, 1993–2018</a:t>
            </a:r>
            <a:endParaRPr lang="en-US"/>
          </a:p>
        </p:txBody>
      </p:sp>
      <p:graphicFrame>
        <p:nvGraphicFramePr>
          <p:cNvPr id="7" name="Chart 6"/>
          <p:cNvGraphicFramePr/>
          <p:nvPr>
            <p:extLst>
              <p:ext uri="{D42A27DB-BD31-4B8C-83A1-F6EECF244321}">
                <p14:modId xmlns:p14="http://schemas.microsoft.com/office/powerpoint/2010/main" val="300861497"/>
              </p:ext>
            </p:extLst>
          </p:nvPr>
        </p:nvGraphicFramePr>
        <p:xfrm>
          <a:off x="107576" y="870541"/>
          <a:ext cx="8892989" cy="3998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80711A-AE27-4CE7-8027-B00D786C3F56}"/>
              </a:ext>
            </a:extLst>
          </p:cNvPr>
          <p:cNvSpPr txBox="1"/>
          <p:nvPr/>
        </p:nvSpPr>
        <p:spPr>
          <a:xfrm>
            <a:off x="9602" y="4829114"/>
            <a:ext cx="9026822" cy="261610"/>
          </a:xfrm>
          <a:prstGeom prst="rect">
            <a:avLst/>
          </a:prstGeom>
        </p:spPr>
        <p:txBody>
          <a:bodyPr wrap="square" rtlCol="0">
            <a:spAutoFit/>
          </a:bodyPr>
          <a:lstStyle/>
          <a:p>
            <a:pPr>
              <a:buFont typeface="Arial" pitchFamily="34" charset="0"/>
              <a:buNone/>
            </a:pPr>
            <a:r>
              <a:rPr lang="en-US" sz="1100">
                <a:solidFill>
                  <a:schemeClr val="accent4">
                    <a:lumMod val="50000"/>
                  </a:schemeClr>
                </a:solidFill>
                <a:latin typeface="Calibri" panose="020F0502020204030204" pitchFamily="34" charset="0"/>
              </a:rPr>
              <a:t>*National Vital Statistics System Underlying Cause of Death (based on deaths reported through 2018)</a:t>
            </a:r>
          </a:p>
        </p:txBody>
      </p:sp>
      <p:sp>
        <p:nvSpPr>
          <p:cNvPr id="5" name="TextBox 4">
            <a:extLst>
              <a:ext uri="{FF2B5EF4-FFF2-40B4-BE49-F238E27FC236}">
                <a16:creationId xmlns:a16="http://schemas.microsoft.com/office/drawing/2014/main" id="{61094CE9-031F-406E-8E8F-E749832EADC5}"/>
              </a:ext>
            </a:extLst>
          </p:cNvPr>
          <p:cNvSpPr txBox="1"/>
          <p:nvPr/>
        </p:nvSpPr>
        <p:spPr>
          <a:xfrm rot="16200000">
            <a:off x="6936707" y="2438081"/>
            <a:ext cx="3998641" cy="430887"/>
          </a:xfrm>
          <a:prstGeom prst="rect">
            <a:avLst/>
          </a:prstGeom>
        </p:spPr>
        <p:txBody>
          <a:bodyPr wrap="square" rtlCol="0">
            <a:spAutoFit/>
          </a:bodyPr>
          <a:lstStyle/>
          <a:p>
            <a:pPr algn="ctr">
              <a:buFont typeface="Arial" pitchFamily="34" charset="0"/>
              <a:buNone/>
            </a:pPr>
            <a:r>
              <a:rPr lang="en-US" sz="2200" b="1">
                <a:solidFill>
                  <a:schemeClr val="accent4">
                    <a:lumMod val="75000"/>
                  </a:schemeClr>
                </a:solidFill>
                <a:latin typeface="Calibri" panose="020F0502020204030204" pitchFamily="34" charset="0"/>
              </a:rPr>
              <a:t>Deaths per 100,000 persons</a:t>
            </a:r>
          </a:p>
        </p:txBody>
      </p:sp>
      <p:sp>
        <p:nvSpPr>
          <p:cNvPr id="6" name="TextBox 5">
            <a:extLst>
              <a:ext uri="{FF2B5EF4-FFF2-40B4-BE49-F238E27FC236}">
                <a16:creationId xmlns:a16="http://schemas.microsoft.com/office/drawing/2014/main" id="{68A59BD8-298A-437F-B005-B909331A54BA}"/>
              </a:ext>
            </a:extLst>
          </p:cNvPr>
          <p:cNvSpPr txBox="1"/>
          <p:nvPr/>
        </p:nvSpPr>
        <p:spPr>
          <a:xfrm rot="16200000">
            <a:off x="-1838853" y="2453469"/>
            <a:ext cx="3998641" cy="400110"/>
          </a:xfrm>
          <a:prstGeom prst="rect">
            <a:avLst/>
          </a:prstGeom>
        </p:spPr>
        <p:txBody>
          <a:bodyPr wrap="square" rtlCol="0">
            <a:spAutoFit/>
          </a:bodyPr>
          <a:lstStyle/>
          <a:p>
            <a:pPr algn="ctr">
              <a:buFont typeface="Arial" pitchFamily="34" charset="0"/>
              <a:buNone/>
            </a:pPr>
            <a:r>
              <a:rPr lang="en-US" sz="2000" b="1">
                <a:solidFill>
                  <a:schemeClr val="accent4">
                    <a:lumMod val="75000"/>
                  </a:schemeClr>
                </a:solidFill>
                <a:latin typeface="Calibri" panose="020F0502020204030204" pitchFamily="34" charset="0"/>
              </a:rPr>
              <a:t>Number of deaths</a:t>
            </a:r>
          </a:p>
        </p:txBody>
      </p:sp>
    </p:spTree>
    <p:extLst>
      <p:ext uri="{BB962C8B-B14F-4D97-AF65-F5344CB8AC3E}">
        <p14:creationId xmlns:p14="http://schemas.microsoft.com/office/powerpoint/2010/main" val="25481021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985" y="243940"/>
            <a:ext cx="6736465" cy="1184168"/>
          </a:xfrm>
        </p:spPr>
        <p:txBody>
          <a:bodyPr/>
          <a:lstStyle/>
          <a:p>
            <a:pPr algn="ctr"/>
            <a:r>
              <a:rPr lang="en-US" dirty="0"/>
              <a:t>Primary Occupation Among U.S. TB Patients Aged ≥15 Years, 2019</a:t>
            </a:r>
            <a:br>
              <a:rPr lang="en-US" dirty="0"/>
            </a:br>
            <a:r>
              <a:rPr lang="en-US" dirty="0">
                <a:solidFill>
                  <a:srgbClr val="5F5F5F"/>
                </a:solidFill>
              </a:rPr>
              <a:t>(N=8,549)</a:t>
            </a:r>
            <a:r>
              <a:rPr lang="en-US" dirty="0"/>
              <a:t> </a:t>
            </a:r>
          </a:p>
        </p:txBody>
      </p:sp>
      <p:graphicFrame>
        <p:nvGraphicFramePr>
          <p:cNvPr id="9" name="Chart 8">
            <a:extLst>
              <a:ext uri="{FF2B5EF4-FFF2-40B4-BE49-F238E27FC236}">
                <a16:creationId xmlns:a16="http://schemas.microsoft.com/office/drawing/2014/main" id="{6A521E0F-B61C-4D51-8C6E-607FCCB6373E}"/>
              </a:ext>
            </a:extLst>
          </p:cNvPr>
          <p:cNvGraphicFramePr/>
          <p:nvPr>
            <p:extLst>
              <p:ext uri="{D42A27DB-BD31-4B8C-83A1-F6EECF244321}">
                <p14:modId xmlns:p14="http://schemas.microsoft.com/office/powerpoint/2010/main" val="219274973"/>
              </p:ext>
            </p:extLst>
          </p:nvPr>
        </p:nvGraphicFramePr>
        <p:xfrm>
          <a:off x="601884" y="689113"/>
          <a:ext cx="8243941" cy="41134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CDD9CFA-3A9E-43F5-A15F-98C2B6FDA123}"/>
              </a:ext>
            </a:extLst>
          </p:cNvPr>
          <p:cNvSpPr txBox="1"/>
          <p:nvPr/>
        </p:nvSpPr>
        <p:spPr>
          <a:xfrm>
            <a:off x="51953" y="831706"/>
            <a:ext cx="492443" cy="2769873"/>
          </a:xfrm>
          <a:prstGeom prst="rect">
            <a:avLst/>
          </a:prstGeom>
        </p:spPr>
        <p:txBody>
          <a:bodyPr vert="vert270" wrap="square" rtlCol="0">
            <a:spAutoFit/>
          </a:bodyPr>
          <a:lstStyle/>
          <a:p>
            <a:pPr>
              <a:buFont typeface="Arial" pitchFamily="34" charset="0"/>
              <a:buNone/>
            </a:pPr>
            <a:r>
              <a:rPr lang="en-US" sz="2000" b="1">
                <a:solidFill>
                  <a:schemeClr val="accent4">
                    <a:lumMod val="75000"/>
                  </a:schemeClr>
                </a:solidFill>
                <a:latin typeface="Calibri" panose="020F0502020204030204" pitchFamily="34" charset="0"/>
              </a:rPr>
              <a:t>Percentage</a:t>
            </a:r>
            <a:r>
              <a:rPr lang="en-US" sz="2000" b="1">
                <a:solidFill>
                  <a:schemeClr val="accent4">
                    <a:lumMod val="50000"/>
                  </a:schemeClr>
                </a:solidFill>
                <a:latin typeface="Calibri" panose="020F0502020204030204" pitchFamily="34" charset="0"/>
              </a:rPr>
              <a:t> of TB Cases</a:t>
            </a:r>
          </a:p>
        </p:txBody>
      </p:sp>
      <p:sp>
        <p:nvSpPr>
          <p:cNvPr id="11" name="TextBox 10">
            <a:extLst>
              <a:ext uri="{FF2B5EF4-FFF2-40B4-BE49-F238E27FC236}">
                <a16:creationId xmlns:a16="http://schemas.microsoft.com/office/drawing/2014/main" id="{BB0E2450-80F6-4379-B4E6-4E37DA8D89E8}"/>
              </a:ext>
            </a:extLst>
          </p:cNvPr>
          <p:cNvSpPr txBox="1"/>
          <p:nvPr/>
        </p:nvSpPr>
        <p:spPr>
          <a:xfrm>
            <a:off x="4046075" y="4633253"/>
            <a:ext cx="1506586" cy="400110"/>
          </a:xfrm>
          <a:prstGeom prst="rect">
            <a:avLst/>
          </a:prstGeom>
        </p:spPr>
        <p:txBody>
          <a:bodyPr wrap="square" rtlCol="0">
            <a:spAutoFit/>
          </a:bodyPr>
          <a:lstStyle/>
          <a:p>
            <a:pPr>
              <a:buFont typeface="Arial" pitchFamily="34" charset="0"/>
              <a:buNone/>
            </a:pPr>
            <a:r>
              <a:rPr lang="en-US" sz="2000" b="1">
                <a:solidFill>
                  <a:schemeClr val="accent4">
                    <a:lumMod val="75000"/>
                  </a:schemeClr>
                </a:solidFill>
                <a:latin typeface="Calibri" panose="020F0502020204030204" pitchFamily="34" charset="0"/>
              </a:rPr>
              <a:t>Occupation</a:t>
            </a:r>
          </a:p>
        </p:txBody>
      </p:sp>
    </p:spTree>
    <p:extLst>
      <p:ext uri="{BB962C8B-B14F-4D97-AF65-F5344CB8AC3E}">
        <p14:creationId xmlns:p14="http://schemas.microsoft.com/office/powerpoint/2010/main" val="168442388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55192-EACE-49B3-9DFB-EF9FB837521C}"/>
              </a:ext>
            </a:extLst>
          </p:cNvPr>
          <p:cNvSpPr>
            <a:spLocks noGrp="1"/>
          </p:cNvSpPr>
          <p:nvPr>
            <p:ph type="title"/>
          </p:nvPr>
        </p:nvSpPr>
        <p:spPr>
          <a:xfrm>
            <a:off x="0" y="205979"/>
            <a:ext cx="9144000" cy="857250"/>
          </a:xfrm>
        </p:spPr>
        <p:txBody>
          <a:bodyPr anchor="ctr"/>
          <a:lstStyle/>
          <a:p>
            <a:pPr algn="ctr"/>
            <a:r>
              <a:rPr lang="en-US"/>
              <a:t>Deaths Attributed to TB, 2017*</a:t>
            </a:r>
          </a:p>
        </p:txBody>
      </p:sp>
      <p:grpSp>
        <p:nvGrpSpPr>
          <p:cNvPr id="5" name="Group 4">
            <a:extLst>
              <a:ext uri="{FF2B5EF4-FFF2-40B4-BE49-F238E27FC236}">
                <a16:creationId xmlns:a16="http://schemas.microsoft.com/office/drawing/2014/main" id="{9168AAE5-6B62-4D9F-A12F-583018CE14A2}"/>
              </a:ext>
            </a:extLst>
          </p:cNvPr>
          <p:cNvGrpSpPr/>
          <p:nvPr/>
        </p:nvGrpSpPr>
        <p:grpSpPr>
          <a:xfrm>
            <a:off x="241063" y="1554535"/>
            <a:ext cx="8637896" cy="2413951"/>
            <a:chOff x="294071" y="1514779"/>
            <a:chExt cx="8637896" cy="2413951"/>
          </a:xfrm>
        </p:grpSpPr>
        <p:sp>
          <p:nvSpPr>
            <p:cNvPr id="123" name="TextBox 122">
              <a:extLst>
                <a:ext uri="{FF2B5EF4-FFF2-40B4-BE49-F238E27FC236}">
                  <a16:creationId xmlns:a16="http://schemas.microsoft.com/office/drawing/2014/main" id="{464FE1AC-31F1-4615-99C4-8B8A05ECE2B4}"/>
                </a:ext>
              </a:extLst>
            </p:cNvPr>
            <p:cNvSpPr txBox="1"/>
            <p:nvPr/>
          </p:nvSpPr>
          <p:spPr>
            <a:xfrm>
              <a:off x="555171" y="2250025"/>
              <a:ext cx="2993231" cy="1015663"/>
            </a:xfrm>
            <a:prstGeom prst="rect">
              <a:avLst/>
            </a:prstGeom>
            <a:noFill/>
          </p:spPr>
          <p:txBody>
            <a:bodyPr wrap="square" rtlCol="0" anchor="ctr">
              <a:spAutoFit/>
            </a:bodyPr>
            <a:lstStyle/>
            <a:p>
              <a:pPr algn="ctr" defTabSz="685800" eaLnBrk="1" fontAlgn="auto" hangingPunct="1">
                <a:spcBef>
                  <a:spcPts val="0"/>
                </a:spcBef>
                <a:spcAft>
                  <a:spcPts val="0"/>
                </a:spcAft>
              </a:pPr>
              <a:r>
                <a:rPr lang="en-US" sz="6000" b="1">
                  <a:solidFill>
                    <a:srgbClr val="00788A"/>
                  </a:solidFill>
                  <a:latin typeface="Calibri" panose="020F0502020204030204"/>
                </a:rPr>
                <a:t>9% died</a:t>
              </a:r>
            </a:p>
          </p:txBody>
        </p:sp>
        <p:cxnSp>
          <p:nvCxnSpPr>
            <p:cNvPr id="6" name="Straight Arrow Connector 5">
              <a:extLst>
                <a:ext uri="{FF2B5EF4-FFF2-40B4-BE49-F238E27FC236}">
                  <a16:creationId xmlns:a16="http://schemas.microsoft.com/office/drawing/2014/main" id="{92C81E62-FFA8-49E7-B765-99B795EE36BA}"/>
                </a:ext>
              </a:extLst>
            </p:cNvPr>
            <p:cNvCxnSpPr>
              <a:cxnSpLocks/>
            </p:cNvCxnSpPr>
            <p:nvPr/>
          </p:nvCxnSpPr>
          <p:spPr>
            <a:xfrm>
              <a:off x="3585763" y="2832145"/>
              <a:ext cx="1065752"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7DE553B-E238-4422-9A5A-13ED14DAFF32}"/>
                </a:ext>
              </a:extLst>
            </p:cNvPr>
            <p:cNvSpPr txBox="1"/>
            <p:nvPr/>
          </p:nvSpPr>
          <p:spPr>
            <a:xfrm>
              <a:off x="294071" y="1514779"/>
              <a:ext cx="3515433" cy="830997"/>
            </a:xfrm>
            <a:prstGeom prst="rect">
              <a:avLst/>
            </a:prstGeom>
            <a:noFill/>
          </p:spPr>
          <p:txBody>
            <a:bodyPr wrap="square" rtlCol="0" anchor="ctr">
              <a:spAutoFit/>
            </a:bodyPr>
            <a:lstStyle/>
            <a:p>
              <a:pPr algn="ctr" defTabSz="685800" eaLnBrk="1" fontAlgn="auto" hangingPunct="1">
                <a:spcBef>
                  <a:spcPts val="0"/>
                </a:spcBef>
                <a:spcAft>
                  <a:spcPts val="0"/>
                </a:spcAft>
              </a:pPr>
              <a:r>
                <a:rPr lang="en-US" sz="2400" dirty="0">
                  <a:solidFill>
                    <a:srgbClr val="00788A"/>
                  </a:solidFill>
                  <a:latin typeface="Calibri" panose="020F0502020204030204"/>
                </a:rPr>
                <a:t>Among TB patients diagnosed in 2017,</a:t>
              </a:r>
            </a:p>
          </p:txBody>
        </p:sp>
        <p:sp>
          <p:nvSpPr>
            <p:cNvPr id="132" name="TextBox 131">
              <a:extLst>
                <a:ext uri="{FF2B5EF4-FFF2-40B4-BE49-F238E27FC236}">
                  <a16:creationId xmlns:a16="http://schemas.microsoft.com/office/drawing/2014/main" id="{BE061132-1250-4672-966F-F21F56CEB030}"/>
                </a:ext>
              </a:extLst>
            </p:cNvPr>
            <p:cNvSpPr txBox="1"/>
            <p:nvPr/>
          </p:nvSpPr>
          <p:spPr>
            <a:xfrm>
              <a:off x="380212" y="3097733"/>
              <a:ext cx="3343153" cy="830997"/>
            </a:xfrm>
            <a:prstGeom prst="rect">
              <a:avLst/>
            </a:prstGeom>
            <a:noFill/>
          </p:spPr>
          <p:txBody>
            <a:bodyPr wrap="square" rtlCol="0" anchor="ctr">
              <a:spAutoFit/>
            </a:bodyPr>
            <a:lstStyle/>
            <a:p>
              <a:pPr algn="ctr" defTabSz="685800" eaLnBrk="1" fontAlgn="auto" hangingPunct="1">
                <a:spcBef>
                  <a:spcPts val="0"/>
                </a:spcBef>
                <a:spcAft>
                  <a:spcPts val="0"/>
                </a:spcAft>
              </a:pPr>
              <a:r>
                <a:rPr lang="en-US" sz="2400">
                  <a:solidFill>
                    <a:srgbClr val="00788A"/>
                  </a:solidFill>
                  <a:latin typeface="Calibri" panose="020F0502020204030204"/>
                </a:rPr>
                <a:t>before diagnosis or during treatment</a:t>
              </a:r>
            </a:p>
          </p:txBody>
        </p:sp>
        <p:sp>
          <p:nvSpPr>
            <p:cNvPr id="133" name="TextBox 132">
              <a:extLst>
                <a:ext uri="{FF2B5EF4-FFF2-40B4-BE49-F238E27FC236}">
                  <a16:creationId xmlns:a16="http://schemas.microsoft.com/office/drawing/2014/main" id="{C2C8BC53-7F91-4F80-929A-CA139DC22856}"/>
                </a:ext>
              </a:extLst>
            </p:cNvPr>
            <p:cNvSpPr txBox="1"/>
            <p:nvPr/>
          </p:nvSpPr>
          <p:spPr>
            <a:xfrm>
              <a:off x="4808145" y="2250025"/>
              <a:ext cx="4123822" cy="1631216"/>
            </a:xfrm>
            <a:prstGeom prst="rect">
              <a:avLst/>
            </a:prstGeom>
            <a:noFill/>
          </p:spPr>
          <p:txBody>
            <a:bodyPr wrap="square" rtlCol="0" anchor="ctr">
              <a:spAutoFit/>
            </a:bodyPr>
            <a:lstStyle/>
            <a:p>
              <a:pPr algn="ctr" defTabSz="685800" eaLnBrk="1" fontAlgn="auto" hangingPunct="1">
                <a:spcBef>
                  <a:spcPts val="0"/>
                </a:spcBef>
                <a:spcAft>
                  <a:spcPts val="0"/>
                </a:spcAft>
              </a:pPr>
              <a:r>
                <a:rPr lang="en-US" sz="5000" b="1">
                  <a:solidFill>
                    <a:srgbClr val="00788A"/>
                  </a:solidFill>
                  <a:latin typeface="Calibri" panose="020F0502020204030204"/>
                </a:rPr>
                <a:t>1/3 attributed to TB</a:t>
              </a:r>
            </a:p>
          </p:txBody>
        </p:sp>
        <p:sp>
          <p:nvSpPr>
            <p:cNvPr id="134" name="TextBox 133">
              <a:extLst>
                <a:ext uri="{FF2B5EF4-FFF2-40B4-BE49-F238E27FC236}">
                  <a16:creationId xmlns:a16="http://schemas.microsoft.com/office/drawing/2014/main" id="{5AA85969-C288-44C5-8B8F-DA378D3333B5}"/>
                </a:ext>
              </a:extLst>
            </p:cNvPr>
            <p:cNvSpPr txBox="1"/>
            <p:nvPr/>
          </p:nvSpPr>
          <p:spPr>
            <a:xfrm>
              <a:off x="5112339" y="1884111"/>
              <a:ext cx="3515433" cy="461665"/>
            </a:xfrm>
            <a:prstGeom prst="rect">
              <a:avLst/>
            </a:prstGeom>
            <a:noFill/>
          </p:spPr>
          <p:txBody>
            <a:bodyPr wrap="square" rtlCol="0" anchor="ctr">
              <a:spAutoFit/>
            </a:bodyPr>
            <a:lstStyle/>
            <a:p>
              <a:pPr algn="ctr" defTabSz="685800" eaLnBrk="1" fontAlgn="auto" hangingPunct="1">
                <a:spcBef>
                  <a:spcPts val="0"/>
                </a:spcBef>
                <a:spcAft>
                  <a:spcPts val="0"/>
                </a:spcAft>
              </a:pPr>
              <a:r>
                <a:rPr lang="en-US" sz="2400">
                  <a:solidFill>
                    <a:srgbClr val="00788A"/>
                  </a:solidFill>
                  <a:latin typeface="Calibri" panose="020F0502020204030204"/>
                </a:rPr>
                <a:t>Of those deaths,</a:t>
              </a:r>
            </a:p>
          </p:txBody>
        </p:sp>
      </p:grpSp>
      <p:sp>
        <p:nvSpPr>
          <p:cNvPr id="2" name="TextBox 1">
            <a:extLst>
              <a:ext uri="{FF2B5EF4-FFF2-40B4-BE49-F238E27FC236}">
                <a16:creationId xmlns:a16="http://schemas.microsoft.com/office/drawing/2014/main" id="{A11F2647-4271-457C-818A-5C785D4C3F81}"/>
              </a:ext>
            </a:extLst>
          </p:cNvPr>
          <p:cNvSpPr txBox="1"/>
          <p:nvPr/>
        </p:nvSpPr>
        <p:spPr>
          <a:xfrm>
            <a:off x="388664" y="4783632"/>
            <a:ext cx="1938351" cy="261610"/>
          </a:xfrm>
          <a:prstGeom prst="rect">
            <a:avLst/>
          </a:prstGeom>
          <a:noFill/>
        </p:spPr>
        <p:txBody>
          <a:bodyPr wrap="none" rtlCol="0">
            <a:spAutoFit/>
          </a:bodyPr>
          <a:lstStyle/>
          <a:p>
            <a:pPr algn="ctr"/>
            <a:r>
              <a:rPr lang="en-US" sz="1100" dirty="0">
                <a:solidFill>
                  <a:schemeClr val="bg2">
                    <a:lumMod val="25000"/>
                  </a:schemeClr>
                </a:solidFill>
                <a:latin typeface="+mn-lt"/>
              </a:rPr>
              <a:t>* Data available through 2017.</a:t>
            </a:r>
          </a:p>
        </p:txBody>
      </p:sp>
    </p:spTree>
    <p:extLst>
      <p:ext uri="{BB962C8B-B14F-4D97-AF65-F5344CB8AC3E}">
        <p14:creationId xmlns:p14="http://schemas.microsoft.com/office/powerpoint/2010/main" val="410344799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794" y="194982"/>
            <a:ext cx="6172200" cy="1172214"/>
          </a:xfrm>
        </p:spPr>
        <p:txBody>
          <a:bodyPr/>
          <a:lstStyle/>
          <a:p>
            <a:pPr algn="ctr"/>
            <a:r>
              <a:rPr lang="en-US" dirty="0"/>
              <a:t>Sputum Culture Conversion, </a:t>
            </a:r>
            <a:br>
              <a:rPr lang="en-US" dirty="0"/>
            </a:br>
            <a:r>
              <a:rPr lang="en-US" dirty="0"/>
              <a:t>United States, 2017* </a:t>
            </a:r>
            <a:br>
              <a:rPr lang="en-US" dirty="0"/>
            </a:br>
            <a:r>
              <a:rPr lang="en-US" dirty="0">
                <a:solidFill>
                  <a:srgbClr val="5F5F5F"/>
                </a:solidFill>
              </a:rPr>
              <a:t>(N=5,115)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06382521"/>
              </p:ext>
            </p:extLst>
          </p:nvPr>
        </p:nvGraphicFramePr>
        <p:xfrm>
          <a:off x="-666644" y="623607"/>
          <a:ext cx="5478788" cy="3954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3282163530"/>
              </p:ext>
            </p:extLst>
          </p:nvPr>
        </p:nvGraphicFramePr>
        <p:xfrm>
          <a:off x="4710545" y="2013527"/>
          <a:ext cx="4367985" cy="234332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420C8DF-CFD0-4088-8CF6-D08FFE6343F5}"/>
              </a:ext>
            </a:extLst>
          </p:cNvPr>
          <p:cNvSpPr txBox="1"/>
          <p:nvPr/>
        </p:nvSpPr>
        <p:spPr>
          <a:xfrm>
            <a:off x="5209736" y="1367196"/>
            <a:ext cx="3516922" cy="646331"/>
          </a:xfrm>
          <a:prstGeom prst="rect">
            <a:avLst/>
          </a:prstGeom>
        </p:spPr>
        <p:txBody>
          <a:bodyPr wrap="square" rtlCol="0">
            <a:spAutoFit/>
          </a:bodyPr>
          <a:lstStyle/>
          <a:p>
            <a:pPr algn="ctr">
              <a:buFont typeface="Arial" pitchFamily="34" charset="0"/>
              <a:buNone/>
            </a:pPr>
            <a:r>
              <a:rPr lang="en-US" b="1" dirty="0">
                <a:solidFill>
                  <a:schemeClr val="accent4">
                    <a:lumMod val="75000"/>
                  </a:schemeClr>
                </a:solidFill>
                <a:latin typeface="Calibri" panose="020F0502020204030204" pitchFamily="34" charset="0"/>
              </a:rPr>
              <a:t>Reasons sputum culture conversion not documented</a:t>
            </a:r>
          </a:p>
        </p:txBody>
      </p:sp>
      <p:sp>
        <p:nvSpPr>
          <p:cNvPr id="7" name="TextBox 6">
            <a:extLst>
              <a:ext uri="{FF2B5EF4-FFF2-40B4-BE49-F238E27FC236}">
                <a16:creationId xmlns:a16="http://schemas.microsoft.com/office/drawing/2014/main" id="{EAE3F209-B252-4B28-A92A-D89C97BF3188}"/>
              </a:ext>
            </a:extLst>
          </p:cNvPr>
          <p:cNvSpPr txBox="1"/>
          <p:nvPr/>
        </p:nvSpPr>
        <p:spPr>
          <a:xfrm>
            <a:off x="0" y="4792296"/>
            <a:ext cx="5417820" cy="523220"/>
          </a:xfrm>
          <a:prstGeom prst="rect">
            <a:avLst/>
          </a:prstGeom>
        </p:spPr>
        <p:txBody>
          <a:bodyPr wrap="square" rtlCol="0">
            <a:spAutoFit/>
          </a:bodyPr>
          <a:lstStyle/>
          <a:p>
            <a:r>
              <a:rPr lang="en-US" sz="1100" dirty="0">
                <a:solidFill>
                  <a:schemeClr val="accent4">
                    <a:lumMod val="50000"/>
                  </a:schemeClr>
                </a:solidFill>
                <a:latin typeface="Calibri" panose="020F0502020204030204" pitchFamily="34" charset="0"/>
              </a:rPr>
              <a:t>* Data available through 2017 only; among patients with a positive sputum culture</a:t>
            </a:r>
            <a:r>
              <a:rPr lang="en-US" sz="1400" dirty="0">
                <a:solidFill>
                  <a:schemeClr val="accent4">
                    <a:lumMod val="50000"/>
                  </a:schemeClr>
                </a:solidFill>
                <a:latin typeface="Calibri" panose="020F0502020204030204" pitchFamily="34" charset="0"/>
              </a:rPr>
              <a:t>.</a:t>
            </a:r>
          </a:p>
          <a:p>
            <a:pPr>
              <a:buFont typeface="Arial" pitchFamily="34" charset="0"/>
              <a:buNone/>
            </a:pPr>
            <a:endParaRPr lang="en-US" sz="14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93017936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National TB Genotyping Surveillance Coverage</a:t>
            </a:r>
            <a:r>
              <a:rPr lang="en-US" baseline="30000"/>
              <a:t>*</a:t>
            </a:r>
            <a:r>
              <a:rPr lang="en-US"/>
              <a:t> </a:t>
            </a:r>
            <a:br>
              <a:rPr lang="en-US"/>
            </a:br>
            <a:r>
              <a:rPr lang="en-US"/>
              <a:t>United States</a:t>
            </a:r>
            <a:r>
              <a:rPr lang="en-US" baseline="30000"/>
              <a:t>†</a:t>
            </a:r>
            <a:r>
              <a:rPr lang="en-US"/>
              <a:t>, 2004–2019</a:t>
            </a:r>
          </a:p>
        </p:txBody>
      </p:sp>
      <p:graphicFrame>
        <p:nvGraphicFramePr>
          <p:cNvPr id="10" name="Chart 9"/>
          <p:cNvGraphicFramePr/>
          <p:nvPr>
            <p:extLst>
              <p:ext uri="{D42A27DB-BD31-4B8C-83A1-F6EECF244321}">
                <p14:modId xmlns:p14="http://schemas.microsoft.com/office/powerpoint/2010/main" val="3937685733"/>
              </p:ext>
            </p:extLst>
          </p:nvPr>
        </p:nvGraphicFramePr>
        <p:xfrm>
          <a:off x="155578" y="1063228"/>
          <a:ext cx="7824815" cy="35405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4952" y="4603749"/>
            <a:ext cx="6651969" cy="430887"/>
          </a:xfrm>
          <a:prstGeom prst="rect">
            <a:avLst/>
          </a:prstGeom>
        </p:spPr>
        <p:txBody>
          <a:bodyPr wrap="square" rtlCol="0">
            <a:spAutoFit/>
          </a:bodyPr>
          <a:lstStyle/>
          <a:p>
            <a:pPr>
              <a:buFont typeface="Arial" pitchFamily="34" charset="0"/>
              <a:buNone/>
            </a:pPr>
            <a:r>
              <a:rPr lang="en-US" sz="1100">
                <a:solidFill>
                  <a:srgbClr val="000000"/>
                </a:solidFill>
                <a:latin typeface="Calibri" panose="020F0502020204030204" pitchFamily="34" charset="0"/>
              </a:rPr>
              <a:t>* The proportion of culture-confirmed TB cases with at least one genotyped isolate.</a:t>
            </a:r>
          </a:p>
          <a:p>
            <a:pPr>
              <a:buFont typeface="Arial" pitchFamily="34" charset="0"/>
              <a:buNone/>
            </a:pPr>
            <a:r>
              <a:rPr lang="en-US" sz="1100" baseline="30000">
                <a:solidFill>
                  <a:srgbClr val="000000"/>
                </a:solidFill>
                <a:latin typeface="Calibri" panose="020F0502020204030204" pitchFamily="34" charset="0"/>
              </a:rPr>
              <a:t>† </a:t>
            </a:r>
            <a:r>
              <a:rPr lang="en-US" sz="1100">
                <a:solidFill>
                  <a:srgbClr val="000000"/>
                </a:solidFill>
                <a:latin typeface="Calibri" panose="020F0502020204030204" pitchFamily="34" charset="0"/>
              </a:rPr>
              <a:t>Includes 50 states and the District of Columbia.</a:t>
            </a:r>
          </a:p>
        </p:txBody>
      </p:sp>
      <p:grpSp>
        <p:nvGrpSpPr>
          <p:cNvPr id="13" name="Group 12"/>
          <p:cNvGrpSpPr/>
          <p:nvPr/>
        </p:nvGrpSpPr>
        <p:grpSpPr>
          <a:xfrm>
            <a:off x="1359762" y="1252234"/>
            <a:ext cx="7585458" cy="857248"/>
            <a:chOff x="556763" y="469363"/>
            <a:chExt cx="7585458" cy="857248"/>
          </a:xfrm>
        </p:grpSpPr>
        <p:cxnSp>
          <p:nvCxnSpPr>
            <p:cNvPr id="14" name="Straight Connector 13"/>
            <p:cNvCxnSpPr>
              <a:cxnSpLocks/>
            </p:cNvCxnSpPr>
            <p:nvPr/>
          </p:nvCxnSpPr>
          <p:spPr>
            <a:xfrm>
              <a:off x="556763" y="469364"/>
              <a:ext cx="6620631" cy="0"/>
            </a:xfrm>
            <a:prstGeom prst="line">
              <a:avLst/>
            </a:prstGeom>
            <a:ln w="2540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5" name="TextBox 3"/>
            <p:cNvSpPr txBox="1"/>
            <p:nvPr/>
          </p:nvSpPr>
          <p:spPr>
            <a:xfrm>
              <a:off x="7111134" y="469363"/>
              <a:ext cx="1031087" cy="857248"/>
            </a:xfrm>
            <a:prstGeom prst="rect">
              <a:avLst/>
            </a:prstGeom>
            <a:noFill/>
            <a:ln w="2540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rgbClr val="BF311A"/>
                  </a:solidFill>
                  <a:latin typeface="Calibri" panose="020F0502020204030204" pitchFamily="34" charset="0"/>
                  <a:cs typeface="Calibri" panose="020F0502020204030204" pitchFamily="34" charset="0"/>
                </a:rPr>
                <a:t>National Goal:</a:t>
              </a:r>
            </a:p>
            <a:p>
              <a:pPr algn="ctr"/>
              <a:r>
                <a:rPr lang="en-US" sz="1800" b="1">
                  <a:solidFill>
                    <a:srgbClr val="BF311A"/>
                  </a:solidFill>
                  <a:latin typeface="Calibri" panose="020F0502020204030204" pitchFamily="34" charset="0"/>
                  <a:cs typeface="Calibri" panose="020F0502020204030204" pitchFamily="34" charset="0"/>
                </a:rPr>
                <a:t>100%</a:t>
              </a:r>
              <a:endParaRPr lang="en-US" sz="1800" b="1" baseline="30000">
                <a:solidFill>
                  <a:srgbClr val="BF311A"/>
                </a:solidFill>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2EDD0BE1-E80A-4A9D-AB91-A1FEF126CB35}"/>
              </a:ext>
            </a:extLst>
          </p:cNvPr>
          <p:cNvSpPr txBox="1"/>
          <p:nvPr/>
        </p:nvSpPr>
        <p:spPr>
          <a:xfrm rot="16200000">
            <a:off x="-1022402" y="2331181"/>
            <a:ext cx="3351515" cy="815608"/>
          </a:xfrm>
          <a:prstGeom prst="rect">
            <a:avLst/>
          </a:prstGeom>
        </p:spPr>
        <p:txBody>
          <a:bodyPr wrap="square" rtlCol="0">
            <a:spAutoFit/>
          </a:bodyPr>
          <a:lstStyle/>
          <a:p>
            <a:pPr algn="ctr"/>
            <a:r>
              <a:rPr lang="en-US" b="1" dirty="0">
                <a:solidFill>
                  <a:srgbClr val="000000"/>
                </a:solidFill>
                <a:latin typeface="Calibri" panose="020F0502020204030204" pitchFamily="34" charset="0"/>
                <a:cs typeface="Calibri" panose="020F0502020204030204" pitchFamily="34" charset="0"/>
              </a:rPr>
              <a:t>Proportion of culture confirmed TB cases genotyped (%)</a:t>
            </a:r>
          </a:p>
          <a:p>
            <a:pPr algn="ctr">
              <a:buFont typeface="Arial" pitchFamily="34" charset="0"/>
              <a:buNone/>
            </a:pP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97561563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Definitions for TB Genotyping</a:t>
            </a:r>
            <a:br>
              <a:rPr lang="en-US"/>
            </a:br>
            <a:r>
              <a:rPr lang="en-US"/>
              <a:t>in the United States</a:t>
            </a:r>
          </a:p>
        </p:txBody>
      </p:sp>
      <p:sp>
        <p:nvSpPr>
          <p:cNvPr id="9" name="AutoShape 19"/>
          <p:cNvSpPr>
            <a:spLocks/>
          </p:cNvSpPr>
          <p:nvPr/>
        </p:nvSpPr>
        <p:spPr bwMode="auto">
          <a:xfrm rot="-5400000">
            <a:off x="4146354" y="262907"/>
            <a:ext cx="651272" cy="3800477"/>
          </a:xfrm>
          <a:prstGeom prst="leftBrace">
            <a:avLst>
              <a:gd name="adj1" fmla="val 185374"/>
              <a:gd name="adj2" fmla="val 48627"/>
            </a:avLst>
          </a:prstGeom>
          <a:noFill/>
          <a:ln w="50800">
            <a:solidFill>
              <a:srgbClr val="BF311A"/>
            </a:solidFill>
            <a:round/>
            <a:headEnd/>
            <a:tailEnd/>
          </a:ln>
        </p:spPr>
        <p:txBody>
          <a:bodyPr vert="eaVert" wrap="none" anchor="ctr"/>
          <a:lstStyle/>
          <a:p>
            <a:endParaRPr lang="en-US" b="0">
              <a:solidFill>
                <a:srgbClr val="BF311A"/>
              </a:solidFill>
              <a:latin typeface="Calibri" panose="020F0502020204030204" pitchFamily="34" charset="0"/>
            </a:endParaRPr>
          </a:p>
        </p:txBody>
      </p:sp>
      <p:sp>
        <p:nvSpPr>
          <p:cNvPr id="5" name="Text Box 15"/>
          <p:cNvSpPr txBox="1">
            <a:spLocks noChangeArrowheads="1"/>
          </p:cNvSpPr>
          <p:nvPr/>
        </p:nvSpPr>
        <p:spPr bwMode="auto">
          <a:xfrm>
            <a:off x="4572000" y="1200151"/>
            <a:ext cx="30861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a:solidFill>
                  <a:srgbClr val="9A4E9E"/>
                </a:solidFill>
                <a:latin typeface="Calibri" panose="020F0502020204030204" pitchFamily="34" charset="0"/>
              </a:rPr>
              <a:t>Initial 12-locus MIRU-VNTR</a:t>
            </a:r>
            <a:r>
              <a:rPr lang="en-US" b="1" baseline="30000">
                <a:solidFill>
                  <a:srgbClr val="9A4E9E"/>
                </a:solidFill>
                <a:latin typeface="Calibri" panose="020F0502020204030204" pitchFamily="34" charset="0"/>
              </a:rPr>
              <a:t>*</a:t>
            </a:r>
            <a:r>
              <a:rPr lang="en-US" b="1">
                <a:solidFill>
                  <a:srgbClr val="9A4E9E"/>
                </a:solidFill>
                <a:latin typeface="Calibri" panose="020F0502020204030204" pitchFamily="34" charset="0"/>
              </a:rPr>
              <a:t>: </a:t>
            </a:r>
            <a:br>
              <a:rPr lang="en-US" b="1">
                <a:solidFill>
                  <a:srgbClr val="9A4E9E"/>
                </a:solidFill>
                <a:latin typeface="Calibri" panose="020F0502020204030204" pitchFamily="34" charset="0"/>
              </a:rPr>
            </a:br>
            <a:r>
              <a:rPr lang="en-US" b="1">
                <a:solidFill>
                  <a:srgbClr val="9A4E9E"/>
                </a:solidFill>
                <a:latin typeface="Calibri" panose="020F0502020204030204" pitchFamily="34" charset="0"/>
              </a:rPr>
              <a:t>223325173533</a:t>
            </a:r>
          </a:p>
        </p:txBody>
      </p:sp>
      <p:sp>
        <p:nvSpPr>
          <p:cNvPr id="7" name="Text Box 16"/>
          <p:cNvSpPr txBox="1">
            <a:spLocks noChangeArrowheads="1"/>
          </p:cNvSpPr>
          <p:nvPr/>
        </p:nvSpPr>
        <p:spPr bwMode="auto">
          <a:xfrm>
            <a:off x="1828800" y="1200151"/>
            <a:ext cx="2171700" cy="646331"/>
          </a:xfrm>
          <a:prstGeom prst="rect">
            <a:avLst/>
          </a:prstGeom>
          <a:noFill/>
          <a:ln w="25400">
            <a:solidFill>
              <a:srgbClr val="9A4E9E"/>
            </a:solidFill>
            <a:miter lim="800000"/>
            <a:headEnd/>
            <a:tailEnd/>
          </a:ln>
        </p:spPr>
        <p:txBody>
          <a:bodyPr wrap="square">
            <a:spAutoFit/>
          </a:bodyPr>
          <a:lstStyle/>
          <a:p>
            <a:pPr>
              <a:spcBef>
                <a:spcPct val="50000"/>
              </a:spcBef>
            </a:pPr>
            <a:r>
              <a:rPr lang="en-US" b="1">
                <a:solidFill>
                  <a:srgbClr val="9A4E9E"/>
                </a:solidFill>
                <a:latin typeface="Calibri" panose="020F0502020204030204" pitchFamily="34" charset="0"/>
              </a:rPr>
              <a:t>Spoligotype: 000000000003771</a:t>
            </a:r>
          </a:p>
        </p:txBody>
      </p:sp>
      <p:sp>
        <p:nvSpPr>
          <p:cNvPr id="10" name="Text Box 20"/>
          <p:cNvSpPr txBox="1">
            <a:spLocks noChangeArrowheads="1"/>
          </p:cNvSpPr>
          <p:nvPr/>
        </p:nvSpPr>
        <p:spPr bwMode="auto">
          <a:xfrm>
            <a:off x="3317790" y="2497250"/>
            <a:ext cx="1690358" cy="692497"/>
          </a:xfrm>
          <a:prstGeom prst="rect">
            <a:avLst/>
          </a:prstGeom>
          <a:noFill/>
          <a:ln w="47625">
            <a:solidFill>
              <a:srgbClr val="BF311A"/>
            </a:solidFill>
            <a:miter lim="800000"/>
            <a:headEnd/>
            <a:tailEnd/>
          </a:ln>
        </p:spPr>
        <p:txBody>
          <a:bodyPr wrap="square">
            <a:spAutoFit/>
          </a:bodyPr>
          <a:lstStyle/>
          <a:p>
            <a:pPr algn="ctr">
              <a:spcBef>
                <a:spcPct val="50000"/>
              </a:spcBef>
            </a:pPr>
            <a:r>
              <a:rPr lang="en-US" b="1">
                <a:solidFill>
                  <a:srgbClr val="BF311A"/>
                </a:solidFill>
                <a:latin typeface="Calibri" panose="020F0502020204030204" pitchFamily="34" charset="0"/>
              </a:rPr>
              <a:t>PCRType:</a:t>
            </a:r>
            <a:br>
              <a:rPr lang="en-US" b="1">
                <a:solidFill>
                  <a:srgbClr val="BF311A"/>
                </a:solidFill>
                <a:latin typeface="Calibri" panose="020F0502020204030204" pitchFamily="34" charset="0"/>
              </a:rPr>
            </a:br>
            <a:r>
              <a:rPr lang="en-US" sz="2100" b="1">
                <a:solidFill>
                  <a:srgbClr val="BF311A"/>
                </a:solidFill>
                <a:latin typeface="Calibri" panose="020F0502020204030204" pitchFamily="34" charset="0"/>
              </a:rPr>
              <a:t>PCR00002</a:t>
            </a:r>
          </a:p>
        </p:txBody>
      </p:sp>
      <p:sp>
        <p:nvSpPr>
          <p:cNvPr id="11" name="Text Box 15"/>
          <p:cNvSpPr txBox="1">
            <a:spLocks noChangeArrowheads="1"/>
          </p:cNvSpPr>
          <p:nvPr/>
        </p:nvSpPr>
        <p:spPr bwMode="auto">
          <a:xfrm>
            <a:off x="5372099" y="2357303"/>
            <a:ext cx="2512943" cy="923330"/>
          </a:xfrm>
          <a:prstGeom prst="rect">
            <a:avLst/>
          </a:prstGeom>
          <a:noFill/>
          <a:ln w="47625">
            <a:solidFill>
              <a:srgbClr val="BF311A"/>
            </a:solidFill>
            <a:miter lim="800000"/>
            <a:headEnd/>
            <a:tailEnd/>
          </a:ln>
        </p:spPr>
        <p:txBody>
          <a:bodyPr wrap="square">
            <a:spAutoFit/>
          </a:bodyPr>
          <a:lstStyle/>
          <a:p>
            <a:pPr>
              <a:spcBef>
                <a:spcPct val="50000"/>
              </a:spcBef>
            </a:pPr>
            <a:r>
              <a:rPr lang="en-US" b="1">
                <a:solidFill>
                  <a:srgbClr val="BF311A"/>
                </a:solidFill>
                <a:latin typeface="Calibri" panose="020F0502020204030204" pitchFamily="34" charset="0"/>
              </a:rPr>
              <a:t>Additional 12-locus MIRU-VNTR</a:t>
            </a:r>
            <a:r>
              <a:rPr lang="en-US" b="1" baseline="30000">
                <a:solidFill>
                  <a:srgbClr val="BF311A"/>
                </a:solidFill>
                <a:latin typeface="Calibri" panose="020F0502020204030204" pitchFamily="34" charset="0"/>
              </a:rPr>
              <a:t> </a:t>
            </a:r>
            <a:r>
              <a:rPr lang="en-US" b="1">
                <a:solidFill>
                  <a:srgbClr val="BF311A"/>
                </a:solidFill>
                <a:latin typeface="Calibri" panose="020F0502020204030204" pitchFamily="34" charset="0"/>
              </a:rPr>
              <a:t>(MIRU2)</a:t>
            </a:r>
            <a:r>
              <a:rPr lang="en-US" b="1" baseline="30000">
                <a:solidFill>
                  <a:srgbClr val="BF311A"/>
                </a:solidFill>
                <a:latin typeface="Calibri" panose="020F0502020204030204" pitchFamily="34" charset="0"/>
              </a:rPr>
              <a:t>†</a:t>
            </a:r>
            <a:r>
              <a:rPr lang="en-US" b="1">
                <a:solidFill>
                  <a:srgbClr val="BF311A"/>
                </a:solidFill>
                <a:latin typeface="Calibri" panose="020F0502020204030204" pitchFamily="34" charset="0"/>
              </a:rPr>
              <a:t>: </a:t>
            </a:r>
            <a:br>
              <a:rPr lang="en-US" b="1">
                <a:solidFill>
                  <a:srgbClr val="BF311A"/>
                </a:solidFill>
                <a:latin typeface="Calibri" panose="020F0502020204030204" pitchFamily="34" charset="0"/>
              </a:rPr>
            </a:br>
            <a:r>
              <a:rPr lang="en-US" b="1">
                <a:solidFill>
                  <a:srgbClr val="BF311A"/>
                </a:solidFill>
                <a:latin typeface="Calibri" panose="020F0502020204030204" pitchFamily="34" charset="0"/>
              </a:rPr>
              <a:t>444534423428</a:t>
            </a:r>
            <a:endParaRPr lang="en-US" b="1" baseline="30000">
              <a:solidFill>
                <a:srgbClr val="BF311A"/>
              </a:solidFill>
              <a:latin typeface="Calibri" panose="020F0502020204030204" pitchFamily="34" charset="0"/>
            </a:endParaRPr>
          </a:p>
        </p:txBody>
      </p:sp>
      <p:sp>
        <p:nvSpPr>
          <p:cNvPr id="12" name="Text Box 15"/>
          <p:cNvSpPr txBox="1">
            <a:spLocks noChangeArrowheads="1"/>
          </p:cNvSpPr>
          <p:nvPr/>
        </p:nvSpPr>
        <p:spPr bwMode="auto">
          <a:xfrm>
            <a:off x="5029200" y="2568401"/>
            <a:ext cx="342900" cy="369332"/>
          </a:xfrm>
          <a:prstGeom prst="rect">
            <a:avLst/>
          </a:prstGeom>
          <a:noFill/>
          <a:ln w="9525">
            <a:noFill/>
            <a:miter lim="800000"/>
            <a:headEnd/>
            <a:tailEnd/>
          </a:ln>
        </p:spPr>
        <p:txBody>
          <a:bodyPr wrap="square">
            <a:spAutoFit/>
          </a:bodyPr>
          <a:lstStyle/>
          <a:p>
            <a:pPr algn="ctr">
              <a:spcBef>
                <a:spcPct val="50000"/>
              </a:spcBef>
            </a:pPr>
            <a:r>
              <a:rPr lang="en-US" b="1">
                <a:solidFill>
                  <a:srgbClr val="BF311A"/>
                </a:solidFill>
                <a:latin typeface="Calibri" panose="020F0502020204030204" pitchFamily="34" charset="0"/>
              </a:rPr>
              <a:t>+</a:t>
            </a:r>
          </a:p>
        </p:txBody>
      </p:sp>
      <p:sp>
        <p:nvSpPr>
          <p:cNvPr id="13" name="AutoShape 19"/>
          <p:cNvSpPr>
            <a:spLocks/>
          </p:cNvSpPr>
          <p:nvPr/>
        </p:nvSpPr>
        <p:spPr bwMode="auto">
          <a:xfrm rot="16200000">
            <a:off x="5340779" y="1626027"/>
            <a:ext cx="491267" cy="3800478"/>
          </a:xfrm>
          <a:prstGeom prst="leftBrace">
            <a:avLst>
              <a:gd name="adj1" fmla="val 185374"/>
              <a:gd name="adj2" fmla="val 49755"/>
            </a:avLst>
          </a:prstGeom>
          <a:noFill/>
          <a:ln w="50800">
            <a:solidFill>
              <a:srgbClr val="005DAA"/>
            </a:solidFill>
            <a:round/>
            <a:headEnd/>
            <a:tailEnd/>
          </a:ln>
        </p:spPr>
        <p:txBody>
          <a:bodyPr vert="eaVert" wrap="none" anchor="ctr"/>
          <a:lstStyle/>
          <a:p>
            <a:endParaRPr lang="en-US" b="0">
              <a:solidFill>
                <a:srgbClr val="FF0000"/>
              </a:solidFill>
              <a:latin typeface="Calibri" panose="020F0502020204030204" pitchFamily="34" charset="0"/>
            </a:endParaRPr>
          </a:p>
        </p:txBody>
      </p:sp>
      <p:sp>
        <p:nvSpPr>
          <p:cNvPr id="14" name="Text Box 20"/>
          <p:cNvSpPr txBox="1">
            <a:spLocks noChangeArrowheads="1"/>
          </p:cNvSpPr>
          <p:nvPr/>
        </p:nvSpPr>
        <p:spPr bwMode="auto">
          <a:xfrm>
            <a:off x="4800600" y="3771900"/>
            <a:ext cx="1690358" cy="692497"/>
          </a:xfrm>
          <a:prstGeom prst="rect">
            <a:avLst/>
          </a:prstGeom>
          <a:noFill/>
          <a:ln w="47625">
            <a:solidFill>
              <a:srgbClr val="005DAA"/>
            </a:solidFill>
            <a:miter lim="800000"/>
            <a:headEnd/>
            <a:tailEnd/>
          </a:ln>
        </p:spPr>
        <p:txBody>
          <a:bodyPr wrap="square">
            <a:spAutoFit/>
          </a:bodyPr>
          <a:lstStyle/>
          <a:p>
            <a:pPr algn="ctr"/>
            <a:r>
              <a:rPr lang="en-US" b="1">
                <a:solidFill>
                  <a:srgbClr val="005DAA"/>
                </a:solidFill>
                <a:latin typeface="Calibri" panose="020F0502020204030204" pitchFamily="34" charset="0"/>
              </a:rPr>
              <a:t>GENType:</a:t>
            </a:r>
          </a:p>
          <a:p>
            <a:pPr algn="ctr"/>
            <a:r>
              <a:rPr lang="en-US" sz="2100" b="1">
                <a:solidFill>
                  <a:srgbClr val="005DAA"/>
                </a:solidFill>
                <a:latin typeface="Calibri" panose="020F0502020204030204" pitchFamily="34" charset="0"/>
              </a:rPr>
              <a:t>G00010</a:t>
            </a:r>
          </a:p>
        </p:txBody>
      </p:sp>
      <p:sp>
        <p:nvSpPr>
          <p:cNvPr id="15" name="TextBox 14"/>
          <p:cNvSpPr txBox="1"/>
          <p:nvPr/>
        </p:nvSpPr>
        <p:spPr>
          <a:xfrm>
            <a:off x="1516482" y="2418606"/>
            <a:ext cx="1808015" cy="1169551"/>
          </a:xfrm>
          <a:prstGeom prst="rect">
            <a:avLst/>
          </a:prstGeom>
          <a:noFill/>
          <a:ln>
            <a:noFill/>
          </a:ln>
        </p:spPr>
        <p:txBody>
          <a:bodyPr wrap="square" rtlCol="0">
            <a:spAutoFit/>
          </a:bodyPr>
          <a:lstStyle/>
          <a:p>
            <a:r>
              <a:rPr lang="en-US" sz="1400">
                <a:solidFill>
                  <a:srgbClr val="BF311A"/>
                </a:solidFill>
                <a:latin typeface="Calibri" panose="020F0502020204030204" pitchFamily="34" charset="0"/>
              </a:rPr>
              <a:t>Sequentially assigned for each unique spoligotype and initial 12-locus MIRU-VNTR combination</a:t>
            </a:r>
          </a:p>
        </p:txBody>
      </p:sp>
      <p:sp>
        <p:nvSpPr>
          <p:cNvPr id="16" name="TextBox 15"/>
          <p:cNvSpPr txBox="1"/>
          <p:nvPr/>
        </p:nvSpPr>
        <p:spPr>
          <a:xfrm>
            <a:off x="2696976" y="3677986"/>
            <a:ext cx="2215859" cy="954107"/>
          </a:xfrm>
          <a:prstGeom prst="rect">
            <a:avLst/>
          </a:prstGeom>
          <a:noFill/>
          <a:ln>
            <a:noFill/>
          </a:ln>
        </p:spPr>
        <p:txBody>
          <a:bodyPr wrap="square" rtlCol="0">
            <a:spAutoFit/>
          </a:bodyPr>
          <a:lstStyle/>
          <a:p>
            <a:r>
              <a:rPr lang="en-US" sz="1400" dirty="0">
                <a:solidFill>
                  <a:srgbClr val="005DAA"/>
                </a:solidFill>
                <a:latin typeface="Calibri" panose="020F0502020204030204" pitchFamily="34" charset="0"/>
              </a:rPr>
              <a:t>Sequentially assigned for each unique spoligotype and 24-locus MIRU-VNTR combination</a:t>
            </a:r>
          </a:p>
        </p:txBody>
      </p:sp>
      <p:sp>
        <p:nvSpPr>
          <p:cNvPr id="17" name="Text Placeholder 3"/>
          <p:cNvSpPr>
            <a:spLocks noGrp="1"/>
          </p:cNvSpPr>
          <p:nvPr>
            <p:ph type="body" sz="quarter" idx="4294967295"/>
          </p:nvPr>
        </p:nvSpPr>
        <p:spPr>
          <a:xfrm>
            <a:off x="0" y="4665282"/>
            <a:ext cx="8558784" cy="400050"/>
          </a:xfrm>
          <a:prstGeom prst="rect">
            <a:avLst/>
          </a:prstGeom>
          <a:ln>
            <a:noFill/>
          </a:ln>
        </p:spPr>
        <p:txBody>
          <a:bodyPr anchor="ctr">
            <a:noAutofit/>
          </a:bodyPr>
          <a:lstStyle/>
          <a:p>
            <a:pPr marL="0" indent="0">
              <a:buNone/>
            </a:pPr>
            <a:r>
              <a:rPr lang="en-US" sz="1100" baseline="30000">
                <a:solidFill>
                  <a:srgbClr val="000000"/>
                </a:solidFill>
              </a:rPr>
              <a:t>* </a:t>
            </a:r>
            <a:r>
              <a:rPr lang="en-US" sz="1100">
                <a:solidFill>
                  <a:srgbClr val="000000"/>
                </a:solidFill>
              </a:rPr>
              <a:t>MIRU-VNTR=Mycobacterial interspersed repetitive unit–variable number tandem repeat.</a:t>
            </a:r>
          </a:p>
          <a:p>
            <a:pPr marL="0" indent="0">
              <a:buNone/>
            </a:pPr>
            <a:r>
              <a:rPr lang="en-US" sz="1100" baseline="30000">
                <a:solidFill>
                  <a:srgbClr val="000000"/>
                </a:solidFill>
              </a:rPr>
              <a:t>† </a:t>
            </a:r>
            <a:r>
              <a:rPr lang="en-US" sz="1100">
                <a:solidFill>
                  <a:srgbClr val="000000"/>
                </a:solidFill>
              </a:rPr>
              <a:t>The complete set of 24 loci is referred to as 24-locus MIRU-VNTR and is used for U.S. </a:t>
            </a:r>
            <a:r>
              <a:rPr lang="en-US" sz="1100" err="1">
                <a:solidFill>
                  <a:srgbClr val="000000"/>
                </a:solidFill>
              </a:rPr>
              <a:t>GENType</a:t>
            </a:r>
            <a:r>
              <a:rPr lang="en-US" sz="1100">
                <a:solidFill>
                  <a:srgbClr val="000000"/>
                </a:solidFill>
              </a:rPr>
              <a:t> designations.</a:t>
            </a:r>
          </a:p>
        </p:txBody>
      </p:sp>
    </p:spTree>
    <p:extLst>
      <p:ext uri="{BB962C8B-B14F-4D97-AF65-F5344CB8AC3E}">
        <p14:creationId xmlns:p14="http://schemas.microsoft.com/office/powerpoint/2010/main" val="55207202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Number of County-based TB Genotype Clusters</a:t>
            </a:r>
            <a:r>
              <a:rPr lang="en-US" baseline="30000" dirty="0"/>
              <a:t>*</a:t>
            </a:r>
            <a:r>
              <a:rPr lang="en-US" dirty="0"/>
              <a:t> by Cluster Size, United States, 2017–2019</a:t>
            </a:r>
          </a:p>
        </p:txBody>
      </p:sp>
      <p:sp>
        <p:nvSpPr>
          <p:cNvPr id="10" name="Text Placeholder 3"/>
          <p:cNvSpPr>
            <a:spLocks noGrp="1"/>
          </p:cNvSpPr>
          <p:nvPr>
            <p:ph type="body" sz="quarter" idx="4294967295"/>
          </p:nvPr>
        </p:nvSpPr>
        <p:spPr>
          <a:xfrm>
            <a:off x="187890" y="4597574"/>
            <a:ext cx="8823588" cy="533400"/>
          </a:xfrm>
          <a:prstGeom prst="rect">
            <a:avLst/>
          </a:prstGeom>
        </p:spPr>
        <p:txBody>
          <a:bodyPr anchor="ctr">
            <a:noAutofit/>
          </a:bodyPr>
          <a:lstStyle/>
          <a:p>
            <a:pPr marL="0" indent="0">
              <a:buNone/>
            </a:pPr>
            <a:r>
              <a:rPr lang="en-US" sz="1400" baseline="30000">
                <a:solidFill>
                  <a:srgbClr val="000000"/>
                </a:solidFill>
              </a:rPr>
              <a:t>* </a:t>
            </a:r>
            <a:r>
              <a:rPr lang="en-US" sz="1400">
                <a:solidFill>
                  <a:srgbClr val="000000"/>
                </a:solidFill>
              </a:rPr>
              <a:t>Genotype clusters are defined as two or more cases with matching spoligotype and 24-locus MIRU-VNTR (GENType) within a county during the specified 3-year time period.</a:t>
            </a:r>
          </a:p>
        </p:txBody>
      </p:sp>
      <p:graphicFrame>
        <p:nvGraphicFramePr>
          <p:cNvPr id="4" name="Chart 3"/>
          <p:cNvGraphicFramePr/>
          <p:nvPr>
            <p:extLst>
              <p:ext uri="{D42A27DB-BD31-4B8C-83A1-F6EECF244321}">
                <p14:modId xmlns:p14="http://schemas.microsoft.com/office/powerpoint/2010/main" val="1452005341"/>
              </p:ext>
            </p:extLst>
          </p:nvPr>
        </p:nvGraphicFramePr>
        <p:xfrm>
          <a:off x="851770" y="1063229"/>
          <a:ext cx="7214992" cy="3771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36589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TB Genotype Clusters by </a:t>
            </a:r>
            <a:br>
              <a:rPr lang="en-US" dirty="0"/>
            </a:br>
            <a:r>
              <a:rPr lang="en-US" dirty="0"/>
              <a:t>TB GIMS* Alert Levels</a:t>
            </a:r>
            <a:r>
              <a:rPr lang="en-US" baseline="30000" dirty="0"/>
              <a:t>†</a:t>
            </a:r>
            <a:r>
              <a:rPr lang="en-US" dirty="0"/>
              <a:t>, United States, 2017–2019</a:t>
            </a:r>
          </a:p>
        </p:txBody>
      </p:sp>
      <p:sp>
        <p:nvSpPr>
          <p:cNvPr id="3" name="Rectangle 2"/>
          <p:cNvSpPr/>
          <p:nvPr/>
        </p:nvSpPr>
        <p:spPr>
          <a:xfrm>
            <a:off x="125260" y="4346112"/>
            <a:ext cx="8893480" cy="769441"/>
          </a:xfrm>
          <a:prstGeom prst="rect">
            <a:avLst/>
          </a:prstGeom>
        </p:spPr>
        <p:txBody>
          <a:bodyPr wrap="square">
            <a:spAutoFit/>
          </a:bodyPr>
          <a:lstStyle/>
          <a:p>
            <a:pPr marL="1588" indent="-1588"/>
            <a:r>
              <a:rPr lang="en-US" sz="1100" baseline="30000">
                <a:solidFill>
                  <a:srgbClr val="000000"/>
                </a:solidFill>
                <a:latin typeface="Calibri" panose="020F0502020204030204" pitchFamily="34" charset="0"/>
              </a:rPr>
              <a:t>* </a:t>
            </a:r>
            <a:r>
              <a:rPr lang="en-US" sz="1100">
                <a:solidFill>
                  <a:srgbClr val="000000"/>
                </a:solidFill>
                <a:latin typeface="Calibri" panose="020F0502020204030204" pitchFamily="34" charset="0"/>
              </a:rPr>
              <a:t>TB GIMS=Tuberculosis Genotyping Information Management System</a:t>
            </a:r>
          </a:p>
          <a:p>
            <a:pPr marL="1588" indent="-1588"/>
            <a:r>
              <a:rPr lang="en-US" sz="1100" baseline="30000">
                <a:solidFill>
                  <a:srgbClr val="000000"/>
                </a:solidFill>
                <a:latin typeface="Calibri" panose="020F0502020204030204" pitchFamily="34" charset="0"/>
              </a:rPr>
              <a:t>† </a:t>
            </a:r>
            <a:r>
              <a:rPr lang="en-US" sz="1100">
                <a:solidFill>
                  <a:srgbClr val="000000"/>
                </a:solidFill>
                <a:latin typeface="Calibri" panose="020F0502020204030204" pitchFamily="34" charset="0"/>
              </a:rPr>
              <a:t>Alert levels are determined by the log likelihood ratio (LLR) statistic for a given cluster, identifying higher than expected geospatial concentrations for a TB genotype cluster in a specific county, compared to the national distribution of that genotype; TB GIMS generates alert level notifications based on this statistic: “No alert” is indicated if LLR  is between 0–&lt;5, “medium” is for LLR of 5–&lt;10 and “high” alert is for clusters with LLR ≥10.</a:t>
            </a:r>
          </a:p>
        </p:txBody>
      </p:sp>
      <p:graphicFrame>
        <p:nvGraphicFramePr>
          <p:cNvPr id="5" name="Chart 4"/>
          <p:cNvGraphicFramePr/>
          <p:nvPr>
            <p:extLst>
              <p:ext uri="{D42A27DB-BD31-4B8C-83A1-F6EECF244321}">
                <p14:modId xmlns:p14="http://schemas.microsoft.com/office/powerpoint/2010/main" val="2872559767"/>
              </p:ext>
            </p:extLst>
          </p:nvPr>
        </p:nvGraphicFramePr>
        <p:xfrm>
          <a:off x="1311964" y="1063229"/>
          <a:ext cx="7250145" cy="3540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56383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2CA4B97-660E-4E63-85A0-F78E5CE765E0}"/>
              </a:ext>
            </a:extLst>
          </p:cNvPr>
          <p:cNvPicPr>
            <a:picLocks noChangeAspect="1"/>
          </p:cNvPicPr>
          <p:nvPr/>
        </p:nvPicPr>
        <p:blipFill rotWithShape="1">
          <a:blip r:embed="rId3"/>
          <a:srcRect l="22917" t="8724" r="23771" b="7253"/>
          <a:stretch/>
        </p:blipFill>
        <p:spPr>
          <a:xfrm rot="16200000">
            <a:off x="2936167" y="843582"/>
            <a:ext cx="3457941" cy="3414465"/>
          </a:xfrm>
          <a:prstGeom prst="rect">
            <a:avLst/>
          </a:prstGeom>
        </p:spPr>
      </p:pic>
      <p:sp>
        <p:nvSpPr>
          <p:cNvPr id="16" name="Title 15"/>
          <p:cNvSpPr>
            <a:spLocks noGrp="1"/>
          </p:cNvSpPr>
          <p:nvPr>
            <p:ph type="title"/>
          </p:nvPr>
        </p:nvSpPr>
        <p:spPr>
          <a:xfrm>
            <a:off x="397991" y="127582"/>
            <a:ext cx="8229605" cy="857250"/>
          </a:xfrm>
        </p:spPr>
        <p:txBody>
          <a:bodyPr/>
          <a:lstStyle/>
          <a:p>
            <a:pPr algn="ctr"/>
            <a:r>
              <a:rPr lang="en-US"/>
              <a:t>Genotyped TB Cases Estimated to be Attributed to Recent Transmission, United States, 2018–2019</a:t>
            </a:r>
          </a:p>
        </p:txBody>
      </p:sp>
      <p:sp>
        <p:nvSpPr>
          <p:cNvPr id="3" name="Rectangle 2"/>
          <p:cNvSpPr/>
          <p:nvPr/>
        </p:nvSpPr>
        <p:spPr>
          <a:xfrm>
            <a:off x="245594" y="4222265"/>
            <a:ext cx="8534400" cy="246221"/>
          </a:xfrm>
          <a:prstGeom prst="rect">
            <a:avLst/>
          </a:prstGeom>
        </p:spPr>
        <p:txBody>
          <a:bodyPr wrap="square">
            <a:spAutoFit/>
          </a:bodyPr>
          <a:lstStyle/>
          <a:p>
            <a:pPr marL="1588" indent="-1588"/>
            <a:endParaRPr lang="en-US" sz="1000">
              <a:solidFill>
                <a:srgbClr val="000000"/>
              </a:solidFill>
              <a:latin typeface="Calibri" panose="020F0502020204030204" pitchFamily="34" charset="0"/>
            </a:endParaRPr>
          </a:p>
        </p:txBody>
      </p:sp>
      <p:sp>
        <p:nvSpPr>
          <p:cNvPr id="4" name="TextBox 3"/>
          <p:cNvSpPr txBox="1"/>
          <p:nvPr/>
        </p:nvSpPr>
        <p:spPr>
          <a:xfrm>
            <a:off x="1084327" y="1251543"/>
            <a:ext cx="1790847" cy="923330"/>
          </a:xfrm>
          <a:prstGeom prst="rect">
            <a:avLst/>
          </a:prstGeom>
        </p:spPr>
        <p:txBody>
          <a:bodyPr wrap="square" rtlCol="0">
            <a:spAutoFit/>
          </a:bodyPr>
          <a:lstStyle/>
          <a:p>
            <a:pPr algn="ctr">
              <a:buFont typeface="Arial" pitchFamily="34" charset="0"/>
              <a:buNone/>
            </a:pPr>
            <a:r>
              <a:rPr lang="en-US" b="1">
                <a:solidFill>
                  <a:srgbClr val="3F3F3F"/>
                </a:solidFill>
                <a:latin typeface="Calibri" panose="020F0502020204030204" pitchFamily="34" charset="0"/>
              </a:rPr>
              <a:t>Recent transmission*</a:t>
            </a:r>
          </a:p>
          <a:p>
            <a:pPr algn="ctr">
              <a:buFont typeface="Arial" pitchFamily="34" charset="0"/>
              <a:buNone/>
            </a:pPr>
            <a:r>
              <a:rPr lang="en-US">
                <a:solidFill>
                  <a:srgbClr val="3F3F3F"/>
                </a:solidFill>
                <a:latin typeface="Calibri" panose="020F0502020204030204" pitchFamily="34" charset="0"/>
              </a:rPr>
              <a:t>12.5% (n=1,703)</a:t>
            </a:r>
          </a:p>
        </p:txBody>
      </p:sp>
      <p:sp>
        <p:nvSpPr>
          <p:cNvPr id="9" name="TextBox 8">
            <a:extLst>
              <a:ext uri="{FF2B5EF4-FFF2-40B4-BE49-F238E27FC236}">
                <a16:creationId xmlns:a16="http://schemas.microsoft.com/office/drawing/2014/main" id="{C0B3617A-4122-4038-9101-FA78B09F5DEC}"/>
              </a:ext>
            </a:extLst>
          </p:cNvPr>
          <p:cNvSpPr txBox="1"/>
          <p:nvPr/>
        </p:nvSpPr>
        <p:spPr>
          <a:xfrm>
            <a:off x="4167844" y="2682284"/>
            <a:ext cx="1912435" cy="923330"/>
          </a:xfrm>
          <a:prstGeom prst="rect">
            <a:avLst/>
          </a:prstGeom>
        </p:spPr>
        <p:txBody>
          <a:bodyPr wrap="square" rtlCol="0">
            <a:spAutoFit/>
          </a:bodyPr>
          <a:lstStyle/>
          <a:p>
            <a:pPr algn="ctr">
              <a:buFont typeface="Arial" pitchFamily="34" charset="0"/>
              <a:buNone/>
            </a:pPr>
            <a:r>
              <a:rPr lang="en-US" b="1">
                <a:solidFill>
                  <a:srgbClr val="3F3F3F"/>
                </a:solidFill>
                <a:latin typeface="Calibri" panose="020F0502020204030204" pitchFamily="34" charset="0"/>
                <a:cs typeface="Calibri" panose="020F0502020204030204" pitchFamily="34" charset="0"/>
              </a:rPr>
              <a:t>Not recent transmission</a:t>
            </a:r>
            <a:r>
              <a:rPr lang="en-US" baseline="30000">
                <a:solidFill>
                  <a:srgbClr val="3F3F3F"/>
                </a:solidFill>
                <a:latin typeface="Calibri" panose="020F0502020204030204" pitchFamily="34" charset="0"/>
              </a:rPr>
              <a:t>§</a:t>
            </a:r>
            <a:endParaRPr lang="en-US" b="1" baseline="30000">
              <a:solidFill>
                <a:srgbClr val="3F3F3F"/>
              </a:solidFill>
              <a:latin typeface="Calibri" panose="020F0502020204030204" pitchFamily="34" charset="0"/>
              <a:cs typeface="Calibri" panose="020F0502020204030204" pitchFamily="34" charset="0"/>
            </a:endParaRPr>
          </a:p>
          <a:p>
            <a:pPr algn="ctr">
              <a:buFont typeface="Arial" pitchFamily="34" charset="0"/>
              <a:buNone/>
            </a:pPr>
            <a:r>
              <a:rPr lang="en-US">
                <a:solidFill>
                  <a:srgbClr val="3F3F3F"/>
                </a:solidFill>
                <a:latin typeface="Calibri" panose="020F0502020204030204" pitchFamily="34" charset="0"/>
                <a:cs typeface="Calibri" panose="020F0502020204030204" pitchFamily="34" charset="0"/>
              </a:rPr>
              <a:t>87.5% (n=11,874)</a:t>
            </a:r>
          </a:p>
        </p:txBody>
      </p:sp>
      <p:sp>
        <p:nvSpPr>
          <p:cNvPr id="8" name="Right Brace 7">
            <a:extLst>
              <a:ext uri="{FF2B5EF4-FFF2-40B4-BE49-F238E27FC236}">
                <a16:creationId xmlns:a16="http://schemas.microsoft.com/office/drawing/2014/main" id="{05EE95EC-249E-4B14-9CE6-485855A81BB0}"/>
              </a:ext>
            </a:extLst>
          </p:cNvPr>
          <p:cNvSpPr/>
          <p:nvPr/>
        </p:nvSpPr>
        <p:spPr>
          <a:xfrm rot="12153911">
            <a:off x="2866810" y="1284948"/>
            <a:ext cx="334009" cy="1146733"/>
          </a:xfrm>
          <a:prstGeom prst="rightBrace">
            <a:avLst>
              <a:gd name="adj1" fmla="val 85065"/>
              <a:gd name="adj2" fmla="val 50446"/>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0" name="TextBox 19">
            <a:extLst>
              <a:ext uri="{FF2B5EF4-FFF2-40B4-BE49-F238E27FC236}">
                <a16:creationId xmlns:a16="http://schemas.microsoft.com/office/drawing/2014/main" id="{80EDCAEC-A6CD-4CE5-AAD1-560DDDB11DC6}"/>
              </a:ext>
            </a:extLst>
          </p:cNvPr>
          <p:cNvSpPr txBox="1"/>
          <p:nvPr/>
        </p:nvSpPr>
        <p:spPr>
          <a:xfrm>
            <a:off x="3033814" y="1670058"/>
            <a:ext cx="1134030" cy="523220"/>
          </a:xfrm>
          <a:prstGeom prst="rect">
            <a:avLst/>
          </a:prstGeom>
        </p:spPr>
        <p:txBody>
          <a:bodyPr wrap="square" rtlCol="0">
            <a:spAutoFit/>
          </a:bodyPr>
          <a:lstStyle/>
          <a:p>
            <a:pPr algn="ctr">
              <a:buFont typeface="Arial" pitchFamily="34" charset="0"/>
              <a:buNone/>
            </a:pPr>
            <a:r>
              <a:rPr lang="en-US" sz="1400" b="1">
                <a:solidFill>
                  <a:schemeClr val="bg2"/>
                </a:solidFill>
                <a:latin typeface="Calibri" panose="020F0502020204030204" pitchFamily="34" charset="0"/>
                <a:cs typeface="Calibri" panose="020F0502020204030204" pitchFamily="34" charset="0"/>
              </a:rPr>
              <a:t>8.4% </a:t>
            </a:r>
          </a:p>
          <a:p>
            <a:pPr algn="ctr">
              <a:buFont typeface="Arial" pitchFamily="34" charset="0"/>
              <a:buNone/>
            </a:pPr>
            <a:r>
              <a:rPr lang="en-US" sz="1400" b="1">
                <a:solidFill>
                  <a:schemeClr val="bg2"/>
                </a:solidFill>
                <a:latin typeface="Calibri" panose="020F0502020204030204" pitchFamily="34" charset="0"/>
                <a:cs typeface="Calibri" panose="020F0502020204030204" pitchFamily="34" charset="0"/>
              </a:rPr>
              <a:t>(n=1,146)</a:t>
            </a:r>
          </a:p>
        </p:txBody>
      </p:sp>
      <p:sp>
        <p:nvSpPr>
          <p:cNvPr id="21" name="TextBox 20">
            <a:extLst>
              <a:ext uri="{FF2B5EF4-FFF2-40B4-BE49-F238E27FC236}">
                <a16:creationId xmlns:a16="http://schemas.microsoft.com/office/drawing/2014/main" id="{E6586561-FE9F-4699-80E3-B012568137A0}"/>
              </a:ext>
            </a:extLst>
          </p:cNvPr>
          <p:cNvSpPr txBox="1"/>
          <p:nvPr/>
        </p:nvSpPr>
        <p:spPr>
          <a:xfrm>
            <a:off x="2957904" y="2268491"/>
            <a:ext cx="1209939" cy="307777"/>
          </a:xfrm>
          <a:prstGeom prst="rect">
            <a:avLst/>
          </a:prstGeom>
        </p:spPr>
        <p:txBody>
          <a:bodyPr wrap="square" rtlCol="0">
            <a:spAutoFit/>
          </a:bodyPr>
          <a:lstStyle/>
          <a:p>
            <a:pPr algn="ctr">
              <a:buFont typeface="Arial" pitchFamily="34" charset="0"/>
              <a:buNone/>
            </a:pPr>
            <a:r>
              <a:rPr lang="en-US" sz="1400" b="1">
                <a:solidFill>
                  <a:schemeClr val="bg2"/>
                </a:solidFill>
                <a:latin typeface="Calibri" panose="020F0502020204030204" pitchFamily="34" charset="0"/>
                <a:cs typeface="Calibri" panose="020F0502020204030204" pitchFamily="34" charset="0"/>
              </a:rPr>
              <a:t>4.1% (n=557)</a:t>
            </a:r>
          </a:p>
        </p:txBody>
      </p:sp>
      <p:grpSp>
        <p:nvGrpSpPr>
          <p:cNvPr id="23" name="Group 22">
            <a:extLst>
              <a:ext uri="{FF2B5EF4-FFF2-40B4-BE49-F238E27FC236}">
                <a16:creationId xmlns:a16="http://schemas.microsoft.com/office/drawing/2014/main" id="{E64E633D-2BF8-483A-809B-91832114DED8}"/>
              </a:ext>
            </a:extLst>
          </p:cNvPr>
          <p:cNvGrpSpPr/>
          <p:nvPr/>
        </p:nvGrpSpPr>
        <p:grpSpPr>
          <a:xfrm>
            <a:off x="404584" y="2734723"/>
            <a:ext cx="2756095" cy="1273319"/>
            <a:chOff x="474326" y="3723683"/>
            <a:chExt cx="2711871" cy="1273319"/>
          </a:xfrm>
        </p:grpSpPr>
        <p:sp>
          <p:nvSpPr>
            <p:cNvPr id="25" name="Rectangle 24">
              <a:extLst>
                <a:ext uri="{FF2B5EF4-FFF2-40B4-BE49-F238E27FC236}">
                  <a16:creationId xmlns:a16="http://schemas.microsoft.com/office/drawing/2014/main" id="{1ACD1E9B-3133-4CB4-8495-08C36B66CAAD}"/>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0BEBE69D-EA51-4EDE-B3A7-D93C0B59B1FF}"/>
                </a:ext>
              </a:extLst>
            </p:cNvPr>
            <p:cNvSpPr/>
            <p:nvPr/>
          </p:nvSpPr>
          <p:spPr>
            <a:xfrm>
              <a:off x="474326" y="4447525"/>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19806CA-BA45-4580-85D2-B22E78D4603D}"/>
                </a:ext>
              </a:extLst>
            </p:cNvPr>
            <p:cNvSpPr txBox="1"/>
            <p:nvPr/>
          </p:nvSpPr>
          <p:spPr>
            <a:xfrm>
              <a:off x="636278" y="3723683"/>
              <a:ext cx="2539700" cy="646331"/>
            </a:xfrm>
            <a:prstGeom prst="rect">
              <a:avLst/>
            </a:prstGeom>
          </p:spPr>
          <p:txBody>
            <a:bodyPr wrap="square" rtlCol="0">
              <a:spAutoFit/>
            </a:bodyPr>
            <a:lstStyle/>
            <a:p>
              <a:pPr>
                <a:buFont typeface="Arial" pitchFamily="34" charset="0"/>
                <a:buNone/>
              </a:pPr>
              <a:r>
                <a:rPr lang="en-US">
                  <a:solidFill>
                    <a:srgbClr val="000000"/>
                  </a:solidFill>
                  <a:latin typeface="Calibri" panose="020F0502020204030204" pitchFamily="34" charset="0"/>
                  <a:cs typeface="Calibri" panose="020F0502020204030204" pitchFamily="34" charset="0"/>
                </a:rPr>
                <a:t>Limited recent transmission </a:t>
              </a:r>
            </a:p>
          </p:txBody>
        </p:sp>
        <p:sp>
          <p:nvSpPr>
            <p:cNvPr id="29" name="TextBox 28">
              <a:extLst>
                <a:ext uri="{FF2B5EF4-FFF2-40B4-BE49-F238E27FC236}">
                  <a16:creationId xmlns:a16="http://schemas.microsoft.com/office/drawing/2014/main" id="{C4641EF3-07C2-4DF0-8A5B-B1BFF7F34DAE}"/>
                </a:ext>
              </a:extLst>
            </p:cNvPr>
            <p:cNvSpPr txBox="1"/>
            <p:nvPr/>
          </p:nvSpPr>
          <p:spPr>
            <a:xfrm>
              <a:off x="636278" y="4350671"/>
              <a:ext cx="2549919" cy="646331"/>
            </a:xfrm>
            <a:prstGeom prst="rect">
              <a:avLst/>
            </a:prstGeom>
          </p:spPr>
          <p:txBody>
            <a:bodyPr wrap="square" rtlCol="0">
              <a:spAutoFit/>
            </a:bodyPr>
            <a:lstStyle/>
            <a:p>
              <a:pPr>
                <a:buFont typeface="Arial" pitchFamily="34" charset="0"/>
                <a:buNone/>
              </a:pPr>
              <a:r>
                <a:rPr lang="en-US">
                  <a:solidFill>
                    <a:srgbClr val="000000"/>
                  </a:solidFill>
                  <a:latin typeface="Calibri" panose="020F0502020204030204" pitchFamily="34" charset="0"/>
                  <a:cs typeface="Calibri" panose="020F0502020204030204" pitchFamily="34" charset="0"/>
                </a:rPr>
                <a:t>Extensive recent transmission</a:t>
              </a:r>
              <a:r>
                <a:rPr lang="en-US" baseline="30000">
                  <a:solidFill>
                    <a:srgbClr val="000000"/>
                  </a:solidFill>
                </a:rPr>
                <a:t>†</a:t>
              </a:r>
              <a:endParaRPr lang="en-US">
                <a:solidFill>
                  <a:srgbClr val="000000"/>
                </a:solidFill>
                <a:latin typeface="Calibri" panose="020F0502020204030204" pitchFamily="34" charset="0"/>
                <a:cs typeface="Calibri" panose="020F0502020204030204" pitchFamily="34" charset="0"/>
              </a:endParaRPr>
            </a:p>
          </p:txBody>
        </p:sp>
      </p:grpSp>
      <p:sp>
        <p:nvSpPr>
          <p:cNvPr id="17" name="Rectangle 16"/>
          <p:cNvSpPr/>
          <p:nvPr/>
        </p:nvSpPr>
        <p:spPr>
          <a:xfrm>
            <a:off x="65987" y="4107465"/>
            <a:ext cx="9002599" cy="1015663"/>
          </a:xfrm>
          <a:prstGeom prst="rect">
            <a:avLst/>
          </a:prstGeom>
        </p:spPr>
        <p:txBody>
          <a:bodyPr wrap="square">
            <a:spAutoFit/>
          </a:bodyPr>
          <a:lstStyle/>
          <a:p>
            <a:pPr marL="0" marR="0">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rPr>
              <a:t>* A TB case is designated as attributed to recent transmission if a plausible source case can be identified in a person who i) has the same </a:t>
            </a:r>
            <a:r>
              <a:rPr lang="en-US" sz="1000" i="1" dirty="0">
                <a:solidFill>
                  <a:srgbClr val="000000"/>
                </a:solidFill>
                <a:latin typeface="Calibri" panose="020F0502020204030204" pitchFamily="34" charset="0"/>
                <a:ea typeface="Calibri" panose="020F0502020204030204" pitchFamily="34" charset="0"/>
              </a:rPr>
              <a:t>M. tuberculosis</a:t>
            </a:r>
            <a:r>
              <a:rPr lang="en-US" sz="1000" dirty="0">
                <a:solidFill>
                  <a:srgbClr val="000000"/>
                </a:solidFill>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1000" dirty="0">
                <a:solidFill>
                  <a:srgbClr val="000000"/>
                </a:solidFill>
                <a:latin typeface="Calibri" panose="020F0502020204030204" pitchFamily="34" charset="0"/>
                <a:ea typeface="Calibri" panose="020F0502020204030204" pitchFamily="34" charset="0"/>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p>
          <a:p>
            <a:pPr marL="0" marR="0">
              <a:spcBef>
                <a:spcPts val="0"/>
              </a:spcBef>
              <a:spcAft>
                <a:spcPts val="0"/>
              </a:spcAft>
            </a:pPr>
            <a:r>
              <a:rPr lang="en-US" sz="1000" baseline="30000" dirty="0">
                <a:solidFill>
                  <a:srgbClr val="000000"/>
                </a:solidFill>
                <a:latin typeface="Calibri" panose="020F0502020204030204" pitchFamily="34" charset="0"/>
              </a:rPr>
              <a:t>§</a:t>
            </a:r>
            <a:r>
              <a:rPr lang="en-US" sz="1000" dirty="0">
                <a:solidFill>
                  <a:srgbClr val="000000"/>
                </a:solidFill>
                <a:effectLst/>
                <a:latin typeface="Calibri" panose="020F0502020204030204" pitchFamily="34" charset="0"/>
                <a:ea typeface="Calibri" panose="020F0502020204030204" pitchFamily="34" charset="0"/>
              </a:rPr>
              <a:t> </a:t>
            </a:r>
            <a:r>
              <a:rPr lang="en-US" sz="1000" dirty="0">
                <a:solidFill>
                  <a:srgbClr val="000000"/>
                </a:solidFill>
                <a:latin typeface="Calibri" panose="020F0502020204030204" pitchFamily="34" charset="0"/>
              </a:rPr>
              <a:t>Cases not attributed to recent transmission may be misclassified in children &lt;5 years old or indeterminate in persons with a recent U.S. arrival due to limitations of the plausible-source case method. </a:t>
            </a:r>
          </a:p>
        </p:txBody>
      </p:sp>
    </p:spTree>
    <p:extLst>
      <p:ext uri="{BB962C8B-B14F-4D97-AF65-F5344CB8AC3E}">
        <p14:creationId xmlns:p14="http://schemas.microsoft.com/office/powerpoint/2010/main" val="77231151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253" y="293103"/>
            <a:ext cx="8978747" cy="593452"/>
          </a:xfrm>
        </p:spPr>
        <p:txBody>
          <a:bodyPr/>
          <a:lstStyle/>
          <a:p>
            <a:pPr algn="ctr"/>
            <a:r>
              <a:rPr lang="en-US" sz="2600"/>
              <a:t>Genotyped Cases Estimated to be Attributed to Limited and Extensive Recent Transmission, United States, 2016–2019</a:t>
            </a:r>
          </a:p>
        </p:txBody>
      </p:sp>
      <p:graphicFrame>
        <p:nvGraphicFramePr>
          <p:cNvPr id="8" name="Chart 7"/>
          <p:cNvGraphicFramePr/>
          <p:nvPr>
            <p:extLst>
              <p:ext uri="{D42A27DB-BD31-4B8C-83A1-F6EECF244321}">
                <p14:modId xmlns:p14="http://schemas.microsoft.com/office/powerpoint/2010/main" val="1644805981"/>
              </p:ext>
            </p:extLst>
          </p:nvPr>
        </p:nvGraphicFramePr>
        <p:xfrm>
          <a:off x="445770" y="882318"/>
          <a:ext cx="8043041" cy="35383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0" y="1165497"/>
            <a:ext cx="950901" cy="369332"/>
          </a:xfrm>
          <a:prstGeom prst="rect">
            <a:avLst/>
          </a:prstGeom>
        </p:spPr>
        <p:txBody>
          <a:bodyPr wrap="none" rtlCol="0">
            <a:spAutoFit/>
          </a:bodyPr>
          <a:lstStyle/>
          <a:p>
            <a:pPr>
              <a:buFont typeface="Arial" pitchFamily="34" charset="0"/>
              <a:buNone/>
            </a:pPr>
            <a:r>
              <a:rPr lang="en-US" b="1">
                <a:solidFill>
                  <a:srgbClr val="3F3F3F"/>
                </a:solidFill>
                <a:latin typeface="Calibri" panose="020F0502020204030204" pitchFamily="34" charset="0"/>
              </a:rPr>
              <a:t>n=1,703</a:t>
            </a:r>
          </a:p>
        </p:txBody>
      </p:sp>
      <p:sp>
        <p:nvSpPr>
          <p:cNvPr id="5" name="Rectangle 4"/>
          <p:cNvSpPr/>
          <p:nvPr/>
        </p:nvSpPr>
        <p:spPr>
          <a:xfrm>
            <a:off x="246426" y="4420651"/>
            <a:ext cx="8729132" cy="646331"/>
          </a:xfrm>
          <a:prstGeom prst="rect">
            <a:avLst/>
          </a:prstGeom>
        </p:spPr>
        <p:txBody>
          <a:bodyPr wrap="square">
            <a:spAutoFit/>
          </a:bodyPr>
          <a:lstStyle/>
          <a:p>
            <a:pPr marL="0" marR="0">
              <a:spcBef>
                <a:spcPts val="0"/>
              </a:spcBef>
              <a:spcAft>
                <a:spcPts val="0"/>
              </a:spcAft>
            </a:pPr>
            <a:r>
              <a:rPr lang="en-US" sz="900">
                <a:solidFill>
                  <a:srgbClr val="000000"/>
                </a:solidFill>
                <a:latin typeface="Calibri" panose="020F0502020204030204" pitchFamily="34" charset="0"/>
                <a:ea typeface="Calibri" panose="020F0502020204030204" pitchFamily="34" charset="0"/>
              </a:rPr>
              <a:t>* A TB case is designated as attributed to recent transmission if a plausible source case can be identified in a person who i) has the same </a:t>
            </a:r>
            <a:r>
              <a:rPr lang="en-US" sz="900" i="1">
                <a:solidFill>
                  <a:srgbClr val="000000"/>
                </a:solidFill>
                <a:latin typeface="Calibri" panose="020F0502020204030204" pitchFamily="34" charset="0"/>
                <a:ea typeface="Calibri" panose="020F0502020204030204" pitchFamily="34" charset="0"/>
              </a:rPr>
              <a:t>M. tuberculosis</a:t>
            </a:r>
            <a:r>
              <a:rPr lang="en-US" sz="900">
                <a:solidFill>
                  <a:srgbClr val="000000"/>
                </a:solidFill>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800">
                <a:solidFill>
                  <a:srgbClr val="000000"/>
                </a:solidFill>
                <a:latin typeface="Calibri" panose="020F0502020204030204" pitchFamily="34" charset="0"/>
                <a:ea typeface="Calibri" panose="020F0502020204030204" pitchFamily="34" charset="0"/>
              </a:rPr>
              <a:t>†</a:t>
            </a:r>
            <a:r>
              <a:rPr lang="en-US" sz="900">
                <a:solidFill>
                  <a:srgbClr val="000000"/>
                </a:solidFill>
                <a:latin typeface="Calibri" panose="020F0502020204030204" pitchFamily="34" charset="0"/>
                <a:ea typeface="Calibri" panose="020F0502020204030204" pitchFamily="34" charset="0"/>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endParaRPr lang="en-US" sz="900">
              <a:solidFill>
                <a:srgbClr val="000000"/>
              </a:solidFill>
              <a:effectLst/>
              <a:latin typeface="Calibri" panose="020F0502020204030204" pitchFamily="34" charset="0"/>
              <a:ea typeface="Calibri" panose="020F0502020204030204" pitchFamily="34" charset="0"/>
            </a:endParaRPr>
          </a:p>
        </p:txBody>
      </p:sp>
      <p:grpSp>
        <p:nvGrpSpPr>
          <p:cNvPr id="6" name="Group 5">
            <a:extLst>
              <a:ext uri="{FF2B5EF4-FFF2-40B4-BE49-F238E27FC236}">
                <a16:creationId xmlns:a16="http://schemas.microsoft.com/office/drawing/2014/main" id="{3F412936-0FBB-4184-A940-3A314B96F018}"/>
              </a:ext>
            </a:extLst>
          </p:cNvPr>
          <p:cNvGrpSpPr/>
          <p:nvPr/>
        </p:nvGrpSpPr>
        <p:grpSpPr>
          <a:xfrm>
            <a:off x="5852315" y="2222871"/>
            <a:ext cx="3261818" cy="738664"/>
            <a:chOff x="473652" y="3761783"/>
            <a:chExt cx="3209480" cy="738664"/>
          </a:xfrm>
        </p:grpSpPr>
        <p:sp>
          <p:nvSpPr>
            <p:cNvPr id="7" name="Rectangle 6">
              <a:extLst>
                <a:ext uri="{FF2B5EF4-FFF2-40B4-BE49-F238E27FC236}">
                  <a16:creationId xmlns:a16="http://schemas.microsoft.com/office/drawing/2014/main" id="{7D62AE54-470C-44DE-9CE6-CACF9F04B59A}"/>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B97349A-E7D3-40BC-888C-343EBD4E7627}"/>
                </a:ext>
              </a:extLst>
            </p:cNvPr>
            <p:cNvSpPr/>
            <p:nvPr/>
          </p:nvSpPr>
          <p:spPr>
            <a:xfrm>
              <a:off x="473652" y="4223447"/>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423B33-F5E5-46CE-910D-111B45378F80}"/>
                </a:ext>
              </a:extLst>
            </p:cNvPr>
            <p:cNvSpPr txBox="1"/>
            <p:nvPr/>
          </p:nvSpPr>
          <p:spPr>
            <a:xfrm>
              <a:off x="636277" y="3761783"/>
              <a:ext cx="2751753" cy="369332"/>
            </a:xfrm>
            <a:prstGeom prst="rect">
              <a:avLst/>
            </a:prstGeom>
          </p:spPr>
          <p:txBody>
            <a:bodyPr wrap="square" rtlCol="0">
              <a:spAutoFit/>
            </a:bodyPr>
            <a:lstStyle/>
            <a:p>
              <a:pPr>
                <a:buFont typeface="Arial" pitchFamily="34" charset="0"/>
                <a:buNone/>
              </a:pPr>
              <a:r>
                <a:rPr lang="en-US">
                  <a:solidFill>
                    <a:srgbClr val="000000"/>
                  </a:solidFill>
                  <a:latin typeface="Calibri" panose="020F0502020204030204" pitchFamily="34" charset="0"/>
                  <a:cs typeface="Calibri" panose="020F0502020204030204" pitchFamily="34" charset="0"/>
                </a:rPr>
                <a:t>Limited recent transmission </a:t>
              </a:r>
            </a:p>
          </p:txBody>
        </p:sp>
        <p:sp>
          <p:nvSpPr>
            <p:cNvPr id="11" name="TextBox 10">
              <a:extLst>
                <a:ext uri="{FF2B5EF4-FFF2-40B4-BE49-F238E27FC236}">
                  <a16:creationId xmlns:a16="http://schemas.microsoft.com/office/drawing/2014/main" id="{58145BAA-FDD9-45F7-A5D1-0916C35090C3}"/>
                </a:ext>
              </a:extLst>
            </p:cNvPr>
            <p:cNvSpPr txBox="1"/>
            <p:nvPr/>
          </p:nvSpPr>
          <p:spPr>
            <a:xfrm>
              <a:off x="636277" y="4131115"/>
              <a:ext cx="3046855" cy="369332"/>
            </a:xfrm>
            <a:prstGeom prst="rect">
              <a:avLst/>
            </a:prstGeom>
          </p:spPr>
          <p:txBody>
            <a:bodyPr wrap="square" rtlCol="0">
              <a:spAutoFit/>
            </a:bodyPr>
            <a:lstStyle/>
            <a:p>
              <a:pPr>
                <a:buFont typeface="Arial" pitchFamily="34" charset="0"/>
                <a:buNone/>
              </a:pPr>
              <a:r>
                <a:rPr lang="en-US">
                  <a:solidFill>
                    <a:srgbClr val="000000"/>
                  </a:solidFill>
                  <a:latin typeface="Calibri" panose="020F0502020204030204" pitchFamily="34" charset="0"/>
                  <a:cs typeface="Calibri" panose="020F0502020204030204" pitchFamily="34" charset="0"/>
                </a:rPr>
                <a:t>Extensive recent transmission</a:t>
              </a:r>
              <a:r>
                <a:rPr lang="en-US" baseline="30000">
                  <a:solidFill>
                    <a:srgbClr val="000000"/>
                  </a:solidFill>
                </a:rPr>
                <a:t>†</a:t>
              </a:r>
              <a:endParaRPr lang="en-US">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671574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268" y="115275"/>
            <a:ext cx="8991600" cy="857250"/>
          </a:xfrm>
        </p:spPr>
        <p:txBody>
          <a:bodyPr/>
          <a:lstStyle/>
          <a:p>
            <a:pPr algn="ctr"/>
            <a:r>
              <a:rPr lang="en-US" sz="2400"/>
              <a:t>Percentages of TB Cases Estimated to be Attributed and Not Attributed to Recent Transmission, by Origin of Birth*, 2018–2019</a:t>
            </a:r>
          </a:p>
        </p:txBody>
      </p:sp>
      <p:sp>
        <p:nvSpPr>
          <p:cNvPr id="5" name="Rectangle 4"/>
          <p:cNvSpPr/>
          <p:nvPr/>
        </p:nvSpPr>
        <p:spPr>
          <a:xfrm>
            <a:off x="113091" y="4038804"/>
            <a:ext cx="8874274" cy="1215717"/>
          </a:xfrm>
          <a:prstGeom prst="rect">
            <a:avLst/>
          </a:prstGeom>
        </p:spPr>
        <p:txBody>
          <a:bodyPr wrap="square">
            <a:spAutoFit/>
          </a:bodyPr>
          <a:lstStyle/>
          <a:p>
            <a:pPr>
              <a:spcBef>
                <a:spcPts val="0"/>
              </a:spcBef>
              <a:spcAft>
                <a:spcPts val="0"/>
              </a:spcAft>
            </a:pPr>
            <a:r>
              <a:rPr lang="en-US" sz="1050">
                <a:solidFill>
                  <a:srgbClr val="000000"/>
                </a:solidFill>
                <a:latin typeface="Calibri" panose="020F0502020204030204" pitchFamily="34" charset="0"/>
                <a:ea typeface="Calibri" panose="020F0502020204030204" pitchFamily="34" charset="0"/>
              </a:rPr>
              <a:t>* Cases with unknown origin of birth not shown (n=11).</a:t>
            </a:r>
          </a:p>
          <a:p>
            <a:pPr marL="0" marR="0">
              <a:spcBef>
                <a:spcPts val="0"/>
              </a:spcBef>
              <a:spcAft>
                <a:spcPts val="0"/>
              </a:spcAft>
            </a:pPr>
            <a:r>
              <a:rPr lang="en-US" sz="1050">
                <a:solidFill>
                  <a:srgbClr val="000000"/>
                </a:solidFill>
                <a:latin typeface="Calibri" panose="020F0502020204030204" pitchFamily="34" charset="0"/>
                <a:ea typeface="Calibri" panose="020F0502020204030204" pitchFamily="34" charset="0"/>
              </a:rPr>
              <a:t>† A TB case is designated as attributed to recent transmission if a plausible source case can be identified in a person who i) has the same </a:t>
            </a:r>
            <a:r>
              <a:rPr lang="en-US" sz="1050" i="1">
                <a:solidFill>
                  <a:srgbClr val="000000"/>
                </a:solidFill>
                <a:latin typeface="Calibri" panose="020F0502020204030204" pitchFamily="34" charset="0"/>
                <a:ea typeface="Calibri" panose="020F0502020204030204" pitchFamily="34" charset="0"/>
              </a:rPr>
              <a:t>M. tuberculosis</a:t>
            </a:r>
            <a:r>
              <a:rPr lang="en-US" sz="1050">
                <a:solidFill>
                  <a:srgbClr val="000000"/>
                </a:solidFill>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a:t>
            </a:r>
          </a:p>
          <a:p>
            <a:pPr>
              <a:spcBef>
                <a:spcPts val="0"/>
              </a:spcBef>
              <a:spcAft>
                <a:spcPts val="0"/>
              </a:spcAft>
            </a:pPr>
            <a:r>
              <a:rPr lang="en-US" sz="1050" baseline="30000">
                <a:solidFill>
                  <a:srgbClr val="000000"/>
                </a:solidFill>
                <a:latin typeface="Calibri" panose="020F0502020204030204" pitchFamily="34" charset="0"/>
              </a:rPr>
              <a:t>§ </a:t>
            </a:r>
            <a:r>
              <a:rPr lang="en-US" sz="1050">
                <a:solidFill>
                  <a:srgbClr val="000000"/>
                </a:solidFill>
                <a:latin typeface="Calibri" panose="020F0502020204030204" pitchFamily="34" charset="0"/>
              </a:rPr>
              <a:t>Cases not attributed to recent transmission may be misclassified in children &lt;5 years old or indeterminate in persons with a recent U.S. arrival due to limitations of the plausible-source case method. </a:t>
            </a:r>
            <a:endParaRPr lang="en-US" sz="1050">
              <a:solidFill>
                <a:srgbClr val="000000"/>
              </a:solidFill>
              <a:latin typeface="Calibri" panose="020F0502020204030204" pitchFamily="34" charset="0"/>
              <a:ea typeface="Calibri" panose="020F0502020204030204" pitchFamily="34" charset="0"/>
            </a:endParaRPr>
          </a:p>
          <a:p>
            <a:pPr marL="0" marR="0">
              <a:spcBef>
                <a:spcPts val="0"/>
              </a:spcBef>
              <a:spcAft>
                <a:spcPts val="0"/>
              </a:spcAft>
            </a:pPr>
            <a:r>
              <a:rPr lang="en-US" sz="1000">
                <a:solidFill>
                  <a:srgbClr val="000000"/>
                </a:solidFill>
                <a:latin typeface="Calibri" panose="020F0502020204030204" pitchFamily="34" charset="0"/>
                <a:ea typeface="Calibri" panose="020F0502020204030204" pitchFamily="34" charset="0"/>
              </a:rPr>
              <a:t> </a:t>
            </a:r>
          </a:p>
        </p:txBody>
      </p:sp>
      <p:grpSp>
        <p:nvGrpSpPr>
          <p:cNvPr id="11" name="Group 10">
            <a:extLst>
              <a:ext uri="{FF2B5EF4-FFF2-40B4-BE49-F238E27FC236}">
                <a16:creationId xmlns:a16="http://schemas.microsoft.com/office/drawing/2014/main" id="{1C104204-CFF7-434F-8188-E92A57D878C5}"/>
              </a:ext>
            </a:extLst>
          </p:cNvPr>
          <p:cNvGrpSpPr/>
          <p:nvPr/>
        </p:nvGrpSpPr>
        <p:grpSpPr>
          <a:xfrm>
            <a:off x="156635" y="900554"/>
            <a:ext cx="8492206" cy="4335707"/>
            <a:chOff x="568644" y="886383"/>
            <a:chExt cx="8080197" cy="4257116"/>
          </a:xfrm>
        </p:grpSpPr>
        <p:graphicFrame>
          <p:nvGraphicFramePr>
            <p:cNvPr id="8" name="Chart 7"/>
            <p:cNvGraphicFramePr/>
            <p:nvPr>
              <p:extLst>
                <p:ext uri="{D42A27DB-BD31-4B8C-83A1-F6EECF244321}">
                  <p14:modId xmlns:p14="http://schemas.microsoft.com/office/powerpoint/2010/main" val="954455981"/>
                </p:ext>
              </p:extLst>
            </p:nvPr>
          </p:nvGraphicFramePr>
          <p:xfrm>
            <a:off x="3796274" y="1143458"/>
            <a:ext cx="4852567" cy="40000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FF146E-3F24-4F0A-A594-D33D6C7228ED}"/>
                </a:ext>
              </a:extLst>
            </p:cNvPr>
            <p:cNvGraphicFramePr/>
            <p:nvPr>
              <p:extLst>
                <p:ext uri="{D42A27DB-BD31-4B8C-83A1-F6EECF244321}">
                  <p14:modId xmlns:p14="http://schemas.microsoft.com/office/powerpoint/2010/main" val="1287665467"/>
                </p:ext>
              </p:extLst>
            </p:nvPr>
          </p:nvGraphicFramePr>
          <p:xfrm>
            <a:off x="568644" y="991039"/>
            <a:ext cx="5340269" cy="29724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870D1A5-AC6A-4D24-B6A6-1D739A6BF2F1}"/>
                </a:ext>
              </a:extLst>
            </p:cNvPr>
            <p:cNvSpPr txBox="1"/>
            <p:nvPr/>
          </p:nvSpPr>
          <p:spPr>
            <a:xfrm>
              <a:off x="6573991" y="3630710"/>
              <a:ext cx="1033131" cy="362637"/>
            </a:xfrm>
            <a:prstGeom prst="rect">
              <a:avLst/>
            </a:prstGeom>
          </p:spPr>
          <p:txBody>
            <a:bodyPr wrap="none" rtlCol="0">
              <a:spAutoFit/>
            </a:bodyPr>
            <a:lstStyle/>
            <a:p>
              <a:pPr>
                <a:buFont typeface="Arial" pitchFamily="34" charset="0"/>
                <a:buNone/>
              </a:pPr>
              <a:r>
                <a:rPr lang="en-US" b="1">
                  <a:solidFill>
                    <a:schemeClr val="accent4">
                      <a:lumMod val="50000"/>
                    </a:schemeClr>
                  </a:solidFill>
                  <a:latin typeface="Calibri" panose="020F0502020204030204" pitchFamily="34" charset="0"/>
                </a:rPr>
                <a:t>U.S.-born</a:t>
              </a:r>
            </a:p>
          </p:txBody>
        </p:sp>
        <p:sp>
          <p:nvSpPr>
            <p:cNvPr id="9" name="TextBox 8">
              <a:extLst>
                <a:ext uri="{FF2B5EF4-FFF2-40B4-BE49-F238E27FC236}">
                  <a16:creationId xmlns:a16="http://schemas.microsoft.com/office/drawing/2014/main" id="{3BA1D433-20BB-40F6-B8FD-10424335747D}"/>
                </a:ext>
              </a:extLst>
            </p:cNvPr>
            <p:cNvSpPr txBox="1"/>
            <p:nvPr/>
          </p:nvSpPr>
          <p:spPr>
            <a:xfrm>
              <a:off x="1533951" y="3594014"/>
              <a:ext cx="1522731" cy="362637"/>
            </a:xfrm>
            <a:prstGeom prst="rect">
              <a:avLst/>
            </a:prstGeom>
          </p:spPr>
          <p:txBody>
            <a:bodyPr wrap="none" rtlCol="0">
              <a:spAutoFit/>
            </a:bodyPr>
            <a:lstStyle/>
            <a:p>
              <a:pPr>
                <a:buFont typeface="Arial" pitchFamily="34" charset="0"/>
                <a:buNone/>
              </a:pPr>
              <a:r>
                <a:rPr lang="en-US" b="1">
                  <a:solidFill>
                    <a:schemeClr val="accent4">
                      <a:lumMod val="50000"/>
                    </a:schemeClr>
                  </a:solidFill>
                  <a:latin typeface="Calibri" panose="020F0502020204030204" pitchFamily="34" charset="0"/>
                </a:rPr>
                <a:t>Non-U.S.–born</a:t>
              </a:r>
            </a:p>
          </p:txBody>
        </p:sp>
        <p:sp>
          <p:nvSpPr>
            <p:cNvPr id="2" name="TextBox 1">
              <a:extLst>
                <a:ext uri="{FF2B5EF4-FFF2-40B4-BE49-F238E27FC236}">
                  <a16:creationId xmlns:a16="http://schemas.microsoft.com/office/drawing/2014/main" id="{A246EF32-085F-4E39-BEE2-1D42820A82B1}"/>
                </a:ext>
              </a:extLst>
            </p:cNvPr>
            <p:cNvSpPr txBox="1"/>
            <p:nvPr/>
          </p:nvSpPr>
          <p:spPr>
            <a:xfrm>
              <a:off x="5713084" y="1730485"/>
              <a:ext cx="255198" cy="261610"/>
            </a:xfrm>
            <a:prstGeom prst="rect">
              <a:avLst/>
            </a:prstGeom>
          </p:spPr>
          <p:txBody>
            <a:bodyPr wrap="none" rtlCol="0">
              <a:spAutoFit/>
            </a:bodyPr>
            <a:lstStyle/>
            <a:p>
              <a:pPr>
                <a:buFont typeface="Arial" pitchFamily="34" charset="0"/>
                <a:buNone/>
              </a:pPr>
              <a:r>
                <a:rPr lang="en-US" sz="1100">
                  <a:solidFill>
                    <a:srgbClr val="000000"/>
                  </a:solidFill>
                  <a:latin typeface="Calibri" panose="020F0502020204030204" pitchFamily="34" charset="0"/>
                  <a:ea typeface="Calibri" panose="020F0502020204030204" pitchFamily="34" charset="0"/>
                </a:rPr>
                <a:t>†</a:t>
              </a:r>
              <a:endParaRPr lang="en-US" sz="1100">
                <a:solidFill>
                  <a:schemeClr val="accent4">
                    <a:lumMod val="50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C3D63117-5087-45A7-A4C9-BCE2A7A9F2A0}"/>
                </a:ext>
              </a:extLst>
            </p:cNvPr>
            <p:cNvSpPr txBox="1"/>
            <p:nvPr/>
          </p:nvSpPr>
          <p:spPr>
            <a:xfrm>
              <a:off x="5074024" y="2527286"/>
              <a:ext cx="231154" cy="261610"/>
            </a:xfrm>
            <a:prstGeom prst="rect">
              <a:avLst/>
            </a:prstGeom>
          </p:spPr>
          <p:txBody>
            <a:bodyPr wrap="none" rtlCol="0">
              <a:spAutoFit/>
            </a:bodyPr>
            <a:lstStyle/>
            <a:p>
              <a:pPr>
                <a:buFont typeface="Arial" pitchFamily="34" charset="0"/>
                <a:buNone/>
              </a:pPr>
              <a:r>
                <a:rPr lang="en-US" sz="1100" baseline="30000">
                  <a:solidFill>
                    <a:srgbClr val="000000"/>
                  </a:solidFill>
                  <a:latin typeface="Calibri" panose="020F0502020204030204" pitchFamily="34" charset="0"/>
                </a:rPr>
                <a:t>§</a:t>
              </a:r>
              <a:endParaRPr lang="en-US" sz="1100">
                <a:solidFill>
                  <a:schemeClr val="accent4">
                    <a:lumMod val="50000"/>
                  </a:schemeClr>
                </a:solidFill>
                <a:latin typeface="Calibri" panose="020F0502020204030204" pitchFamily="34" charset="0"/>
              </a:endParaRPr>
            </a:p>
          </p:txBody>
        </p:sp>
        <p:sp>
          <p:nvSpPr>
            <p:cNvPr id="10" name="TextBox 9">
              <a:extLst>
                <a:ext uri="{FF2B5EF4-FFF2-40B4-BE49-F238E27FC236}">
                  <a16:creationId xmlns:a16="http://schemas.microsoft.com/office/drawing/2014/main" id="{F140018B-984C-4E6E-A8D1-D47C1B8E7437}"/>
                </a:ext>
              </a:extLst>
            </p:cNvPr>
            <p:cNvSpPr txBox="1"/>
            <p:nvPr/>
          </p:nvSpPr>
          <p:spPr>
            <a:xfrm>
              <a:off x="2305309" y="886383"/>
              <a:ext cx="1470249" cy="574175"/>
            </a:xfrm>
            <a:prstGeom prst="rect">
              <a:avLst/>
            </a:prstGeom>
          </p:spPr>
          <p:txBody>
            <a:bodyPr wrap="square" rtlCol="0">
              <a:spAutoFit/>
            </a:bodyPr>
            <a:lstStyle/>
            <a:p>
              <a:pPr algn="ctr">
                <a:buFont typeface="Arial" pitchFamily="34" charset="0"/>
                <a:buNone/>
              </a:pPr>
              <a:r>
                <a:rPr lang="en-US" sz="1600" b="1" dirty="0">
                  <a:solidFill>
                    <a:schemeClr val="accent4">
                      <a:lumMod val="50000"/>
                    </a:schemeClr>
                  </a:solidFill>
                  <a:latin typeface="Calibri" panose="020F0502020204030204" pitchFamily="34" charset="0"/>
                  <a:cs typeface="Calibri" panose="020F0502020204030204" pitchFamily="34" charset="0"/>
                </a:rPr>
                <a:t>7.7%</a:t>
              </a:r>
            </a:p>
            <a:p>
              <a:pPr algn="ctr">
                <a:buFont typeface="Arial" pitchFamily="34" charset="0"/>
                <a:buNone/>
              </a:pPr>
              <a:r>
                <a:rPr lang="en-US" sz="1600" b="1" dirty="0">
                  <a:solidFill>
                    <a:schemeClr val="accent4">
                      <a:lumMod val="50000"/>
                    </a:schemeClr>
                  </a:solidFill>
                  <a:latin typeface="Calibri" panose="020F0502020204030204" pitchFamily="34" charset="0"/>
                  <a:cs typeface="Calibri" panose="020F0502020204030204" pitchFamily="34" charset="0"/>
                </a:rPr>
                <a:t>(n=748)</a:t>
              </a:r>
            </a:p>
          </p:txBody>
        </p:sp>
      </p:grpSp>
    </p:spTree>
    <p:extLst>
      <p:ext uri="{BB962C8B-B14F-4D97-AF65-F5344CB8AC3E}">
        <p14:creationId xmlns:p14="http://schemas.microsoft.com/office/powerpoint/2010/main" val="20488550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06" y="315280"/>
            <a:ext cx="8229600" cy="581386"/>
          </a:xfrm>
        </p:spPr>
        <p:txBody>
          <a:bodyPr/>
          <a:lstStyle/>
          <a:p>
            <a:pPr algn="ctr"/>
            <a:r>
              <a:rPr lang="en-US" dirty="0"/>
              <a:t>Majority of TB Cases Occur in Four States, </a:t>
            </a:r>
            <a:br>
              <a:rPr lang="en-US" dirty="0"/>
            </a:br>
            <a:r>
              <a:rPr lang="en-US" dirty="0"/>
              <a:t>United States, 2019</a:t>
            </a:r>
          </a:p>
        </p:txBody>
      </p:sp>
      <p:grpSp>
        <p:nvGrpSpPr>
          <p:cNvPr id="6" name="Group 4"/>
          <p:cNvGrpSpPr>
            <a:grpSpLocks/>
          </p:cNvGrpSpPr>
          <p:nvPr/>
        </p:nvGrpSpPr>
        <p:grpSpPr bwMode="auto">
          <a:xfrm>
            <a:off x="2591638" y="4139482"/>
            <a:ext cx="877887" cy="585788"/>
            <a:chOff x="1547" y="3474"/>
            <a:chExt cx="767" cy="591"/>
          </a:xfrm>
          <a:solidFill>
            <a:srgbClr val="F6A01A"/>
          </a:solidFill>
        </p:grpSpPr>
        <p:grpSp>
          <p:nvGrpSpPr>
            <p:cNvPr id="7" name="Group 5"/>
            <p:cNvGrpSpPr>
              <a:grpSpLocks/>
            </p:cNvGrpSpPr>
            <p:nvPr/>
          </p:nvGrpSpPr>
          <p:grpSpPr bwMode="auto">
            <a:xfrm>
              <a:off x="1547" y="3474"/>
              <a:ext cx="767" cy="591"/>
              <a:chOff x="1547" y="3474"/>
              <a:chExt cx="767" cy="591"/>
            </a:xfrm>
            <a:grpFill/>
          </p:grpSpPr>
          <p:sp>
            <p:nvSpPr>
              <p:cNvPr id="9"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6" name="Freeform 15"/>
          <p:cNvSpPr>
            <a:spLocks/>
          </p:cNvSpPr>
          <p:nvPr/>
        </p:nvSpPr>
        <p:spPr bwMode="auto">
          <a:xfrm>
            <a:off x="7028281" y="856358"/>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6"/>
          <p:cNvSpPr>
            <a:spLocks/>
          </p:cNvSpPr>
          <p:nvPr/>
        </p:nvSpPr>
        <p:spPr bwMode="auto">
          <a:xfrm>
            <a:off x="6382169" y="2207321"/>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p:nvSpPr>
        <p:spPr bwMode="auto">
          <a:xfrm>
            <a:off x="1827631" y="907158"/>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p:nvSpPr>
        <p:spPr bwMode="auto">
          <a:xfrm>
            <a:off x="1654594" y="1310383"/>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p:nvSpPr>
        <p:spPr bwMode="auto">
          <a:xfrm>
            <a:off x="1581569" y="1867596"/>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p:nvSpPr>
        <p:spPr bwMode="auto">
          <a:xfrm>
            <a:off x="2002256" y="1964433"/>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1"/>
          <p:cNvSpPr>
            <a:spLocks/>
          </p:cNvSpPr>
          <p:nvPr/>
        </p:nvSpPr>
        <p:spPr bwMode="auto">
          <a:xfrm>
            <a:off x="2403894" y="1029396"/>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2"/>
          <p:cNvSpPr>
            <a:spLocks/>
          </p:cNvSpPr>
          <p:nvPr/>
        </p:nvSpPr>
        <p:spPr bwMode="auto">
          <a:xfrm>
            <a:off x="2607094" y="2088258"/>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p:nvSpPr>
        <p:spPr bwMode="auto">
          <a:xfrm>
            <a:off x="2635669" y="1040508"/>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p:nvSpPr>
        <p:spPr bwMode="auto">
          <a:xfrm>
            <a:off x="2992856" y="1689796"/>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25"/>
          <p:cNvSpPr>
            <a:spLocks/>
          </p:cNvSpPr>
          <p:nvPr/>
        </p:nvSpPr>
        <p:spPr bwMode="auto">
          <a:xfrm>
            <a:off x="3151606" y="2308921"/>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p:nvSpPr>
        <p:spPr bwMode="auto">
          <a:xfrm>
            <a:off x="2416594" y="2835971"/>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p:nvSpPr>
        <p:spPr bwMode="auto">
          <a:xfrm>
            <a:off x="3062706" y="2896296"/>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p:nvSpPr>
        <p:spPr bwMode="auto">
          <a:xfrm>
            <a:off x="3375444" y="3015358"/>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p:nvSpPr>
        <p:spPr bwMode="auto">
          <a:xfrm>
            <a:off x="3778669" y="1157983"/>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p:nvSpPr>
        <p:spPr bwMode="auto">
          <a:xfrm>
            <a:off x="3759619" y="1604071"/>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p:nvSpPr>
        <p:spPr bwMode="auto">
          <a:xfrm>
            <a:off x="3746919" y="2056508"/>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32"/>
          <p:cNvSpPr>
            <a:spLocks/>
          </p:cNvSpPr>
          <p:nvPr/>
        </p:nvSpPr>
        <p:spPr bwMode="auto">
          <a:xfrm>
            <a:off x="3950119" y="2493071"/>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33"/>
          <p:cNvSpPr>
            <a:spLocks/>
          </p:cNvSpPr>
          <p:nvPr/>
        </p:nvSpPr>
        <p:spPr bwMode="auto">
          <a:xfrm>
            <a:off x="3837406" y="2928046"/>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p:nvSpPr>
        <p:spPr bwMode="auto">
          <a:xfrm>
            <a:off x="4805781" y="2951858"/>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p:nvSpPr>
        <p:spPr bwMode="auto">
          <a:xfrm>
            <a:off x="4886744" y="3467796"/>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p:nvSpPr>
        <p:spPr bwMode="auto">
          <a:xfrm>
            <a:off x="4421606" y="1100833"/>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p:nvSpPr>
        <p:spPr bwMode="auto">
          <a:xfrm>
            <a:off x="4910556" y="1404046"/>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p:nvSpPr>
        <p:spPr bwMode="auto">
          <a:xfrm>
            <a:off x="4548606" y="1951733"/>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p:nvSpPr>
        <p:spPr bwMode="auto">
          <a:xfrm>
            <a:off x="5135981" y="1305621"/>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p:nvSpPr>
        <p:spPr bwMode="auto">
          <a:xfrm>
            <a:off x="5564606" y="1499296"/>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41"/>
          <p:cNvSpPr>
            <a:spLocks/>
          </p:cNvSpPr>
          <p:nvPr/>
        </p:nvSpPr>
        <p:spPr bwMode="auto">
          <a:xfrm>
            <a:off x="5083594" y="2046983"/>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p:nvSpPr>
        <p:spPr bwMode="auto">
          <a:xfrm>
            <a:off x="4656556" y="2378771"/>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p:nvSpPr>
        <p:spPr bwMode="auto">
          <a:xfrm>
            <a:off x="5489994" y="2104133"/>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p:nvSpPr>
        <p:spPr bwMode="auto">
          <a:xfrm>
            <a:off x="5778919" y="1977133"/>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rgbClr val="F6A01A"/>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p:nvSpPr>
        <p:spPr bwMode="auto">
          <a:xfrm>
            <a:off x="5353469" y="2489896"/>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p:nvSpPr>
        <p:spPr bwMode="auto">
          <a:xfrm>
            <a:off x="5297906" y="2802633"/>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p:nvSpPr>
        <p:spPr bwMode="auto">
          <a:xfrm>
            <a:off x="5202656" y="3139183"/>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p:nvSpPr>
        <p:spPr bwMode="auto">
          <a:xfrm>
            <a:off x="5574131" y="3105846"/>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49"/>
          <p:cNvSpPr>
            <a:spLocks/>
          </p:cNvSpPr>
          <p:nvPr/>
        </p:nvSpPr>
        <p:spPr bwMode="auto">
          <a:xfrm>
            <a:off x="5866231" y="3067746"/>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077FF"/>
              </a:solidFill>
              <a:effectLst/>
              <a:uLnTx/>
              <a:uFillTx/>
            </a:endParaRPr>
          </a:p>
        </p:txBody>
      </p:sp>
      <p:sp>
        <p:nvSpPr>
          <p:cNvPr id="51" name="Freeform 50"/>
          <p:cNvSpPr>
            <a:spLocks/>
          </p:cNvSpPr>
          <p:nvPr/>
        </p:nvSpPr>
        <p:spPr bwMode="auto">
          <a:xfrm>
            <a:off x="6124994" y="2978846"/>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p:nvSpPr>
        <p:spPr bwMode="auto">
          <a:xfrm>
            <a:off x="5723356" y="3639246"/>
            <a:ext cx="1058863" cy="558800"/>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p:nvSpPr>
        <p:spPr bwMode="auto">
          <a:xfrm>
            <a:off x="6013869" y="2661346"/>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p:nvSpPr>
        <p:spPr bwMode="auto">
          <a:xfrm>
            <a:off x="6053556" y="2296221"/>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p:nvSpPr>
        <p:spPr bwMode="auto">
          <a:xfrm>
            <a:off x="6112294" y="2188271"/>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p:nvSpPr>
        <p:spPr bwMode="auto">
          <a:xfrm>
            <a:off x="6801269" y="2197796"/>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p:nvSpPr>
        <p:spPr bwMode="auto">
          <a:xfrm>
            <a:off x="6220244" y="1853308"/>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p:nvSpPr>
        <p:spPr bwMode="auto">
          <a:xfrm>
            <a:off x="6813969" y="1904108"/>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p:nvSpPr>
        <p:spPr bwMode="auto">
          <a:xfrm>
            <a:off x="6275806" y="1353246"/>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solidFill>
            <a:srgbClr val="005DAA"/>
          </a:solidFill>
          <a:ln w="17526">
            <a:solidFill>
              <a:schemeClr val="accent4">
                <a:lumMod val="50000"/>
              </a:schemeClr>
            </a:solidFill>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p:nvSpPr>
        <p:spPr bwMode="auto">
          <a:xfrm>
            <a:off x="6839369" y="1318321"/>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p:nvSpPr>
        <p:spPr bwMode="auto">
          <a:xfrm>
            <a:off x="6933031" y="1604071"/>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p:nvSpPr>
        <p:spPr bwMode="auto">
          <a:xfrm>
            <a:off x="6947319" y="1750121"/>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rgbClr val="F6A01A"/>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p:nvSpPr>
        <p:spPr bwMode="auto">
          <a:xfrm>
            <a:off x="6982244" y="1864421"/>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p:nvSpPr>
        <p:spPr bwMode="auto">
          <a:xfrm>
            <a:off x="6980656" y="1248471"/>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p:nvSpPr>
        <p:spPr bwMode="auto">
          <a:xfrm>
            <a:off x="7110831" y="1735833"/>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rgbClr val="F6A01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65"/>
          <p:cNvSpPr>
            <a:spLocks/>
          </p:cNvSpPr>
          <p:nvPr/>
        </p:nvSpPr>
        <p:spPr bwMode="auto">
          <a:xfrm>
            <a:off x="6882231" y="2432746"/>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chemeClr val="bg1"/>
          </a:solidFill>
          <a:ln w="17526">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Oval 72"/>
          <p:cNvSpPr>
            <a:spLocks noChangeArrowheads="1"/>
          </p:cNvSpPr>
          <p:nvPr/>
        </p:nvSpPr>
        <p:spPr bwMode="auto">
          <a:xfrm>
            <a:off x="7075906" y="2365453"/>
            <a:ext cx="149225" cy="153987"/>
          </a:xfrm>
          <a:prstGeom prst="ellipse">
            <a:avLst/>
          </a:prstGeom>
          <a:solidFill>
            <a:srgbClr val="F6A01A"/>
          </a:solidFill>
          <a:ln w="17526">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Text Box 73"/>
          <p:cNvSpPr txBox="1">
            <a:spLocks noChangeArrowheads="1"/>
          </p:cNvSpPr>
          <p:nvPr/>
        </p:nvSpPr>
        <p:spPr bwMode="auto">
          <a:xfrm>
            <a:off x="7264819" y="2280137"/>
            <a:ext cx="1196161" cy="646331"/>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rPr>
              <a:t>District of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rPr>
              <a:t>Columbia</a:t>
            </a:r>
          </a:p>
        </p:txBody>
      </p:sp>
      <p:sp>
        <p:nvSpPr>
          <p:cNvPr id="73" name="Freeform 14"/>
          <p:cNvSpPr>
            <a:spLocks/>
          </p:cNvSpPr>
          <p:nvPr/>
        </p:nvSpPr>
        <p:spPr bwMode="auto">
          <a:xfrm>
            <a:off x="1108494" y="3425727"/>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rgbClr val="F6A01A"/>
          </a:solidFill>
          <a:ln w="17526">
            <a:solidFill>
              <a:srgbClr val="000000"/>
            </a:solidFill>
            <a:prstDash val="solid"/>
            <a:round/>
            <a:headEnd/>
            <a:tailEnd/>
          </a:ln>
        </p:spPr>
        <p:txBody>
          <a:bodyPr/>
          <a:lstStyle/>
          <a:p>
            <a:endParaRPr lang="en-US"/>
          </a:p>
        </p:txBody>
      </p:sp>
      <p:sp>
        <p:nvSpPr>
          <p:cNvPr id="76" name="TextBox 75"/>
          <p:cNvSpPr txBox="1"/>
          <p:nvPr/>
        </p:nvSpPr>
        <p:spPr>
          <a:xfrm>
            <a:off x="3994758" y="3570476"/>
            <a:ext cx="659627" cy="307777"/>
          </a:xfrm>
          <a:prstGeom prst="rect">
            <a:avLst/>
          </a:prstGeom>
          <a:noFill/>
        </p:spPr>
        <p:txBody>
          <a:bodyPr wrap="square" rtlCol="0" anchor="t">
            <a:spAutoFit/>
          </a:bodyPr>
          <a:lstStyle/>
          <a:p>
            <a:r>
              <a:rPr lang="en-US" sz="1400" b="1">
                <a:solidFill>
                  <a:schemeClr val="bg2"/>
                </a:solidFill>
                <a:latin typeface="Calibri"/>
                <a:cs typeface="Calibri"/>
              </a:rPr>
              <a:t>13%</a:t>
            </a:r>
          </a:p>
        </p:txBody>
      </p:sp>
      <p:sp>
        <p:nvSpPr>
          <p:cNvPr id="78" name="TextBox 77"/>
          <p:cNvSpPr txBox="1"/>
          <p:nvPr/>
        </p:nvSpPr>
        <p:spPr>
          <a:xfrm>
            <a:off x="6333821" y="3753165"/>
            <a:ext cx="591388" cy="307777"/>
          </a:xfrm>
          <a:prstGeom prst="rect">
            <a:avLst/>
          </a:prstGeom>
          <a:noFill/>
        </p:spPr>
        <p:txBody>
          <a:bodyPr wrap="square" rtlCol="0" anchor="t">
            <a:spAutoFit/>
          </a:bodyPr>
          <a:lstStyle/>
          <a:p>
            <a:r>
              <a:rPr lang="en-US" sz="1400" b="1">
                <a:solidFill>
                  <a:schemeClr val="bg2"/>
                </a:solidFill>
                <a:latin typeface="Calibri"/>
                <a:cs typeface="Calibri"/>
              </a:rPr>
              <a:t>6%</a:t>
            </a:r>
          </a:p>
        </p:txBody>
      </p:sp>
      <p:sp>
        <p:nvSpPr>
          <p:cNvPr id="83" name="TextBox 82"/>
          <p:cNvSpPr txBox="1"/>
          <p:nvPr/>
        </p:nvSpPr>
        <p:spPr>
          <a:xfrm>
            <a:off x="1748554" y="2613304"/>
            <a:ext cx="685215" cy="307777"/>
          </a:xfrm>
          <a:prstGeom prst="rect">
            <a:avLst/>
          </a:prstGeom>
          <a:noFill/>
        </p:spPr>
        <p:txBody>
          <a:bodyPr wrap="square" rtlCol="0" anchor="t">
            <a:spAutoFit/>
          </a:bodyPr>
          <a:lstStyle/>
          <a:p>
            <a:r>
              <a:rPr lang="en-US" sz="1400" b="1">
                <a:solidFill>
                  <a:schemeClr val="bg2"/>
                </a:solidFill>
                <a:latin typeface="Calibri"/>
                <a:cs typeface="Calibri"/>
              </a:rPr>
              <a:t>24%</a:t>
            </a:r>
          </a:p>
        </p:txBody>
      </p:sp>
      <p:sp>
        <p:nvSpPr>
          <p:cNvPr id="87" name="TextBox 86">
            <a:extLst>
              <a:ext uri="{FF2B5EF4-FFF2-40B4-BE49-F238E27FC236}">
                <a16:creationId xmlns:a16="http://schemas.microsoft.com/office/drawing/2014/main" id="{A920A276-B697-4D1D-9D21-E34171DD7E1D}"/>
              </a:ext>
            </a:extLst>
          </p:cNvPr>
          <p:cNvSpPr txBox="1"/>
          <p:nvPr/>
        </p:nvSpPr>
        <p:spPr>
          <a:xfrm>
            <a:off x="6506291" y="1585537"/>
            <a:ext cx="558802" cy="307777"/>
          </a:xfrm>
          <a:prstGeom prst="rect">
            <a:avLst/>
          </a:prstGeom>
          <a:noFill/>
        </p:spPr>
        <p:txBody>
          <a:bodyPr wrap="square" rtlCol="0" anchor="t">
            <a:spAutoFit/>
          </a:bodyPr>
          <a:lstStyle/>
          <a:p>
            <a:r>
              <a:rPr lang="en-US" sz="1400" b="1">
                <a:solidFill>
                  <a:schemeClr val="bg2"/>
                </a:solidFill>
                <a:latin typeface="Calibri"/>
                <a:cs typeface="Calibri"/>
              </a:rPr>
              <a:t>8%</a:t>
            </a:r>
          </a:p>
        </p:txBody>
      </p:sp>
    </p:spTree>
    <p:extLst>
      <p:ext uri="{BB962C8B-B14F-4D97-AF65-F5344CB8AC3E}">
        <p14:creationId xmlns:p14="http://schemas.microsoft.com/office/powerpoint/2010/main" val="384197587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D4F07CE-1AFC-4C16-921F-E1A2613081F3}"/>
              </a:ext>
            </a:extLst>
          </p:cNvPr>
          <p:cNvSpPr>
            <a:spLocks noGrp="1"/>
          </p:cNvSpPr>
          <p:nvPr>
            <p:ph type="title"/>
          </p:nvPr>
        </p:nvSpPr>
        <p:spPr>
          <a:xfrm>
            <a:off x="175364" y="142608"/>
            <a:ext cx="8743168" cy="1038116"/>
          </a:xfrm>
        </p:spPr>
        <p:txBody>
          <a:bodyPr/>
          <a:lstStyle/>
          <a:p>
            <a:pPr algn="ctr">
              <a:lnSpc>
                <a:spcPct val="100000"/>
              </a:lnSpc>
            </a:pPr>
            <a:r>
              <a:rPr lang="en-US" sz="2400" dirty="0"/>
              <a:t>Proportion of TB Cases Estimated to be Attributed to Recent Transmission and Extensive Recent Transmission for Select Race/Ethnicity Groups, United States, 2016–2019</a:t>
            </a:r>
          </a:p>
        </p:txBody>
      </p:sp>
      <p:grpSp>
        <p:nvGrpSpPr>
          <p:cNvPr id="2" name="Group 1">
            <a:extLst>
              <a:ext uri="{FF2B5EF4-FFF2-40B4-BE49-F238E27FC236}">
                <a16:creationId xmlns:a16="http://schemas.microsoft.com/office/drawing/2014/main" id="{18713650-F416-457A-8879-67AEC2736267}"/>
              </a:ext>
            </a:extLst>
          </p:cNvPr>
          <p:cNvGrpSpPr/>
          <p:nvPr/>
        </p:nvGrpSpPr>
        <p:grpSpPr>
          <a:xfrm>
            <a:off x="1" y="1099930"/>
            <a:ext cx="9469667" cy="3513137"/>
            <a:chOff x="1" y="1339051"/>
            <a:chExt cx="9469667" cy="3273567"/>
          </a:xfrm>
        </p:grpSpPr>
        <p:graphicFrame>
          <p:nvGraphicFramePr>
            <p:cNvPr id="13" name="Content Placeholder 8">
              <a:extLst>
                <a:ext uri="{FF2B5EF4-FFF2-40B4-BE49-F238E27FC236}">
                  <a16:creationId xmlns:a16="http://schemas.microsoft.com/office/drawing/2014/main" id="{C487AA9A-0EAB-44B6-BA58-78F63962AA57}"/>
                </a:ext>
              </a:extLst>
            </p:cNvPr>
            <p:cNvGraphicFramePr>
              <a:graphicFrameLocks/>
            </p:cNvGraphicFramePr>
            <p:nvPr>
              <p:extLst>
                <p:ext uri="{D42A27DB-BD31-4B8C-83A1-F6EECF244321}">
                  <p14:modId xmlns:p14="http://schemas.microsoft.com/office/powerpoint/2010/main" val="2645764583"/>
                </p:ext>
              </p:extLst>
            </p:nvPr>
          </p:nvGraphicFramePr>
          <p:xfrm>
            <a:off x="1" y="1339051"/>
            <a:ext cx="3236814" cy="2963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8">
              <a:extLst>
                <a:ext uri="{FF2B5EF4-FFF2-40B4-BE49-F238E27FC236}">
                  <a16:creationId xmlns:a16="http://schemas.microsoft.com/office/drawing/2014/main" id="{0250B908-C62A-46CB-9312-AF173CA7C129}"/>
                </a:ext>
              </a:extLst>
            </p:cNvPr>
            <p:cNvGraphicFramePr>
              <a:graphicFrameLocks/>
            </p:cNvGraphicFramePr>
            <p:nvPr>
              <p:extLst>
                <p:ext uri="{D42A27DB-BD31-4B8C-83A1-F6EECF244321}">
                  <p14:modId xmlns:p14="http://schemas.microsoft.com/office/powerpoint/2010/main" val="3058630266"/>
                </p:ext>
              </p:extLst>
            </p:nvPr>
          </p:nvGraphicFramePr>
          <p:xfrm>
            <a:off x="2984520" y="1456204"/>
            <a:ext cx="3341687" cy="284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FE4251E1-6F6C-4EB6-BE3B-CB3EEB963606}"/>
                </a:ext>
              </a:extLst>
            </p:cNvPr>
            <p:cNvGraphicFramePr>
              <a:graphicFrameLocks/>
            </p:cNvGraphicFramePr>
            <p:nvPr>
              <p:extLst>
                <p:ext uri="{D42A27DB-BD31-4B8C-83A1-F6EECF244321}">
                  <p14:modId xmlns:p14="http://schemas.microsoft.com/office/powerpoint/2010/main" val="3627366534"/>
                </p:ext>
              </p:extLst>
            </p:nvPr>
          </p:nvGraphicFramePr>
          <p:xfrm>
            <a:off x="6232854" y="1339051"/>
            <a:ext cx="3236814" cy="296386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2EA3A43E-337A-49A5-84BB-4E8548EE6B24}"/>
                </a:ext>
              </a:extLst>
            </p:cNvPr>
            <p:cNvSpPr/>
            <p:nvPr/>
          </p:nvSpPr>
          <p:spPr>
            <a:xfrm>
              <a:off x="2673555" y="4397869"/>
              <a:ext cx="105196" cy="99147"/>
            </a:xfrm>
            <a:prstGeom prst="rect">
              <a:avLst/>
            </a:prstGeom>
            <a:solidFill>
              <a:srgbClr val="86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4DB9CB-E441-4923-88DD-A493E388C148}"/>
                </a:ext>
              </a:extLst>
            </p:cNvPr>
            <p:cNvSpPr txBox="1"/>
            <p:nvPr/>
          </p:nvSpPr>
          <p:spPr>
            <a:xfrm>
              <a:off x="2778751" y="4299256"/>
              <a:ext cx="1946367" cy="313362"/>
            </a:xfrm>
            <a:prstGeom prst="rect">
              <a:avLst/>
            </a:prstGeom>
          </p:spPr>
          <p:txBody>
            <a:bodyPr wrap="none" rtlCol="0">
              <a:spAutoFit/>
            </a:bodyPr>
            <a:lstStyle/>
            <a:p>
              <a:pPr>
                <a:buFont typeface="Arial" pitchFamily="34" charset="0"/>
                <a:buNone/>
              </a:pPr>
              <a:r>
                <a:rPr lang="en-US" sz="1600" dirty="0">
                  <a:solidFill>
                    <a:schemeClr val="accent4">
                      <a:lumMod val="50000"/>
                    </a:schemeClr>
                  </a:solidFill>
                  <a:latin typeface="Calibri" panose="020F0502020204030204" pitchFamily="34" charset="0"/>
                </a:rPr>
                <a:t>Recent Transmission</a:t>
              </a:r>
              <a:r>
                <a:rPr lang="en-US" sz="1600" baseline="30000" dirty="0">
                  <a:solidFill>
                    <a:schemeClr val="accent4">
                      <a:lumMod val="50000"/>
                    </a:schemeClr>
                  </a:solidFill>
                  <a:latin typeface="Calibri" panose="020F0502020204030204" pitchFamily="34" charset="0"/>
                </a:rPr>
                <a:t>*</a:t>
              </a:r>
              <a:endParaRPr lang="en-US" sz="1600" dirty="0">
                <a:solidFill>
                  <a:schemeClr val="accent4">
                    <a:lumMod val="50000"/>
                  </a:schemeClr>
                </a:solidFill>
                <a:latin typeface="Calibri" panose="020F0502020204030204" pitchFamily="34" charset="0"/>
              </a:endParaRPr>
            </a:p>
          </p:txBody>
        </p:sp>
        <p:sp>
          <p:nvSpPr>
            <p:cNvPr id="18" name="Rectangle 17">
              <a:extLst>
                <a:ext uri="{FF2B5EF4-FFF2-40B4-BE49-F238E27FC236}">
                  <a16:creationId xmlns:a16="http://schemas.microsoft.com/office/drawing/2014/main" id="{0425DBBF-6207-4F33-B4C9-B5BAE9EE6F25}"/>
                </a:ext>
              </a:extLst>
            </p:cNvPr>
            <p:cNvSpPr/>
            <p:nvPr/>
          </p:nvSpPr>
          <p:spPr>
            <a:xfrm>
              <a:off x="4830517" y="4398938"/>
              <a:ext cx="105196" cy="9914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A95407-F11B-4B05-B157-80E3C632D352}"/>
                </a:ext>
              </a:extLst>
            </p:cNvPr>
            <p:cNvSpPr/>
            <p:nvPr/>
          </p:nvSpPr>
          <p:spPr>
            <a:xfrm>
              <a:off x="4911437" y="4299256"/>
              <a:ext cx="2779543" cy="313362"/>
            </a:xfrm>
            <a:prstGeom prst="rect">
              <a:avLst/>
            </a:prstGeom>
          </p:spPr>
          <p:txBody>
            <a:bodyPr wrap="none">
              <a:spAutoFit/>
            </a:bodyPr>
            <a:lstStyle/>
            <a:p>
              <a:pPr lvl="0"/>
              <a:r>
                <a:rPr lang="en-US" sz="1600">
                  <a:solidFill>
                    <a:srgbClr val="7F7F7F">
                      <a:lumMod val="50000"/>
                    </a:srgbClr>
                  </a:solidFill>
                  <a:latin typeface="Calibri" panose="020F0502020204030204" pitchFamily="34" charset="0"/>
                </a:rPr>
                <a:t>Extensive Recent Transmission</a:t>
              </a:r>
              <a:r>
                <a:rPr lang="en-US" sz="1600" baseline="30000">
                  <a:solidFill>
                    <a:srgbClr val="000000"/>
                  </a:solidFill>
                  <a:latin typeface="Calibri" panose="020F0502020204030204" pitchFamily="34" charset="0"/>
                  <a:ea typeface="Calibri" panose="020F0502020204030204" pitchFamily="34" charset="0"/>
                </a:rPr>
                <a:t>†</a:t>
              </a:r>
              <a:endParaRPr lang="en-US" sz="1600" baseline="30000">
                <a:solidFill>
                  <a:srgbClr val="7F7F7F">
                    <a:lumMod val="50000"/>
                  </a:srgbClr>
                </a:solidFill>
                <a:latin typeface="Calibri" panose="020F0502020204030204" pitchFamily="34" charset="0"/>
              </a:endParaRPr>
            </a:p>
          </p:txBody>
        </p:sp>
        <p:sp>
          <p:nvSpPr>
            <p:cNvPr id="20" name="TextBox 19">
              <a:extLst>
                <a:ext uri="{FF2B5EF4-FFF2-40B4-BE49-F238E27FC236}">
                  <a16:creationId xmlns:a16="http://schemas.microsoft.com/office/drawing/2014/main" id="{246E7AC9-C4BA-41E0-8A24-BD49F5D80148}"/>
                </a:ext>
              </a:extLst>
            </p:cNvPr>
            <p:cNvSpPr txBox="1"/>
            <p:nvPr/>
          </p:nvSpPr>
          <p:spPr>
            <a:xfrm>
              <a:off x="729510" y="2755939"/>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18.6%</a:t>
              </a:r>
            </a:p>
            <a:p>
              <a:pPr algn="ctr">
                <a:buFont typeface="Arial" pitchFamily="34" charset="0"/>
                <a:buNone/>
              </a:pPr>
              <a:r>
                <a:rPr lang="en-US" sz="1200" b="1" dirty="0">
                  <a:solidFill>
                    <a:schemeClr val="accent4">
                      <a:lumMod val="50000"/>
                    </a:schemeClr>
                  </a:solidFill>
                  <a:latin typeface="Calibri" panose="020F0502020204030204" pitchFamily="34" charset="0"/>
                </a:rPr>
                <a:t>(n=24)</a:t>
              </a:r>
            </a:p>
          </p:txBody>
        </p:sp>
        <p:sp>
          <p:nvSpPr>
            <p:cNvPr id="21" name="TextBox 20">
              <a:extLst>
                <a:ext uri="{FF2B5EF4-FFF2-40B4-BE49-F238E27FC236}">
                  <a16:creationId xmlns:a16="http://schemas.microsoft.com/office/drawing/2014/main" id="{2BE6B371-E1C6-42EA-92B5-E2A97F69A3F7}"/>
                </a:ext>
              </a:extLst>
            </p:cNvPr>
            <p:cNvSpPr txBox="1"/>
            <p:nvPr/>
          </p:nvSpPr>
          <p:spPr>
            <a:xfrm>
              <a:off x="1272322" y="3341319"/>
              <a:ext cx="519693"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4.6%</a:t>
              </a:r>
            </a:p>
            <a:p>
              <a:pPr algn="ctr">
                <a:buFont typeface="Arial" pitchFamily="34" charset="0"/>
                <a:buNone/>
              </a:pPr>
              <a:r>
                <a:rPr lang="en-US" sz="1200" b="1" dirty="0">
                  <a:solidFill>
                    <a:schemeClr val="accent4">
                      <a:lumMod val="50000"/>
                    </a:schemeClr>
                  </a:solidFill>
                  <a:latin typeface="Calibri" panose="020F0502020204030204" pitchFamily="34" charset="0"/>
                </a:rPr>
                <a:t>(n=6)</a:t>
              </a:r>
            </a:p>
          </p:txBody>
        </p:sp>
        <p:sp>
          <p:nvSpPr>
            <p:cNvPr id="22" name="TextBox 21">
              <a:extLst>
                <a:ext uri="{FF2B5EF4-FFF2-40B4-BE49-F238E27FC236}">
                  <a16:creationId xmlns:a16="http://schemas.microsoft.com/office/drawing/2014/main" id="{29F24B15-9225-416D-AE08-7D837ED38F9F}"/>
                </a:ext>
              </a:extLst>
            </p:cNvPr>
            <p:cNvSpPr txBox="1"/>
            <p:nvPr/>
          </p:nvSpPr>
          <p:spPr>
            <a:xfrm>
              <a:off x="1943157" y="2176374"/>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32.3%</a:t>
              </a:r>
            </a:p>
            <a:p>
              <a:pPr algn="ctr">
                <a:buFont typeface="Arial" pitchFamily="34" charset="0"/>
                <a:buNone/>
              </a:pPr>
              <a:r>
                <a:rPr lang="en-US" sz="1200" b="1" dirty="0">
                  <a:solidFill>
                    <a:schemeClr val="accent4">
                      <a:lumMod val="50000"/>
                    </a:schemeClr>
                  </a:solidFill>
                  <a:latin typeface="Calibri" panose="020F0502020204030204" pitchFamily="34" charset="0"/>
                </a:rPr>
                <a:t>(n=50)</a:t>
              </a:r>
            </a:p>
          </p:txBody>
        </p:sp>
        <p:sp>
          <p:nvSpPr>
            <p:cNvPr id="23" name="TextBox 22">
              <a:extLst>
                <a:ext uri="{FF2B5EF4-FFF2-40B4-BE49-F238E27FC236}">
                  <a16:creationId xmlns:a16="http://schemas.microsoft.com/office/drawing/2014/main" id="{A6379CFA-D4A6-4BDC-BDBA-7012FC878D60}"/>
                </a:ext>
              </a:extLst>
            </p:cNvPr>
            <p:cNvSpPr txBox="1"/>
            <p:nvPr/>
          </p:nvSpPr>
          <p:spPr>
            <a:xfrm>
              <a:off x="2448436" y="3009864"/>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12.3%</a:t>
              </a:r>
            </a:p>
            <a:p>
              <a:pPr algn="ctr">
                <a:buFont typeface="Arial" pitchFamily="34" charset="0"/>
                <a:buNone/>
              </a:pPr>
              <a:r>
                <a:rPr lang="en-US" sz="1200" b="1" dirty="0">
                  <a:solidFill>
                    <a:schemeClr val="accent4">
                      <a:lumMod val="50000"/>
                    </a:schemeClr>
                  </a:solidFill>
                  <a:latin typeface="Calibri" panose="020F0502020204030204" pitchFamily="34" charset="0"/>
                </a:rPr>
                <a:t>(n=19)</a:t>
              </a:r>
            </a:p>
          </p:txBody>
        </p:sp>
        <p:sp>
          <p:nvSpPr>
            <p:cNvPr id="24" name="TextBox 23">
              <a:extLst>
                <a:ext uri="{FF2B5EF4-FFF2-40B4-BE49-F238E27FC236}">
                  <a16:creationId xmlns:a16="http://schemas.microsoft.com/office/drawing/2014/main" id="{F1782883-4407-4875-B01F-77AB0EAC6436}"/>
                </a:ext>
              </a:extLst>
            </p:cNvPr>
            <p:cNvSpPr txBox="1"/>
            <p:nvPr/>
          </p:nvSpPr>
          <p:spPr>
            <a:xfrm>
              <a:off x="3552220" y="2672714"/>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20.5%</a:t>
              </a:r>
            </a:p>
            <a:p>
              <a:pPr algn="ctr">
                <a:buFont typeface="Arial" pitchFamily="34" charset="0"/>
                <a:buNone/>
              </a:pPr>
              <a:r>
                <a:rPr lang="en-US" sz="1200" b="1" dirty="0">
                  <a:solidFill>
                    <a:schemeClr val="accent4">
                      <a:lumMod val="50000"/>
                    </a:schemeClr>
                  </a:solidFill>
                  <a:latin typeface="Calibri" panose="020F0502020204030204" pitchFamily="34" charset="0"/>
                </a:rPr>
                <a:t>(n=577)</a:t>
              </a:r>
            </a:p>
          </p:txBody>
        </p:sp>
        <p:sp>
          <p:nvSpPr>
            <p:cNvPr id="25" name="TextBox 24">
              <a:extLst>
                <a:ext uri="{FF2B5EF4-FFF2-40B4-BE49-F238E27FC236}">
                  <a16:creationId xmlns:a16="http://schemas.microsoft.com/office/drawing/2014/main" id="{FB0CB26B-60CC-48A0-8ADA-99616A51C3C6}"/>
                </a:ext>
              </a:extLst>
            </p:cNvPr>
            <p:cNvSpPr txBox="1"/>
            <p:nvPr/>
          </p:nvSpPr>
          <p:spPr>
            <a:xfrm>
              <a:off x="4104600" y="3191178"/>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8.6%</a:t>
              </a:r>
            </a:p>
            <a:p>
              <a:pPr algn="ctr">
                <a:buFont typeface="Arial" pitchFamily="34" charset="0"/>
                <a:buNone/>
              </a:pPr>
              <a:r>
                <a:rPr lang="en-US" sz="1200" b="1" dirty="0">
                  <a:solidFill>
                    <a:schemeClr val="accent4">
                      <a:lumMod val="50000"/>
                    </a:schemeClr>
                  </a:solidFill>
                  <a:latin typeface="Calibri" panose="020F0502020204030204" pitchFamily="34" charset="0"/>
                </a:rPr>
                <a:t>(n=243)</a:t>
              </a:r>
            </a:p>
          </p:txBody>
        </p:sp>
        <p:sp>
          <p:nvSpPr>
            <p:cNvPr id="26" name="TextBox 25">
              <a:extLst>
                <a:ext uri="{FF2B5EF4-FFF2-40B4-BE49-F238E27FC236}">
                  <a16:creationId xmlns:a16="http://schemas.microsoft.com/office/drawing/2014/main" id="{13CC2DC5-AD03-4ED0-9A95-4209EEECF748}"/>
                </a:ext>
              </a:extLst>
            </p:cNvPr>
            <p:cNvSpPr txBox="1"/>
            <p:nvPr/>
          </p:nvSpPr>
          <p:spPr>
            <a:xfrm>
              <a:off x="4822190" y="2708408"/>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19.7%</a:t>
              </a:r>
            </a:p>
            <a:p>
              <a:pPr algn="ctr">
                <a:buFont typeface="Arial" pitchFamily="34" charset="0"/>
                <a:buNone/>
              </a:pPr>
              <a:r>
                <a:rPr lang="en-US" sz="1200" b="1" dirty="0">
                  <a:solidFill>
                    <a:schemeClr val="accent4">
                      <a:lumMod val="50000"/>
                    </a:schemeClr>
                  </a:solidFill>
                  <a:latin typeface="Calibri" panose="020F0502020204030204" pitchFamily="34" charset="0"/>
                </a:rPr>
                <a:t>(n=521)</a:t>
              </a:r>
            </a:p>
          </p:txBody>
        </p:sp>
        <p:sp>
          <p:nvSpPr>
            <p:cNvPr id="27" name="TextBox 26">
              <a:extLst>
                <a:ext uri="{FF2B5EF4-FFF2-40B4-BE49-F238E27FC236}">
                  <a16:creationId xmlns:a16="http://schemas.microsoft.com/office/drawing/2014/main" id="{812099EA-DBF9-45C4-8B3A-AC289DF5E560}"/>
                </a:ext>
              </a:extLst>
            </p:cNvPr>
            <p:cNvSpPr txBox="1"/>
            <p:nvPr/>
          </p:nvSpPr>
          <p:spPr>
            <a:xfrm>
              <a:off x="5347995" y="3252722"/>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7.2%</a:t>
              </a:r>
            </a:p>
            <a:p>
              <a:pPr algn="ctr">
                <a:buFont typeface="Arial" pitchFamily="34" charset="0"/>
                <a:buNone/>
              </a:pPr>
              <a:r>
                <a:rPr lang="en-US" sz="1200" b="1" dirty="0">
                  <a:solidFill>
                    <a:schemeClr val="accent4">
                      <a:lumMod val="50000"/>
                    </a:schemeClr>
                  </a:solidFill>
                  <a:latin typeface="Calibri" panose="020F0502020204030204" pitchFamily="34" charset="0"/>
                </a:rPr>
                <a:t>(n=190)</a:t>
              </a:r>
            </a:p>
          </p:txBody>
        </p:sp>
        <p:sp>
          <p:nvSpPr>
            <p:cNvPr id="28" name="TextBox 27">
              <a:extLst>
                <a:ext uri="{FF2B5EF4-FFF2-40B4-BE49-F238E27FC236}">
                  <a16:creationId xmlns:a16="http://schemas.microsoft.com/office/drawing/2014/main" id="{450C718B-155B-41D9-A0F8-91E5D550EFF4}"/>
                </a:ext>
              </a:extLst>
            </p:cNvPr>
            <p:cNvSpPr txBox="1"/>
            <p:nvPr/>
          </p:nvSpPr>
          <p:spPr>
            <a:xfrm>
              <a:off x="6639576" y="2084700"/>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35.1%</a:t>
              </a:r>
            </a:p>
            <a:p>
              <a:pPr algn="ctr">
                <a:buFont typeface="Arial" pitchFamily="34" charset="0"/>
                <a:buNone/>
              </a:pPr>
              <a:r>
                <a:rPr lang="en-US" sz="1200" b="1" dirty="0">
                  <a:solidFill>
                    <a:schemeClr val="accent4">
                      <a:lumMod val="50000"/>
                    </a:schemeClr>
                  </a:solidFill>
                  <a:latin typeface="Calibri" panose="020F0502020204030204" pitchFamily="34" charset="0"/>
                </a:rPr>
                <a:t>(n=59)</a:t>
              </a:r>
            </a:p>
          </p:txBody>
        </p:sp>
        <p:sp>
          <p:nvSpPr>
            <p:cNvPr id="29" name="TextBox 28">
              <a:extLst>
                <a:ext uri="{FF2B5EF4-FFF2-40B4-BE49-F238E27FC236}">
                  <a16:creationId xmlns:a16="http://schemas.microsoft.com/office/drawing/2014/main" id="{4610112F-5513-420F-8C0C-08B62DD99047}"/>
                </a:ext>
              </a:extLst>
            </p:cNvPr>
            <p:cNvSpPr txBox="1"/>
            <p:nvPr/>
          </p:nvSpPr>
          <p:spPr>
            <a:xfrm>
              <a:off x="7133931" y="2694458"/>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20.2%</a:t>
              </a:r>
            </a:p>
            <a:p>
              <a:pPr algn="ctr">
                <a:buFont typeface="Arial" pitchFamily="34" charset="0"/>
                <a:buNone/>
              </a:pPr>
              <a:r>
                <a:rPr lang="en-US" sz="1200" b="1" dirty="0">
                  <a:solidFill>
                    <a:schemeClr val="accent4">
                      <a:lumMod val="50000"/>
                    </a:schemeClr>
                  </a:solidFill>
                  <a:latin typeface="Calibri" panose="020F0502020204030204" pitchFamily="34" charset="0"/>
                </a:rPr>
                <a:t>(n=34)</a:t>
              </a:r>
            </a:p>
          </p:txBody>
        </p:sp>
        <p:sp>
          <p:nvSpPr>
            <p:cNvPr id="30" name="TextBox 29">
              <a:extLst>
                <a:ext uri="{FF2B5EF4-FFF2-40B4-BE49-F238E27FC236}">
                  <a16:creationId xmlns:a16="http://schemas.microsoft.com/office/drawing/2014/main" id="{BE0085F8-67F3-440C-AA7A-E4533101F6F7}"/>
                </a:ext>
              </a:extLst>
            </p:cNvPr>
            <p:cNvSpPr txBox="1"/>
            <p:nvPr/>
          </p:nvSpPr>
          <p:spPr>
            <a:xfrm>
              <a:off x="7798157" y="1884235"/>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40.3%</a:t>
              </a:r>
            </a:p>
            <a:p>
              <a:pPr algn="ctr">
                <a:buFont typeface="Arial" pitchFamily="34" charset="0"/>
                <a:buNone/>
              </a:pPr>
              <a:r>
                <a:rPr lang="en-US" sz="1200" b="1" dirty="0">
                  <a:solidFill>
                    <a:schemeClr val="accent4">
                      <a:lumMod val="50000"/>
                    </a:schemeClr>
                  </a:solidFill>
                  <a:latin typeface="Calibri" panose="020F0502020204030204" pitchFamily="34" charset="0"/>
                </a:rPr>
                <a:t>(n=60)</a:t>
              </a:r>
            </a:p>
          </p:txBody>
        </p:sp>
        <p:sp>
          <p:nvSpPr>
            <p:cNvPr id="31" name="TextBox 30">
              <a:extLst>
                <a:ext uri="{FF2B5EF4-FFF2-40B4-BE49-F238E27FC236}">
                  <a16:creationId xmlns:a16="http://schemas.microsoft.com/office/drawing/2014/main" id="{141BC9FE-CF98-43D2-8D44-83136C7ADB19}"/>
                </a:ext>
              </a:extLst>
            </p:cNvPr>
            <p:cNvSpPr txBox="1"/>
            <p:nvPr/>
          </p:nvSpPr>
          <p:spPr>
            <a:xfrm>
              <a:off x="8283693" y="2694458"/>
              <a:ext cx="614271" cy="444522"/>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20.1%</a:t>
              </a:r>
            </a:p>
            <a:p>
              <a:pPr algn="ctr">
                <a:buFont typeface="Arial" pitchFamily="34" charset="0"/>
                <a:buNone/>
              </a:pPr>
              <a:r>
                <a:rPr lang="en-US" sz="1200" b="1" dirty="0">
                  <a:solidFill>
                    <a:schemeClr val="accent4">
                      <a:lumMod val="50000"/>
                    </a:schemeClr>
                  </a:solidFill>
                  <a:latin typeface="Calibri" panose="020F0502020204030204" pitchFamily="34" charset="0"/>
                </a:rPr>
                <a:t>(n=30)</a:t>
              </a:r>
            </a:p>
          </p:txBody>
        </p:sp>
      </p:grpSp>
      <p:sp>
        <p:nvSpPr>
          <p:cNvPr id="32" name="TextBox 31">
            <a:extLst>
              <a:ext uri="{FF2B5EF4-FFF2-40B4-BE49-F238E27FC236}">
                <a16:creationId xmlns:a16="http://schemas.microsoft.com/office/drawing/2014/main" id="{BFA60333-9DDC-463B-9099-EC15738A0C59}"/>
              </a:ext>
            </a:extLst>
          </p:cNvPr>
          <p:cNvSpPr txBox="1"/>
          <p:nvPr/>
        </p:nvSpPr>
        <p:spPr>
          <a:xfrm>
            <a:off x="0" y="4601378"/>
            <a:ext cx="9143999" cy="507831"/>
          </a:xfrm>
          <a:prstGeom prst="rect">
            <a:avLst/>
          </a:prstGeom>
        </p:spPr>
        <p:txBody>
          <a:bodyPr wrap="square" rtlCol="0">
            <a:spAutoFit/>
          </a:bodyPr>
          <a:lstStyle/>
          <a:p>
            <a:pPr marL="0" marR="0">
              <a:spcBef>
                <a:spcPts val="0"/>
              </a:spcBef>
              <a:spcAft>
                <a:spcPts val="0"/>
              </a:spcAft>
            </a:pPr>
            <a:r>
              <a:rPr lang="en-US" sz="1100">
                <a:solidFill>
                  <a:srgbClr val="000000"/>
                </a:solidFill>
                <a:latin typeface="Calibri" panose="020F0502020204030204" pitchFamily="34" charset="0"/>
                <a:ea typeface="Calibri" panose="020F0502020204030204" pitchFamily="34" charset="0"/>
              </a:rPr>
              <a:t>*</a:t>
            </a:r>
            <a:r>
              <a:rPr lang="en-US" sz="800">
                <a:solidFill>
                  <a:srgbClr val="000000"/>
                </a:solidFill>
                <a:latin typeface="Calibri" panose="020F0502020204030204" pitchFamily="34" charset="0"/>
                <a:ea typeface="Calibri" panose="020F0502020204030204" pitchFamily="34" charset="0"/>
              </a:rPr>
              <a:t>A TB case is designated as attributed to recent transmission if a plausible source case can be identified in a person who i) has the same </a:t>
            </a:r>
            <a:r>
              <a:rPr lang="en-US" sz="800" i="1">
                <a:solidFill>
                  <a:srgbClr val="000000"/>
                </a:solidFill>
                <a:latin typeface="Calibri" panose="020F0502020204030204" pitchFamily="34" charset="0"/>
                <a:ea typeface="Calibri" panose="020F0502020204030204" pitchFamily="34" charset="0"/>
              </a:rPr>
              <a:t>M. tuberculosis</a:t>
            </a:r>
            <a:r>
              <a:rPr lang="en-US" sz="800">
                <a:solidFill>
                  <a:srgbClr val="000000"/>
                </a:solidFill>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800">
                <a:solidFill>
                  <a:srgbClr val="000000"/>
                </a:solidFill>
                <a:latin typeface="Calibri" panose="020F0502020204030204" pitchFamily="34" charset="0"/>
                <a:ea typeface="Calibri" panose="020F0502020204030204" pitchFamily="34" charset="0"/>
              </a:rPr>
              <a:t>†A TB case is designated as attributed to extensive recent transmission when the criteria above for recent transmission are met, and furthermore the case belongs to a plausible transmission chain of six or more cases.</a:t>
            </a:r>
            <a:endParaRPr lang="en-US" sz="8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78428832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D4F07CE-1AFC-4C16-921F-E1A2613081F3}"/>
              </a:ext>
            </a:extLst>
          </p:cNvPr>
          <p:cNvSpPr>
            <a:spLocks noGrp="1"/>
          </p:cNvSpPr>
          <p:nvPr>
            <p:ph type="title"/>
          </p:nvPr>
        </p:nvSpPr>
        <p:spPr>
          <a:xfrm>
            <a:off x="175364" y="151661"/>
            <a:ext cx="8743168" cy="1038116"/>
          </a:xfrm>
        </p:spPr>
        <p:txBody>
          <a:bodyPr/>
          <a:lstStyle/>
          <a:p>
            <a:pPr algn="ctr">
              <a:lnSpc>
                <a:spcPct val="100000"/>
              </a:lnSpc>
            </a:pPr>
            <a:r>
              <a:rPr lang="en-US" sz="2400" dirty="0"/>
              <a:t>Proportion of TB Cases Estimated to be Attributed to Recent Transmission and Extensive Recent Transmission for Select Race/Ethnicity Groups, United States, 2016–2019</a:t>
            </a:r>
          </a:p>
        </p:txBody>
      </p:sp>
      <p:grpSp>
        <p:nvGrpSpPr>
          <p:cNvPr id="2" name="Group 1">
            <a:extLst>
              <a:ext uri="{FF2B5EF4-FFF2-40B4-BE49-F238E27FC236}">
                <a16:creationId xmlns:a16="http://schemas.microsoft.com/office/drawing/2014/main" id="{18713650-F416-457A-8879-67AEC2736267}"/>
              </a:ext>
            </a:extLst>
          </p:cNvPr>
          <p:cNvGrpSpPr/>
          <p:nvPr/>
        </p:nvGrpSpPr>
        <p:grpSpPr>
          <a:xfrm>
            <a:off x="1" y="1099930"/>
            <a:ext cx="9469667" cy="3513137"/>
            <a:chOff x="1" y="1339051"/>
            <a:chExt cx="9469667" cy="3273567"/>
          </a:xfrm>
        </p:grpSpPr>
        <p:graphicFrame>
          <p:nvGraphicFramePr>
            <p:cNvPr id="13" name="Content Placeholder 8">
              <a:extLst>
                <a:ext uri="{FF2B5EF4-FFF2-40B4-BE49-F238E27FC236}">
                  <a16:creationId xmlns:a16="http://schemas.microsoft.com/office/drawing/2014/main" id="{C487AA9A-0EAB-44B6-BA58-78F63962AA57}"/>
                </a:ext>
              </a:extLst>
            </p:cNvPr>
            <p:cNvGraphicFramePr>
              <a:graphicFrameLocks/>
            </p:cNvGraphicFramePr>
            <p:nvPr/>
          </p:nvGraphicFramePr>
          <p:xfrm>
            <a:off x="1" y="1339051"/>
            <a:ext cx="3236814" cy="2963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8">
              <a:extLst>
                <a:ext uri="{FF2B5EF4-FFF2-40B4-BE49-F238E27FC236}">
                  <a16:creationId xmlns:a16="http://schemas.microsoft.com/office/drawing/2014/main" id="{0250B908-C62A-46CB-9312-AF173CA7C129}"/>
                </a:ext>
              </a:extLst>
            </p:cNvPr>
            <p:cNvGraphicFramePr>
              <a:graphicFrameLocks/>
            </p:cNvGraphicFramePr>
            <p:nvPr/>
          </p:nvGraphicFramePr>
          <p:xfrm>
            <a:off x="2984520" y="1456204"/>
            <a:ext cx="3341687" cy="284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FE4251E1-6F6C-4EB6-BE3B-CB3EEB963606}"/>
                </a:ext>
              </a:extLst>
            </p:cNvPr>
            <p:cNvGraphicFramePr>
              <a:graphicFrameLocks/>
            </p:cNvGraphicFramePr>
            <p:nvPr/>
          </p:nvGraphicFramePr>
          <p:xfrm>
            <a:off x="6232854" y="1339051"/>
            <a:ext cx="3236814" cy="296386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2EA3A43E-337A-49A5-84BB-4E8548EE6B24}"/>
                </a:ext>
              </a:extLst>
            </p:cNvPr>
            <p:cNvSpPr/>
            <p:nvPr/>
          </p:nvSpPr>
          <p:spPr>
            <a:xfrm>
              <a:off x="2673555" y="4397869"/>
              <a:ext cx="105196" cy="99147"/>
            </a:xfrm>
            <a:prstGeom prst="rect">
              <a:avLst/>
            </a:prstGeom>
            <a:solidFill>
              <a:srgbClr val="86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4DB9CB-E441-4923-88DD-A493E388C148}"/>
                </a:ext>
              </a:extLst>
            </p:cNvPr>
            <p:cNvSpPr txBox="1"/>
            <p:nvPr/>
          </p:nvSpPr>
          <p:spPr>
            <a:xfrm>
              <a:off x="2778751" y="4299256"/>
              <a:ext cx="1946367" cy="313362"/>
            </a:xfrm>
            <a:prstGeom prst="rect">
              <a:avLst/>
            </a:prstGeom>
          </p:spPr>
          <p:txBody>
            <a:bodyPr wrap="none" rtlCol="0">
              <a:spAutoFit/>
            </a:bodyPr>
            <a:lstStyle/>
            <a:p>
              <a:pPr>
                <a:buFont typeface="Arial" pitchFamily="34" charset="0"/>
                <a:buNone/>
              </a:pPr>
              <a:r>
                <a:rPr lang="en-US" sz="1600">
                  <a:solidFill>
                    <a:schemeClr val="accent4">
                      <a:lumMod val="50000"/>
                    </a:schemeClr>
                  </a:solidFill>
                  <a:latin typeface="Calibri" panose="020F0502020204030204" pitchFamily="34" charset="0"/>
                </a:rPr>
                <a:t>Recent Transmission</a:t>
              </a:r>
              <a:r>
                <a:rPr lang="en-US" sz="1600" baseline="30000">
                  <a:solidFill>
                    <a:schemeClr val="accent4">
                      <a:lumMod val="50000"/>
                    </a:schemeClr>
                  </a:solidFill>
                  <a:latin typeface="Calibri" panose="020F0502020204030204" pitchFamily="34" charset="0"/>
                </a:rPr>
                <a:t>*</a:t>
              </a:r>
              <a:endParaRPr lang="en-US" sz="1600">
                <a:solidFill>
                  <a:schemeClr val="accent4">
                    <a:lumMod val="50000"/>
                  </a:schemeClr>
                </a:solidFill>
                <a:latin typeface="Calibri" panose="020F0502020204030204" pitchFamily="34" charset="0"/>
              </a:endParaRPr>
            </a:p>
          </p:txBody>
        </p:sp>
        <p:sp>
          <p:nvSpPr>
            <p:cNvPr id="18" name="Rectangle 17">
              <a:extLst>
                <a:ext uri="{FF2B5EF4-FFF2-40B4-BE49-F238E27FC236}">
                  <a16:creationId xmlns:a16="http://schemas.microsoft.com/office/drawing/2014/main" id="{0425DBBF-6207-4F33-B4C9-B5BAE9EE6F25}"/>
                </a:ext>
              </a:extLst>
            </p:cNvPr>
            <p:cNvSpPr/>
            <p:nvPr/>
          </p:nvSpPr>
          <p:spPr>
            <a:xfrm>
              <a:off x="4830517" y="4398938"/>
              <a:ext cx="105196" cy="9914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A95407-F11B-4B05-B157-80E3C632D352}"/>
                </a:ext>
              </a:extLst>
            </p:cNvPr>
            <p:cNvSpPr/>
            <p:nvPr/>
          </p:nvSpPr>
          <p:spPr>
            <a:xfrm>
              <a:off x="4911437" y="4299256"/>
              <a:ext cx="2779543" cy="313362"/>
            </a:xfrm>
            <a:prstGeom prst="rect">
              <a:avLst/>
            </a:prstGeom>
          </p:spPr>
          <p:txBody>
            <a:bodyPr wrap="none">
              <a:spAutoFit/>
            </a:bodyPr>
            <a:lstStyle/>
            <a:p>
              <a:pPr lvl="0"/>
              <a:r>
                <a:rPr lang="en-US" sz="1600">
                  <a:solidFill>
                    <a:srgbClr val="7F7F7F">
                      <a:lumMod val="50000"/>
                    </a:srgbClr>
                  </a:solidFill>
                  <a:latin typeface="Calibri" panose="020F0502020204030204" pitchFamily="34" charset="0"/>
                </a:rPr>
                <a:t>Extensive Recent Transmission</a:t>
              </a:r>
              <a:r>
                <a:rPr lang="en-US" sz="1600" baseline="30000">
                  <a:solidFill>
                    <a:srgbClr val="000000"/>
                  </a:solidFill>
                  <a:latin typeface="Calibri" panose="020F0502020204030204" pitchFamily="34" charset="0"/>
                  <a:ea typeface="Calibri" panose="020F0502020204030204" pitchFamily="34" charset="0"/>
                </a:rPr>
                <a:t>†</a:t>
              </a:r>
              <a:endParaRPr lang="en-US" sz="1600" baseline="30000">
                <a:solidFill>
                  <a:srgbClr val="7F7F7F">
                    <a:lumMod val="50000"/>
                  </a:srgbClr>
                </a:solidFill>
                <a:latin typeface="Calibri" panose="020F0502020204030204" pitchFamily="34" charset="0"/>
              </a:endParaRPr>
            </a:p>
          </p:txBody>
        </p:sp>
        <p:sp>
          <p:nvSpPr>
            <p:cNvPr id="20" name="TextBox 19">
              <a:extLst>
                <a:ext uri="{FF2B5EF4-FFF2-40B4-BE49-F238E27FC236}">
                  <a16:creationId xmlns:a16="http://schemas.microsoft.com/office/drawing/2014/main" id="{246E7AC9-C4BA-41E0-8A24-BD49F5D80148}"/>
                </a:ext>
              </a:extLst>
            </p:cNvPr>
            <p:cNvSpPr txBox="1"/>
            <p:nvPr/>
          </p:nvSpPr>
          <p:spPr>
            <a:xfrm>
              <a:off x="689763" y="3210930"/>
              <a:ext cx="696023" cy="444522"/>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7.7%</a:t>
              </a:r>
            </a:p>
            <a:p>
              <a:pPr algn="ctr">
                <a:buFont typeface="Arial" pitchFamily="34" charset="0"/>
                <a:buNone/>
              </a:pPr>
              <a:r>
                <a:rPr lang="en-US" sz="1200" b="1" dirty="0">
                  <a:solidFill>
                    <a:schemeClr val="accent4">
                      <a:lumMod val="50000"/>
                    </a:schemeClr>
                  </a:solidFill>
                  <a:latin typeface="Calibri" panose="020F0502020204030204" pitchFamily="34" charset="0"/>
                </a:rPr>
                <a:t>(n=389)</a:t>
              </a:r>
            </a:p>
          </p:txBody>
        </p:sp>
        <p:sp>
          <p:nvSpPr>
            <p:cNvPr id="21" name="TextBox 20">
              <a:extLst>
                <a:ext uri="{FF2B5EF4-FFF2-40B4-BE49-F238E27FC236}">
                  <a16:creationId xmlns:a16="http://schemas.microsoft.com/office/drawing/2014/main" id="{2BE6B371-E1C6-42EA-92B5-E2A97F69A3F7}"/>
                </a:ext>
              </a:extLst>
            </p:cNvPr>
            <p:cNvSpPr txBox="1"/>
            <p:nvPr/>
          </p:nvSpPr>
          <p:spPr>
            <a:xfrm>
              <a:off x="1199413" y="3452301"/>
              <a:ext cx="696023" cy="444522"/>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2.3%</a:t>
              </a:r>
            </a:p>
            <a:p>
              <a:pPr algn="ctr">
                <a:buFont typeface="Arial" pitchFamily="34" charset="0"/>
                <a:buNone/>
              </a:pPr>
              <a:r>
                <a:rPr lang="en-US" sz="1200" b="1" dirty="0">
                  <a:solidFill>
                    <a:schemeClr val="accent4">
                      <a:lumMod val="50000"/>
                    </a:schemeClr>
                  </a:solidFill>
                  <a:latin typeface="Calibri" panose="020F0502020204030204" pitchFamily="34" charset="0"/>
                </a:rPr>
                <a:t>(n=116)</a:t>
              </a:r>
            </a:p>
          </p:txBody>
        </p:sp>
        <p:sp>
          <p:nvSpPr>
            <p:cNvPr id="22" name="TextBox 21">
              <a:extLst>
                <a:ext uri="{FF2B5EF4-FFF2-40B4-BE49-F238E27FC236}">
                  <a16:creationId xmlns:a16="http://schemas.microsoft.com/office/drawing/2014/main" id="{29F24B15-9225-416D-AE08-7D837ED38F9F}"/>
                </a:ext>
              </a:extLst>
            </p:cNvPr>
            <p:cNvSpPr txBox="1"/>
            <p:nvPr/>
          </p:nvSpPr>
          <p:spPr>
            <a:xfrm>
              <a:off x="1899990" y="3227765"/>
              <a:ext cx="696023" cy="444522"/>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7.4%</a:t>
              </a:r>
            </a:p>
            <a:p>
              <a:pPr algn="ctr">
                <a:buFont typeface="Arial" pitchFamily="34" charset="0"/>
                <a:buNone/>
              </a:pPr>
              <a:r>
                <a:rPr lang="en-US" sz="1200" b="1" dirty="0">
                  <a:solidFill>
                    <a:schemeClr val="accent4">
                      <a:lumMod val="50000"/>
                    </a:schemeClr>
                  </a:solidFill>
                  <a:latin typeface="Calibri" panose="020F0502020204030204" pitchFamily="34" charset="0"/>
                </a:rPr>
                <a:t>(n=372)</a:t>
              </a:r>
            </a:p>
          </p:txBody>
        </p:sp>
        <p:sp>
          <p:nvSpPr>
            <p:cNvPr id="23" name="TextBox 22">
              <a:extLst>
                <a:ext uri="{FF2B5EF4-FFF2-40B4-BE49-F238E27FC236}">
                  <a16:creationId xmlns:a16="http://schemas.microsoft.com/office/drawing/2014/main" id="{A6379CFA-D4A6-4BDC-BDBA-7012FC878D60}"/>
                </a:ext>
              </a:extLst>
            </p:cNvPr>
            <p:cNvSpPr txBox="1"/>
            <p:nvPr/>
          </p:nvSpPr>
          <p:spPr>
            <a:xfrm>
              <a:off x="2408757" y="3435382"/>
              <a:ext cx="696023" cy="444522"/>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2.6%</a:t>
              </a:r>
            </a:p>
            <a:p>
              <a:pPr algn="ctr">
                <a:buFont typeface="Arial" pitchFamily="34" charset="0"/>
                <a:buNone/>
              </a:pPr>
              <a:r>
                <a:rPr lang="en-US" sz="1200" b="1" dirty="0">
                  <a:solidFill>
                    <a:schemeClr val="accent4">
                      <a:lumMod val="50000"/>
                    </a:schemeClr>
                  </a:solidFill>
                  <a:latin typeface="Calibri" panose="020F0502020204030204" pitchFamily="34" charset="0"/>
                </a:rPr>
                <a:t>(n=133)</a:t>
              </a:r>
            </a:p>
          </p:txBody>
        </p:sp>
        <p:sp>
          <p:nvSpPr>
            <p:cNvPr id="24" name="TextBox 23">
              <a:extLst>
                <a:ext uri="{FF2B5EF4-FFF2-40B4-BE49-F238E27FC236}">
                  <a16:creationId xmlns:a16="http://schemas.microsoft.com/office/drawing/2014/main" id="{F1782883-4407-4875-B01F-77AB0EAC6436}"/>
                </a:ext>
              </a:extLst>
            </p:cNvPr>
            <p:cNvSpPr txBox="1"/>
            <p:nvPr/>
          </p:nvSpPr>
          <p:spPr>
            <a:xfrm>
              <a:off x="3569155" y="2957872"/>
              <a:ext cx="676787"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13.8%</a:t>
              </a:r>
            </a:p>
            <a:p>
              <a:pPr algn="ctr">
                <a:buFont typeface="Arial" pitchFamily="34" charset="0"/>
                <a:buNone/>
              </a:pPr>
              <a:r>
                <a:rPr lang="en-US" sz="1200" b="1" dirty="0">
                  <a:solidFill>
                    <a:schemeClr val="accent4">
                      <a:lumMod val="50000"/>
                    </a:schemeClr>
                  </a:solidFill>
                  <a:latin typeface="Calibri" panose="020F0502020204030204" pitchFamily="34" charset="0"/>
                </a:rPr>
                <a:t>(n=508)</a:t>
              </a:r>
            </a:p>
          </p:txBody>
        </p:sp>
        <p:sp>
          <p:nvSpPr>
            <p:cNvPr id="25" name="TextBox 24">
              <a:extLst>
                <a:ext uri="{FF2B5EF4-FFF2-40B4-BE49-F238E27FC236}">
                  <a16:creationId xmlns:a16="http://schemas.microsoft.com/office/drawing/2014/main" id="{FB0CB26B-60CC-48A0-8ADA-99616A51C3C6}"/>
                </a:ext>
              </a:extLst>
            </p:cNvPr>
            <p:cNvSpPr txBox="1"/>
            <p:nvPr/>
          </p:nvSpPr>
          <p:spPr>
            <a:xfrm>
              <a:off x="4084086" y="3385736"/>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4.1%</a:t>
              </a:r>
            </a:p>
            <a:p>
              <a:pPr algn="ctr">
                <a:buFont typeface="Arial" pitchFamily="34" charset="0"/>
                <a:buNone/>
              </a:pPr>
              <a:r>
                <a:rPr lang="en-US" sz="1200" b="1" dirty="0">
                  <a:solidFill>
                    <a:schemeClr val="accent4">
                      <a:lumMod val="50000"/>
                    </a:schemeClr>
                  </a:solidFill>
                  <a:latin typeface="Calibri" panose="020F0502020204030204" pitchFamily="34" charset="0"/>
                </a:rPr>
                <a:t>(n=152)</a:t>
              </a:r>
            </a:p>
          </p:txBody>
        </p:sp>
        <p:sp>
          <p:nvSpPr>
            <p:cNvPr id="26" name="TextBox 25">
              <a:extLst>
                <a:ext uri="{FF2B5EF4-FFF2-40B4-BE49-F238E27FC236}">
                  <a16:creationId xmlns:a16="http://schemas.microsoft.com/office/drawing/2014/main" id="{13CC2DC5-AD03-4ED0-9A95-4209EEECF748}"/>
                </a:ext>
              </a:extLst>
            </p:cNvPr>
            <p:cNvSpPr txBox="1"/>
            <p:nvPr/>
          </p:nvSpPr>
          <p:spPr>
            <a:xfrm>
              <a:off x="4809275" y="3012093"/>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12.6%</a:t>
              </a:r>
            </a:p>
            <a:p>
              <a:pPr algn="ctr">
                <a:buFont typeface="Arial" pitchFamily="34" charset="0"/>
                <a:buNone/>
              </a:pPr>
              <a:r>
                <a:rPr lang="en-US" sz="1200" b="1" dirty="0">
                  <a:solidFill>
                    <a:schemeClr val="accent4">
                      <a:lumMod val="50000"/>
                    </a:schemeClr>
                  </a:solidFill>
                  <a:latin typeface="Calibri" panose="020F0502020204030204" pitchFamily="34" charset="0"/>
                </a:rPr>
                <a:t>(n=485)</a:t>
              </a:r>
            </a:p>
          </p:txBody>
        </p:sp>
        <p:sp>
          <p:nvSpPr>
            <p:cNvPr id="27" name="TextBox 26">
              <a:extLst>
                <a:ext uri="{FF2B5EF4-FFF2-40B4-BE49-F238E27FC236}">
                  <a16:creationId xmlns:a16="http://schemas.microsoft.com/office/drawing/2014/main" id="{812099EA-DBF9-45C4-8B3A-AC289DF5E560}"/>
                </a:ext>
              </a:extLst>
            </p:cNvPr>
            <p:cNvSpPr txBox="1"/>
            <p:nvPr/>
          </p:nvSpPr>
          <p:spPr>
            <a:xfrm>
              <a:off x="5340670" y="3424800"/>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3.1%</a:t>
              </a:r>
            </a:p>
            <a:p>
              <a:pPr algn="ctr">
                <a:buFont typeface="Arial" pitchFamily="34" charset="0"/>
                <a:buNone/>
              </a:pPr>
              <a:r>
                <a:rPr lang="en-US" sz="1200" b="1" dirty="0">
                  <a:solidFill>
                    <a:schemeClr val="accent4">
                      <a:lumMod val="50000"/>
                    </a:schemeClr>
                  </a:solidFill>
                  <a:latin typeface="Calibri" panose="020F0502020204030204" pitchFamily="34" charset="0"/>
                </a:rPr>
                <a:t>(n=117)</a:t>
              </a:r>
            </a:p>
          </p:txBody>
        </p:sp>
        <p:sp>
          <p:nvSpPr>
            <p:cNvPr id="28" name="TextBox 27">
              <a:extLst>
                <a:ext uri="{FF2B5EF4-FFF2-40B4-BE49-F238E27FC236}">
                  <a16:creationId xmlns:a16="http://schemas.microsoft.com/office/drawing/2014/main" id="{450C718B-155B-41D9-A0F8-91E5D550EFF4}"/>
                </a:ext>
              </a:extLst>
            </p:cNvPr>
            <p:cNvSpPr txBox="1"/>
            <p:nvPr/>
          </p:nvSpPr>
          <p:spPr>
            <a:xfrm>
              <a:off x="6607353" y="3012187"/>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12.5%</a:t>
              </a:r>
            </a:p>
            <a:p>
              <a:pPr algn="ctr">
                <a:buFont typeface="Arial" pitchFamily="34" charset="0"/>
                <a:buNone/>
              </a:pPr>
              <a:r>
                <a:rPr lang="en-US" sz="1200" b="1" dirty="0">
                  <a:solidFill>
                    <a:schemeClr val="accent4">
                      <a:lumMod val="50000"/>
                    </a:schemeClr>
                  </a:solidFill>
                  <a:latin typeface="Calibri" panose="020F0502020204030204" pitchFamily="34" charset="0"/>
                </a:rPr>
                <a:t>(n=208)</a:t>
              </a:r>
            </a:p>
          </p:txBody>
        </p:sp>
        <p:sp>
          <p:nvSpPr>
            <p:cNvPr id="29" name="TextBox 28">
              <a:extLst>
                <a:ext uri="{FF2B5EF4-FFF2-40B4-BE49-F238E27FC236}">
                  <a16:creationId xmlns:a16="http://schemas.microsoft.com/office/drawing/2014/main" id="{4610112F-5513-420F-8C0C-08B62DD99047}"/>
                </a:ext>
              </a:extLst>
            </p:cNvPr>
            <p:cNvSpPr txBox="1"/>
            <p:nvPr/>
          </p:nvSpPr>
          <p:spPr>
            <a:xfrm>
              <a:off x="7125112" y="3355395"/>
              <a:ext cx="598241"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4.1%</a:t>
              </a:r>
            </a:p>
            <a:p>
              <a:pPr algn="ctr">
                <a:buFont typeface="Arial" pitchFamily="34" charset="0"/>
                <a:buNone/>
              </a:pPr>
              <a:r>
                <a:rPr lang="en-US" sz="1200" b="1" dirty="0">
                  <a:solidFill>
                    <a:schemeClr val="accent4">
                      <a:lumMod val="50000"/>
                    </a:schemeClr>
                  </a:solidFill>
                  <a:latin typeface="Calibri" panose="020F0502020204030204" pitchFamily="34" charset="0"/>
                </a:rPr>
                <a:t>(n=68)</a:t>
              </a:r>
            </a:p>
          </p:txBody>
        </p:sp>
        <p:sp>
          <p:nvSpPr>
            <p:cNvPr id="30" name="TextBox 29">
              <a:extLst>
                <a:ext uri="{FF2B5EF4-FFF2-40B4-BE49-F238E27FC236}">
                  <a16:creationId xmlns:a16="http://schemas.microsoft.com/office/drawing/2014/main" id="{BE0085F8-67F3-440C-AA7A-E4533101F6F7}"/>
                </a:ext>
              </a:extLst>
            </p:cNvPr>
            <p:cNvSpPr txBox="1"/>
            <p:nvPr/>
          </p:nvSpPr>
          <p:spPr>
            <a:xfrm>
              <a:off x="7769505" y="3015305"/>
              <a:ext cx="676788" cy="430183"/>
            </a:xfrm>
            <a:prstGeom prst="rect">
              <a:avLst/>
            </a:prstGeom>
          </p:spPr>
          <p:txBody>
            <a:bodyPr wrap="non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12.3%</a:t>
              </a:r>
            </a:p>
            <a:p>
              <a:pPr algn="ctr">
                <a:buFont typeface="Arial" pitchFamily="34" charset="0"/>
                <a:buNone/>
              </a:pPr>
              <a:r>
                <a:rPr lang="en-US" sz="1200" b="1" dirty="0">
                  <a:solidFill>
                    <a:schemeClr val="accent4">
                      <a:lumMod val="50000"/>
                    </a:schemeClr>
                  </a:solidFill>
                  <a:latin typeface="Calibri" panose="020F0502020204030204" pitchFamily="34" charset="0"/>
                </a:rPr>
                <a:t>(n=195)</a:t>
              </a:r>
            </a:p>
          </p:txBody>
        </p:sp>
        <p:sp>
          <p:nvSpPr>
            <p:cNvPr id="31" name="TextBox 30">
              <a:extLst>
                <a:ext uri="{FF2B5EF4-FFF2-40B4-BE49-F238E27FC236}">
                  <a16:creationId xmlns:a16="http://schemas.microsoft.com/office/drawing/2014/main" id="{141BC9FE-CF98-43D2-8D44-83136C7ADB19}"/>
                </a:ext>
              </a:extLst>
            </p:cNvPr>
            <p:cNvSpPr txBox="1"/>
            <p:nvPr/>
          </p:nvSpPr>
          <p:spPr>
            <a:xfrm>
              <a:off x="8261178" y="3356502"/>
              <a:ext cx="665567" cy="430183"/>
            </a:xfrm>
            <a:prstGeom prst="rect">
              <a:avLst/>
            </a:prstGeom>
          </p:spPr>
          <p:txBody>
            <a:bodyPr wrap="square" rtlCol="0">
              <a:spAutoFit/>
            </a:bodyPr>
            <a:lstStyle/>
            <a:p>
              <a:pPr algn="ctr">
                <a:buFont typeface="Arial" pitchFamily="34" charset="0"/>
                <a:buNone/>
              </a:pPr>
              <a:r>
                <a:rPr lang="en-US" sz="1200" b="1" dirty="0">
                  <a:solidFill>
                    <a:schemeClr val="accent4">
                      <a:lumMod val="50000"/>
                    </a:schemeClr>
                  </a:solidFill>
                  <a:latin typeface="Calibri" panose="020F0502020204030204" pitchFamily="34" charset="0"/>
                </a:rPr>
                <a:t>3.9%</a:t>
              </a:r>
            </a:p>
            <a:p>
              <a:pPr algn="ctr">
                <a:buFont typeface="Arial" pitchFamily="34" charset="0"/>
                <a:buNone/>
              </a:pPr>
              <a:r>
                <a:rPr lang="en-US" sz="1200" b="1" dirty="0">
                  <a:solidFill>
                    <a:schemeClr val="accent4">
                      <a:lumMod val="50000"/>
                    </a:schemeClr>
                  </a:solidFill>
                  <a:latin typeface="Calibri" panose="020F0502020204030204" pitchFamily="34" charset="0"/>
                </a:rPr>
                <a:t>(n=62)</a:t>
              </a:r>
            </a:p>
          </p:txBody>
        </p:sp>
      </p:grpSp>
      <p:sp>
        <p:nvSpPr>
          <p:cNvPr id="32" name="TextBox 31">
            <a:extLst>
              <a:ext uri="{FF2B5EF4-FFF2-40B4-BE49-F238E27FC236}">
                <a16:creationId xmlns:a16="http://schemas.microsoft.com/office/drawing/2014/main" id="{BFA60333-9DDC-463B-9099-EC15738A0C59}"/>
              </a:ext>
            </a:extLst>
          </p:cNvPr>
          <p:cNvSpPr txBox="1"/>
          <p:nvPr/>
        </p:nvSpPr>
        <p:spPr>
          <a:xfrm>
            <a:off x="0" y="4601378"/>
            <a:ext cx="9143999" cy="507831"/>
          </a:xfrm>
          <a:prstGeom prst="rect">
            <a:avLst/>
          </a:prstGeom>
        </p:spPr>
        <p:txBody>
          <a:bodyPr wrap="square" rtlCol="0">
            <a:spAutoFit/>
          </a:bodyPr>
          <a:lstStyle/>
          <a:p>
            <a:pPr marL="0" marR="0">
              <a:spcBef>
                <a:spcPts val="0"/>
              </a:spcBef>
              <a:spcAft>
                <a:spcPts val="0"/>
              </a:spcAft>
            </a:pPr>
            <a:r>
              <a:rPr lang="en-US" sz="1100">
                <a:solidFill>
                  <a:srgbClr val="000000"/>
                </a:solidFill>
                <a:latin typeface="Calibri" panose="020F0502020204030204" pitchFamily="34" charset="0"/>
                <a:ea typeface="Calibri" panose="020F0502020204030204" pitchFamily="34" charset="0"/>
              </a:rPr>
              <a:t>*</a:t>
            </a:r>
            <a:r>
              <a:rPr lang="en-US" sz="800">
                <a:solidFill>
                  <a:srgbClr val="000000"/>
                </a:solidFill>
                <a:latin typeface="Calibri" panose="020F0502020204030204" pitchFamily="34" charset="0"/>
                <a:ea typeface="Calibri" panose="020F0502020204030204" pitchFamily="34" charset="0"/>
              </a:rPr>
              <a:t>A TB case is designated as attributed to recent transmission if a plausible source case can be identified in a person who i) has the same </a:t>
            </a:r>
            <a:r>
              <a:rPr lang="en-US" sz="800" i="1">
                <a:solidFill>
                  <a:srgbClr val="000000"/>
                </a:solidFill>
                <a:latin typeface="Calibri" panose="020F0502020204030204" pitchFamily="34" charset="0"/>
                <a:ea typeface="Calibri" panose="020F0502020204030204" pitchFamily="34" charset="0"/>
              </a:rPr>
              <a:t>M. tuberculosis</a:t>
            </a:r>
            <a:r>
              <a:rPr lang="en-US" sz="800">
                <a:solidFill>
                  <a:srgbClr val="000000"/>
                </a:solidFill>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800">
                <a:solidFill>
                  <a:srgbClr val="000000"/>
                </a:solidFill>
                <a:latin typeface="Calibri" panose="020F0502020204030204" pitchFamily="34" charset="0"/>
                <a:ea typeface="Calibri" panose="020F0502020204030204" pitchFamily="34" charset="0"/>
              </a:rPr>
              <a:t>†A TB case is designated as attributed to extensive recent transmission when the criteria above for recent transmission are met, and furthermore the case belongs to a plausible transmission chain of six or more cases.</a:t>
            </a:r>
            <a:endParaRPr lang="en-US" sz="8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73855512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5" y="415675"/>
            <a:ext cx="8448261" cy="2554545"/>
          </a:xfrm>
          <a:prstGeom prst="rect">
            <a:avLst/>
          </a:prstGeom>
          <a:noFill/>
        </p:spPr>
        <p:txBody>
          <a:bodyPr wrap="square" rtlCol="0">
            <a:spAutoFit/>
          </a:bodyPr>
          <a:lstStyle/>
          <a:p>
            <a:r>
              <a:rPr lang="en-US" sz="1600" b="1" dirty="0">
                <a:solidFill>
                  <a:srgbClr val="000000"/>
                </a:solidFill>
                <a:latin typeface="Calibri" panose="020F0502020204030204" pitchFamily="34" charset="0"/>
              </a:rPr>
              <a:t>Division of Tuberculosis Elimination </a:t>
            </a:r>
          </a:p>
          <a:p>
            <a:r>
              <a:rPr lang="en-US" sz="1600" dirty="0">
                <a:solidFill>
                  <a:srgbClr val="000000"/>
                </a:solidFill>
                <a:latin typeface="Calibri" panose="020F0502020204030204" pitchFamily="34" charset="0"/>
              </a:rPr>
              <a:t>National Center for HIV/AIDS, Viral Hepatitis, STD, and TB Prevention</a:t>
            </a:r>
          </a:p>
          <a:p>
            <a:r>
              <a:rPr lang="en-US" sz="1600" dirty="0">
                <a:solidFill>
                  <a:srgbClr val="000000"/>
                </a:solidFill>
                <a:latin typeface="Calibri" panose="020F0502020204030204" pitchFamily="34" charset="0"/>
              </a:rPr>
              <a:t>Centers for Disease Control and Prevention </a:t>
            </a:r>
          </a:p>
          <a:p>
            <a:r>
              <a:rPr lang="en-US" sz="1600" dirty="0">
                <a:solidFill>
                  <a:srgbClr val="000000"/>
                </a:solidFill>
                <a:latin typeface="Calibri" panose="020F0502020204030204" pitchFamily="34" charset="0"/>
              </a:rPr>
              <a:t>1600 Clifton Road NE, US 12-4</a:t>
            </a:r>
          </a:p>
          <a:p>
            <a:r>
              <a:rPr lang="en-US" sz="1600" dirty="0">
                <a:solidFill>
                  <a:srgbClr val="000000"/>
                </a:solidFill>
                <a:latin typeface="Calibri" panose="020F0502020204030204" pitchFamily="34" charset="0"/>
              </a:rPr>
              <a:t>Atlanta, GA 30329</a:t>
            </a:r>
          </a:p>
          <a:p>
            <a:r>
              <a:rPr lang="en-US" sz="1600" dirty="0">
                <a:solidFill>
                  <a:srgbClr val="000000"/>
                </a:solidFill>
                <a:latin typeface="Calibri" panose="020F0502020204030204" pitchFamily="34" charset="0"/>
              </a:rPr>
              <a:t>Phone: 404-639-8120</a:t>
            </a:r>
          </a:p>
          <a:p>
            <a:r>
              <a:rPr lang="en-US" sz="1600" dirty="0">
                <a:solidFill>
                  <a:srgbClr val="000000"/>
                </a:solidFill>
                <a:latin typeface="Calibri" panose="020F0502020204030204" pitchFamily="34" charset="0"/>
              </a:rPr>
              <a:t>Internet Address: </a:t>
            </a:r>
            <a:r>
              <a:rPr lang="en-US" sz="1600" dirty="0">
                <a:solidFill>
                  <a:srgbClr val="000000"/>
                </a:solidFill>
                <a:latin typeface="Calibri" panose="020F0502020204030204" pitchFamily="34" charset="0"/>
                <a:hlinkClick r:id="rId3"/>
              </a:rPr>
              <a:t>http://www.cdc.gov/tb/</a:t>
            </a:r>
            <a:endParaRPr lang="en-US" sz="1600" dirty="0">
              <a:solidFill>
                <a:srgbClr val="000000"/>
              </a:solidFill>
              <a:latin typeface="Calibri" panose="020F0502020204030204" pitchFamily="34" charset="0"/>
            </a:endParaRPr>
          </a:p>
          <a:p>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endParaRPr lang="en-US" sz="1600"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8275803-5100-4C6A-A18D-E1D6587F6793}"/>
              </a:ext>
            </a:extLst>
          </p:cNvPr>
          <p:cNvPicPr>
            <a:picLocks noChangeAspect="1"/>
          </p:cNvPicPr>
          <p:nvPr/>
        </p:nvPicPr>
        <p:blipFill>
          <a:blip r:embed="rId3"/>
          <a:stretch>
            <a:fillRect/>
          </a:stretch>
        </p:blipFill>
        <p:spPr>
          <a:xfrm>
            <a:off x="1021976" y="753717"/>
            <a:ext cx="6857793" cy="4223537"/>
          </a:xfrm>
          <a:prstGeom prst="rect">
            <a:avLst/>
          </a:prstGeom>
        </p:spPr>
      </p:pic>
      <p:sp>
        <p:nvSpPr>
          <p:cNvPr id="2" name="Title 1">
            <a:extLst>
              <a:ext uri="{FF2B5EF4-FFF2-40B4-BE49-F238E27FC236}">
                <a16:creationId xmlns:a16="http://schemas.microsoft.com/office/drawing/2014/main" id="{EDC61603-3A44-426D-A63C-FA6CD1F2D78B}"/>
              </a:ext>
            </a:extLst>
          </p:cNvPr>
          <p:cNvSpPr>
            <a:spLocks noGrp="1"/>
          </p:cNvSpPr>
          <p:nvPr>
            <p:ph type="title"/>
          </p:nvPr>
        </p:nvSpPr>
        <p:spPr/>
        <p:txBody>
          <a:bodyPr/>
          <a:lstStyle/>
          <a:p>
            <a:r>
              <a:rPr lang="en-US"/>
              <a:t>  </a:t>
            </a:r>
          </a:p>
        </p:txBody>
      </p:sp>
      <p:sp>
        <p:nvSpPr>
          <p:cNvPr id="5" name="TextBox 4">
            <a:extLst>
              <a:ext uri="{FF2B5EF4-FFF2-40B4-BE49-F238E27FC236}">
                <a16:creationId xmlns:a16="http://schemas.microsoft.com/office/drawing/2014/main" id="{A52C159B-A769-402B-A477-6F8414C2B694}"/>
              </a:ext>
            </a:extLst>
          </p:cNvPr>
          <p:cNvSpPr txBox="1"/>
          <p:nvPr/>
        </p:nvSpPr>
        <p:spPr>
          <a:xfrm>
            <a:off x="2645177" y="4452567"/>
            <a:ext cx="3512815" cy="307777"/>
          </a:xfrm>
          <a:prstGeom prst="rect">
            <a:avLst/>
          </a:prstGeom>
          <a:noFill/>
        </p:spPr>
        <p:txBody>
          <a:bodyPr wrap="square" rtlCol="0">
            <a:spAutoFit/>
          </a:bodyPr>
          <a:lstStyle/>
          <a:p>
            <a:pPr algn="ctr"/>
            <a:r>
              <a:rPr lang="en-US" sz="1400" b="1" dirty="0">
                <a:solidFill>
                  <a:srgbClr val="3F3F3F"/>
                </a:solidFill>
                <a:latin typeface="Calibri" panose="020F0502020204030204" pitchFamily="34" charset="0"/>
              </a:rPr>
              <a:t>TB incidence rate (per 100,000 persons)</a:t>
            </a:r>
          </a:p>
        </p:txBody>
      </p:sp>
      <p:sp>
        <p:nvSpPr>
          <p:cNvPr id="6" name="TextBox 5">
            <a:extLst>
              <a:ext uri="{FF2B5EF4-FFF2-40B4-BE49-F238E27FC236}">
                <a16:creationId xmlns:a16="http://schemas.microsoft.com/office/drawing/2014/main" id="{AE54E61D-67F2-4F86-86A0-3A46ABED7DF3}"/>
              </a:ext>
            </a:extLst>
          </p:cNvPr>
          <p:cNvSpPr txBox="1"/>
          <p:nvPr/>
        </p:nvSpPr>
        <p:spPr>
          <a:xfrm>
            <a:off x="1389001" y="2437628"/>
            <a:ext cx="489030" cy="338554"/>
          </a:xfrm>
          <a:prstGeom prst="rect">
            <a:avLst/>
          </a:prstGeom>
          <a:noFill/>
        </p:spPr>
        <p:txBody>
          <a:bodyPr wrap="square" rtlCol="0" anchor="t">
            <a:spAutoFit/>
          </a:bodyPr>
          <a:lstStyle/>
          <a:p>
            <a:r>
              <a:rPr lang="en-US" sz="1600" b="1" dirty="0">
                <a:solidFill>
                  <a:schemeClr val="bg2"/>
                </a:solidFill>
                <a:latin typeface="Calibri"/>
                <a:cs typeface="Calibri"/>
              </a:rPr>
              <a:t>5.3</a:t>
            </a:r>
          </a:p>
        </p:txBody>
      </p:sp>
      <p:sp>
        <p:nvSpPr>
          <p:cNvPr id="11" name="TextBox 10">
            <a:extLst>
              <a:ext uri="{FF2B5EF4-FFF2-40B4-BE49-F238E27FC236}">
                <a16:creationId xmlns:a16="http://schemas.microsoft.com/office/drawing/2014/main" id="{668342B4-4AB0-46C6-9BBB-3119A5FD649F}"/>
              </a:ext>
            </a:extLst>
          </p:cNvPr>
          <p:cNvSpPr txBox="1"/>
          <p:nvPr/>
        </p:nvSpPr>
        <p:spPr>
          <a:xfrm>
            <a:off x="1448339" y="3674478"/>
            <a:ext cx="489030" cy="338554"/>
          </a:xfrm>
          <a:prstGeom prst="rect">
            <a:avLst/>
          </a:prstGeom>
          <a:noFill/>
        </p:spPr>
        <p:txBody>
          <a:bodyPr wrap="square" rtlCol="0" anchor="t">
            <a:spAutoFit/>
          </a:bodyPr>
          <a:lstStyle/>
          <a:p>
            <a:r>
              <a:rPr lang="en-US" sz="1600" b="1">
                <a:solidFill>
                  <a:schemeClr val="bg2"/>
                </a:solidFill>
                <a:latin typeface="Calibri"/>
                <a:cs typeface="Calibri"/>
              </a:rPr>
              <a:t>7.9</a:t>
            </a:r>
          </a:p>
        </p:txBody>
      </p:sp>
      <p:sp>
        <p:nvSpPr>
          <p:cNvPr id="12" name="TextBox 11">
            <a:extLst>
              <a:ext uri="{FF2B5EF4-FFF2-40B4-BE49-F238E27FC236}">
                <a16:creationId xmlns:a16="http://schemas.microsoft.com/office/drawing/2014/main" id="{F3224A25-605F-434A-909A-2F3FA9BC0F3A}"/>
              </a:ext>
            </a:extLst>
          </p:cNvPr>
          <p:cNvSpPr txBox="1"/>
          <p:nvPr/>
        </p:nvSpPr>
        <p:spPr>
          <a:xfrm>
            <a:off x="2774800" y="3809607"/>
            <a:ext cx="489030" cy="338554"/>
          </a:xfrm>
          <a:prstGeom prst="rect">
            <a:avLst/>
          </a:prstGeom>
          <a:noFill/>
        </p:spPr>
        <p:txBody>
          <a:bodyPr wrap="square" rtlCol="0">
            <a:spAutoFit/>
          </a:bodyPr>
          <a:lstStyle/>
          <a:p>
            <a:r>
              <a:rPr lang="en-US" sz="1600" b="1">
                <a:solidFill>
                  <a:srgbClr val="000000"/>
                </a:solidFill>
                <a:latin typeface="Calibri" panose="020F0502020204030204" pitchFamily="34" charset="0"/>
              </a:rPr>
              <a:t>7.0</a:t>
            </a:r>
          </a:p>
        </p:txBody>
      </p:sp>
      <p:sp>
        <p:nvSpPr>
          <p:cNvPr id="13" name="TextBox 12">
            <a:extLst>
              <a:ext uri="{FF2B5EF4-FFF2-40B4-BE49-F238E27FC236}">
                <a16:creationId xmlns:a16="http://schemas.microsoft.com/office/drawing/2014/main" id="{BE0C683C-A701-43DE-ADBF-AFE80B228D93}"/>
              </a:ext>
            </a:extLst>
          </p:cNvPr>
          <p:cNvSpPr txBox="1"/>
          <p:nvPr/>
        </p:nvSpPr>
        <p:spPr>
          <a:xfrm>
            <a:off x="3961842" y="3505201"/>
            <a:ext cx="489030" cy="338554"/>
          </a:xfrm>
          <a:prstGeom prst="rect">
            <a:avLst/>
          </a:prstGeom>
          <a:noFill/>
        </p:spPr>
        <p:txBody>
          <a:bodyPr wrap="square" rtlCol="0" anchor="t">
            <a:spAutoFit/>
          </a:bodyPr>
          <a:lstStyle/>
          <a:p>
            <a:r>
              <a:rPr lang="en-US" sz="1600" b="1">
                <a:solidFill>
                  <a:schemeClr val="bg2"/>
                </a:solidFill>
                <a:latin typeface="Calibri"/>
                <a:cs typeface="Calibri"/>
              </a:rPr>
              <a:t>4.0</a:t>
            </a:r>
          </a:p>
        </p:txBody>
      </p:sp>
      <p:sp>
        <p:nvSpPr>
          <p:cNvPr id="18" name="TextBox 17">
            <a:extLst>
              <a:ext uri="{FF2B5EF4-FFF2-40B4-BE49-F238E27FC236}">
                <a16:creationId xmlns:a16="http://schemas.microsoft.com/office/drawing/2014/main" id="{7BB4960D-2F73-4899-A712-7FE576BA2BCC}"/>
              </a:ext>
            </a:extLst>
          </p:cNvPr>
          <p:cNvSpPr txBox="1"/>
          <p:nvPr/>
        </p:nvSpPr>
        <p:spPr>
          <a:xfrm>
            <a:off x="7393478" y="2066089"/>
            <a:ext cx="968177" cy="338554"/>
          </a:xfrm>
          <a:prstGeom prst="rect">
            <a:avLst/>
          </a:prstGeom>
          <a:noFill/>
        </p:spPr>
        <p:txBody>
          <a:bodyPr wrap="square" rtlCol="0" anchor="t">
            <a:spAutoFit/>
          </a:bodyPr>
          <a:lstStyle/>
          <a:p>
            <a:r>
              <a:rPr lang="en-US" sz="1600" dirty="0">
                <a:solidFill>
                  <a:srgbClr val="3F3F3F"/>
                </a:solidFill>
                <a:latin typeface="Calibri"/>
                <a:cs typeface="Calibri"/>
              </a:rPr>
              <a:t>NJ (3.5)</a:t>
            </a:r>
          </a:p>
        </p:txBody>
      </p:sp>
      <p:sp>
        <p:nvSpPr>
          <p:cNvPr id="21" name="TextBox 20">
            <a:extLst>
              <a:ext uri="{FF2B5EF4-FFF2-40B4-BE49-F238E27FC236}">
                <a16:creationId xmlns:a16="http://schemas.microsoft.com/office/drawing/2014/main" id="{CEE568B7-691F-4DE9-BCE9-794905749064}"/>
              </a:ext>
            </a:extLst>
          </p:cNvPr>
          <p:cNvSpPr txBox="1"/>
          <p:nvPr/>
        </p:nvSpPr>
        <p:spPr>
          <a:xfrm>
            <a:off x="7549519" y="2305694"/>
            <a:ext cx="965615" cy="338554"/>
          </a:xfrm>
          <a:prstGeom prst="rect">
            <a:avLst/>
          </a:prstGeom>
          <a:noFill/>
        </p:spPr>
        <p:txBody>
          <a:bodyPr wrap="square" rtlCol="0" anchor="t">
            <a:spAutoFit/>
          </a:bodyPr>
          <a:lstStyle/>
          <a:p>
            <a:r>
              <a:rPr lang="en-US" sz="1600" dirty="0">
                <a:solidFill>
                  <a:srgbClr val="3F3F3F"/>
                </a:solidFill>
                <a:latin typeface="Calibri"/>
                <a:cs typeface="Calibri"/>
              </a:rPr>
              <a:t>MD (3.5)</a:t>
            </a:r>
          </a:p>
        </p:txBody>
      </p:sp>
      <p:sp>
        <p:nvSpPr>
          <p:cNvPr id="22" name="Rectangle 21">
            <a:extLst>
              <a:ext uri="{FF2B5EF4-FFF2-40B4-BE49-F238E27FC236}">
                <a16:creationId xmlns:a16="http://schemas.microsoft.com/office/drawing/2014/main" id="{CF751C73-9F73-4446-8C43-D1B07331BFFC}"/>
              </a:ext>
            </a:extLst>
          </p:cNvPr>
          <p:cNvSpPr/>
          <p:nvPr/>
        </p:nvSpPr>
        <p:spPr>
          <a:xfrm>
            <a:off x="1021976" y="98238"/>
            <a:ext cx="7265894" cy="954107"/>
          </a:xfrm>
          <a:prstGeom prst="rect">
            <a:avLst/>
          </a:prstGeom>
        </p:spPr>
        <p:txBody>
          <a:bodyPr wrap="square">
            <a:spAutoFit/>
          </a:bodyPr>
          <a:lstStyle/>
          <a:p>
            <a:pPr algn="ctr"/>
            <a:r>
              <a:rPr lang="en-US" sz="2800" b="1" dirty="0">
                <a:solidFill>
                  <a:srgbClr val="00788A"/>
                </a:solidFill>
                <a:latin typeface="Calibri" panose="020F0502020204030204" pitchFamily="34" charset="0"/>
                <a:cs typeface="Calibri" panose="020F0502020204030204" pitchFamily="34" charset="0"/>
              </a:rPr>
              <a:t>TB Case Rates by Reporting Area </a:t>
            </a:r>
            <a:br>
              <a:rPr lang="en-US" sz="2800" b="1" dirty="0">
                <a:solidFill>
                  <a:srgbClr val="00788A"/>
                </a:solidFill>
                <a:latin typeface="Calibri" panose="020F0502020204030204" pitchFamily="34" charset="0"/>
                <a:cs typeface="Calibri" panose="020F0502020204030204" pitchFamily="34" charset="0"/>
              </a:rPr>
            </a:br>
            <a:r>
              <a:rPr lang="en-US" sz="2800" b="1" dirty="0">
                <a:solidFill>
                  <a:srgbClr val="00788A"/>
                </a:solidFill>
                <a:latin typeface="Calibri" panose="020F0502020204030204" pitchFamily="34" charset="0"/>
                <a:cs typeface="Calibri" panose="020F0502020204030204" pitchFamily="34" charset="0"/>
              </a:rPr>
              <a:t>United States, 2019</a:t>
            </a:r>
          </a:p>
        </p:txBody>
      </p:sp>
      <p:sp>
        <p:nvSpPr>
          <p:cNvPr id="16" name="Oval 15">
            <a:extLst>
              <a:ext uri="{FF2B5EF4-FFF2-40B4-BE49-F238E27FC236}">
                <a16:creationId xmlns:a16="http://schemas.microsoft.com/office/drawing/2014/main" id="{ED7CC64F-07EA-4E59-B8C5-A77CE1590287}"/>
              </a:ext>
            </a:extLst>
          </p:cNvPr>
          <p:cNvSpPr/>
          <p:nvPr/>
        </p:nvSpPr>
        <p:spPr>
          <a:xfrm>
            <a:off x="7214052" y="2650585"/>
            <a:ext cx="200025" cy="200025"/>
          </a:xfrm>
          <a:prstGeom prst="ellipse">
            <a:avLst/>
          </a:prstGeom>
          <a:solidFill>
            <a:srgbClr val="367ED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E501B7-35D4-4649-9A11-99CC40DA1DE6}"/>
              </a:ext>
            </a:extLst>
          </p:cNvPr>
          <p:cNvSpPr txBox="1"/>
          <p:nvPr/>
        </p:nvSpPr>
        <p:spPr>
          <a:xfrm>
            <a:off x="7394859" y="2603701"/>
            <a:ext cx="1568519" cy="584775"/>
          </a:xfrm>
          <a:prstGeom prst="rect">
            <a:avLst/>
          </a:prstGeom>
          <a:noFill/>
        </p:spPr>
        <p:txBody>
          <a:bodyPr wrap="square" rtlCol="0" anchor="t">
            <a:spAutoFit/>
          </a:bodyPr>
          <a:lstStyle/>
          <a:p>
            <a:r>
              <a:rPr lang="en-US" sz="1600" dirty="0">
                <a:solidFill>
                  <a:srgbClr val="3F3F3F"/>
                </a:solidFill>
                <a:latin typeface="Calibri"/>
                <a:cs typeface="Calibri"/>
              </a:rPr>
              <a:t>District of </a:t>
            </a:r>
          </a:p>
          <a:p>
            <a:r>
              <a:rPr lang="en-US" sz="1600" dirty="0">
                <a:solidFill>
                  <a:srgbClr val="3F3F3F"/>
                </a:solidFill>
                <a:latin typeface="Calibri"/>
                <a:cs typeface="Calibri"/>
              </a:rPr>
              <a:t>Columbia (3.4)</a:t>
            </a:r>
          </a:p>
        </p:txBody>
      </p:sp>
      <p:sp>
        <p:nvSpPr>
          <p:cNvPr id="23" name="TextBox 22">
            <a:extLst>
              <a:ext uri="{FF2B5EF4-FFF2-40B4-BE49-F238E27FC236}">
                <a16:creationId xmlns:a16="http://schemas.microsoft.com/office/drawing/2014/main" id="{1A84F152-C2AF-4AE9-89BE-37F1263FA43C}"/>
              </a:ext>
            </a:extLst>
          </p:cNvPr>
          <p:cNvSpPr txBox="1"/>
          <p:nvPr/>
        </p:nvSpPr>
        <p:spPr>
          <a:xfrm>
            <a:off x="6028515" y="3234942"/>
            <a:ext cx="489030" cy="338554"/>
          </a:xfrm>
          <a:prstGeom prst="rect">
            <a:avLst/>
          </a:prstGeom>
          <a:noFill/>
        </p:spPr>
        <p:txBody>
          <a:bodyPr wrap="square" rtlCol="0" anchor="t">
            <a:spAutoFit/>
          </a:bodyPr>
          <a:lstStyle/>
          <a:p>
            <a:r>
              <a:rPr lang="en-US" sz="1600" b="1">
                <a:solidFill>
                  <a:schemeClr val="bg2"/>
                </a:solidFill>
                <a:latin typeface="Calibri"/>
                <a:cs typeface="Calibri"/>
              </a:rPr>
              <a:t>2.8</a:t>
            </a:r>
            <a:endParaRPr lang="en-US" sz="1600" b="1">
              <a:solidFill>
                <a:schemeClr val="bg2"/>
              </a:solidFill>
              <a:latin typeface="Calibri" panose="020F0502020204030204" pitchFamily="34" charset="0"/>
            </a:endParaRPr>
          </a:p>
        </p:txBody>
      </p:sp>
      <p:sp>
        <p:nvSpPr>
          <p:cNvPr id="24" name="TextBox 23">
            <a:extLst>
              <a:ext uri="{FF2B5EF4-FFF2-40B4-BE49-F238E27FC236}">
                <a16:creationId xmlns:a16="http://schemas.microsoft.com/office/drawing/2014/main" id="{6BB2893D-298D-4188-A9C4-293302D4EE48}"/>
              </a:ext>
            </a:extLst>
          </p:cNvPr>
          <p:cNvSpPr txBox="1"/>
          <p:nvPr/>
        </p:nvSpPr>
        <p:spPr>
          <a:xfrm>
            <a:off x="1782848" y="981295"/>
            <a:ext cx="489030" cy="338554"/>
          </a:xfrm>
          <a:prstGeom prst="rect">
            <a:avLst/>
          </a:prstGeom>
          <a:noFill/>
        </p:spPr>
        <p:txBody>
          <a:bodyPr wrap="square" rtlCol="0" anchor="t">
            <a:spAutoFit/>
          </a:bodyPr>
          <a:lstStyle/>
          <a:p>
            <a:r>
              <a:rPr lang="en-US" sz="1600" b="1" dirty="0">
                <a:solidFill>
                  <a:schemeClr val="bg2"/>
                </a:solidFill>
                <a:latin typeface="Calibri"/>
                <a:cs typeface="Calibri"/>
              </a:rPr>
              <a:t>2.9</a:t>
            </a:r>
            <a:endParaRPr lang="en-US" sz="1600" b="1" dirty="0">
              <a:solidFill>
                <a:schemeClr val="bg2"/>
              </a:solidFill>
              <a:latin typeface="Calibri" panose="020F0502020204030204" pitchFamily="34" charset="0"/>
              <a:cs typeface="Calibri"/>
            </a:endParaRPr>
          </a:p>
        </p:txBody>
      </p:sp>
      <p:cxnSp>
        <p:nvCxnSpPr>
          <p:cNvPr id="9" name="Straight Connector 8">
            <a:extLst>
              <a:ext uri="{FF2B5EF4-FFF2-40B4-BE49-F238E27FC236}">
                <a16:creationId xmlns:a16="http://schemas.microsoft.com/office/drawing/2014/main" id="{72E4DD1A-12B6-46CB-B216-D74385AD74E6}"/>
              </a:ext>
            </a:extLst>
          </p:cNvPr>
          <p:cNvCxnSpPr>
            <a:cxnSpLocks/>
            <a:endCxn id="18" idx="1"/>
          </p:cNvCxnSpPr>
          <p:nvPr/>
        </p:nvCxnSpPr>
        <p:spPr>
          <a:xfrm>
            <a:off x="7189940" y="2217107"/>
            <a:ext cx="203538" cy="18259"/>
          </a:xfrm>
          <a:prstGeom prst="line">
            <a:avLst/>
          </a:prstGeom>
          <a:ln w="12700">
            <a:solidFill>
              <a:srgbClr val="3F3F3F"/>
            </a:solidFill>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81CD36DE-C659-4165-9F77-28DECECC22DB}"/>
              </a:ext>
            </a:extLst>
          </p:cNvPr>
          <p:cNvCxnSpPr>
            <a:cxnSpLocks/>
            <a:endCxn id="21" idx="1"/>
          </p:cNvCxnSpPr>
          <p:nvPr/>
        </p:nvCxnSpPr>
        <p:spPr>
          <a:xfrm>
            <a:off x="6969873" y="2380618"/>
            <a:ext cx="579646" cy="94353"/>
          </a:xfrm>
          <a:prstGeom prst="line">
            <a:avLst/>
          </a:prstGeom>
          <a:ln w="12700">
            <a:solidFill>
              <a:srgbClr val="3F3F3F"/>
            </a:solidFill>
          </a:ln>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FFF82E4A-76DD-41CF-82B2-A9467A57416F}"/>
              </a:ext>
            </a:extLst>
          </p:cNvPr>
          <p:cNvCxnSpPr>
            <a:cxnSpLocks/>
          </p:cNvCxnSpPr>
          <p:nvPr/>
        </p:nvCxnSpPr>
        <p:spPr>
          <a:xfrm>
            <a:off x="6913616" y="2492915"/>
            <a:ext cx="352353" cy="186533"/>
          </a:xfrm>
          <a:prstGeom prst="line">
            <a:avLst/>
          </a:prstGeom>
          <a:ln w="12700">
            <a:solidFill>
              <a:srgbClr val="3F3F3F"/>
            </a:solidFill>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227CCFA5-C823-48F0-8220-8394DBE71364}"/>
              </a:ext>
            </a:extLst>
          </p:cNvPr>
          <p:cNvSpPr txBox="1"/>
          <p:nvPr/>
        </p:nvSpPr>
        <p:spPr>
          <a:xfrm>
            <a:off x="6718601" y="1677516"/>
            <a:ext cx="579998" cy="338554"/>
          </a:xfrm>
          <a:prstGeom prst="rect">
            <a:avLst/>
          </a:prstGeom>
          <a:noFill/>
        </p:spPr>
        <p:txBody>
          <a:bodyPr wrap="square" rtlCol="0" anchor="t">
            <a:spAutoFit/>
          </a:bodyPr>
          <a:lstStyle/>
          <a:p>
            <a:r>
              <a:rPr lang="en-US" sz="1600" b="1" dirty="0">
                <a:solidFill>
                  <a:schemeClr val="bg2"/>
                </a:solidFill>
                <a:latin typeface="Calibri"/>
                <a:cs typeface="Calibri"/>
              </a:rPr>
              <a:t>3.9*</a:t>
            </a:r>
            <a:endParaRPr lang="en-US" sz="1600" b="1" dirty="0">
              <a:solidFill>
                <a:schemeClr val="bg2"/>
              </a:solidFill>
              <a:latin typeface="Calibri" panose="020F0502020204030204" pitchFamily="34" charset="0"/>
            </a:endParaRPr>
          </a:p>
        </p:txBody>
      </p:sp>
      <p:sp>
        <p:nvSpPr>
          <p:cNvPr id="14" name="TextBox 13">
            <a:extLst>
              <a:ext uri="{FF2B5EF4-FFF2-40B4-BE49-F238E27FC236}">
                <a16:creationId xmlns:a16="http://schemas.microsoft.com/office/drawing/2014/main" id="{1D9A9DE6-3054-4E8C-92B9-08A1F3230862}"/>
              </a:ext>
            </a:extLst>
          </p:cNvPr>
          <p:cNvSpPr txBox="1"/>
          <p:nvPr/>
        </p:nvSpPr>
        <p:spPr>
          <a:xfrm>
            <a:off x="583161" y="4629539"/>
            <a:ext cx="1324947" cy="261610"/>
          </a:xfrm>
          <a:prstGeom prst="rect">
            <a:avLst/>
          </a:prstGeom>
        </p:spPr>
        <p:txBody>
          <a:bodyPr wrap="square" rtlCol="0">
            <a:spAutoFit/>
          </a:bodyPr>
          <a:lstStyle/>
          <a:p>
            <a:pPr>
              <a:buFont typeface="Arial" pitchFamily="34" charset="0"/>
              <a:buNone/>
            </a:pPr>
            <a:r>
              <a:rPr lang="en-US" sz="1100">
                <a:solidFill>
                  <a:schemeClr val="accent4">
                    <a:lumMod val="50000"/>
                  </a:schemeClr>
                </a:solidFill>
                <a:latin typeface="Calibri" panose="020F0502020204030204" pitchFamily="34" charset="0"/>
              </a:rPr>
              <a:t>*Includes NYC</a:t>
            </a:r>
          </a:p>
        </p:txBody>
      </p:sp>
    </p:spTree>
    <p:extLst>
      <p:ext uri="{BB962C8B-B14F-4D97-AF65-F5344CB8AC3E}">
        <p14:creationId xmlns:p14="http://schemas.microsoft.com/office/powerpoint/2010/main" val="34944963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0108"/>
            <a:ext cx="8229600" cy="857250"/>
          </a:xfrm>
        </p:spPr>
        <p:txBody>
          <a:bodyPr/>
          <a:lstStyle/>
          <a:p>
            <a:pPr algn="ctr"/>
            <a:r>
              <a:rPr lang="en-US"/>
              <a:t>Map of U.S.-Affiliated Pacific Islands and Hawaii </a:t>
            </a:r>
            <a:br>
              <a:rPr lang="en-US"/>
            </a:br>
            <a:r>
              <a:rPr lang="en-US"/>
              <a:t>by TB Case Rates*, 2019</a:t>
            </a:r>
          </a:p>
        </p:txBody>
      </p:sp>
      <p:grpSp>
        <p:nvGrpSpPr>
          <p:cNvPr id="4" name="Group 3"/>
          <p:cNvGrpSpPr/>
          <p:nvPr/>
        </p:nvGrpSpPr>
        <p:grpSpPr>
          <a:xfrm>
            <a:off x="893659" y="1000719"/>
            <a:ext cx="7356681" cy="3841281"/>
            <a:chOff x="791588" y="1477903"/>
            <a:chExt cx="7588250" cy="4123759"/>
          </a:xfrm>
        </p:grpSpPr>
        <p:pic>
          <p:nvPicPr>
            <p:cNvPr id="5" name="Picture 32" descr="oceania_ref02"/>
            <p:cNvPicPr>
              <a:picLocks noChangeAspect="1" noChangeArrowheads="1"/>
            </p:cNvPicPr>
            <p:nvPr/>
          </p:nvPicPr>
          <p:blipFill rotWithShape="1">
            <a:blip r:embed="rId3" cstate="print">
              <a:grayscl/>
            </a:blip>
            <a:srcRect l="240" t="1" r="13242" b="29764"/>
            <a:stretch/>
          </p:blipFill>
          <p:spPr bwMode="auto">
            <a:xfrm>
              <a:off x="791588" y="1477903"/>
              <a:ext cx="7588250" cy="4123759"/>
            </a:xfrm>
            <a:prstGeom prst="rect">
              <a:avLst/>
            </a:prstGeom>
            <a:noFill/>
            <a:ln w="9525">
              <a:solidFill>
                <a:schemeClr val="bg2">
                  <a:lumMod val="50000"/>
                </a:schemeClr>
              </a:solidFill>
              <a:miter lim="800000"/>
              <a:headEnd/>
              <a:tailEnd/>
            </a:ln>
          </p:spPr>
        </p:pic>
        <p:sp>
          <p:nvSpPr>
            <p:cNvPr id="6" name="Line Callout 1 5"/>
            <p:cNvSpPr/>
            <p:nvPr/>
          </p:nvSpPr>
          <p:spPr>
            <a:xfrm>
              <a:off x="2895600" y="3947840"/>
              <a:ext cx="2182322" cy="928960"/>
            </a:xfrm>
            <a:prstGeom prst="borderCallout1">
              <a:avLst>
                <a:gd name="adj1" fmla="val -786"/>
                <a:gd name="adj2" fmla="val 48764"/>
                <a:gd name="adj3" fmla="val -105308"/>
                <a:gd name="adj4" fmla="val 1273"/>
              </a:avLst>
            </a:prstGeom>
            <a:solidFill>
              <a:schemeClr val="tx1">
                <a:lumMod val="75000"/>
              </a:schemeClr>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Federated States of Micronesia</a:t>
              </a:r>
              <a:br>
                <a:rPr lang="en-US" sz="16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6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79.8</a:t>
              </a:r>
              <a:endPar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Line Callout 1 6"/>
            <p:cNvSpPr/>
            <p:nvPr/>
          </p:nvSpPr>
          <p:spPr>
            <a:xfrm>
              <a:off x="6096001" y="3276599"/>
              <a:ext cx="1904999" cy="700362"/>
            </a:xfrm>
            <a:prstGeom prst="borderCallout1">
              <a:avLst>
                <a:gd name="adj1" fmla="val 49990"/>
                <a:gd name="adj2" fmla="val -1089"/>
                <a:gd name="adj3" fmla="val -24006"/>
                <a:gd name="adj4" fmla="val -60458"/>
              </a:avLst>
            </a:prstGeom>
            <a:solidFill>
              <a:schemeClr val="tx1">
                <a:lumMod val="75000"/>
              </a:schemeClr>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rgbClr val="FFFFFF"/>
                  </a:solidFill>
                  <a:latin typeface="Calibri" panose="020F0502020204030204" pitchFamily="34" charset="0"/>
                  <a:cs typeface="Calibri" panose="020F0502020204030204" pitchFamily="34" charset="0"/>
                </a:rPr>
                <a:t>Marshall Islands</a:t>
              </a:r>
              <a:br>
                <a:rPr lang="en-US" sz="1600">
                  <a:solidFill>
                    <a:srgbClr val="FFFFFF"/>
                  </a:solidFill>
                  <a:latin typeface="Myriad Pro" pitchFamily="34" charset="0"/>
                </a:rPr>
              </a:br>
              <a:r>
                <a:rPr lang="en-US" sz="1600" b="1">
                  <a:solidFill>
                    <a:srgbClr val="FFFFFF"/>
                  </a:solidFill>
                  <a:effectLst>
                    <a:outerShdw blurRad="38100" dist="38100" dir="2700000" algn="tl">
                      <a:srgbClr val="000000">
                        <a:alpha val="43137"/>
                      </a:srgbClr>
                    </a:outerShdw>
                  </a:effectLst>
                  <a:latin typeface="Myriad Pro" pitchFamily="34" charset="0"/>
                </a:rPr>
                <a:t>383.1</a:t>
              </a:r>
              <a:endPar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Line Callout 1 7"/>
            <p:cNvSpPr/>
            <p:nvPr/>
          </p:nvSpPr>
          <p:spPr>
            <a:xfrm>
              <a:off x="3985695" y="1692014"/>
              <a:ext cx="1899031" cy="808025"/>
            </a:xfrm>
            <a:prstGeom prst="borderCallout1">
              <a:avLst>
                <a:gd name="adj1" fmla="val 49835"/>
                <a:gd name="adj2" fmla="val -1321"/>
                <a:gd name="adj3" fmla="val 91305"/>
                <a:gd name="adj4" fmla="val -27785"/>
              </a:avLst>
            </a:prstGeom>
            <a:solidFill>
              <a:srgbClr val="0B40A5"/>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rPr>
                <a:t>Northern </a:t>
              </a:r>
              <a:br>
                <a:rPr lang="en-US" sz="1600" b="1">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rPr>
              </a:br>
              <a:r>
                <a:rPr lang="en-US" sz="1600" b="1">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rPr>
                <a:t>Mariana Islands</a:t>
              </a:r>
              <a:br>
                <a:rPr lang="en-US" sz="1600">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rPr>
              </a:br>
              <a:r>
                <a:rPr lang="en-US" sz="1600" b="1">
                  <a:solidFill>
                    <a:schemeClr val="bg2"/>
                  </a:solidFill>
                  <a:effectLst>
                    <a:outerShdw blurRad="50800" dist="38100" dir="2700000" algn="tl" rotWithShape="0">
                      <a:prstClr val="black"/>
                    </a:outerShdw>
                  </a:effectLst>
                  <a:latin typeface="Calibri" panose="020F0502020204030204" pitchFamily="34" charset="0"/>
                  <a:cs typeface="Calibri" panose="020F0502020204030204" pitchFamily="34" charset="0"/>
                </a:rPr>
                <a:t>98.6</a:t>
              </a:r>
            </a:p>
          </p:txBody>
        </p:sp>
        <p:sp>
          <p:nvSpPr>
            <p:cNvPr id="9" name="Line Callout 1 8"/>
            <p:cNvSpPr/>
            <p:nvPr/>
          </p:nvSpPr>
          <p:spPr>
            <a:xfrm>
              <a:off x="6934200" y="4579951"/>
              <a:ext cx="1267225" cy="838200"/>
            </a:xfrm>
            <a:prstGeom prst="borderCallout1">
              <a:avLst>
                <a:gd name="adj1" fmla="val 45728"/>
                <a:gd name="adj2" fmla="val -945"/>
                <a:gd name="adj3" fmla="val -250"/>
                <a:gd name="adj4" fmla="val -68254"/>
              </a:avLst>
            </a:prstGeom>
            <a:solidFill>
              <a:srgbClr val="0B40A5"/>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chemeClr val="bg2"/>
                  </a:solidFill>
                  <a:latin typeface="Calibri" panose="020F0502020204030204" pitchFamily="34" charset="0"/>
                  <a:cs typeface="Calibri" panose="020F0502020204030204" pitchFamily="34" charset="0"/>
                </a:rPr>
                <a:t>American Samoa</a:t>
              </a:r>
              <a:br>
                <a:rPr lang="en-US" sz="1600" b="1">
                  <a:solidFill>
                    <a:schemeClr val="bg2"/>
                  </a:solidFill>
                  <a:latin typeface="Calibri" panose="020F0502020204030204" pitchFamily="34" charset="0"/>
                  <a:cs typeface="Calibri" panose="020F0502020204030204" pitchFamily="34" charset="0"/>
                </a:rPr>
              </a:br>
              <a:r>
                <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p>
          </p:txBody>
        </p:sp>
        <p:sp>
          <p:nvSpPr>
            <p:cNvPr id="10" name="Line Callout 1 9"/>
            <p:cNvSpPr/>
            <p:nvPr/>
          </p:nvSpPr>
          <p:spPr>
            <a:xfrm>
              <a:off x="1379105" y="1964724"/>
              <a:ext cx="1140218" cy="533399"/>
            </a:xfrm>
            <a:prstGeom prst="borderCallout1">
              <a:avLst>
                <a:gd name="adj1" fmla="val 44554"/>
                <a:gd name="adj2" fmla="val 100947"/>
                <a:gd name="adj3" fmla="val 129728"/>
                <a:gd name="adj4" fmla="val 135346"/>
              </a:avLst>
            </a:prstGeom>
            <a:solidFill>
              <a:srgbClr val="0B40A5"/>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ts val="0"/>
                </a:spcBef>
              </a:pPr>
              <a:r>
                <a:rPr lang="en-US" sz="1600" b="1">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rPr>
                <a:t>Guam </a:t>
              </a:r>
            </a:p>
            <a:p>
              <a:pPr algn="ctr">
                <a:spcBef>
                  <a:spcPts val="0"/>
                </a:spcBef>
              </a:pPr>
              <a:r>
                <a:rPr lang="en-US" sz="1600" b="1">
                  <a:solidFill>
                    <a:schemeClr val="bg2"/>
                  </a:solidFill>
                  <a:effectLst>
                    <a:outerShdw blurRad="50800" dist="38100" dir="2700000" algn="tl" rotWithShape="0">
                      <a:prstClr val="black"/>
                    </a:outerShdw>
                  </a:effectLst>
                  <a:latin typeface="Calibri" panose="020F0502020204030204" pitchFamily="34" charset="0"/>
                  <a:cs typeface="Calibri" panose="020F0502020204030204" pitchFamily="34" charset="0"/>
                </a:rPr>
                <a:t>47.0</a:t>
              </a:r>
              <a:endParaRPr lang="en-US" sz="1600">
                <a:solidFill>
                  <a:srgbClr val="FFFFFF"/>
                </a:solidFill>
                <a:effectLst>
                  <a:outerShdw blurRad="50800" dist="38100" dir="2700000" algn="tl" rotWithShape="0">
                    <a:prstClr val="black"/>
                  </a:outerShdw>
                </a:effectLst>
                <a:latin typeface="Calibri" panose="020F0502020204030204" pitchFamily="34" charset="0"/>
                <a:cs typeface="Calibri" panose="020F0502020204030204" pitchFamily="34" charset="0"/>
              </a:endParaRPr>
            </a:p>
          </p:txBody>
        </p:sp>
        <p:sp>
          <p:nvSpPr>
            <p:cNvPr id="11" name="Line Callout 1 10"/>
            <p:cNvSpPr/>
            <p:nvPr/>
          </p:nvSpPr>
          <p:spPr>
            <a:xfrm>
              <a:off x="897382" y="3703202"/>
              <a:ext cx="963446" cy="549437"/>
            </a:xfrm>
            <a:prstGeom prst="borderCallout1">
              <a:avLst>
                <a:gd name="adj1" fmla="val -1702"/>
                <a:gd name="adj2" fmla="val 54738"/>
                <a:gd name="adj3" fmla="val -78881"/>
                <a:gd name="adj4" fmla="val 135841"/>
              </a:avLst>
            </a:prstGeom>
            <a:solidFill>
              <a:srgbClr val="0B40A5"/>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Palau</a:t>
              </a:r>
              <a:br>
                <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33.3</a:t>
              </a:r>
            </a:p>
          </p:txBody>
        </p:sp>
        <p:sp>
          <p:nvSpPr>
            <p:cNvPr id="12" name="Line Callout 1 11"/>
            <p:cNvSpPr/>
            <p:nvPr/>
          </p:nvSpPr>
          <p:spPr>
            <a:xfrm>
              <a:off x="7148692" y="2498123"/>
              <a:ext cx="1052733" cy="569089"/>
            </a:xfrm>
            <a:prstGeom prst="borderCallout1">
              <a:avLst>
                <a:gd name="adj1" fmla="val 1018"/>
                <a:gd name="adj2" fmla="val 49660"/>
                <a:gd name="adj3" fmla="val -40474"/>
                <a:gd name="adj4" fmla="val 5613"/>
              </a:avLst>
            </a:prstGeom>
            <a:solidFill>
              <a:srgbClr val="0B40A5"/>
            </a:solidFill>
            <a:ln>
              <a:solidFill>
                <a:srgbClr val="FFC000"/>
              </a:solidFill>
            </a:ln>
            <a:effectLst>
              <a:outerShdw blurRad="50800" dist="38100" dir="2700000" algn="tl" rotWithShape="0">
                <a:prstClr val="black"/>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a:solidFill>
                    <a:schemeClr val="bg2"/>
                  </a:solidFill>
                  <a:latin typeface="Calibri" panose="020F0502020204030204" pitchFamily="34" charset="0"/>
                  <a:cs typeface="Calibri" panose="020F0502020204030204" pitchFamily="34" charset="0"/>
                </a:rPr>
                <a:t>Hawaii</a:t>
              </a:r>
              <a:br>
                <a:rPr lang="en-US" sz="1600" b="1">
                  <a:solidFill>
                    <a:schemeClr val="bg2"/>
                  </a:solidFill>
                  <a:latin typeface="Calibri" panose="020F0502020204030204" pitchFamily="34" charset="0"/>
                  <a:cs typeface="Calibri" panose="020F0502020204030204" pitchFamily="34" charset="0"/>
                </a:rPr>
              </a:br>
              <a:r>
                <a:rPr lang="en-US" sz="1600" b="1">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7.0</a:t>
              </a:r>
            </a:p>
          </p:txBody>
        </p:sp>
      </p:grpSp>
      <p:sp>
        <p:nvSpPr>
          <p:cNvPr id="13" name="TextBox 12">
            <a:extLst>
              <a:ext uri="{FF2B5EF4-FFF2-40B4-BE49-F238E27FC236}">
                <a16:creationId xmlns:a16="http://schemas.microsoft.com/office/drawing/2014/main" id="{087E9303-CF10-4B40-AA18-2C4D0FAED067}"/>
              </a:ext>
            </a:extLst>
          </p:cNvPr>
          <p:cNvSpPr txBox="1"/>
          <p:nvPr/>
        </p:nvSpPr>
        <p:spPr>
          <a:xfrm>
            <a:off x="588273" y="4806716"/>
            <a:ext cx="2927148" cy="261610"/>
          </a:xfrm>
          <a:prstGeom prst="rect">
            <a:avLst/>
          </a:prstGeom>
        </p:spPr>
        <p:txBody>
          <a:bodyPr wrap="square" rtlCol="0">
            <a:spAutoFit/>
          </a:bodyPr>
          <a:lstStyle/>
          <a:p>
            <a:r>
              <a:rPr lang="en-US" sz="1100">
                <a:solidFill>
                  <a:schemeClr val="accent4">
                    <a:lumMod val="50000"/>
                  </a:schemeClr>
                </a:solidFill>
                <a:latin typeface="Calibri" panose="020F0502020204030204" pitchFamily="34" charset="0"/>
              </a:rPr>
              <a:t>*Cases per 100,000 persons</a:t>
            </a:r>
          </a:p>
        </p:txBody>
      </p:sp>
    </p:spTree>
    <p:extLst>
      <p:ext uri="{BB962C8B-B14F-4D97-AF65-F5344CB8AC3E}">
        <p14:creationId xmlns:p14="http://schemas.microsoft.com/office/powerpoint/2010/main" val="10860749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ts val="2600"/>
              </a:lnSpc>
            </a:pPr>
            <a:r>
              <a:rPr lang="en-US">
                <a:cs typeface="Arial" charset="0"/>
              </a:rPr>
              <a:t>TB Cases and Rates Among U.S.-born versus </a:t>
            </a:r>
            <a:br>
              <a:rPr lang="en-US">
                <a:cs typeface="Arial" charset="0"/>
              </a:rPr>
            </a:br>
            <a:r>
              <a:rPr lang="en-US">
                <a:cs typeface="Arial" charset="0"/>
              </a:rPr>
              <a:t>Non-U.S.–born Persons, United States, 1993–2019</a:t>
            </a:r>
            <a:endParaRPr lang="en-US"/>
          </a:p>
        </p:txBody>
      </p:sp>
      <p:graphicFrame>
        <p:nvGraphicFramePr>
          <p:cNvPr id="5" name="Chart 4"/>
          <p:cNvGraphicFramePr/>
          <p:nvPr>
            <p:extLst>
              <p:ext uri="{D42A27DB-BD31-4B8C-83A1-F6EECF244321}">
                <p14:modId xmlns:p14="http://schemas.microsoft.com/office/powerpoint/2010/main" val="1484421246"/>
              </p:ext>
            </p:extLst>
          </p:nvPr>
        </p:nvGraphicFramePr>
        <p:xfrm>
          <a:off x="311086" y="899159"/>
          <a:ext cx="8474774" cy="41529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4F96522-3A38-4EE6-985E-FD8A8C94B0E7}"/>
              </a:ext>
            </a:extLst>
          </p:cNvPr>
          <p:cNvSpPr txBox="1"/>
          <p:nvPr/>
        </p:nvSpPr>
        <p:spPr>
          <a:xfrm rot="16200000">
            <a:off x="6936707" y="2567621"/>
            <a:ext cx="3998641" cy="430887"/>
          </a:xfrm>
          <a:prstGeom prst="rect">
            <a:avLst/>
          </a:prstGeom>
        </p:spPr>
        <p:txBody>
          <a:bodyPr wrap="square" rtlCol="0">
            <a:spAutoFit/>
          </a:bodyPr>
          <a:lstStyle/>
          <a:p>
            <a:pPr algn="ctr">
              <a:buFont typeface="Arial" pitchFamily="34" charset="0"/>
              <a:buNone/>
            </a:pPr>
            <a:r>
              <a:rPr lang="en-US" sz="2200" b="1">
                <a:solidFill>
                  <a:schemeClr val="accent4">
                    <a:lumMod val="50000"/>
                  </a:schemeClr>
                </a:solidFill>
                <a:latin typeface="Calibri" panose="020F0502020204030204" pitchFamily="34" charset="0"/>
              </a:rPr>
              <a:t>Cases per 100,000 persons</a:t>
            </a:r>
          </a:p>
        </p:txBody>
      </p:sp>
      <p:sp>
        <p:nvSpPr>
          <p:cNvPr id="8" name="TextBox 7">
            <a:extLst>
              <a:ext uri="{FF2B5EF4-FFF2-40B4-BE49-F238E27FC236}">
                <a16:creationId xmlns:a16="http://schemas.microsoft.com/office/drawing/2014/main" id="{78A7F6E5-2212-4B7F-83C7-3B02ED5C852C}"/>
              </a:ext>
            </a:extLst>
          </p:cNvPr>
          <p:cNvSpPr txBox="1"/>
          <p:nvPr/>
        </p:nvSpPr>
        <p:spPr>
          <a:xfrm rot="16200000">
            <a:off x="-1838853" y="2453469"/>
            <a:ext cx="3998641" cy="400110"/>
          </a:xfrm>
          <a:prstGeom prst="rect">
            <a:avLst/>
          </a:prstGeom>
        </p:spPr>
        <p:txBody>
          <a:bodyPr wrap="square" rtlCol="0">
            <a:spAutoFit/>
          </a:bodyPr>
          <a:lstStyle/>
          <a:p>
            <a:pPr algn="ctr">
              <a:buFont typeface="Arial" pitchFamily="34" charset="0"/>
              <a:buNone/>
            </a:pPr>
            <a:r>
              <a:rPr lang="en-US" sz="2000" b="1">
                <a:solidFill>
                  <a:schemeClr val="accent4">
                    <a:lumMod val="50000"/>
                  </a:schemeClr>
                </a:solidFill>
                <a:latin typeface="Calibri" panose="020F0502020204030204" pitchFamily="34" charset="0"/>
              </a:rPr>
              <a:t>Number of cases</a:t>
            </a:r>
          </a:p>
        </p:txBody>
      </p:sp>
    </p:spTree>
    <p:extLst>
      <p:ext uri="{BB962C8B-B14F-4D97-AF65-F5344CB8AC3E}">
        <p14:creationId xmlns:p14="http://schemas.microsoft.com/office/powerpoint/2010/main" val="244071464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13" ma:contentTypeDescription="Create a new document." ma:contentTypeScope="" ma:versionID="4bc5d55061cac74798ae6977ce84ba5c">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4b133685f6747526b941ce5a636c9b2d"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32F4BA8-BF54-41CB-869F-D4E4A14031D6}">
  <ds:schemaRefs>
    <ds:schemaRef ds:uri="http://schemas.microsoft.com/sharepoint/v3/contenttype/forms"/>
  </ds:schemaRefs>
</ds:datastoreItem>
</file>

<file path=customXml/itemProps2.xml><?xml version="1.0" encoding="utf-8"?>
<ds:datastoreItem xmlns:ds="http://schemas.openxmlformats.org/officeDocument/2006/customXml" ds:itemID="{AF064EA1-1594-4A05-8DED-0EDFA81A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18AE0-2CC1-4454-806D-369CDE0F8DA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599</TotalTime>
  <Words>8620</Words>
  <Application>Microsoft Office PowerPoint</Application>
  <PresentationFormat>On-screen Show (16:9)</PresentationFormat>
  <Paragraphs>596</Paragraphs>
  <Slides>62</Slides>
  <Notes>62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62</vt:i4>
      </vt:variant>
    </vt:vector>
  </HeadingPairs>
  <TitlesOfParts>
    <vt:vector size="75" baseType="lpstr">
      <vt:lpstr>Myriad Pro</vt:lpstr>
      <vt:lpstr>Cambria Math</vt:lpstr>
      <vt:lpstr>Arial</vt:lpstr>
      <vt:lpstr>Calibri Light</vt:lpstr>
      <vt:lpstr>Myriad Web Pro</vt:lpstr>
      <vt:lpstr>Wingdings</vt:lpstr>
      <vt:lpstr>Times New Roman</vt:lpstr>
      <vt:lpstr>Calibri</vt:lpstr>
      <vt:lpstr>Courier New</vt:lpstr>
      <vt:lpstr>NCEH_ATSDR_combined</vt:lpstr>
      <vt:lpstr>NCHHSTP_PPT_light(</vt:lpstr>
      <vt:lpstr>Office Theme</vt:lpstr>
      <vt:lpstr>2_NCEH_ATSDR_combined</vt:lpstr>
      <vt:lpstr>Tuberculosis in the United States 1993–2019* </vt:lpstr>
      <vt:lpstr>Progress Towards Tuberculosis (TB) Elimination,  United States, 1983–2019</vt:lpstr>
      <vt:lpstr>Reported TB Cases and Rates  United States, 1993–2019</vt:lpstr>
      <vt:lpstr>Total TB Case Rates and Annual Percent Change in Rate, 2010–2019</vt:lpstr>
      <vt:lpstr>Reported TB-Related Deaths* and Mortality Rates  United States, 1993–2018</vt:lpstr>
      <vt:lpstr>Majority of TB Cases Occur in Four States,  United States, 2019</vt:lpstr>
      <vt:lpstr>  </vt:lpstr>
      <vt:lpstr>Map of U.S.-Affiliated Pacific Islands and Hawaii  by TB Case Rates*, 2019</vt:lpstr>
      <vt:lpstr>TB Cases and Rates Among U.S.-born versus  Non-U.S.–born Persons, United States, 1993–2019</vt:lpstr>
      <vt:lpstr>TB Cases by Origin of Birth, 2019 (N=8,905)</vt:lpstr>
      <vt:lpstr>Countries of Birth Among Non-U.S.–born Persons Reported with TB, United States, 2019 (N=6,364)</vt:lpstr>
      <vt:lpstr>Countries of Birth Among Non-U.S.–born Persons Reported with TB, United States, 2019 (N=6,364)</vt:lpstr>
      <vt:lpstr>TB Case Rates for Top 10 Countries of Birth* United States, 2015–2019</vt:lpstr>
      <vt:lpstr>Percentage of TB Cases Among Non-U.S.–born Persons by Years Since Initial Arrival in the United States at Diagnosis, 2019 (N=6,364)</vt:lpstr>
      <vt:lpstr>Reported TB Cases by Race/Ethnicity,* United States, 2010–2019</vt:lpstr>
      <vt:lpstr>Reported TB Cases by Race/Ethnicity,* United States, 2019  (N=8,868)†</vt:lpstr>
      <vt:lpstr>Reported TB Cases Among U.S.-born Persons by Race/Ethnicity,* United States, 2010–2019</vt:lpstr>
      <vt:lpstr>Reported TB Cases Among Non-U.S.–born Persons by Race/Ethnicity,* United States, 2010–2019</vt:lpstr>
      <vt:lpstr>TB Case Rates by Race/Ethnicity*, United States, 2010–2019</vt:lpstr>
      <vt:lpstr>Reported TB Cases by Origin and Race/Ethnicity*, United States, 2019†</vt:lpstr>
      <vt:lpstr>Reported TB Cases by Origin and Race/Ethnicity*, United States, 2019†</vt:lpstr>
      <vt:lpstr>Reported TB Cases by Age Group,  United States, 1993–2019</vt:lpstr>
      <vt:lpstr>TB Case Rates by Age Group,  United States, 1993–2019</vt:lpstr>
      <vt:lpstr>Distribution of Sex by Age Group,  United States, 2019</vt:lpstr>
      <vt:lpstr> Pediatric TB Cases by Age Group, 1993–2019 </vt:lpstr>
      <vt:lpstr>PowerPoint Presentation</vt:lpstr>
      <vt:lpstr> Pediatric TB Cases by Age Group, 2019 (N=367)</vt:lpstr>
      <vt:lpstr>Number of Pediatric TB Cases among U.S.-born and Non-U.S.–born* Children, 1993–2019</vt:lpstr>
      <vt:lpstr>Pediatric TB Case Rates for U.S.-born and  Non-U.S.–born* Children, 1993–2019</vt:lpstr>
      <vt:lpstr>Number of U.S. Pediatric TB Cases among U.S.-Born  Children by Parent/Guardian Status, 2010–2019</vt:lpstr>
      <vt:lpstr>Number of Pediatric TB Cases among U.S.-born   Children by Parent/Guardian Status, 2019 (N=293)</vt:lpstr>
      <vt:lpstr>Number of U.S. TB Cases  by Case Verification Criteria, 1993–2019</vt:lpstr>
      <vt:lpstr>Percentage of U.S. TB Cases by Case  Verification Criteria, 2019 (N=8,916)</vt:lpstr>
      <vt:lpstr>U.S. TB Cases by Site of Disease, 2019</vt:lpstr>
      <vt:lpstr>TB Cases* by Initial Drug Regimen,  United States, 1993–2019</vt:lpstr>
      <vt:lpstr>Percentage of TB Cases*, by Initial Drug Regimen, United States, 2019 (N=8,676)</vt:lpstr>
      <vt:lpstr>Mode of Treatment Administration Among Persons Reported with TB, United States, 1993–2017*</vt:lpstr>
      <vt:lpstr>Mode of Treatment Administration Among Persons Reported with TB*, United States, 2017 (N=8,707)</vt:lpstr>
      <vt:lpstr>Completion of TB Therapy, United States, 1993–2017*</vt:lpstr>
      <vt:lpstr>TB Cases by Reason Therapy Stopped, 2017  (N=8,839)</vt:lpstr>
      <vt:lpstr>Isoniazid Resistance Among U.S.-born versus  Non-U.S.–born Persons, United States, 1993–2019</vt:lpstr>
      <vt:lpstr>Cases of MDR TB by History of TB,  United States, 1993–2019</vt:lpstr>
      <vt:lpstr>HIV Coinfection by Age Among Persons  Reported with TB, United States, 2011–2019</vt:lpstr>
      <vt:lpstr>Selected Risk Factors by Origin of Birth, United States, 2019</vt:lpstr>
      <vt:lpstr>TB Cases Among Persons Aged ≥15 with Other  Selected Risk Factors, 2019 (N=8,549)</vt:lpstr>
      <vt:lpstr>TB Cases among Residents of Correctional Facilities*, Aged ≥15, 1993–2019</vt:lpstr>
      <vt:lpstr>Percentage of TB Cases among Residents of Correctional Facilities* by Reporting Area, Aged ≥15, 2019</vt:lpstr>
      <vt:lpstr>TB Cases among Residents of Correctional Facilities Aged ≥15 by Type of Facility, 1993–2019</vt:lpstr>
      <vt:lpstr>Substance Use Disorder Among TB Patients ≥15 Years, United States, 2019  (N=8,549) </vt:lpstr>
      <vt:lpstr>Primary Occupation Among U.S. TB Patients Aged ≥15 Years, 2019 (N=8,549) </vt:lpstr>
      <vt:lpstr>Deaths Attributed to TB, 2017*</vt:lpstr>
      <vt:lpstr>Sputum Culture Conversion,  United States, 2017*  (N=5,115)</vt:lpstr>
      <vt:lpstr>National TB Genotyping Surveillance Coverage*  United States†, 2004–2019</vt:lpstr>
      <vt:lpstr>Definitions for TB Genotyping in the United States</vt:lpstr>
      <vt:lpstr>Number of County-based TB Genotype Clusters* by Cluster Size, United States, 2017–2019</vt:lpstr>
      <vt:lpstr>TB Genotype Clusters by  TB GIMS* Alert Levels†, United States, 2017–2019</vt:lpstr>
      <vt:lpstr>Genotyped TB Cases Estimated to be Attributed to Recent Transmission, United States, 2018–2019</vt:lpstr>
      <vt:lpstr>Genotyped Cases Estimated to be Attributed to Limited and Extensive Recent Transmission, United States, 2016–2019</vt:lpstr>
      <vt:lpstr>Percentages of TB Cases Estimated to be Attributed and Not Attributed to Recent Transmission, by Origin of Birth*, 2018–2019</vt:lpstr>
      <vt:lpstr>Proportion of TB Cases Estimated to be Attributed to Recent Transmission and Extensive Recent Transmission for Select Race/Ethnicity Groups, United States, 2016–2019</vt:lpstr>
      <vt:lpstr>Proportion of TB Cases Estimated to be Attributed to Recent Transmission and Extensive Recent Transmission for Select Race/Ethnicity Groups, United States, 2016–2019</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Pratt, Robert (CDC/DDID/NCHHSTP/DTE)</cp:lastModifiedBy>
  <cp:revision>31</cp:revision>
  <cp:lastPrinted>2019-09-26T13:26:17Z</cp:lastPrinted>
  <dcterms:created xsi:type="dcterms:W3CDTF">2011-03-17T17:43:16Z</dcterms:created>
  <dcterms:modified xsi:type="dcterms:W3CDTF">2020-10-01T16:33:36Z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0x010100B0280B11AB954C44BB2ADB61C885D152</vt:lpwstr>
  </property>
</Properties>
</file>