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2" r:id="rId1"/>
  </p:sldMasterIdLst>
  <p:notesMasterIdLst>
    <p:notesMasterId r:id="rId38"/>
  </p:notesMasterIdLst>
  <p:handoutMasterIdLst>
    <p:handoutMasterId r:id="rId39"/>
  </p:handoutMasterIdLst>
  <p:sldIdLst>
    <p:sldId id="347" r:id="rId2"/>
    <p:sldId id="379" r:id="rId3"/>
    <p:sldId id="380" r:id="rId4"/>
    <p:sldId id="381" r:id="rId5"/>
    <p:sldId id="382" r:id="rId6"/>
    <p:sldId id="383" r:id="rId7"/>
    <p:sldId id="384" r:id="rId8"/>
    <p:sldId id="385" r:id="rId9"/>
    <p:sldId id="386" r:id="rId10"/>
    <p:sldId id="387" r:id="rId11"/>
    <p:sldId id="389" r:id="rId12"/>
    <p:sldId id="390" r:id="rId13"/>
    <p:sldId id="388" r:id="rId14"/>
    <p:sldId id="391" r:id="rId15"/>
    <p:sldId id="392" r:id="rId16"/>
    <p:sldId id="393" r:id="rId17"/>
    <p:sldId id="394" r:id="rId18"/>
    <p:sldId id="395" r:id="rId19"/>
    <p:sldId id="396" r:id="rId20"/>
    <p:sldId id="399" r:id="rId21"/>
    <p:sldId id="397" r:id="rId22"/>
    <p:sldId id="400" r:id="rId23"/>
    <p:sldId id="401" r:id="rId24"/>
    <p:sldId id="402" r:id="rId25"/>
    <p:sldId id="403" r:id="rId26"/>
    <p:sldId id="404" r:id="rId27"/>
    <p:sldId id="405" r:id="rId28"/>
    <p:sldId id="406" r:id="rId29"/>
    <p:sldId id="407" r:id="rId30"/>
    <p:sldId id="409" r:id="rId31"/>
    <p:sldId id="408" r:id="rId32"/>
    <p:sldId id="293" r:id="rId33"/>
    <p:sldId id="312" r:id="rId34"/>
    <p:sldId id="313" r:id="rId35"/>
    <p:sldId id="378" r:id="rId36"/>
    <p:sldId id="315" r:id="rId37"/>
  </p:sldIdLst>
  <p:sldSz cx="9144000" cy="6858000" type="screen4x3"/>
  <p:notesSz cx="7010400" cy="9296400"/>
  <p:embeddedFontLst>
    <p:embeddedFont>
      <p:font typeface="Calibri" panose="020F0502020204030204" pitchFamily="34" charset="0"/>
      <p:regular r:id="rId40"/>
      <p:bold r:id="rId41"/>
      <p:italic r:id="rId42"/>
      <p:boldItalic r:id="rId43"/>
    </p:embeddedFont>
    <p:embeddedFont>
      <p:font typeface="Myriad Web Pro" panose="020B0604020202020204" charset="0"/>
      <p:regular r:id="rId44"/>
      <p:bold r:id="rId45"/>
      <p:italic r:id="rId46"/>
    </p:embeddedFont>
    <p:embeddedFont>
      <p:font typeface="Myriad Pro" panose="020B050303040302020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 clrIdx="0"/>
  <p:cmAuthor id="1" name="Iqbal, Shareen (CDC/OID/NCHHSTP) (CTR)" initials="IS((" lastIdx="6" clrIdx="1">
    <p:extLst>
      <p:ext uri="{19B8F6BF-5375-455C-9EA6-DF929625EA0E}">
        <p15:presenceInfo xmlns:p15="http://schemas.microsoft.com/office/powerpoint/2012/main" userId="S-1-5-21-1207783550-2075000910-922709458-517051" providerId="AD"/>
      </p:ext>
    </p:extLst>
  </p:cmAuthor>
  <p:cmAuthor id="2" name="Anne Marie France" initials="AM France" lastIdx="1" clrIdx="2"/>
  <p:cmAuthor id="3" name="Smith, C. Kay (CDC/OID/NCHHSTP)" initials="SCK(" lastIdx="44" clrIdx="3">
    <p:extLst>
      <p:ext uri="{19B8F6BF-5375-455C-9EA6-DF929625EA0E}">
        <p15:presenceInfo xmlns:p15="http://schemas.microsoft.com/office/powerpoint/2012/main" userId="S-1-5-21-1207783550-2075000910-922709458-133938" providerId="AD"/>
      </p:ext>
    </p:extLst>
  </p:cmAuthor>
  <p:cmAuthor id="4" name="C. Kay Smith" initials="crs5" lastIdx="30" clrIdx="4">
    <p:extLst>
      <p:ext uri="{19B8F6BF-5375-455C-9EA6-DF929625EA0E}">
        <p15:presenceInfo xmlns:p15="http://schemas.microsoft.com/office/powerpoint/2012/main" userId="C. Kay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606E60"/>
    <a:srgbClr val="606060"/>
    <a:srgbClr val="FF6600"/>
    <a:srgbClr val="00A874"/>
    <a:srgbClr val="0039A6"/>
    <a:srgbClr val="4B87FF"/>
    <a:srgbClr val="00B05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54" autoAdjust="0"/>
    <p:restoredTop sz="86457" autoAdjust="0"/>
  </p:normalViewPr>
  <p:slideViewPr>
    <p:cSldViewPr>
      <p:cViewPr varScale="1">
        <p:scale>
          <a:sx n="79" d="100"/>
          <a:sy n="79" d="100"/>
        </p:scale>
        <p:origin x="129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80C880-6E46-4D55-A427-56EF0EE0EE93}" type="datetimeFigureOut">
              <a:rPr lang="en-US" smtClean="0"/>
              <a:t>11/22/2016</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113E49-5B90-4361-999E-5B1893CE9982}" type="slidenum">
              <a:rPr lang="en-US" smtClean="0"/>
              <a:t>‹#›</a:t>
            </a:fld>
            <a:endParaRPr lang="en-US" dirty="0"/>
          </a:p>
        </p:txBody>
      </p:sp>
    </p:spTree>
    <p:extLst>
      <p:ext uri="{BB962C8B-B14F-4D97-AF65-F5344CB8AC3E}">
        <p14:creationId xmlns:p14="http://schemas.microsoft.com/office/powerpoint/2010/main" val="17333292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E4144A98-605A-4739-AF11-B5178A578F00}" type="datetimeFigureOut">
              <a:rPr lang="en-US" smtClean="0"/>
              <a:pPr/>
              <a:t>11/22/2016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0660"/>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39" tIns="44070" rIns="88139" bIns="44070" rtlCol="0" anchor="b"/>
          <a:lstStyle>
            <a:lvl1pPr algn="r">
              <a:defRPr sz="1200"/>
            </a:lvl1pPr>
          </a:lstStyle>
          <a:p>
            <a:fld id="{BC94123E-4967-4B8B-A95A-ECFF68C87A8E}" type="slidenum">
              <a:rPr lang="en-US" smtClean="0"/>
              <a:pPr/>
              <a:t>‹#›</a:t>
            </a:fld>
            <a:endParaRPr lang="en-US" dirty="0"/>
          </a:p>
        </p:txBody>
      </p:sp>
    </p:spTree>
    <p:extLst>
      <p:ext uri="{BB962C8B-B14F-4D97-AF65-F5344CB8AC3E}">
        <p14:creationId xmlns:p14="http://schemas.microsoft.com/office/powerpoint/2010/main" val="39570202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0146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037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98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874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32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0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02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661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273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4418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6900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578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944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31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12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983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9745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9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563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52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7839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55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0198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782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4755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0026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700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01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05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450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947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589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074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343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8C6974-DA7D-4D93-9BA0-75D0C67475A8}" type="datetime1">
              <a:rPr lang="en-US" smtClean="0"/>
              <a:t>11/22/2016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319E63-6137-4403-A0E0-F7A944388FFD}" type="slidenum">
              <a:rPr lang="en-US" smtClean="0"/>
              <a:t>‹#›</a:t>
            </a:fld>
            <a:endParaRPr lang="en-US" dirty="0"/>
          </a:p>
        </p:txBody>
      </p:sp>
    </p:spTree>
    <p:extLst>
      <p:ext uri="{BB962C8B-B14F-4D97-AF65-F5344CB8AC3E}">
        <p14:creationId xmlns:p14="http://schemas.microsoft.com/office/powerpoint/2010/main" val="200932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1989247-3138-49B0-B624-3AEE289124CF}" type="datetime1">
              <a:rPr lang="en-US" smtClean="0"/>
              <a:t>11/22/2016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54EF5B4-72E9-4B37-B11D-ACD076E785FC}" type="slidenum">
              <a:rPr lang="en-US" smtClean="0"/>
              <a:t>‹#›</a:t>
            </a:fld>
            <a:endParaRPr lang="en-US" dirty="0"/>
          </a:p>
        </p:txBody>
      </p:sp>
    </p:spTree>
    <p:extLst>
      <p:ext uri="{BB962C8B-B14F-4D97-AF65-F5344CB8AC3E}">
        <p14:creationId xmlns:p14="http://schemas.microsoft.com/office/powerpoint/2010/main" val="201293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7" r:id="rId10"/>
    <p:sldLayoutId id="2147483689" r:id="rId11"/>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905000"/>
            <a:ext cx="8382000" cy="2819400"/>
          </a:xfrm>
        </p:spPr>
        <p:txBody>
          <a:bodyPr/>
          <a:lstStyle/>
          <a:p>
            <a:pPr>
              <a:lnSpc>
                <a:spcPct val="100000"/>
              </a:lnSpc>
            </a:pPr>
            <a:r>
              <a:rPr lang="en-US" sz="4000" dirty="0" smtClean="0"/>
              <a:t>Tuberculosis in the United States</a:t>
            </a:r>
            <a:br>
              <a:rPr lang="en-US" sz="4000" dirty="0" smtClean="0"/>
            </a:br>
            <a:r>
              <a:rPr lang="en-US" dirty="0" smtClean="0"/>
              <a:t/>
            </a:r>
            <a:br>
              <a:rPr lang="en-US" dirty="0" smtClean="0"/>
            </a:br>
            <a:r>
              <a:rPr lang="en-US" sz="3000" dirty="0" smtClean="0"/>
              <a:t>National Tuberculosis Surveillance System</a:t>
            </a:r>
            <a:r>
              <a:rPr lang="en-US" sz="3200" dirty="0" smtClean="0"/>
              <a:t/>
            </a:r>
            <a:br>
              <a:rPr lang="en-US" sz="3200" dirty="0" smtClean="0"/>
            </a:br>
            <a:r>
              <a:rPr lang="en-US" sz="3000" dirty="0" smtClean="0"/>
              <a:t>Highlights from 2015</a:t>
            </a:r>
            <a:endParaRPr lang="en-US" sz="3000" dirty="0"/>
          </a:p>
        </p:txBody>
      </p:sp>
      <p:sp>
        <p:nvSpPr>
          <p:cNvPr id="6" name="Text Placeholder 5"/>
          <p:cNvSpPr>
            <a:spLocks noGrp="1"/>
          </p:cNvSpPr>
          <p:nvPr>
            <p:ph type="body" sz="quarter" idx="11"/>
          </p:nvPr>
        </p:nvSpPr>
        <p:spPr/>
        <p:txBody>
          <a:bodyPr/>
          <a:lstStyle/>
          <a:p>
            <a:r>
              <a:rPr lang="en-US" dirty="0" smtClean="0"/>
              <a:t>National Center for HIV/AIDS, Viral Hepatitis, STD, and TB Prevention</a:t>
            </a:r>
          </a:p>
          <a:p>
            <a:endParaRPr lang="en-US" dirty="0"/>
          </a:p>
        </p:txBody>
      </p:sp>
      <p:sp>
        <p:nvSpPr>
          <p:cNvPr id="7" name="Text Placeholder 6"/>
          <p:cNvSpPr>
            <a:spLocks noGrp="1"/>
          </p:cNvSpPr>
          <p:nvPr>
            <p:ph type="body" sz="quarter" idx="12"/>
          </p:nvPr>
        </p:nvSpPr>
        <p:spPr/>
        <p:txBody>
          <a:bodyPr/>
          <a:lstStyle/>
          <a:p>
            <a:r>
              <a:rPr lang="en-US" dirty="0" smtClean="0"/>
              <a:t>Division of Tuberculosis Elimination</a:t>
            </a:r>
          </a:p>
          <a:p>
            <a:endParaRPr lang="en-US" dirty="0"/>
          </a:p>
        </p:txBody>
      </p:sp>
    </p:spTree>
    <p:extLst>
      <p:ext uri="{BB962C8B-B14F-4D97-AF65-F5344CB8AC3E}">
        <p14:creationId xmlns:p14="http://schemas.microsoft.com/office/powerpoint/2010/main" val="123229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0668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solidFill>
                  <a:srgbClr val="00399C"/>
                </a:solidFill>
              </a:rPr>
              <a:t>TB Case Rates by Race/Ethnicity,* </a:t>
            </a:r>
            <a:br>
              <a:rPr lang="en-US" sz="2800" b="1" dirty="0" smtClean="0">
                <a:solidFill>
                  <a:srgbClr val="00399C"/>
                </a:solidFill>
              </a:rPr>
            </a:br>
            <a:r>
              <a:rPr lang="en-US" sz="2800" b="1" dirty="0" smtClean="0">
                <a:solidFill>
                  <a:srgbClr val="00399C"/>
                </a:solidFill>
              </a:rPr>
              <a:t>United States, 2003–2015</a:t>
            </a:r>
            <a:r>
              <a:rPr lang="en-US" sz="2800" b="1" baseline="30000" dirty="0" smtClean="0">
                <a:solidFill>
                  <a:srgbClr val="00399C"/>
                </a:solidFill>
              </a:rPr>
              <a:t>†</a:t>
            </a:r>
            <a:endParaRPr lang="en-US" sz="2800" b="1" baseline="30000" dirty="0">
              <a:solidFill>
                <a:srgbClr val="00399C"/>
              </a:solidFill>
            </a:endParaRPr>
          </a:p>
        </p:txBody>
      </p:sp>
      <p:sp>
        <p:nvSpPr>
          <p:cNvPr id="4" name="Text Placeholder 3"/>
          <p:cNvSpPr txBox="1">
            <a:spLocks/>
          </p:cNvSpPr>
          <p:nvPr/>
        </p:nvSpPr>
        <p:spPr>
          <a:xfrm>
            <a:off x="397877" y="6019800"/>
            <a:ext cx="6705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All races are non-Hispanic. </a:t>
            </a:r>
          </a:p>
          <a:p>
            <a:pPr marL="119063" indent="-119063">
              <a:buFont typeface="Arial" pitchFamily="34" charset="0"/>
              <a:buNone/>
            </a:pPr>
            <a:r>
              <a:rPr lang="en-US" sz="1100" baseline="30000" dirty="0" smtClean="0"/>
              <a:t>†</a:t>
            </a:r>
            <a:r>
              <a:rPr lang="en-US" sz="1100" dirty="0" smtClean="0"/>
              <a:t>	As of June 9, 2016.</a:t>
            </a:r>
            <a:endParaRPr lang="en-US" sz="1100" dirty="0"/>
          </a:p>
        </p:txBody>
      </p:sp>
      <p:sp>
        <p:nvSpPr>
          <p:cNvPr id="5" name="Text Box 4"/>
          <p:cNvSpPr txBox="1">
            <a:spLocks noChangeArrowheads="1"/>
          </p:cNvSpPr>
          <p:nvPr/>
        </p:nvSpPr>
        <p:spPr bwMode="auto">
          <a:xfrm rot="16200000">
            <a:off x="-1260752" y="3241953"/>
            <a:ext cx="3500438" cy="369332"/>
          </a:xfrm>
          <a:prstGeom prst="rect">
            <a:avLst/>
          </a:prstGeom>
          <a:noFill/>
          <a:ln w="9525">
            <a:noFill/>
            <a:miter lim="800000"/>
            <a:headEnd/>
            <a:tailEnd/>
          </a:ln>
          <a:effectLst/>
        </p:spPr>
        <p:txBody>
          <a:bodyPr wrap="square">
            <a:spAutoFit/>
          </a:bodyPr>
          <a:lstStyle/>
          <a:p>
            <a:pPr algn="ctr"/>
            <a:r>
              <a:rPr lang="en-US" b="1" dirty="0">
                <a:solidFill>
                  <a:schemeClr val="tx2"/>
                </a:solidFill>
              </a:rPr>
              <a:t> </a:t>
            </a:r>
            <a:r>
              <a:rPr lang="en-US" b="1" dirty="0"/>
              <a:t>Cases per </a:t>
            </a:r>
            <a:r>
              <a:rPr lang="en-US" b="1" dirty="0" smtClean="0"/>
              <a:t>100,000 population</a:t>
            </a:r>
            <a:endParaRPr lang="en-US" b="1" dirty="0"/>
          </a:p>
        </p:txBody>
      </p:sp>
      <p:pic>
        <p:nvPicPr>
          <p:cNvPr id="2" name="Picture 1"/>
          <p:cNvPicPr>
            <a:picLocks noChangeAspect="1"/>
          </p:cNvPicPr>
          <p:nvPr/>
        </p:nvPicPr>
        <p:blipFill>
          <a:blip r:embed="rId3"/>
          <a:stretch>
            <a:fillRect/>
          </a:stretch>
        </p:blipFill>
        <p:spPr>
          <a:xfrm>
            <a:off x="682058" y="1447800"/>
            <a:ext cx="8004742" cy="4413887"/>
          </a:xfrm>
          <a:prstGeom prst="rect">
            <a:avLst/>
          </a:prstGeom>
        </p:spPr>
      </p:pic>
    </p:spTree>
    <p:extLst>
      <p:ext uri="{BB962C8B-B14F-4D97-AF65-F5344CB8AC3E}">
        <p14:creationId xmlns:p14="http://schemas.microsoft.com/office/powerpoint/2010/main" val="4182500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 Rates, by Age Group and Race/Ethnicity,*</a:t>
            </a:r>
            <a:br>
              <a:rPr lang="en-US" sz="2800" b="1" dirty="0" smtClean="0"/>
            </a:br>
            <a:r>
              <a:rPr lang="en-US" sz="2800" b="1" dirty="0" smtClean="0"/>
              <a:t>United States, 2015</a:t>
            </a:r>
            <a:r>
              <a:rPr lang="en-US" sz="2800" b="1" baseline="30000" dirty="0" smtClean="0"/>
              <a:t>†</a:t>
            </a:r>
            <a:endParaRPr lang="en-US" sz="2800" b="1" baseline="30000" dirty="0"/>
          </a:p>
        </p:txBody>
      </p:sp>
      <p:sp>
        <p:nvSpPr>
          <p:cNvPr id="4" name="Text Placeholder 3"/>
          <p:cNvSpPr txBox="1">
            <a:spLocks/>
          </p:cNvSpPr>
          <p:nvPr/>
        </p:nvSpPr>
        <p:spPr>
          <a:xfrm>
            <a:off x="457200" y="5867400"/>
            <a:ext cx="6705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All races are non-Hispanic; multiple race indicates two or more races reported for a person, but does not include persons of Hispanic/Latino origin.</a:t>
            </a:r>
          </a:p>
          <a:p>
            <a:pPr marL="119063" indent="-119063">
              <a:buFont typeface="Arial" pitchFamily="34" charset="0"/>
              <a:buNone/>
            </a:pPr>
            <a:r>
              <a:rPr lang="en-US" sz="1100" baseline="30000" dirty="0" smtClean="0"/>
              <a:t>†</a:t>
            </a:r>
            <a:r>
              <a:rPr lang="en-US" sz="1100" dirty="0" smtClean="0"/>
              <a:t>	As of June 9, 2016.</a:t>
            </a:r>
          </a:p>
          <a:p>
            <a:pPr>
              <a:buFont typeface="Arial" pitchFamily="34" charset="0"/>
              <a:buNone/>
            </a:pPr>
            <a:endParaRPr lang="en-US" sz="1100" dirty="0">
              <a:solidFill>
                <a:srgbClr val="4983F2"/>
              </a:solidFill>
            </a:endParaRPr>
          </a:p>
        </p:txBody>
      </p:sp>
      <p:sp>
        <p:nvSpPr>
          <p:cNvPr id="5" name="Text Box 4"/>
          <p:cNvSpPr txBox="1">
            <a:spLocks noChangeArrowheads="1"/>
          </p:cNvSpPr>
          <p:nvPr/>
        </p:nvSpPr>
        <p:spPr bwMode="auto">
          <a:xfrm rot="16200000">
            <a:off x="-1289568" y="3130033"/>
            <a:ext cx="3581402" cy="369332"/>
          </a:xfrm>
          <a:prstGeom prst="rect">
            <a:avLst/>
          </a:prstGeom>
          <a:noFill/>
          <a:ln w="9525">
            <a:noFill/>
            <a:miter lim="800000"/>
            <a:headEnd/>
            <a:tailEnd/>
          </a:ln>
          <a:effectLst/>
        </p:spPr>
        <p:txBody>
          <a:bodyPr wrap="square">
            <a:spAutoFit/>
          </a:bodyPr>
          <a:lstStyle/>
          <a:p>
            <a:pPr algn="ctr"/>
            <a:r>
              <a:rPr lang="en-US" b="1" dirty="0">
                <a:solidFill>
                  <a:schemeClr val="tx2"/>
                </a:solidFill>
              </a:rPr>
              <a:t> </a:t>
            </a:r>
            <a:r>
              <a:rPr lang="en-US" b="1" dirty="0"/>
              <a:t>Cases per </a:t>
            </a:r>
            <a:r>
              <a:rPr lang="en-US" b="1" dirty="0" smtClean="0"/>
              <a:t>100,000 population</a:t>
            </a:r>
            <a:endParaRPr lang="en-US" b="1" dirty="0"/>
          </a:p>
        </p:txBody>
      </p:sp>
      <p:pic>
        <p:nvPicPr>
          <p:cNvPr id="2" name="Picture 1"/>
          <p:cNvPicPr>
            <a:picLocks noChangeAspect="1"/>
          </p:cNvPicPr>
          <p:nvPr/>
        </p:nvPicPr>
        <p:blipFill>
          <a:blip r:embed="rId3"/>
          <a:stretch>
            <a:fillRect/>
          </a:stretch>
        </p:blipFill>
        <p:spPr>
          <a:xfrm>
            <a:off x="685100" y="1371600"/>
            <a:ext cx="8077900" cy="4359018"/>
          </a:xfrm>
          <a:prstGeom prst="rect">
            <a:avLst/>
          </a:prstGeom>
        </p:spPr>
      </p:pic>
    </p:spTree>
    <p:extLst>
      <p:ext uri="{BB962C8B-B14F-4D97-AF65-F5344CB8AC3E}">
        <p14:creationId xmlns:p14="http://schemas.microsoft.com/office/powerpoint/2010/main" val="188177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Reported TB Cases, by Race/Ethnicity,*</a:t>
            </a:r>
            <a:br>
              <a:rPr lang="en-US" sz="2800" b="1" dirty="0" smtClean="0"/>
            </a:br>
            <a:r>
              <a:rPr lang="en-US" sz="2800" b="1" dirty="0" smtClean="0"/>
              <a:t>United States, 2015</a:t>
            </a:r>
            <a:r>
              <a:rPr lang="en-US" sz="2800" b="1" baseline="30000" dirty="0" smtClean="0"/>
              <a:t>†</a:t>
            </a:r>
            <a:endParaRPr lang="en-US" sz="2800" b="1" baseline="30000" dirty="0"/>
          </a:p>
        </p:txBody>
      </p:sp>
      <p:sp>
        <p:nvSpPr>
          <p:cNvPr id="4" name="Text Placeholder 3"/>
          <p:cNvSpPr txBox="1">
            <a:spLocks/>
          </p:cNvSpPr>
          <p:nvPr/>
        </p:nvSpPr>
        <p:spPr>
          <a:xfrm>
            <a:off x="457200" y="5867400"/>
            <a:ext cx="8229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All races are non-Hispanic; multiple race indicates two or more races reported for a person, but does not include persons of Hispanic/Latino origin. Unknown race consisted of 0.3% and is not shown.</a:t>
            </a:r>
          </a:p>
          <a:p>
            <a:pPr marL="119063" indent="-119063">
              <a:buFont typeface="Arial" pitchFamily="34" charset="0"/>
              <a:buNone/>
            </a:pPr>
            <a:r>
              <a:rPr lang="en-US" sz="1100" baseline="30000" dirty="0" smtClean="0"/>
              <a:t>†</a:t>
            </a:r>
            <a:r>
              <a:rPr lang="en-US" sz="1100" dirty="0" smtClean="0"/>
              <a:t>	As of June 9, 2016.</a:t>
            </a:r>
          </a:p>
          <a:p>
            <a:pPr>
              <a:buFont typeface="Arial" pitchFamily="34" charset="0"/>
              <a:buNone/>
            </a:pPr>
            <a:endParaRPr lang="en-US" sz="1100" dirty="0" smtClean="0">
              <a:solidFill>
                <a:schemeClr val="accent5"/>
              </a:solidFill>
            </a:endParaRPr>
          </a:p>
        </p:txBody>
      </p:sp>
      <p:pic>
        <p:nvPicPr>
          <p:cNvPr id="2" name="Picture 1"/>
          <p:cNvPicPr>
            <a:picLocks noChangeAspect="1"/>
          </p:cNvPicPr>
          <p:nvPr/>
        </p:nvPicPr>
        <p:blipFill>
          <a:blip r:embed="rId3"/>
          <a:stretch>
            <a:fillRect/>
          </a:stretch>
        </p:blipFill>
        <p:spPr>
          <a:xfrm>
            <a:off x="533050" y="1288920"/>
            <a:ext cx="8077900" cy="4426080"/>
          </a:xfrm>
          <a:prstGeom prst="rect">
            <a:avLst/>
          </a:prstGeom>
        </p:spPr>
      </p:pic>
    </p:spTree>
    <p:extLst>
      <p:ext uri="{BB962C8B-B14F-4D97-AF65-F5344CB8AC3E}">
        <p14:creationId xmlns:p14="http://schemas.microsoft.com/office/powerpoint/2010/main" val="995623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3820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cs typeface="Arial" charset="0"/>
              </a:rPr>
              <a:t>Number of TB Cases Among U.S.-Born versus </a:t>
            </a:r>
          </a:p>
          <a:p>
            <a:pPr>
              <a:lnSpc>
                <a:spcPts val="2600"/>
              </a:lnSpc>
            </a:pPr>
            <a:r>
              <a:rPr lang="en-US" sz="2400" b="1" dirty="0" smtClean="0">
                <a:cs typeface="Arial" charset="0"/>
              </a:rPr>
              <a:t>Foreign-Born Persons, United States, 1993–2015*</a:t>
            </a:r>
            <a:endParaRPr lang="en-US" sz="2400" b="1" dirty="0"/>
          </a:p>
        </p:txBody>
      </p:sp>
      <p:sp>
        <p:nvSpPr>
          <p:cNvPr id="4" name="Text Placeholder 3"/>
          <p:cNvSpPr txBox="1">
            <a:spLocks/>
          </p:cNvSpPr>
          <p:nvPr/>
        </p:nvSpPr>
        <p:spPr>
          <a:xfrm>
            <a:off x="381000" y="6172200"/>
            <a:ext cx="1828800" cy="228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p>
        </p:txBody>
      </p:sp>
      <p:sp>
        <p:nvSpPr>
          <p:cNvPr id="5" name="TextBox 4"/>
          <p:cNvSpPr txBox="1"/>
          <p:nvPr/>
        </p:nvSpPr>
        <p:spPr>
          <a:xfrm rot="16200000">
            <a:off x="-233498" y="2939534"/>
            <a:ext cx="1524000" cy="369332"/>
          </a:xfrm>
          <a:prstGeom prst="rect">
            <a:avLst/>
          </a:prstGeom>
          <a:noFill/>
        </p:spPr>
        <p:txBody>
          <a:bodyPr wrap="square" rtlCol="0">
            <a:spAutoFit/>
          </a:bodyPr>
          <a:lstStyle/>
          <a:p>
            <a:pPr algn="ctr"/>
            <a:r>
              <a:rPr lang="en-US" b="1" dirty="0" smtClean="0"/>
              <a:t>No. of cases</a:t>
            </a:r>
            <a:endParaRPr lang="en-US" b="1" dirty="0"/>
          </a:p>
        </p:txBody>
      </p:sp>
      <p:pic>
        <p:nvPicPr>
          <p:cNvPr id="2" name="Picture 1"/>
          <p:cNvPicPr>
            <a:picLocks noChangeAspect="1"/>
          </p:cNvPicPr>
          <p:nvPr/>
        </p:nvPicPr>
        <p:blipFill>
          <a:blip r:embed="rId3"/>
          <a:stretch>
            <a:fillRect/>
          </a:stretch>
        </p:blipFill>
        <p:spPr>
          <a:xfrm>
            <a:off x="609600" y="1524000"/>
            <a:ext cx="8083997" cy="4346825"/>
          </a:xfrm>
          <a:prstGeom prst="rect">
            <a:avLst/>
          </a:prstGeom>
        </p:spPr>
      </p:pic>
    </p:spTree>
    <p:extLst>
      <p:ext uri="{BB962C8B-B14F-4D97-AF65-F5344CB8AC3E}">
        <p14:creationId xmlns:p14="http://schemas.microsoft.com/office/powerpoint/2010/main" val="283991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Trends in TB Cases Among Foreign-Born Persons,</a:t>
            </a:r>
            <a:br>
              <a:rPr lang="en-US" sz="2800" b="1" dirty="0" smtClean="0"/>
            </a:br>
            <a:r>
              <a:rPr lang="en-US" sz="2800" b="1" dirty="0" smtClean="0"/>
              <a:t>United States, 1993–2015*</a:t>
            </a:r>
            <a:endParaRPr lang="en-US" sz="2800" b="1" dirty="0"/>
          </a:p>
        </p:txBody>
      </p:sp>
      <p:sp>
        <p:nvSpPr>
          <p:cNvPr id="4" name="Text Placeholder 3"/>
          <p:cNvSpPr txBox="1">
            <a:spLocks/>
          </p:cNvSpPr>
          <p:nvPr/>
        </p:nvSpPr>
        <p:spPr>
          <a:xfrm>
            <a:off x="457200" y="6172200"/>
            <a:ext cx="24384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 </a:t>
            </a:r>
            <a:endParaRPr lang="en-US" sz="1100" dirty="0"/>
          </a:p>
        </p:txBody>
      </p:sp>
      <p:sp>
        <p:nvSpPr>
          <p:cNvPr id="5" name="TextBox 4"/>
          <p:cNvSpPr txBox="1"/>
          <p:nvPr/>
        </p:nvSpPr>
        <p:spPr>
          <a:xfrm>
            <a:off x="152400" y="1490246"/>
            <a:ext cx="1524000" cy="338554"/>
          </a:xfrm>
          <a:prstGeom prst="rect">
            <a:avLst/>
          </a:prstGeom>
          <a:noFill/>
        </p:spPr>
        <p:txBody>
          <a:bodyPr wrap="square" rtlCol="0">
            <a:spAutoFit/>
          </a:bodyPr>
          <a:lstStyle/>
          <a:p>
            <a:pPr algn="ctr"/>
            <a:r>
              <a:rPr lang="en-US" sz="1600" b="1" dirty="0" smtClean="0"/>
              <a:t>No. of cases</a:t>
            </a:r>
            <a:endParaRPr lang="en-US" sz="1600" b="1" dirty="0"/>
          </a:p>
        </p:txBody>
      </p:sp>
      <p:sp>
        <p:nvSpPr>
          <p:cNvPr id="6" name="TextBox 5"/>
          <p:cNvSpPr txBox="1"/>
          <p:nvPr/>
        </p:nvSpPr>
        <p:spPr>
          <a:xfrm>
            <a:off x="7543800" y="1490246"/>
            <a:ext cx="1524000" cy="338554"/>
          </a:xfrm>
          <a:prstGeom prst="rect">
            <a:avLst/>
          </a:prstGeom>
          <a:noFill/>
        </p:spPr>
        <p:txBody>
          <a:bodyPr wrap="square" rtlCol="0">
            <a:spAutoFit/>
          </a:bodyPr>
          <a:lstStyle/>
          <a:p>
            <a:pPr algn="ctr"/>
            <a:r>
              <a:rPr lang="en-US" sz="1600" b="1" dirty="0" smtClean="0"/>
              <a:t>Percentage</a:t>
            </a:r>
            <a:endParaRPr lang="en-US" sz="1600" b="1" dirty="0"/>
          </a:p>
        </p:txBody>
      </p:sp>
      <p:pic>
        <p:nvPicPr>
          <p:cNvPr id="2" name="Picture 1"/>
          <p:cNvPicPr>
            <a:picLocks noChangeAspect="1"/>
          </p:cNvPicPr>
          <p:nvPr/>
        </p:nvPicPr>
        <p:blipFill>
          <a:blip r:embed="rId3"/>
          <a:stretch>
            <a:fillRect/>
          </a:stretch>
        </p:blipFill>
        <p:spPr>
          <a:xfrm>
            <a:off x="417216" y="1828800"/>
            <a:ext cx="8309568" cy="4298053"/>
          </a:xfrm>
          <a:prstGeom prst="rect">
            <a:avLst/>
          </a:prstGeom>
        </p:spPr>
      </p:pic>
    </p:spTree>
    <p:extLst>
      <p:ext uri="{BB962C8B-B14F-4D97-AF65-F5344CB8AC3E}">
        <p14:creationId xmlns:p14="http://schemas.microsoft.com/office/powerpoint/2010/main" val="1937692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Reported TB Cases, by Origin and Race/Ethnicity</a:t>
            </a:r>
            <a:r>
              <a:rPr lang="en-US" sz="2800" b="1" baseline="30000" dirty="0" smtClean="0"/>
              <a:t>†</a:t>
            </a:r>
            <a:r>
              <a:rPr lang="en-US" sz="2800" b="1" dirty="0" smtClean="0"/>
              <a:t>, United States, 2015*</a:t>
            </a:r>
            <a:endParaRPr lang="en-US" sz="2800" b="1" dirty="0"/>
          </a:p>
        </p:txBody>
      </p:sp>
      <p:sp>
        <p:nvSpPr>
          <p:cNvPr id="5" name="Text Box 75"/>
          <p:cNvSpPr txBox="1">
            <a:spLocks noChangeArrowheads="1"/>
          </p:cNvSpPr>
          <p:nvPr/>
        </p:nvSpPr>
        <p:spPr bwMode="auto">
          <a:xfrm>
            <a:off x="1561067" y="1219200"/>
            <a:ext cx="2145139" cy="369332"/>
          </a:xfrm>
          <a:prstGeom prst="rect">
            <a:avLst/>
          </a:prstGeom>
          <a:noFill/>
          <a:ln w="9525">
            <a:noFill/>
            <a:miter lim="800000"/>
            <a:headEnd/>
            <a:tailEnd/>
          </a:ln>
          <a:effectLst/>
        </p:spPr>
        <p:txBody>
          <a:bodyPr wrap="none">
            <a:spAutoFit/>
          </a:bodyPr>
          <a:lstStyle/>
          <a:p>
            <a:pPr algn="ctr"/>
            <a:r>
              <a:rPr lang="en-US" b="1" dirty="0" smtClean="0"/>
              <a:t>U.S.-born persons</a:t>
            </a:r>
            <a:endParaRPr lang="en-US" b="1" baseline="30000" dirty="0"/>
          </a:p>
        </p:txBody>
      </p:sp>
      <p:sp>
        <p:nvSpPr>
          <p:cNvPr id="6" name="Text Box 75"/>
          <p:cNvSpPr txBox="1">
            <a:spLocks noChangeArrowheads="1"/>
          </p:cNvSpPr>
          <p:nvPr/>
        </p:nvSpPr>
        <p:spPr bwMode="auto">
          <a:xfrm>
            <a:off x="5564492" y="1219200"/>
            <a:ext cx="2549737" cy="369332"/>
          </a:xfrm>
          <a:prstGeom prst="rect">
            <a:avLst/>
          </a:prstGeom>
          <a:noFill/>
          <a:ln w="9525">
            <a:noFill/>
            <a:miter lim="800000"/>
            <a:headEnd/>
            <a:tailEnd/>
          </a:ln>
          <a:effectLst/>
        </p:spPr>
        <p:txBody>
          <a:bodyPr wrap="none">
            <a:spAutoFit/>
          </a:bodyPr>
          <a:lstStyle/>
          <a:p>
            <a:pPr algn="ctr"/>
            <a:r>
              <a:rPr lang="en-US" b="1" dirty="0" smtClean="0"/>
              <a:t>Foreign-born persons</a:t>
            </a:r>
            <a:r>
              <a:rPr lang="en-US" b="1" baseline="30000" dirty="0" smtClean="0"/>
              <a:t>§</a:t>
            </a:r>
            <a:endParaRPr lang="en-US" b="1" baseline="30000" dirty="0"/>
          </a:p>
        </p:txBody>
      </p:sp>
      <p:sp>
        <p:nvSpPr>
          <p:cNvPr id="4" name="Text Placeholder 3"/>
          <p:cNvSpPr txBox="1">
            <a:spLocks/>
          </p:cNvSpPr>
          <p:nvPr/>
        </p:nvSpPr>
        <p:spPr>
          <a:xfrm>
            <a:off x="228600" y="5694826"/>
            <a:ext cx="8915400" cy="1072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None/>
            </a:pPr>
            <a:r>
              <a:rPr lang="en-US" sz="1050" baseline="30000" dirty="0" smtClean="0"/>
              <a:t>†</a:t>
            </a:r>
            <a:r>
              <a:rPr lang="en-US" sz="1050" dirty="0" smtClean="0"/>
              <a:t>	All races are non-Hispanic;  </a:t>
            </a:r>
            <a:r>
              <a:rPr lang="en-US" sz="1050" dirty="0"/>
              <a:t>multiple race indicates two or more races reported for a person, but does not include persons of Hispanic/Latino origin</a:t>
            </a:r>
            <a:r>
              <a:rPr lang="en-US" sz="1050" dirty="0" smtClean="0"/>
              <a:t>.</a:t>
            </a:r>
          </a:p>
          <a:p>
            <a:pPr marL="119063" indent="-119063">
              <a:buNone/>
            </a:pPr>
            <a:r>
              <a:rPr lang="en-US" sz="1050" dirty="0"/>
              <a:t>*	As of June 9, 2016</a:t>
            </a:r>
            <a:r>
              <a:rPr lang="en-US" sz="1050" dirty="0" smtClean="0"/>
              <a:t>.</a:t>
            </a:r>
          </a:p>
          <a:p>
            <a:pPr marL="119063" indent="-119063">
              <a:buFont typeface="Arial" pitchFamily="34" charset="0"/>
              <a:buNone/>
            </a:pPr>
            <a:r>
              <a:rPr lang="en-US" sz="1050" baseline="30000" dirty="0" smtClean="0"/>
              <a:t>§</a:t>
            </a:r>
            <a:r>
              <a:rPr lang="en-US" sz="1050" dirty="0" smtClean="0"/>
              <a:t>	American Indian/Alaska Native and Native Hawaiian/Other Pacific Islander accounted for &lt;1% of cases among foreign-born persons and are not shown.</a:t>
            </a:r>
            <a:endParaRPr lang="en-US" sz="900" dirty="0" smtClean="0">
              <a:solidFill>
                <a:srgbClr val="4983F2"/>
              </a:solidFill>
            </a:endParaRPr>
          </a:p>
          <a:p>
            <a:pPr marL="0">
              <a:buFont typeface="Arial" pitchFamily="34" charset="0"/>
              <a:buNone/>
            </a:pPr>
            <a:endParaRPr lang="en-US" sz="1100" dirty="0" smtClean="0">
              <a:solidFill>
                <a:schemeClr val="accent5"/>
              </a:solidFill>
            </a:endParaRPr>
          </a:p>
        </p:txBody>
      </p:sp>
      <p:pic>
        <p:nvPicPr>
          <p:cNvPr id="2" name="Picture 1"/>
          <p:cNvPicPr>
            <a:picLocks noChangeAspect="1"/>
          </p:cNvPicPr>
          <p:nvPr/>
        </p:nvPicPr>
        <p:blipFill>
          <a:blip r:embed="rId3"/>
          <a:stretch>
            <a:fillRect/>
          </a:stretch>
        </p:blipFill>
        <p:spPr>
          <a:xfrm>
            <a:off x="-152928" y="1524000"/>
            <a:ext cx="6096528" cy="4243184"/>
          </a:xfrm>
          <a:prstGeom prst="rect">
            <a:avLst/>
          </a:prstGeom>
        </p:spPr>
      </p:pic>
      <p:pic>
        <p:nvPicPr>
          <p:cNvPr id="9" name="Picture 8"/>
          <p:cNvPicPr>
            <a:picLocks noChangeAspect="1"/>
          </p:cNvPicPr>
          <p:nvPr/>
        </p:nvPicPr>
        <p:blipFill>
          <a:blip r:embed="rId4"/>
          <a:stretch>
            <a:fillRect/>
          </a:stretch>
        </p:blipFill>
        <p:spPr>
          <a:xfrm>
            <a:off x="4114800" y="1676400"/>
            <a:ext cx="5645385" cy="3889585"/>
          </a:xfrm>
          <a:prstGeom prst="rect">
            <a:avLst/>
          </a:prstGeom>
        </p:spPr>
      </p:pic>
    </p:spTree>
    <p:extLst>
      <p:ext uri="{BB962C8B-B14F-4D97-AF65-F5344CB8AC3E}">
        <p14:creationId xmlns:p14="http://schemas.microsoft.com/office/powerpoint/2010/main" val="894670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65"/>
          <p:cNvSpPr txBox="1">
            <a:spLocks/>
          </p:cNvSpPr>
          <p:nvPr/>
        </p:nvSpPr>
        <p:spPr>
          <a:xfrm>
            <a:off x="375950" y="6172200"/>
            <a:ext cx="35052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endParaRPr lang="en-US" sz="1100" dirty="0"/>
          </a:p>
        </p:txBody>
      </p:sp>
      <p:sp>
        <p:nvSpPr>
          <p:cNvPr id="8" name="Title 1"/>
          <p:cNvSpPr txBox="1">
            <a:spLocks/>
          </p:cNvSpPr>
          <p:nvPr/>
        </p:nvSpPr>
        <p:spPr>
          <a:xfrm>
            <a:off x="457200" y="3048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Percentage of Foreign-Born Persons</a:t>
            </a:r>
            <a:br>
              <a:rPr lang="en-US" sz="2800" b="1" dirty="0" smtClean="0"/>
            </a:br>
            <a:r>
              <a:rPr lang="en-US" sz="2800" b="1" dirty="0" smtClean="0"/>
              <a:t>Among TB Cases, United States,* 2005 and 2015</a:t>
            </a:r>
            <a:endParaRPr lang="en-US" sz="2800" b="1" dirty="0"/>
          </a:p>
        </p:txBody>
      </p:sp>
      <p:pic>
        <p:nvPicPr>
          <p:cNvPr id="155" name="Picture 154"/>
          <p:cNvPicPr>
            <a:picLocks noChangeAspect="1"/>
          </p:cNvPicPr>
          <p:nvPr/>
        </p:nvPicPr>
        <p:blipFill>
          <a:blip r:embed="rId3"/>
          <a:stretch>
            <a:fillRect/>
          </a:stretch>
        </p:blipFill>
        <p:spPr>
          <a:xfrm>
            <a:off x="346723" y="1371600"/>
            <a:ext cx="8644877" cy="4950381"/>
          </a:xfrm>
          <a:prstGeom prst="rect">
            <a:avLst/>
          </a:prstGeom>
        </p:spPr>
      </p:pic>
    </p:spTree>
    <p:extLst>
      <p:ext uri="{BB962C8B-B14F-4D97-AF65-F5344CB8AC3E}">
        <p14:creationId xmlns:p14="http://schemas.microsoft.com/office/powerpoint/2010/main" val="2996522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8731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 Rates Among U.S.-Born versus Foreign-Born Persons, United States, 1993–2015*</a:t>
            </a:r>
            <a:endParaRPr lang="en-US" sz="2800" b="1" dirty="0"/>
          </a:p>
        </p:txBody>
      </p:sp>
      <p:sp>
        <p:nvSpPr>
          <p:cNvPr id="4" name="Text Placeholder 3"/>
          <p:cNvSpPr txBox="1">
            <a:spLocks/>
          </p:cNvSpPr>
          <p:nvPr/>
        </p:nvSpPr>
        <p:spPr>
          <a:xfrm>
            <a:off x="381000" y="6172200"/>
            <a:ext cx="23622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endParaRPr lang="en-US" sz="1100" dirty="0"/>
          </a:p>
        </p:txBody>
      </p:sp>
      <p:sp>
        <p:nvSpPr>
          <p:cNvPr id="5" name="Text Box 4"/>
          <p:cNvSpPr txBox="1">
            <a:spLocks noChangeArrowheads="1"/>
          </p:cNvSpPr>
          <p:nvPr/>
        </p:nvSpPr>
        <p:spPr bwMode="auto">
          <a:xfrm rot="16200000">
            <a:off x="-1652796" y="3071604"/>
            <a:ext cx="4186237" cy="338554"/>
          </a:xfrm>
          <a:prstGeom prst="rect">
            <a:avLst/>
          </a:prstGeom>
          <a:noFill/>
          <a:ln w="9525">
            <a:noFill/>
            <a:miter lim="800000"/>
            <a:headEnd/>
            <a:tailEnd/>
          </a:ln>
          <a:effectLst/>
        </p:spPr>
        <p:txBody>
          <a:bodyPr>
            <a:spAutoFit/>
          </a:bodyPr>
          <a:lstStyle/>
          <a:p>
            <a:pPr algn="ctr"/>
            <a:r>
              <a:rPr lang="en-US" sz="1600" b="1" dirty="0">
                <a:solidFill>
                  <a:schemeClr val="tx2"/>
                </a:solidFill>
              </a:rPr>
              <a:t> </a:t>
            </a:r>
            <a:r>
              <a:rPr lang="en-US" sz="1600" b="1" dirty="0"/>
              <a:t>Cases per </a:t>
            </a:r>
            <a:r>
              <a:rPr lang="en-US" sz="1600" b="1" dirty="0" smtClean="0"/>
              <a:t>100,000 population</a:t>
            </a:r>
            <a:endParaRPr lang="en-US" sz="1600" b="1" dirty="0"/>
          </a:p>
        </p:txBody>
      </p:sp>
      <p:pic>
        <p:nvPicPr>
          <p:cNvPr id="2" name="Picture 1"/>
          <p:cNvPicPr>
            <a:picLocks noChangeAspect="1"/>
          </p:cNvPicPr>
          <p:nvPr/>
        </p:nvPicPr>
        <p:blipFill>
          <a:blip r:embed="rId3"/>
          <a:stretch>
            <a:fillRect/>
          </a:stretch>
        </p:blipFill>
        <p:spPr>
          <a:xfrm>
            <a:off x="602803" y="1447800"/>
            <a:ext cx="8083997" cy="4474852"/>
          </a:xfrm>
          <a:prstGeom prst="rect">
            <a:avLst/>
          </a:prstGeom>
        </p:spPr>
      </p:pic>
    </p:spTree>
    <p:extLst>
      <p:ext uri="{BB962C8B-B14F-4D97-AF65-F5344CB8AC3E}">
        <p14:creationId xmlns:p14="http://schemas.microsoft.com/office/powerpoint/2010/main" val="220203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 Rates Among U.S.-Born versus Foreign-Born Persons, United States,* 1993–2015</a:t>
            </a:r>
            <a:r>
              <a:rPr lang="en-US" sz="2800" b="1" baseline="30000" dirty="0" smtClean="0"/>
              <a:t>†</a:t>
            </a:r>
            <a:endParaRPr lang="en-US" sz="2800" b="1" baseline="30000" dirty="0"/>
          </a:p>
        </p:txBody>
      </p:sp>
      <p:sp>
        <p:nvSpPr>
          <p:cNvPr id="4" name="Text Placeholder 3"/>
          <p:cNvSpPr txBox="1">
            <a:spLocks/>
          </p:cNvSpPr>
          <p:nvPr/>
        </p:nvSpPr>
        <p:spPr>
          <a:xfrm>
            <a:off x="381000" y="6019800"/>
            <a:ext cx="6705600" cy="4365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Includes the same data as previous slide, but rates are presented on a logarithmic scale.</a:t>
            </a:r>
          </a:p>
          <a:p>
            <a:pPr marL="119063" indent="-119063">
              <a:buFont typeface="Arial" pitchFamily="34" charset="0"/>
              <a:buNone/>
            </a:pPr>
            <a:r>
              <a:rPr lang="en-US" sz="1100" baseline="30000" dirty="0" smtClean="0"/>
              <a:t>†</a:t>
            </a:r>
            <a:r>
              <a:rPr lang="en-US" sz="1100" dirty="0" smtClean="0"/>
              <a:t>	As of June 9, 2016.</a:t>
            </a:r>
            <a:endParaRPr lang="en-US" sz="1100" dirty="0"/>
          </a:p>
        </p:txBody>
      </p:sp>
      <p:sp>
        <p:nvSpPr>
          <p:cNvPr id="5" name="Text Box 4"/>
          <p:cNvSpPr txBox="1">
            <a:spLocks noChangeArrowheads="1"/>
          </p:cNvSpPr>
          <p:nvPr/>
        </p:nvSpPr>
        <p:spPr bwMode="auto">
          <a:xfrm rot="16200000">
            <a:off x="-1542841" y="3071604"/>
            <a:ext cx="4186237" cy="338554"/>
          </a:xfrm>
          <a:prstGeom prst="rect">
            <a:avLst/>
          </a:prstGeom>
          <a:noFill/>
          <a:ln w="9525">
            <a:noFill/>
            <a:miter lim="800000"/>
            <a:headEnd/>
            <a:tailEnd/>
          </a:ln>
          <a:effectLst/>
        </p:spPr>
        <p:txBody>
          <a:bodyPr>
            <a:spAutoFit/>
          </a:bodyPr>
          <a:lstStyle/>
          <a:p>
            <a:pPr algn="ctr"/>
            <a:r>
              <a:rPr lang="en-US" sz="1600" dirty="0"/>
              <a:t> </a:t>
            </a:r>
            <a:r>
              <a:rPr lang="en-US" sz="1600" b="1" dirty="0"/>
              <a:t>Cases per </a:t>
            </a:r>
            <a:r>
              <a:rPr lang="en-US" sz="1600" b="1" dirty="0" smtClean="0"/>
              <a:t>100,000 population</a:t>
            </a:r>
            <a:endParaRPr lang="en-US" sz="1600" b="1" dirty="0"/>
          </a:p>
        </p:txBody>
      </p:sp>
      <p:pic>
        <p:nvPicPr>
          <p:cNvPr id="2" name="Picture 1"/>
          <p:cNvPicPr>
            <a:picLocks noChangeAspect="1"/>
          </p:cNvPicPr>
          <p:nvPr/>
        </p:nvPicPr>
        <p:blipFill>
          <a:blip r:embed="rId3"/>
          <a:stretch>
            <a:fillRect/>
          </a:stretch>
        </p:blipFill>
        <p:spPr>
          <a:xfrm>
            <a:off x="602803" y="1468748"/>
            <a:ext cx="8083997" cy="4474852"/>
          </a:xfrm>
          <a:prstGeom prst="rect">
            <a:avLst/>
          </a:prstGeom>
        </p:spPr>
      </p:pic>
    </p:spTree>
    <p:extLst>
      <p:ext uri="{BB962C8B-B14F-4D97-AF65-F5344CB8AC3E}">
        <p14:creationId xmlns:p14="http://schemas.microsoft.com/office/powerpoint/2010/main" val="631149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Countries of Birth Among Foreign-Born Persons Reported with TB, United States, 2015*</a:t>
            </a:r>
            <a:endParaRPr lang="en-US" sz="2800" b="1" dirty="0"/>
          </a:p>
        </p:txBody>
      </p:sp>
      <p:sp>
        <p:nvSpPr>
          <p:cNvPr id="5" name="Text Placeholder 3"/>
          <p:cNvSpPr txBox="1">
            <a:spLocks/>
          </p:cNvSpPr>
          <p:nvPr/>
        </p:nvSpPr>
        <p:spPr>
          <a:xfrm>
            <a:off x="381000" y="6172200"/>
            <a:ext cx="20574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endParaRPr lang="en-US" sz="1100" dirty="0"/>
          </a:p>
        </p:txBody>
      </p:sp>
      <p:pic>
        <p:nvPicPr>
          <p:cNvPr id="2" name="Picture 1"/>
          <p:cNvPicPr>
            <a:picLocks noChangeAspect="1"/>
          </p:cNvPicPr>
          <p:nvPr/>
        </p:nvPicPr>
        <p:blipFill>
          <a:blip r:embed="rId3"/>
          <a:stretch>
            <a:fillRect/>
          </a:stretch>
        </p:blipFill>
        <p:spPr>
          <a:xfrm>
            <a:off x="532687" y="1438266"/>
            <a:ext cx="8230313" cy="4505334"/>
          </a:xfrm>
          <a:prstGeom prst="rect">
            <a:avLst/>
          </a:prstGeom>
        </p:spPr>
      </p:pic>
    </p:spTree>
    <p:extLst>
      <p:ext uri="{BB962C8B-B14F-4D97-AF65-F5344CB8AC3E}">
        <p14:creationId xmlns:p14="http://schemas.microsoft.com/office/powerpoint/2010/main" val="4135776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cs typeface="Arial" charset="0"/>
              </a:rPr>
              <a:t>Reported Tuberculosis (TB) Cases </a:t>
            </a:r>
            <a:br>
              <a:rPr lang="en-US" sz="2800" b="1" dirty="0" smtClean="0">
                <a:cs typeface="Arial" charset="0"/>
              </a:rPr>
            </a:br>
            <a:r>
              <a:rPr lang="en-US" sz="2800" b="1" dirty="0" smtClean="0">
                <a:cs typeface="Arial" charset="0"/>
              </a:rPr>
              <a:t>United States, 1982–2015*</a:t>
            </a:r>
            <a:endParaRPr lang="en-US" sz="2800" b="1" dirty="0"/>
          </a:p>
        </p:txBody>
      </p:sp>
      <p:sp>
        <p:nvSpPr>
          <p:cNvPr id="20" name="Text Placeholder 3"/>
          <p:cNvSpPr txBox="1">
            <a:spLocks/>
          </p:cNvSpPr>
          <p:nvPr/>
        </p:nvSpPr>
        <p:spPr>
          <a:xfrm>
            <a:off x="457200" y="6126162"/>
            <a:ext cx="2209800" cy="38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dirty="0" smtClean="0"/>
              <a:t>*As of June 9, 2016.</a:t>
            </a:r>
            <a:endParaRPr lang="en-US" sz="1100" dirty="0"/>
          </a:p>
        </p:txBody>
      </p:sp>
      <p:sp>
        <p:nvSpPr>
          <p:cNvPr id="22" name="TextBox 21"/>
          <p:cNvSpPr txBox="1"/>
          <p:nvPr/>
        </p:nvSpPr>
        <p:spPr>
          <a:xfrm>
            <a:off x="223650" y="1752600"/>
            <a:ext cx="461665" cy="2862322"/>
          </a:xfrm>
          <a:prstGeom prst="rect">
            <a:avLst/>
          </a:prstGeom>
          <a:noFill/>
        </p:spPr>
        <p:txBody>
          <a:bodyPr vert="vert270" wrap="square" rtlCol="0">
            <a:spAutoFit/>
          </a:bodyPr>
          <a:lstStyle/>
          <a:p>
            <a:pPr algn="ctr"/>
            <a:r>
              <a:rPr lang="en-US" b="1" dirty="0" smtClean="0"/>
              <a:t>No. of cases</a:t>
            </a:r>
            <a:endParaRPr lang="en-US" b="1" dirty="0"/>
          </a:p>
        </p:txBody>
      </p:sp>
      <p:sp>
        <p:nvSpPr>
          <p:cNvPr id="23" name="TextBox 22"/>
          <p:cNvSpPr txBox="1"/>
          <p:nvPr/>
        </p:nvSpPr>
        <p:spPr>
          <a:xfrm rot="5400000">
            <a:off x="4400729" y="4510206"/>
            <a:ext cx="461665" cy="2862322"/>
          </a:xfrm>
          <a:prstGeom prst="rect">
            <a:avLst/>
          </a:prstGeom>
          <a:noFill/>
        </p:spPr>
        <p:txBody>
          <a:bodyPr vert="vert270" wrap="square" rtlCol="0">
            <a:spAutoFit/>
          </a:bodyPr>
          <a:lstStyle/>
          <a:p>
            <a:pPr algn="ctr"/>
            <a:r>
              <a:rPr lang="en-US" b="1" dirty="0"/>
              <a:t>Year</a:t>
            </a:r>
          </a:p>
        </p:txBody>
      </p:sp>
      <p:pic>
        <p:nvPicPr>
          <p:cNvPr id="2" name="Picture 1"/>
          <p:cNvPicPr>
            <a:picLocks noChangeAspect="1"/>
          </p:cNvPicPr>
          <p:nvPr/>
        </p:nvPicPr>
        <p:blipFill>
          <a:blip r:embed="rId3"/>
          <a:stretch>
            <a:fillRect/>
          </a:stretch>
        </p:blipFill>
        <p:spPr>
          <a:xfrm>
            <a:off x="533400" y="1447800"/>
            <a:ext cx="8157155" cy="4395597"/>
          </a:xfrm>
          <a:prstGeom prst="rect">
            <a:avLst/>
          </a:prstGeom>
        </p:spPr>
      </p:pic>
    </p:spTree>
    <p:extLst>
      <p:ext uri="{BB962C8B-B14F-4D97-AF65-F5344CB8AC3E}">
        <p14:creationId xmlns:p14="http://schemas.microsoft.com/office/powerpoint/2010/main" val="972966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820" y="228600"/>
            <a:ext cx="8602579" cy="990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Percentage of Foreign-Born Persons with TB,</a:t>
            </a:r>
            <a:br>
              <a:rPr lang="en-US" sz="2800" b="1" dirty="0" smtClean="0"/>
            </a:br>
            <a:r>
              <a:rPr lang="en-US" sz="2800" b="1" dirty="0" smtClean="0"/>
              <a:t>by Time of Residence in U.S. Before Diagnosis, 2015*</a:t>
            </a:r>
            <a:endParaRPr lang="en-US" sz="2800" b="1" dirty="0"/>
          </a:p>
        </p:txBody>
      </p:sp>
      <p:sp>
        <p:nvSpPr>
          <p:cNvPr id="5" name="Text Placeholder 3"/>
          <p:cNvSpPr txBox="1">
            <a:spLocks/>
          </p:cNvSpPr>
          <p:nvPr/>
        </p:nvSpPr>
        <p:spPr>
          <a:xfrm>
            <a:off x="457200" y="5867400"/>
            <a:ext cx="83058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p>
          <a:p>
            <a:pPr marL="119063" indent="-119063">
              <a:buFont typeface="Arial" pitchFamily="34" charset="0"/>
              <a:buNone/>
            </a:pPr>
            <a:r>
              <a:rPr lang="en-US" sz="1100" baseline="30000" dirty="0" smtClean="0"/>
              <a:t>†</a:t>
            </a:r>
            <a:r>
              <a:rPr lang="en-US" sz="1100" dirty="0" smtClean="0"/>
              <a:t>	Foreign-born TB patients for whom information on length of residence in the United States before diagnosis is unknown or missing.</a:t>
            </a:r>
            <a:endParaRPr lang="en-US" sz="1100" dirty="0"/>
          </a:p>
        </p:txBody>
      </p:sp>
      <p:sp>
        <p:nvSpPr>
          <p:cNvPr id="6" name="TextBox 5"/>
          <p:cNvSpPr txBox="1"/>
          <p:nvPr/>
        </p:nvSpPr>
        <p:spPr>
          <a:xfrm rot="16200000">
            <a:off x="-184666" y="3244334"/>
            <a:ext cx="1524000" cy="369332"/>
          </a:xfrm>
          <a:prstGeom prst="rect">
            <a:avLst/>
          </a:prstGeom>
          <a:noFill/>
        </p:spPr>
        <p:txBody>
          <a:bodyPr wrap="square" rtlCol="0">
            <a:spAutoFit/>
          </a:bodyPr>
          <a:lstStyle/>
          <a:p>
            <a:pPr algn="ctr"/>
            <a:r>
              <a:rPr lang="en-US" b="1" dirty="0" smtClean="0"/>
              <a:t>Percentage</a:t>
            </a:r>
            <a:endParaRPr lang="en-US" b="1" dirty="0"/>
          </a:p>
        </p:txBody>
      </p:sp>
      <p:sp>
        <p:nvSpPr>
          <p:cNvPr id="10" name="Rectangle 9"/>
          <p:cNvSpPr/>
          <p:nvPr/>
        </p:nvSpPr>
        <p:spPr>
          <a:xfrm>
            <a:off x="2286000" y="3429000"/>
            <a:ext cx="4572000" cy="0"/>
          </a:xfrm>
          <a:prstGeom prst="rect">
            <a:avLst/>
          </a:prstGeom>
        </p:spPr>
        <p:txBody>
          <a:bodyPr/>
          <a:lstStyle/>
          <a:p>
            <a:endParaRPr lang="en-US"/>
          </a:p>
        </p:txBody>
      </p:sp>
      <p:pic>
        <p:nvPicPr>
          <p:cNvPr id="2" name="Picture 1"/>
          <p:cNvPicPr>
            <a:picLocks noChangeAspect="1"/>
          </p:cNvPicPr>
          <p:nvPr/>
        </p:nvPicPr>
        <p:blipFill>
          <a:blip r:embed="rId3"/>
          <a:stretch>
            <a:fillRect/>
          </a:stretch>
        </p:blipFill>
        <p:spPr>
          <a:xfrm>
            <a:off x="627189" y="1517534"/>
            <a:ext cx="8059611" cy="4273666"/>
          </a:xfrm>
          <a:prstGeom prst="rect">
            <a:avLst/>
          </a:prstGeom>
        </p:spPr>
      </p:pic>
    </p:spTree>
    <p:extLst>
      <p:ext uri="{BB962C8B-B14F-4D97-AF65-F5344CB8AC3E}">
        <p14:creationId xmlns:p14="http://schemas.microsoft.com/office/powerpoint/2010/main" val="602820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Primary Anti-TB Drug Resistance,</a:t>
            </a:r>
            <a:br>
              <a:rPr lang="en-US" sz="2800" b="1" dirty="0" smtClean="0"/>
            </a:br>
            <a:r>
              <a:rPr lang="en-US" sz="2800" b="1" dirty="0" smtClean="0"/>
              <a:t>United States, 1993–2015*</a:t>
            </a:r>
            <a:endParaRPr lang="en-US" sz="2800" b="1" dirty="0"/>
          </a:p>
        </p:txBody>
      </p:sp>
      <p:sp>
        <p:nvSpPr>
          <p:cNvPr id="4" name="Text Placeholder 3"/>
          <p:cNvSpPr txBox="1">
            <a:spLocks/>
          </p:cNvSpPr>
          <p:nvPr/>
        </p:nvSpPr>
        <p:spPr>
          <a:xfrm>
            <a:off x="457200" y="5867400"/>
            <a:ext cx="83820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Based on initial isolates from persons with no prior history of TB; multidrug-resistant TB (MDR-TB) is defined as resistance to at least isoniazid and rifampin.</a:t>
            </a:r>
            <a:endParaRPr lang="en-US" sz="1100" dirty="0"/>
          </a:p>
        </p:txBody>
      </p:sp>
      <p:sp>
        <p:nvSpPr>
          <p:cNvPr id="5" name="Text Box 4"/>
          <p:cNvSpPr txBox="1">
            <a:spLocks noChangeArrowheads="1"/>
          </p:cNvSpPr>
          <p:nvPr/>
        </p:nvSpPr>
        <p:spPr bwMode="auto">
          <a:xfrm rot="16200000">
            <a:off x="-1576596" y="3071604"/>
            <a:ext cx="4186237" cy="338554"/>
          </a:xfrm>
          <a:prstGeom prst="rect">
            <a:avLst/>
          </a:prstGeom>
          <a:noFill/>
          <a:ln w="9525">
            <a:noFill/>
            <a:miter lim="800000"/>
            <a:headEnd/>
            <a:tailEnd/>
          </a:ln>
          <a:effectLst/>
        </p:spPr>
        <p:txBody>
          <a:bodyPr>
            <a:spAutoFit/>
          </a:bodyPr>
          <a:lstStyle/>
          <a:p>
            <a:pPr algn="ctr"/>
            <a:r>
              <a:rPr lang="en-US" sz="1600" b="1" dirty="0" smtClean="0"/>
              <a:t>Resistant (%)</a:t>
            </a:r>
            <a:endParaRPr lang="en-US" sz="1600" b="1" dirty="0"/>
          </a:p>
        </p:txBody>
      </p:sp>
      <p:sp>
        <p:nvSpPr>
          <p:cNvPr id="7" name="TextBox 5"/>
          <p:cNvSpPr txBox="1"/>
          <p:nvPr/>
        </p:nvSpPr>
        <p:spPr>
          <a:xfrm flipH="1">
            <a:off x="3905227" y="5496529"/>
            <a:ext cx="1333546" cy="3385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tx1"/>
                </a:solidFill>
              </a:rPr>
              <a:t>Year</a:t>
            </a:r>
            <a:endParaRPr lang="en-US" sz="1600" b="1" dirty="0">
              <a:solidFill>
                <a:schemeClr val="tx1"/>
              </a:solidFill>
            </a:endParaRPr>
          </a:p>
        </p:txBody>
      </p:sp>
      <p:pic>
        <p:nvPicPr>
          <p:cNvPr id="2" name="Picture 1"/>
          <p:cNvPicPr>
            <a:picLocks noChangeAspect="1"/>
          </p:cNvPicPr>
          <p:nvPr/>
        </p:nvPicPr>
        <p:blipFill>
          <a:blip r:embed="rId3"/>
          <a:stretch>
            <a:fillRect/>
          </a:stretch>
        </p:blipFill>
        <p:spPr>
          <a:xfrm>
            <a:off x="569629" y="1600200"/>
            <a:ext cx="8004742" cy="4243184"/>
          </a:xfrm>
          <a:prstGeom prst="rect">
            <a:avLst/>
          </a:prstGeom>
        </p:spPr>
      </p:pic>
    </p:spTree>
    <p:extLst>
      <p:ext uri="{BB962C8B-B14F-4D97-AF65-F5344CB8AC3E}">
        <p14:creationId xmlns:p14="http://schemas.microsoft.com/office/powerpoint/2010/main" val="2586154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Primary MDR-TB,</a:t>
            </a:r>
            <a:br>
              <a:rPr lang="en-US" sz="2800" b="1" dirty="0" smtClean="0"/>
            </a:br>
            <a:r>
              <a:rPr lang="en-US" sz="2800" b="1" dirty="0" smtClean="0"/>
              <a:t>United States, 1993–2015*</a:t>
            </a:r>
            <a:endParaRPr lang="en-US" sz="2800" b="1" dirty="0"/>
          </a:p>
        </p:txBody>
      </p:sp>
      <p:sp>
        <p:nvSpPr>
          <p:cNvPr id="4" name="Text Placeholder 3"/>
          <p:cNvSpPr txBox="1">
            <a:spLocks/>
          </p:cNvSpPr>
          <p:nvPr/>
        </p:nvSpPr>
        <p:spPr>
          <a:xfrm>
            <a:off x="457200" y="5867400"/>
            <a:ext cx="8229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Based on initial isolates from persons with no prior history of TB; multidrug resistant TB (MDR-TB) defined as resistance to at least isoniazid and rifampin.</a:t>
            </a:r>
            <a:endParaRPr lang="en-US" sz="1100" dirty="0"/>
          </a:p>
        </p:txBody>
      </p:sp>
      <p:sp>
        <p:nvSpPr>
          <p:cNvPr id="5" name="TextBox 4"/>
          <p:cNvSpPr txBox="1"/>
          <p:nvPr/>
        </p:nvSpPr>
        <p:spPr>
          <a:xfrm>
            <a:off x="152400" y="1295400"/>
            <a:ext cx="1524000" cy="338554"/>
          </a:xfrm>
          <a:prstGeom prst="rect">
            <a:avLst/>
          </a:prstGeom>
          <a:noFill/>
        </p:spPr>
        <p:txBody>
          <a:bodyPr wrap="square" rtlCol="0">
            <a:spAutoFit/>
          </a:bodyPr>
          <a:lstStyle/>
          <a:p>
            <a:pPr algn="ctr"/>
            <a:r>
              <a:rPr lang="en-US" sz="1600" b="1" dirty="0" smtClean="0"/>
              <a:t>No. of cases</a:t>
            </a:r>
            <a:endParaRPr lang="en-US" sz="1600" b="1" dirty="0"/>
          </a:p>
        </p:txBody>
      </p:sp>
      <p:sp>
        <p:nvSpPr>
          <p:cNvPr id="7" name="TextBox 6"/>
          <p:cNvSpPr txBox="1"/>
          <p:nvPr/>
        </p:nvSpPr>
        <p:spPr>
          <a:xfrm>
            <a:off x="7543800" y="1295400"/>
            <a:ext cx="1524000" cy="338554"/>
          </a:xfrm>
          <a:prstGeom prst="rect">
            <a:avLst/>
          </a:prstGeom>
          <a:noFill/>
        </p:spPr>
        <p:txBody>
          <a:bodyPr wrap="square" rtlCol="0">
            <a:spAutoFit/>
          </a:bodyPr>
          <a:lstStyle/>
          <a:p>
            <a:pPr algn="ctr"/>
            <a:r>
              <a:rPr lang="en-US" sz="1600" b="1" dirty="0" smtClean="0"/>
              <a:t>Percentage</a:t>
            </a:r>
            <a:endParaRPr lang="en-US" sz="1600" b="1" dirty="0"/>
          </a:p>
        </p:txBody>
      </p:sp>
      <p:pic>
        <p:nvPicPr>
          <p:cNvPr id="2" name="Picture 1"/>
          <p:cNvPicPr>
            <a:picLocks noChangeAspect="1"/>
          </p:cNvPicPr>
          <p:nvPr/>
        </p:nvPicPr>
        <p:blipFill>
          <a:blip r:embed="rId3"/>
          <a:stretch>
            <a:fillRect/>
          </a:stretch>
        </p:blipFill>
        <p:spPr>
          <a:xfrm>
            <a:off x="456843" y="1596788"/>
            <a:ext cx="8230313" cy="4194412"/>
          </a:xfrm>
          <a:prstGeom prst="rect">
            <a:avLst/>
          </a:prstGeom>
        </p:spPr>
      </p:pic>
    </p:spTree>
    <p:extLst>
      <p:ext uri="{BB962C8B-B14F-4D97-AF65-F5344CB8AC3E}">
        <p14:creationId xmlns:p14="http://schemas.microsoft.com/office/powerpoint/2010/main" val="2203715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Primary Isoniazid Resistance</a:t>
            </a:r>
            <a:br>
              <a:rPr lang="en-US" sz="2800" b="1" dirty="0" smtClean="0"/>
            </a:br>
            <a:r>
              <a:rPr lang="en-US" sz="2800" b="1" dirty="0" smtClean="0"/>
              <a:t>Among U.S.-Born versus Foreign-Born Persons,</a:t>
            </a:r>
            <a:br>
              <a:rPr lang="en-US" sz="2800" b="1" dirty="0" smtClean="0"/>
            </a:br>
            <a:r>
              <a:rPr lang="en-US" sz="2800" b="1" dirty="0" smtClean="0"/>
              <a:t>United States, 1993–2015*</a:t>
            </a:r>
            <a:endParaRPr lang="en-US" sz="2800" b="1" dirty="0"/>
          </a:p>
        </p:txBody>
      </p:sp>
      <p:sp>
        <p:nvSpPr>
          <p:cNvPr id="4" name="Text Placeholder 3"/>
          <p:cNvSpPr txBox="1">
            <a:spLocks/>
          </p:cNvSpPr>
          <p:nvPr/>
        </p:nvSpPr>
        <p:spPr>
          <a:xfrm>
            <a:off x="457200" y="5943600"/>
            <a:ext cx="6705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Based on initial isolates from persons with no prior history of TB</a:t>
            </a:r>
            <a:r>
              <a:rPr lang="en-US" sz="1200" dirty="0" smtClean="0"/>
              <a:t>.</a:t>
            </a:r>
            <a:endParaRPr lang="en-US" sz="1200" dirty="0"/>
          </a:p>
        </p:txBody>
      </p:sp>
      <p:sp>
        <p:nvSpPr>
          <p:cNvPr id="5" name="Text Box 4"/>
          <p:cNvSpPr txBox="1">
            <a:spLocks noChangeArrowheads="1"/>
          </p:cNvSpPr>
          <p:nvPr/>
        </p:nvSpPr>
        <p:spPr bwMode="auto">
          <a:xfrm rot="16200000">
            <a:off x="-1466641" y="3259723"/>
            <a:ext cx="4186237" cy="338554"/>
          </a:xfrm>
          <a:prstGeom prst="rect">
            <a:avLst/>
          </a:prstGeom>
          <a:noFill/>
          <a:ln w="9525">
            <a:noFill/>
            <a:miter lim="800000"/>
            <a:headEnd/>
            <a:tailEnd/>
          </a:ln>
          <a:effectLst/>
        </p:spPr>
        <p:txBody>
          <a:bodyPr>
            <a:spAutoFit/>
          </a:bodyPr>
          <a:lstStyle/>
          <a:p>
            <a:pPr algn="ctr"/>
            <a:r>
              <a:rPr lang="en-US" sz="1600" b="1" dirty="0" smtClean="0"/>
              <a:t>Resistant</a:t>
            </a:r>
            <a:r>
              <a:rPr lang="en-US" sz="1600" dirty="0" smtClean="0"/>
              <a:t> </a:t>
            </a:r>
            <a:r>
              <a:rPr lang="en-US" sz="1600" b="1" dirty="0" smtClean="0"/>
              <a:t>(%)</a:t>
            </a:r>
            <a:endParaRPr lang="en-US" sz="1600" b="1" dirty="0"/>
          </a:p>
        </p:txBody>
      </p:sp>
      <p:pic>
        <p:nvPicPr>
          <p:cNvPr id="2" name="Picture 1"/>
          <p:cNvPicPr>
            <a:picLocks noChangeAspect="1"/>
          </p:cNvPicPr>
          <p:nvPr/>
        </p:nvPicPr>
        <p:blipFill>
          <a:blip r:embed="rId3"/>
          <a:stretch>
            <a:fillRect/>
          </a:stretch>
        </p:blipFill>
        <p:spPr>
          <a:xfrm>
            <a:off x="761326" y="1544948"/>
            <a:ext cx="7773074" cy="4474852"/>
          </a:xfrm>
          <a:prstGeom prst="rect">
            <a:avLst/>
          </a:prstGeom>
        </p:spPr>
      </p:pic>
    </p:spTree>
    <p:extLst>
      <p:ext uri="{BB962C8B-B14F-4D97-AF65-F5344CB8AC3E}">
        <p14:creationId xmlns:p14="http://schemas.microsoft.com/office/powerpoint/2010/main" val="78513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457200" y="5791200"/>
            <a:ext cx="6705600" cy="60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Based on initial isolates from persons with no prior history of TB; multidrug resistant TB (MDR-TB) defined as resistance to at least isoniazid and rifampin.</a:t>
            </a:r>
          </a:p>
        </p:txBody>
      </p:sp>
      <p:sp>
        <p:nvSpPr>
          <p:cNvPr id="4" name="Title 1"/>
          <p:cNvSpPr txBox="1">
            <a:spLocks/>
          </p:cNvSpPr>
          <p:nvPr/>
        </p:nvSpPr>
        <p:spPr>
          <a:xfrm>
            <a:off x="457200" y="3810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Primary MDR-TB Among U.S.-Born versus Foreign-Born Persons,</a:t>
            </a:r>
            <a:br>
              <a:rPr lang="en-US" sz="2800" b="1" dirty="0" smtClean="0"/>
            </a:br>
            <a:r>
              <a:rPr lang="en-US" sz="2800" b="1" dirty="0" smtClean="0"/>
              <a:t>United States, 1993–2015*</a:t>
            </a:r>
            <a:endParaRPr lang="en-US" sz="2800" b="1" dirty="0"/>
          </a:p>
        </p:txBody>
      </p:sp>
      <p:sp>
        <p:nvSpPr>
          <p:cNvPr id="5" name="Text Box 4"/>
          <p:cNvSpPr txBox="1">
            <a:spLocks noChangeArrowheads="1"/>
          </p:cNvSpPr>
          <p:nvPr/>
        </p:nvSpPr>
        <p:spPr bwMode="auto">
          <a:xfrm rot="16200000">
            <a:off x="-1652796" y="3259723"/>
            <a:ext cx="4186237" cy="338554"/>
          </a:xfrm>
          <a:prstGeom prst="rect">
            <a:avLst/>
          </a:prstGeom>
          <a:noFill/>
          <a:ln w="9525">
            <a:noFill/>
            <a:miter lim="800000"/>
            <a:headEnd/>
            <a:tailEnd/>
          </a:ln>
          <a:effectLst/>
        </p:spPr>
        <p:txBody>
          <a:bodyPr>
            <a:spAutoFit/>
          </a:bodyPr>
          <a:lstStyle/>
          <a:p>
            <a:pPr algn="ctr"/>
            <a:r>
              <a:rPr lang="en-US" sz="1600" b="1" dirty="0" smtClean="0"/>
              <a:t>Resistant</a:t>
            </a:r>
            <a:r>
              <a:rPr lang="en-US" sz="1600" dirty="0" smtClean="0"/>
              <a:t> </a:t>
            </a:r>
            <a:r>
              <a:rPr lang="en-US" sz="1600" b="1" dirty="0" smtClean="0"/>
              <a:t>(%)</a:t>
            </a:r>
            <a:endParaRPr lang="en-US" sz="1600" b="1" dirty="0"/>
          </a:p>
        </p:txBody>
      </p:sp>
      <p:pic>
        <p:nvPicPr>
          <p:cNvPr id="2" name="Picture 1"/>
          <p:cNvPicPr>
            <a:picLocks noChangeAspect="1"/>
          </p:cNvPicPr>
          <p:nvPr/>
        </p:nvPicPr>
        <p:blipFill>
          <a:blip r:embed="rId3"/>
          <a:stretch>
            <a:fillRect/>
          </a:stretch>
        </p:blipFill>
        <p:spPr>
          <a:xfrm>
            <a:off x="533050" y="1447800"/>
            <a:ext cx="8077900" cy="4474852"/>
          </a:xfrm>
          <a:prstGeom prst="rect">
            <a:avLst/>
          </a:prstGeom>
        </p:spPr>
      </p:pic>
    </p:spTree>
    <p:extLst>
      <p:ext uri="{BB962C8B-B14F-4D97-AF65-F5344CB8AC3E}">
        <p14:creationId xmlns:p14="http://schemas.microsoft.com/office/powerpoint/2010/main" val="533472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XDR-TB* Case Count, Defined on Initial DST,</a:t>
            </a:r>
            <a:r>
              <a:rPr lang="en-US" sz="2800" b="1" baseline="30000" dirty="0" smtClean="0"/>
              <a:t>†</a:t>
            </a:r>
            <a:r>
              <a:rPr lang="en-US" sz="2800" b="1" dirty="0" smtClean="0"/>
              <a:t> </a:t>
            </a:r>
            <a:br>
              <a:rPr lang="en-US" sz="2800" b="1" dirty="0" smtClean="0"/>
            </a:br>
            <a:r>
              <a:rPr lang="en-US" sz="2800" b="1" dirty="0" smtClean="0"/>
              <a:t>by Year, 1993–2015</a:t>
            </a:r>
            <a:r>
              <a:rPr lang="en-US" sz="2800" b="1" baseline="30000" dirty="0" smtClean="0"/>
              <a:t>§</a:t>
            </a:r>
            <a:endParaRPr lang="en-US" sz="2800" b="1" baseline="30000" dirty="0"/>
          </a:p>
        </p:txBody>
      </p:sp>
      <p:sp>
        <p:nvSpPr>
          <p:cNvPr id="4" name="Text Placeholder 3"/>
          <p:cNvSpPr txBox="1">
            <a:spLocks/>
          </p:cNvSpPr>
          <p:nvPr/>
        </p:nvSpPr>
        <p:spPr>
          <a:xfrm>
            <a:off x="423756" y="5638800"/>
            <a:ext cx="8415444" cy="11212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lnSpc>
                <a:spcPts val="1100"/>
              </a:lnSpc>
              <a:buFont typeface="Arial" pitchFamily="34" charset="0"/>
              <a:buNone/>
            </a:pPr>
            <a:r>
              <a:rPr lang="en-US" sz="1100" dirty="0" smtClean="0"/>
              <a:t>*	XDR-TB , extensively drug-resistant TB.</a:t>
            </a:r>
          </a:p>
          <a:p>
            <a:pPr marL="109538" indent="-109538">
              <a:lnSpc>
                <a:spcPts val="1100"/>
              </a:lnSpc>
              <a:buFont typeface="Arial" pitchFamily="34" charset="0"/>
              <a:buNone/>
            </a:pPr>
            <a:r>
              <a:rPr lang="en-US" sz="1100" baseline="30000" dirty="0" smtClean="0"/>
              <a:t>†</a:t>
            </a:r>
            <a:r>
              <a:rPr lang="en-US" sz="1100" dirty="0" smtClean="0"/>
              <a:t>	DST, drug susceptibility test.</a:t>
            </a:r>
          </a:p>
          <a:p>
            <a:pPr marL="109538" indent="-109538">
              <a:lnSpc>
                <a:spcPts val="1100"/>
              </a:lnSpc>
              <a:buFont typeface="Arial" pitchFamily="34" charset="0"/>
              <a:buNone/>
            </a:pPr>
            <a:r>
              <a:rPr lang="en-US" sz="1100" baseline="30000" dirty="0" smtClean="0"/>
              <a:t>§</a:t>
            </a:r>
            <a:r>
              <a:rPr lang="en-US" sz="1100" dirty="0" smtClean="0"/>
              <a:t>	As of June 9, 2016.</a:t>
            </a:r>
          </a:p>
          <a:p>
            <a:pPr marL="0" indent="0">
              <a:lnSpc>
                <a:spcPts val="1100"/>
              </a:lnSpc>
              <a:buFont typeface="Arial" pitchFamily="34" charset="0"/>
              <a:buNone/>
            </a:pPr>
            <a:r>
              <a:rPr lang="en-US" sz="1100" b="1" dirty="0" smtClean="0"/>
              <a:t>Note: </a:t>
            </a:r>
            <a:r>
              <a:rPr lang="en-US" sz="1100" dirty="0" smtClean="0"/>
              <a:t>XDR-TB is defined as resistance to isoniazid and rifampin, plus resistance to any fluoroquinolone and at least one of three injectable second-line anti-TB drugs.</a:t>
            </a:r>
            <a:endParaRPr lang="en-US" sz="1100" dirty="0"/>
          </a:p>
        </p:txBody>
      </p:sp>
      <p:sp>
        <p:nvSpPr>
          <p:cNvPr id="5" name="Text Box 4"/>
          <p:cNvSpPr txBox="1">
            <a:spLocks noChangeArrowheads="1"/>
          </p:cNvSpPr>
          <p:nvPr/>
        </p:nvSpPr>
        <p:spPr bwMode="auto">
          <a:xfrm rot="16200000">
            <a:off x="-1576596" y="3071604"/>
            <a:ext cx="4186237" cy="338554"/>
          </a:xfrm>
          <a:prstGeom prst="rect">
            <a:avLst/>
          </a:prstGeom>
          <a:noFill/>
          <a:ln w="9525">
            <a:noFill/>
            <a:miter lim="800000"/>
            <a:headEnd/>
            <a:tailEnd/>
          </a:ln>
          <a:effectLst/>
        </p:spPr>
        <p:txBody>
          <a:bodyPr>
            <a:spAutoFit/>
          </a:bodyPr>
          <a:lstStyle/>
          <a:p>
            <a:pPr algn="ctr"/>
            <a:r>
              <a:rPr lang="en-US" sz="1600" b="1" dirty="0" smtClean="0"/>
              <a:t>Case count</a:t>
            </a:r>
            <a:endParaRPr lang="en-US" sz="1600" b="1" dirty="0"/>
          </a:p>
        </p:txBody>
      </p:sp>
      <p:sp>
        <p:nvSpPr>
          <p:cNvPr id="6" name="Text Box 4"/>
          <p:cNvSpPr txBox="1">
            <a:spLocks noChangeArrowheads="1"/>
          </p:cNvSpPr>
          <p:nvPr/>
        </p:nvSpPr>
        <p:spPr bwMode="auto">
          <a:xfrm>
            <a:off x="2514600" y="5334000"/>
            <a:ext cx="4186237" cy="338554"/>
          </a:xfrm>
          <a:prstGeom prst="rect">
            <a:avLst/>
          </a:prstGeom>
          <a:noFill/>
          <a:ln w="9525">
            <a:noFill/>
            <a:miter lim="800000"/>
            <a:headEnd/>
            <a:tailEnd/>
          </a:ln>
          <a:effectLst/>
        </p:spPr>
        <p:txBody>
          <a:bodyPr>
            <a:spAutoFit/>
          </a:bodyPr>
          <a:lstStyle/>
          <a:p>
            <a:pPr algn="ctr"/>
            <a:r>
              <a:rPr lang="en-US" sz="1600" b="1" dirty="0" smtClean="0">
                <a:solidFill>
                  <a:schemeClr val="accent1">
                    <a:lumMod val="75000"/>
                  </a:schemeClr>
                </a:solidFill>
              </a:rPr>
              <a:t>Year of diagnosis</a:t>
            </a:r>
            <a:endParaRPr lang="en-US" sz="1600" b="1" dirty="0">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609256" y="1447800"/>
            <a:ext cx="7925487" cy="3889585"/>
          </a:xfrm>
          <a:prstGeom prst="rect">
            <a:avLst/>
          </a:prstGeom>
        </p:spPr>
      </p:pic>
    </p:spTree>
    <p:extLst>
      <p:ext uri="{BB962C8B-B14F-4D97-AF65-F5344CB8AC3E}">
        <p14:creationId xmlns:p14="http://schemas.microsoft.com/office/powerpoint/2010/main" val="3350661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Reporting of HIV Test Results Among Persons with TB, by Age Group, United States, 1993–2015*</a:t>
            </a:r>
            <a:endParaRPr lang="en-US" sz="2800" b="1" dirty="0"/>
          </a:p>
        </p:txBody>
      </p:sp>
      <p:sp>
        <p:nvSpPr>
          <p:cNvPr id="4" name="Text Placeholder 3"/>
          <p:cNvSpPr txBox="1">
            <a:spLocks/>
          </p:cNvSpPr>
          <p:nvPr/>
        </p:nvSpPr>
        <p:spPr>
          <a:xfrm>
            <a:off x="331856" y="5486400"/>
            <a:ext cx="8507344" cy="116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Includes persons with positive, negative, or indeterminate human immunodeficiency virus (HIV) test results and persons from California with co-diagnosis of TB and acquired immunodeficiency syndrome (AIDS).  Rhode Island did not report HIV test results for years 1993–1997. HIV test results for Vermont are not included for years 2007–2010. HIV test results for California are not included for years 2005–2010.</a:t>
            </a:r>
            <a:endParaRPr lang="en-US" sz="1100" dirty="0"/>
          </a:p>
        </p:txBody>
      </p:sp>
      <p:sp>
        <p:nvSpPr>
          <p:cNvPr id="5" name="Text Box 4"/>
          <p:cNvSpPr txBox="1">
            <a:spLocks noChangeArrowheads="1"/>
          </p:cNvSpPr>
          <p:nvPr/>
        </p:nvSpPr>
        <p:spPr bwMode="auto">
          <a:xfrm rot="16200000">
            <a:off x="-1576596" y="3056215"/>
            <a:ext cx="4186237" cy="369332"/>
          </a:xfrm>
          <a:prstGeom prst="rect">
            <a:avLst/>
          </a:prstGeom>
          <a:noFill/>
          <a:ln w="9525">
            <a:noFill/>
            <a:miter lim="800000"/>
            <a:headEnd/>
            <a:tailEnd/>
          </a:ln>
          <a:effectLst/>
        </p:spPr>
        <p:txBody>
          <a:bodyPr>
            <a:spAutoFit/>
          </a:bodyPr>
          <a:lstStyle/>
          <a:p>
            <a:pPr algn="ctr"/>
            <a:r>
              <a:rPr lang="en-US" b="1" dirty="0" smtClean="0"/>
              <a:t>With test results (%)</a:t>
            </a:r>
            <a:endParaRPr lang="en-US" b="1" dirty="0"/>
          </a:p>
        </p:txBody>
      </p:sp>
      <p:pic>
        <p:nvPicPr>
          <p:cNvPr id="2" name="Picture 1"/>
          <p:cNvPicPr>
            <a:picLocks noChangeAspect="1"/>
          </p:cNvPicPr>
          <p:nvPr/>
        </p:nvPicPr>
        <p:blipFill>
          <a:blip r:embed="rId3"/>
          <a:stretch>
            <a:fillRect/>
          </a:stretch>
        </p:blipFill>
        <p:spPr>
          <a:xfrm>
            <a:off x="569629" y="1468761"/>
            <a:ext cx="8004742" cy="4322439"/>
          </a:xfrm>
          <a:prstGeom prst="rect">
            <a:avLst/>
          </a:prstGeom>
        </p:spPr>
      </p:pic>
    </p:spTree>
    <p:extLst>
      <p:ext uri="{BB962C8B-B14F-4D97-AF65-F5344CB8AC3E}">
        <p14:creationId xmlns:p14="http://schemas.microsoft.com/office/powerpoint/2010/main" val="3476740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Estimated HIV Coinfection Among Persons </a:t>
            </a:r>
            <a:br>
              <a:rPr lang="en-US" sz="2800" b="1" dirty="0" smtClean="0"/>
            </a:br>
            <a:r>
              <a:rPr lang="en-US" sz="2800" b="1" dirty="0" smtClean="0"/>
              <a:t>Reported with TB, United States, 1993–2015*</a:t>
            </a:r>
            <a:endParaRPr lang="en-US" sz="2800" b="1" dirty="0"/>
          </a:p>
        </p:txBody>
      </p:sp>
      <p:sp>
        <p:nvSpPr>
          <p:cNvPr id="4" name="Text Placeholder 3"/>
          <p:cNvSpPr txBox="1">
            <a:spLocks/>
          </p:cNvSpPr>
          <p:nvPr/>
        </p:nvSpPr>
        <p:spPr>
          <a:xfrm>
            <a:off x="457200" y="5821680"/>
            <a:ext cx="8229600" cy="63398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a:t>
            </a:r>
          </a:p>
          <a:p>
            <a:pPr marL="0" indent="0">
              <a:buFont typeface="Arial" pitchFamily="34" charset="0"/>
              <a:buNone/>
            </a:pPr>
            <a:r>
              <a:rPr lang="en-US" sz="1100" b="1" dirty="0" smtClean="0"/>
              <a:t>Note:</a:t>
            </a:r>
            <a:r>
              <a:rPr lang="en-US" sz="1100" dirty="0" smtClean="0"/>
              <a:t> Minimum estimates are based on reported HIV-positive status among all TB patients in the age group</a:t>
            </a:r>
            <a:r>
              <a:rPr lang="en-US" sz="1200" dirty="0" smtClean="0"/>
              <a:t>.</a:t>
            </a:r>
            <a:endParaRPr lang="en-US" sz="1200" dirty="0"/>
          </a:p>
        </p:txBody>
      </p:sp>
      <p:sp>
        <p:nvSpPr>
          <p:cNvPr id="5" name="Text Box 4"/>
          <p:cNvSpPr txBox="1">
            <a:spLocks noChangeArrowheads="1"/>
          </p:cNvSpPr>
          <p:nvPr/>
        </p:nvSpPr>
        <p:spPr bwMode="auto">
          <a:xfrm rot="16200000">
            <a:off x="-1652796" y="3177437"/>
            <a:ext cx="4186237" cy="369332"/>
          </a:xfrm>
          <a:prstGeom prst="rect">
            <a:avLst/>
          </a:prstGeom>
          <a:noFill/>
          <a:ln w="9525">
            <a:noFill/>
            <a:miter lim="800000"/>
            <a:headEnd/>
            <a:tailEnd/>
          </a:ln>
          <a:effectLst/>
        </p:spPr>
        <p:txBody>
          <a:bodyPr>
            <a:spAutoFit/>
          </a:bodyPr>
          <a:lstStyle/>
          <a:p>
            <a:pPr algn="ctr"/>
            <a:r>
              <a:rPr lang="en-US" b="1" dirty="0" smtClean="0"/>
              <a:t>Coinfection (%)</a:t>
            </a:r>
          </a:p>
        </p:txBody>
      </p:sp>
      <p:pic>
        <p:nvPicPr>
          <p:cNvPr id="2" name="Picture 1"/>
          <p:cNvPicPr>
            <a:picLocks noChangeAspect="1"/>
          </p:cNvPicPr>
          <p:nvPr/>
        </p:nvPicPr>
        <p:blipFill>
          <a:blip r:embed="rId3"/>
          <a:stretch>
            <a:fillRect/>
          </a:stretch>
        </p:blipFill>
        <p:spPr>
          <a:xfrm>
            <a:off x="533400" y="1471803"/>
            <a:ext cx="8157155" cy="4395597"/>
          </a:xfrm>
          <a:prstGeom prst="rect">
            <a:avLst/>
          </a:prstGeom>
        </p:spPr>
      </p:pic>
    </p:spTree>
    <p:extLst>
      <p:ext uri="{BB962C8B-B14F-4D97-AF65-F5344CB8AC3E}">
        <p14:creationId xmlns:p14="http://schemas.microsoft.com/office/powerpoint/2010/main" val="263993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Cases Among Persons Aged ≥15 Years Residing in Correctional Facilities,</a:t>
            </a:r>
            <a:br>
              <a:rPr lang="en-US" sz="2800" b="1" dirty="0" smtClean="0"/>
            </a:br>
            <a:r>
              <a:rPr lang="en-US" sz="2800" b="1" dirty="0" smtClean="0"/>
              <a:t>United States, 1993–2015*</a:t>
            </a:r>
            <a:endParaRPr lang="en-US" sz="2800" b="1" dirty="0"/>
          </a:p>
        </p:txBody>
      </p:sp>
      <p:sp>
        <p:nvSpPr>
          <p:cNvPr id="4" name="Text Placeholder 3"/>
          <p:cNvSpPr txBox="1">
            <a:spLocks/>
          </p:cNvSpPr>
          <p:nvPr/>
        </p:nvSpPr>
        <p:spPr>
          <a:xfrm>
            <a:off x="457200" y="5867400"/>
            <a:ext cx="6781800" cy="52111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9538" indent="-109538"/>
            <a:r>
              <a:rPr lang="en-US" sz="1100" dirty="0" smtClean="0"/>
              <a:t>*	As of June 9, 2016.</a:t>
            </a:r>
          </a:p>
          <a:p>
            <a:r>
              <a:rPr lang="en-US" sz="1100" b="1" dirty="0" smtClean="0"/>
              <a:t>Note:</a:t>
            </a:r>
            <a:r>
              <a:rPr lang="en-US" sz="1100" dirty="0" smtClean="0"/>
              <a:t> Resident of correctional facility at time of TB diagnosis</a:t>
            </a:r>
            <a:r>
              <a:rPr lang="en-US" sz="1200" dirty="0" smtClean="0"/>
              <a:t>.</a:t>
            </a:r>
          </a:p>
        </p:txBody>
      </p:sp>
      <p:sp>
        <p:nvSpPr>
          <p:cNvPr id="5" name="TextBox 4"/>
          <p:cNvSpPr txBox="1"/>
          <p:nvPr/>
        </p:nvSpPr>
        <p:spPr>
          <a:xfrm>
            <a:off x="152400" y="1295400"/>
            <a:ext cx="1524000" cy="338554"/>
          </a:xfrm>
          <a:prstGeom prst="rect">
            <a:avLst/>
          </a:prstGeom>
          <a:noFill/>
        </p:spPr>
        <p:txBody>
          <a:bodyPr wrap="square" rtlCol="0">
            <a:spAutoFit/>
          </a:bodyPr>
          <a:lstStyle/>
          <a:p>
            <a:pPr algn="ctr"/>
            <a:r>
              <a:rPr lang="en-US" sz="1600" b="1" dirty="0" smtClean="0"/>
              <a:t>No. of cases</a:t>
            </a:r>
            <a:endParaRPr lang="en-US" sz="1600" b="1" dirty="0"/>
          </a:p>
        </p:txBody>
      </p:sp>
      <p:sp>
        <p:nvSpPr>
          <p:cNvPr id="6" name="TextBox 5"/>
          <p:cNvSpPr txBox="1"/>
          <p:nvPr/>
        </p:nvSpPr>
        <p:spPr>
          <a:xfrm>
            <a:off x="7543800" y="1295400"/>
            <a:ext cx="1524000" cy="338554"/>
          </a:xfrm>
          <a:prstGeom prst="rect">
            <a:avLst/>
          </a:prstGeom>
          <a:noFill/>
        </p:spPr>
        <p:txBody>
          <a:bodyPr wrap="square" rtlCol="0">
            <a:spAutoFit/>
          </a:bodyPr>
          <a:lstStyle/>
          <a:p>
            <a:pPr algn="ctr"/>
            <a:r>
              <a:rPr lang="en-US" sz="1600" b="1" dirty="0" smtClean="0"/>
              <a:t>Percentage</a:t>
            </a:r>
            <a:endParaRPr lang="en-US" sz="1600" b="1" dirty="0"/>
          </a:p>
        </p:txBody>
      </p:sp>
      <p:pic>
        <p:nvPicPr>
          <p:cNvPr id="2" name="Picture 1"/>
          <p:cNvPicPr>
            <a:picLocks noChangeAspect="1"/>
          </p:cNvPicPr>
          <p:nvPr/>
        </p:nvPicPr>
        <p:blipFill>
          <a:blip r:embed="rId3"/>
          <a:stretch>
            <a:fillRect/>
          </a:stretch>
        </p:blipFill>
        <p:spPr>
          <a:xfrm>
            <a:off x="417216" y="1676400"/>
            <a:ext cx="8309568" cy="4237087"/>
          </a:xfrm>
          <a:prstGeom prst="rect">
            <a:avLst/>
          </a:prstGeom>
        </p:spPr>
      </p:pic>
    </p:spTree>
    <p:extLst>
      <p:ext uri="{BB962C8B-B14F-4D97-AF65-F5344CB8AC3E}">
        <p14:creationId xmlns:p14="http://schemas.microsoft.com/office/powerpoint/2010/main" val="2763186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304800"/>
            <a:ext cx="84582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800"/>
              </a:lnSpc>
            </a:pPr>
            <a:r>
              <a:rPr lang="en-US" sz="2800" b="1" dirty="0" smtClean="0"/>
              <a:t>TB Cases Reported Among Homeless Persons</a:t>
            </a:r>
            <a:br>
              <a:rPr lang="en-US" sz="2800" b="1" dirty="0" smtClean="0"/>
            </a:br>
            <a:r>
              <a:rPr lang="en-US" sz="2800" b="1" dirty="0" smtClean="0"/>
              <a:t>During the 12 Months Before Diagnosis, </a:t>
            </a:r>
            <a:br>
              <a:rPr lang="en-US" sz="2800" b="1" dirty="0" smtClean="0"/>
            </a:br>
            <a:r>
              <a:rPr lang="en-US" sz="2800" b="1" dirty="0" smtClean="0"/>
              <a:t>Ages ≥15 Years, United States, 1993–2015*</a:t>
            </a:r>
            <a:endParaRPr lang="en-US" sz="2800" b="1" dirty="0"/>
          </a:p>
        </p:txBody>
      </p:sp>
      <p:sp>
        <p:nvSpPr>
          <p:cNvPr id="4" name="Text Placeholder 3"/>
          <p:cNvSpPr txBox="1">
            <a:spLocks/>
          </p:cNvSpPr>
          <p:nvPr/>
        </p:nvSpPr>
        <p:spPr>
          <a:xfrm>
            <a:off x="457200" y="5791200"/>
            <a:ext cx="6781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indent="-114300"/>
            <a:r>
              <a:rPr lang="en-US" sz="1100" dirty="0" smtClean="0"/>
              <a:t>*	As of June 9, 2016.</a:t>
            </a:r>
          </a:p>
          <a:p>
            <a:pPr marL="114300" indent="-114300"/>
            <a:r>
              <a:rPr lang="en-US" sz="1100" b="1" dirty="0" smtClean="0"/>
              <a:t>Note:</a:t>
            </a:r>
            <a:r>
              <a:rPr lang="en-US" sz="1100" dirty="0" smtClean="0"/>
              <a:t> Homeless during the 12 months before TB diagnosis.</a:t>
            </a:r>
            <a:endParaRPr lang="en-US" sz="1100" dirty="0"/>
          </a:p>
        </p:txBody>
      </p:sp>
      <p:sp>
        <p:nvSpPr>
          <p:cNvPr id="6" name="TextBox 5"/>
          <p:cNvSpPr txBox="1"/>
          <p:nvPr/>
        </p:nvSpPr>
        <p:spPr>
          <a:xfrm>
            <a:off x="152400" y="1566446"/>
            <a:ext cx="1524000" cy="338554"/>
          </a:xfrm>
          <a:prstGeom prst="rect">
            <a:avLst/>
          </a:prstGeom>
          <a:noFill/>
        </p:spPr>
        <p:txBody>
          <a:bodyPr wrap="square" rtlCol="0">
            <a:spAutoFit/>
          </a:bodyPr>
          <a:lstStyle/>
          <a:p>
            <a:pPr algn="ctr"/>
            <a:r>
              <a:rPr lang="en-US" sz="1600" b="1" dirty="0" smtClean="0"/>
              <a:t>No. of cases</a:t>
            </a:r>
            <a:endParaRPr lang="en-US" sz="1600" b="1" dirty="0"/>
          </a:p>
        </p:txBody>
      </p:sp>
      <p:sp>
        <p:nvSpPr>
          <p:cNvPr id="7" name="TextBox 6"/>
          <p:cNvSpPr txBox="1"/>
          <p:nvPr/>
        </p:nvSpPr>
        <p:spPr>
          <a:xfrm>
            <a:off x="7543800" y="1566446"/>
            <a:ext cx="1524000" cy="338554"/>
          </a:xfrm>
          <a:prstGeom prst="rect">
            <a:avLst/>
          </a:prstGeom>
          <a:noFill/>
        </p:spPr>
        <p:txBody>
          <a:bodyPr wrap="square" rtlCol="0">
            <a:spAutoFit/>
          </a:bodyPr>
          <a:lstStyle/>
          <a:p>
            <a:pPr algn="ctr"/>
            <a:r>
              <a:rPr lang="en-US" sz="1600" b="1" dirty="0" smtClean="0"/>
              <a:t>Percentage</a:t>
            </a:r>
            <a:endParaRPr lang="en-US" sz="1600" b="1" dirty="0"/>
          </a:p>
        </p:txBody>
      </p:sp>
      <p:pic>
        <p:nvPicPr>
          <p:cNvPr id="2" name="Picture 1"/>
          <p:cNvPicPr>
            <a:picLocks noChangeAspect="1"/>
          </p:cNvPicPr>
          <p:nvPr/>
        </p:nvPicPr>
        <p:blipFill>
          <a:blip r:embed="rId3"/>
          <a:stretch>
            <a:fillRect/>
          </a:stretch>
        </p:blipFill>
        <p:spPr>
          <a:xfrm>
            <a:off x="377588" y="1898560"/>
            <a:ext cx="8388823" cy="3968840"/>
          </a:xfrm>
          <a:prstGeom prst="rect">
            <a:avLst/>
          </a:prstGeom>
        </p:spPr>
      </p:pic>
    </p:spTree>
    <p:extLst>
      <p:ext uri="{BB962C8B-B14F-4D97-AF65-F5344CB8AC3E}">
        <p14:creationId xmlns:p14="http://schemas.microsoft.com/office/powerpoint/2010/main" val="4033808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2019300" y="5608797"/>
            <a:ext cx="3990474" cy="3348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smtClean="0"/>
              <a:t>*	Cases per 100,000 population; as of June 9, 2016.</a:t>
            </a:r>
            <a:endParaRPr lang="en-US" sz="1100" dirty="0"/>
          </a:p>
        </p:txBody>
      </p:sp>
      <p:sp>
        <p:nvSpPr>
          <p:cNvPr id="10" name="Rectangle 2"/>
          <p:cNvSpPr txBox="1">
            <a:spLocks noChangeArrowheads="1"/>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200"/>
              </a:lnSpc>
            </a:pPr>
            <a:r>
              <a:rPr lang="en-US" sz="2800" b="1" dirty="0" smtClean="0">
                <a:cs typeface="Arial" panose="020B0604020202020204" pitchFamily="34" charset="0"/>
              </a:rPr>
              <a:t>TB Morbidity United States, 2010–2015</a:t>
            </a:r>
          </a:p>
        </p:txBody>
      </p:sp>
      <p:pic>
        <p:nvPicPr>
          <p:cNvPr id="2" name="Picture 1"/>
          <p:cNvPicPr>
            <a:picLocks noChangeAspect="1"/>
          </p:cNvPicPr>
          <p:nvPr/>
        </p:nvPicPr>
        <p:blipFill>
          <a:blip r:embed="rId3"/>
          <a:stretch>
            <a:fillRect/>
          </a:stretch>
        </p:blipFill>
        <p:spPr>
          <a:xfrm>
            <a:off x="2002313" y="1472014"/>
            <a:ext cx="5139373" cy="3913971"/>
          </a:xfrm>
          <a:prstGeom prst="rect">
            <a:avLst/>
          </a:prstGeom>
        </p:spPr>
      </p:pic>
    </p:spTree>
    <p:extLst>
      <p:ext uri="{BB962C8B-B14F-4D97-AF65-F5344CB8AC3E}">
        <p14:creationId xmlns:p14="http://schemas.microsoft.com/office/powerpoint/2010/main" val="1511664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04800"/>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800"/>
              </a:lnSpc>
            </a:pPr>
            <a:r>
              <a:rPr lang="en-US" sz="2800" b="1" dirty="0" smtClean="0"/>
              <a:t>Mode of Treatment Administration </a:t>
            </a:r>
            <a:br>
              <a:rPr lang="en-US" sz="2800" b="1" dirty="0" smtClean="0"/>
            </a:br>
            <a:r>
              <a:rPr lang="en-US" sz="2800" b="1" dirty="0" smtClean="0"/>
              <a:t>Among Persons Reported with TB,</a:t>
            </a:r>
            <a:br>
              <a:rPr lang="en-US" sz="2800" b="1" dirty="0" smtClean="0"/>
            </a:br>
            <a:r>
              <a:rPr lang="en-US" sz="2800" b="1" dirty="0" smtClean="0"/>
              <a:t>United States, 1993–2013*</a:t>
            </a:r>
            <a:endParaRPr lang="en-US" sz="2800" b="1" dirty="0"/>
          </a:p>
        </p:txBody>
      </p:sp>
      <p:sp>
        <p:nvSpPr>
          <p:cNvPr id="4" name="Text Placeholder 3"/>
          <p:cNvSpPr txBox="1">
            <a:spLocks/>
          </p:cNvSpPr>
          <p:nvPr/>
        </p:nvSpPr>
        <p:spPr>
          <a:xfrm>
            <a:off x="397876" y="5715000"/>
            <a:ext cx="8441323" cy="83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Font typeface="Arial" pitchFamily="34" charset="0"/>
              <a:buNone/>
            </a:pPr>
            <a:r>
              <a:rPr lang="en-US" sz="1100" dirty="0" smtClean="0"/>
              <a:t>DOT, directly observed therapy; SA, self-administered therapy.</a:t>
            </a:r>
          </a:p>
          <a:p>
            <a:pPr marL="109538" indent="-109538">
              <a:lnSpc>
                <a:spcPts val="1200"/>
              </a:lnSpc>
              <a:buFont typeface="Arial" pitchFamily="34" charset="0"/>
              <a:buNone/>
            </a:pPr>
            <a:r>
              <a:rPr lang="en-US" sz="1100" dirty="0" smtClean="0"/>
              <a:t>*	As of June 9, 2016; data available through 2013 only.</a:t>
            </a:r>
          </a:p>
          <a:p>
            <a:pPr marL="109538" indent="-109538">
              <a:lnSpc>
                <a:spcPts val="1200"/>
              </a:lnSpc>
              <a:buFont typeface="Arial" pitchFamily="34" charset="0"/>
              <a:buNone/>
            </a:pPr>
            <a:r>
              <a:rPr lang="en-US" sz="1100" baseline="30000" dirty="0" smtClean="0"/>
              <a:t>†	</a:t>
            </a:r>
            <a:r>
              <a:rPr lang="en-US" sz="1100" dirty="0" smtClean="0"/>
              <a:t>Percentage of total cases among persons alive at diagnosis, with an initial regimen of one or more drugs prescribed and excluding cases with unknown mode of treatment administration.</a:t>
            </a:r>
          </a:p>
        </p:txBody>
      </p:sp>
      <p:sp>
        <p:nvSpPr>
          <p:cNvPr id="5" name="Text Box 4"/>
          <p:cNvSpPr txBox="1">
            <a:spLocks noChangeArrowheads="1"/>
          </p:cNvSpPr>
          <p:nvPr/>
        </p:nvSpPr>
        <p:spPr bwMode="auto">
          <a:xfrm rot="16200000">
            <a:off x="-1236078" y="3412123"/>
            <a:ext cx="3352801" cy="338554"/>
          </a:xfrm>
          <a:prstGeom prst="rect">
            <a:avLst/>
          </a:prstGeom>
          <a:noFill/>
          <a:ln w="9525">
            <a:noFill/>
            <a:miter lim="800000"/>
            <a:headEnd/>
            <a:tailEnd/>
          </a:ln>
          <a:effectLst/>
        </p:spPr>
        <p:txBody>
          <a:bodyPr wrap="square">
            <a:spAutoFit/>
          </a:bodyPr>
          <a:lstStyle/>
          <a:p>
            <a:pPr algn="ctr"/>
            <a:r>
              <a:rPr lang="en-US" sz="1600" b="1" dirty="0" smtClean="0">
                <a:solidFill>
                  <a:srgbClr val="00399C"/>
                </a:solidFill>
              </a:rPr>
              <a:t>Percentage</a:t>
            </a:r>
            <a:r>
              <a:rPr lang="en-US" sz="1600" b="1" baseline="30000" dirty="0" smtClean="0">
                <a:solidFill>
                  <a:srgbClr val="00399C"/>
                </a:solidFill>
              </a:rPr>
              <a:t>†</a:t>
            </a:r>
          </a:p>
        </p:txBody>
      </p:sp>
      <p:sp>
        <p:nvSpPr>
          <p:cNvPr id="7" name="TextBox 5"/>
          <p:cNvSpPr txBox="1"/>
          <p:nvPr/>
        </p:nvSpPr>
        <p:spPr>
          <a:xfrm flipH="1">
            <a:off x="3951749" y="5376453"/>
            <a:ext cx="1333576" cy="33854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tx1"/>
                </a:solidFill>
              </a:rPr>
              <a:t>Year</a:t>
            </a:r>
            <a:endParaRPr lang="en-US" sz="1600" b="1" dirty="0">
              <a:solidFill>
                <a:schemeClr val="tx1"/>
              </a:solidFill>
            </a:endParaRPr>
          </a:p>
        </p:txBody>
      </p:sp>
      <p:pic>
        <p:nvPicPr>
          <p:cNvPr id="2" name="Picture 1"/>
          <p:cNvPicPr>
            <a:picLocks noChangeAspect="1"/>
          </p:cNvPicPr>
          <p:nvPr/>
        </p:nvPicPr>
        <p:blipFill>
          <a:blip r:embed="rId3"/>
          <a:stretch>
            <a:fillRect/>
          </a:stretch>
        </p:blipFill>
        <p:spPr>
          <a:xfrm>
            <a:off x="587918" y="1520602"/>
            <a:ext cx="7968163" cy="4041998"/>
          </a:xfrm>
          <a:prstGeom prst="rect">
            <a:avLst/>
          </a:prstGeom>
        </p:spPr>
      </p:pic>
    </p:spTree>
    <p:extLst>
      <p:ext uri="{BB962C8B-B14F-4D97-AF65-F5344CB8AC3E}">
        <p14:creationId xmlns:p14="http://schemas.microsoft.com/office/powerpoint/2010/main" val="15733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48041"/>
            <a:ext cx="8229600" cy="9096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Completion of TB Treatment Therapy,</a:t>
            </a:r>
            <a:br>
              <a:rPr lang="en-US" sz="2800" b="1" dirty="0" smtClean="0"/>
            </a:br>
            <a:r>
              <a:rPr lang="en-US" sz="2800" b="1" dirty="0" smtClean="0"/>
              <a:t>United States, 1993–2013*</a:t>
            </a:r>
            <a:endParaRPr lang="en-US" sz="2800" b="1" dirty="0"/>
          </a:p>
        </p:txBody>
      </p:sp>
      <p:sp>
        <p:nvSpPr>
          <p:cNvPr id="4" name="Text Placeholder 3"/>
          <p:cNvSpPr txBox="1">
            <a:spLocks/>
          </p:cNvSpPr>
          <p:nvPr/>
        </p:nvSpPr>
        <p:spPr>
          <a:xfrm>
            <a:off x="457200" y="5562600"/>
            <a:ext cx="8382000" cy="76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buFont typeface="Arial" pitchFamily="34" charset="0"/>
              <a:buNone/>
            </a:pPr>
            <a:r>
              <a:rPr lang="en-US" sz="1100" dirty="0" smtClean="0"/>
              <a:t>*	As of June 9, 2016; data available through 2013 only.</a:t>
            </a:r>
          </a:p>
          <a:p>
            <a:pPr marL="0" indent="0">
              <a:buFont typeface="Arial" pitchFamily="34" charset="0"/>
              <a:buNone/>
            </a:pPr>
            <a:r>
              <a:rPr lang="en-US" sz="1100" b="1" dirty="0" smtClean="0"/>
              <a:t>Note:</a:t>
            </a:r>
            <a:r>
              <a:rPr lang="en-US" sz="1100" dirty="0" smtClean="0"/>
              <a:t> Includes persons alive at diagnosis, with initial drug regimen of one or more drugs prescribed, who did not die within one year of initiating treatment; excludes persons with initial rifampin-resistant isolate, patients with bone and joint disease, meningeal disease, or disease of the central nervous system, or pediatric patients (ages 0–14 years) with miliary disease or positive blood culture or a positive nucleic acid amplification test on a blood specimen, and those who moved out of the country within one year of initiating treatment.</a:t>
            </a:r>
            <a:endParaRPr lang="en-US" sz="1100" dirty="0"/>
          </a:p>
        </p:txBody>
      </p:sp>
      <p:sp>
        <p:nvSpPr>
          <p:cNvPr id="5" name="Text Box 4"/>
          <p:cNvSpPr txBox="1">
            <a:spLocks noChangeArrowheads="1"/>
          </p:cNvSpPr>
          <p:nvPr/>
        </p:nvSpPr>
        <p:spPr bwMode="auto">
          <a:xfrm rot="16200000">
            <a:off x="-1500396" y="2843004"/>
            <a:ext cx="4186237" cy="338554"/>
          </a:xfrm>
          <a:prstGeom prst="rect">
            <a:avLst/>
          </a:prstGeom>
          <a:noFill/>
          <a:ln w="9525">
            <a:noFill/>
            <a:miter lim="800000"/>
            <a:headEnd/>
            <a:tailEnd/>
          </a:ln>
          <a:effectLst/>
        </p:spPr>
        <p:txBody>
          <a:bodyPr>
            <a:spAutoFit/>
          </a:bodyPr>
          <a:lstStyle/>
          <a:p>
            <a:pPr algn="ctr"/>
            <a:r>
              <a:rPr lang="en-US" sz="1600" b="1" dirty="0" smtClean="0"/>
              <a:t>Percentage</a:t>
            </a:r>
          </a:p>
        </p:txBody>
      </p:sp>
      <p:pic>
        <p:nvPicPr>
          <p:cNvPr id="2" name="Picture 1"/>
          <p:cNvPicPr>
            <a:picLocks noChangeAspect="1"/>
          </p:cNvPicPr>
          <p:nvPr/>
        </p:nvPicPr>
        <p:blipFill>
          <a:blip r:embed="rId3"/>
          <a:stretch>
            <a:fillRect/>
          </a:stretch>
        </p:blipFill>
        <p:spPr>
          <a:xfrm>
            <a:off x="600112" y="1392561"/>
            <a:ext cx="7943776" cy="4322439"/>
          </a:xfrm>
          <a:prstGeom prst="rect">
            <a:avLst/>
          </a:prstGeom>
        </p:spPr>
      </p:pic>
    </p:spTree>
    <p:extLst>
      <p:ext uri="{BB962C8B-B14F-4D97-AF65-F5344CB8AC3E}">
        <p14:creationId xmlns:p14="http://schemas.microsoft.com/office/powerpoint/2010/main" val="112619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457200" y="274638"/>
            <a:ext cx="8229600" cy="1143000"/>
          </a:xfrm>
        </p:spPr>
        <p:txBody>
          <a:bodyPr anchor="ctr">
            <a:normAutofit fontScale="90000"/>
          </a:bodyPr>
          <a:lstStyle/>
          <a:p>
            <a:r>
              <a:rPr lang="en-US" sz="2800" dirty="0" smtClean="0"/>
              <a:t>Definition for </a:t>
            </a:r>
            <a:r>
              <a:rPr lang="en-US" sz="2800" i="1" dirty="0" smtClean="0"/>
              <a:t>Mycobacterium tuberculosis</a:t>
            </a:r>
            <a:r>
              <a:rPr lang="en-US" sz="2800" dirty="0" smtClean="0"/>
              <a:t> Genotyping</a:t>
            </a:r>
            <a:br>
              <a:rPr lang="en-US" sz="2800" dirty="0" smtClean="0"/>
            </a:br>
            <a:r>
              <a:rPr lang="en-US" sz="2800" dirty="0" smtClean="0"/>
              <a:t>in the United States</a:t>
            </a:r>
            <a:endParaRPr lang="en-US" sz="2800" dirty="0"/>
          </a:p>
        </p:txBody>
      </p:sp>
      <p:sp>
        <p:nvSpPr>
          <p:cNvPr id="19" name="Text Placeholder 3"/>
          <p:cNvSpPr>
            <a:spLocks noGrp="1"/>
          </p:cNvSpPr>
          <p:nvPr>
            <p:ph type="body" sz="quarter" idx="11"/>
          </p:nvPr>
        </p:nvSpPr>
        <p:spPr>
          <a:xfrm>
            <a:off x="405666" y="6019800"/>
            <a:ext cx="8433533" cy="533400"/>
          </a:xfrm>
        </p:spPr>
        <p:txBody>
          <a:bodyPr anchor="ctr">
            <a:noAutofit/>
          </a:bodyPr>
          <a:lstStyle/>
          <a:p>
            <a:pPr marL="109538" indent="-109538">
              <a:lnSpc>
                <a:spcPts val="1100"/>
              </a:lnSpc>
            </a:pPr>
            <a:r>
              <a:rPr lang="en-US" dirty="0" smtClean="0"/>
              <a:t>* MIRU-VNTR, </a:t>
            </a:r>
            <a:r>
              <a:rPr lang="en-US" dirty="0"/>
              <a:t>m</a:t>
            </a:r>
            <a:r>
              <a:rPr lang="en-US" dirty="0" smtClean="0"/>
              <a:t>ycobacterial </a:t>
            </a:r>
            <a:r>
              <a:rPr lang="en-US" dirty="0"/>
              <a:t>interspersed repetitive unit–variable number tandem </a:t>
            </a:r>
            <a:r>
              <a:rPr lang="en-US" dirty="0" smtClean="0"/>
              <a:t>repeat.</a:t>
            </a:r>
          </a:p>
          <a:p>
            <a:pPr marL="109538" indent="-109538">
              <a:lnSpc>
                <a:spcPts val="1100"/>
              </a:lnSpc>
            </a:pPr>
            <a:r>
              <a:rPr lang="en-US" baseline="30000" dirty="0" smtClean="0"/>
              <a:t>†</a:t>
            </a:r>
            <a:r>
              <a:rPr lang="en-US" dirty="0" smtClean="0"/>
              <a:t>	The complete set of 24 loci is referred to as 24-locus MIRU-VNTR and is used for GENType designation for genotype in the United States.</a:t>
            </a:r>
            <a:endParaRPr lang="en-US" dirty="0"/>
          </a:p>
        </p:txBody>
      </p:sp>
      <p:pic>
        <p:nvPicPr>
          <p:cNvPr id="3" name="Picture 2"/>
          <p:cNvPicPr>
            <a:picLocks noChangeAspect="1"/>
          </p:cNvPicPr>
          <p:nvPr/>
        </p:nvPicPr>
        <p:blipFill>
          <a:blip r:embed="rId2"/>
          <a:stretch>
            <a:fillRect/>
          </a:stretch>
        </p:blipFill>
        <p:spPr>
          <a:xfrm>
            <a:off x="304800" y="1447800"/>
            <a:ext cx="8474174" cy="4529721"/>
          </a:xfrm>
          <a:prstGeom prst="rect">
            <a:avLst/>
          </a:prstGeom>
        </p:spPr>
      </p:pic>
    </p:spTree>
    <p:extLst>
      <p:ext uri="{BB962C8B-B14F-4D97-AF65-F5344CB8AC3E}">
        <p14:creationId xmlns:p14="http://schemas.microsoft.com/office/powerpoint/2010/main" val="1720911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274638"/>
            <a:ext cx="8229600"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National </a:t>
            </a:r>
            <a:r>
              <a:rPr lang="en-US" sz="2500" b="1" i="1" dirty="0">
                <a:solidFill>
                  <a:srgbClr val="0039A6"/>
                </a:solidFill>
              </a:rPr>
              <a:t>Mycobacterium tuberculosis</a:t>
            </a:r>
            <a:r>
              <a:rPr lang="en-US" sz="2800" b="1" dirty="0" smtClean="0"/>
              <a:t> Genotyping Surveillance Coverage,</a:t>
            </a:r>
            <a:r>
              <a:rPr lang="en-US" sz="2800" b="1" baseline="30000" dirty="0" smtClean="0"/>
              <a:t>*</a:t>
            </a:r>
            <a:r>
              <a:rPr lang="en-US" sz="2800" b="1" dirty="0" smtClean="0"/>
              <a:t> by Year, United States,</a:t>
            </a:r>
            <a:r>
              <a:rPr lang="en-US" sz="2800" b="1" baseline="30000" dirty="0" smtClean="0"/>
              <a:t>†</a:t>
            </a:r>
            <a:r>
              <a:rPr lang="en-US" sz="2800" b="1" dirty="0" smtClean="0"/>
              <a:t> 2004–2015</a:t>
            </a:r>
            <a:endParaRPr lang="en-US" sz="2800" b="1" dirty="0"/>
          </a:p>
        </p:txBody>
      </p:sp>
      <p:grpSp>
        <p:nvGrpSpPr>
          <p:cNvPr id="9" name="Group 8"/>
          <p:cNvGrpSpPr/>
          <p:nvPr/>
        </p:nvGrpSpPr>
        <p:grpSpPr>
          <a:xfrm>
            <a:off x="1752601" y="1142999"/>
            <a:ext cx="7013027" cy="1523999"/>
            <a:chOff x="1752600" y="1295401"/>
            <a:chExt cx="7093722" cy="1523998"/>
          </a:xfrm>
        </p:grpSpPr>
        <p:cxnSp>
          <p:nvCxnSpPr>
            <p:cNvPr id="10" name="Straight Connector 9"/>
            <p:cNvCxnSpPr/>
            <p:nvPr/>
          </p:nvCxnSpPr>
          <p:spPr>
            <a:xfrm flipH="1" flipV="1">
              <a:off x="1752600" y="1981199"/>
              <a:ext cx="6629400" cy="2"/>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7850835" y="1823911"/>
              <a:ext cx="1523998" cy="466977"/>
            </a:xfrm>
            <a:prstGeom prst="rect">
              <a:avLst/>
            </a:prstGeom>
            <a:noFill/>
            <a:ln w="15875">
              <a:solidFill>
                <a:srgbClr val="FF6600"/>
              </a:solidFill>
            </a:ln>
          </p:spPr>
          <p:txBody>
            <a:bodyPr wrap="square" rtlCol="0" anchor="ctr">
              <a:spAutoFit/>
            </a:bodyPr>
            <a:lstStyle/>
            <a:p>
              <a:pPr algn="ctr"/>
              <a:r>
                <a:rPr lang="en-US" sz="1200" b="1" dirty="0" smtClean="0"/>
                <a:t>National Indicator</a:t>
              </a:r>
            </a:p>
            <a:p>
              <a:pPr algn="ctr"/>
              <a:r>
                <a:rPr lang="en-US" sz="1200" b="1" dirty="0" smtClean="0"/>
                <a:t>94.0%</a:t>
              </a:r>
              <a:endParaRPr lang="en-US" sz="1200" b="1" dirty="0"/>
            </a:p>
          </p:txBody>
        </p:sp>
      </p:grpSp>
      <p:sp>
        <p:nvSpPr>
          <p:cNvPr id="13" name="Text Placeholder 3"/>
          <p:cNvSpPr txBox="1">
            <a:spLocks/>
          </p:cNvSpPr>
          <p:nvPr/>
        </p:nvSpPr>
        <p:spPr>
          <a:xfrm>
            <a:off x="453887" y="6019800"/>
            <a:ext cx="6705600" cy="45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109538">
              <a:lnSpc>
                <a:spcPts val="1200"/>
              </a:lnSpc>
              <a:buFont typeface="Arial" pitchFamily="34" charset="0"/>
              <a:buNone/>
            </a:pPr>
            <a:r>
              <a:rPr lang="en-US" sz="1100" dirty="0" smtClean="0"/>
              <a:t>*	The proportion of positive cultures with at least one genotyped isolate.</a:t>
            </a:r>
          </a:p>
          <a:p>
            <a:pPr marL="109538" indent="-109538">
              <a:lnSpc>
                <a:spcPts val="1200"/>
              </a:lnSpc>
              <a:buFont typeface="Arial" pitchFamily="34" charset="0"/>
              <a:buNone/>
            </a:pPr>
            <a:r>
              <a:rPr lang="en-US" sz="1100" baseline="30000" dirty="0" smtClean="0"/>
              <a:t>†</a:t>
            </a:r>
            <a:r>
              <a:rPr lang="en-US" sz="1100" dirty="0" smtClean="0"/>
              <a:t>	Includes all 50 states and the District of Columbia.	</a:t>
            </a:r>
            <a:endParaRPr lang="en-US" sz="1100" dirty="0"/>
          </a:p>
        </p:txBody>
      </p:sp>
      <p:sp>
        <p:nvSpPr>
          <p:cNvPr id="3" name="TextBox 2"/>
          <p:cNvSpPr txBox="1"/>
          <p:nvPr/>
        </p:nvSpPr>
        <p:spPr>
          <a:xfrm>
            <a:off x="4724400" y="5819900"/>
            <a:ext cx="914400" cy="307777"/>
          </a:xfrm>
          <a:prstGeom prst="rect">
            <a:avLst/>
          </a:prstGeom>
          <a:noFill/>
        </p:spPr>
        <p:txBody>
          <a:bodyPr wrap="square" rtlCol="0">
            <a:spAutoFit/>
          </a:bodyPr>
          <a:lstStyle/>
          <a:p>
            <a:pPr algn="ctr"/>
            <a:r>
              <a:rPr lang="en-US" sz="1400" b="1" dirty="0" smtClean="0"/>
              <a:t>Year</a:t>
            </a:r>
            <a:endParaRPr lang="en-US" sz="1400" b="1" dirty="0"/>
          </a:p>
        </p:txBody>
      </p:sp>
      <p:pic>
        <p:nvPicPr>
          <p:cNvPr id="2" name="Picture 1"/>
          <p:cNvPicPr>
            <a:picLocks noChangeAspect="1"/>
          </p:cNvPicPr>
          <p:nvPr/>
        </p:nvPicPr>
        <p:blipFill>
          <a:blip r:embed="rId3"/>
          <a:stretch>
            <a:fillRect/>
          </a:stretch>
        </p:blipFill>
        <p:spPr>
          <a:xfrm>
            <a:off x="457200" y="1410838"/>
            <a:ext cx="8004742" cy="4456562"/>
          </a:xfrm>
          <a:prstGeom prst="rect">
            <a:avLst/>
          </a:prstGeom>
        </p:spPr>
      </p:pic>
    </p:spTree>
    <p:extLst>
      <p:ext uri="{BB962C8B-B14F-4D97-AF65-F5344CB8AC3E}">
        <p14:creationId xmlns:p14="http://schemas.microsoft.com/office/powerpoint/2010/main" val="1952694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ctr">
            <a:noAutofit/>
          </a:bodyPr>
          <a:lstStyle/>
          <a:p>
            <a:r>
              <a:rPr lang="en-US" sz="2800" b="1" dirty="0" smtClean="0"/>
              <a:t>Number and Percentage of Unique* and</a:t>
            </a:r>
            <a:br>
              <a:rPr lang="en-US" sz="2800" b="1" dirty="0" smtClean="0"/>
            </a:br>
            <a:r>
              <a:rPr lang="en-US" sz="2800" b="1" dirty="0" smtClean="0"/>
              <a:t>County-GENType Clustered</a:t>
            </a:r>
            <a:r>
              <a:rPr lang="en-US" sz="2800" b="1" baseline="30000" dirty="0" smtClean="0"/>
              <a:t>†</a:t>
            </a:r>
            <a:r>
              <a:rPr lang="en-US" sz="2800" b="1" dirty="0" smtClean="0"/>
              <a:t> Cases,</a:t>
            </a:r>
            <a:br>
              <a:rPr lang="en-US" sz="2800" b="1" dirty="0" smtClean="0"/>
            </a:br>
            <a:r>
              <a:rPr lang="en-US" sz="2800" b="1" dirty="0" smtClean="0"/>
              <a:t>United States, 2013–2015</a:t>
            </a:r>
            <a:endParaRPr lang="en-US" sz="2800" dirty="0"/>
          </a:p>
        </p:txBody>
      </p:sp>
      <p:sp>
        <p:nvSpPr>
          <p:cNvPr id="5" name="Rectangle 4"/>
          <p:cNvSpPr/>
          <p:nvPr/>
        </p:nvSpPr>
        <p:spPr>
          <a:xfrm>
            <a:off x="342900" y="5715000"/>
            <a:ext cx="8458200" cy="713016"/>
          </a:xfrm>
          <a:prstGeom prst="rect">
            <a:avLst/>
          </a:prstGeom>
        </p:spPr>
        <p:txBody>
          <a:bodyPr wrap="square">
            <a:spAutoFit/>
          </a:bodyPr>
          <a:lstStyle/>
          <a:p>
            <a:pPr marL="119063" indent="-119063"/>
            <a:r>
              <a:rPr lang="en-US" sz="1100" dirty="0" smtClean="0"/>
              <a:t>*	A unique </a:t>
            </a:r>
            <a:r>
              <a:rPr lang="en-US" sz="1100" dirty="0"/>
              <a:t>case is a case with a </a:t>
            </a:r>
            <a:r>
              <a:rPr lang="en-US" sz="1100" dirty="0" smtClean="0"/>
              <a:t>spoligotype </a:t>
            </a:r>
            <a:r>
              <a:rPr lang="en-US" sz="1100" dirty="0"/>
              <a:t>and 24-locus </a:t>
            </a:r>
            <a:r>
              <a:rPr lang="en-US" sz="1100" dirty="0" smtClean="0"/>
              <a:t> MIRU-VNTR </a:t>
            </a:r>
            <a:r>
              <a:rPr lang="en-US" sz="1100" dirty="0"/>
              <a:t>(GENType) that does not match any other case in that county during the specified 3-year </a:t>
            </a:r>
            <a:r>
              <a:rPr lang="en-US" sz="1100" dirty="0" smtClean="0"/>
              <a:t>period.</a:t>
            </a:r>
            <a:endParaRPr lang="en-US" sz="1100" baseline="30000" dirty="0"/>
          </a:p>
          <a:p>
            <a:pPr marL="119063" indent="-119063"/>
            <a:r>
              <a:rPr lang="en-US" sz="1100" baseline="30000" dirty="0" smtClean="0"/>
              <a:t>†</a:t>
            </a:r>
            <a:r>
              <a:rPr lang="en-US" sz="1100" dirty="0" smtClean="0"/>
              <a:t>	Two </a:t>
            </a:r>
            <a:r>
              <a:rPr lang="en-US" sz="1100" dirty="0"/>
              <a:t>or more cases </a:t>
            </a:r>
            <a:r>
              <a:rPr lang="en-US" sz="1100" dirty="0" smtClean="0"/>
              <a:t>with matching spoligotype </a:t>
            </a:r>
            <a:r>
              <a:rPr lang="en-US" sz="1100" dirty="0"/>
              <a:t>and 24-locus </a:t>
            </a:r>
            <a:r>
              <a:rPr lang="en-US" sz="1100" dirty="0" smtClean="0"/>
              <a:t>MIRU-VNTR </a:t>
            </a:r>
            <a:r>
              <a:rPr lang="en-US" sz="1100" dirty="0"/>
              <a:t>(GENType) within a county during the </a:t>
            </a:r>
            <a:r>
              <a:rPr lang="en-US" sz="1100" dirty="0" smtClean="0"/>
              <a:t>specified </a:t>
            </a:r>
            <a:r>
              <a:rPr lang="en-US" sz="1100" dirty="0"/>
              <a:t>3-year </a:t>
            </a:r>
            <a:r>
              <a:rPr lang="en-US" sz="1100" dirty="0" smtClean="0"/>
              <a:t>period.</a:t>
            </a:r>
          </a:p>
          <a:p>
            <a:pPr marL="1588" indent="-1588"/>
            <a:endParaRPr lang="en-US" sz="1100" baseline="30000" dirty="0">
              <a:solidFill>
                <a:srgbClr val="4983F2"/>
              </a:solidFill>
            </a:endParaRPr>
          </a:p>
        </p:txBody>
      </p:sp>
      <p:pic>
        <p:nvPicPr>
          <p:cNvPr id="3" name="Picture 2"/>
          <p:cNvPicPr>
            <a:picLocks noChangeAspect="1"/>
          </p:cNvPicPr>
          <p:nvPr/>
        </p:nvPicPr>
        <p:blipFill>
          <a:blip r:embed="rId2"/>
          <a:stretch>
            <a:fillRect/>
          </a:stretch>
        </p:blipFill>
        <p:spPr>
          <a:xfrm>
            <a:off x="837526" y="1746173"/>
            <a:ext cx="7773074" cy="3816427"/>
          </a:xfrm>
          <a:prstGeom prst="rect">
            <a:avLst/>
          </a:prstGeom>
        </p:spPr>
      </p:pic>
    </p:spTree>
    <p:extLst>
      <p:ext uri="{BB962C8B-B14F-4D97-AF65-F5344CB8AC3E}">
        <p14:creationId xmlns:p14="http://schemas.microsoft.com/office/powerpoint/2010/main" val="118242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42248" y="6019800"/>
            <a:ext cx="8458200" cy="457200"/>
          </a:xfrm>
        </p:spPr>
        <p:txBody>
          <a:bodyPr anchor="ctr">
            <a:noAutofit/>
          </a:bodyPr>
          <a:lstStyle/>
          <a:p>
            <a:pPr marL="119063" indent="-119063"/>
            <a:r>
              <a:rPr lang="en-US" dirty="0"/>
              <a:t>*</a:t>
            </a:r>
            <a:r>
              <a:rPr lang="en-US" dirty="0" smtClean="0"/>
              <a:t> Genotype cluster is defined as two or more cases with </a:t>
            </a:r>
            <a:r>
              <a:rPr lang="en-US" dirty="0"/>
              <a:t>matching </a:t>
            </a:r>
            <a:r>
              <a:rPr lang="en-US" dirty="0" smtClean="0"/>
              <a:t>spoligotype </a:t>
            </a:r>
            <a:r>
              <a:rPr lang="en-US" dirty="0"/>
              <a:t>and 24-locus </a:t>
            </a:r>
            <a:r>
              <a:rPr lang="en-US" dirty="0" smtClean="0"/>
              <a:t>MIRU-VNTR </a:t>
            </a:r>
            <a:r>
              <a:rPr lang="en-US" dirty="0"/>
              <a:t>(GENType) within a county </a:t>
            </a:r>
            <a:r>
              <a:rPr lang="en-US" dirty="0" smtClean="0"/>
              <a:t> during </a:t>
            </a:r>
            <a:r>
              <a:rPr lang="en-US" dirty="0"/>
              <a:t>the specified 3-year </a:t>
            </a:r>
            <a:r>
              <a:rPr lang="en-US" dirty="0" smtClean="0"/>
              <a:t>period.</a:t>
            </a:r>
            <a:endParaRPr lang="en-US" dirty="0"/>
          </a:p>
        </p:txBody>
      </p:sp>
      <p:sp>
        <p:nvSpPr>
          <p:cNvPr id="10" name="TextBox 9"/>
          <p:cNvSpPr txBox="1"/>
          <p:nvPr/>
        </p:nvSpPr>
        <p:spPr>
          <a:xfrm>
            <a:off x="342248" y="381000"/>
            <a:ext cx="8404424" cy="1246495"/>
          </a:xfrm>
          <a:prstGeom prst="rect">
            <a:avLst/>
          </a:prstGeom>
          <a:noFill/>
        </p:spPr>
        <p:txBody>
          <a:bodyPr wrap="square" rtlCol="0">
            <a:spAutoFit/>
          </a:bodyPr>
          <a:lstStyle/>
          <a:p>
            <a:pPr algn="ctr"/>
            <a:r>
              <a:rPr lang="en-US" sz="2500" b="1" dirty="0" smtClean="0">
                <a:latin typeface="+mj-lt"/>
              </a:rPr>
              <a:t>Number of County-Based </a:t>
            </a:r>
            <a:r>
              <a:rPr lang="en-US" sz="2500" b="1" i="1" dirty="0">
                <a:latin typeface="+mj-lt"/>
              </a:rPr>
              <a:t>Mycobacterium tuberculosis</a:t>
            </a:r>
            <a:r>
              <a:rPr lang="en-US" sz="2500" b="1" dirty="0">
                <a:latin typeface="+mj-lt"/>
              </a:rPr>
              <a:t> </a:t>
            </a:r>
            <a:r>
              <a:rPr lang="en-US" sz="2500" b="1" dirty="0" smtClean="0">
                <a:latin typeface="+mj-lt"/>
              </a:rPr>
              <a:t>Genotype Clusters,* by Cluster Size,</a:t>
            </a:r>
            <a:br>
              <a:rPr lang="en-US" sz="2500" b="1" dirty="0" smtClean="0">
                <a:latin typeface="+mj-lt"/>
              </a:rPr>
            </a:br>
            <a:r>
              <a:rPr lang="en-US" sz="2500" b="1" dirty="0" smtClean="0">
                <a:latin typeface="+mj-lt"/>
              </a:rPr>
              <a:t>United States, 2013–2015</a:t>
            </a:r>
            <a:endParaRPr lang="en-US" sz="2500" b="1" dirty="0">
              <a:latin typeface="+mj-lt"/>
            </a:endParaRPr>
          </a:p>
        </p:txBody>
      </p:sp>
      <p:pic>
        <p:nvPicPr>
          <p:cNvPr id="2" name="Picture 1"/>
          <p:cNvPicPr>
            <a:picLocks noChangeAspect="1"/>
          </p:cNvPicPr>
          <p:nvPr/>
        </p:nvPicPr>
        <p:blipFill>
          <a:blip r:embed="rId3"/>
          <a:stretch>
            <a:fillRect/>
          </a:stretch>
        </p:blipFill>
        <p:spPr>
          <a:xfrm>
            <a:off x="371492" y="1468735"/>
            <a:ext cx="8401016" cy="4627265"/>
          </a:xfrm>
          <a:prstGeom prst="rect">
            <a:avLst/>
          </a:prstGeom>
        </p:spPr>
      </p:pic>
    </p:spTree>
    <p:extLst>
      <p:ext uri="{BB962C8B-B14F-4D97-AF65-F5344CB8AC3E}">
        <p14:creationId xmlns:p14="http://schemas.microsoft.com/office/powerpoint/2010/main" val="2316155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chor="ctr">
            <a:normAutofit fontScale="90000"/>
          </a:bodyPr>
          <a:lstStyle/>
          <a:p>
            <a:r>
              <a:rPr lang="en-US" sz="2800" b="1" i="1" dirty="0"/>
              <a:t>Mycobacterium tuberculosis</a:t>
            </a:r>
            <a:r>
              <a:rPr lang="en-US" sz="2800" b="1" dirty="0"/>
              <a:t> </a:t>
            </a:r>
            <a:r>
              <a:rPr lang="en-US" sz="2800" b="1" dirty="0" smtClean="0"/>
              <a:t>Genotype Clusters,</a:t>
            </a:r>
            <a:br>
              <a:rPr lang="en-US" sz="2800" b="1" dirty="0" smtClean="0"/>
            </a:br>
            <a:r>
              <a:rPr lang="en-US" sz="2800" b="1" dirty="0" smtClean="0"/>
              <a:t>by </a:t>
            </a:r>
            <a:r>
              <a:rPr lang="en-US" sz="2800" b="1" dirty="0"/>
              <a:t>TB </a:t>
            </a:r>
            <a:r>
              <a:rPr lang="en-US" sz="2800" b="1" dirty="0" smtClean="0"/>
              <a:t>GIMS</a:t>
            </a:r>
            <a:r>
              <a:rPr lang="en-US" sz="2800" b="1" baseline="30000" dirty="0"/>
              <a:t>*</a:t>
            </a:r>
            <a:r>
              <a:rPr lang="en-US" sz="2800" b="1" dirty="0" smtClean="0"/>
              <a:t> Alert Levels,</a:t>
            </a:r>
            <a:r>
              <a:rPr lang="en-US" sz="2800" b="1" baseline="30000" dirty="0" smtClean="0"/>
              <a:t>†</a:t>
            </a:r>
            <a:r>
              <a:rPr lang="en-US" sz="2800" b="1" dirty="0" smtClean="0"/>
              <a:t> </a:t>
            </a:r>
            <a:r>
              <a:rPr lang="en-US" sz="2800" b="1" dirty="0"/>
              <a:t>United </a:t>
            </a:r>
            <a:r>
              <a:rPr lang="en-US" sz="2800" b="1" dirty="0" smtClean="0"/>
              <a:t>States, 2013–2015</a:t>
            </a:r>
            <a:endParaRPr lang="en-US" sz="2800" dirty="0"/>
          </a:p>
        </p:txBody>
      </p:sp>
      <p:sp>
        <p:nvSpPr>
          <p:cNvPr id="6" name="Rectangle 5"/>
          <p:cNvSpPr/>
          <p:nvPr/>
        </p:nvSpPr>
        <p:spPr>
          <a:xfrm>
            <a:off x="304800" y="5537537"/>
            <a:ext cx="8534400" cy="938719"/>
          </a:xfrm>
          <a:prstGeom prst="rect">
            <a:avLst/>
          </a:prstGeom>
        </p:spPr>
        <p:txBody>
          <a:bodyPr wrap="square">
            <a:spAutoFit/>
          </a:bodyPr>
          <a:lstStyle/>
          <a:p>
            <a:pPr marL="119063" indent="-119063"/>
            <a:r>
              <a:rPr lang="en-US" sz="1100" dirty="0" smtClean="0"/>
              <a:t>*	TB GIMS, Tuberculosis Genotyping Information Management System.</a:t>
            </a:r>
          </a:p>
          <a:p>
            <a:pPr marL="119063" indent="-119063"/>
            <a:r>
              <a:rPr lang="en-US" sz="1100" baseline="30000" dirty="0" smtClean="0"/>
              <a:t>†</a:t>
            </a:r>
            <a:r>
              <a:rPr lang="en-US" sz="1100" dirty="0" smtClean="0"/>
              <a:t>	Alert </a:t>
            </a:r>
            <a:r>
              <a:rPr lang="en-US" sz="1100" dirty="0"/>
              <a:t>level is determined by the log likelihood ratio statistic (LLR) for a given </a:t>
            </a:r>
            <a:r>
              <a:rPr lang="en-US" sz="1100" dirty="0" smtClean="0"/>
              <a:t>cluster, </a:t>
            </a:r>
            <a:r>
              <a:rPr lang="en-US" sz="1100" dirty="0"/>
              <a:t>identifying higher than expected geospatial concentrations </a:t>
            </a:r>
            <a:r>
              <a:rPr lang="en-US" sz="1100" dirty="0" smtClean="0"/>
              <a:t>for a TB genotype cluster in </a:t>
            </a:r>
            <a:r>
              <a:rPr lang="en-US" sz="1100" dirty="0"/>
              <a:t>a specific county, compared </a:t>
            </a:r>
            <a:r>
              <a:rPr lang="en-US" sz="1100" dirty="0" smtClean="0"/>
              <a:t>with the </a:t>
            </a:r>
            <a:r>
              <a:rPr lang="en-US" sz="1100" dirty="0"/>
              <a:t>national distribution of that </a:t>
            </a:r>
            <a:r>
              <a:rPr lang="en-US" sz="1100" dirty="0" smtClean="0"/>
              <a:t>genotype; TB GIMS generates alert-level notifications on the basis of this statistic: No alert is indicated if LLR  is 0–&lt;5; medium is for LLR of 5–&lt;10; and high alert is for clusters with LLR ≥10.</a:t>
            </a:r>
            <a:endParaRPr lang="en-US" sz="1100" dirty="0"/>
          </a:p>
        </p:txBody>
      </p:sp>
      <p:pic>
        <p:nvPicPr>
          <p:cNvPr id="3" name="Picture 2"/>
          <p:cNvPicPr>
            <a:picLocks noChangeAspect="1"/>
          </p:cNvPicPr>
          <p:nvPr/>
        </p:nvPicPr>
        <p:blipFill>
          <a:blip r:embed="rId3"/>
          <a:stretch>
            <a:fillRect/>
          </a:stretch>
        </p:blipFill>
        <p:spPr>
          <a:xfrm>
            <a:off x="986924" y="1447800"/>
            <a:ext cx="7242676" cy="4267570"/>
          </a:xfrm>
          <a:prstGeom prst="rect">
            <a:avLst/>
          </a:prstGeom>
        </p:spPr>
      </p:pic>
    </p:spTree>
    <p:extLst>
      <p:ext uri="{BB962C8B-B14F-4D97-AF65-F5344CB8AC3E}">
        <p14:creationId xmlns:p14="http://schemas.microsoft.com/office/powerpoint/2010/main" val="2345081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457200" y="6172200"/>
            <a:ext cx="3733800" cy="29997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smtClean="0"/>
              <a:t>*Cases per 100,000 population; as of June 9, 2016.</a:t>
            </a:r>
            <a:endParaRPr lang="en-US" sz="1100" dirty="0"/>
          </a:p>
        </p:txBody>
      </p:sp>
      <p:sp>
        <p:nvSpPr>
          <p:cNvPr id="79" name="Rectangle 2"/>
          <p:cNvSpPr txBox="1">
            <a:spLocks noChangeArrowheads="1"/>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TB Case Rates,* United States, 2015</a:t>
            </a:r>
          </a:p>
        </p:txBody>
      </p:sp>
      <p:pic>
        <p:nvPicPr>
          <p:cNvPr id="3" name="Picture 2"/>
          <p:cNvPicPr>
            <a:picLocks noChangeAspect="1"/>
          </p:cNvPicPr>
          <p:nvPr/>
        </p:nvPicPr>
        <p:blipFill>
          <a:blip r:embed="rId3"/>
          <a:stretch>
            <a:fillRect/>
          </a:stretch>
        </p:blipFill>
        <p:spPr>
          <a:xfrm>
            <a:off x="685800" y="1390076"/>
            <a:ext cx="7535309" cy="4657748"/>
          </a:xfrm>
          <a:prstGeom prst="rect">
            <a:avLst/>
          </a:prstGeom>
        </p:spPr>
      </p:pic>
    </p:spTree>
    <p:extLst>
      <p:ext uri="{BB962C8B-B14F-4D97-AF65-F5344CB8AC3E}">
        <p14:creationId xmlns:p14="http://schemas.microsoft.com/office/powerpoint/2010/main" val="439320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0"/>
          <p:cNvSpPr>
            <a:spLocks noChangeArrowheads="1"/>
          </p:cNvSpPr>
          <p:nvPr/>
        </p:nvSpPr>
        <p:spPr bwMode="auto">
          <a:xfrm>
            <a:off x="552450" y="304800"/>
            <a:ext cx="8026400" cy="911225"/>
          </a:xfrm>
          <a:prstGeom prst="rect">
            <a:avLst/>
          </a:prstGeom>
          <a:noFill/>
          <a:ln w="9525">
            <a:noFill/>
            <a:miter lim="800000"/>
            <a:headEnd/>
            <a:tailEnd/>
          </a:ln>
          <a:effectLst/>
        </p:spPr>
        <p:txBody>
          <a:bodyPr anchor="b"/>
          <a:lstStyle/>
          <a:p>
            <a:pPr algn="ctr">
              <a:lnSpc>
                <a:spcPts val="3000"/>
              </a:lnSpc>
            </a:pPr>
            <a:r>
              <a:rPr lang="en-US" sz="2800" b="1" dirty="0" smtClean="0">
                <a:latin typeface="+mj-lt"/>
              </a:rPr>
              <a:t>Map of U.S</a:t>
            </a:r>
            <a:r>
              <a:rPr lang="en-US" sz="2800" b="1" dirty="0">
                <a:latin typeface="+mj-lt"/>
              </a:rPr>
              <a:t>.-Affiliated </a:t>
            </a:r>
            <a:r>
              <a:rPr lang="en-US" sz="2800" b="1" dirty="0" smtClean="0">
                <a:latin typeface="+mj-lt"/>
              </a:rPr>
              <a:t>Pacific Islands, </a:t>
            </a:r>
          </a:p>
          <a:p>
            <a:pPr algn="ctr">
              <a:lnSpc>
                <a:spcPts val="3000"/>
              </a:lnSpc>
            </a:pPr>
            <a:r>
              <a:rPr lang="en-US" sz="2800" b="1" dirty="0" smtClean="0">
                <a:latin typeface="+mj-lt"/>
              </a:rPr>
              <a:t>by TB </a:t>
            </a:r>
            <a:r>
              <a:rPr lang="en-US" sz="2800" b="1" dirty="0">
                <a:latin typeface="+mj-lt"/>
              </a:rPr>
              <a:t>Case Rates</a:t>
            </a:r>
            <a:r>
              <a:rPr lang="en-US" sz="2800" b="1" dirty="0" smtClean="0">
                <a:latin typeface="+mj-lt"/>
              </a:rPr>
              <a:t>,</a:t>
            </a:r>
            <a:r>
              <a:rPr lang="en-US" sz="2800" b="1" baseline="30000" dirty="0" smtClean="0">
                <a:latin typeface="+mj-lt"/>
              </a:rPr>
              <a:t>*</a:t>
            </a:r>
            <a:r>
              <a:rPr lang="en-US" sz="2800" b="1" dirty="0" smtClean="0">
                <a:latin typeface="+mj-lt"/>
              </a:rPr>
              <a:t> 2015</a:t>
            </a:r>
            <a:endParaRPr lang="en-US" sz="2800" b="1" dirty="0">
              <a:latin typeface="+mj-lt"/>
            </a:endParaRPr>
          </a:p>
        </p:txBody>
      </p:sp>
      <p:sp>
        <p:nvSpPr>
          <p:cNvPr id="28" name="Text Box 31"/>
          <p:cNvSpPr txBox="1">
            <a:spLocks noChangeArrowheads="1"/>
          </p:cNvSpPr>
          <p:nvPr/>
        </p:nvSpPr>
        <p:spPr bwMode="auto">
          <a:xfrm>
            <a:off x="345586" y="6248400"/>
            <a:ext cx="3326873" cy="261610"/>
          </a:xfrm>
          <a:prstGeom prst="rect">
            <a:avLst/>
          </a:prstGeom>
          <a:noFill/>
          <a:ln w="9525">
            <a:noFill/>
            <a:miter lim="800000"/>
            <a:headEnd/>
            <a:tailEnd/>
          </a:ln>
          <a:effectLst/>
        </p:spPr>
        <p:txBody>
          <a:bodyPr wrap="none">
            <a:spAutoFit/>
          </a:bodyPr>
          <a:lstStyle/>
          <a:p>
            <a:pPr marL="119063" indent="-119063" eaLnBrk="0" hangingPunct="0"/>
            <a:r>
              <a:rPr lang="en-US" sz="1100" b="1" dirty="0" smtClean="0"/>
              <a:t>*	</a:t>
            </a:r>
            <a:r>
              <a:rPr lang="en-US" sz="1100" dirty="0" smtClean="0"/>
              <a:t>Cases </a:t>
            </a:r>
            <a:r>
              <a:rPr lang="en-US" sz="1100" dirty="0"/>
              <a:t>per </a:t>
            </a:r>
            <a:r>
              <a:rPr lang="en-US" sz="1100" dirty="0" smtClean="0"/>
              <a:t>100,000 population; as </a:t>
            </a:r>
            <a:r>
              <a:rPr lang="en-US" sz="1100" dirty="0"/>
              <a:t>of June 9, 2016.</a:t>
            </a:r>
            <a:r>
              <a:rPr lang="en-US" sz="1100" dirty="0" smtClean="0"/>
              <a:t> </a:t>
            </a:r>
            <a:endParaRPr lang="en-US" sz="1100" dirty="0"/>
          </a:p>
        </p:txBody>
      </p:sp>
      <p:pic>
        <p:nvPicPr>
          <p:cNvPr id="3" name="Picture 2"/>
          <p:cNvPicPr>
            <a:picLocks noChangeAspect="1"/>
          </p:cNvPicPr>
          <p:nvPr/>
        </p:nvPicPr>
        <p:blipFill>
          <a:blip r:embed="rId3"/>
          <a:stretch>
            <a:fillRect/>
          </a:stretch>
        </p:blipFill>
        <p:spPr>
          <a:xfrm>
            <a:off x="630594" y="1328502"/>
            <a:ext cx="7882811" cy="4919898"/>
          </a:xfrm>
          <a:prstGeom prst="rect">
            <a:avLst/>
          </a:prstGeom>
        </p:spPr>
      </p:pic>
    </p:spTree>
    <p:extLst>
      <p:ext uri="{BB962C8B-B14F-4D97-AF65-F5344CB8AC3E}">
        <p14:creationId xmlns:p14="http://schemas.microsoft.com/office/powerpoint/2010/main" val="2023519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1"/>
          <p:cNvSpPr txBox="1">
            <a:spLocks noChangeArrowheads="1"/>
          </p:cNvSpPr>
          <p:nvPr/>
        </p:nvSpPr>
        <p:spPr bwMode="auto">
          <a:xfrm>
            <a:off x="457200" y="6139190"/>
            <a:ext cx="5791200" cy="261610"/>
          </a:xfrm>
          <a:prstGeom prst="rect">
            <a:avLst/>
          </a:prstGeom>
          <a:noFill/>
          <a:ln w="9525">
            <a:noFill/>
            <a:miter lim="800000"/>
            <a:headEnd/>
            <a:tailEnd/>
          </a:ln>
          <a:effectLst/>
        </p:spPr>
        <p:txBody>
          <a:bodyPr wrap="square">
            <a:spAutoFit/>
          </a:bodyPr>
          <a:lstStyle/>
          <a:p>
            <a:pPr marL="119063" indent="-119063" eaLnBrk="0" hangingPunct="0"/>
            <a:r>
              <a:rPr lang="en-US" sz="1100" b="1" dirty="0" smtClean="0"/>
              <a:t>*	</a:t>
            </a:r>
            <a:r>
              <a:rPr lang="en-US" sz="1100" dirty="0" smtClean="0"/>
              <a:t>Cases </a:t>
            </a:r>
            <a:r>
              <a:rPr lang="en-US" sz="1100" dirty="0"/>
              <a:t>per </a:t>
            </a:r>
            <a:r>
              <a:rPr lang="en-US" sz="1100" dirty="0" smtClean="0"/>
              <a:t>100,000 population;  as </a:t>
            </a:r>
            <a:r>
              <a:rPr lang="en-US" sz="1100" dirty="0"/>
              <a:t>of June 9, 2016.</a:t>
            </a:r>
          </a:p>
        </p:txBody>
      </p:sp>
      <p:sp>
        <p:nvSpPr>
          <p:cNvPr id="5" name="Rectangle 30"/>
          <p:cNvSpPr txBox="1">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Myriad Pro" pitchFamily="34" charset="0"/>
              </a:rPr>
              <a:t>TB Case Rates,</a:t>
            </a:r>
            <a:r>
              <a:rPr lang="en-US" sz="2800" b="1" baseline="30000" dirty="0" smtClean="0">
                <a:latin typeface="Myriad Pro" pitchFamily="34" charset="0"/>
              </a:rPr>
              <a:t>*</a:t>
            </a:r>
            <a:r>
              <a:rPr lang="en-US" sz="2800" b="1" dirty="0" smtClean="0">
                <a:latin typeface="Myriad Pro" pitchFamily="34" charset="0"/>
              </a:rPr>
              <a:t> U.S.-Affiliated Pacific Islands, 2015</a:t>
            </a:r>
            <a:endParaRPr lang="en-US" sz="2800" b="1" dirty="0">
              <a:latin typeface="Myriad Pro" pitchFamily="34" charset="0"/>
            </a:endParaRPr>
          </a:p>
        </p:txBody>
      </p:sp>
      <p:pic>
        <p:nvPicPr>
          <p:cNvPr id="2" name="Picture 1"/>
          <p:cNvPicPr>
            <a:picLocks noChangeAspect="1"/>
          </p:cNvPicPr>
          <p:nvPr/>
        </p:nvPicPr>
        <p:blipFill>
          <a:blip r:embed="rId3"/>
          <a:stretch>
            <a:fillRect/>
          </a:stretch>
        </p:blipFill>
        <p:spPr>
          <a:xfrm>
            <a:off x="456843" y="1490079"/>
            <a:ext cx="8230313" cy="4529721"/>
          </a:xfrm>
          <a:prstGeom prst="rect">
            <a:avLst/>
          </a:prstGeom>
        </p:spPr>
      </p:pic>
    </p:spTree>
    <p:extLst>
      <p:ext uri="{BB962C8B-B14F-4D97-AF65-F5344CB8AC3E}">
        <p14:creationId xmlns:p14="http://schemas.microsoft.com/office/powerpoint/2010/main" val="4292140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 Rates,* by Age Group, </a:t>
            </a:r>
            <a:br>
              <a:rPr lang="en-US" sz="2800" b="1" dirty="0" smtClean="0"/>
            </a:br>
            <a:r>
              <a:rPr lang="en-US" sz="2800" b="1" dirty="0" smtClean="0"/>
              <a:t>United States, 1993–2015</a:t>
            </a:r>
            <a:endParaRPr lang="en-US" sz="2800" b="1" dirty="0"/>
          </a:p>
        </p:txBody>
      </p:sp>
      <p:sp>
        <p:nvSpPr>
          <p:cNvPr id="5" name="Text Placeholder 3"/>
          <p:cNvSpPr txBox="1">
            <a:spLocks/>
          </p:cNvSpPr>
          <p:nvPr/>
        </p:nvSpPr>
        <p:spPr>
          <a:xfrm>
            <a:off x="533400" y="6172200"/>
            <a:ext cx="24384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endParaRPr lang="en-US" sz="1100" dirty="0"/>
          </a:p>
        </p:txBody>
      </p:sp>
      <p:sp>
        <p:nvSpPr>
          <p:cNvPr id="6" name="Text Box 6"/>
          <p:cNvSpPr txBox="1">
            <a:spLocks noChangeArrowheads="1"/>
          </p:cNvSpPr>
          <p:nvPr/>
        </p:nvSpPr>
        <p:spPr bwMode="auto">
          <a:xfrm rot="16200000">
            <a:off x="-1274615" y="3267352"/>
            <a:ext cx="3763963" cy="369332"/>
          </a:xfrm>
          <a:prstGeom prst="rect">
            <a:avLst/>
          </a:prstGeom>
          <a:noFill/>
          <a:ln w="9525">
            <a:noFill/>
            <a:miter lim="800000"/>
            <a:headEnd/>
            <a:tailEnd/>
          </a:ln>
          <a:effectLst/>
        </p:spPr>
        <p:txBody>
          <a:bodyPr wrap="square">
            <a:spAutoFit/>
          </a:bodyPr>
          <a:lstStyle/>
          <a:p>
            <a:pPr algn="ctr"/>
            <a:r>
              <a:rPr lang="en-US" b="1" dirty="0">
                <a:solidFill>
                  <a:schemeClr val="tx1"/>
                </a:solidFill>
              </a:rPr>
              <a:t> </a:t>
            </a:r>
            <a:r>
              <a:rPr lang="en-US" b="1" dirty="0"/>
              <a:t>Cases per </a:t>
            </a:r>
            <a:r>
              <a:rPr lang="en-US" b="1" dirty="0" smtClean="0"/>
              <a:t>100,000 population</a:t>
            </a:r>
            <a:endParaRPr lang="en-US" b="1" dirty="0"/>
          </a:p>
        </p:txBody>
      </p:sp>
      <p:sp>
        <p:nvSpPr>
          <p:cNvPr id="7" name="Text Box 5"/>
          <p:cNvSpPr txBox="1">
            <a:spLocks noChangeArrowheads="1"/>
          </p:cNvSpPr>
          <p:nvPr/>
        </p:nvSpPr>
        <p:spPr bwMode="auto">
          <a:xfrm rot="-22466">
            <a:off x="3724583" y="5627597"/>
            <a:ext cx="1806648" cy="369332"/>
          </a:xfrm>
          <a:prstGeom prst="rect">
            <a:avLst/>
          </a:prstGeom>
          <a:noFill/>
          <a:ln w="9525">
            <a:noFill/>
            <a:miter lim="800000"/>
            <a:headEnd/>
            <a:tailEnd/>
          </a:ln>
          <a:effectLst/>
        </p:spPr>
        <p:txBody>
          <a:bodyPr wrap="none">
            <a:spAutoFit/>
          </a:bodyPr>
          <a:lstStyle/>
          <a:p>
            <a:pPr algn="ctr"/>
            <a:r>
              <a:rPr lang="en-US" b="1" dirty="0"/>
              <a:t>Age </a:t>
            </a:r>
            <a:r>
              <a:rPr lang="en-US" b="1" dirty="0" smtClean="0"/>
              <a:t>group </a:t>
            </a:r>
            <a:r>
              <a:rPr lang="en-US" b="1" dirty="0"/>
              <a:t>(</a:t>
            </a:r>
            <a:r>
              <a:rPr lang="en-US" b="1" dirty="0" smtClean="0"/>
              <a:t>yrs</a:t>
            </a:r>
            <a:r>
              <a:rPr lang="en-US" b="1" dirty="0"/>
              <a:t>)</a:t>
            </a:r>
          </a:p>
        </p:txBody>
      </p:sp>
      <p:pic>
        <p:nvPicPr>
          <p:cNvPr id="2" name="Picture 1"/>
          <p:cNvPicPr>
            <a:picLocks noChangeAspect="1"/>
          </p:cNvPicPr>
          <p:nvPr/>
        </p:nvPicPr>
        <p:blipFill>
          <a:blip r:embed="rId3"/>
          <a:stretch>
            <a:fillRect/>
          </a:stretch>
        </p:blipFill>
        <p:spPr>
          <a:xfrm>
            <a:off x="605845" y="1447800"/>
            <a:ext cx="8157155" cy="4224894"/>
          </a:xfrm>
          <a:prstGeom prst="rect">
            <a:avLst/>
          </a:prstGeom>
        </p:spPr>
      </p:pic>
    </p:spTree>
    <p:extLst>
      <p:ext uri="{BB962C8B-B14F-4D97-AF65-F5344CB8AC3E}">
        <p14:creationId xmlns:p14="http://schemas.microsoft.com/office/powerpoint/2010/main" val="3296211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9144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Reported TB Cases, by Age Group, </a:t>
            </a:r>
            <a:br>
              <a:rPr lang="en-US" sz="2800" b="1" dirty="0" smtClean="0"/>
            </a:br>
            <a:r>
              <a:rPr lang="en-US" sz="2800" b="1" dirty="0" smtClean="0"/>
              <a:t>United States, 2015*</a:t>
            </a:r>
            <a:endParaRPr lang="en-US" sz="2800" b="1" dirty="0"/>
          </a:p>
        </p:txBody>
      </p:sp>
      <p:sp>
        <p:nvSpPr>
          <p:cNvPr id="5" name="Text Placeholder 3"/>
          <p:cNvSpPr txBox="1">
            <a:spLocks/>
          </p:cNvSpPr>
          <p:nvPr/>
        </p:nvSpPr>
        <p:spPr>
          <a:xfrm>
            <a:off x="533400" y="6172200"/>
            <a:ext cx="24384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9063" indent="-119063">
              <a:buFont typeface="Arial" pitchFamily="34" charset="0"/>
              <a:buNone/>
            </a:pPr>
            <a:r>
              <a:rPr lang="en-US" sz="1100" dirty="0" smtClean="0"/>
              <a:t>*	As of June 9, 2016.</a:t>
            </a:r>
            <a:endParaRPr lang="en-US" sz="1100" dirty="0"/>
          </a:p>
        </p:txBody>
      </p:sp>
      <p:pic>
        <p:nvPicPr>
          <p:cNvPr id="2" name="Picture 1"/>
          <p:cNvPicPr>
            <a:picLocks noChangeAspect="1"/>
          </p:cNvPicPr>
          <p:nvPr/>
        </p:nvPicPr>
        <p:blipFill>
          <a:blip r:embed="rId3"/>
          <a:stretch>
            <a:fillRect/>
          </a:stretch>
        </p:blipFill>
        <p:spPr>
          <a:xfrm>
            <a:off x="533050" y="1331570"/>
            <a:ext cx="8077900" cy="4688230"/>
          </a:xfrm>
          <a:prstGeom prst="rect">
            <a:avLst/>
          </a:prstGeom>
        </p:spPr>
      </p:pic>
    </p:spTree>
    <p:extLst>
      <p:ext uri="{BB962C8B-B14F-4D97-AF65-F5344CB8AC3E}">
        <p14:creationId xmlns:p14="http://schemas.microsoft.com/office/powerpoint/2010/main" val="1617588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000"/>
              </a:lnSpc>
            </a:pPr>
            <a:r>
              <a:rPr lang="en-US" sz="2800" b="1" dirty="0" smtClean="0"/>
              <a:t>TB Case Rates, by Age Group and Sex, </a:t>
            </a:r>
            <a:br>
              <a:rPr lang="en-US" sz="2800" b="1" dirty="0" smtClean="0"/>
            </a:br>
            <a:r>
              <a:rPr lang="en-US" sz="2800" b="1" dirty="0" smtClean="0"/>
              <a:t>United States, 2015*</a:t>
            </a:r>
            <a:endParaRPr lang="en-US" sz="2800" b="1" dirty="0"/>
          </a:p>
        </p:txBody>
      </p:sp>
      <p:sp>
        <p:nvSpPr>
          <p:cNvPr id="4" name="Text Box 4"/>
          <p:cNvSpPr txBox="1">
            <a:spLocks noChangeArrowheads="1"/>
          </p:cNvSpPr>
          <p:nvPr/>
        </p:nvSpPr>
        <p:spPr bwMode="auto">
          <a:xfrm rot="16200000">
            <a:off x="-1559718" y="3159919"/>
            <a:ext cx="4186237" cy="457200"/>
          </a:xfrm>
          <a:prstGeom prst="rect">
            <a:avLst/>
          </a:prstGeom>
          <a:noFill/>
          <a:ln w="9525">
            <a:noFill/>
            <a:miter lim="800000"/>
            <a:headEnd/>
            <a:tailEnd/>
          </a:ln>
          <a:effectLst/>
        </p:spPr>
        <p:txBody>
          <a:bodyPr>
            <a:spAutoFit/>
          </a:bodyPr>
          <a:lstStyle/>
          <a:p>
            <a:pPr algn="ctr"/>
            <a:r>
              <a:rPr lang="en-US" sz="2400" dirty="0">
                <a:solidFill>
                  <a:schemeClr val="tx2"/>
                </a:solidFill>
              </a:rPr>
              <a:t> </a:t>
            </a:r>
            <a:r>
              <a:rPr lang="en-US" b="1" dirty="0"/>
              <a:t>Cases per </a:t>
            </a:r>
            <a:r>
              <a:rPr lang="en-US" b="1" dirty="0" smtClean="0"/>
              <a:t>100,000 population</a:t>
            </a:r>
            <a:endParaRPr lang="en-US" sz="2800" b="1" dirty="0"/>
          </a:p>
        </p:txBody>
      </p:sp>
      <p:sp>
        <p:nvSpPr>
          <p:cNvPr id="6" name="Text Placeholder 3"/>
          <p:cNvSpPr txBox="1">
            <a:spLocks/>
          </p:cNvSpPr>
          <p:nvPr/>
        </p:nvSpPr>
        <p:spPr>
          <a:xfrm>
            <a:off x="533400" y="6172200"/>
            <a:ext cx="2438400" cy="30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100" smtClean="0"/>
              <a:t>* As of June 9, 2016.</a:t>
            </a:r>
            <a:endParaRPr lang="en-US" sz="1100" dirty="0"/>
          </a:p>
        </p:txBody>
      </p:sp>
      <p:sp>
        <p:nvSpPr>
          <p:cNvPr id="7" name="Text Box 5"/>
          <p:cNvSpPr txBox="1">
            <a:spLocks noChangeArrowheads="1"/>
          </p:cNvSpPr>
          <p:nvPr/>
        </p:nvSpPr>
        <p:spPr bwMode="auto">
          <a:xfrm rot="-22466">
            <a:off x="3706775" y="5400332"/>
            <a:ext cx="1806648" cy="369332"/>
          </a:xfrm>
          <a:prstGeom prst="rect">
            <a:avLst/>
          </a:prstGeom>
          <a:noFill/>
          <a:ln w="9525">
            <a:noFill/>
            <a:miter lim="800000"/>
            <a:headEnd/>
            <a:tailEnd/>
          </a:ln>
          <a:effectLst/>
        </p:spPr>
        <p:txBody>
          <a:bodyPr wrap="none">
            <a:spAutoFit/>
          </a:bodyPr>
          <a:lstStyle/>
          <a:p>
            <a:pPr algn="ctr"/>
            <a:r>
              <a:rPr lang="en-US" b="1" dirty="0"/>
              <a:t>Age </a:t>
            </a:r>
            <a:r>
              <a:rPr lang="en-US" b="1" dirty="0" smtClean="0"/>
              <a:t>group </a:t>
            </a:r>
            <a:r>
              <a:rPr lang="en-US" b="1" dirty="0"/>
              <a:t>(</a:t>
            </a:r>
            <a:r>
              <a:rPr lang="en-US" b="1" dirty="0" smtClean="0"/>
              <a:t>yrs</a:t>
            </a:r>
            <a:r>
              <a:rPr lang="en-US" b="1" dirty="0"/>
              <a:t>)</a:t>
            </a:r>
          </a:p>
        </p:txBody>
      </p:sp>
      <p:pic>
        <p:nvPicPr>
          <p:cNvPr id="2" name="Picture 1"/>
          <p:cNvPicPr>
            <a:picLocks noChangeAspect="1"/>
          </p:cNvPicPr>
          <p:nvPr/>
        </p:nvPicPr>
        <p:blipFill>
          <a:blip r:embed="rId3"/>
          <a:stretch>
            <a:fillRect/>
          </a:stretch>
        </p:blipFill>
        <p:spPr>
          <a:xfrm>
            <a:off x="798249" y="1599830"/>
            <a:ext cx="7547502" cy="4267570"/>
          </a:xfrm>
          <a:prstGeom prst="rect">
            <a:avLst/>
          </a:prstGeom>
        </p:spPr>
      </p:pic>
    </p:spTree>
    <p:extLst>
      <p:ext uri="{BB962C8B-B14F-4D97-AF65-F5344CB8AC3E}">
        <p14:creationId xmlns:p14="http://schemas.microsoft.com/office/powerpoint/2010/main" val="94538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10225</TotalTime>
  <Words>561</Words>
  <Application>Microsoft Office PowerPoint</Application>
  <PresentationFormat>On-screen Show (4:3)</PresentationFormat>
  <Paragraphs>136</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Courier New</vt:lpstr>
      <vt:lpstr>Calibri</vt:lpstr>
      <vt:lpstr>Myriad Web Pro</vt:lpstr>
      <vt:lpstr>Wingdings</vt:lpstr>
      <vt:lpstr>Myriad Pro</vt:lpstr>
      <vt:lpstr>Arial</vt:lpstr>
      <vt:lpstr>NCHHSTP_PPT_light(</vt:lpstr>
      <vt:lpstr>Tuberculosis in the United States  National Tuberculosis Surveillance System Highlights from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Definition for Mycobacterium tuberculosis Genotyping in the United States</vt:lpstr>
      <vt:lpstr>PowerPoint Presentation</vt:lpstr>
      <vt:lpstr>Number and Percentage of Unique* and County-GENType Clustered† Cases, United States, 2013–2015</vt:lpstr>
      <vt:lpstr>PowerPoint Presentation</vt:lpstr>
      <vt:lpstr>Mycobacterium tuberculosis Genotype Clusters, by TB GIMS* Alert Levels,† United States, 2013–2015</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Myriad Pro, Bold, Shadow, 28pt</dc:title>
  <dc:creator>Centers for Disease Control &amp; Prevention</dc:creator>
  <cp:lastModifiedBy>Iqbal, Shareen (CDC/OID/NCHHSTP) (CTR)</cp:lastModifiedBy>
  <cp:revision>734</cp:revision>
  <cp:lastPrinted>2016-09-15T16:14:20Z</cp:lastPrinted>
  <dcterms:created xsi:type="dcterms:W3CDTF">2010-12-06T17:58:46Z</dcterms:created>
  <dcterms:modified xsi:type="dcterms:W3CDTF">2016-11-22T15:14:38Z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