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handoutMasterIdLst>
    <p:handoutMasterId r:id="rId96"/>
  </p:handoutMasterIdLst>
  <p:sldIdLst>
    <p:sldId id="524" r:id="rId2"/>
    <p:sldId id="421" r:id="rId3"/>
    <p:sldId id="422" r:id="rId4"/>
    <p:sldId id="423" r:id="rId5"/>
    <p:sldId id="424" r:id="rId6"/>
    <p:sldId id="506" r:id="rId7"/>
    <p:sldId id="514" r:id="rId8"/>
    <p:sldId id="429" r:id="rId9"/>
    <p:sldId id="428" r:id="rId10"/>
    <p:sldId id="430" r:id="rId11"/>
    <p:sldId id="431" r:id="rId12"/>
    <p:sldId id="432" r:id="rId13"/>
    <p:sldId id="433" r:id="rId14"/>
    <p:sldId id="508" r:id="rId15"/>
    <p:sldId id="510" r:id="rId16"/>
    <p:sldId id="435" r:id="rId17"/>
    <p:sldId id="436" r:id="rId18"/>
    <p:sldId id="437" r:id="rId19"/>
    <p:sldId id="438" r:id="rId20"/>
    <p:sldId id="517" r:id="rId21"/>
    <p:sldId id="439" r:id="rId22"/>
    <p:sldId id="440" r:id="rId23"/>
    <p:sldId id="443" r:id="rId24"/>
    <p:sldId id="444" r:id="rId25"/>
    <p:sldId id="445" r:id="rId26"/>
    <p:sldId id="446" r:id="rId27"/>
    <p:sldId id="447" r:id="rId28"/>
    <p:sldId id="511" r:id="rId29"/>
    <p:sldId id="515" r:id="rId30"/>
    <p:sldId id="441" r:id="rId31"/>
    <p:sldId id="449" r:id="rId32"/>
    <p:sldId id="450" r:id="rId33"/>
    <p:sldId id="505" r:id="rId34"/>
    <p:sldId id="451" r:id="rId35"/>
    <p:sldId id="452" r:id="rId36"/>
    <p:sldId id="521" r:id="rId37"/>
    <p:sldId id="454" r:id="rId38"/>
    <p:sldId id="455" r:id="rId39"/>
    <p:sldId id="456" r:id="rId40"/>
    <p:sldId id="457" r:id="rId41"/>
    <p:sldId id="512" r:id="rId42"/>
    <p:sldId id="466" r:id="rId43"/>
    <p:sldId id="467" r:id="rId44"/>
    <p:sldId id="468" r:id="rId45"/>
    <p:sldId id="469" r:id="rId46"/>
    <p:sldId id="523" r:id="rId47"/>
    <p:sldId id="471" r:id="rId48"/>
    <p:sldId id="472" r:id="rId49"/>
    <p:sldId id="473" r:id="rId50"/>
    <p:sldId id="513" r:id="rId51"/>
    <p:sldId id="475" r:id="rId52"/>
    <p:sldId id="476" r:id="rId53"/>
    <p:sldId id="477" r:id="rId54"/>
    <p:sldId id="448" r:id="rId55"/>
    <p:sldId id="478" r:id="rId56"/>
    <p:sldId id="479" r:id="rId57"/>
    <p:sldId id="503" r:id="rId58"/>
    <p:sldId id="480" r:id="rId59"/>
    <p:sldId id="504" r:id="rId60"/>
    <p:sldId id="481" r:id="rId61"/>
    <p:sldId id="522" r:id="rId62"/>
    <p:sldId id="483" r:id="rId63"/>
    <p:sldId id="516" r:id="rId64"/>
    <p:sldId id="484" r:id="rId65"/>
    <p:sldId id="485" r:id="rId66"/>
    <p:sldId id="486" r:id="rId67"/>
    <p:sldId id="487" r:id="rId68"/>
    <p:sldId id="488" r:id="rId69"/>
    <p:sldId id="519" r:id="rId70"/>
    <p:sldId id="489" r:id="rId71"/>
    <p:sldId id="490" r:id="rId72"/>
    <p:sldId id="491" r:id="rId73"/>
    <p:sldId id="492" r:id="rId74"/>
    <p:sldId id="493" r:id="rId75"/>
    <p:sldId id="494" r:id="rId76"/>
    <p:sldId id="518" r:id="rId77"/>
    <p:sldId id="495" r:id="rId78"/>
    <p:sldId id="496" r:id="rId79"/>
    <p:sldId id="497" r:id="rId80"/>
    <p:sldId id="498" r:id="rId81"/>
    <p:sldId id="499" r:id="rId82"/>
    <p:sldId id="520" r:id="rId83"/>
    <p:sldId id="458" r:id="rId84"/>
    <p:sldId id="509" r:id="rId85"/>
    <p:sldId id="459" r:id="rId86"/>
    <p:sldId id="460" r:id="rId87"/>
    <p:sldId id="461" r:id="rId88"/>
    <p:sldId id="462" r:id="rId89"/>
    <p:sldId id="463" r:id="rId90"/>
    <p:sldId id="501" r:id="rId91"/>
    <p:sldId id="502" r:id="rId92"/>
    <p:sldId id="464" r:id="rId93"/>
    <p:sldId id="465" r:id="rId94"/>
  </p:sldIdLst>
  <p:sldSz cx="9144000" cy="6858000" type="screen4x3"/>
  <p:notesSz cx="7010400" cy="9296400"/>
  <p:defaultTextStyle>
    <a:defPPr>
      <a:defRPr lang="en-US"/>
    </a:defPPr>
    <a:lvl1pPr algn="l" rtl="0" eaLnBrk="0" fontAlgn="base" hangingPunct="0">
      <a:spcBef>
        <a:spcPct val="0"/>
      </a:spcBef>
      <a:spcAft>
        <a:spcPct val="0"/>
      </a:spcAft>
      <a:defRPr sz="4000" b="1" kern="1200">
        <a:solidFill>
          <a:srgbClr val="009999"/>
        </a:solidFill>
        <a:latin typeface="Times New Roman" panose="02020603050405020304" pitchFamily="18" charset="0"/>
        <a:ea typeface="+mn-ea"/>
        <a:cs typeface="+mn-cs"/>
      </a:defRPr>
    </a:lvl1pPr>
    <a:lvl2pPr marL="457200" algn="l" rtl="0" eaLnBrk="0" fontAlgn="base" hangingPunct="0">
      <a:spcBef>
        <a:spcPct val="0"/>
      </a:spcBef>
      <a:spcAft>
        <a:spcPct val="0"/>
      </a:spcAft>
      <a:defRPr sz="4000" b="1" kern="1200">
        <a:solidFill>
          <a:srgbClr val="009999"/>
        </a:solidFill>
        <a:latin typeface="Times New Roman" panose="02020603050405020304" pitchFamily="18" charset="0"/>
        <a:ea typeface="+mn-ea"/>
        <a:cs typeface="+mn-cs"/>
      </a:defRPr>
    </a:lvl2pPr>
    <a:lvl3pPr marL="914400" algn="l" rtl="0" eaLnBrk="0" fontAlgn="base" hangingPunct="0">
      <a:spcBef>
        <a:spcPct val="0"/>
      </a:spcBef>
      <a:spcAft>
        <a:spcPct val="0"/>
      </a:spcAft>
      <a:defRPr sz="4000" b="1" kern="1200">
        <a:solidFill>
          <a:srgbClr val="009999"/>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4000" b="1" kern="1200">
        <a:solidFill>
          <a:srgbClr val="009999"/>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4000" b="1" kern="1200">
        <a:solidFill>
          <a:srgbClr val="009999"/>
        </a:solidFill>
        <a:latin typeface="Times New Roman" panose="02020603050405020304" pitchFamily="18" charset="0"/>
        <a:ea typeface="+mn-ea"/>
        <a:cs typeface="+mn-cs"/>
      </a:defRPr>
    </a:lvl5pPr>
    <a:lvl6pPr marL="2286000" algn="l" defTabSz="914400" rtl="0" eaLnBrk="1" latinLnBrk="0" hangingPunct="1">
      <a:defRPr sz="4000" b="1" kern="1200">
        <a:solidFill>
          <a:srgbClr val="009999"/>
        </a:solidFill>
        <a:latin typeface="Times New Roman" panose="02020603050405020304" pitchFamily="18" charset="0"/>
        <a:ea typeface="+mn-ea"/>
        <a:cs typeface="+mn-cs"/>
      </a:defRPr>
    </a:lvl6pPr>
    <a:lvl7pPr marL="2743200" algn="l" defTabSz="914400" rtl="0" eaLnBrk="1" latinLnBrk="0" hangingPunct="1">
      <a:defRPr sz="4000" b="1" kern="1200">
        <a:solidFill>
          <a:srgbClr val="009999"/>
        </a:solidFill>
        <a:latin typeface="Times New Roman" panose="02020603050405020304" pitchFamily="18" charset="0"/>
        <a:ea typeface="+mn-ea"/>
        <a:cs typeface="+mn-cs"/>
      </a:defRPr>
    </a:lvl7pPr>
    <a:lvl8pPr marL="3200400" algn="l" defTabSz="914400" rtl="0" eaLnBrk="1" latinLnBrk="0" hangingPunct="1">
      <a:defRPr sz="4000" b="1" kern="1200">
        <a:solidFill>
          <a:srgbClr val="009999"/>
        </a:solidFill>
        <a:latin typeface="Times New Roman" panose="02020603050405020304" pitchFamily="18" charset="0"/>
        <a:ea typeface="+mn-ea"/>
        <a:cs typeface="+mn-cs"/>
      </a:defRPr>
    </a:lvl8pPr>
    <a:lvl9pPr marL="3657600" algn="l" defTabSz="914400" rtl="0" eaLnBrk="1" latinLnBrk="0" hangingPunct="1">
      <a:defRPr sz="4000" b="1" kern="1200">
        <a:solidFill>
          <a:srgbClr val="009999"/>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2B64"/>
    <a:srgbClr val="969696"/>
    <a:srgbClr val="DDDDDD"/>
    <a:srgbClr val="C0C0C0"/>
    <a:srgbClr val="B2B2B2"/>
    <a:srgbClr val="008080"/>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32" autoAdjust="0"/>
    <p:restoredTop sz="67819" autoAdjust="0"/>
  </p:normalViewPr>
  <p:slideViewPr>
    <p:cSldViewPr>
      <p:cViewPr varScale="1">
        <p:scale>
          <a:sx n="49" d="100"/>
          <a:sy n="49" d="100"/>
        </p:scale>
        <p:origin x="542" y="58"/>
      </p:cViewPr>
      <p:guideLst>
        <p:guide orient="horz" pos="2160"/>
        <p:guide pos="2880"/>
      </p:guideLst>
    </p:cSldViewPr>
  </p:slideViewPr>
  <p:outlineViewPr>
    <p:cViewPr>
      <p:scale>
        <a:sx n="33" d="100"/>
        <a:sy n="33" d="100"/>
      </p:scale>
      <p:origin x="0" y="-8388"/>
    </p:cViewPr>
  </p:outlineViewPr>
  <p:notesTextViewPr>
    <p:cViewPr>
      <p:scale>
        <a:sx n="100" d="100"/>
        <a:sy n="100" d="100"/>
      </p:scale>
      <p:origin x="0" y="0"/>
    </p:cViewPr>
  </p:notesTextViewPr>
  <p:sorterViewPr>
    <p:cViewPr>
      <p:scale>
        <a:sx n="66" d="100"/>
        <a:sy n="66" d="100"/>
      </p:scale>
      <p:origin x="0" y="-13354"/>
    </p:cViewPr>
  </p:sorterViewPr>
  <p:notesViewPr>
    <p:cSldViewPr>
      <p:cViewPr varScale="1">
        <p:scale>
          <a:sx n="84" d="100"/>
          <a:sy n="84" d="100"/>
        </p:scale>
        <p:origin x="315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eaLnBrk="1" hangingPunct="1">
              <a:defRPr sz="1200" b="0">
                <a:solidFill>
                  <a:schemeClr val="tx1"/>
                </a:solidFill>
                <a:latin typeface="Arial" charset="0"/>
              </a:defRPr>
            </a:lvl1pPr>
          </a:lstStyle>
          <a:p>
            <a:pPr>
              <a:defRPr/>
            </a:pPr>
            <a:endParaRPr lang="en-US"/>
          </a:p>
        </p:txBody>
      </p:sp>
      <p:sp>
        <p:nvSpPr>
          <p:cNvPr id="11366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b="0">
                <a:solidFill>
                  <a:schemeClr val="tx1"/>
                </a:solidFill>
                <a:latin typeface="Arial" charset="0"/>
              </a:defRPr>
            </a:lvl1pPr>
          </a:lstStyle>
          <a:p>
            <a:pPr>
              <a:defRPr/>
            </a:pPr>
            <a:endParaRPr lang="en-US"/>
          </a:p>
        </p:txBody>
      </p:sp>
      <p:sp>
        <p:nvSpPr>
          <p:cNvPr id="113670" name="Rectangle 6"/>
          <p:cNvSpPr>
            <a:spLocks noGrp="1" noChangeArrowheads="1"/>
          </p:cNvSpPr>
          <p:nvPr>
            <p:ph type="sldNum" sz="quarter" idx="3"/>
          </p:nvPr>
        </p:nvSpPr>
        <p:spPr bwMode="auto">
          <a:xfrm>
            <a:off x="619125" y="8766175"/>
            <a:ext cx="57150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latin typeface="Arial" panose="020B0604020202020204" pitchFamily="34" charset="0"/>
              </a:defRPr>
            </a:lvl1pPr>
          </a:lstStyle>
          <a:p>
            <a:pPr>
              <a:defRPr/>
            </a:pPr>
            <a:r>
              <a:rPr lang="en-US" altLang="en-US"/>
              <a:t>Module 5 – Infectiousness and Infection Control</a:t>
            </a:r>
          </a:p>
          <a:p>
            <a:pPr>
              <a:defRPr/>
            </a:pPr>
            <a:fld id="{0C9607E8-DA9E-4D1F-B538-F709787D93FA}" type="slidenum">
              <a:rPr lang="en-US" altLang="en-US"/>
              <a:pPr>
                <a:defRPr/>
              </a:pPr>
              <a:t>‹#›</a:t>
            </a:fld>
            <a:endParaRPr lang="en-US" altLang="en-US"/>
          </a:p>
        </p:txBody>
      </p:sp>
    </p:spTree>
    <p:extLst>
      <p:ext uri="{BB962C8B-B14F-4D97-AF65-F5344CB8AC3E}">
        <p14:creationId xmlns:p14="http://schemas.microsoft.com/office/powerpoint/2010/main" val="3341653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eaLnBrk="1" hangingPunct="1">
              <a:defRPr sz="1200" b="0">
                <a:solidFill>
                  <a:schemeClr val="tx1"/>
                </a:solidFill>
                <a:latin typeface="Arial" charset="0"/>
              </a:defRPr>
            </a:lvl1pPr>
          </a:lstStyle>
          <a:p>
            <a:pPr>
              <a:defRPr/>
            </a:pPr>
            <a:endParaRPr lang="en-US"/>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b="0">
                <a:solidFill>
                  <a:schemeClr val="tx1"/>
                </a:solidFill>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eaLnBrk="1" hangingPunct="1">
              <a:defRPr sz="1200" b="0">
                <a:solidFill>
                  <a:schemeClr val="tx1"/>
                </a:solidFill>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b="0">
                <a:solidFill>
                  <a:schemeClr val="tx1"/>
                </a:solidFill>
                <a:latin typeface="Arial" panose="020B0604020202020204" pitchFamily="34" charset="0"/>
              </a:defRPr>
            </a:lvl1pPr>
          </a:lstStyle>
          <a:p>
            <a:pPr>
              <a:defRPr/>
            </a:pPr>
            <a:fld id="{EA87B073-9FEE-4E6A-9443-B787E83DAC8F}" type="slidenum">
              <a:rPr lang="en-US" altLang="en-US"/>
              <a:pPr>
                <a:defRPr/>
              </a:pPr>
              <a:t>‹#›</a:t>
            </a:fld>
            <a:endParaRPr lang="en-US" altLang="en-US"/>
          </a:p>
        </p:txBody>
      </p:sp>
    </p:spTree>
    <p:extLst>
      <p:ext uri="{BB962C8B-B14F-4D97-AF65-F5344CB8AC3E}">
        <p14:creationId xmlns:p14="http://schemas.microsoft.com/office/powerpoint/2010/main" val="2718707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24B42C-EAC6-4340-82DE-629E3FFA8FDA}" type="slidenum">
              <a:rPr lang="en-US" altLang="en-US" smtClean="0"/>
              <a:pPr>
                <a:spcBef>
                  <a:spcPct val="0"/>
                </a:spcBef>
              </a:pPr>
              <a:t>1</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Module 5</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55960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Introduce study questions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to turn to p. 6 (if participants have print-based modules) </a:t>
            </a:r>
          </a:p>
          <a:p>
            <a:pPr>
              <a:buFont typeface="Arial" panose="020B0604020202020204" pitchFamily="34" charset="0"/>
              <a:buNone/>
              <a:defRPr/>
            </a:pPr>
            <a:endParaRPr lang="en-US" dirty="0" smtClean="0"/>
          </a:p>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37</a:t>
            </a:r>
          </a:p>
          <a:p>
            <a:pPr>
              <a:defRPr/>
            </a:pPr>
            <a:endParaRPr lang="en-US" altLang="en-US" dirty="0"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E7F08CA-67F1-4AD7-80C0-08AB1D78FEE6}"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116948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37</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D19C23-B1DA-46C8-9BD4-79F9DEAB22C3}"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1452850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a:t>
            </a:r>
          </a:p>
          <a:p>
            <a:pPr>
              <a:buFont typeface="Arial" panose="020B0604020202020204" pitchFamily="34" charset="0"/>
              <a:buNone/>
              <a:defRPr/>
            </a:pPr>
            <a:r>
              <a:rPr lang="en-US" dirty="0" smtClean="0"/>
              <a:t>	</a:t>
            </a:r>
          </a:p>
          <a:p>
            <a:pPr>
              <a:defRPr/>
            </a:pPr>
            <a:r>
              <a:rPr lang="en-US" altLang="en-US" i="1" dirty="0" smtClean="0">
                <a:latin typeface="Arial" panose="020B0604020202020204" pitchFamily="34" charset="0"/>
              </a:rPr>
              <a:t>Answers - Module 5, p. 37</a:t>
            </a:r>
          </a:p>
          <a:p>
            <a:pPr>
              <a:defRPr/>
            </a:pPr>
            <a:endParaRPr lang="en-US" altLang="en-US" dirty="0" smtClean="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BC73CD-6F7C-4E80-8801-6CC4601BE352}"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105093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a:t>
            </a:r>
          </a:p>
          <a:p>
            <a:endParaRPr lang="en-US" altLang="en-US" smtClean="0">
              <a:latin typeface="Arial" panose="020B0604020202020204" pitchFamily="34" charset="0"/>
            </a:endParaRPr>
          </a:p>
          <a:p>
            <a:r>
              <a:rPr lang="en-US" altLang="en-US" i="1" smtClean="0">
                <a:latin typeface="Arial" panose="020B0604020202020204" pitchFamily="34" charset="0"/>
              </a:rPr>
              <a:t>TB Infection Control - Module 5, pp. 8-35</a:t>
            </a:r>
          </a:p>
          <a:p>
            <a:endParaRPr lang="en-US" altLang="en-US" smtClean="0">
              <a:latin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6BE83B5-89BC-4C28-B66D-D088CA41FFE6}" type="slidenum">
              <a:rPr lang="en-US" altLang="en-US" smtClean="0"/>
              <a:pPr>
                <a:spcBef>
                  <a:spcPct val="0"/>
                </a:spcBef>
              </a:pPr>
              <a:t>13</a:t>
            </a:fld>
            <a:endParaRPr lang="en-US" altLang="en-US" smtClean="0"/>
          </a:p>
        </p:txBody>
      </p:sp>
    </p:spTree>
    <p:extLst>
      <p:ext uri="{BB962C8B-B14F-4D97-AF65-F5344CB8AC3E}">
        <p14:creationId xmlns:p14="http://schemas.microsoft.com/office/powerpoint/2010/main" val="3396817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F98196-9DBA-45E7-8D3B-B2DF165BA95D}" type="slidenum">
              <a:rPr lang="en-US" altLang="en-US" smtClean="0"/>
              <a:pPr>
                <a:spcBef>
                  <a:spcPct val="0"/>
                </a:spcBef>
              </a:pPr>
              <a:t>14</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slide content</a:t>
            </a:r>
          </a:p>
          <a:p>
            <a:pPr eaLnBrk="1" hangingPunct="1"/>
            <a:endParaRPr lang="en-US" altLang="en-US" smtClean="0">
              <a:latin typeface="Arial" panose="020B0604020202020204" pitchFamily="34" charset="0"/>
            </a:endParaRPr>
          </a:p>
          <a:p>
            <a:pPr eaLnBrk="1" hangingPunct="1"/>
            <a:r>
              <a:rPr lang="en-US" altLang="en-US" i="1" smtClean="0">
                <a:latin typeface="Arial" panose="020B0604020202020204" pitchFamily="34" charset="0"/>
              </a:rPr>
              <a:t>TB Infection Control - Module 5, p. 8</a:t>
            </a:r>
          </a:p>
        </p:txBody>
      </p:sp>
    </p:spTree>
    <p:extLst>
      <p:ext uri="{BB962C8B-B14F-4D97-AF65-F5344CB8AC3E}">
        <p14:creationId xmlns:p14="http://schemas.microsoft.com/office/powerpoint/2010/main" val="2254588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TB can be transmitted in just about any setting but that it is most likely to be transmitted in health care settings with these three characteristics </a:t>
            </a:r>
          </a:p>
          <a:p>
            <a:pPr>
              <a:defRPr/>
            </a:pPr>
            <a:r>
              <a:rPr lang="en-US" dirty="0" smtClean="0"/>
              <a:t>	</a:t>
            </a:r>
          </a:p>
          <a:p>
            <a:pPr>
              <a:defRPr/>
            </a:pPr>
            <a:r>
              <a:rPr lang="en-US" altLang="en-US" i="1" dirty="0" smtClean="0">
                <a:latin typeface="Arial" panose="020B0604020202020204" pitchFamily="34" charset="0"/>
              </a:rPr>
              <a:t>TB Infection Control - Module 5, p. 8</a:t>
            </a:r>
          </a:p>
          <a:p>
            <a:pPr>
              <a:defRPr/>
            </a:pPr>
            <a:endParaRPr lang="en-US" altLang="en-US" dirty="0"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3F8885-6E80-4BAE-B7B6-8070F6954C65}"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1128433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i="1" smtClean="0">
                <a:latin typeface="Arial" panose="020B0604020202020204" pitchFamily="34" charset="0"/>
              </a:rPr>
              <a:t>TB Infection Control - Module 5, p. 9</a:t>
            </a:r>
          </a:p>
          <a:p>
            <a:endParaRPr lang="en-US" altLang="en-US" smtClean="0">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A147F5-3B70-456A-A905-56A1A2740A7E}" type="slidenum">
              <a:rPr lang="en-US" altLang="en-US" smtClean="0"/>
              <a:pPr>
                <a:spcBef>
                  <a:spcPct val="0"/>
                </a:spcBef>
              </a:pPr>
              <a:t>16</a:t>
            </a:fld>
            <a:endParaRPr lang="en-US" altLang="en-US" smtClean="0"/>
          </a:p>
        </p:txBody>
      </p:sp>
    </p:spTree>
    <p:extLst>
      <p:ext uri="{BB962C8B-B14F-4D97-AF65-F5344CB8AC3E}">
        <p14:creationId xmlns:p14="http://schemas.microsoft.com/office/powerpoint/2010/main" val="3445740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smtClean="0">
                <a:latin typeface="Arial" panose="020B0604020202020204" pitchFamily="34" charset="0"/>
              </a:rPr>
              <a:t>Explain that health departments should work closely with health care facilities to help them report confirmed or suspected TB cases as quickly as possible </a:t>
            </a:r>
          </a:p>
          <a:p>
            <a:endParaRPr lang="en-US" altLang="en-US" smtClean="0">
              <a:latin typeface="Arial" panose="020B0604020202020204" pitchFamily="34" charset="0"/>
            </a:endParaRPr>
          </a:p>
          <a:p>
            <a:r>
              <a:rPr lang="en-US" altLang="en-US" i="1" smtClean="0">
                <a:latin typeface="Arial" panose="020B0604020202020204" pitchFamily="34" charset="0"/>
              </a:rPr>
              <a:t>TB Infection Control - Module 5, p. 9</a:t>
            </a:r>
          </a:p>
          <a:p>
            <a:r>
              <a:rPr lang="en-US" altLang="en-US" smtClean="0">
                <a:latin typeface="Arial" panose="020B0604020202020204" pitchFamily="34" charset="0"/>
              </a:rPr>
              <a:t>	</a:t>
            </a:r>
          </a:p>
          <a:p>
            <a:endParaRPr lang="en-US" altLang="en-US" smtClean="0">
              <a:latin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40F6747-85B7-4FA2-B0EF-F98AE4FB22D6}" type="slidenum">
              <a:rPr lang="en-US" altLang="en-US" smtClean="0"/>
              <a:pPr>
                <a:spcBef>
                  <a:spcPct val="0"/>
                </a:spcBef>
              </a:pPr>
              <a:t>17</a:t>
            </a:fld>
            <a:endParaRPr lang="en-US" altLang="en-US" smtClean="0"/>
          </a:p>
        </p:txBody>
      </p:sp>
    </p:spTree>
    <p:extLst>
      <p:ext uri="{BB962C8B-B14F-4D97-AF65-F5344CB8AC3E}">
        <p14:creationId xmlns:p14="http://schemas.microsoft.com/office/powerpoint/2010/main" val="2759123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i="1" smtClean="0">
                <a:latin typeface="Arial" panose="020B0604020202020204" pitchFamily="34" charset="0"/>
              </a:rPr>
              <a:t>TB Infection Control Program - Module 5, p. 10</a:t>
            </a: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C462352-C0A1-4E24-8489-D7E4EDF8D282}" type="slidenum">
              <a:rPr lang="en-US" altLang="en-US" smtClean="0"/>
              <a:pPr>
                <a:spcBef>
                  <a:spcPct val="0"/>
                </a:spcBef>
              </a:pPr>
              <a:t>18</a:t>
            </a:fld>
            <a:endParaRPr lang="en-US" altLang="en-US" smtClean="0"/>
          </a:p>
        </p:txBody>
      </p:sp>
    </p:spTree>
    <p:extLst>
      <p:ext uri="{BB962C8B-B14F-4D97-AF65-F5344CB8AC3E}">
        <p14:creationId xmlns:p14="http://schemas.microsoft.com/office/powerpoint/2010/main" val="3692321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DA752B-234B-4692-8D37-C78FDFCDC2C7}" type="slidenum">
              <a:rPr lang="en-US" altLang="en-US" smtClean="0"/>
              <a:pPr>
                <a:spcBef>
                  <a:spcPct val="0"/>
                </a:spcBef>
              </a:pPr>
              <a:t>19</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in areas where TB is common staff at health care facilities should stay alert for TB; especially staff at public health and community clinics </a:t>
            </a:r>
          </a:p>
          <a:p>
            <a:pPr>
              <a:defRPr/>
            </a:pPr>
            <a:endParaRPr lang="en-US" altLang="en-US" dirty="0" smtClean="0">
              <a:latin typeface="Arial" panose="020B0604020202020204" pitchFamily="34" charset="0"/>
            </a:endParaRPr>
          </a:p>
          <a:p>
            <a:pPr>
              <a:defRPr/>
            </a:pPr>
            <a:r>
              <a:rPr lang="en-US" altLang="en-US" i="1" dirty="0" smtClean="0">
                <a:latin typeface="Arial" panose="020B0604020202020204" pitchFamily="34" charset="0"/>
              </a:rPr>
              <a:t>TB Infection-Control Program - Module 5, p. 10</a:t>
            </a:r>
          </a:p>
          <a:p>
            <a:pPr>
              <a:defRPr/>
            </a:pPr>
            <a:r>
              <a:rPr lang="en-US" dirty="0" smtClean="0"/>
              <a:t>	</a:t>
            </a:r>
          </a:p>
          <a:p>
            <a:pPr eaLnBrk="1" hangingPunct="1">
              <a:defRPr/>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392292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smtClean="0">
                <a:latin typeface="Arial" panose="020B0604020202020204" pitchFamily="34" charset="0"/>
              </a:rPr>
              <a:t>State objectives of presentation</a:t>
            </a:r>
          </a:p>
          <a:p>
            <a:pPr marL="171450" indent="-171450">
              <a:buFontTx/>
              <a:buChar char="•"/>
              <a:defRPr/>
            </a:pPr>
            <a:endParaRPr lang="en-US" altLang="en-US" dirty="0" smtClean="0">
              <a:latin typeface="Arial" panose="020B0604020202020204" pitchFamily="34" charset="0"/>
            </a:endParaRPr>
          </a:p>
          <a:p>
            <a:pPr>
              <a:defRPr/>
            </a:pPr>
            <a:r>
              <a:rPr lang="en-US" altLang="en-US" i="1" dirty="0" smtClean="0">
                <a:latin typeface="Arial" panose="020B0604020202020204" pitchFamily="34" charset="0"/>
              </a:rPr>
              <a:t>Objectives - Module 5, p. 1</a:t>
            </a: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69C50E-22B1-4BA1-89C8-0601AC0A66A1}"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14816268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Before showing slide, ask what a health care worker should do if they suspect a patient has TB disease </a:t>
            </a:r>
          </a:p>
          <a:p>
            <a:endParaRPr lang="en-US" altLang="en-US" smtClean="0">
              <a:latin typeface="Arial" panose="020B0604020202020204" pitchFamily="34" charset="0"/>
            </a:endParaRPr>
          </a:p>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r>
              <a:rPr lang="en-US" altLang="en-US" i="1" smtClean="0">
                <a:latin typeface="Arial" panose="020B0604020202020204" pitchFamily="34" charset="0"/>
              </a:rPr>
              <a:t>TB Infection Control Program - Module 5, p. 10</a:t>
            </a:r>
          </a:p>
          <a:p>
            <a:endParaRPr lang="en-US" altLang="en-US"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3088E55-F60A-4C2F-B475-DB6E9E12616D}" type="slidenum">
              <a:rPr lang="en-US" altLang="en-US" smtClean="0"/>
              <a:pPr>
                <a:spcBef>
                  <a:spcPct val="0"/>
                </a:spcBef>
              </a:pPr>
              <a:t>20</a:t>
            </a:fld>
            <a:endParaRPr lang="en-US" altLang="en-US" smtClean="0"/>
          </a:p>
        </p:txBody>
      </p:sp>
    </p:spTree>
    <p:extLst>
      <p:ext uri="{BB962C8B-B14F-4D97-AF65-F5344CB8AC3E}">
        <p14:creationId xmlns:p14="http://schemas.microsoft.com/office/powerpoint/2010/main" val="2890158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Before showing slide, ask what airborne precautions should be taken for a person who has signs or symptoms of TB disease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if a facility does not have an AII room, patients who have or are suspected of having TB should be placed in an area away from other patients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for settings other than clinics, patients with suspected TB should be promptly referred for a medical evaluation </a:t>
            </a:r>
          </a:p>
          <a:p>
            <a:pPr>
              <a:defRPr/>
            </a:pPr>
            <a:r>
              <a:rPr lang="en-US" dirty="0" smtClean="0"/>
              <a:t>	</a:t>
            </a:r>
          </a:p>
          <a:p>
            <a:pPr>
              <a:defRPr/>
            </a:pPr>
            <a:r>
              <a:rPr lang="en-US" altLang="en-US" i="1" dirty="0" smtClean="0">
                <a:latin typeface="Arial" panose="020B0604020202020204" pitchFamily="34" charset="0"/>
              </a:rPr>
              <a:t>TB Infection Control Program - Module 5, pp. 11-12</a:t>
            </a:r>
          </a:p>
          <a:p>
            <a:pPr>
              <a:defRPr/>
            </a:pPr>
            <a:endParaRPr lang="en-US" altLang="en-US" dirty="0" smtClean="0">
              <a:latin typeface="Arial" panose="020B060402020202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A4C065-4C79-4833-BFC4-C91DD5595995}" type="slidenum">
              <a:rPr lang="en-US" altLang="en-US" smtClean="0"/>
              <a:pPr>
                <a:spcBef>
                  <a:spcPct val="0"/>
                </a:spcBef>
              </a:pPr>
              <a:t>21</a:t>
            </a:fld>
            <a:endParaRPr lang="en-US" altLang="en-US" smtClean="0"/>
          </a:p>
        </p:txBody>
      </p:sp>
    </p:spTree>
    <p:extLst>
      <p:ext uri="{BB962C8B-B14F-4D97-AF65-F5344CB8AC3E}">
        <p14:creationId xmlns:p14="http://schemas.microsoft.com/office/powerpoint/2010/main" val="2463637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smtClean="0">
                <a:latin typeface="Arial" panose="020B0604020202020204" pitchFamily="34" charset="0"/>
              </a:rPr>
              <a:t>Emphasize that DOT is the best way to ensure adherence to treatment </a:t>
            </a:r>
          </a:p>
          <a:p>
            <a:r>
              <a:rPr lang="en-US" altLang="en-US" smtClean="0">
                <a:latin typeface="Arial" panose="020B0604020202020204" pitchFamily="34" charset="0"/>
              </a:rPr>
              <a:t>	</a:t>
            </a:r>
          </a:p>
          <a:p>
            <a:r>
              <a:rPr lang="en-US" altLang="en-US" i="1" smtClean="0">
                <a:latin typeface="Arial" panose="020B0604020202020204" pitchFamily="34" charset="0"/>
              </a:rPr>
              <a:t>TB Infection Control Program - Module 5, p. 12</a:t>
            </a:r>
          </a:p>
          <a:p>
            <a:endParaRPr lang="en-US" altLang="en-US" smtClean="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9BDCB9-1C76-4850-B99D-85E571FE8BC4}" type="slidenum">
              <a:rPr lang="en-US" altLang="en-US" smtClean="0"/>
              <a:pPr>
                <a:spcBef>
                  <a:spcPct val="0"/>
                </a:spcBef>
              </a:pPr>
              <a:t>22</a:t>
            </a:fld>
            <a:endParaRPr lang="en-US" altLang="en-US" smtClean="0"/>
          </a:p>
        </p:txBody>
      </p:sp>
    </p:spTree>
    <p:extLst>
      <p:ext uri="{BB962C8B-B14F-4D97-AF65-F5344CB8AC3E}">
        <p14:creationId xmlns:p14="http://schemas.microsoft.com/office/powerpoint/2010/main" val="1715411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Introduce study questions </a:t>
            </a:r>
          </a:p>
          <a:p>
            <a:pPr>
              <a:buFont typeface="Arial" panose="020B0604020202020204" pitchFamily="34" charset="0"/>
              <a:buNone/>
              <a:defRPr/>
            </a:pPr>
            <a:endParaRPr lang="en-US" dirty="0" smtClean="0"/>
          </a:p>
          <a:p>
            <a:pPr>
              <a:buFont typeface="Arial" panose="020B0604020202020204" pitchFamily="34" charset="0"/>
              <a:buNone/>
              <a:defRPr/>
            </a:pPr>
            <a:r>
              <a:rPr lang="en-US" dirty="0" smtClean="0"/>
              <a:t>Ask participants to turn to p. 13 (if participants have print-based modules) </a:t>
            </a:r>
          </a:p>
          <a:p>
            <a:pPr>
              <a:buFont typeface="Arial" panose="020B0604020202020204" pitchFamily="34" charset="0"/>
              <a:buNone/>
              <a:defRPr/>
            </a:pPr>
            <a:endParaRPr lang="en-US" dirty="0" smtClean="0"/>
          </a:p>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37</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418866-4462-4782-9F24-B2F96DA0183B}" type="slidenum">
              <a:rPr lang="en-US" altLang="en-US" smtClean="0"/>
              <a:pPr>
                <a:spcBef>
                  <a:spcPct val="0"/>
                </a:spcBef>
              </a:pPr>
              <a:t>23</a:t>
            </a:fld>
            <a:endParaRPr lang="en-US" altLang="en-US" smtClean="0"/>
          </a:p>
        </p:txBody>
      </p:sp>
    </p:spTree>
    <p:extLst>
      <p:ext uri="{BB962C8B-B14F-4D97-AF65-F5344CB8AC3E}">
        <p14:creationId xmlns:p14="http://schemas.microsoft.com/office/powerpoint/2010/main" val="5073463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38</a:t>
            </a:r>
          </a:p>
          <a:p>
            <a:pPr>
              <a:defRPr/>
            </a:pPr>
            <a:endParaRPr lang="en-US" altLang="en-US" i="1" dirty="0" smtClean="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0C7008D-857A-40C5-B0F5-5FE89EB623F3}" type="slidenum">
              <a:rPr lang="en-US" altLang="en-US" smtClean="0"/>
              <a:pPr>
                <a:spcBef>
                  <a:spcPct val="0"/>
                </a:spcBef>
              </a:pPr>
              <a:t>24</a:t>
            </a:fld>
            <a:endParaRPr lang="en-US" altLang="en-US" smtClean="0"/>
          </a:p>
        </p:txBody>
      </p:sp>
    </p:spTree>
    <p:extLst>
      <p:ext uri="{BB962C8B-B14F-4D97-AF65-F5344CB8AC3E}">
        <p14:creationId xmlns:p14="http://schemas.microsoft.com/office/powerpoint/2010/main" val="3775972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38</a:t>
            </a:r>
          </a:p>
          <a:p>
            <a:pPr>
              <a:buFont typeface="Arial" panose="020B0604020202020204" pitchFamily="34" charset="0"/>
              <a:buNone/>
              <a:defRPr/>
            </a:pPr>
            <a:endParaRPr lang="en-US" i="1" dirty="0" smtClean="0"/>
          </a:p>
          <a:p>
            <a:pPr>
              <a:defRPr/>
            </a:pPr>
            <a:r>
              <a:rPr lang="en-US" dirty="0" smtClean="0"/>
              <a:t>	</a:t>
            </a:r>
          </a:p>
          <a:p>
            <a:pPr>
              <a:defRPr/>
            </a:pPr>
            <a:endParaRPr lang="en-US" altLang="en-US" dirty="0" smtClean="0">
              <a:latin typeface="Arial" panose="020B0604020202020204"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C44E2D-E0DE-4C8C-BCF7-69A7C0073C44}" type="slidenum">
              <a:rPr lang="en-US" altLang="en-US" smtClean="0"/>
              <a:pPr>
                <a:spcBef>
                  <a:spcPct val="0"/>
                </a:spcBef>
              </a:pPr>
              <a:t>25</a:t>
            </a:fld>
            <a:endParaRPr lang="en-US" altLang="en-US" smtClean="0"/>
          </a:p>
        </p:txBody>
      </p:sp>
    </p:spTree>
    <p:extLst>
      <p:ext uri="{BB962C8B-B14F-4D97-AF65-F5344CB8AC3E}">
        <p14:creationId xmlns:p14="http://schemas.microsoft.com/office/powerpoint/2010/main" val="26131068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38</a:t>
            </a:r>
          </a:p>
          <a:p>
            <a:pPr>
              <a:defRPr/>
            </a:pPr>
            <a:endParaRPr lang="en-US" altLang="en-US" dirty="0" smtClean="0">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41294D-E9DD-44BC-A66C-54AD25602594}" type="slidenum">
              <a:rPr lang="en-US" altLang="en-US" smtClean="0"/>
              <a:pPr>
                <a:spcBef>
                  <a:spcPct val="0"/>
                </a:spcBef>
              </a:pPr>
              <a:t>26</a:t>
            </a:fld>
            <a:endParaRPr lang="en-US" altLang="en-US" smtClean="0"/>
          </a:p>
        </p:txBody>
      </p:sp>
    </p:spTree>
    <p:extLst>
      <p:ext uri="{BB962C8B-B14F-4D97-AF65-F5344CB8AC3E}">
        <p14:creationId xmlns:p14="http://schemas.microsoft.com/office/powerpoint/2010/main" val="807647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38</a:t>
            </a:r>
          </a:p>
          <a:p>
            <a:pPr>
              <a:defRPr/>
            </a:pPr>
            <a:endParaRPr lang="en-US" altLang="en-US" dirty="0" smtClean="0">
              <a:latin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0A1303-06E3-4BAC-826B-F603E4BABDB3}" type="slidenum">
              <a:rPr lang="en-US" altLang="en-US" smtClean="0"/>
              <a:pPr>
                <a:spcBef>
                  <a:spcPct val="0"/>
                </a:spcBef>
              </a:pPr>
              <a:t>27</a:t>
            </a:fld>
            <a:endParaRPr lang="en-US" altLang="en-US" smtClean="0"/>
          </a:p>
        </p:txBody>
      </p:sp>
    </p:spTree>
    <p:extLst>
      <p:ext uri="{BB962C8B-B14F-4D97-AF65-F5344CB8AC3E}">
        <p14:creationId xmlns:p14="http://schemas.microsoft.com/office/powerpoint/2010/main" val="2216319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  </a:t>
            </a:r>
          </a:p>
          <a:p>
            <a:endParaRPr lang="en-US" altLang="en-US" i="1" smtClean="0">
              <a:latin typeface="Arial" panose="020B0604020202020204" pitchFamily="34" charset="0"/>
            </a:endParaRPr>
          </a:p>
          <a:p>
            <a:r>
              <a:rPr lang="en-US" altLang="en-US" i="1" smtClean="0">
                <a:latin typeface="Arial" panose="020B0604020202020204" pitchFamily="34" charset="0"/>
              </a:rPr>
              <a:t>TB Infection Control Measures - Module 5, p. 16</a:t>
            </a:r>
          </a:p>
          <a:p>
            <a:endParaRPr lang="en-US" altLang="en-US" smtClean="0">
              <a:latin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368009-EF10-4807-B56B-FBE624FDE228}"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9721045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CD70D1-2EAE-4BB7-B5B8-A7EA4F568306}" type="slidenum">
              <a:rPr lang="en-US" altLang="en-US" smtClean="0"/>
              <a:pPr>
                <a:spcBef>
                  <a:spcPct val="0"/>
                </a:spcBef>
              </a:pPr>
              <a:t>29</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Explain that there are three levels of infection control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Review slide content </a:t>
            </a:r>
          </a:p>
          <a:p>
            <a:pPr>
              <a:defRPr/>
            </a:pPr>
            <a:r>
              <a:rPr lang="en-US" dirty="0" smtClean="0"/>
              <a:t>	</a:t>
            </a:r>
          </a:p>
          <a:p>
            <a:pPr>
              <a:defRPr/>
            </a:pPr>
            <a:r>
              <a:rPr lang="en-US" altLang="en-US" i="1" dirty="0" smtClean="0">
                <a:latin typeface="Arial" panose="020B0604020202020204" pitchFamily="34" charset="0"/>
              </a:rPr>
              <a:t>TB Infection Control Measures - Module 5, p. 16</a:t>
            </a:r>
          </a:p>
          <a:p>
            <a:pPr eaLnBrk="1" hangingPunct="1">
              <a:defRPr/>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79991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56794F-9029-4085-9CFD-F58B359D84C0}" type="slidenum">
              <a:rPr lang="en-US" altLang="en-US" smtClean="0"/>
              <a:pPr>
                <a:spcBef>
                  <a:spcPct val="0"/>
                </a:spcBef>
              </a:pPr>
              <a:t>3</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slide content</a:t>
            </a:r>
          </a:p>
        </p:txBody>
      </p:sp>
    </p:spTree>
    <p:extLst>
      <p:ext uri="{BB962C8B-B14F-4D97-AF65-F5344CB8AC3E}">
        <p14:creationId xmlns:p14="http://schemas.microsoft.com/office/powerpoint/2010/main" val="11314744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r>
              <a:rPr lang="en-US" altLang="en-US" i="1" smtClean="0">
                <a:latin typeface="Arial" panose="020B0604020202020204" pitchFamily="34" charset="0"/>
              </a:rPr>
              <a:t>TB Infection Control Measures - Module 5, p. 16</a:t>
            </a:r>
          </a:p>
          <a:p>
            <a:endParaRPr lang="en-US" altLang="en-US" i="1"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243977-99CF-495A-A72B-A4C36DD50786}"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4152916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 </a:t>
            </a:r>
          </a:p>
          <a:p>
            <a:endParaRPr lang="en-US" altLang="en-US" smtClean="0">
              <a:latin typeface="Arial" panose="020B0604020202020204" pitchFamily="34" charset="0"/>
            </a:endParaRPr>
          </a:p>
          <a:p>
            <a:r>
              <a:rPr lang="en-US" altLang="en-US" smtClean="0">
                <a:latin typeface="Arial" panose="020B0604020202020204" pitchFamily="34" charset="0"/>
              </a:rPr>
              <a:t>Ask participants what types of administrative controls should be used </a:t>
            </a:r>
          </a:p>
          <a:p>
            <a:r>
              <a:rPr lang="en-US" altLang="en-US" smtClean="0">
                <a:latin typeface="Arial" panose="020B0604020202020204" pitchFamily="34" charset="0"/>
              </a:rPr>
              <a:t>	</a:t>
            </a:r>
          </a:p>
          <a:p>
            <a:r>
              <a:rPr lang="en-US" altLang="en-US" i="1" smtClean="0">
                <a:latin typeface="Arial" panose="020B0604020202020204" pitchFamily="34" charset="0"/>
              </a:rPr>
              <a:t>Administrative Controls - Module 5, pp. 17-19</a:t>
            </a:r>
          </a:p>
          <a:p>
            <a:endParaRPr lang="en-US" altLang="en-US" smtClean="0">
              <a:latin typeface="Arial" panose="020B0604020202020204"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7CCAB4-E9D9-4D87-A184-26E203B0E152}" type="slidenum">
              <a:rPr lang="en-US" altLang="en-US" smtClean="0"/>
              <a:pPr>
                <a:spcBef>
                  <a:spcPct val="0"/>
                </a:spcBef>
              </a:pPr>
              <a:t>31</a:t>
            </a:fld>
            <a:endParaRPr lang="en-US" altLang="en-US" smtClean="0"/>
          </a:p>
        </p:txBody>
      </p:sp>
    </p:spTree>
    <p:extLst>
      <p:ext uri="{BB962C8B-B14F-4D97-AF65-F5344CB8AC3E}">
        <p14:creationId xmlns:p14="http://schemas.microsoft.com/office/powerpoint/2010/main" val="31544499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r>
              <a:rPr lang="en-US" altLang="en-US" i="1" smtClean="0">
                <a:latin typeface="Arial" panose="020B0604020202020204" pitchFamily="34" charset="0"/>
              </a:rPr>
              <a:t>Administrative Controls - Module 5, p. 17</a:t>
            </a:r>
          </a:p>
          <a:p>
            <a:endParaRPr lang="en-US" altLang="en-US" smtClean="0">
              <a:latin typeface="Arial" panose="020B0604020202020204" pitchFamily="34"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1A7648-BD89-43AB-BFB8-C2B3150B2DFC}" type="slidenum">
              <a:rPr lang="en-US" altLang="en-US" smtClean="0"/>
              <a:pPr>
                <a:spcBef>
                  <a:spcPct val="0"/>
                </a:spcBef>
              </a:pPr>
              <a:t>32</a:t>
            </a:fld>
            <a:endParaRPr lang="en-US" altLang="en-US" smtClean="0"/>
          </a:p>
        </p:txBody>
      </p:sp>
    </p:spTree>
    <p:extLst>
      <p:ext uri="{BB962C8B-B14F-4D97-AF65-F5344CB8AC3E}">
        <p14:creationId xmlns:p14="http://schemas.microsoft.com/office/powerpoint/2010/main" val="9091912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a TB risk assessment consists of evaluating the risk of transmission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an infection control plan should specify policies and practices to ensure prompt detection, isolation, and treatment or transfer of persons who have suspected or confirmed disease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laboratory services help to determine if patients are still infectious and if they need to remain in an AII room </a:t>
            </a:r>
          </a:p>
          <a:p>
            <a:pPr>
              <a:defRPr/>
            </a:pPr>
            <a:r>
              <a:rPr lang="en-US" dirty="0" smtClean="0"/>
              <a:t>	</a:t>
            </a:r>
          </a:p>
          <a:p>
            <a:pPr>
              <a:defRPr/>
            </a:pPr>
            <a:r>
              <a:rPr lang="en-US" altLang="en-US" i="1" dirty="0" smtClean="0">
                <a:latin typeface="Arial" panose="020B0604020202020204" pitchFamily="34" charset="0"/>
              </a:rPr>
              <a:t>Administrative Controls - Module 5, p. 17</a:t>
            </a:r>
          </a:p>
          <a:p>
            <a:pPr>
              <a:defRPr/>
            </a:pPr>
            <a:endParaRPr lang="en-US" altLang="en-US" dirty="0"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048BE1-26B8-4094-8F68-E0B8E40A8BBD}"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33009613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a:buFont typeface="Arial" panose="020B0604020202020204" pitchFamily="34" charset="0"/>
              <a:buNone/>
              <a:defRPr/>
            </a:pPr>
            <a:endParaRPr lang="en-US" dirty="0" smtClean="0"/>
          </a:p>
          <a:p>
            <a:pPr>
              <a:buFont typeface="Arial" panose="020B0604020202020204" pitchFamily="34" charset="0"/>
              <a:buNone/>
              <a:defRPr/>
            </a:pPr>
            <a:r>
              <a:rPr lang="en-US" dirty="0" smtClean="0"/>
              <a:t>Explain that all health care workers should be educated about basic TB concepts, infection control, and the importance of testing programs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TB testing programs can protect both workers and patients. Each health care setting should determine if and how often serial testing is offered depending upon the risk of TB transmission in their setting </a:t>
            </a:r>
          </a:p>
          <a:p>
            <a:pPr>
              <a:defRPr/>
            </a:pPr>
            <a:r>
              <a:rPr lang="en-US" dirty="0" smtClean="0"/>
              <a:t>	</a:t>
            </a:r>
          </a:p>
          <a:p>
            <a:pPr>
              <a:defRPr/>
            </a:pPr>
            <a:r>
              <a:rPr lang="en-US" altLang="en-US" i="1" dirty="0" smtClean="0">
                <a:latin typeface="Arial" panose="020B0604020202020204" pitchFamily="34" charset="0"/>
              </a:rPr>
              <a:t>Administrative Controls - Module 5, p. 18</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422C96-59E9-404F-A055-E031B74D2C7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22405962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D16CB1-21C1-4D02-B259-F2E5C4312111}" type="slidenum">
              <a:rPr lang="en-US" altLang="en-US" smtClean="0"/>
              <a:pPr>
                <a:spcBef>
                  <a:spcPct val="0"/>
                </a:spcBef>
              </a:pPr>
              <a:t>35</a:t>
            </a:fld>
            <a:endParaRPr lang="en-US" alt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smtClean="0">
                <a:latin typeface="Arial" panose="020B0604020202020204" pitchFamily="34" charset="0"/>
              </a:rPr>
              <a:t>Emphasize that state or local health department TB control programs and high-risk health care and congregate settings should establish regular communication </a:t>
            </a:r>
          </a:p>
          <a:p>
            <a:r>
              <a:rPr lang="en-US" altLang="en-US" smtClean="0">
                <a:latin typeface="Arial" panose="020B0604020202020204" pitchFamily="34" charset="0"/>
              </a:rPr>
              <a:t>	</a:t>
            </a:r>
          </a:p>
          <a:p>
            <a:r>
              <a:rPr lang="en-US" altLang="en-US" i="1" smtClean="0">
                <a:latin typeface="Arial" panose="020B0604020202020204" pitchFamily="34" charset="0"/>
              </a:rPr>
              <a:t>Administrative Controls - Module 5, p. 19</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286857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 </a:t>
            </a:r>
          </a:p>
          <a:p>
            <a:r>
              <a:rPr lang="en-US" altLang="en-US" smtClean="0">
                <a:latin typeface="Arial" panose="020B0604020202020204" pitchFamily="34" charset="0"/>
              </a:rPr>
              <a:t>	</a:t>
            </a:r>
          </a:p>
          <a:p>
            <a:r>
              <a:rPr lang="en-US" altLang="en-US" i="1" smtClean="0">
                <a:latin typeface="Arial" panose="020B0604020202020204" pitchFamily="34" charset="0"/>
              </a:rPr>
              <a:t>Environmental Controls - Module 5, pp. 19-22</a:t>
            </a:r>
          </a:p>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63A077-B224-426E-B399-927F504F5565}" type="slidenum">
              <a:rPr lang="en-US" altLang="en-US" smtClean="0"/>
              <a:pPr>
                <a:spcBef>
                  <a:spcPct val="0"/>
                </a:spcBef>
              </a:pPr>
              <a:t>36</a:t>
            </a:fld>
            <a:endParaRPr lang="en-US" altLang="en-US" smtClean="0"/>
          </a:p>
        </p:txBody>
      </p:sp>
    </p:spTree>
    <p:extLst>
      <p:ext uri="{BB962C8B-B14F-4D97-AF65-F5344CB8AC3E}">
        <p14:creationId xmlns:p14="http://schemas.microsoft.com/office/powerpoint/2010/main" val="1305472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EE7FA9-A698-49D5-88D6-E7256A608D78}" type="slidenum">
              <a:rPr lang="en-US" altLang="en-US" smtClean="0"/>
              <a:pPr>
                <a:spcBef>
                  <a:spcPct val="0"/>
                </a:spcBef>
              </a:pPr>
              <a:t>37</a:t>
            </a:fld>
            <a:endParaRPr lang="en-US" alt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smtClean="0">
                <a:latin typeface="Arial" panose="020B0604020202020204" pitchFamily="34" charset="0"/>
              </a:rPr>
              <a:t>Explain that the specifics of environmental controls will differ for each health care setting </a:t>
            </a:r>
          </a:p>
          <a:p>
            <a:r>
              <a:rPr lang="en-US" altLang="en-US" smtClean="0">
                <a:latin typeface="Arial" panose="020B0604020202020204" pitchFamily="34" charset="0"/>
              </a:rPr>
              <a:t>	</a:t>
            </a:r>
          </a:p>
          <a:p>
            <a:r>
              <a:rPr lang="en-US" altLang="en-US" i="1" smtClean="0">
                <a:latin typeface="Arial" panose="020B0604020202020204" pitchFamily="34" charset="0"/>
              </a:rPr>
              <a:t>Environmental Controls - Module 5, p. 19</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032626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smtClean="0">
                <a:latin typeface="Arial" panose="020B0604020202020204" pitchFamily="34" charset="0"/>
              </a:rPr>
              <a:t>State that when fresh air enters a room, it dilutes the concentration of particles in room air, such as droplet nuclei containing </a:t>
            </a:r>
            <a:r>
              <a:rPr lang="en-US" altLang="en-US" i="1" smtClean="0">
                <a:latin typeface="Arial" panose="020B0604020202020204" pitchFamily="34" charset="0"/>
              </a:rPr>
              <a:t>M. tuberculosis </a:t>
            </a:r>
            <a:endParaRPr lang="en-US" altLang="en-US" smtClean="0">
              <a:latin typeface="Arial" panose="020B0604020202020204" pitchFamily="34" charset="0"/>
            </a:endParaRPr>
          </a:p>
          <a:p>
            <a:r>
              <a:rPr lang="en-US" altLang="en-US" smtClean="0">
                <a:latin typeface="Arial" panose="020B0604020202020204" pitchFamily="34" charset="0"/>
              </a:rPr>
              <a:t>	</a:t>
            </a:r>
            <a:endParaRPr lang="en-US" altLang="en-US" i="1" smtClean="0">
              <a:latin typeface="Arial" panose="020B0604020202020204" pitchFamily="34" charset="0"/>
            </a:endParaRPr>
          </a:p>
          <a:p>
            <a:r>
              <a:rPr lang="en-US" altLang="en-US" i="1" smtClean="0">
                <a:latin typeface="Arial" panose="020B0604020202020204" pitchFamily="34" charset="0"/>
              </a:rPr>
              <a:t>Environmental Controls - Module 5, p. 20</a:t>
            </a:r>
          </a:p>
          <a:p>
            <a:endParaRPr lang="en-US" altLang="en-US" smtClean="0">
              <a:latin typeface="Arial" panose="020B0604020202020204" pitchFamily="34"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9931DB-15F8-4FEA-B3A3-92A356598DB3}"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2671202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a:buFont typeface="Arial" panose="020B0604020202020204" pitchFamily="34" charset="0"/>
              <a:buNone/>
              <a:defRPr/>
            </a:pPr>
            <a:endParaRPr lang="en-US" dirty="0" smtClean="0"/>
          </a:p>
          <a:p>
            <a:pPr>
              <a:buFont typeface="Arial" panose="020B0604020202020204" pitchFamily="34" charset="0"/>
              <a:buNone/>
              <a:defRPr/>
            </a:pPr>
            <a:r>
              <a:rPr lang="en-US" dirty="0" smtClean="0"/>
              <a:t>Explain that natural ventilation relies on open doors and windows to bring in air from the outside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State that waiting rooms, shelter dormitories, or other rooms in which people congregate should have an operable door, window, or skylight kept open as often as possible </a:t>
            </a:r>
          </a:p>
          <a:p>
            <a:pPr>
              <a:defRPr/>
            </a:pPr>
            <a:r>
              <a:rPr lang="en-US" dirty="0" smtClean="0"/>
              <a:t>	</a:t>
            </a:r>
          </a:p>
          <a:p>
            <a:pPr>
              <a:defRPr/>
            </a:pPr>
            <a:r>
              <a:rPr lang="en-US" altLang="en-US" i="1" dirty="0" smtClean="0">
                <a:latin typeface="Arial" panose="020B0604020202020204" pitchFamily="34" charset="0"/>
              </a:rPr>
              <a:t>Environmental Controls - Module 5, p. 19</a:t>
            </a: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DCD3AD-8671-4287-9737-6FD8CED0D3A0}" type="slidenum">
              <a:rPr lang="en-US" altLang="en-US" smtClean="0"/>
              <a:pPr>
                <a:spcBef>
                  <a:spcPct val="0"/>
                </a:spcBef>
              </a:pPr>
              <a:t>39</a:t>
            </a:fld>
            <a:endParaRPr lang="en-US" altLang="en-US" smtClean="0"/>
          </a:p>
        </p:txBody>
      </p:sp>
    </p:spTree>
    <p:extLst>
      <p:ext uri="{BB962C8B-B14F-4D97-AF65-F5344CB8AC3E}">
        <p14:creationId xmlns:p14="http://schemas.microsoft.com/office/powerpoint/2010/main" val="1944377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a:t>
            </a:r>
          </a:p>
          <a:p>
            <a:endParaRPr lang="en-US" altLang="en-US" smtClean="0">
              <a:latin typeface="Arial" panose="020B0604020202020204" pitchFamily="34" charset="0"/>
            </a:endParaRPr>
          </a:p>
          <a:p>
            <a:r>
              <a:rPr lang="en-US" altLang="en-US" smtClean="0">
                <a:latin typeface="Arial" panose="020B0604020202020204" pitchFamily="34" charset="0"/>
              </a:rPr>
              <a:t>Ask participants which factors are associated with infectiousness</a:t>
            </a:r>
          </a:p>
          <a:p>
            <a:endParaRPr lang="en-US" altLang="en-US" smtClean="0">
              <a:latin typeface="Arial" panose="020B0604020202020204" pitchFamily="34" charset="0"/>
            </a:endParaRPr>
          </a:p>
          <a:p>
            <a:r>
              <a:rPr lang="en-US" altLang="en-US" i="1" smtClean="0">
                <a:latin typeface="Arial" panose="020B0604020202020204" pitchFamily="34" charset="0"/>
              </a:rPr>
              <a:t>Infectiousness - Module 5, pp. 4-5</a:t>
            </a:r>
          </a:p>
          <a:p>
            <a:endParaRPr lang="en-US" altLang="en-US" smtClean="0">
              <a:latin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48262B-172E-468E-A337-FB34EC71CA4E}"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21753932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BBCBDE-8228-4E13-9D3E-BCBA52AEDA8D}" type="slidenum">
              <a:rPr lang="en-US" altLang="en-US" smtClean="0"/>
              <a:pPr>
                <a:spcBef>
                  <a:spcPct val="0"/>
                </a:spcBef>
              </a:pPr>
              <a:t>40</a:t>
            </a:fld>
            <a:endParaRPr lang="en-US" alt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r>
              <a:rPr lang="en-US" altLang="en-US" i="1" smtClean="0">
                <a:latin typeface="Arial" panose="020B0604020202020204" pitchFamily="34" charset="0"/>
              </a:rPr>
              <a:t>Environmental Controls - Module 5, p. 20</a:t>
            </a:r>
          </a:p>
        </p:txBody>
      </p:sp>
    </p:spTree>
    <p:extLst>
      <p:ext uri="{BB962C8B-B14F-4D97-AF65-F5344CB8AC3E}">
        <p14:creationId xmlns:p14="http://schemas.microsoft.com/office/powerpoint/2010/main" val="42106024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EE8625-C712-4ECA-8E98-AF01F93FAB09}" type="slidenum">
              <a:rPr lang="en-US" altLang="en-US" smtClean="0"/>
              <a:pPr>
                <a:spcBef>
                  <a:spcPct val="0"/>
                </a:spcBef>
              </a:pPr>
              <a:t>41</a:t>
            </a:fld>
            <a:endParaRPr lang="en-US" alt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i="1" smtClean="0">
                <a:latin typeface="Arial" panose="020B0604020202020204" pitchFamily="34" charset="0"/>
              </a:rPr>
              <a:t>Environmental Controls - Module 5, p. 20</a:t>
            </a:r>
            <a:endParaRPr lang="en-US" altLang="en-US" smtClean="0">
              <a:latin typeface="Arial" panose="020B0604020202020204" pitchFamily="34" charset="0"/>
            </a:endParaRPr>
          </a:p>
          <a:p>
            <a:r>
              <a:rPr lang="en-US" altLang="en-US" smtClean="0">
                <a:latin typeface="Arial" panose="020B0604020202020204" pitchFamily="34" charset="0"/>
              </a:rPr>
              <a:t>	</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301271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i="1" smtClean="0">
                <a:latin typeface="Arial" panose="020B0604020202020204" pitchFamily="34" charset="0"/>
              </a:rPr>
              <a:t>Environmental Controls - Module 5, p. 21</a:t>
            </a:r>
          </a:p>
          <a:p>
            <a:r>
              <a:rPr lang="en-US" altLang="en-US" smtClean="0">
                <a:latin typeface="Arial" panose="020B0604020202020204" pitchFamily="34" charset="0"/>
              </a:rPr>
              <a:t>	</a:t>
            </a:r>
          </a:p>
          <a:p>
            <a:endParaRPr lang="en-US" altLang="en-US" smtClean="0">
              <a:latin typeface="Arial" panose="020B0604020202020204" pitchFamily="34" charset="0"/>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1B69F8-A68B-417D-95F6-3CC173C8CEB2}" type="slidenum">
              <a:rPr lang="en-US" altLang="en-US" smtClean="0"/>
              <a:pPr>
                <a:spcBef>
                  <a:spcPct val="0"/>
                </a:spcBef>
              </a:pPr>
              <a:t>42</a:t>
            </a:fld>
            <a:endParaRPr lang="en-US" altLang="en-US" smtClean="0"/>
          </a:p>
        </p:txBody>
      </p:sp>
    </p:spTree>
    <p:extLst>
      <p:ext uri="{BB962C8B-B14F-4D97-AF65-F5344CB8AC3E}">
        <p14:creationId xmlns:p14="http://schemas.microsoft.com/office/powerpoint/2010/main" val="16046250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5E1ECE-F7CC-44FD-8015-EE9D83DB2DBD}" type="slidenum">
              <a:rPr lang="en-US" altLang="en-US" smtClean="0"/>
              <a:pPr>
                <a:spcBef>
                  <a:spcPct val="0"/>
                </a:spcBef>
              </a:pPr>
              <a:t>43</a:t>
            </a:fld>
            <a:endParaRPr lang="en-US" alt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Explain that in TB clinics, hospitals, and other inpatient settings, patients known or suspected of having TB disease should be placed in an AII room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Note that air from AII rooms can be exhausted outdoors because any infectious droplet nuclei will be diluted in the outdoor air and killed by sunlight </a:t>
            </a:r>
          </a:p>
          <a:p>
            <a:pPr>
              <a:defRPr/>
            </a:pPr>
            <a:r>
              <a:rPr lang="en-US" dirty="0" smtClean="0"/>
              <a:t>	</a:t>
            </a:r>
          </a:p>
          <a:p>
            <a:pPr>
              <a:defRPr/>
            </a:pPr>
            <a:r>
              <a:rPr lang="en-US" altLang="en-US" i="1" dirty="0" smtClean="0">
                <a:latin typeface="Arial" panose="020B0604020202020204" pitchFamily="34" charset="0"/>
              </a:rPr>
              <a:t>Environmental Controls - Module 5, p. 21</a:t>
            </a:r>
          </a:p>
        </p:txBody>
      </p:sp>
    </p:spTree>
    <p:extLst>
      <p:ext uri="{BB962C8B-B14F-4D97-AF65-F5344CB8AC3E}">
        <p14:creationId xmlns:p14="http://schemas.microsoft.com/office/powerpoint/2010/main" val="29810068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BFEABC-424A-461E-AF1E-31A7CFB6FC8D}" type="slidenum">
              <a:rPr lang="en-US" altLang="en-US" smtClean="0"/>
              <a:pPr>
                <a:spcBef>
                  <a:spcPct val="0"/>
                </a:spcBef>
              </a:pPr>
              <a:t>44</a:t>
            </a:fld>
            <a:endParaRPr lang="en-US" alt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Use the image to illustrate how air circulates through the room </a:t>
            </a:r>
          </a:p>
          <a:p>
            <a:pPr>
              <a:defRPr/>
            </a:pPr>
            <a:r>
              <a:rPr lang="en-US" dirty="0" smtClean="0"/>
              <a:t>	</a:t>
            </a:r>
          </a:p>
          <a:p>
            <a:pPr>
              <a:defRPr/>
            </a:pPr>
            <a:r>
              <a:rPr lang="en-US" altLang="en-US" i="1" dirty="0" smtClean="0">
                <a:latin typeface="Arial" panose="020B0604020202020204" pitchFamily="34" charset="0"/>
              </a:rPr>
              <a:t>Environmental Controls - Module 5, p. 21</a:t>
            </a:r>
          </a:p>
        </p:txBody>
      </p:sp>
    </p:spTree>
    <p:extLst>
      <p:ext uri="{BB962C8B-B14F-4D97-AF65-F5344CB8AC3E}">
        <p14:creationId xmlns:p14="http://schemas.microsoft.com/office/powerpoint/2010/main" val="3205353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CB3E19-2DF6-44DF-9B5A-08FE06FCE444}" type="slidenum">
              <a:rPr lang="en-US" altLang="en-US" smtClean="0"/>
              <a:pPr>
                <a:spcBef>
                  <a:spcPct val="0"/>
                </a:spcBef>
              </a:pPr>
              <a:t>45</a:t>
            </a:fld>
            <a:endParaRPr lang="en-US" alt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smtClean="0">
                <a:latin typeface="Arial" panose="020B0604020202020204" pitchFamily="34" charset="0"/>
              </a:rPr>
              <a:t>State that because UV light can be harmful to skin and eyes the lamps must be installed in upper part of rooms or corridors or placed in exhaust ducts </a:t>
            </a:r>
          </a:p>
          <a:p>
            <a:r>
              <a:rPr lang="en-US" altLang="en-US" smtClean="0">
                <a:latin typeface="Arial" panose="020B0604020202020204" pitchFamily="34" charset="0"/>
              </a:rPr>
              <a:t>	</a:t>
            </a:r>
          </a:p>
          <a:p>
            <a:pPr eaLnBrk="1" hangingPunct="1"/>
            <a:r>
              <a:rPr lang="en-US" altLang="en-US" i="1" smtClean="0">
                <a:latin typeface="Arial" panose="020B0604020202020204" pitchFamily="34" charset="0"/>
              </a:rPr>
              <a:t>Environmental Controls - Module 5, p. 22</a:t>
            </a:r>
          </a:p>
        </p:txBody>
      </p:sp>
    </p:spTree>
    <p:extLst>
      <p:ext uri="{BB962C8B-B14F-4D97-AF65-F5344CB8AC3E}">
        <p14:creationId xmlns:p14="http://schemas.microsoft.com/office/powerpoint/2010/main" val="42282310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Introduce section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what types of respiratory protection controls should be used by the patient and the health care worker </a:t>
            </a:r>
          </a:p>
          <a:p>
            <a:pPr>
              <a:defRPr/>
            </a:pPr>
            <a:r>
              <a:rPr lang="en-US" dirty="0" smtClean="0"/>
              <a:t>	</a:t>
            </a:r>
          </a:p>
          <a:p>
            <a:pPr>
              <a:defRPr/>
            </a:pPr>
            <a:r>
              <a:rPr lang="en-US" altLang="en-US" i="1" dirty="0" smtClean="0">
                <a:latin typeface="Arial" panose="020B0604020202020204" pitchFamily="34" charset="0"/>
              </a:rPr>
              <a:t>Respiratory-Protection Controls - Module 5, pp. 22-24</a:t>
            </a:r>
          </a:p>
          <a:p>
            <a:pPr>
              <a:defRPr/>
            </a:pPr>
            <a:endParaRPr lang="en-US" altLang="en-US" dirty="0" smtClean="0">
              <a:latin typeface="Arial" panose="020B0604020202020204" pitchFamily="34" charset="0"/>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9637B4-C1A6-4C28-8E60-AB85A29207AC}" type="slidenum">
              <a:rPr lang="en-US" altLang="en-US" smtClean="0"/>
              <a:pPr>
                <a:spcBef>
                  <a:spcPct val="0"/>
                </a:spcBef>
              </a:pPr>
              <a:t>46</a:t>
            </a:fld>
            <a:endParaRPr lang="en-US" altLang="en-US" smtClean="0"/>
          </a:p>
        </p:txBody>
      </p:sp>
    </p:spTree>
    <p:extLst>
      <p:ext uri="{BB962C8B-B14F-4D97-AF65-F5344CB8AC3E}">
        <p14:creationId xmlns:p14="http://schemas.microsoft.com/office/powerpoint/2010/main" val="1358047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Note that all health care settings that use respiratory-protection controls are required by the Occupational Safety and Health Administration (OSHA) to develop, implement, and maintain a respiratory-protection program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respiratory-protection controls reduce the risk of TB transmission in settings where administrative and environmental controls may not fully protect persons against droplet nuclei </a:t>
            </a:r>
          </a:p>
          <a:p>
            <a:pPr>
              <a:defRPr/>
            </a:pPr>
            <a:r>
              <a:rPr lang="en-US" dirty="0" smtClean="0"/>
              <a:t>	</a:t>
            </a:r>
          </a:p>
          <a:p>
            <a:pPr>
              <a:defRPr/>
            </a:pPr>
            <a:r>
              <a:rPr lang="en-US" altLang="en-US" i="1" dirty="0" smtClean="0">
                <a:latin typeface="Arial" panose="020B0604020202020204" pitchFamily="34" charset="0"/>
              </a:rPr>
              <a:t>Respiratory-Protection Controls - Module 5, p. 22</a:t>
            </a:r>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ECC40B3-A507-46C4-A9F9-3C4BE89D6BAD}" type="slidenum">
              <a:rPr lang="en-US" altLang="en-US" smtClean="0"/>
              <a:pPr>
                <a:spcBef>
                  <a:spcPct val="0"/>
                </a:spcBef>
              </a:pPr>
              <a:t>47</a:t>
            </a:fld>
            <a:endParaRPr lang="en-US" altLang="en-US" smtClean="0"/>
          </a:p>
        </p:txBody>
      </p:sp>
    </p:spTree>
    <p:extLst>
      <p:ext uri="{BB962C8B-B14F-4D97-AF65-F5344CB8AC3E}">
        <p14:creationId xmlns:p14="http://schemas.microsoft.com/office/powerpoint/2010/main" val="22116088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73F5403-AD10-4565-B8C8-6E9B6D4E036C}" type="slidenum">
              <a:rPr lang="en-US" altLang="en-US" smtClean="0"/>
              <a:pPr>
                <a:spcBef>
                  <a:spcPct val="0"/>
                </a:spcBef>
              </a:pPr>
              <a:t>48</a:t>
            </a:fld>
            <a:endParaRPr lang="en-US" alt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pPr eaLnBrk="1" hangingPunct="1"/>
            <a:r>
              <a:rPr lang="en-US" altLang="en-US" i="1" smtClean="0">
                <a:latin typeface="Arial" panose="020B0604020202020204" pitchFamily="34" charset="0"/>
              </a:rPr>
              <a:t>Respiratory-Protection Controls - Module 5, p. 22</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932153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5898BB-D310-485D-9417-ED40C7E68567}" type="slidenum">
              <a:rPr lang="en-US" altLang="en-US" smtClean="0"/>
              <a:pPr>
                <a:spcBef>
                  <a:spcPct val="0"/>
                </a:spcBef>
              </a:pPr>
              <a:t>49</a:t>
            </a:fld>
            <a:endParaRPr lang="en-US" alt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a:buFont typeface="Arial" panose="020B0604020202020204" pitchFamily="34" charset="0"/>
              <a:buNone/>
              <a:defRPr/>
            </a:pPr>
            <a:endParaRPr lang="en-US" dirty="0" smtClean="0"/>
          </a:p>
          <a:p>
            <a:pPr>
              <a:buFont typeface="Arial" panose="020B0604020202020204" pitchFamily="34" charset="0"/>
              <a:buNone/>
              <a:defRPr/>
            </a:pPr>
            <a:r>
              <a:rPr lang="en-US" dirty="0" smtClean="0"/>
              <a:t>Emphasize that the most important factor to consider when selecting respirator is whether the respirator fits properly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the image is of a health care worker undergoing a fit test for a personal respirator </a:t>
            </a:r>
          </a:p>
          <a:p>
            <a:pPr>
              <a:defRPr/>
            </a:pPr>
            <a:r>
              <a:rPr lang="en-US" dirty="0" smtClean="0"/>
              <a:t>	</a:t>
            </a:r>
          </a:p>
          <a:p>
            <a:pPr eaLnBrk="1" hangingPunct="1">
              <a:defRPr/>
            </a:pPr>
            <a:r>
              <a:rPr lang="en-US" altLang="en-US" i="1" dirty="0" smtClean="0">
                <a:latin typeface="Arial" panose="020B0604020202020204" pitchFamily="34" charset="0"/>
              </a:rPr>
              <a:t>Respiratory-Protection Controls - Module 5, p. 23</a:t>
            </a:r>
          </a:p>
        </p:txBody>
      </p:sp>
    </p:spTree>
    <p:extLst>
      <p:ext uri="{BB962C8B-B14F-4D97-AF65-F5344CB8AC3E}">
        <p14:creationId xmlns:p14="http://schemas.microsoft.com/office/powerpoint/2010/main" val="4230675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a:t>
            </a:r>
          </a:p>
          <a:p>
            <a:endParaRPr lang="en-US" altLang="en-US" i="1" smtClean="0">
              <a:latin typeface="Arial" panose="020B0604020202020204" pitchFamily="34" charset="0"/>
            </a:endParaRPr>
          </a:p>
          <a:p>
            <a:r>
              <a:rPr lang="en-US" altLang="en-US" i="1" smtClean="0">
                <a:latin typeface="Arial" panose="020B0604020202020204" pitchFamily="34" charset="0"/>
              </a:rPr>
              <a:t>Infectiousness - Module 5, pp. 4-5</a:t>
            </a:r>
          </a:p>
          <a:p>
            <a:endParaRPr lang="en-US" altLang="en-US" smtClean="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8215E77-CC21-4F81-9FA5-A96CACD1EAA4}"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202317253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E76944-82E8-42D8-92F6-47D83B7B83BE}" type="slidenum">
              <a:rPr lang="en-US" altLang="en-US" smtClean="0"/>
              <a:pPr>
                <a:spcBef>
                  <a:spcPct val="0"/>
                </a:spcBef>
              </a:pPr>
              <a:t>50</a:t>
            </a:fld>
            <a:endParaRPr lang="en-US" alt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the top image shows non-powered respirators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the bottom image is of a woman wearing a powered air-purifying respirator (PAPR) </a:t>
            </a:r>
          </a:p>
          <a:p>
            <a:pPr>
              <a:defRPr/>
            </a:pPr>
            <a:r>
              <a:rPr lang="en-US" dirty="0" smtClean="0"/>
              <a:t>	</a:t>
            </a:r>
          </a:p>
          <a:p>
            <a:pPr eaLnBrk="1" hangingPunct="1">
              <a:defRPr/>
            </a:pPr>
            <a:r>
              <a:rPr lang="en-US" altLang="en-US" i="1" dirty="0" smtClean="0">
                <a:latin typeface="Arial" panose="020B0604020202020204" pitchFamily="34" charset="0"/>
              </a:rPr>
              <a:t>Respiratory-Protection Controls - Module 5, p. 23</a:t>
            </a:r>
          </a:p>
        </p:txBody>
      </p:sp>
    </p:spTree>
    <p:extLst>
      <p:ext uri="{BB962C8B-B14F-4D97-AF65-F5344CB8AC3E}">
        <p14:creationId xmlns:p14="http://schemas.microsoft.com/office/powerpoint/2010/main" val="7747426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respirators protect individuals from becoming infected with </a:t>
            </a:r>
            <a:r>
              <a:rPr lang="en-US" i="1" dirty="0" smtClean="0"/>
              <a:t>M. tuberculosis </a:t>
            </a:r>
            <a:r>
              <a:rPr lang="en-US" dirty="0" smtClean="0"/>
              <a:t>and that surgical masks protect individuals from expelling infectious droplet nuclei </a:t>
            </a:r>
          </a:p>
          <a:p>
            <a:pPr eaLnBrk="1" hangingPunct="1">
              <a:defRPr/>
            </a:pPr>
            <a:endParaRPr lang="en-US" altLang="en-US" dirty="0" smtClean="0"/>
          </a:p>
          <a:p>
            <a:pPr eaLnBrk="1" hangingPunct="1">
              <a:defRPr/>
            </a:pPr>
            <a:r>
              <a:rPr lang="en-US" altLang="en-US" i="1" dirty="0" smtClean="0">
                <a:latin typeface="Arial" panose="020B0604020202020204" pitchFamily="34" charset="0"/>
              </a:rPr>
              <a:t>Respiratory-Protection Controls - Module 5, p. 23</a:t>
            </a:r>
          </a:p>
          <a:p>
            <a:pPr>
              <a:defRPr/>
            </a:pPr>
            <a:endParaRPr lang="en-US" altLang="en-US" dirty="0" smtClean="0">
              <a:latin typeface="Arial" panose="020B0604020202020204" pitchFamily="34" charset="0"/>
            </a:endParaRPr>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B86ABF-1971-4916-8B12-611DEA623DA0}" type="slidenum">
              <a:rPr lang="en-US" altLang="en-US" smtClean="0"/>
              <a:pPr>
                <a:spcBef>
                  <a:spcPct val="0"/>
                </a:spcBef>
              </a:pPr>
              <a:t>51</a:t>
            </a:fld>
            <a:endParaRPr lang="en-US" altLang="en-US" smtClean="0"/>
          </a:p>
        </p:txBody>
      </p:sp>
    </p:spTree>
    <p:extLst>
      <p:ext uri="{BB962C8B-B14F-4D97-AF65-F5344CB8AC3E}">
        <p14:creationId xmlns:p14="http://schemas.microsoft.com/office/powerpoint/2010/main" val="300089094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Explain that this image is of a health care worker wearing a personal respirator </a:t>
            </a:r>
          </a:p>
          <a:p>
            <a:r>
              <a:rPr lang="en-US" altLang="en-US" smtClean="0">
                <a:latin typeface="Arial" panose="020B0604020202020204" pitchFamily="34" charset="0"/>
              </a:rPr>
              <a:t>	</a:t>
            </a:r>
          </a:p>
          <a:p>
            <a:pPr eaLnBrk="1" hangingPunct="1"/>
            <a:r>
              <a:rPr lang="en-US" altLang="en-US" i="1" smtClean="0">
                <a:latin typeface="Arial" panose="020B0604020202020204" pitchFamily="34" charset="0"/>
              </a:rPr>
              <a:t>Respiratory-Protection Controls - Module 5, p. 24</a:t>
            </a:r>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9434B1-7D84-4765-8885-F31407935C6E}" type="slidenum">
              <a:rPr lang="en-US" altLang="en-US" smtClean="0"/>
              <a:pPr>
                <a:spcBef>
                  <a:spcPct val="0"/>
                </a:spcBef>
              </a:pPr>
              <a:t>52</a:t>
            </a:fld>
            <a:endParaRPr lang="en-US" altLang="en-US" smtClean="0"/>
          </a:p>
        </p:txBody>
      </p:sp>
    </p:spTree>
    <p:extLst>
      <p:ext uri="{BB962C8B-B14F-4D97-AF65-F5344CB8AC3E}">
        <p14:creationId xmlns:p14="http://schemas.microsoft.com/office/powerpoint/2010/main" val="4283360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66E7DEC-3138-40F6-92B9-8B4CEFF5EE42}" type="slidenum">
              <a:rPr lang="en-US" altLang="en-US" smtClean="0"/>
              <a:pPr>
                <a:spcBef>
                  <a:spcPct val="0"/>
                </a:spcBef>
              </a:pPr>
              <a:t>53</a:t>
            </a:fld>
            <a:endParaRPr lang="en-US" alt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Explain that this image is of a patient wearing a surgical mask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Emphasize that patients should not wear respirators because respirators are designed to prevent persons from inhaling droplet nuclei </a:t>
            </a:r>
          </a:p>
          <a:p>
            <a:pPr>
              <a:defRPr/>
            </a:pPr>
            <a:r>
              <a:rPr lang="en-US" dirty="0" smtClean="0"/>
              <a:t>	</a:t>
            </a:r>
          </a:p>
          <a:p>
            <a:pPr eaLnBrk="1" hangingPunct="1">
              <a:defRPr/>
            </a:pPr>
            <a:r>
              <a:rPr lang="en-US" altLang="en-US" i="1" dirty="0" smtClean="0">
                <a:latin typeface="Arial" panose="020B0604020202020204" pitchFamily="34" charset="0"/>
              </a:rPr>
              <a:t>Respiratory-Protection Controls - Module 5, p. 24</a:t>
            </a:r>
          </a:p>
        </p:txBody>
      </p:sp>
    </p:spTree>
    <p:extLst>
      <p:ext uri="{BB962C8B-B14F-4D97-AF65-F5344CB8AC3E}">
        <p14:creationId xmlns:p14="http://schemas.microsoft.com/office/powerpoint/2010/main" val="14147873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Introduce study questions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to turn to p. 26 (if participants have print-based modules)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38</a:t>
            </a:r>
          </a:p>
          <a:p>
            <a:pPr>
              <a:defRPr/>
            </a:pPr>
            <a:endParaRPr lang="en-US" altLang="en-US" i="1" dirty="0" smtClean="0">
              <a:latin typeface="Arial" panose="020B0604020202020204" pitchFamily="34" charset="0"/>
            </a:endParaRPr>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7C4BF5-D20D-4A40-9670-FF8C4E8744BB}" type="slidenum">
              <a:rPr lang="en-US" altLang="en-US" smtClean="0"/>
              <a:pPr>
                <a:spcBef>
                  <a:spcPct val="0"/>
                </a:spcBef>
              </a:pPr>
              <a:t>54</a:t>
            </a:fld>
            <a:endParaRPr lang="en-US" altLang="en-US" smtClean="0"/>
          </a:p>
        </p:txBody>
      </p:sp>
    </p:spTree>
    <p:extLst>
      <p:ext uri="{BB962C8B-B14F-4D97-AF65-F5344CB8AC3E}">
        <p14:creationId xmlns:p14="http://schemas.microsoft.com/office/powerpoint/2010/main" val="14843300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39</a:t>
            </a:r>
          </a:p>
          <a:p>
            <a:pPr>
              <a:defRPr/>
            </a:pPr>
            <a:endParaRPr lang="en-US" altLang="en-US" dirty="0" smtClean="0">
              <a:latin typeface="Arial" panose="020B0604020202020204" pitchFamily="34" charset="0"/>
            </a:endParaRPr>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F4F831-3E23-4404-B34C-7E4A54202419}" type="slidenum">
              <a:rPr lang="en-US" altLang="en-US" smtClean="0"/>
              <a:pPr>
                <a:spcBef>
                  <a:spcPct val="0"/>
                </a:spcBef>
              </a:pPr>
              <a:t>55</a:t>
            </a:fld>
            <a:endParaRPr lang="en-US" altLang="en-US" smtClean="0"/>
          </a:p>
        </p:txBody>
      </p:sp>
    </p:spTree>
    <p:extLst>
      <p:ext uri="{BB962C8B-B14F-4D97-AF65-F5344CB8AC3E}">
        <p14:creationId xmlns:p14="http://schemas.microsoft.com/office/powerpoint/2010/main" val="36292519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39</a:t>
            </a: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510DB5-F094-4D69-A557-F03CE59AA693}" type="slidenum">
              <a:rPr lang="en-US" altLang="en-US" smtClean="0"/>
              <a:pPr>
                <a:spcBef>
                  <a:spcPct val="0"/>
                </a:spcBef>
              </a:pPr>
              <a:t>56</a:t>
            </a:fld>
            <a:endParaRPr lang="en-US" altLang="en-US" smtClean="0"/>
          </a:p>
        </p:txBody>
      </p:sp>
    </p:spTree>
    <p:extLst>
      <p:ext uri="{BB962C8B-B14F-4D97-AF65-F5344CB8AC3E}">
        <p14:creationId xmlns:p14="http://schemas.microsoft.com/office/powerpoint/2010/main" val="17034446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r>
              <a:rPr lang="en-US" dirty="0" smtClean="0"/>
              <a:t>	</a:t>
            </a:r>
          </a:p>
          <a:p>
            <a:pPr>
              <a:defRPr/>
            </a:pPr>
            <a:r>
              <a:rPr lang="en-US" altLang="en-US" i="1" dirty="0" smtClean="0">
                <a:latin typeface="Arial" panose="020B0604020202020204" pitchFamily="34" charset="0"/>
              </a:rPr>
              <a:t>Answers - Module 5, p. 39</a:t>
            </a: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E74035-A54E-4C0B-8CDA-6C49C257A924}" type="slidenum">
              <a:rPr lang="en-US" altLang="en-US" smtClean="0"/>
              <a:pPr>
                <a:spcBef>
                  <a:spcPct val="0"/>
                </a:spcBef>
              </a:pPr>
              <a:t>57</a:t>
            </a:fld>
            <a:endParaRPr lang="en-US" altLang="en-US" smtClean="0"/>
          </a:p>
        </p:txBody>
      </p:sp>
    </p:spTree>
    <p:extLst>
      <p:ext uri="{BB962C8B-B14F-4D97-AF65-F5344CB8AC3E}">
        <p14:creationId xmlns:p14="http://schemas.microsoft.com/office/powerpoint/2010/main" val="384040950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Read question </a:t>
            </a:r>
          </a:p>
          <a:p>
            <a:endParaRPr lang="en-US" altLang="en-US" smtClean="0">
              <a:latin typeface="Arial" panose="020B0604020202020204" pitchFamily="34" charset="0"/>
            </a:endParaRPr>
          </a:p>
          <a:p>
            <a:r>
              <a:rPr lang="en-US" altLang="en-US" smtClean="0">
                <a:latin typeface="Arial" panose="020B0604020202020204" pitchFamily="34" charset="0"/>
              </a:rPr>
              <a:t>Ask participants for answers </a:t>
            </a:r>
          </a:p>
          <a:p>
            <a:r>
              <a:rPr lang="en-US" altLang="en-US" smtClean="0">
                <a:latin typeface="Arial" panose="020B0604020202020204" pitchFamily="34" charset="0"/>
              </a:rPr>
              <a:t>	</a:t>
            </a:r>
          </a:p>
          <a:p>
            <a:r>
              <a:rPr lang="en-US" altLang="en-US" i="1" smtClean="0">
                <a:latin typeface="Arial" panose="020B0604020202020204" pitchFamily="34" charset="0"/>
              </a:rPr>
              <a:t>Answers - Module 5, p. 40</a:t>
            </a: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A12666-DE44-4524-BFF4-B2D678DB6C10}" type="slidenum">
              <a:rPr lang="en-US" altLang="en-US" smtClean="0"/>
              <a:pPr>
                <a:spcBef>
                  <a:spcPct val="0"/>
                </a:spcBef>
              </a:pPr>
              <a:t>58</a:t>
            </a:fld>
            <a:endParaRPr lang="en-US" altLang="en-US" smtClean="0"/>
          </a:p>
        </p:txBody>
      </p:sp>
    </p:spTree>
    <p:extLst>
      <p:ext uri="{BB962C8B-B14F-4D97-AF65-F5344CB8AC3E}">
        <p14:creationId xmlns:p14="http://schemas.microsoft.com/office/powerpoint/2010/main" val="7849607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endParaRPr lang="en-US" altLang="en-US" i="1" dirty="0" smtClean="0">
              <a:latin typeface="Arial" panose="020B0604020202020204" pitchFamily="34" charset="0"/>
            </a:endParaRPr>
          </a:p>
          <a:p>
            <a:pPr>
              <a:defRPr/>
            </a:pPr>
            <a:r>
              <a:rPr lang="en-US" altLang="en-US" i="1" dirty="0" smtClean="0">
                <a:latin typeface="Arial" panose="020B0604020202020204" pitchFamily="34" charset="0"/>
              </a:rPr>
              <a:t>Answers - Module 5, p. 40</a:t>
            </a:r>
          </a:p>
          <a:p>
            <a:pPr>
              <a:defRPr/>
            </a:pPr>
            <a:endParaRPr lang="en-US" altLang="en-US" dirty="0" smtClean="0">
              <a:latin typeface="Arial" panose="020B0604020202020204" pitchFamily="34" charset="0"/>
            </a:endParaRP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18ED67-E23F-490C-B0BB-58A23AB7909D}" type="slidenum">
              <a:rPr lang="en-US" altLang="en-US" smtClean="0"/>
              <a:pPr>
                <a:spcBef>
                  <a:spcPct val="0"/>
                </a:spcBef>
              </a:pPr>
              <a:t>59</a:t>
            </a:fld>
            <a:endParaRPr lang="en-US" altLang="en-US" smtClean="0"/>
          </a:p>
        </p:txBody>
      </p:sp>
    </p:spTree>
    <p:extLst>
      <p:ext uri="{BB962C8B-B14F-4D97-AF65-F5344CB8AC3E}">
        <p14:creationId xmlns:p14="http://schemas.microsoft.com/office/powerpoint/2010/main" val="2022076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C57DA2-1636-4DC4-AA3A-4DFA3B84113D}" type="slidenum">
              <a:rPr lang="en-US" altLang="en-US" smtClean="0"/>
              <a:pPr>
                <a:spcBef>
                  <a:spcPct val="0"/>
                </a:spcBef>
              </a:pPr>
              <a:t>6</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slide content</a:t>
            </a:r>
          </a:p>
          <a:p>
            <a:pPr eaLnBrk="1" hangingPunct="1"/>
            <a:endParaRPr lang="en-US" altLang="en-US" smtClean="0">
              <a:latin typeface="Arial" panose="020B0604020202020204" pitchFamily="34" charset="0"/>
            </a:endParaRPr>
          </a:p>
          <a:p>
            <a:pPr eaLnBrk="1" hangingPunct="1"/>
            <a:r>
              <a:rPr lang="en-US" altLang="en-US" i="1" smtClean="0">
                <a:latin typeface="Arial" panose="020B0604020202020204" pitchFamily="34" charset="0"/>
              </a:rPr>
              <a:t>Infectiousness - Module 5, pp. 4-5</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32084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Read question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Ask participants for answers </a:t>
            </a:r>
          </a:p>
          <a:p>
            <a:pPr>
              <a:defRPr/>
            </a:pPr>
            <a:endParaRPr lang="en-US" dirty="0" smtClean="0"/>
          </a:p>
          <a:p>
            <a:pPr>
              <a:defRPr/>
            </a:pPr>
            <a:r>
              <a:rPr lang="en-US" altLang="en-US" i="1" dirty="0" smtClean="0">
                <a:latin typeface="Arial" panose="020B0604020202020204" pitchFamily="34" charset="0"/>
              </a:rPr>
              <a:t>Answers - Module 5, p. 40</a:t>
            </a:r>
            <a:endParaRPr lang="en-US" dirty="0" smtClean="0"/>
          </a:p>
          <a:p>
            <a:pPr>
              <a:defRPr/>
            </a:pPr>
            <a:r>
              <a:rPr lang="en-US" dirty="0" smtClean="0"/>
              <a:t>	</a:t>
            </a:r>
          </a:p>
          <a:p>
            <a:pPr>
              <a:defRPr/>
            </a:pPr>
            <a:endParaRPr lang="en-US" altLang="en-US" dirty="0" smtClean="0">
              <a:latin typeface="Arial" panose="020B0604020202020204" pitchFamily="34" charset="0"/>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5419AC-3E35-442B-9BC6-8E46F2E26905}" type="slidenum">
              <a:rPr lang="en-US" altLang="en-US" smtClean="0"/>
              <a:pPr>
                <a:spcBef>
                  <a:spcPct val="0"/>
                </a:spcBef>
              </a:pPr>
              <a:t>60</a:t>
            </a:fld>
            <a:endParaRPr lang="en-US" altLang="en-US" smtClean="0"/>
          </a:p>
        </p:txBody>
      </p:sp>
    </p:spTree>
    <p:extLst>
      <p:ext uri="{BB962C8B-B14F-4D97-AF65-F5344CB8AC3E}">
        <p14:creationId xmlns:p14="http://schemas.microsoft.com/office/powerpoint/2010/main" val="81586821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 </a:t>
            </a:r>
          </a:p>
          <a:p>
            <a:r>
              <a:rPr lang="en-US" altLang="en-US" smtClean="0">
                <a:latin typeface="Arial" panose="020B0604020202020204" pitchFamily="34" charset="0"/>
              </a:rPr>
              <a:t>	</a:t>
            </a:r>
          </a:p>
          <a:p>
            <a:r>
              <a:rPr lang="en-US" altLang="en-US" i="1" smtClean="0">
                <a:latin typeface="Arial" panose="020B0604020202020204" pitchFamily="34" charset="0"/>
              </a:rPr>
              <a:t>TB Risk Assessment - Module 5, pp. 28-30</a:t>
            </a:r>
          </a:p>
          <a:p>
            <a:endParaRPr lang="en-US" altLang="en-US" smtClean="0">
              <a:latin typeface="Arial" panose="020B0604020202020204" pitchFamily="34" charset="0"/>
            </a:endParaRPr>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DF35C5-7C37-4D88-9123-C2BB9457CFE2}" type="slidenum">
              <a:rPr lang="en-US" altLang="en-US" smtClean="0"/>
              <a:pPr>
                <a:spcBef>
                  <a:spcPct val="0"/>
                </a:spcBef>
              </a:pPr>
              <a:t>61</a:t>
            </a:fld>
            <a:endParaRPr lang="en-US" altLang="en-US" smtClean="0"/>
          </a:p>
        </p:txBody>
      </p:sp>
    </p:spTree>
    <p:extLst>
      <p:ext uri="{BB962C8B-B14F-4D97-AF65-F5344CB8AC3E}">
        <p14:creationId xmlns:p14="http://schemas.microsoft.com/office/powerpoint/2010/main" val="31785848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Explain that every health care and congregate setting should conduct initial and ongoing evaluations of the risk for transmission of </a:t>
            </a:r>
            <a:r>
              <a:rPr lang="en-US" i="1" dirty="0" smtClean="0"/>
              <a:t>M. tuberculosis </a:t>
            </a:r>
            <a:endParaRPr lang="en-US" dirty="0" smtClean="0"/>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Review slide content </a:t>
            </a:r>
          </a:p>
          <a:p>
            <a:pPr>
              <a:defRPr/>
            </a:pPr>
            <a:r>
              <a:rPr lang="en-US" dirty="0" smtClean="0"/>
              <a:t>	</a:t>
            </a:r>
          </a:p>
          <a:p>
            <a:pPr>
              <a:defRPr/>
            </a:pPr>
            <a:r>
              <a:rPr lang="en-US" altLang="en-US" i="1" dirty="0" smtClean="0">
                <a:latin typeface="Arial" panose="020B0604020202020204" pitchFamily="34" charset="0"/>
              </a:rPr>
              <a:t>TB Risk Assessment - Module 5, p. 28</a:t>
            </a:r>
          </a:p>
        </p:txBody>
      </p:sp>
      <p:sp>
        <p:nvSpPr>
          <p:cNvPr id="131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E35FA1-CE36-4B8C-BF37-070B4063E692}" type="slidenum">
              <a:rPr lang="en-US" altLang="en-US" smtClean="0"/>
              <a:pPr>
                <a:spcBef>
                  <a:spcPct val="0"/>
                </a:spcBef>
              </a:pPr>
              <a:t>62</a:t>
            </a:fld>
            <a:endParaRPr lang="en-US" altLang="en-US" smtClean="0"/>
          </a:p>
        </p:txBody>
      </p:sp>
    </p:spTree>
    <p:extLst>
      <p:ext uri="{BB962C8B-B14F-4D97-AF65-F5344CB8AC3E}">
        <p14:creationId xmlns:p14="http://schemas.microsoft.com/office/powerpoint/2010/main" val="81151395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r>
              <a:rPr lang="en-US" altLang="en-US" i="1" smtClean="0">
                <a:latin typeface="Arial" panose="020B0604020202020204" pitchFamily="34" charset="0"/>
              </a:rPr>
              <a:t>TB Risk Assessment - Module 5, p. 28</a:t>
            </a:r>
          </a:p>
        </p:txBody>
      </p:sp>
      <p:sp>
        <p:nvSpPr>
          <p:cNvPr id="133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4C9017-FD5E-4483-A091-60A9F337C2F9}" type="slidenum">
              <a:rPr lang="en-US" altLang="en-US" smtClean="0"/>
              <a:pPr>
                <a:spcBef>
                  <a:spcPct val="0"/>
                </a:spcBef>
              </a:pPr>
              <a:t>63</a:t>
            </a:fld>
            <a:endParaRPr lang="en-US" altLang="en-US" smtClean="0"/>
          </a:p>
        </p:txBody>
      </p:sp>
    </p:spTree>
    <p:extLst>
      <p:ext uri="{BB962C8B-B14F-4D97-AF65-F5344CB8AC3E}">
        <p14:creationId xmlns:p14="http://schemas.microsoft.com/office/powerpoint/2010/main" val="12780938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Explain that the risk level will vary from setting to setting. There are three TB risk classifications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Review slide content </a:t>
            </a:r>
          </a:p>
          <a:p>
            <a:pPr>
              <a:defRPr/>
            </a:pPr>
            <a:r>
              <a:rPr lang="en-US" dirty="0" smtClean="0"/>
              <a:t>	</a:t>
            </a:r>
          </a:p>
          <a:p>
            <a:pPr>
              <a:defRPr/>
            </a:pPr>
            <a:r>
              <a:rPr lang="en-US" altLang="en-US" i="1" dirty="0" smtClean="0">
                <a:latin typeface="Arial" panose="020B0604020202020204" pitchFamily="34" charset="0"/>
              </a:rPr>
              <a:t>TB Risk Assessment - Module 5, p. 28</a:t>
            </a: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5CC638-CB58-4BF1-93B0-4E69493A1B49}" type="slidenum">
              <a:rPr lang="en-US" altLang="en-US" smtClean="0"/>
              <a:pPr>
                <a:spcBef>
                  <a:spcPct val="0"/>
                </a:spcBef>
              </a:pPr>
              <a:t>64</a:t>
            </a:fld>
            <a:endParaRPr lang="en-US" altLang="en-US" smtClean="0"/>
          </a:p>
        </p:txBody>
      </p:sp>
    </p:spTree>
    <p:extLst>
      <p:ext uri="{BB962C8B-B14F-4D97-AF65-F5344CB8AC3E}">
        <p14:creationId xmlns:p14="http://schemas.microsoft.com/office/powerpoint/2010/main" val="232265457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Explain that TB risk assessment helps to determine the need for a TB testing program and the frequency of the testing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Review slide content </a:t>
            </a:r>
          </a:p>
          <a:p>
            <a:pPr>
              <a:defRPr/>
            </a:pPr>
            <a:r>
              <a:rPr lang="en-US" altLang="en-US" dirty="0" smtClean="0">
                <a:latin typeface="Arial" panose="020B0604020202020204" pitchFamily="34" charset="0"/>
              </a:rPr>
              <a:t>	</a:t>
            </a:r>
          </a:p>
          <a:p>
            <a:pPr>
              <a:defRPr/>
            </a:pPr>
            <a:r>
              <a:rPr lang="en-US" altLang="en-US" i="1" dirty="0" smtClean="0">
                <a:latin typeface="Arial" panose="020B0604020202020204" pitchFamily="34" charset="0"/>
              </a:rPr>
              <a:t>TB Risk Assessment - Module 5, p. 30</a:t>
            </a:r>
          </a:p>
        </p:txBody>
      </p:sp>
      <p:sp>
        <p:nvSpPr>
          <p:cNvPr id="137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8BEB4A-1FE1-4C92-AE70-915A0FC3A81E}" type="slidenum">
              <a:rPr lang="en-US" altLang="en-US" smtClean="0"/>
              <a:pPr>
                <a:spcBef>
                  <a:spcPct val="0"/>
                </a:spcBef>
              </a:pPr>
              <a:t>65</a:t>
            </a:fld>
            <a:endParaRPr lang="en-US" altLang="en-US" smtClean="0"/>
          </a:p>
        </p:txBody>
      </p:sp>
    </p:spTree>
    <p:extLst>
      <p:ext uri="{BB962C8B-B14F-4D97-AF65-F5344CB8AC3E}">
        <p14:creationId xmlns:p14="http://schemas.microsoft.com/office/powerpoint/2010/main" val="376017684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section </a:t>
            </a:r>
          </a:p>
          <a:p>
            <a:r>
              <a:rPr lang="en-US" altLang="en-US" smtClean="0">
                <a:latin typeface="Arial" panose="020B0604020202020204" pitchFamily="34" charset="0"/>
              </a:rPr>
              <a:t>	</a:t>
            </a:r>
          </a:p>
          <a:p>
            <a:r>
              <a:rPr lang="en-US" altLang="en-US" i="1" smtClean="0">
                <a:latin typeface="Arial" panose="020B0604020202020204" pitchFamily="34" charset="0"/>
              </a:rPr>
              <a:t>Infection Control in Nontraditional Facility-Based Settings - Module 5, pp. 30</a:t>
            </a:r>
            <a:r>
              <a:rPr lang="en-US" altLang="en-US" smtClean="0">
                <a:latin typeface="Arial" panose="020B0604020202020204" pitchFamily="34" charset="0"/>
              </a:rPr>
              <a:t>-32</a:t>
            </a:r>
            <a:endParaRPr lang="en-US" altLang="en-US" i="1" smtClean="0">
              <a:latin typeface="Arial" panose="020B0604020202020204" pitchFamily="34" charset="0"/>
            </a:endParaRPr>
          </a:p>
        </p:txBody>
      </p:sp>
      <p:sp>
        <p:nvSpPr>
          <p:cNvPr id="139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2AADCC-73CA-4B81-B38D-50A83D4EA3B6}" type="slidenum">
              <a:rPr lang="en-US" altLang="en-US" smtClean="0"/>
              <a:pPr>
                <a:spcBef>
                  <a:spcPct val="0"/>
                </a:spcBef>
              </a:pPr>
              <a:t>66</a:t>
            </a:fld>
            <a:endParaRPr lang="en-US" altLang="en-US" smtClean="0"/>
          </a:p>
        </p:txBody>
      </p:sp>
    </p:spTree>
    <p:extLst>
      <p:ext uri="{BB962C8B-B14F-4D97-AF65-F5344CB8AC3E}">
        <p14:creationId xmlns:p14="http://schemas.microsoft.com/office/powerpoint/2010/main" val="168808999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Review slide content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Explain that the main goal should be to detect TB disease early and arrange for isolation and treatment of patients suspected of having TB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Local health departments and congregate settings should collaborate to provide training and education about TB as well as conducting contact investigations when necessary </a:t>
            </a:r>
          </a:p>
          <a:p>
            <a:pPr>
              <a:defRPr/>
            </a:pPr>
            <a:r>
              <a:rPr lang="en-US" altLang="en-US" dirty="0" smtClean="0">
                <a:latin typeface="Arial" panose="020B0604020202020204" pitchFamily="34" charset="0"/>
              </a:rPr>
              <a:t>	</a:t>
            </a:r>
          </a:p>
          <a:p>
            <a:pPr>
              <a:defRPr/>
            </a:pPr>
            <a:r>
              <a:rPr lang="en-US" altLang="en-US" i="1" dirty="0" smtClean="0">
                <a:latin typeface="Arial" panose="020B0604020202020204" pitchFamily="34" charset="0"/>
              </a:rPr>
              <a:t>Infection Control in Nontraditional Facility-Based Settings - Module 5, p. 30</a:t>
            </a:r>
          </a:p>
          <a:p>
            <a:pPr>
              <a:defRPr/>
            </a:pPr>
            <a:endParaRPr lang="en-US" altLang="en-US" dirty="0" smtClean="0">
              <a:latin typeface="Arial" panose="020B0604020202020204" pitchFamily="34" charset="0"/>
            </a:endParaRPr>
          </a:p>
        </p:txBody>
      </p:sp>
      <p:sp>
        <p:nvSpPr>
          <p:cNvPr id="141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44ED56B-D28F-4859-BA78-57EA91CAE697}" type="slidenum">
              <a:rPr lang="en-US" altLang="en-US" smtClean="0"/>
              <a:pPr>
                <a:spcBef>
                  <a:spcPct val="0"/>
                </a:spcBef>
              </a:pPr>
              <a:t>67</a:t>
            </a:fld>
            <a:endParaRPr lang="en-US" altLang="en-US" smtClean="0"/>
          </a:p>
        </p:txBody>
      </p:sp>
    </p:spTree>
    <p:extLst>
      <p:ext uri="{BB962C8B-B14F-4D97-AF65-F5344CB8AC3E}">
        <p14:creationId xmlns:p14="http://schemas.microsoft.com/office/powerpoint/2010/main" val="390408438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r>
              <a:rPr lang="en-US" altLang="en-US" i="1" smtClean="0">
                <a:latin typeface="Arial" panose="020B0604020202020204" pitchFamily="34" charset="0"/>
              </a:rPr>
              <a:t>Infection Control in Nontraditional Facility-Based Settings - Module 5, pp. 30-31</a:t>
            </a:r>
          </a:p>
        </p:txBody>
      </p:sp>
      <p:sp>
        <p:nvSpPr>
          <p:cNvPr id="143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6A3A7A-7E14-471D-B8D8-75C07EEF4600}" type="slidenum">
              <a:rPr lang="en-US" altLang="en-US" smtClean="0"/>
              <a:pPr>
                <a:spcBef>
                  <a:spcPct val="0"/>
                </a:spcBef>
              </a:pPr>
              <a:t>68</a:t>
            </a:fld>
            <a:endParaRPr lang="en-US" altLang="en-US" smtClean="0"/>
          </a:p>
        </p:txBody>
      </p:sp>
    </p:spTree>
    <p:extLst>
      <p:ext uri="{BB962C8B-B14F-4D97-AF65-F5344CB8AC3E}">
        <p14:creationId xmlns:p14="http://schemas.microsoft.com/office/powerpoint/2010/main" val="263406377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Review slide content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State that confidentiality of inmate information should be ensured during testing for signs and symptoms of TB </a:t>
            </a:r>
          </a:p>
          <a:p>
            <a:pPr>
              <a:defRPr/>
            </a:pPr>
            <a:r>
              <a:rPr lang="en-US" altLang="en-US" dirty="0" smtClean="0">
                <a:latin typeface="Arial" panose="020B0604020202020204" pitchFamily="34" charset="0"/>
              </a:rPr>
              <a:t>	</a:t>
            </a:r>
          </a:p>
          <a:p>
            <a:pPr>
              <a:defRPr/>
            </a:pPr>
            <a:r>
              <a:rPr lang="en-US" altLang="en-US" i="1" dirty="0" smtClean="0">
                <a:latin typeface="Arial" panose="020B0604020202020204" pitchFamily="34" charset="0"/>
              </a:rPr>
              <a:t>Infection Control in Nontraditional Facility-Based Settings - Module 5, p. 31</a:t>
            </a:r>
          </a:p>
        </p:txBody>
      </p:sp>
      <p:sp>
        <p:nvSpPr>
          <p:cNvPr id="145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C2132A-040C-4B3E-9E1D-2D7090502C08}" type="slidenum">
              <a:rPr lang="en-US" altLang="en-US" smtClean="0"/>
              <a:pPr>
                <a:spcBef>
                  <a:spcPct val="0"/>
                </a:spcBef>
              </a:pPr>
              <a:t>69</a:t>
            </a:fld>
            <a:endParaRPr lang="en-US" altLang="en-US" smtClean="0"/>
          </a:p>
        </p:txBody>
      </p:sp>
    </p:spTree>
    <p:extLst>
      <p:ext uri="{BB962C8B-B14F-4D97-AF65-F5344CB8AC3E}">
        <p14:creationId xmlns:p14="http://schemas.microsoft.com/office/powerpoint/2010/main" val="206618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Review slide content</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i="1" dirty="0" smtClean="0">
                <a:latin typeface="Arial" panose="020B0604020202020204" pitchFamily="34" charset="0"/>
              </a:rPr>
              <a:t>Infectiousness - Module 5, pp. 4-5</a:t>
            </a:r>
          </a:p>
          <a:p>
            <a:pPr marL="171450" indent="-171450">
              <a:buFont typeface="Arial" panose="020B0604020202020204" pitchFamily="34" charset="0"/>
              <a:buChar char="•"/>
              <a:defRPr/>
            </a:pPr>
            <a:endParaRPr lang="en-US" altLang="en-US" dirty="0" smtClean="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DCB2EC-550C-4E72-9CFB-BAE556F07EF3}"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393644580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Explain that TB is more common in the homeless population than the general population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Review slide content </a:t>
            </a:r>
          </a:p>
          <a:p>
            <a:pPr>
              <a:defRPr/>
            </a:pPr>
            <a:r>
              <a:rPr lang="en-US" altLang="en-US" dirty="0" smtClean="0">
                <a:latin typeface="Arial" panose="020B0604020202020204" pitchFamily="34" charset="0"/>
              </a:rPr>
              <a:t>	</a:t>
            </a:r>
          </a:p>
          <a:p>
            <a:pPr>
              <a:defRPr/>
            </a:pPr>
            <a:r>
              <a:rPr lang="en-US" altLang="en-US" i="1" dirty="0" smtClean="0">
                <a:latin typeface="Arial" panose="020B0604020202020204" pitchFamily="34" charset="0"/>
              </a:rPr>
              <a:t>Infection Control in Nontraditional Facility-Based Settings - Module 5, p. 31</a:t>
            </a:r>
          </a:p>
        </p:txBody>
      </p:sp>
      <p:sp>
        <p:nvSpPr>
          <p:cNvPr id="147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C84893-D72E-4F89-8FBE-B0FAC1547495}" type="slidenum">
              <a:rPr lang="en-US" altLang="en-US" smtClean="0"/>
              <a:pPr>
                <a:spcBef>
                  <a:spcPct val="0"/>
                </a:spcBef>
              </a:pPr>
              <a:t>70</a:t>
            </a:fld>
            <a:endParaRPr lang="en-US" altLang="en-US" smtClean="0"/>
          </a:p>
        </p:txBody>
      </p:sp>
    </p:spTree>
    <p:extLst>
      <p:ext uri="{BB962C8B-B14F-4D97-AF65-F5344CB8AC3E}">
        <p14:creationId xmlns:p14="http://schemas.microsoft.com/office/powerpoint/2010/main" val="315835443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Explain that even though the overall risk of transmission of </a:t>
            </a:r>
            <a:r>
              <a:rPr lang="en-US" altLang="en-US" i="1" dirty="0" smtClean="0">
                <a:latin typeface="Arial" panose="020B0604020202020204" pitchFamily="34" charset="0"/>
              </a:rPr>
              <a:t>M. tuberculosis </a:t>
            </a:r>
            <a:r>
              <a:rPr lang="en-US" altLang="en-US" dirty="0" smtClean="0">
                <a:latin typeface="Arial" panose="020B0604020202020204" pitchFamily="34" charset="0"/>
              </a:rPr>
              <a:t>in EMS settings is low, there has been documented transmission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Review slide content </a:t>
            </a:r>
          </a:p>
          <a:p>
            <a:pPr>
              <a:defRPr/>
            </a:pPr>
            <a:endParaRPr lang="en-US" altLang="en-US" i="1" dirty="0" smtClean="0">
              <a:latin typeface="Arial" panose="020B0604020202020204" pitchFamily="34" charset="0"/>
            </a:endParaRPr>
          </a:p>
          <a:p>
            <a:pPr>
              <a:defRPr/>
            </a:pPr>
            <a:r>
              <a:rPr lang="en-US" altLang="en-US" i="1" dirty="0" smtClean="0">
                <a:latin typeface="Arial" panose="020B0604020202020204" pitchFamily="34" charset="0"/>
              </a:rPr>
              <a:t>Infection Control in Nontraditional Facility-Based Settings - Module 5, p. 31</a:t>
            </a:r>
          </a:p>
          <a:p>
            <a:pPr>
              <a:defRPr/>
            </a:pPr>
            <a:endParaRPr lang="en-US" altLang="en-US" dirty="0" smtClean="0">
              <a:latin typeface="Arial" panose="020B0604020202020204" pitchFamily="34" charset="0"/>
            </a:endParaRPr>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AC2E5D-ABB4-4692-9EC4-95EE4EE02D97}" type="slidenum">
              <a:rPr lang="en-US" altLang="en-US" smtClean="0"/>
              <a:pPr>
                <a:spcBef>
                  <a:spcPct val="0"/>
                </a:spcBef>
              </a:pPr>
              <a:t>71</a:t>
            </a:fld>
            <a:endParaRPr lang="en-US" altLang="en-US" smtClean="0"/>
          </a:p>
        </p:txBody>
      </p:sp>
    </p:spTree>
    <p:extLst>
      <p:ext uri="{BB962C8B-B14F-4D97-AF65-F5344CB8AC3E}">
        <p14:creationId xmlns:p14="http://schemas.microsoft.com/office/powerpoint/2010/main" val="268357692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Review slide content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Emphasize that patients with suspected or confirmed infectious TB disease should not stay in a long-term care facility unless adequate administrative and environmental controls are in place </a:t>
            </a:r>
          </a:p>
          <a:p>
            <a:pPr>
              <a:defRPr/>
            </a:pPr>
            <a:endParaRPr lang="en-US" altLang="en-US" dirty="0" smtClean="0">
              <a:latin typeface="Arial" panose="020B0604020202020204" pitchFamily="34" charset="0"/>
            </a:endParaRPr>
          </a:p>
          <a:p>
            <a:pPr>
              <a:defRPr/>
            </a:pPr>
            <a:r>
              <a:rPr lang="en-US" altLang="en-US" i="1" dirty="0" smtClean="0">
                <a:latin typeface="Arial" panose="020B0604020202020204" pitchFamily="34" charset="0"/>
              </a:rPr>
              <a:t>Infection Control in Nontraditional Facility-Based Settings - Module 5, p. 32</a:t>
            </a:r>
            <a:r>
              <a:rPr lang="en-US" altLang="en-US" dirty="0" smtClean="0">
                <a:latin typeface="Arial" panose="020B0604020202020204" pitchFamily="34" charset="0"/>
              </a:rPr>
              <a:t>	</a:t>
            </a:r>
          </a:p>
          <a:p>
            <a:pPr>
              <a:defRPr/>
            </a:pPr>
            <a:endParaRPr lang="en-US" altLang="en-US" dirty="0" smtClean="0">
              <a:latin typeface="Arial" panose="020B0604020202020204" pitchFamily="34" charset="0"/>
            </a:endParaRPr>
          </a:p>
        </p:txBody>
      </p:sp>
      <p:sp>
        <p:nvSpPr>
          <p:cNvPr id="151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3B67D3-1F7A-446F-9BC1-2DBE5EFF2C73}" type="slidenum">
              <a:rPr lang="en-US" altLang="en-US" smtClean="0"/>
              <a:pPr>
                <a:spcBef>
                  <a:spcPct val="0"/>
                </a:spcBef>
              </a:pPr>
              <a:t>72</a:t>
            </a:fld>
            <a:endParaRPr lang="en-US" altLang="en-US" smtClean="0"/>
          </a:p>
        </p:txBody>
      </p:sp>
    </p:spTree>
    <p:extLst>
      <p:ext uri="{BB962C8B-B14F-4D97-AF65-F5344CB8AC3E}">
        <p14:creationId xmlns:p14="http://schemas.microsoft.com/office/powerpoint/2010/main" val="164691171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Introduce section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Ask what type of TB infection control should be used in the home for the </a:t>
            </a:r>
          </a:p>
          <a:p>
            <a:pPr>
              <a:buFont typeface="Arial" panose="020B0604020202020204" pitchFamily="34" charset="0"/>
              <a:buNone/>
              <a:defRPr/>
            </a:pPr>
            <a:r>
              <a:rPr lang="en-US" altLang="en-US" dirty="0" smtClean="0">
                <a:latin typeface="Arial" panose="020B0604020202020204" pitchFamily="34" charset="0"/>
              </a:rPr>
              <a:t>Family </a:t>
            </a:r>
            <a:endParaRPr lang="en-US" altLang="en-US" dirty="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Health care worker </a:t>
            </a:r>
          </a:p>
          <a:p>
            <a:pPr>
              <a:buFont typeface="Arial" panose="020B0604020202020204" pitchFamily="34" charset="0"/>
              <a:buNone/>
              <a:defRPr/>
            </a:pPr>
            <a:r>
              <a:rPr lang="en-US" altLang="en-US" dirty="0" smtClean="0">
                <a:latin typeface="Arial" panose="020B0604020202020204" pitchFamily="34" charset="0"/>
              </a:rPr>
              <a:t>	</a:t>
            </a:r>
          </a:p>
          <a:p>
            <a:pPr>
              <a:defRPr/>
            </a:pPr>
            <a:r>
              <a:rPr lang="en-US" altLang="en-US" i="1" dirty="0" smtClean="0">
                <a:latin typeface="Arial" panose="020B0604020202020204" pitchFamily="34" charset="0"/>
              </a:rPr>
              <a:t>TB Infection Control in the Home - Module 5, pp. 32-33</a:t>
            </a:r>
          </a:p>
          <a:p>
            <a:pPr>
              <a:defRPr/>
            </a:pPr>
            <a:endParaRPr lang="en-US" altLang="en-US" dirty="0" smtClean="0">
              <a:latin typeface="Arial" panose="020B0604020202020204" pitchFamily="34" charset="0"/>
            </a:endParaRPr>
          </a:p>
        </p:txBody>
      </p:sp>
      <p:sp>
        <p:nvSpPr>
          <p:cNvPr id="153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05DFE9-07EF-47E9-820C-C815848405EB}" type="slidenum">
              <a:rPr lang="en-US" altLang="en-US" smtClean="0"/>
              <a:pPr>
                <a:spcBef>
                  <a:spcPct val="0"/>
                </a:spcBef>
              </a:pPr>
              <a:t>73</a:t>
            </a:fld>
            <a:endParaRPr lang="en-US" altLang="en-US" smtClean="0"/>
          </a:p>
        </p:txBody>
      </p:sp>
    </p:spTree>
    <p:extLst>
      <p:ext uri="{BB962C8B-B14F-4D97-AF65-F5344CB8AC3E}">
        <p14:creationId xmlns:p14="http://schemas.microsoft.com/office/powerpoint/2010/main" val="114721164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r>
              <a:rPr lang="en-US" altLang="en-US" i="1" smtClean="0">
                <a:latin typeface="Arial" panose="020B0604020202020204" pitchFamily="34" charset="0"/>
              </a:rPr>
              <a:t>TB Infection Control in the Home - Module 5, p. 32</a:t>
            </a:r>
          </a:p>
        </p:txBody>
      </p:sp>
      <p:sp>
        <p:nvSpPr>
          <p:cNvPr id="155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FDF0DB-4C6B-4B39-9F63-E130C5941D26}" type="slidenum">
              <a:rPr lang="en-US" altLang="en-US" smtClean="0"/>
              <a:pPr>
                <a:spcBef>
                  <a:spcPct val="0"/>
                </a:spcBef>
              </a:pPr>
              <a:t>74</a:t>
            </a:fld>
            <a:endParaRPr lang="en-US" altLang="en-US" smtClean="0"/>
          </a:p>
        </p:txBody>
      </p:sp>
    </p:spTree>
    <p:extLst>
      <p:ext uri="{BB962C8B-B14F-4D97-AF65-F5344CB8AC3E}">
        <p14:creationId xmlns:p14="http://schemas.microsoft.com/office/powerpoint/2010/main" val="228406313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Explain that TB patients can return home even if they do not have three negative sputum smears, if certain criteria are met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Explain that patients with TB disease are allowed to go back home if all of the criteria are met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Review slide content </a:t>
            </a:r>
          </a:p>
          <a:p>
            <a:pPr>
              <a:buFont typeface="Arial" panose="020B0604020202020204" pitchFamily="34" charset="0"/>
              <a:buNone/>
              <a:defRPr/>
            </a:pPr>
            <a:r>
              <a:rPr lang="en-US" altLang="en-US" dirty="0" smtClean="0">
                <a:latin typeface="Arial" panose="020B0604020202020204" pitchFamily="34" charset="0"/>
              </a:rPr>
              <a:t>	</a:t>
            </a:r>
          </a:p>
          <a:p>
            <a:pPr>
              <a:defRPr/>
            </a:pPr>
            <a:r>
              <a:rPr lang="en-US" altLang="en-US" i="1" dirty="0" smtClean="0">
                <a:latin typeface="Arial" panose="020B0604020202020204" pitchFamily="34" charset="0"/>
              </a:rPr>
              <a:t>TB Infection Control in the Home - Module 5, p. 32</a:t>
            </a:r>
          </a:p>
        </p:txBody>
      </p:sp>
      <p:sp>
        <p:nvSpPr>
          <p:cNvPr id="157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9265C6-DF3A-4FC0-AAAA-FDA22DFC5E43}" type="slidenum">
              <a:rPr lang="en-US" altLang="en-US" smtClean="0"/>
              <a:pPr>
                <a:spcBef>
                  <a:spcPct val="0"/>
                </a:spcBef>
              </a:pPr>
              <a:t>75</a:t>
            </a:fld>
            <a:endParaRPr lang="en-US" altLang="en-US" smtClean="0"/>
          </a:p>
        </p:txBody>
      </p:sp>
    </p:spTree>
    <p:extLst>
      <p:ext uri="{BB962C8B-B14F-4D97-AF65-F5344CB8AC3E}">
        <p14:creationId xmlns:p14="http://schemas.microsoft.com/office/powerpoint/2010/main" val="65150119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r>
              <a:rPr lang="en-US" altLang="en-US" i="1" smtClean="0">
                <a:latin typeface="Arial" panose="020B0604020202020204" pitchFamily="34" charset="0"/>
              </a:rPr>
              <a:t>TB Infection Control in the Home - Module 5, p. 32</a:t>
            </a:r>
          </a:p>
        </p:txBody>
      </p:sp>
      <p:sp>
        <p:nvSpPr>
          <p:cNvPr id="159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20C0472-451D-4BA6-8C9A-1D47841E2CF1}" type="slidenum">
              <a:rPr lang="en-US" altLang="en-US" smtClean="0"/>
              <a:pPr>
                <a:spcBef>
                  <a:spcPct val="0"/>
                </a:spcBef>
              </a:pPr>
              <a:t>76</a:t>
            </a:fld>
            <a:endParaRPr lang="en-US" altLang="en-US" smtClean="0"/>
          </a:p>
        </p:txBody>
      </p:sp>
    </p:spTree>
    <p:extLst>
      <p:ext uri="{BB962C8B-B14F-4D97-AF65-F5344CB8AC3E}">
        <p14:creationId xmlns:p14="http://schemas.microsoft.com/office/powerpoint/2010/main" val="304491189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endParaRPr lang="en-US" altLang="en-US" smtClean="0">
              <a:latin typeface="Arial" panose="020B0604020202020204" pitchFamily="34" charset="0"/>
            </a:endParaRPr>
          </a:p>
          <a:p>
            <a:r>
              <a:rPr lang="en-US" altLang="en-US" smtClean="0">
                <a:latin typeface="Arial" panose="020B0604020202020204" pitchFamily="34" charset="0"/>
              </a:rPr>
              <a:t>Note that it is more likely that TB patients transmitted TB to members of their household </a:t>
            </a:r>
            <a:r>
              <a:rPr lang="en-US" altLang="en-US" b="1" smtClean="0">
                <a:latin typeface="Arial" panose="020B0604020202020204" pitchFamily="34" charset="0"/>
              </a:rPr>
              <a:t>before </a:t>
            </a:r>
            <a:r>
              <a:rPr lang="en-US" altLang="en-US" smtClean="0">
                <a:latin typeface="Arial" panose="020B0604020202020204" pitchFamily="34" charset="0"/>
              </a:rPr>
              <a:t>their TB was diagnosed and TB started; however, steps should still be taken to prevent the spread of TB in the home when the patient returns </a:t>
            </a:r>
          </a:p>
          <a:p>
            <a:r>
              <a:rPr lang="en-US" altLang="en-US" smtClean="0">
                <a:latin typeface="Arial" panose="020B0604020202020204" pitchFamily="34" charset="0"/>
              </a:rPr>
              <a:t>	</a:t>
            </a:r>
          </a:p>
          <a:p>
            <a:r>
              <a:rPr lang="en-US" altLang="en-US" i="1" smtClean="0">
                <a:latin typeface="Arial" panose="020B0604020202020204" pitchFamily="34" charset="0"/>
              </a:rPr>
              <a:t>TB Infection Control in the Home - Module 5, p. 32</a:t>
            </a:r>
          </a:p>
        </p:txBody>
      </p:sp>
      <p:sp>
        <p:nvSpPr>
          <p:cNvPr id="161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989EC0-3719-4692-A27A-EBF91DC03ADB}" type="slidenum">
              <a:rPr lang="en-US" altLang="en-US" smtClean="0"/>
              <a:pPr>
                <a:spcBef>
                  <a:spcPct val="0"/>
                </a:spcBef>
              </a:pPr>
              <a:t>77</a:t>
            </a:fld>
            <a:endParaRPr lang="en-US" altLang="en-US" smtClean="0"/>
          </a:p>
        </p:txBody>
      </p:sp>
    </p:spTree>
    <p:extLst>
      <p:ext uri="{BB962C8B-B14F-4D97-AF65-F5344CB8AC3E}">
        <p14:creationId xmlns:p14="http://schemas.microsoft.com/office/powerpoint/2010/main" val="174731144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163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Review slide content </a:t>
            </a:r>
          </a:p>
          <a:p>
            <a:r>
              <a:rPr lang="en-US" altLang="en-US" smtClean="0">
                <a:latin typeface="Arial" panose="020B0604020202020204" pitchFamily="34" charset="0"/>
              </a:rPr>
              <a:t>	</a:t>
            </a:r>
          </a:p>
          <a:p>
            <a:r>
              <a:rPr lang="en-US" altLang="en-US" i="1" smtClean="0">
                <a:latin typeface="Arial" panose="020B0604020202020204" pitchFamily="34" charset="0"/>
              </a:rPr>
              <a:t>TB Infection Control in the Home - Module 5, p. 33</a:t>
            </a:r>
          </a:p>
        </p:txBody>
      </p:sp>
      <p:sp>
        <p:nvSpPr>
          <p:cNvPr id="163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BE7D30-F468-448F-9E9E-D3179D747949}" type="slidenum">
              <a:rPr lang="en-US" altLang="en-US" smtClean="0"/>
              <a:pPr>
                <a:spcBef>
                  <a:spcPct val="0"/>
                </a:spcBef>
              </a:pPr>
              <a:t>78</a:t>
            </a:fld>
            <a:endParaRPr lang="en-US" altLang="en-US" smtClean="0"/>
          </a:p>
        </p:txBody>
      </p:sp>
    </p:spTree>
    <p:extLst>
      <p:ext uri="{BB962C8B-B14F-4D97-AF65-F5344CB8AC3E}">
        <p14:creationId xmlns:p14="http://schemas.microsoft.com/office/powerpoint/2010/main" val="345171223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Introduce study questions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Ask participants to turn to p. 34 (if participants have print-based modules)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Read question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Ask participants for answers </a:t>
            </a:r>
          </a:p>
          <a:p>
            <a:pPr>
              <a:defRPr/>
            </a:pPr>
            <a:endParaRPr lang="en-US" altLang="en-US" dirty="0" smtClean="0">
              <a:latin typeface="Arial" panose="020B0604020202020204" pitchFamily="34" charset="0"/>
            </a:endParaRPr>
          </a:p>
          <a:p>
            <a:pPr>
              <a:defRPr/>
            </a:pPr>
            <a:r>
              <a:rPr lang="en-US" altLang="en-US" i="1" dirty="0" smtClean="0">
                <a:latin typeface="Arial" panose="020B0604020202020204" pitchFamily="34" charset="0"/>
              </a:rPr>
              <a:t>Answers - Module 5, p. 40</a:t>
            </a:r>
          </a:p>
          <a:p>
            <a:pPr>
              <a:defRPr/>
            </a:pPr>
            <a:endParaRPr lang="en-US" altLang="en-US" dirty="0" smtClean="0">
              <a:latin typeface="Arial" panose="020B0604020202020204" pitchFamily="34" charset="0"/>
            </a:endParaRPr>
          </a:p>
        </p:txBody>
      </p:sp>
      <p:sp>
        <p:nvSpPr>
          <p:cNvPr id="165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C0D056F-30A3-4BFC-8294-DDC7172A0206}" type="slidenum">
              <a:rPr lang="en-US" altLang="en-US" smtClean="0"/>
              <a:pPr>
                <a:spcBef>
                  <a:spcPct val="0"/>
                </a:spcBef>
              </a:pPr>
              <a:t>79</a:t>
            </a:fld>
            <a:endParaRPr lang="en-US" altLang="en-US" smtClean="0"/>
          </a:p>
        </p:txBody>
      </p:sp>
    </p:spTree>
    <p:extLst>
      <p:ext uri="{BB962C8B-B14F-4D97-AF65-F5344CB8AC3E}">
        <p14:creationId xmlns:p14="http://schemas.microsoft.com/office/powerpoint/2010/main" val="2836193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E8C5D3-AD18-4DBD-B002-4113E74304ED}" type="slidenum">
              <a:rPr lang="en-US" altLang="en-US" smtClean="0"/>
              <a:pPr>
                <a:spcBef>
                  <a:spcPct val="0"/>
                </a:spcBef>
              </a:pPr>
              <a:t>8</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slide content</a:t>
            </a:r>
          </a:p>
          <a:p>
            <a:pPr eaLnBrk="1" hangingPunct="1"/>
            <a:endParaRPr lang="en-US" altLang="en-US" smtClean="0">
              <a:latin typeface="Arial" panose="020B0604020202020204" pitchFamily="34" charset="0"/>
            </a:endParaRPr>
          </a:p>
          <a:p>
            <a:pPr eaLnBrk="1" hangingPunct="1"/>
            <a:r>
              <a:rPr lang="en-US" altLang="en-US" i="1" smtClean="0">
                <a:latin typeface="Arial" panose="020B0604020202020204" pitchFamily="34" charset="0"/>
              </a:rPr>
              <a:t>Infectiousness - Module 5, pp. 4-5</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9075803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Read question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Ask participants for answers </a:t>
            </a:r>
          </a:p>
          <a:p>
            <a:pPr>
              <a:defRPr/>
            </a:pPr>
            <a:endParaRPr lang="en-US" altLang="en-US" dirty="0" smtClean="0">
              <a:latin typeface="Arial" panose="020B0604020202020204" pitchFamily="34" charset="0"/>
            </a:endParaRPr>
          </a:p>
          <a:p>
            <a:pPr>
              <a:defRPr/>
            </a:pPr>
            <a:r>
              <a:rPr lang="en-US" altLang="en-US" i="1" dirty="0" smtClean="0">
                <a:latin typeface="Arial" panose="020B0604020202020204" pitchFamily="34" charset="0"/>
              </a:rPr>
              <a:t>Answers - Module 5, p. 41</a:t>
            </a:r>
          </a:p>
          <a:p>
            <a:pPr>
              <a:defRPr/>
            </a:pPr>
            <a:endParaRPr lang="en-US" altLang="en-US" i="1" dirty="0" smtClean="0">
              <a:latin typeface="Arial" panose="020B0604020202020204" pitchFamily="34" charset="0"/>
            </a:endParaRPr>
          </a:p>
        </p:txBody>
      </p:sp>
      <p:sp>
        <p:nvSpPr>
          <p:cNvPr id="167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653FF4-FF4A-4FEF-8E9F-AB40A7A995EB}" type="slidenum">
              <a:rPr lang="en-US" altLang="en-US" smtClean="0"/>
              <a:pPr>
                <a:spcBef>
                  <a:spcPct val="0"/>
                </a:spcBef>
              </a:pPr>
              <a:t>80</a:t>
            </a:fld>
            <a:endParaRPr lang="en-US" altLang="en-US" smtClean="0"/>
          </a:p>
        </p:txBody>
      </p:sp>
    </p:spTree>
    <p:extLst>
      <p:ext uri="{BB962C8B-B14F-4D97-AF65-F5344CB8AC3E}">
        <p14:creationId xmlns:p14="http://schemas.microsoft.com/office/powerpoint/2010/main" val="156010193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Read question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Ask participants for answers </a:t>
            </a:r>
          </a:p>
          <a:p>
            <a:pPr>
              <a:defRPr/>
            </a:pPr>
            <a:endParaRPr lang="en-US" altLang="en-US" i="1" dirty="0" smtClean="0">
              <a:latin typeface="Arial" panose="020B0604020202020204" pitchFamily="34" charset="0"/>
            </a:endParaRPr>
          </a:p>
          <a:p>
            <a:pPr>
              <a:defRPr/>
            </a:pPr>
            <a:r>
              <a:rPr lang="en-US" altLang="en-US" i="1" dirty="0" smtClean="0">
                <a:latin typeface="Arial" panose="020B0604020202020204" pitchFamily="34" charset="0"/>
              </a:rPr>
              <a:t>Answers - Module 5, p. 41</a:t>
            </a:r>
          </a:p>
          <a:p>
            <a:pPr>
              <a:defRPr/>
            </a:pPr>
            <a:endParaRPr lang="en-US" altLang="en-US" i="1" dirty="0" smtClean="0">
              <a:latin typeface="Arial" panose="020B0604020202020204" pitchFamily="34" charset="0"/>
            </a:endParaRPr>
          </a:p>
        </p:txBody>
      </p:sp>
      <p:sp>
        <p:nvSpPr>
          <p:cNvPr id="169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191555-C3FF-4234-B8F2-1710FD2A2E0C}" type="slidenum">
              <a:rPr lang="en-US" altLang="en-US" smtClean="0"/>
              <a:pPr>
                <a:spcBef>
                  <a:spcPct val="0"/>
                </a:spcBef>
              </a:pPr>
              <a:t>81</a:t>
            </a:fld>
            <a:endParaRPr lang="en-US" altLang="en-US" smtClean="0"/>
          </a:p>
        </p:txBody>
      </p:sp>
    </p:spTree>
    <p:extLst>
      <p:ext uri="{BB962C8B-B14F-4D97-AF65-F5344CB8AC3E}">
        <p14:creationId xmlns:p14="http://schemas.microsoft.com/office/powerpoint/2010/main" val="359502550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Introduce case studies </a:t>
            </a:r>
          </a:p>
          <a:p>
            <a:r>
              <a:rPr lang="en-US" altLang="en-US" smtClean="0">
                <a:latin typeface="Arial" panose="020B0604020202020204" pitchFamily="34" charset="0"/>
              </a:rPr>
              <a:t>	</a:t>
            </a:r>
          </a:p>
          <a:p>
            <a:endParaRPr lang="en-US" altLang="en-US" smtClean="0">
              <a:latin typeface="Arial" panose="020B0604020202020204" pitchFamily="34" charset="0"/>
            </a:endParaRPr>
          </a:p>
        </p:txBody>
      </p:sp>
      <p:sp>
        <p:nvSpPr>
          <p:cNvPr id="172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C303638-C1FF-45E6-950C-410455CAF275}" type="slidenum">
              <a:rPr lang="en-US" altLang="en-US" smtClean="0"/>
              <a:pPr>
                <a:spcBef>
                  <a:spcPct val="0"/>
                </a:spcBef>
              </a:pPr>
              <a:t>82</a:t>
            </a:fld>
            <a:endParaRPr lang="en-US" altLang="en-US" smtClean="0"/>
          </a:p>
        </p:txBody>
      </p:sp>
    </p:spTree>
    <p:extLst>
      <p:ext uri="{BB962C8B-B14F-4D97-AF65-F5344CB8AC3E}">
        <p14:creationId xmlns:p14="http://schemas.microsoft.com/office/powerpoint/2010/main" val="92907927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Read case study </a:t>
            </a:r>
          </a:p>
          <a:p>
            <a:endParaRPr lang="en-US" altLang="en-US" smtClean="0">
              <a:latin typeface="Arial" panose="020B0604020202020204" pitchFamily="34" charset="0"/>
            </a:endParaRPr>
          </a:p>
          <a:p>
            <a:r>
              <a:rPr lang="en-US" altLang="en-US" smtClean="0">
                <a:latin typeface="Arial" panose="020B0604020202020204" pitchFamily="34" charset="0"/>
              </a:rPr>
              <a:t>Ask participants for answers</a:t>
            </a:r>
          </a:p>
          <a:p>
            <a:r>
              <a:rPr lang="en-US" altLang="en-US" smtClean="0">
                <a:latin typeface="Arial" panose="020B0604020202020204" pitchFamily="34" charset="0"/>
              </a:rPr>
              <a:t>	</a:t>
            </a:r>
          </a:p>
          <a:p>
            <a:r>
              <a:rPr lang="en-US" altLang="en-US" i="1" smtClean="0">
                <a:latin typeface="Arial" panose="020B0604020202020204" pitchFamily="34" charset="0"/>
              </a:rPr>
              <a:t>Case Study 5.1 – Module 5, p. 7</a:t>
            </a:r>
          </a:p>
          <a:p>
            <a:endParaRPr lang="en-US" altLang="en-US" b="1" i="1" smtClean="0">
              <a:latin typeface="Arial" panose="020B0604020202020204" pitchFamily="34" charset="0"/>
            </a:endParaRPr>
          </a:p>
        </p:txBody>
      </p:sp>
      <p:sp>
        <p:nvSpPr>
          <p:cNvPr id="174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CBB74E-FD52-4FB1-8022-890E3015C2F5}" type="slidenum">
              <a:rPr lang="en-US" altLang="en-US" smtClean="0"/>
              <a:pPr>
                <a:spcBef>
                  <a:spcPct val="0"/>
                </a:spcBef>
              </a:pPr>
              <a:t>83</a:t>
            </a:fld>
            <a:endParaRPr lang="en-US" altLang="en-US" smtClean="0"/>
          </a:p>
        </p:txBody>
      </p:sp>
    </p:spTree>
    <p:extLst>
      <p:ext uri="{BB962C8B-B14F-4D97-AF65-F5344CB8AC3E}">
        <p14:creationId xmlns:p14="http://schemas.microsoft.com/office/powerpoint/2010/main" val="235507782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Ask participants to turn to p. 7 (if participants have print-based modules) </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Read case study </a:t>
            </a:r>
          </a:p>
          <a:p>
            <a:pPr>
              <a:buFont typeface="Arial" panose="020B0604020202020204" pitchFamily="34" charset="0"/>
              <a:buNone/>
              <a:defRPr/>
            </a:pPr>
            <a:r>
              <a:rPr lang="en-US" altLang="en-US" dirty="0" smtClean="0">
                <a:latin typeface="Arial" panose="020B0604020202020204" pitchFamily="34" charset="0"/>
              </a:rPr>
              <a:t>	</a:t>
            </a:r>
          </a:p>
          <a:p>
            <a:pPr>
              <a:defRPr/>
            </a:pPr>
            <a:r>
              <a:rPr lang="en-US" altLang="en-US" i="1" dirty="0" smtClean="0">
                <a:latin typeface="Arial" panose="020B0604020202020204" pitchFamily="34" charset="0"/>
              </a:rPr>
              <a:t>Case Study 5.1 – Module 5, p. 7</a:t>
            </a:r>
          </a:p>
          <a:p>
            <a:pPr>
              <a:defRPr/>
            </a:pPr>
            <a:endParaRPr lang="en-US" altLang="en-US" i="1" dirty="0" smtClean="0">
              <a:latin typeface="Arial" panose="020B0604020202020204" pitchFamily="34" charset="0"/>
            </a:endParaRPr>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BECB92-7DCE-4BF5-BC95-B4FCC41CD5AC}" type="slidenum">
              <a:rPr lang="en-US" altLang="en-US" smtClean="0"/>
              <a:pPr>
                <a:spcBef>
                  <a:spcPct val="0"/>
                </a:spcBef>
              </a:pPr>
              <a:t>84</a:t>
            </a:fld>
            <a:endParaRPr lang="en-US" altLang="en-US" smtClean="0"/>
          </a:p>
        </p:txBody>
      </p:sp>
    </p:spTree>
    <p:extLst>
      <p:ext uri="{BB962C8B-B14F-4D97-AF65-F5344CB8AC3E}">
        <p14:creationId xmlns:p14="http://schemas.microsoft.com/office/powerpoint/2010/main" val="53800238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Answers - Module 5, p. 42</a:t>
            </a:r>
          </a:p>
          <a:p>
            <a:endParaRPr lang="en-US" altLang="en-US" i="1" smtClean="0">
              <a:latin typeface="Arial" panose="020B0604020202020204" pitchFamily="34" charset="0"/>
            </a:endParaRPr>
          </a:p>
        </p:txBody>
      </p:sp>
      <p:sp>
        <p:nvSpPr>
          <p:cNvPr id="178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CD19E6-E8B5-408D-ACE8-E70721FB1288}" type="slidenum">
              <a:rPr lang="en-US" altLang="en-US" smtClean="0"/>
              <a:pPr>
                <a:spcBef>
                  <a:spcPct val="0"/>
                </a:spcBef>
              </a:pPr>
              <a:t>85</a:t>
            </a:fld>
            <a:endParaRPr lang="en-US" altLang="en-US" smtClean="0"/>
          </a:p>
        </p:txBody>
      </p:sp>
    </p:spTree>
    <p:extLst>
      <p:ext uri="{BB962C8B-B14F-4D97-AF65-F5344CB8AC3E}">
        <p14:creationId xmlns:p14="http://schemas.microsoft.com/office/powerpoint/2010/main" val="85863682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Read case study question</a:t>
            </a:r>
          </a:p>
          <a:p>
            <a:endParaRPr lang="en-US" altLang="en-US" smtClean="0">
              <a:latin typeface="Arial" panose="020B0604020202020204" pitchFamily="34" charset="0"/>
            </a:endParaRPr>
          </a:p>
          <a:p>
            <a:r>
              <a:rPr lang="en-US" altLang="en-US" smtClean="0">
                <a:latin typeface="Arial" panose="020B0604020202020204" pitchFamily="34" charset="0"/>
              </a:rPr>
              <a:t>Ask participants for answers </a:t>
            </a:r>
          </a:p>
          <a:p>
            <a:r>
              <a:rPr lang="en-US" altLang="en-US" smtClean="0">
                <a:latin typeface="Arial" panose="020B0604020202020204" pitchFamily="34" charset="0"/>
              </a:rPr>
              <a:t>	</a:t>
            </a:r>
          </a:p>
          <a:p>
            <a:r>
              <a:rPr lang="en-US" altLang="en-US" i="1" smtClean="0">
                <a:latin typeface="Arial" panose="020B0604020202020204" pitchFamily="34" charset="0"/>
              </a:rPr>
              <a:t>Case Study 5.1 – Module 5, p. 7</a:t>
            </a:r>
          </a:p>
          <a:p>
            <a:endParaRPr lang="en-US" altLang="en-US" i="1" smtClean="0">
              <a:latin typeface="Arial" panose="020B0604020202020204" pitchFamily="34" charset="0"/>
            </a:endParaRPr>
          </a:p>
        </p:txBody>
      </p:sp>
      <p:sp>
        <p:nvSpPr>
          <p:cNvPr id="180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D8063C-780C-4DB1-99BC-08E2E8F7455F}" type="slidenum">
              <a:rPr lang="en-US" altLang="en-US" smtClean="0"/>
              <a:pPr>
                <a:spcBef>
                  <a:spcPct val="0"/>
                </a:spcBef>
              </a:pPr>
              <a:t>86</a:t>
            </a:fld>
            <a:endParaRPr lang="en-US" altLang="en-US" smtClean="0"/>
          </a:p>
        </p:txBody>
      </p:sp>
    </p:spTree>
    <p:extLst>
      <p:ext uri="{BB962C8B-B14F-4D97-AF65-F5344CB8AC3E}">
        <p14:creationId xmlns:p14="http://schemas.microsoft.com/office/powerpoint/2010/main" val="284063423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Answers - Module 5, p. 42</a:t>
            </a:r>
          </a:p>
          <a:p>
            <a:endParaRPr lang="en-US" altLang="en-US" i="1" smtClean="0">
              <a:latin typeface="Arial" panose="020B0604020202020204" pitchFamily="34" charset="0"/>
            </a:endParaRPr>
          </a:p>
        </p:txBody>
      </p:sp>
      <p:sp>
        <p:nvSpPr>
          <p:cNvPr id="182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2AD666-5A80-4BD1-8C66-0ED39B911FFD}" type="slidenum">
              <a:rPr lang="en-US" altLang="en-US" smtClean="0"/>
              <a:pPr>
                <a:spcBef>
                  <a:spcPct val="0"/>
                </a:spcBef>
              </a:pPr>
              <a:t>87</a:t>
            </a:fld>
            <a:endParaRPr lang="en-US" altLang="en-US" smtClean="0"/>
          </a:p>
        </p:txBody>
      </p:sp>
    </p:spTree>
    <p:extLst>
      <p:ext uri="{BB962C8B-B14F-4D97-AF65-F5344CB8AC3E}">
        <p14:creationId xmlns:p14="http://schemas.microsoft.com/office/powerpoint/2010/main" val="1906609407"/>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Read case study question</a:t>
            </a:r>
          </a:p>
          <a:p>
            <a:endParaRPr lang="en-US" altLang="en-US" smtClean="0">
              <a:latin typeface="Arial" panose="020B0604020202020204" pitchFamily="34" charset="0"/>
            </a:endParaRPr>
          </a:p>
          <a:p>
            <a:r>
              <a:rPr lang="en-US" altLang="en-US" smtClean="0">
                <a:latin typeface="Arial" panose="020B0604020202020204" pitchFamily="34" charset="0"/>
              </a:rPr>
              <a:t>Ask participants for answers </a:t>
            </a:r>
          </a:p>
          <a:p>
            <a:r>
              <a:rPr lang="en-US" altLang="en-US" smtClean="0">
                <a:latin typeface="Arial" panose="020B0604020202020204" pitchFamily="34" charset="0"/>
              </a:rPr>
              <a:t>	</a:t>
            </a:r>
          </a:p>
          <a:p>
            <a:r>
              <a:rPr lang="en-US" altLang="en-US" i="1" smtClean="0">
                <a:latin typeface="Arial" panose="020B0604020202020204" pitchFamily="34" charset="0"/>
              </a:rPr>
              <a:t>Case Study 5.1 – Module 5, p. 7</a:t>
            </a:r>
          </a:p>
          <a:p>
            <a:endParaRPr lang="en-US" altLang="en-US" i="1" smtClean="0">
              <a:latin typeface="Arial" panose="020B0604020202020204" pitchFamily="34" charset="0"/>
            </a:endParaRPr>
          </a:p>
        </p:txBody>
      </p:sp>
      <p:sp>
        <p:nvSpPr>
          <p:cNvPr id="184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5EF1D3-380E-4292-861A-66078FD9459C}" type="slidenum">
              <a:rPr lang="en-US" altLang="en-US" smtClean="0"/>
              <a:pPr>
                <a:spcBef>
                  <a:spcPct val="0"/>
                </a:spcBef>
              </a:pPr>
              <a:t>88</a:t>
            </a:fld>
            <a:endParaRPr lang="en-US" altLang="en-US" smtClean="0"/>
          </a:p>
        </p:txBody>
      </p:sp>
    </p:spTree>
    <p:extLst>
      <p:ext uri="{BB962C8B-B14F-4D97-AF65-F5344CB8AC3E}">
        <p14:creationId xmlns:p14="http://schemas.microsoft.com/office/powerpoint/2010/main" val="113799714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Answers - Module 5, p. 42</a:t>
            </a:r>
          </a:p>
          <a:p>
            <a:endParaRPr lang="en-US" altLang="en-US" i="1" smtClean="0">
              <a:latin typeface="Arial" panose="020B0604020202020204" pitchFamily="34" charset="0"/>
            </a:endParaRPr>
          </a:p>
        </p:txBody>
      </p:sp>
      <p:sp>
        <p:nvSpPr>
          <p:cNvPr id="186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70EDA8-2B7B-47EC-A7D6-231D8458D1C0}" type="slidenum">
              <a:rPr lang="en-US" altLang="en-US" smtClean="0"/>
              <a:pPr>
                <a:spcBef>
                  <a:spcPct val="0"/>
                </a:spcBef>
              </a:pPr>
              <a:t>89</a:t>
            </a:fld>
            <a:endParaRPr lang="en-US" altLang="en-US" smtClean="0"/>
          </a:p>
        </p:txBody>
      </p:sp>
    </p:spTree>
    <p:extLst>
      <p:ext uri="{BB962C8B-B14F-4D97-AF65-F5344CB8AC3E}">
        <p14:creationId xmlns:p14="http://schemas.microsoft.com/office/powerpoint/2010/main" val="2807692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E47239-D5D5-4806-9B5B-C0FE6DFAD513}" type="slidenum">
              <a:rPr lang="en-US" altLang="en-US" smtClean="0"/>
              <a:pPr>
                <a:spcBef>
                  <a:spcPct val="0"/>
                </a:spcBef>
              </a:pPr>
              <a:t>9</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dirty="0" smtClean="0"/>
              <a:t>Before showing slide, ask participants if children are more or less likely than adults to be infectious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Review slide content </a:t>
            </a:r>
          </a:p>
          <a:p>
            <a:pPr marL="171450" indent="-17145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that children can transmit TB to others if they have signs of infectiousness, such as a positive AFB smear or cavity in their lung </a:t>
            </a:r>
          </a:p>
          <a:p>
            <a:pPr>
              <a:defRPr/>
            </a:pPr>
            <a:r>
              <a:rPr lang="en-US" dirty="0" smtClean="0"/>
              <a:t>	</a:t>
            </a:r>
          </a:p>
          <a:p>
            <a:pPr eaLnBrk="1" hangingPunct="1">
              <a:defRPr/>
            </a:pPr>
            <a:r>
              <a:rPr lang="en-US" altLang="en-US" i="1" dirty="0" smtClean="0">
                <a:latin typeface="Arial" panose="020B0604020202020204" pitchFamily="34" charset="0"/>
              </a:rPr>
              <a:t>Infectiousness - Module 5, pp. 4-5</a:t>
            </a:r>
          </a:p>
          <a:p>
            <a:pPr eaLnBrk="1" hangingPunct="1">
              <a:defRPr/>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54825463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defRPr/>
            </a:pPr>
            <a:r>
              <a:rPr lang="en-US" altLang="en-US" dirty="0" smtClean="0">
                <a:latin typeface="Arial" panose="020B0604020202020204" pitchFamily="34" charset="0"/>
              </a:rPr>
              <a:t>Ask participants to turn to p. 15 (if participants have print-based module)</a:t>
            </a:r>
          </a:p>
          <a:p>
            <a:pPr marL="171450" indent="-171450">
              <a:buFont typeface="Arial" panose="020B0604020202020204" pitchFamily="34" charset="0"/>
              <a:buChar char="•"/>
              <a:defRPr/>
            </a:pPr>
            <a:endParaRPr lang="en-US" altLang="en-US" dirty="0" smtClean="0">
              <a:latin typeface="Arial" panose="020B0604020202020204" pitchFamily="34" charset="0"/>
            </a:endParaRPr>
          </a:p>
          <a:p>
            <a:pPr>
              <a:buFont typeface="Arial" panose="020B0604020202020204" pitchFamily="34" charset="0"/>
              <a:buNone/>
              <a:defRPr/>
            </a:pPr>
            <a:r>
              <a:rPr lang="en-US" altLang="en-US" dirty="0" smtClean="0">
                <a:latin typeface="Arial" panose="020B0604020202020204" pitchFamily="34" charset="0"/>
              </a:rPr>
              <a:t>Read case study</a:t>
            </a:r>
          </a:p>
          <a:p>
            <a:pPr>
              <a:defRPr/>
            </a:pPr>
            <a:endParaRPr lang="en-US" altLang="en-US" dirty="0" smtClean="0">
              <a:latin typeface="Arial" panose="020B0604020202020204" pitchFamily="34" charset="0"/>
            </a:endParaRPr>
          </a:p>
          <a:p>
            <a:pPr>
              <a:defRPr/>
            </a:pPr>
            <a:r>
              <a:rPr lang="en-US" altLang="en-US" i="1" dirty="0" smtClean="0">
                <a:latin typeface="Arial" panose="020B0604020202020204" pitchFamily="34" charset="0"/>
              </a:rPr>
              <a:t>Case Study 5.2 – Module 5, p. 15</a:t>
            </a:r>
          </a:p>
          <a:p>
            <a:pPr>
              <a:defRPr/>
            </a:pPr>
            <a:endParaRPr lang="en-US" altLang="en-US" i="1" dirty="0" smtClean="0">
              <a:latin typeface="Arial" panose="020B0604020202020204" pitchFamily="34" charset="0"/>
            </a:endParaRPr>
          </a:p>
        </p:txBody>
      </p:sp>
      <p:sp>
        <p:nvSpPr>
          <p:cNvPr id="188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E94C43-7F87-40F9-8AED-2588C7D302CD}" type="slidenum">
              <a:rPr lang="en-US" altLang="en-US" smtClean="0"/>
              <a:pPr>
                <a:spcBef>
                  <a:spcPct val="0"/>
                </a:spcBef>
              </a:pPr>
              <a:t>90</a:t>
            </a:fld>
            <a:endParaRPr lang="en-US" altLang="en-US" smtClean="0"/>
          </a:p>
        </p:txBody>
      </p:sp>
    </p:spTree>
    <p:extLst>
      <p:ext uri="{BB962C8B-B14F-4D97-AF65-F5344CB8AC3E}">
        <p14:creationId xmlns:p14="http://schemas.microsoft.com/office/powerpoint/2010/main" val="347070417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a:ln/>
        </p:spPr>
      </p:sp>
      <p:sp>
        <p:nvSpPr>
          <p:cNvPr id="190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Answers - Module 5, p. 43</a:t>
            </a:r>
          </a:p>
        </p:txBody>
      </p:sp>
      <p:sp>
        <p:nvSpPr>
          <p:cNvPr id="190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BF8C30-05AA-47AA-8167-3E30989AE766}" type="slidenum">
              <a:rPr lang="en-US" altLang="en-US" smtClean="0"/>
              <a:pPr>
                <a:spcBef>
                  <a:spcPct val="0"/>
                </a:spcBef>
              </a:pPr>
              <a:t>91</a:t>
            </a:fld>
            <a:endParaRPr lang="en-US" altLang="en-US" smtClean="0"/>
          </a:p>
        </p:txBody>
      </p:sp>
    </p:spTree>
    <p:extLst>
      <p:ext uri="{BB962C8B-B14F-4D97-AF65-F5344CB8AC3E}">
        <p14:creationId xmlns:p14="http://schemas.microsoft.com/office/powerpoint/2010/main" val="58804125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Ask participants to turn to p. 35 (if participants have print-based modules)</a:t>
            </a:r>
          </a:p>
          <a:p>
            <a:endParaRPr lang="en-US" altLang="en-US" smtClean="0">
              <a:latin typeface="Arial" panose="020B0604020202020204" pitchFamily="34" charset="0"/>
            </a:endParaRPr>
          </a:p>
          <a:p>
            <a:r>
              <a:rPr lang="en-US" altLang="en-US" smtClean="0">
                <a:latin typeface="Arial" panose="020B0604020202020204" pitchFamily="34" charset="0"/>
              </a:rPr>
              <a:t>Read case study</a:t>
            </a:r>
          </a:p>
          <a:p>
            <a:endParaRPr lang="en-US" altLang="en-US" smtClean="0">
              <a:latin typeface="Arial" panose="020B0604020202020204" pitchFamily="34" charset="0"/>
            </a:endParaRPr>
          </a:p>
          <a:p>
            <a:r>
              <a:rPr lang="en-US" altLang="en-US" smtClean="0">
                <a:latin typeface="Arial" panose="020B0604020202020204" pitchFamily="34" charset="0"/>
              </a:rPr>
              <a:t>Case Study 5.3 – Module 5, p. 35</a:t>
            </a:r>
            <a:endParaRPr lang="en-US" altLang="en-US" i="1" smtClean="0">
              <a:latin typeface="Arial" panose="020B0604020202020204" pitchFamily="34" charset="0"/>
            </a:endParaRPr>
          </a:p>
          <a:p>
            <a:endParaRPr lang="en-US" altLang="en-US" smtClean="0">
              <a:latin typeface="Arial" panose="020B0604020202020204" pitchFamily="34" charset="0"/>
            </a:endParaRPr>
          </a:p>
        </p:txBody>
      </p:sp>
      <p:sp>
        <p:nvSpPr>
          <p:cNvPr id="192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691FCB-6B11-4E11-AA9B-A05BA11C2B87}" type="slidenum">
              <a:rPr lang="en-US" altLang="en-US" smtClean="0"/>
              <a:pPr>
                <a:spcBef>
                  <a:spcPct val="0"/>
                </a:spcBef>
              </a:pPr>
              <a:t>92</a:t>
            </a:fld>
            <a:endParaRPr lang="en-US" altLang="en-US" smtClean="0"/>
          </a:p>
        </p:txBody>
      </p:sp>
    </p:spTree>
    <p:extLst>
      <p:ext uri="{BB962C8B-B14F-4D97-AF65-F5344CB8AC3E}">
        <p14:creationId xmlns:p14="http://schemas.microsoft.com/office/powerpoint/2010/main" val="401484992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Answers - Module 5, p. 43</a:t>
            </a:r>
          </a:p>
          <a:p>
            <a:endParaRPr lang="en-US" altLang="en-US" smtClean="0">
              <a:latin typeface="Arial" panose="020B0604020202020204" pitchFamily="34" charset="0"/>
            </a:endParaRPr>
          </a:p>
          <a:p>
            <a:r>
              <a:rPr lang="en-US" altLang="en-US" smtClean="0">
                <a:latin typeface="Arial" panose="020B0604020202020204" pitchFamily="34" charset="0"/>
              </a:rPr>
              <a:t>Ask if there are any questions about Module 5 </a:t>
            </a:r>
          </a:p>
          <a:p>
            <a:endParaRPr lang="en-US" altLang="en-US" smtClean="0">
              <a:latin typeface="Arial" panose="020B0604020202020204" pitchFamily="34" charset="0"/>
            </a:endParaRPr>
          </a:p>
        </p:txBody>
      </p:sp>
      <p:sp>
        <p:nvSpPr>
          <p:cNvPr id="194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E7F610-5525-41AC-8453-B90F68B0626B}" type="slidenum">
              <a:rPr lang="en-US" altLang="en-US" smtClean="0"/>
              <a:pPr>
                <a:spcBef>
                  <a:spcPct val="0"/>
                </a:spcBef>
              </a:pPr>
              <a:t>93</a:t>
            </a:fld>
            <a:endParaRPr lang="en-US" altLang="en-US" smtClean="0"/>
          </a:p>
        </p:txBody>
      </p:sp>
    </p:spTree>
    <p:extLst>
      <p:ext uri="{BB962C8B-B14F-4D97-AF65-F5344CB8AC3E}">
        <p14:creationId xmlns:p14="http://schemas.microsoft.com/office/powerpoint/2010/main" val="678697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685800" y="3124200"/>
            <a:ext cx="7696200" cy="0"/>
          </a:xfrm>
          <a:prstGeom prst="line">
            <a:avLst/>
          </a:prstGeom>
          <a:noFill/>
          <a:ln w="38100">
            <a:solidFill>
              <a:srgbClr val="008080"/>
            </a:solidFill>
            <a:round/>
            <a:headEnd/>
            <a:tailEnd/>
          </a:ln>
          <a:extLst>
            <a:ext uri="{909E8E84-426E-40DD-AFC4-6F175D3DCCD1}">
              <a14:hiddenFill xmlns:a14="http://schemas.microsoft.com/office/drawing/2010/main">
                <a:noFill/>
              </a14:hiddenFill>
            </a:ext>
          </a:extLst>
        </p:spPr>
        <p:txBody>
          <a:bodyPr anchor="b"/>
          <a:lstStyle/>
          <a:p>
            <a:endParaRPr lang="en-US"/>
          </a:p>
        </p:txBody>
      </p:sp>
      <p:sp>
        <p:nvSpPr>
          <p:cNvPr id="70658" name="Rectangle 2"/>
          <p:cNvSpPr>
            <a:spLocks noGrp="1" noChangeArrowheads="1"/>
          </p:cNvSpPr>
          <p:nvPr>
            <p:ph type="ctrTitle"/>
          </p:nvPr>
        </p:nvSpPr>
        <p:spPr>
          <a:xfrm>
            <a:off x="685800" y="1600200"/>
            <a:ext cx="7772400" cy="1470025"/>
          </a:xfrm>
        </p:spPr>
        <p:txBody>
          <a:bodyPr/>
          <a:lstStyle>
            <a:lvl1pPr>
              <a:defRPr sz="4800"/>
            </a:lvl1pPr>
          </a:lstStyle>
          <a:p>
            <a:r>
              <a:rPr lang="en-US"/>
              <a:t>Click to edit Master title style</a:t>
            </a:r>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a:xfrm>
            <a:off x="6858000" y="6305550"/>
            <a:ext cx="2133600" cy="476250"/>
          </a:xfrm>
        </p:spPr>
        <p:txBody>
          <a:bodyPr/>
          <a:lstStyle>
            <a:lvl1pPr>
              <a:defRPr/>
            </a:lvl1pPr>
          </a:lstStyle>
          <a:p>
            <a:pPr>
              <a:defRPr/>
            </a:pPr>
            <a:fld id="{DA9FD0D7-C14E-4262-99E0-963A2C4448D2}" type="slidenum">
              <a:rPr lang="en-US" altLang="en-US"/>
              <a:pPr>
                <a:defRPr/>
              </a:pPr>
              <a:t>‹#›</a:t>
            </a:fld>
            <a:endParaRPr lang="en-US" altLang="en-US"/>
          </a:p>
        </p:txBody>
      </p:sp>
    </p:spTree>
    <p:extLst>
      <p:ext uri="{BB962C8B-B14F-4D97-AF65-F5344CB8AC3E}">
        <p14:creationId xmlns:p14="http://schemas.microsoft.com/office/powerpoint/2010/main" val="26331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6" name="Rectangle 6"/>
          <p:cNvSpPr>
            <a:spLocks noGrp="1" noChangeArrowheads="1"/>
          </p:cNvSpPr>
          <p:nvPr>
            <p:ph type="sldNum" sz="quarter" idx="12"/>
          </p:nvPr>
        </p:nvSpPr>
        <p:spPr>
          <a:ln/>
        </p:spPr>
        <p:txBody>
          <a:bodyPr/>
          <a:lstStyle>
            <a:lvl1pPr>
              <a:defRPr/>
            </a:lvl1pPr>
          </a:lstStyle>
          <a:p>
            <a:pPr>
              <a:defRPr/>
            </a:pPr>
            <a:fld id="{62ED9F25-2F06-433D-A6C9-B4907203E76F}" type="slidenum">
              <a:rPr lang="en-US" altLang="en-US"/>
              <a:pPr>
                <a:defRPr/>
              </a:pPr>
              <a:t>‹#›</a:t>
            </a:fld>
            <a:endParaRPr lang="en-US" altLang="en-US"/>
          </a:p>
        </p:txBody>
      </p:sp>
    </p:spTree>
    <p:extLst>
      <p:ext uri="{BB962C8B-B14F-4D97-AF65-F5344CB8AC3E}">
        <p14:creationId xmlns:p14="http://schemas.microsoft.com/office/powerpoint/2010/main" val="95624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52400"/>
            <a:ext cx="20637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7038" y="152400"/>
            <a:ext cx="6043612"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6" name="Rectangle 6"/>
          <p:cNvSpPr>
            <a:spLocks noGrp="1" noChangeArrowheads="1"/>
          </p:cNvSpPr>
          <p:nvPr>
            <p:ph type="sldNum" sz="quarter" idx="12"/>
          </p:nvPr>
        </p:nvSpPr>
        <p:spPr>
          <a:ln/>
        </p:spPr>
        <p:txBody>
          <a:bodyPr/>
          <a:lstStyle>
            <a:lvl1pPr>
              <a:defRPr/>
            </a:lvl1pPr>
          </a:lstStyle>
          <a:p>
            <a:pPr>
              <a:defRPr/>
            </a:pPr>
            <a:fld id="{6D5489F0-278C-43C7-B77C-FF6EE51A6C93}" type="slidenum">
              <a:rPr lang="en-US" altLang="en-US"/>
              <a:pPr>
                <a:defRPr/>
              </a:pPr>
              <a:t>‹#›</a:t>
            </a:fld>
            <a:endParaRPr lang="en-US" altLang="en-US"/>
          </a:p>
        </p:txBody>
      </p:sp>
    </p:spTree>
    <p:extLst>
      <p:ext uri="{BB962C8B-B14F-4D97-AF65-F5344CB8AC3E}">
        <p14:creationId xmlns:p14="http://schemas.microsoft.com/office/powerpoint/2010/main" val="3307742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7038" y="1524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6" name="Rectangle 6"/>
          <p:cNvSpPr>
            <a:spLocks noGrp="1" noChangeArrowheads="1"/>
          </p:cNvSpPr>
          <p:nvPr>
            <p:ph type="sldNum" sz="quarter" idx="12"/>
          </p:nvPr>
        </p:nvSpPr>
        <p:spPr>
          <a:ln/>
        </p:spPr>
        <p:txBody>
          <a:bodyPr/>
          <a:lstStyle>
            <a:lvl1pPr>
              <a:defRPr/>
            </a:lvl1pPr>
          </a:lstStyle>
          <a:p>
            <a:pPr>
              <a:defRPr/>
            </a:pPr>
            <a:fld id="{CE17620D-405B-45EA-88E7-5D1107375498}" type="slidenum">
              <a:rPr lang="en-US" altLang="en-US"/>
              <a:pPr>
                <a:defRPr/>
              </a:pPr>
              <a:t>‹#›</a:t>
            </a:fld>
            <a:endParaRPr lang="en-US" altLang="en-US"/>
          </a:p>
        </p:txBody>
      </p:sp>
    </p:spTree>
    <p:extLst>
      <p:ext uri="{BB962C8B-B14F-4D97-AF65-F5344CB8AC3E}">
        <p14:creationId xmlns:p14="http://schemas.microsoft.com/office/powerpoint/2010/main" val="4126653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7038" y="152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7" name="Rectangle 6"/>
          <p:cNvSpPr>
            <a:spLocks noGrp="1" noChangeArrowheads="1"/>
          </p:cNvSpPr>
          <p:nvPr>
            <p:ph type="sldNum" sz="quarter" idx="12"/>
          </p:nvPr>
        </p:nvSpPr>
        <p:spPr>
          <a:ln/>
        </p:spPr>
        <p:txBody>
          <a:bodyPr/>
          <a:lstStyle>
            <a:lvl1pPr>
              <a:defRPr/>
            </a:lvl1pPr>
          </a:lstStyle>
          <a:p>
            <a:pPr>
              <a:defRPr/>
            </a:pPr>
            <a:fld id="{AA5ACAF8-46C0-441F-8C15-DE4D1C28EEFD}" type="slidenum">
              <a:rPr lang="en-US" altLang="en-US"/>
              <a:pPr>
                <a:defRPr/>
              </a:pPr>
              <a:t>‹#›</a:t>
            </a:fld>
            <a:endParaRPr lang="en-US" altLang="en-US"/>
          </a:p>
        </p:txBody>
      </p:sp>
    </p:spTree>
    <p:extLst>
      <p:ext uri="{BB962C8B-B14F-4D97-AF65-F5344CB8AC3E}">
        <p14:creationId xmlns:p14="http://schemas.microsoft.com/office/powerpoint/2010/main" val="2525292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27038" y="152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7" name="Rectangle 6"/>
          <p:cNvSpPr>
            <a:spLocks noGrp="1" noChangeArrowheads="1"/>
          </p:cNvSpPr>
          <p:nvPr>
            <p:ph type="sldNum" sz="quarter" idx="12"/>
          </p:nvPr>
        </p:nvSpPr>
        <p:spPr>
          <a:ln/>
        </p:spPr>
        <p:txBody>
          <a:bodyPr/>
          <a:lstStyle>
            <a:lvl1pPr>
              <a:defRPr/>
            </a:lvl1pPr>
          </a:lstStyle>
          <a:p>
            <a:pPr>
              <a:defRPr/>
            </a:pPr>
            <a:fld id="{3B6CB6FB-4F4C-4289-B27D-61C3E6FADA24}" type="slidenum">
              <a:rPr lang="en-US" altLang="en-US"/>
              <a:pPr>
                <a:defRPr/>
              </a:pPr>
              <a:t>‹#›</a:t>
            </a:fld>
            <a:endParaRPr lang="en-US" altLang="en-US"/>
          </a:p>
        </p:txBody>
      </p:sp>
    </p:spTree>
    <p:extLst>
      <p:ext uri="{BB962C8B-B14F-4D97-AF65-F5344CB8AC3E}">
        <p14:creationId xmlns:p14="http://schemas.microsoft.com/office/powerpoint/2010/main" val="191180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27038" y="152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8" name="Rectangle 6"/>
          <p:cNvSpPr>
            <a:spLocks noGrp="1" noChangeArrowheads="1"/>
          </p:cNvSpPr>
          <p:nvPr>
            <p:ph type="sldNum" sz="quarter" idx="12"/>
          </p:nvPr>
        </p:nvSpPr>
        <p:spPr>
          <a:ln/>
        </p:spPr>
        <p:txBody>
          <a:bodyPr/>
          <a:lstStyle>
            <a:lvl1pPr>
              <a:defRPr/>
            </a:lvl1pPr>
          </a:lstStyle>
          <a:p>
            <a:pPr>
              <a:defRPr/>
            </a:pPr>
            <a:fld id="{E0ED427F-B0DA-48F0-9DF8-50E95C79418A}" type="slidenum">
              <a:rPr lang="en-US" altLang="en-US"/>
              <a:pPr>
                <a:defRPr/>
              </a:pPr>
              <a:t>‹#›</a:t>
            </a:fld>
            <a:endParaRPr lang="en-US" altLang="en-US"/>
          </a:p>
        </p:txBody>
      </p:sp>
    </p:spTree>
    <p:extLst>
      <p:ext uri="{BB962C8B-B14F-4D97-AF65-F5344CB8AC3E}">
        <p14:creationId xmlns:p14="http://schemas.microsoft.com/office/powerpoint/2010/main" val="512906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32B6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6" name="Rectangle 6"/>
          <p:cNvSpPr>
            <a:spLocks noGrp="1" noChangeArrowheads="1"/>
          </p:cNvSpPr>
          <p:nvPr>
            <p:ph type="sldNum" sz="quarter" idx="12"/>
          </p:nvPr>
        </p:nvSpPr>
        <p:spPr>
          <a:ln/>
        </p:spPr>
        <p:txBody>
          <a:bodyPr/>
          <a:lstStyle>
            <a:lvl1pPr>
              <a:defRPr/>
            </a:lvl1pPr>
          </a:lstStyle>
          <a:p>
            <a:pPr>
              <a:defRPr/>
            </a:pPr>
            <a:fld id="{FBB4E944-A2B9-45BA-AFDA-CBC0ED39997B}" type="slidenum">
              <a:rPr lang="en-US" altLang="en-US"/>
              <a:pPr>
                <a:defRPr/>
              </a:pPr>
              <a:t>‹#›</a:t>
            </a:fld>
            <a:endParaRPr lang="en-US" altLang="en-US"/>
          </a:p>
        </p:txBody>
      </p:sp>
    </p:spTree>
    <p:extLst>
      <p:ext uri="{BB962C8B-B14F-4D97-AF65-F5344CB8AC3E}">
        <p14:creationId xmlns:p14="http://schemas.microsoft.com/office/powerpoint/2010/main" val="2935917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6" name="Rectangle 6"/>
          <p:cNvSpPr>
            <a:spLocks noGrp="1" noChangeArrowheads="1"/>
          </p:cNvSpPr>
          <p:nvPr>
            <p:ph type="sldNum" sz="quarter" idx="12"/>
          </p:nvPr>
        </p:nvSpPr>
        <p:spPr>
          <a:ln/>
        </p:spPr>
        <p:txBody>
          <a:bodyPr/>
          <a:lstStyle>
            <a:lvl1pPr>
              <a:defRPr/>
            </a:lvl1pPr>
          </a:lstStyle>
          <a:p>
            <a:pPr>
              <a:defRPr/>
            </a:pPr>
            <a:fld id="{F3B6DC6F-79E1-4CE7-8177-9A7A64E09647}" type="slidenum">
              <a:rPr lang="en-US" altLang="en-US"/>
              <a:pPr>
                <a:defRPr/>
              </a:pPr>
              <a:t>‹#›</a:t>
            </a:fld>
            <a:endParaRPr lang="en-US" altLang="en-US"/>
          </a:p>
        </p:txBody>
      </p:sp>
    </p:spTree>
    <p:extLst>
      <p:ext uri="{BB962C8B-B14F-4D97-AF65-F5344CB8AC3E}">
        <p14:creationId xmlns:p14="http://schemas.microsoft.com/office/powerpoint/2010/main" val="393911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7" name="Rectangle 6"/>
          <p:cNvSpPr>
            <a:spLocks noGrp="1" noChangeArrowheads="1"/>
          </p:cNvSpPr>
          <p:nvPr>
            <p:ph type="sldNum" sz="quarter" idx="12"/>
          </p:nvPr>
        </p:nvSpPr>
        <p:spPr>
          <a:ln/>
        </p:spPr>
        <p:txBody>
          <a:bodyPr/>
          <a:lstStyle>
            <a:lvl1pPr>
              <a:defRPr/>
            </a:lvl1pPr>
          </a:lstStyle>
          <a:p>
            <a:pPr>
              <a:defRPr/>
            </a:pPr>
            <a:fld id="{B676C051-D092-46AE-B356-18DD1D1F9AC8}" type="slidenum">
              <a:rPr lang="en-US" altLang="en-US"/>
              <a:pPr>
                <a:defRPr/>
              </a:pPr>
              <a:t>‹#›</a:t>
            </a:fld>
            <a:endParaRPr lang="en-US" altLang="en-US"/>
          </a:p>
        </p:txBody>
      </p:sp>
    </p:spTree>
    <p:extLst>
      <p:ext uri="{BB962C8B-B14F-4D97-AF65-F5344CB8AC3E}">
        <p14:creationId xmlns:p14="http://schemas.microsoft.com/office/powerpoint/2010/main" val="22612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9" name="Rectangle 6"/>
          <p:cNvSpPr>
            <a:spLocks noGrp="1" noChangeArrowheads="1"/>
          </p:cNvSpPr>
          <p:nvPr>
            <p:ph type="sldNum" sz="quarter" idx="12"/>
          </p:nvPr>
        </p:nvSpPr>
        <p:spPr>
          <a:ln/>
        </p:spPr>
        <p:txBody>
          <a:bodyPr/>
          <a:lstStyle>
            <a:lvl1pPr>
              <a:defRPr/>
            </a:lvl1pPr>
          </a:lstStyle>
          <a:p>
            <a:pPr>
              <a:defRPr/>
            </a:pPr>
            <a:fld id="{01B966FA-90EC-4890-AEA4-3AF06169AEDA}" type="slidenum">
              <a:rPr lang="en-US" altLang="en-US"/>
              <a:pPr>
                <a:defRPr/>
              </a:pPr>
              <a:t>‹#›</a:t>
            </a:fld>
            <a:endParaRPr lang="en-US" altLang="en-US"/>
          </a:p>
        </p:txBody>
      </p:sp>
    </p:spTree>
    <p:extLst>
      <p:ext uri="{BB962C8B-B14F-4D97-AF65-F5344CB8AC3E}">
        <p14:creationId xmlns:p14="http://schemas.microsoft.com/office/powerpoint/2010/main" val="336204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5" name="Rectangle 6"/>
          <p:cNvSpPr>
            <a:spLocks noGrp="1" noChangeArrowheads="1"/>
          </p:cNvSpPr>
          <p:nvPr>
            <p:ph type="sldNum" sz="quarter" idx="12"/>
          </p:nvPr>
        </p:nvSpPr>
        <p:spPr>
          <a:ln/>
        </p:spPr>
        <p:txBody>
          <a:bodyPr/>
          <a:lstStyle>
            <a:lvl1pPr>
              <a:defRPr/>
            </a:lvl1pPr>
          </a:lstStyle>
          <a:p>
            <a:pPr>
              <a:defRPr/>
            </a:pPr>
            <a:fld id="{26C76A5D-3D4C-489F-8648-FDB0D59465FA}" type="slidenum">
              <a:rPr lang="en-US" altLang="en-US"/>
              <a:pPr>
                <a:defRPr/>
              </a:pPr>
              <a:t>‹#›</a:t>
            </a:fld>
            <a:endParaRPr lang="en-US" altLang="en-US"/>
          </a:p>
        </p:txBody>
      </p:sp>
    </p:spTree>
    <p:extLst>
      <p:ext uri="{BB962C8B-B14F-4D97-AF65-F5344CB8AC3E}">
        <p14:creationId xmlns:p14="http://schemas.microsoft.com/office/powerpoint/2010/main" val="242496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4" name="Rectangle 6"/>
          <p:cNvSpPr>
            <a:spLocks noGrp="1" noChangeArrowheads="1"/>
          </p:cNvSpPr>
          <p:nvPr>
            <p:ph type="sldNum" sz="quarter" idx="12"/>
          </p:nvPr>
        </p:nvSpPr>
        <p:spPr>
          <a:ln/>
        </p:spPr>
        <p:txBody>
          <a:bodyPr/>
          <a:lstStyle>
            <a:lvl1pPr>
              <a:defRPr/>
            </a:lvl1pPr>
          </a:lstStyle>
          <a:p>
            <a:pPr>
              <a:defRPr/>
            </a:pPr>
            <a:fld id="{66D6B9A3-5DE6-41C4-A9B4-1AC64FDE1C96}" type="slidenum">
              <a:rPr lang="en-US" altLang="en-US"/>
              <a:pPr>
                <a:defRPr/>
              </a:pPr>
              <a:t>‹#›</a:t>
            </a:fld>
            <a:endParaRPr lang="en-US" altLang="en-US"/>
          </a:p>
        </p:txBody>
      </p:sp>
    </p:spTree>
    <p:extLst>
      <p:ext uri="{BB962C8B-B14F-4D97-AF65-F5344CB8AC3E}">
        <p14:creationId xmlns:p14="http://schemas.microsoft.com/office/powerpoint/2010/main" val="82451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7" name="Rectangle 6"/>
          <p:cNvSpPr>
            <a:spLocks noGrp="1" noChangeArrowheads="1"/>
          </p:cNvSpPr>
          <p:nvPr>
            <p:ph type="sldNum" sz="quarter" idx="12"/>
          </p:nvPr>
        </p:nvSpPr>
        <p:spPr>
          <a:ln/>
        </p:spPr>
        <p:txBody>
          <a:bodyPr/>
          <a:lstStyle>
            <a:lvl1pPr>
              <a:defRPr/>
            </a:lvl1pPr>
          </a:lstStyle>
          <a:p>
            <a:pPr>
              <a:defRPr/>
            </a:pPr>
            <a:fld id="{0DF666BC-58BE-4878-B05A-78BB89551EF3}" type="slidenum">
              <a:rPr lang="en-US" altLang="en-US"/>
              <a:pPr>
                <a:defRPr/>
              </a:pPr>
              <a:t>‹#›</a:t>
            </a:fld>
            <a:endParaRPr lang="en-US" altLang="en-US"/>
          </a:p>
        </p:txBody>
      </p:sp>
    </p:spTree>
    <p:extLst>
      <p:ext uri="{BB962C8B-B14F-4D97-AF65-F5344CB8AC3E}">
        <p14:creationId xmlns:p14="http://schemas.microsoft.com/office/powerpoint/2010/main" val="58539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5 – Infectiousness and Infection Control</a:t>
            </a:r>
          </a:p>
        </p:txBody>
      </p:sp>
      <p:sp>
        <p:nvSpPr>
          <p:cNvPr id="7" name="Rectangle 6"/>
          <p:cNvSpPr>
            <a:spLocks noGrp="1" noChangeArrowheads="1"/>
          </p:cNvSpPr>
          <p:nvPr>
            <p:ph type="sldNum" sz="quarter" idx="12"/>
          </p:nvPr>
        </p:nvSpPr>
        <p:spPr>
          <a:ln/>
        </p:spPr>
        <p:txBody>
          <a:bodyPr/>
          <a:lstStyle>
            <a:lvl1pPr>
              <a:defRPr/>
            </a:lvl1pPr>
          </a:lstStyle>
          <a:p>
            <a:pPr>
              <a:defRPr/>
            </a:pPr>
            <a:fld id="{F5E64058-DE44-4165-A991-40203AA5893F}" type="slidenum">
              <a:rPr lang="en-US" altLang="en-US"/>
              <a:pPr>
                <a:defRPr/>
              </a:pPr>
              <a:t>‹#›</a:t>
            </a:fld>
            <a:endParaRPr lang="en-US" altLang="en-US"/>
          </a:p>
        </p:txBody>
      </p:sp>
    </p:spTree>
    <p:extLst>
      <p:ext uri="{BB962C8B-B14F-4D97-AF65-F5344CB8AC3E}">
        <p14:creationId xmlns:p14="http://schemas.microsoft.com/office/powerpoint/2010/main" val="348094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7038"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1600200" y="6381750"/>
            <a:ext cx="5867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a:defRPr/>
            </a:pPr>
            <a:r>
              <a:rPr lang="en-US"/>
              <a:t>Module 5 – Infectiousness and Infection Control</a:t>
            </a:r>
          </a:p>
        </p:txBody>
      </p:sp>
      <p:sp>
        <p:nvSpPr>
          <p:cNvPr id="1030" name="Rectangle 6"/>
          <p:cNvSpPr>
            <a:spLocks noGrp="1" noChangeArrowheads="1"/>
          </p:cNvSpPr>
          <p:nvPr>
            <p:ph type="sldNum" sz="quarter" idx="4"/>
          </p:nvPr>
        </p:nvSpPr>
        <p:spPr bwMode="auto">
          <a:xfrm>
            <a:off x="6886575" y="6372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2000">
                <a:solidFill>
                  <a:schemeClr val="tx1"/>
                </a:solidFill>
                <a:latin typeface="Arial" panose="020B0604020202020204" pitchFamily="34" charset="0"/>
              </a:defRPr>
            </a:lvl1pPr>
          </a:lstStyle>
          <a:p>
            <a:pPr>
              <a:defRPr/>
            </a:pPr>
            <a:fld id="{3614738A-4D2C-44BE-B36C-762E8333C2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63"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 id="2147484059" r:id="rId12"/>
    <p:sldLayoutId id="2147484060" r:id="rId13"/>
    <p:sldLayoutId id="2147484061" r:id="rId14"/>
    <p:sldLayoutId id="2147484062" r:id="rId15"/>
  </p:sldLayoutIdLst>
  <p:hf hdr="0" dt="0"/>
  <p:txStyles>
    <p:titleStyle>
      <a:lvl1pPr algn="ctr" rtl="0" eaLnBrk="0" fontAlgn="base" hangingPunct="0">
        <a:spcBef>
          <a:spcPct val="0"/>
        </a:spcBef>
        <a:spcAft>
          <a:spcPct val="0"/>
        </a:spcAft>
        <a:defRPr sz="4000" b="1">
          <a:solidFill>
            <a:srgbClr val="008080"/>
          </a:solidFill>
          <a:latin typeface="+mj-lt"/>
          <a:ea typeface="+mj-ea"/>
          <a:cs typeface="+mj-cs"/>
        </a:defRPr>
      </a:lvl1pPr>
      <a:lvl2pPr algn="ctr" rtl="0" eaLnBrk="0" fontAlgn="base" hangingPunct="0">
        <a:spcBef>
          <a:spcPct val="0"/>
        </a:spcBef>
        <a:spcAft>
          <a:spcPct val="0"/>
        </a:spcAft>
        <a:defRPr sz="4000" b="1">
          <a:solidFill>
            <a:srgbClr val="008080"/>
          </a:solidFill>
          <a:latin typeface="Arial" charset="0"/>
        </a:defRPr>
      </a:lvl2pPr>
      <a:lvl3pPr algn="ctr" rtl="0" eaLnBrk="0" fontAlgn="base" hangingPunct="0">
        <a:spcBef>
          <a:spcPct val="0"/>
        </a:spcBef>
        <a:spcAft>
          <a:spcPct val="0"/>
        </a:spcAft>
        <a:defRPr sz="4000" b="1">
          <a:solidFill>
            <a:srgbClr val="008080"/>
          </a:solidFill>
          <a:latin typeface="Arial" charset="0"/>
        </a:defRPr>
      </a:lvl3pPr>
      <a:lvl4pPr algn="ctr" rtl="0" eaLnBrk="0" fontAlgn="base" hangingPunct="0">
        <a:spcBef>
          <a:spcPct val="0"/>
        </a:spcBef>
        <a:spcAft>
          <a:spcPct val="0"/>
        </a:spcAft>
        <a:defRPr sz="4000" b="1">
          <a:solidFill>
            <a:srgbClr val="008080"/>
          </a:solidFill>
          <a:latin typeface="Arial" charset="0"/>
        </a:defRPr>
      </a:lvl4pPr>
      <a:lvl5pPr algn="ctr" rtl="0" eaLnBrk="0" fontAlgn="base" hangingPunct="0">
        <a:spcBef>
          <a:spcPct val="0"/>
        </a:spcBef>
        <a:spcAft>
          <a:spcPct val="0"/>
        </a:spcAft>
        <a:defRPr sz="4000" b="1">
          <a:solidFill>
            <a:srgbClr val="008080"/>
          </a:solidFill>
          <a:latin typeface="Arial" charset="0"/>
        </a:defRPr>
      </a:lvl5pPr>
      <a:lvl6pPr marL="457200" algn="ctr" rtl="0" fontAlgn="base">
        <a:spcBef>
          <a:spcPct val="0"/>
        </a:spcBef>
        <a:spcAft>
          <a:spcPct val="0"/>
        </a:spcAft>
        <a:defRPr sz="4000" b="1">
          <a:solidFill>
            <a:srgbClr val="008080"/>
          </a:solidFill>
          <a:latin typeface="Arial" charset="0"/>
        </a:defRPr>
      </a:lvl6pPr>
      <a:lvl7pPr marL="914400" algn="ctr" rtl="0" fontAlgn="base">
        <a:spcBef>
          <a:spcPct val="0"/>
        </a:spcBef>
        <a:spcAft>
          <a:spcPct val="0"/>
        </a:spcAft>
        <a:defRPr sz="4000" b="1">
          <a:solidFill>
            <a:srgbClr val="008080"/>
          </a:solidFill>
          <a:latin typeface="Arial" charset="0"/>
        </a:defRPr>
      </a:lvl7pPr>
      <a:lvl8pPr marL="1371600" algn="ctr" rtl="0" fontAlgn="base">
        <a:spcBef>
          <a:spcPct val="0"/>
        </a:spcBef>
        <a:spcAft>
          <a:spcPct val="0"/>
        </a:spcAft>
        <a:defRPr sz="4000" b="1">
          <a:solidFill>
            <a:srgbClr val="008080"/>
          </a:solidFill>
          <a:latin typeface="Arial" charset="0"/>
        </a:defRPr>
      </a:lvl8pPr>
      <a:lvl9pPr marL="1828800" algn="ctr" rtl="0" fontAlgn="base">
        <a:spcBef>
          <a:spcPct val="0"/>
        </a:spcBef>
        <a:spcAft>
          <a:spcPct val="0"/>
        </a:spcAft>
        <a:defRPr sz="4000" b="1">
          <a:solidFill>
            <a:srgbClr val="008080"/>
          </a:solidFill>
          <a:latin typeface="Arial" charset="0"/>
        </a:defRPr>
      </a:lvl9pPr>
    </p:titleStyle>
    <p:bodyStyle>
      <a:lvl1pPr marL="342900" indent="-342900" algn="l" rtl="0" eaLnBrk="0" fontAlgn="base" hangingPunct="0">
        <a:spcBef>
          <a:spcPct val="20000"/>
        </a:spcBef>
        <a:spcAft>
          <a:spcPct val="0"/>
        </a:spcAft>
        <a:buClr>
          <a:srgbClr val="008080"/>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8080"/>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8080"/>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8080"/>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8080"/>
        </a:buClr>
        <a:buChar char="»"/>
        <a:defRPr sz="2000" b="1">
          <a:solidFill>
            <a:schemeClr val="tx1"/>
          </a:solidFill>
          <a:latin typeface="+mn-lt"/>
        </a:defRPr>
      </a:lvl5pPr>
      <a:lvl6pPr marL="2514600" indent="-228600" algn="l" rtl="0" fontAlgn="base">
        <a:spcBef>
          <a:spcPct val="20000"/>
        </a:spcBef>
        <a:spcAft>
          <a:spcPct val="0"/>
        </a:spcAft>
        <a:buClr>
          <a:srgbClr val="008080"/>
        </a:buClr>
        <a:buChar char="»"/>
        <a:defRPr sz="2000" b="1">
          <a:solidFill>
            <a:schemeClr val="tx1"/>
          </a:solidFill>
          <a:latin typeface="+mn-lt"/>
        </a:defRPr>
      </a:lvl6pPr>
      <a:lvl7pPr marL="2971800" indent="-228600" algn="l" rtl="0" fontAlgn="base">
        <a:spcBef>
          <a:spcPct val="20000"/>
        </a:spcBef>
        <a:spcAft>
          <a:spcPct val="0"/>
        </a:spcAft>
        <a:buClr>
          <a:srgbClr val="008080"/>
        </a:buClr>
        <a:buChar char="»"/>
        <a:defRPr sz="2000" b="1">
          <a:solidFill>
            <a:schemeClr val="tx1"/>
          </a:solidFill>
          <a:latin typeface="+mn-lt"/>
        </a:defRPr>
      </a:lvl7pPr>
      <a:lvl8pPr marL="3429000" indent="-228600" algn="l" rtl="0" fontAlgn="base">
        <a:spcBef>
          <a:spcPct val="20000"/>
        </a:spcBef>
        <a:spcAft>
          <a:spcPct val="0"/>
        </a:spcAft>
        <a:buClr>
          <a:srgbClr val="008080"/>
        </a:buClr>
        <a:buChar char="»"/>
        <a:defRPr sz="2000" b="1">
          <a:solidFill>
            <a:schemeClr val="tx1"/>
          </a:solidFill>
          <a:latin typeface="+mn-lt"/>
        </a:defRPr>
      </a:lvl8pPr>
      <a:lvl9pPr marL="3886200" indent="-228600" algn="l" rtl="0" fontAlgn="base">
        <a:spcBef>
          <a:spcPct val="20000"/>
        </a:spcBef>
        <a:spcAft>
          <a:spcPct val="0"/>
        </a:spcAft>
        <a:buClr>
          <a:srgbClr val="008080"/>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0.xml"/><Relationship Id="rId1" Type="http://schemas.openxmlformats.org/officeDocument/2006/relationships/slideLayout" Target="../slideLayouts/slideLayout15.xml"/><Relationship Id="rId4" Type="http://schemas.openxmlformats.org/officeDocument/2006/relationships/image" Target="../media/image15.jpe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820738" y="2546350"/>
            <a:ext cx="15621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endParaRPr>
          </a:p>
        </p:txBody>
      </p:sp>
      <p:sp>
        <p:nvSpPr>
          <p:cNvPr id="5123" name="Text Box 30"/>
          <p:cNvSpPr txBox="1">
            <a:spLocks noChangeArrowheads="1"/>
          </p:cNvSpPr>
          <p:nvPr/>
        </p:nvSpPr>
        <p:spPr bwMode="auto">
          <a:xfrm>
            <a:off x="2667000" y="1339850"/>
            <a:ext cx="5265738"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b">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800" i="1">
                <a:solidFill>
                  <a:srgbClr val="532B64"/>
                </a:solidFill>
                <a:latin typeface="Times New Roman" panose="02020603050405020304" pitchFamily="18" charset="0"/>
              </a:rPr>
              <a:t>Self-Study Modules </a:t>
            </a:r>
            <a:br>
              <a:rPr lang="en-US" altLang="en-US" sz="4800" i="1">
                <a:solidFill>
                  <a:srgbClr val="532B64"/>
                </a:solidFill>
                <a:latin typeface="Times New Roman" panose="02020603050405020304" pitchFamily="18" charset="0"/>
              </a:rPr>
            </a:br>
            <a:r>
              <a:rPr lang="en-US" altLang="en-US" sz="4800" i="1">
                <a:solidFill>
                  <a:srgbClr val="532B64"/>
                </a:solidFill>
                <a:latin typeface="Times New Roman" panose="02020603050405020304" pitchFamily="18" charset="0"/>
              </a:rPr>
              <a:t>on Tuberculosis</a:t>
            </a:r>
          </a:p>
        </p:txBody>
      </p:sp>
      <p:sp>
        <p:nvSpPr>
          <p:cNvPr id="5124" name="Text Box 31"/>
          <p:cNvSpPr txBox="1">
            <a:spLocks noChangeArrowheads="1"/>
          </p:cNvSpPr>
          <p:nvPr/>
        </p:nvSpPr>
        <p:spPr bwMode="auto">
          <a:xfrm>
            <a:off x="3451225" y="3314700"/>
            <a:ext cx="555942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4400">
                <a:solidFill>
                  <a:srgbClr val="532B64"/>
                </a:solidFill>
                <a:latin typeface="Times New Roman" panose="02020603050405020304" pitchFamily="18" charset="0"/>
              </a:rPr>
              <a:t>Infectiousness </a:t>
            </a:r>
          </a:p>
          <a:p>
            <a:pPr eaLnBrk="1" hangingPunct="1">
              <a:spcBef>
                <a:spcPct val="0"/>
              </a:spcBef>
              <a:buClrTx/>
              <a:buFontTx/>
              <a:buNone/>
            </a:pPr>
            <a:r>
              <a:rPr lang="en-US" altLang="en-US" sz="4400">
                <a:solidFill>
                  <a:srgbClr val="532B64"/>
                </a:solidFill>
                <a:latin typeface="Times New Roman" panose="02020603050405020304" pitchFamily="18" charset="0"/>
              </a:rPr>
              <a:t>and Infection Control</a:t>
            </a:r>
          </a:p>
        </p:txBody>
      </p:sp>
      <p:sp>
        <p:nvSpPr>
          <p:cNvPr id="5125"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pic>
        <p:nvPicPr>
          <p:cNvPr id="512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5325" y="3319463"/>
            <a:ext cx="2690813"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D777D64-6522-40CF-83B5-F222DEBFACBB}" type="slidenum">
              <a:rPr lang="en-US" altLang="en-US" sz="2000" smtClean="0"/>
              <a:pPr>
                <a:spcBef>
                  <a:spcPct val="0"/>
                </a:spcBef>
                <a:buClrTx/>
                <a:buFontTx/>
                <a:buNone/>
              </a:pPr>
              <a:t>10</a:t>
            </a:fld>
            <a:endParaRPr lang="en-US" altLang="en-US" sz="2000" smtClean="0"/>
          </a:p>
        </p:txBody>
      </p:sp>
      <p:sp>
        <p:nvSpPr>
          <p:cNvPr id="23556" name="Rectangle 6"/>
          <p:cNvSpPr>
            <a:spLocks noGrp="1" noChangeArrowheads="1"/>
          </p:cNvSpPr>
          <p:nvPr>
            <p:ph type="title"/>
          </p:nvPr>
        </p:nvSpPr>
        <p:spPr>
          <a:xfrm>
            <a:off x="381000" y="685800"/>
            <a:ext cx="8275638" cy="685800"/>
          </a:xfrm>
          <a:noFill/>
        </p:spPr>
        <p:txBody>
          <a:bodyPr/>
          <a:lstStyle/>
          <a:p>
            <a:pPr eaLnBrk="1" hangingPunct="1"/>
            <a:r>
              <a:rPr lang="en-US" altLang="en-US" smtClean="0"/>
              <a:t>Infectiousness</a:t>
            </a:r>
            <a:br>
              <a:rPr lang="en-US" altLang="en-US" smtClean="0"/>
            </a:br>
            <a:r>
              <a:rPr lang="en-US" altLang="en-US" smtClean="0"/>
              <a:t>Study Question 5.1</a:t>
            </a:r>
          </a:p>
        </p:txBody>
      </p:sp>
      <p:sp>
        <p:nvSpPr>
          <p:cNvPr id="23557" name="Rectangle 7"/>
          <p:cNvSpPr>
            <a:spLocks noChangeArrowheads="1"/>
          </p:cNvSpPr>
          <p:nvPr/>
        </p:nvSpPr>
        <p:spPr bwMode="auto">
          <a:xfrm>
            <a:off x="381000" y="152400"/>
            <a:ext cx="8305800" cy="1143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532B64"/>
              </a:solidFill>
              <a:latin typeface="Times New Roman" panose="02020603050405020304" pitchFamily="18" charset="0"/>
            </a:endParaRPr>
          </a:p>
        </p:txBody>
      </p:sp>
      <p:sp>
        <p:nvSpPr>
          <p:cNvPr id="325640" name="Rectangle 8"/>
          <p:cNvSpPr>
            <a:spLocks noGrp="1" noChangeArrowheads="1"/>
          </p:cNvSpPr>
          <p:nvPr>
            <p:ph type="body" idx="1"/>
          </p:nvPr>
        </p:nvSpPr>
        <p:spPr>
          <a:xfrm>
            <a:off x="0" y="1371600"/>
            <a:ext cx="9020175" cy="4953000"/>
          </a:xfrm>
        </p:spPr>
        <p:txBody>
          <a:bodyPr/>
          <a:lstStyle/>
          <a:p>
            <a:pPr eaLnBrk="1" hangingPunct="1">
              <a:buFontTx/>
              <a:buNone/>
            </a:pPr>
            <a:r>
              <a:rPr lang="en-US" altLang="en-US" sz="2400" smtClean="0">
                <a:solidFill>
                  <a:srgbClr val="000000"/>
                </a:solidFill>
                <a:cs typeface="Times New Roman" panose="02020603050405020304" pitchFamily="18" charset="0"/>
              </a:rPr>
              <a:t>	</a:t>
            </a:r>
            <a:r>
              <a:rPr lang="en-US" altLang="en-US" sz="2800" smtClean="0">
                <a:solidFill>
                  <a:srgbClr val="000000"/>
                </a:solidFill>
                <a:cs typeface="Times New Roman" panose="02020603050405020304" pitchFamily="18" charset="0"/>
              </a:rPr>
              <a:t>List 7 factors that affect the infectiousness of a TB patient.</a:t>
            </a:r>
            <a:r>
              <a:rPr lang="en-US" altLang="en-US" sz="2400" smtClean="0">
                <a:solidFill>
                  <a:srgbClr val="000000"/>
                </a:solidFill>
                <a:cs typeface="Times New Roman" panose="02020603050405020304" pitchFamily="18" charset="0"/>
              </a:rPr>
              <a:t> </a:t>
            </a:r>
            <a:endParaRPr lang="en-US" altLang="en-US" sz="1800" i="1" smtClean="0">
              <a:solidFill>
                <a:srgbClr val="000000"/>
              </a:solidFill>
              <a:cs typeface="Times New Roman" panose="02020603050405020304" pitchFamily="18" charset="0"/>
            </a:endParaRPr>
          </a:p>
          <a:p>
            <a:pPr eaLnBrk="1" hangingPunct="1">
              <a:buFontTx/>
              <a:buNone/>
            </a:pPr>
            <a:endParaRPr lang="en-US" altLang="en-US" sz="1000" i="1" smtClean="0">
              <a:solidFill>
                <a:srgbClr val="000000"/>
              </a:solidFill>
              <a:cs typeface="Times New Roman" panose="02020603050405020304" pitchFamily="18" charset="0"/>
            </a:endParaRPr>
          </a:p>
          <a:p>
            <a:pPr lvl="2" eaLnBrk="1" hangingPunct="1">
              <a:lnSpc>
                <a:spcPct val="120000"/>
              </a:lnSpc>
            </a:pPr>
            <a:r>
              <a:rPr lang="en-US" altLang="en-US" smtClean="0">
                <a:solidFill>
                  <a:srgbClr val="532B64"/>
                </a:solidFill>
              </a:rPr>
              <a:t>Presence of a cough</a:t>
            </a:r>
          </a:p>
          <a:p>
            <a:pPr lvl="2" eaLnBrk="1" hangingPunct="1">
              <a:lnSpc>
                <a:spcPct val="120000"/>
              </a:lnSpc>
            </a:pPr>
            <a:r>
              <a:rPr lang="en-US" altLang="en-US" smtClean="0">
                <a:solidFill>
                  <a:srgbClr val="532B64"/>
                </a:solidFill>
              </a:rPr>
              <a:t>Chest x-ray showing cavity in lung</a:t>
            </a:r>
          </a:p>
          <a:p>
            <a:pPr lvl="2" eaLnBrk="1" hangingPunct="1">
              <a:lnSpc>
                <a:spcPct val="120000"/>
              </a:lnSpc>
            </a:pPr>
            <a:r>
              <a:rPr lang="en-US" altLang="en-US" smtClean="0">
                <a:solidFill>
                  <a:srgbClr val="532B64"/>
                </a:solidFill>
              </a:rPr>
              <a:t>Positive acid-fast bacilli sputum smear result</a:t>
            </a:r>
          </a:p>
          <a:p>
            <a:pPr lvl="2" eaLnBrk="1" hangingPunct="1">
              <a:lnSpc>
                <a:spcPct val="120000"/>
              </a:lnSpc>
            </a:pPr>
            <a:r>
              <a:rPr lang="en-US" altLang="en-US" smtClean="0">
                <a:solidFill>
                  <a:srgbClr val="532B64"/>
                </a:solidFill>
              </a:rPr>
              <a:t>TB of lungs, airway, or larynx</a:t>
            </a:r>
          </a:p>
          <a:p>
            <a:pPr lvl="2" eaLnBrk="1" hangingPunct="1">
              <a:lnSpc>
                <a:spcPct val="120000"/>
              </a:lnSpc>
            </a:pPr>
            <a:r>
              <a:rPr lang="en-US" altLang="en-US" smtClean="0">
                <a:solidFill>
                  <a:srgbClr val="532B64"/>
                </a:solidFill>
              </a:rPr>
              <a:t>Patient not covering mouth or nose when coughing</a:t>
            </a:r>
          </a:p>
          <a:p>
            <a:pPr lvl="2" eaLnBrk="1" hangingPunct="1">
              <a:lnSpc>
                <a:spcPct val="120000"/>
              </a:lnSpc>
            </a:pPr>
            <a:r>
              <a:rPr lang="en-US" altLang="en-US" smtClean="0">
                <a:solidFill>
                  <a:srgbClr val="532B64"/>
                </a:solidFill>
              </a:rPr>
              <a:t>Not receiving adequate treatment or having prolonged illness</a:t>
            </a:r>
          </a:p>
          <a:p>
            <a:pPr lvl="2" eaLnBrk="1" hangingPunct="1">
              <a:lnSpc>
                <a:spcPct val="120000"/>
              </a:lnSpc>
            </a:pPr>
            <a:r>
              <a:rPr lang="en-US" altLang="en-US" smtClean="0">
                <a:solidFill>
                  <a:srgbClr val="532B64"/>
                </a:solidFill>
              </a:rPr>
              <a:t>Undergoing cough-inducing procedures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564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564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5640">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564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564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5640">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56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5A06E72-E562-4404-98A4-8E225E090D2A}" type="slidenum">
              <a:rPr lang="en-US" altLang="en-US" sz="2000" smtClean="0"/>
              <a:pPr>
                <a:spcBef>
                  <a:spcPct val="0"/>
                </a:spcBef>
                <a:buClrTx/>
                <a:buFontTx/>
                <a:buNone/>
              </a:pPr>
              <a:t>11</a:t>
            </a:fld>
            <a:endParaRPr lang="en-US" altLang="en-US" sz="2000" smtClean="0"/>
          </a:p>
        </p:txBody>
      </p:sp>
      <p:sp>
        <p:nvSpPr>
          <p:cNvPr id="25604" name="Rectangle 5"/>
          <p:cNvSpPr>
            <a:spLocks noGrp="1" noChangeArrowheads="1"/>
          </p:cNvSpPr>
          <p:nvPr>
            <p:ph type="title"/>
          </p:nvPr>
        </p:nvSpPr>
        <p:spPr>
          <a:xfrm>
            <a:off x="381000" y="685800"/>
            <a:ext cx="8275638" cy="685800"/>
          </a:xfrm>
          <a:noFill/>
        </p:spPr>
        <p:txBody>
          <a:bodyPr/>
          <a:lstStyle/>
          <a:p>
            <a:pPr eaLnBrk="1" hangingPunct="1"/>
            <a:r>
              <a:rPr lang="en-US" altLang="en-US" smtClean="0"/>
              <a:t>Infectiousness</a:t>
            </a:r>
            <a:br>
              <a:rPr lang="en-US" altLang="en-US" smtClean="0"/>
            </a:br>
            <a:r>
              <a:rPr lang="en-US" altLang="en-US" smtClean="0"/>
              <a:t>Study Question 5.2</a:t>
            </a:r>
          </a:p>
        </p:txBody>
      </p:sp>
      <p:sp>
        <p:nvSpPr>
          <p:cNvPr id="25605" name="Rectangle 6"/>
          <p:cNvSpPr>
            <a:spLocks noChangeArrowheads="1"/>
          </p:cNvSpPr>
          <p:nvPr/>
        </p:nvSpPr>
        <p:spPr bwMode="auto">
          <a:xfrm>
            <a:off x="381000" y="152400"/>
            <a:ext cx="8305800" cy="1143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532B64"/>
              </a:solidFill>
              <a:latin typeface="Times New Roman" panose="02020603050405020304" pitchFamily="18" charset="0"/>
            </a:endParaRPr>
          </a:p>
        </p:txBody>
      </p:sp>
      <p:sp>
        <p:nvSpPr>
          <p:cNvPr id="326663" name="Rectangle 7"/>
          <p:cNvSpPr>
            <a:spLocks noGrp="1" noChangeArrowheads="1"/>
          </p:cNvSpPr>
          <p:nvPr>
            <p:ph type="body" idx="1"/>
          </p:nvPr>
        </p:nvSpPr>
        <p:spPr>
          <a:xfrm>
            <a:off x="0" y="1447800"/>
            <a:ext cx="9144000" cy="4724400"/>
          </a:xfrm>
        </p:spPr>
        <p:txBody>
          <a:bodyPr/>
          <a:lstStyle/>
          <a:p>
            <a:pPr eaLnBrk="1" hangingPunct="1">
              <a:buFontTx/>
              <a:buNone/>
            </a:pPr>
            <a:r>
              <a:rPr lang="en-US" altLang="en-US" sz="2400" smtClean="0"/>
              <a:t>	</a:t>
            </a:r>
            <a:r>
              <a:rPr lang="en-US" altLang="en-US" sz="2800" smtClean="0"/>
              <a:t>Why does the site of disease affect the infectiousness of a TB patient?</a:t>
            </a:r>
            <a:r>
              <a:rPr lang="en-US" altLang="en-US" sz="2400" smtClean="0"/>
              <a:t> </a:t>
            </a:r>
            <a:endParaRPr lang="en-US" altLang="en-US" sz="1800" i="1" smtClean="0"/>
          </a:p>
          <a:p>
            <a:pPr eaLnBrk="1" hangingPunct="1">
              <a:buFontTx/>
              <a:buNone/>
            </a:pPr>
            <a:endParaRPr lang="en-US" altLang="en-US" sz="2800" i="1" smtClean="0"/>
          </a:p>
          <a:p>
            <a:pPr lvl="2" eaLnBrk="1" hangingPunct="1"/>
            <a:r>
              <a:rPr lang="en-US" altLang="en-US" sz="2800" smtClean="0">
                <a:solidFill>
                  <a:srgbClr val="532B64"/>
                </a:solidFill>
                <a:cs typeface="Times New Roman" panose="02020603050405020304" pitchFamily="18" charset="0"/>
              </a:rPr>
              <a:t>Usually only people with pulmonary or laryngeal TB are infectious.  These people may be coughing and expelling tubercle bacilli into air.</a:t>
            </a:r>
          </a:p>
          <a:p>
            <a:pPr lvl="2" eaLnBrk="1" hangingPunct="1"/>
            <a:endParaRPr lang="en-US" altLang="en-US" sz="2800" smtClean="0">
              <a:solidFill>
                <a:srgbClr val="532B64"/>
              </a:solidFill>
              <a:cs typeface="Times New Roman" panose="02020603050405020304" pitchFamily="18" charset="0"/>
            </a:endParaRPr>
          </a:p>
          <a:p>
            <a:pPr lvl="2" eaLnBrk="1" hangingPunct="1"/>
            <a:r>
              <a:rPr lang="en-US" altLang="en-US" sz="2800" smtClean="0">
                <a:solidFill>
                  <a:srgbClr val="532B64"/>
                </a:solidFill>
                <a:cs typeface="Times New Roman" panose="02020603050405020304" pitchFamily="18" charset="0"/>
              </a:rPr>
              <a:t>People with extrapulmonary TB are generally not infectious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666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66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A5427BF-6F90-478F-93AF-E6D3B63E2B6C}" type="slidenum">
              <a:rPr lang="en-US" altLang="en-US" sz="2000" smtClean="0"/>
              <a:pPr>
                <a:spcBef>
                  <a:spcPct val="0"/>
                </a:spcBef>
                <a:buClrTx/>
                <a:buFontTx/>
                <a:buNone/>
              </a:pPr>
              <a:t>12</a:t>
            </a:fld>
            <a:endParaRPr lang="en-US" altLang="en-US" sz="2000" smtClean="0"/>
          </a:p>
        </p:txBody>
      </p:sp>
      <p:sp>
        <p:nvSpPr>
          <p:cNvPr id="327683" name="Rectangle 3"/>
          <p:cNvSpPr>
            <a:spLocks noGrp="1" noChangeArrowheads="1"/>
          </p:cNvSpPr>
          <p:nvPr>
            <p:ph type="body" idx="1"/>
          </p:nvPr>
        </p:nvSpPr>
        <p:spPr>
          <a:xfrm>
            <a:off x="76200" y="1295400"/>
            <a:ext cx="9067800" cy="5029200"/>
          </a:xfrm>
        </p:spPr>
        <p:txBody>
          <a:bodyPr/>
          <a:lstStyle/>
          <a:p>
            <a:pPr eaLnBrk="1" hangingPunct="1">
              <a:buFontTx/>
              <a:buNone/>
            </a:pPr>
            <a:r>
              <a:rPr lang="en-US" altLang="en-US" sz="2400" dirty="0" smtClean="0"/>
              <a:t>	</a:t>
            </a:r>
            <a:r>
              <a:rPr lang="en-US" altLang="en-US" sz="2800" dirty="0" smtClean="0"/>
              <a:t>When can a TB patient be considered noninfectious?  List all 3 criteria.</a:t>
            </a:r>
            <a:r>
              <a:rPr lang="en-US" altLang="en-US" sz="2400" dirty="0" smtClean="0"/>
              <a:t> </a:t>
            </a:r>
            <a:endParaRPr lang="en-US" altLang="en-US" sz="1600" i="1" dirty="0" smtClean="0"/>
          </a:p>
          <a:p>
            <a:pPr eaLnBrk="1" hangingPunct="1">
              <a:buFontTx/>
              <a:buNone/>
            </a:pPr>
            <a:endParaRPr lang="en-US" altLang="en-US" sz="1600" i="1" dirty="0" smtClean="0">
              <a:solidFill>
                <a:srgbClr val="532B64"/>
              </a:solidFill>
            </a:endParaRPr>
          </a:p>
          <a:p>
            <a:pPr eaLnBrk="1" hangingPunct="1">
              <a:buFontTx/>
              <a:buNone/>
            </a:pPr>
            <a:r>
              <a:rPr lang="en-US" altLang="en-US" sz="1600" i="1" dirty="0" smtClean="0">
                <a:solidFill>
                  <a:srgbClr val="532B64"/>
                </a:solidFill>
              </a:rPr>
              <a:t>		</a:t>
            </a:r>
            <a:r>
              <a:rPr lang="en-US" altLang="en-US" sz="2600" dirty="0" smtClean="0">
                <a:solidFill>
                  <a:srgbClr val="532B64"/>
                </a:solidFill>
              </a:rPr>
              <a:t>When they meet </a:t>
            </a:r>
            <a:r>
              <a:rPr lang="en-US" altLang="en-US" sz="2600" u="sng" dirty="0" smtClean="0">
                <a:solidFill>
                  <a:srgbClr val="532B64"/>
                </a:solidFill>
              </a:rPr>
              <a:t>all</a:t>
            </a:r>
            <a:r>
              <a:rPr lang="en-US" altLang="en-US" sz="2600" dirty="0" smtClean="0">
                <a:solidFill>
                  <a:srgbClr val="532B64"/>
                </a:solidFill>
              </a:rPr>
              <a:t> of the following criteria:</a:t>
            </a:r>
          </a:p>
          <a:p>
            <a:pPr lvl="2" eaLnBrk="1" hangingPunct="1">
              <a:buFontTx/>
              <a:buNone/>
            </a:pPr>
            <a:endParaRPr lang="en-US" altLang="en-US" sz="1200" dirty="0" smtClean="0">
              <a:solidFill>
                <a:srgbClr val="532B64"/>
              </a:solidFill>
            </a:endParaRPr>
          </a:p>
          <a:p>
            <a:pPr lvl="3" eaLnBrk="1" hangingPunct="1"/>
            <a:r>
              <a:rPr lang="en-US" altLang="en-US" sz="2600" dirty="0" smtClean="0">
                <a:solidFill>
                  <a:srgbClr val="532B64"/>
                </a:solidFill>
              </a:rPr>
              <a:t>Received adequate TB treatment for a minimum of 2 weeks</a:t>
            </a:r>
          </a:p>
          <a:p>
            <a:pPr lvl="3" eaLnBrk="1" hangingPunct="1"/>
            <a:endParaRPr lang="en-US" altLang="en-US" sz="1200" dirty="0" smtClean="0">
              <a:solidFill>
                <a:srgbClr val="532B64"/>
              </a:solidFill>
            </a:endParaRPr>
          </a:p>
          <a:p>
            <a:pPr lvl="3" eaLnBrk="1" hangingPunct="1"/>
            <a:r>
              <a:rPr lang="en-US" altLang="en-US" sz="2600" dirty="0" smtClean="0">
                <a:solidFill>
                  <a:srgbClr val="532B64"/>
                </a:solidFill>
              </a:rPr>
              <a:t>Symptoms have improved </a:t>
            </a:r>
          </a:p>
          <a:p>
            <a:pPr lvl="3" eaLnBrk="1" hangingPunct="1"/>
            <a:endParaRPr lang="en-US" altLang="en-US" sz="1200" dirty="0" smtClean="0">
              <a:solidFill>
                <a:srgbClr val="532B64"/>
              </a:solidFill>
            </a:endParaRPr>
          </a:p>
          <a:p>
            <a:pPr lvl="3" eaLnBrk="1" hangingPunct="1"/>
            <a:r>
              <a:rPr lang="en-US" altLang="en-US" sz="2600" dirty="0" smtClean="0">
                <a:solidFill>
                  <a:srgbClr val="532B64"/>
                </a:solidFill>
              </a:rPr>
              <a:t>3 consecutive negative sputum smears from sputum collected in 8-24 hour intervals (one being early morning specimen)</a:t>
            </a:r>
          </a:p>
        </p:txBody>
      </p:sp>
      <p:sp>
        <p:nvSpPr>
          <p:cNvPr id="27653" name="Rectangle 5"/>
          <p:cNvSpPr>
            <a:spLocks noGrp="1" noChangeArrowheads="1"/>
          </p:cNvSpPr>
          <p:nvPr>
            <p:ph type="title"/>
          </p:nvPr>
        </p:nvSpPr>
        <p:spPr>
          <a:xfrm>
            <a:off x="381000" y="685800"/>
            <a:ext cx="8275638" cy="685800"/>
          </a:xfrm>
          <a:noFill/>
        </p:spPr>
        <p:txBody>
          <a:bodyPr/>
          <a:lstStyle/>
          <a:p>
            <a:pPr eaLnBrk="1" hangingPunct="1"/>
            <a:r>
              <a:rPr lang="en-US" altLang="en-US" smtClean="0"/>
              <a:t>Infectiousness </a:t>
            </a:r>
            <a:br>
              <a:rPr lang="en-US" altLang="en-US" smtClean="0"/>
            </a:br>
            <a:r>
              <a:rPr lang="en-US" altLang="en-US" smtClean="0"/>
              <a:t>Study Question 5.3</a:t>
            </a:r>
          </a:p>
        </p:txBody>
      </p:sp>
      <p:sp>
        <p:nvSpPr>
          <p:cNvPr id="27654" name="Rectangle 6"/>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532B6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68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683">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768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6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DFACC4E-65CD-4822-B178-19693AF71C6A}" type="slidenum">
              <a:rPr lang="en-US" altLang="en-US" sz="2000" smtClean="0"/>
              <a:pPr>
                <a:spcBef>
                  <a:spcPct val="0"/>
                </a:spcBef>
                <a:buClrTx/>
                <a:buFontTx/>
                <a:buNone/>
              </a:pPr>
              <a:t>13</a:t>
            </a:fld>
            <a:endParaRPr lang="en-US" altLang="en-US" sz="2000" smtClean="0"/>
          </a:p>
        </p:txBody>
      </p:sp>
      <p:sp>
        <p:nvSpPr>
          <p:cNvPr id="29699" name="Rectangle 2"/>
          <p:cNvSpPr>
            <a:spLocks noGrp="1" noChangeArrowheads="1"/>
          </p:cNvSpPr>
          <p:nvPr>
            <p:ph type="ctrTitle"/>
          </p:nvPr>
        </p:nvSpPr>
        <p:spPr/>
        <p:txBody>
          <a:bodyPr/>
          <a:lstStyle/>
          <a:p>
            <a:pPr eaLnBrk="1" hangingPunct="1"/>
            <a:r>
              <a:rPr lang="en-US" altLang="en-US" smtClean="0">
                <a:solidFill>
                  <a:srgbClr val="532B64"/>
                </a:solidFill>
              </a:rPr>
              <a:t>TB Infection Control</a:t>
            </a:r>
          </a:p>
        </p:txBody>
      </p:sp>
      <p:sp>
        <p:nvSpPr>
          <p:cNvPr id="29700"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9003746-BA6E-4635-BB2B-D8023FE53AF6}" type="slidenum">
              <a:rPr lang="en-US" altLang="en-US" sz="2000" smtClean="0"/>
              <a:pPr>
                <a:spcBef>
                  <a:spcPct val="0"/>
                </a:spcBef>
                <a:buClrTx/>
                <a:buFontTx/>
                <a:buNone/>
              </a:pPr>
              <a:t>14</a:t>
            </a:fld>
            <a:endParaRPr lang="en-US" altLang="en-US" sz="2000" smtClean="0"/>
          </a:p>
        </p:txBody>
      </p:sp>
      <p:sp>
        <p:nvSpPr>
          <p:cNvPr id="31748" name="Rectangle 3"/>
          <p:cNvSpPr>
            <a:spLocks noGrp="1" noChangeArrowheads="1"/>
          </p:cNvSpPr>
          <p:nvPr>
            <p:ph type="body" idx="1"/>
          </p:nvPr>
        </p:nvSpPr>
        <p:spPr>
          <a:xfrm>
            <a:off x="457200" y="1447800"/>
            <a:ext cx="8458200" cy="4953000"/>
          </a:xfrm>
        </p:spPr>
        <p:txBody>
          <a:bodyPr/>
          <a:lstStyle/>
          <a:p>
            <a:pPr eaLnBrk="1" hangingPunct="1"/>
            <a:r>
              <a:rPr lang="en-US" altLang="en-US" sz="2800" smtClean="0"/>
              <a:t>Infection control is an important strategy to prevent the spread of TB</a:t>
            </a:r>
          </a:p>
          <a:p>
            <a:pPr eaLnBrk="1" hangingPunct="1"/>
            <a:endParaRPr lang="en-US" altLang="en-US" sz="2800" smtClean="0"/>
          </a:p>
          <a:p>
            <a:pPr lvl="1" eaLnBrk="1" hangingPunct="1"/>
            <a:r>
              <a:rPr lang="en-US" altLang="en-US" smtClean="0"/>
              <a:t>Several outbreaks of TB in health care settings, including multidrug-resistant TB (MDR TB) and extensively drug-resistant TB (XDR TB), have occurred</a:t>
            </a:r>
          </a:p>
          <a:p>
            <a:pPr lvl="1" eaLnBrk="1" hangingPunct="1"/>
            <a:endParaRPr lang="en-US" altLang="en-US" smtClean="0"/>
          </a:p>
          <a:p>
            <a:pPr eaLnBrk="1" hangingPunct="1"/>
            <a:r>
              <a:rPr lang="en-US" altLang="en-US" sz="2800" smtClean="0"/>
              <a:t>All health care and congregate settings should implement TB infection-control measures</a:t>
            </a:r>
          </a:p>
          <a:p>
            <a:pPr lvl="1" eaLnBrk="1" hangingPunct="1"/>
            <a:endParaRPr lang="en-US" altLang="en-US" smtClean="0"/>
          </a:p>
        </p:txBody>
      </p:sp>
      <p:sp>
        <p:nvSpPr>
          <p:cNvPr id="31749" name="Rectangle 4"/>
          <p:cNvSpPr>
            <a:spLocks noGrp="1" noChangeArrowheads="1"/>
          </p:cNvSpPr>
          <p:nvPr>
            <p:ph type="title"/>
          </p:nvPr>
        </p:nvSpPr>
        <p:spPr>
          <a:xfrm>
            <a:off x="381000" y="228600"/>
            <a:ext cx="8275638" cy="685800"/>
          </a:xfrm>
          <a:noFill/>
        </p:spPr>
        <p:txBody>
          <a:bodyPr/>
          <a:lstStyle/>
          <a:p>
            <a:pPr eaLnBrk="1" hangingPunct="1"/>
            <a:r>
              <a:rPr lang="en-US" altLang="en-US" smtClean="0"/>
              <a:t>TB Infection Control (1)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45BF6F1-4445-4DAE-93BA-CC7D726D431A}" type="slidenum">
              <a:rPr lang="en-US" altLang="en-US" sz="2000" smtClean="0"/>
              <a:pPr>
                <a:spcBef>
                  <a:spcPct val="0"/>
                </a:spcBef>
                <a:buClrTx/>
                <a:buFontTx/>
                <a:buNone/>
              </a:pPr>
              <a:t>15</a:t>
            </a:fld>
            <a:endParaRPr lang="en-US" altLang="en-US" sz="2000" smtClean="0"/>
          </a:p>
        </p:txBody>
      </p:sp>
      <p:sp>
        <p:nvSpPr>
          <p:cNvPr id="33796" name="Rectangle 3"/>
          <p:cNvSpPr>
            <a:spLocks noGrp="1" noChangeArrowheads="1"/>
          </p:cNvSpPr>
          <p:nvPr>
            <p:ph type="body" idx="1"/>
          </p:nvPr>
        </p:nvSpPr>
        <p:spPr>
          <a:xfrm>
            <a:off x="457200" y="1295400"/>
            <a:ext cx="8382000" cy="4830763"/>
          </a:xfrm>
        </p:spPr>
        <p:txBody>
          <a:bodyPr/>
          <a:lstStyle/>
          <a:p>
            <a:pPr eaLnBrk="1" hangingPunct="1"/>
            <a:r>
              <a:rPr lang="en-US" altLang="en-US" sz="2800" smtClean="0"/>
              <a:t>TB is most likely to be transmitted when health care workers (HCWs) and patients come in contact with persons who:</a:t>
            </a:r>
          </a:p>
          <a:p>
            <a:pPr eaLnBrk="1" hangingPunct="1"/>
            <a:endParaRPr lang="en-US" altLang="en-US" sz="2800" smtClean="0"/>
          </a:p>
          <a:p>
            <a:pPr lvl="1" eaLnBrk="1" hangingPunct="1"/>
            <a:r>
              <a:rPr lang="en-US" altLang="en-US" smtClean="0"/>
              <a:t>Have unsuspected TB disease</a:t>
            </a:r>
          </a:p>
          <a:p>
            <a:pPr lvl="1" eaLnBrk="1" hangingPunct="1"/>
            <a:endParaRPr lang="en-US" altLang="en-US" smtClean="0"/>
          </a:p>
          <a:p>
            <a:pPr lvl="1" eaLnBrk="1" hangingPunct="1"/>
            <a:r>
              <a:rPr lang="en-US" altLang="en-US" smtClean="0"/>
              <a:t>Are not receiving adequate treatment</a:t>
            </a:r>
          </a:p>
          <a:p>
            <a:pPr lvl="1" eaLnBrk="1" hangingPunct="1"/>
            <a:endParaRPr lang="en-US" altLang="en-US" smtClean="0"/>
          </a:p>
          <a:p>
            <a:pPr lvl="1" eaLnBrk="1" hangingPunct="1"/>
            <a:r>
              <a:rPr lang="en-US" altLang="en-US" smtClean="0"/>
              <a:t>Have not been isolated from others</a:t>
            </a:r>
          </a:p>
          <a:p>
            <a:pPr eaLnBrk="1" hangingPunct="1"/>
            <a:endParaRPr lang="en-US" altLang="en-US" sz="2800" smtClean="0"/>
          </a:p>
        </p:txBody>
      </p:sp>
      <p:sp>
        <p:nvSpPr>
          <p:cNvPr id="33797" name="Rectangle 4"/>
          <p:cNvSpPr>
            <a:spLocks noGrp="1" noChangeArrowheads="1"/>
          </p:cNvSpPr>
          <p:nvPr>
            <p:ph type="title"/>
          </p:nvPr>
        </p:nvSpPr>
        <p:spPr>
          <a:xfrm>
            <a:off x="381000" y="152400"/>
            <a:ext cx="8275638" cy="685800"/>
          </a:xfrm>
          <a:noFill/>
        </p:spPr>
        <p:txBody>
          <a:bodyPr/>
          <a:lstStyle/>
          <a:p>
            <a:pPr eaLnBrk="1" hangingPunct="1"/>
            <a:r>
              <a:rPr lang="en-US" altLang="en-US" smtClean="0"/>
              <a:t>TB Infection Control (2)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7B4CAB7-E601-4E6D-9B0C-2826C41D1E0E}" type="slidenum">
              <a:rPr lang="en-US" altLang="en-US" sz="2000" smtClean="0"/>
              <a:pPr>
                <a:spcBef>
                  <a:spcPct val="0"/>
                </a:spcBef>
                <a:buClrTx/>
                <a:buFontTx/>
                <a:buNone/>
              </a:pPr>
              <a:t>16</a:t>
            </a:fld>
            <a:endParaRPr lang="en-US" altLang="en-US" sz="2000" smtClean="0"/>
          </a:p>
        </p:txBody>
      </p:sp>
      <p:sp>
        <p:nvSpPr>
          <p:cNvPr id="35844" name="Rectangle 2"/>
          <p:cNvSpPr>
            <a:spLocks noGrp="1" noChangeArrowheads="1"/>
          </p:cNvSpPr>
          <p:nvPr>
            <p:ph type="title"/>
          </p:nvPr>
        </p:nvSpPr>
        <p:spPr>
          <a:xfrm>
            <a:off x="457200" y="152400"/>
            <a:ext cx="8229600" cy="1143000"/>
          </a:xfrm>
        </p:spPr>
        <p:txBody>
          <a:bodyPr/>
          <a:lstStyle/>
          <a:p>
            <a:pPr eaLnBrk="1" hangingPunct="1"/>
            <a:r>
              <a:rPr lang="en-US" altLang="en-US" smtClean="0"/>
              <a:t>TB Infection Control (3)</a:t>
            </a:r>
            <a:br>
              <a:rPr lang="en-US" altLang="en-US" smtClean="0"/>
            </a:br>
            <a:r>
              <a:rPr lang="en-US" altLang="en-US" sz="3200" smtClean="0"/>
              <a:t>Role of the Health Department</a:t>
            </a:r>
          </a:p>
        </p:txBody>
      </p:sp>
      <p:sp>
        <p:nvSpPr>
          <p:cNvPr id="35845" name="Rectangle 3"/>
          <p:cNvSpPr>
            <a:spLocks noGrp="1" noChangeArrowheads="1"/>
          </p:cNvSpPr>
          <p:nvPr>
            <p:ph type="body" idx="1"/>
          </p:nvPr>
        </p:nvSpPr>
        <p:spPr>
          <a:xfrm>
            <a:off x="457200" y="1752600"/>
            <a:ext cx="8458200" cy="3886200"/>
          </a:xfrm>
        </p:spPr>
        <p:txBody>
          <a:bodyPr/>
          <a:lstStyle/>
          <a:p>
            <a:pPr eaLnBrk="1" hangingPunct="1">
              <a:lnSpc>
                <a:spcPct val="90000"/>
              </a:lnSpc>
            </a:pPr>
            <a:r>
              <a:rPr lang="en-US" altLang="en-US" sz="2800" smtClean="0"/>
              <a:t>Health department TB control programs should:</a:t>
            </a:r>
          </a:p>
          <a:p>
            <a:pPr eaLnBrk="1" hangingPunct="1">
              <a:lnSpc>
                <a:spcPct val="90000"/>
              </a:lnSpc>
              <a:buFontTx/>
              <a:buNone/>
            </a:pPr>
            <a:endParaRPr lang="en-US" altLang="en-US" sz="2800" smtClean="0"/>
          </a:p>
          <a:p>
            <a:pPr lvl="1" eaLnBrk="1" hangingPunct="1">
              <a:lnSpc>
                <a:spcPct val="90000"/>
              </a:lnSpc>
            </a:pPr>
            <a:r>
              <a:rPr lang="en-US" altLang="en-US" smtClean="0"/>
              <a:t>Ensure each of their clinics develop a TB infection-control program</a:t>
            </a:r>
          </a:p>
          <a:p>
            <a:pPr lvl="1" eaLnBrk="1" hangingPunct="1">
              <a:lnSpc>
                <a:spcPct val="90000"/>
              </a:lnSpc>
              <a:buFontTx/>
              <a:buNone/>
            </a:pPr>
            <a:endParaRPr lang="en-US" altLang="en-US" smtClean="0"/>
          </a:p>
          <a:p>
            <a:pPr lvl="1" eaLnBrk="1" hangingPunct="1">
              <a:lnSpc>
                <a:spcPct val="90000"/>
              </a:lnSpc>
            </a:pPr>
            <a:r>
              <a:rPr lang="en-US" altLang="en-US" smtClean="0"/>
              <a:t>Provide consultation about TB infection control to other health care and congregate settings</a:t>
            </a:r>
            <a:endParaRPr lang="en-US" altLang="en-US" sz="2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E482283-B7BB-4393-99AB-0047ABF07711}" type="slidenum">
              <a:rPr lang="en-US" altLang="en-US" sz="2000" smtClean="0"/>
              <a:pPr>
                <a:spcBef>
                  <a:spcPct val="0"/>
                </a:spcBef>
                <a:buClrTx/>
                <a:buFontTx/>
                <a:buNone/>
              </a:pPr>
              <a:t>17</a:t>
            </a:fld>
            <a:endParaRPr lang="en-US" altLang="en-US" sz="2000" smtClean="0"/>
          </a:p>
        </p:txBody>
      </p:sp>
      <p:sp>
        <p:nvSpPr>
          <p:cNvPr id="37892" name="Rectangle 2"/>
          <p:cNvSpPr>
            <a:spLocks noGrp="1" noChangeArrowheads="1"/>
          </p:cNvSpPr>
          <p:nvPr>
            <p:ph type="title"/>
          </p:nvPr>
        </p:nvSpPr>
        <p:spPr>
          <a:xfrm>
            <a:off x="457200" y="152400"/>
            <a:ext cx="8229600" cy="1143000"/>
          </a:xfrm>
        </p:spPr>
        <p:txBody>
          <a:bodyPr/>
          <a:lstStyle/>
          <a:p>
            <a:pPr eaLnBrk="1" hangingPunct="1"/>
            <a:r>
              <a:rPr lang="en-US" altLang="en-US" smtClean="0"/>
              <a:t>TB Infection Control (4) </a:t>
            </a:r>
            <a:br>
              <a:rPr lang="en-US" altLang="en-US" smtClean="0"/>
            </a:br>
            <a:r>
              <a:rPr lang="en-US" altLang="en-US" sz="3200" smtClean="0"/>
              <a:t>Role of the Health Department</a:t>
            </a:r>
            <a:endParaRPr lang="en-US" altLang="en-US" smtClean="0"/>
          </a:p>
        </p:txBody>
      </p:sp>
      <p:sp>
        <p:nvSpPr>
          <p:cNvPr id="37893" name="Rectangle 3"/>
          <p:cNvSpPr>
            <a:spLocks noGrp="1" noChangeArrowheads="1"/>
          </p:cNvSpPr>
          <p:nvPr>
            <p:ph type="body" idx="1"/>
          </p:nvPr>
        </p:nvSpPr>
        <p:spPr>
          <a:xfrm>
            <a:off x="457200" y="1447800"/>
            <a:ext cx="8458200" cy="4800600"/>
          </a:xfrm>
        </p:spPr>
        <p:txBody>
          <a:bodyPr/>
          <a:lstStyle/>
          <a:p>
            <a:pPr eaLnBrk="1" hangingPunct="1">
              <a:lnSpc>
                <a:spcPct val="80000"/>
              </a:lnSpc>
            </a:pPr>
            <a:r>
              <a:rPr lang="en-US" altLang="en-US" sz="2800" smtClean="0"/>
              <a:t>Health departments should specifically assist health care settings with:</a:t>
            </a:r>
          </a:p>
          <a:p>
            <a:pPr lvl="1" eaLnBrk="1" hangingPunct="1">
              <a:spcBef>
                <a:spcPts val="600"/>
              </a:spcBef>
              <a:spcAft>
                <a:spcPts val="600"/>
              </a:spcAft>
            </a:pPr>
            <a:r>
              <a:rPr lang="en-US" altLang="en-US" sz="2400" smtClean="0"/>
              <a:t>Understanding infection control principles</a:t>
            </a:r>
          </a:p>
          <a:p>
            <a:pPr lvl="1" eaLnBrk="1" hangingPunct="1">
              <a:spcBef>
                <a:spcPts val="600"/>
              </a:spcBef>
              <a:spcAft>
                <a:spcPts val="600"/>
              </a:spcAft>
            </a:pPr>
            <a:r>
              <a:rPr lang="en-US" altLang="en-US" sz="2400" smtClean="0"/>
              <a:t>Reporting confirmed or suspected TB cases</a:t>
            </a:r>
          </a:p>
          <a:p>
            <a:pPr lvl="1" eaLnBrk="1" hangingPunct="1">
              <a:spcBef>
                <a:spcPts val="600"/>
              </a:spcBef>
              <a:spcAft>
                <a:spcPts val="600"/>
              </a:spcAft>
            </a:pPr>
            <a:r>
              <a:rPr lang="en-US" altLang="en-US" sz="2400" smtClean="0"/>
              <a:t>Conducting contact investigations </a:t>
            </a:r>
          </a:p>
          <a:p>
            <a:pPr lvl="1" eaLnBrk="1" hangingPunct="1">
              <a:spcBef>
                <a:spcPts val="600"/>
              </a:spcBef>
              <a:spcAft>
                <a:spcPts val="600"/>
              </a:spcAft>
            </a:pPr>
            <a:r>
              <a:rPr lang="en-US" altLang="en-US" sz="2400" smtClean="0"/>
              <a:t>Ensuring a plan for TB patients to receive follow-up care after discharge</a:t>
            </a:r>
          </a:p>
          <a:p>
            <a:pPr lvl="1" eaLnBrk="1" hangingPunct="1">
              <a:spcBef>
                <a:spcPts val="600"/>
              </a:spcBef>
              <a:spcAft>
                <a:spcPts val="600"/>
              </a:spcAft>
            </a:pPr>
            <a:r>
              <a:rPr lang="en-US" altLang="en-US" sz="2400" smtClean="0"/>
              <a:t>Conducting risk assessments, testing, surveillance, and outbreak investigations</a:t>
            </a:r>
          </a:p>
          <a:p>
            <a:pPr lvl="1" eaLnBrk="1" hangingPunct="1">
              <a:spcBef>
                <a:spcPts val="600"/>
              </a:spcBef>
              <a:spcAft>
                <a:spcPts val="600"/>
              </a:spcAft>
            </a:pPr>
            <a:r>
              <a:rPr lang="en-US" altLang="en-US" sz="2400" smtClean="0"/>
              <a:t>Planning and implementation of TB control activities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ABA008D-5945-4EC2-9C44-5261F74265D1}" type="slidenum">
              <a:rPr lang="en-US" altLang="en-US" sz="2000" smtClean="0"/>
              <a:pPr>
                <a:spcBef>
                  <a:spcPct val="0"/>
                </a:spcBef>
                <a:buClrTx/>
                <a:buFontTx/>
                <a:buNone/>
              </a:pPr>
              <a:t>18</a:t>
            </a:fld>
            <a:endParaRPr lang="en-US" altLang="en-US" sz="2000" smtClean="0"/>
          </a:p>
        </p:txBody>
      </p:sp>
      <p:sp>
        <p:nvSpPr>
          <p:cNvPr id="39940" name="Rectangle 2"/>
          <p:cNvSpPr>
            <a:spLocks noGrp="1" noChangeArrowheads="1"/>
          </p:cNvSpPr>
          <p:nvPr>
            <p:ph type="title"/>
          </p:nvPr>
        </p:nvSpPr>
        <p:spPr>
          <a:xfrm>
            <a:off x="427038" y="76200"/>
            <a:ext cx="8229600" cy="838200"/>
          </a:xfrm>
        </p:spPr>
        <p:txBody>
          <a:bodyPr/>
          <a:lstStyle/>
          <a:p>
            <a:pPr eaLnBrk="1" hangingPunct="1"/>
            <a:r>
              <a:rPr lang="en-US" altLang="en-US" smtClean="0"/>
              <a:t>TB Infection-Control Program (1)</a:t>
            </a:r>
          </a:p>
        </p:txBody>
      </p:sp>
      <p:sp>
        <p:nvSpPr>
          <p:cNvPr id="39941" name="Rectangle 3"/>
          <p:cNvSpPr>
            <a:spLocks noGrp="1" noChangeArrowheads="1"/>
          </p:cNvSpPr>
          <p:nvPr>
            <p:ph type="body" idx="1"/>
          </p:nvPr>
        </p:nvSpPr>
        <p:spPr>
          <a:xfrm>
            <a:off x="457200" y="1219200"/>
            <a:ext cx="8458200" cy="5105400"/>
          </a:xfrm>
        </p:spPr>
        <p:txBody>
          <a:bodyPr/>
          <a:lstStyle/>
          <a:p>
            <a:pPr eaLnBrk="1" hangingPunct="1"/>
            <a:r>
              <a:rPr lang="en-US" altLang="en-US" sz="2800" smtClean="0"/>
              <a:t>Main goals of a TB infection-control program are to ensure early and prompt:</a:t>
            </a:r>
          </a:p>
          <a:p>
            <a:pPr eaLnBrk="1" hangingPunct="1">
              <a:buFontTx/>
              <a:buNone/>
            </a:pPr>
            <a:endParaRPr lang="en-US" altLang="en-US" sz="2600" smtClean="0"/>
          </a:p>
          <a:p>
            <a:pPr lvl="1" eaLnBrk="1" hangingPunct="1"/>
            <a:r>
              <a:rPr lang="en-US" altLang="en-US" smtClean="0"/>
              <a:t>Detection of TB disease </a:t>
            </a:r>
          </a:p>
          <a:p>
            <a:pPr lvl="1" eaLnBrk="1" hangingPunct="1"/>
            <a:endParaRPr lang="en-US" altLang="en-US" sz="2600" smtClean="0"/>
          </a:p>
          <a:p>
            <a:pPr lvl="1" eaLnBrk="1" hangingPunct="1"/>
            <a:r>
              <a:rPr lang="en-US" altLang="en-US" smtClean="0"/>
              <a:t>Airborne precautions (e.g., isolation of people who have or are suspected of having TB disease)</a:t>
            </a:r>
          </a:p>
          <a:p>
            <a:pPr lvl="1" eaLnBrk="1" hangingPunct="1"/>
            <a:endParaRPr lang="en-US" altLang="en-US" sz="2600" smtClean="0"/>
          </a:p>
          <a:p>
            <a:pPr lvl="1" eaLnBrk="1" hangingPunct="1"/>
            <a:r>
              <a:rPr lang="en-US" altLang="en-US" smtClean="0"/>
              <a:t>Treatment of people who have or are suspected of having TB disease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2A482D6-127D-4A26-B15F-F6D1E116FF68}" type="slidenum">
              <a:rPr lang="en-US" altLang="en-US" sz="2000" smtClean="0"/>
              <a:pPr>
                <a:spcBef>
                  <a:spcPct val="0"/>
                </a:spcBef>
                <a:buClrTx/>
                <a:buFontTx/>
                <a:buNone/>
              </a:pPr>
              <a:t>19</a:t>
            </a:fld>
            <a:endParaRPr lang="en-US" altLang="en-US" sz="2000" smtClean="0"/>
          </a:p>
        </p:txBody>
      </p:sp>
      <p:sp>
        <p:nvSpPr>
          <p:cNvPr id="41988" name="Rectangle 3"/>
          <p:cNvSpPr>
            <a:spLocks noGrp="1" noChangeArrowheads="1"/>
          </p:cNvSpPr>
          <p:nvPr>
            <p:ph type="body" idx="1"/>
          </p:nvPr>
        </p:nvSpPr>
        <p:spPr>
          <a:xfrm>
            <a:off x="47625" y="1295400"/>
            <a:ext cx="5514975" cy="5105400"/>
          </a:xfrm>
        </p:spPr>
        <p:txBody>
          <a:bodyPr/>
          <a:lstStyle/>
          <a:p>
            <a:pPr eaLnBrk="1" hangingPunct="1">
              <a:lnSpc>
                <a:spcPct val="90000"/>
              </a:lnSpc>
            </a:pPr>
            <a:r>
              <a:rPr lang="en-US" altLang="en-US" sz="2400" smtClean="0"/>
              <a:t>HCWs should suspect TB disease in anyone with any of these symptoms:</a:t>
            </a:r>
          </a:p>
          <a:p>
            <a:pPr eaLnBrk="1" hangingPunct="1">
              <a:lnSpc>
                <a:spcPct val="90000"/>
              </a:lnSpc>
            </a:pPr>
            <a:endParaRPr lang="en-US" altLang="en-US" sz="1000" smtClean="0"/>
          </a:p>
          <a:p>
            <a:pPr lvl="1" eaLnBrk="1" hangingPunct="1">
              <a:lnSpc>
                <a:spcPct val="90000"/>
              </a:lnSpc>
            </a:pPr>
            <a:r>
              <a:rPr lang="en-US" altLang="en-US" sz="2400" smtClean="0"/>
              <a:t>Persistent cough</a:t>
            </a:r>
          </a:p>
          <a:p>
            <a:pPr lvl="1" eaLnBrk="1" hangingPunct="1">
              <a:lnSpc>
                <a:spcPct val="90000"/>
              </a:lnSpc>
            </a:pPr>
            <a:endParaRPr lang="en-US" altLang="en-US" sz="1000" smtClean="0"/>
          </a:p>
          <a:p>
            <a:pPr lvl="1" eaLnBrk="1" hangingPunct="1">
              <a:lnSpc>
                <a:spcPct val="90000"/>
              </a:lnSpc>
            </a:pPr>
            <a:r>
              <a:rPr lang="en-US" altLang="en-US" sz="2400" smtClean="0"/>
              <a:t>Chest pain</a:t>
            </a:r>
          </a:p>
          <a:p>
            <a:pPr lvl="1" eaLnBrk="1" hangingPunct="1">
              <a:lnSpc>
                <a:spcPct val="90000"/>
              </a:lnSpc>
            </a:pPr>
            <a:endParaRPr lang="en-US" altLang="en-US" sz="1000" smtClean="0"/>
          </a:p>
          <a:p>
            <a:pPr lvl="1" eaLnBrk="1" hangingPunct="1">
              <a:lnSpc>
                <a:spcPct val="90000"/>
              </a:lnSpc>
            </a:pPr>
            <a:r>
              <a:rPr lang="en-US" altLang="en-US" sz="2400" smtClean="0"/>
              <a:t>Bloody sputum</a:t>
            </a:r>
          </a:p>
          <a:p>
            <a:pPr lvl="1" eaLnBrk="1" hangingPunct="1">
              <a:lnSpc>
                <a:spcPct val="90000"/>
              </a:lnSpc>
            </a:pPr>
            <a:endParaRPr lang="en-US" altLang="en-US" sz="1000" smtClean="0"/>
          </a:p>
          <a:p>
            <a:pPr lvl="1" eaLnBrk="1" hangingPunct="1">
              <a:lnSpc>
                <a:spcPct val="90000"/>
              </a:lnSpc>
            </a:pPr>
            <a:r>
              <a:rPr lang="en-US" altLang="en-US" sz="2400" smtClean="0"/>
              <a:t>Weight loss or loss of appetite</a:t>
            </a:r>
          </a:p>
          <a:p>
            <a:pPr lvl="1" eaLnBrk="1" hangingPunct="1">
              <a:lnSpc>
                <a:spcPct val="90000"/>
              </a:lnSpc>
            </a:pPr>
            <a:endParaRPr lang="en-US" altLang="en-US" sz="1000" smtClean="0"/>
          </a:p>
          <a:p>
            <a:pPr lvl="1" eaLnBrk="1" hangingPunct="1">
              <a:lnSpc>
                <a:spcPct val="90000"/>
              </a:lnSpc>
            </a:pPr>
            <a:r>
              <a:rPr lang="en-US" altLang="en-US" sz="2400" smtClean="0"/>
              <a:t>Fever</a:t>
            </a:r>
          </a:p>
          <a:p>
            <a:pPr lvl="1" eaLnBrk="1" hangingPunct="1">
              <a:lnSpc>
                <a:spcPct val="90000"/>
              </a:lnSpc>
            </a:pPr>
            <a:endParaRPr lang="en-US" altLang="en-US" sz="1000" smtClean="0"/>
          </a:p>
          <a:p>
            <a:pPr lvl="1" eaLnBrk="1" hangingPunct="1">
              <a:lnSpc>
                <a:spcPct val="90000"/>
              </a:lnSpc>
            </a:pPr>
            <a:r>
              <a:rPr lang="en-US" altLang="en-US" sz="2400" smtClean="0"/>
              <a:t>Chills</a:t>
            </a:r>
          </a:p>
          <a:p>
            <a:pPr lvl="1" eaLnBrk="1" hangingPunct="1">
              <a:lnSpc>
                <a:spcPct val="90000"/>
              </a:lnSpc>
            </a:pPr>
            <a:endParaRPr lang="en-US" altLang="en-US" sz="1000" smtClean="0"/>
          </a:p>
          <a:p>
            <a:pPr lvl="1" eaLnBrk="1" hangingPunct="1">
              <a:lnSpc>
                <a:spcPct val="90000"/>
              </a:lnSpc>
            </a:pPr>
            <a:r>
              <a:rPr lang="en-US" altLang="en-US" sz="2400" smtClean="0"/>
              <a:t>Night sweats</a:t>
            </a:r>
          </a:p>
        </p:txBody>
      </p:sp>
      <p:sp>
        <p:nvSpPr>
          <p:cNvPr id="41989" name="Rectangle 5"/>
          <p:cNvSpPr>
            <a:spLocks noGrp="1" noChangeArrowheads="1"/>
          </p:cNvSpPr>
          <p:nvPr>
            <p:ph type="title"/>
          </p:nvPr>
        </p:nvSpPr>
        <p:spPr>
          <a:xfrm>
            <a:off x="457200" y="76200"/>
            <a:ext cx="8199438" cy="1066800"/>
          </a:xfrm>
          <a:noFill/>
        </p:spPr>
        <p:txBody>
          <a:bodyPr/>
          <a:lstStyle/>
          <a:p>
            <a:pPr eaLnBrk="1" hangingPunct="1"/>
            <a:r>
              <a:rPr lang="en-US" altLang="en-US" smtClean="0"/>
              <a:t>TB Infection-Control Program (2)</a:t>
            </a:r>
            <a:br>
              <a:rPr lang="en-US" altLang="en-US" smtClean="0"/>
            </a:br>
            <a:r>
              <a:rPr lang="en-US" altLang="en-US" sz="3200" smtClean="0"/>
              <a:t>Detection of TB disease</a:t>
            </a:r>
          </a:p>
        </p:txBody>
      </p:sp>
      <p:pic>
        <p:nvPicPr>
          <p:cNvPr id="41990" name="Picture 6" descr="IMG_3263"/>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5562600" y="1290638"/>
            <a:ext cx="3352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10AD799-5D8D-4C8A-B1B1-53990802E3E3}" type="slidenum">
              <a:rPr lang="en-US" altLang="en-US" sz="2000" smtClean="0"/>
              <a:pPr>
                <a:spcBef>
                  <a:spcPct val="0"/>
                </a:spcBef>
                <a:buClrTx/>
                <a:buFontTx/>
                <a:buNone/>
              </a:pPr>
              <a:t>2</a:t>
            </a:fld>
            <a:endParaRPr lang="en-US" altLang="en-US" sz="2000" smtClean="0"/>
          </a:p>
        </p:txBody>
      </p:sp>
      <p:sp>
        <p:nvSpPr>
          <p:cNvPr id="7172" name="Rectangle 2"/>
          <p:cNvSpPr>
            <a:spLocks noGrp="1" noChangeArrowheads="1"/>
          </p:cNvSpPr>
          <p:nvPr>
            <p:ph type="title"/>
          </p:nvPr>
        </p:nvSpPr>
        <p:spPr>
          <a:xfrm>
            <a:off x="427038" y="152400"/>
            <a:ext cx="8229600" cy="762000"/>
          </a:xfrm>
        </p:spPr>
        <p:txBody>
          <a:bodyPr/>
          <a:lstStyle/>
          <a:p>
            <a:pPr eaLnBrk="1" hangingPunct="1"/>
            <a:r>
              <a:rPr lang="en-US" altLang="en-US" smtClean="0"/>
              <a:t>Module 5: Objectives</a:t>
            </a:r>
          </a:p>
        </p:txBody>
      </p:sp>
      <p:sp>
        <p:nvSpPr>
          <p:cNvPr id="7173" name="Rectangle 3"/>
          <p:cNvSpPr>
            <a:spLocks noGrp="1" noChangeArrowheads="1"/>
          </p:cNvSpPr>
          <p:nvPr>
            <p:ph type="body" idx="1"/>
          </p:nvPr>
        </p:nvSpPr>
        <p:spPr>
          <a:xfrm>
            <a:off x="457200" y="1066800"/>
            <a:ext cx="8229600" cy="5181600"/>
          </a:xfrm>
        </p:spPr>
        <p:txBody>
          <a:bodyPr/>
          <a:lstStyle/>
          <a:p>
            <a:pPr marL="609600" indent="-609600" eaLnBrk="1" hangingPunct="1">
              <a:lnSpc>
                <a:spcPct val="80000"/>
              </a:lnSpc>
              <a:buFontTx/>
              <a:buNone/>
            </a:pPr>
            <a:r>
              <a:rPr lang="en-US" altLang="en-US" sz="2400" smtClean="0"/>
              <a:t>At completion of this module, learners will be able to:</a:t>
            </a:r>
          </a:p>
          <a:p>
            <a:pPr marL="609600" indent="-609600" eaLnBrk="1" hangingPunct="1">
              <a:lnSpc>
                <a:spcPct val="80000"/>
              </a:lnSpc>
              <a:buFontTx/>
              <a:buNone/>
            </a:pPr>
            <a:endParaRPr lang="en-US" altLang="en-US" sz="1600" smtClean="0"/>
          </a:p>
          <a:p>
            <a:pPr marL="609600" indent="-609600" eaLnBrk="1" hangingPunct="1">
              <a:lnSpc>
                <a:spcPct val="80000"/>
              </a:lnSpc>
              <a:buFontTx/>
              <a:buAutoNum type="arabicPeriod"/>
            </a:pPr>
            <a:r>
              <a:rPr lang="en-US" altLang="en-US" sz="2400" smtClean="0"/>
              <a:t>Describe the factors that determine the infectiousness of a TB patient</a:t>
            </a:r>
          </a:p>
          <a:p>
            <a:pPr marL="609600" indent="-609600" eaLnBrk="1" hangingPunct="1">
              <a:lnSpc>
                <a:spcPct val="80000"/>
              </a:lnSpc>
              <a:buFontTx/>
              <a:buAutoNum type="arabicPeriod"/>
            </a:pPr>
            <a:endParaRPr lang="en-US" altLang="en-US" sz="1600" smtClean="0"/>
          </a:p>
          <a:p>
            <a:pPr marL="609600" indent="-609600" eaLnBrk="1" hangingPunct="1">
              <a:lnSpc>
                <a:spcPct val="80000"/>
              </a:lnSpc>
              <a:buFontTx/>
              <a:buAutoNum type="arabicPeriod"/>
            </a:pPr>
            <a:r>
              <a:rPr lang="en-US" altLang="en-US" sz="2400" smtClean="0"/>
              <a:t>Describe the main goals of a TB infection-control program</a:t>
            </a:r>
          </a:p>
          <a:p>
            <a:pPr marL="609600" indent="-609600" eaLnBrk="1" hangingPunct="1">
              <a:lnSpc>
                <a:spcPct val="80000"/>
              </a:lnSpc>
              <a:buFontTx/>
              <a:buAutoNum type="arabicPeriod"/>
            </a:pPr>
            <a:endParaRPr lang="en-US" altLang="en-US" sz="1600" smtClean="0"/>
          </a:p>
          <a:p>
            <a:pPr marL="609600" indent="-609600" eaLnBrk="1" hangingPunct="1">
              <a:lnSpc>
                <a:spcPct val="80000"/>
              </a:lnSpc>
              <a:buFontTx/>
              <a:buAutoNum type="arabicPeriod"/>
            </a:pPr>
            <a:r>
              <a:rPr lang="en-US" altLang="en-US" sz="2400" smtClean="0"/>
              <a:t>Describe the three levels of control measures that are the basis of an effective TB infection-control program</a:t>
            </a:r>
          </a:p>
          <a:p>
            <a:pPr marL="609600" indent="-609600" eaLnBrk="1" hangingPunct="1">
              <a:lnSpc>
                <a:spcPct val="80000"/>
              </a:lnSpc>
              <a:buFontTx/>
              <a:buAutoNum type="arabicPeriod"/>
            </a:pPr>
            <a:endParaRPr lang="en-US" altLang="en-US" sz="1600" smtClean="0"/>
          </a:p>
          <a:p>
            <a:pPr marL="609600" indent="-609600" eaLnBrk="1" hangingPunct="1">
              <a:lnSpc>
                <a:spcPct val="80000"/>
              </a:lnSpc>
              <a:buFontTx/>
              <a:buAutoNum type="arabicPeriod"/>
            </a:pPr>
            <a:r>
              <a:rPr lang="en-US" altLang="en-US" sz="2400" smtClean="0"/>
              <a:t>Describe the purpose and the characteristics of a TB airborne infection isolation (</a:t>
            </a:r>
            <a:r>
              <a:rPr lang="en-US" altLang="en-US" sz="2400" smtClean="0">
                <a:latin typeface="Tahoma" panose="020B0604030504040204" pitchFamily="34" charset="0"/>
              </a:rPr>
              <a:t>AII</a:t>
            </a:r>
            <a:r>
              <a:rPr lang="en-US" altLang="en-US" sz="2400" smtClean="0"/>
              <a:t>) room</a:t>
            </a:r>
          </a:p>
          <a:p>
            <a:pPr marL="609600" indent="-609600" eaLnBrk="1" hangingPunct="1">
              <a:lnSpc>
                <a:spcPct val="80000"/>
              </a:lnSpc>
              <a:buFontTx/>
              <a:buAutoNum type="arabicPeriod"/>
            </a:pPr>
            <a:endParaRPr lang="en-US" altLang="en-US" sz="1600" smtClean="0"/>
          </a:p>
          <a:p>
            <a:pPr marL="609600" indent="-609600" eaLnBrk="1" hangingPunct="1">
              <a:lnSpc>
                <a:spcPct val="80000"/>
              </a:lnSpc>
              <a:buFontTx/>
              <a:buAutoNum type="arabicPeriod"/>
            </a:pPr>
            <a:r>
              <a:rPr lang="en-US" altLang="en-US" sz="2400" smtClean="0"/>
              <a:t>Describe the circumstances when personal respirators should be used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8F4FDFA-E6BA-4524-8D69-88AEFAB8B929}" type="slidenum">
              <a:rPr lang="en-US" altLang="en-US" sz="2000" smtClean="0"/>
              <a:pPr>
                <a:spcBef>
                  <a:spcPct val="0"/>
                </a:spcBef>
                <a:buClrTx/>
                <a:buFontTx/>
                <a:buNone/>
              </a:pPr>
              <a:t>20</a:t>
            </a:fld>
            <a:endParaRPr lang="en-US" altLang="en-US" sz="2000" smtClean="0"/>
          </a:p>
        </p:txBody>
      </p:sp>
      <p:sp>
        <p:nvSpPr>
          <p:cNvPr id="44036" name="Rectangle 3"/>
          <p:cNvSpPr>
            <a:spLocks noGrp="1" noChangeArrowheads="1"/>
          </p:cNvSpPr>
          <p:nvPr>
            <p:ph type="body" idx="1"/>
          </p:nvPr>
        </p:nvSpPr>
        <p:spPr>
          <a:xfrm>
            <a:off x="457200" y="1676400"/>
            <a:ext cx="8382000" cy="4267200"/>
          </a:xfrm>
        </p:spPr>
        <p:txBody>
          <a:bodyPr/>
          <a:lstStyle/>
          <a:p>
            <a:pPr eaLnBrk="1" hangingPunct="1">
              <a:lnSpc>
                <a:spcPct val="80000"/>
              </a:lnSpc>
            </a:pPr>
            <a:r>
              <a:rPr lang="en-US" altLang="en-US" sz="2800" smtClean="0"/>
              <a:t>When a health care worker suspects that a patient has TB disease, the patient should be:</a:t>
            </a:r>
          </a:p>
          <a:p>
            <a:pPr eaLnBrk="1" hangingPunct="1">
              <a:lnSpc>
                <a:spcPct val="80000"/>
              </a:lnSpc>
            </a:pPr>
            <a:endParaRPr lang="en-US" altLang="en-US" sz="2800" smtClean="0"/>
          </a:p>
          <a:p>
            <a:pPr lvl="1" eaLnBrk="1" hangingPunct="1">
              <a:lnSpc>
                <a:spcPct val="80000"/>
              </a:lnSpc>
            </a:pPr>
            <a:r>
              <a:rPr lang="en-US" altLang="en-US" smtClean="0"/>
              <a:t>Placed in an area away from other patients and evaluated</a:t>
            </a:r>
          </a:p>
          <a:p>
            <a:pPr lvl="1" eaLnBrk="1" hangingPunct="1">
              <a:lnSpc>
                <a:spcPct val="80000"/>
              </a:lnSpc>
            </a:pPr>
            <a:endParaRPr lang="en-US" altLang="en-US" smtClean="0"/>
          </a:p>
          <a:p>
            <a:pPr lvl="1" eaLnBrk="1" hangingPunct="1">
              <a:lnSpc>
                <a:spcPct val="80000"/>
              </a:lnSpc>
            </a:pPr>
            <a:r>
              <a:rPr lang="en-US" altLang="en-US" smtClean="0"/>
              <a:t>Given a surgical mask to wear</a:t>
            </a:r>
          </a:p>
          <a:p>
            <a:pPr lvl="1" eaLnBrk="1" hangingPunct="1">
              <a:lnSpc>
                <a:spcPct val="80000"/>
              </a:lnSpc>
            </a:pPr>
            <a:endParaRPr lang="en-US" altLang="en-US" smtClean="0"/>
          </a:p>
          <a:p>
            <a:pPr lvl="1" eaLnBrk="1" hangingPunct="1">
              <a:lnSpc>
                <a:spcPct val="80000"/>
              </a:lnSpc>
            </a:pPr>
            <a:r>
              <a:rPr lang="en-US" altLang="en-US" smtClean="0"/>
              <a:t>Given tissues and asked to cover nose and mouth when coughing or sneezing</a:t>
            </a:r>
          </a:p>
        </p:txBody>
      </p:sp>
      <p:sp>
        <p:nvSpPr>
          <p:cNvPr id="44037" name="Rectangle 4"/>
          <p:cNvSpPr>
            <a:spLocks noGrp="1" noChangeArrowheads="1"/>
          </p:cNvSpPr>
          <p:nvPr>
            <p:ph type="title"/>
          </p:nvPr>
        </p:nvSpPr>
        <p:spPr>
          <a:xfrm>
            <a:off x="457200" y="228600"/>
            <a:ext cx="8199438" cy="1066800"/>
          </a:xfrm>
          <a:noFill/>
        </p:spPr>
        <p:txBody>
          <a:bodyPr/>
          <a:lstStyle/>
          <a:p>
            <a:pPr eaLnBrk="1" hangingPunct="1"/>
            <a:r>
              <a:rPr lang="en-US" altLang="en-US" smtClean="0"/>
              <a:t>TB Infection-Control Program (3) </a:t>
            </a:r>
            <a:br>
              <a:rPr lang="en-US" altLang="en-US" smtClean="0"/>
            </a:br>
            <a:r>
              <a:rPr lang="en-US" altLang="en-US" sz="3200" smtClean="0"/>
              <a:t>Detection of TB disease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C18E84E-22A6-440C-8D27-DE5B97F34774}" type="slidenum">
              <a:rPr lang="en-US" altLang="en-US" sz="2000" smtClean="0"/>
              <a:pPr>
                <a:spcBef>
                  <a:spcPct val="0"/>
                </a:spcBef>
                <a:buClrTx/>
                <a:buFontTx/>
                <a:buNone/>
              </a:pPr>
              <a:t>21</a:t>
            </a:fld>
            <a:endParaRPr lang="en-US" altLang="en-US" sz="2000" smtClean="0"/>
          </a:p>
        </p:txBody>
      </p:sp>
      <p:sp>
        <p:nvSpPr>
          <p:cNvPr id="46084" name="Rectangle 3"/>
          <p:cNvSpPr>
            <a:spLocks noGrp="1" noChangeArrowheads="1"/>
          </p:cNvSpPr>
          <p:nvPr>
            <p:ph type="body" idx="1"/>
          </p:nvPr>
        </p:nvSpPr>
        <p:spPr>
          <a:xfrm>
            <a:off x="457200" y="1600200"/>
            <a:ext cx="8382000" cy="4724400"/>
          </a:xfrm>
        </p:spPr>
        <p:txBody>
          <a:bodyPr/>
          <a:lstStyle/>
          <a:p>
            <a:pPr eaLnBrk="1" hangingPunct="1"/>
            <a:r>
              <a:rPr lang="en-US" altLang="en-US" sz="2800" smtClean="0"/>
              <a:t>Airborne precautions should be taken for any person who has signs or symptoms of TB disease</a:t>
            </a:r>
          </a:p>
          <a:p>
            <a:pPr eaLnBrk="1" hangingPunct="1"/>
            <a:endParaRPr lang="en-US" altLang="en-US" sz="2800" smtClean="0"/>
          </a:p>
          <a:p>
            <a:pPr eaLnBrk="1" hangingPunct="1"/>
            <a:r>
              <a:rPr lang="en-US" altLang="en-US" sz="2800" smtClean="0"/>
              <a:t>If facility has an </a:t>
            </a:r>
            <a:r>
              <a:rPr lang="en-US" altLang="en-US" sz="2800" smtClean="0">
                <a:latin typeface="Tahoma" panose="020B0604030504040204" pitchFamily="34" charset="0"/>
              </a:rPr>
              <a:t>AII</a:t>
            </a:r>
            <a:r>
              <a:rPr lang="en-US" altLang="en-US" sz="2800" smtClean="0"/>
              <a:t> room, TB suspects and TB patients should be placed there</a:t>
            </a:r>
          </a:p>
          <a:p>
            <a:pPr eaLnBrk="1" hangingPunct="1"/>
            <a:endParaRPr lang="en-US" altLang="en-US" sz="2800" smtClean="0">
              <a:latin typeface="Cambria" panose="02040503050406030204" pitchFamily="18" charset="0"/>
            </a:endParaRPr>
          </a:p>
          <a:p>
            <a:pPr eaLnBrk="1" hangingPunct="1"/>
            <a:r>
              <a:rPr lang="en-US" altLang="en-US" sz="2800" smtClean="0"/>
              <a:t>Health care settings, such as TB clinics, should implement a respiratory-protection program</a:t>
            </a:r>
          </a:p>
        </p:txBody>
      </p:sp>
      <p:sp>
        <p:nvSpPr>
          <p:cNvPr id="46085" name="Rectangle 7"/>
          <p:cNvSpPr>
            <a:spLocks noGrp="1" noChangeArrowheads="1"/>
          </p:cNvSpPr>
          <p:nvPr>
            <p:ph type="title"/>
          </p:nvPr>
        </p:nvSpPr>
        <p:spPr>
          <a:xfrm>
            <a:off x="381000" y="152400"/>
            <a:ext cx="8275638" cy="1143000"/>
          </a:xfrm>
          <a:noFill/>
        </p:spPr>
        <p:txBody>
          <a:bodyPr/>
          <a:lstStyle/>
          <a:p>
            <a:pPr eaLnBrk="1" hangingPunct="1"/>
            <a:r>
              <a:rPr lang="en-US" altLang="en-US" smtClean="0"/>
              <a:t>TB Infection-Control Program (4)</a:t>
            </a:r>
            <a:br>
              <a:rPr lang="en-US" altLang="en-US" smtClean="0"/>
            </a:br>
            <a:r>
              <a:rPr lang="en-US" altLang="en-US" sz="3200" smtClean="0"/>
              <a:t>Airborne Precautions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5 – Infectiousness and Infection Control</a:t>
            </a:r>
          </a:p>
        </p:txBody>
      </p:sp>
      <p:sp>
        <p:nvSpPr>
          <p:cNvPr id="4813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B87E3BE-D731-4409-B76C-E00A15A38FAC}" type="slidenum">
              <a:rPr lang="en-US" altLang="en-US" sz="2000" smtClean="0"/>
              <a:pPr>
                <a:spcBef>
                  <a:spcPct val="0"/>
                </a:spcBef>
                <a:buClrTx/>
                <a:buFontTx/>
                <a:buNone/>
              </a:pPr>
              <a:t>22</a:t>
            </a:fld>
            <a:endParaRPr lang="en-US" altLang="en-US" sz="2000" smtClean="0"/>
          </a:p>
        </p:txBody>
      </p:sp>
      <p:sp>
        <p:nvSpPr>
          <p:cNvPr id="48132" name="Rectangle 3"/>
          <p:cNvSpPr>
            <a:spLocks noGrp="1" noChangeArrowheads="1"/>
          </p:cNvSpPr>
          <p:nvPr>
            <p:ph type="body" sz="half" idx="1"/>
          </p:nvPr>
        </p:nvSpPr>
        <p:spPr>
          <a:xfrm>
            <a:off x="457200" y="1295400"/>
            <a:ext cx="8229600" cy="1828800"/>
          </a:xfrm>
        </p:spPr>
        <p:txBody>
          <a:bodyPr/>
          <a:lstStyle/>
          <a:p>
            <a:pPr eaLnBrk="1" hangingPunct="1">
              <a:buClrTx/>
            </a:pPr>
            <a:r>
              <a:rPr lang="en-US" altLang="en-US" sz="2800" smtClean="0"/>
              <a:t>Patients diagnosed with TB should start treatment immediately</a:t>
            </a:r>
          </a:p>
          <a:p>
            <a:pPr eaLnBrk="1" hangingPunct="1">
              <a:buClrTx/>
            </a:pPr>
            <a:endParaRPr lang="en-US" altLang="en-US" sz="2000" smtClean="0"/>
          </a:p>
          <a:p>
            <a:pPr eaLnBrk="1" hangingPunct="1">
              <a:buClrTx/>
            </a:pPr>
            <a:r>
              <a:rPr lang="en-US" altLang="en-US" sz="2800" smtClean="0"/>
              <a:t>DOT should be used to ensure adherence</a:t>
            </a:r>
          </a:p>
        </p:txBody>
      </p:sp>
      <p:sp>
        <p:nvSpPr>
          <p:cNvPr id="48133" name="Rectangle 12"/>
          <p:cNvSpPr>
            <a:spLocks noGrp="1" noChangeArrowheads="1"/>
          </p:cNvSpPr>
          <p:nvPr>
            <p:ph type="title"/>
          </p:nvPr>
        </p:nvSpPr>
        <p:spPr>
          <a:xfrm>
            <a:off x="381000" y="0"/>
            <a:ext cx="8229600" cy="1219200"/>
          </a:xfrm>
          <a:noFill/>
        </p:spPr>
        <p:txBody>
          <a:bodyPr/>
          <a:lstStyle/>
          <a:p>
            <a:pPr eaLnBrk="1" hangingPunct="1"/>
            <a:r>
              <a:rPr lang="en-US" altLang="en-US" smtClean="0">
                <a:solidFill>
                  <a:srgbClr val="532B64"/>
                </a:solidFill>
              </a:rPr>
              <a:t>TB Infection-Control Program (5)</a:t>
            </a:r>
            <a:br>
              <a:rPr lang="en-US" altLang="en-US" smtClean="0">
                <a:solidFill>
                  <a:srgbClr val="532B64"/>
                </a:solidFill>
              </a:rPr>
            </a:br>
            <a:r>
              <a:rPr lang="en-US" altLang="en-US" sz="3200" smtClean="0">
                <a:solidFill>
                  <a:srgbClr val="532B64"/>
                </a:solidFill>
              </a:rPr>
              <a:t>Treatment</a:t>
            </a:r>
          </a:p>
        </p:txBody>
      </p:sp>
      <p:pic>
        <p:nvPicPr>
          <p:cNvPr id="48134" name="Picture 14" descr="IMG_2918"/>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09800" y="3227388"/>
            <a:ext cx="4648200" cy="3098800"/>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F0DD49B-D593-4161-9EDF-CDF9FD88F4BD}" type="slidenum">
              <a:rPr lang="en-US" altLang="en-US" sz="2000" smtClean="0"/>
              <a:pPr>
                <a:spcBef>
                  <a:spcPct val="0"/>
                </a:spcBef>
                <a:buClrTx/>
                <a:buFontTx/>
                <a:buNone/>
              </a:pPr>
              <a:t>23</a:t>
            </a:fld>
            <a:endParaRPr lang="en-US" altLang="en-US" sz="2000" smtClean="0"/>
          </a:p>
        </p:txBody>
      </p:sp>
      <p:sp>
        <p:nvSpPr>
          <p:cNvPr id="50180" name="Rectangle 5"/>
          <p:cNvSpPr>
            <a:spLocks noGrp="1" noChangeArrowheads="1"/>
          </p:cNvSpPr>
          <p:nvPr>
            <p:ph type="title"/>
          </p:nvPr>
        </p:nvSpPr>
        <p:spPr>
          <a:xfrm>
            <a:off x="381000" y="685800"/>
            <a:ext cx="8275638" cy="685800"/>
          </a:xfrm>
          <a:noFill/>
        </p:spPr>
        <p:txBody>
          <a:bodyPr/>
          <a:lstStyle/>
          <a:p>
            <a:pPr eaLnBrk="1" hangingPunct="1"/>
            <a:r>
              <a:rPr lang="en-US" altLang="en-US" smtClean="0"/>
              <a:t>TB Infection Control</a:t>
            </a:r>
            <a:br>
              <a:rPr lang="en-US" altLang="en-US" smtClean="0"/>
            </a:br>
            <a:r>
              <a:rPr lang="en-US" altLang="en-US" smtClean="0"/>
              <a:t>Study Question 5.4</a:t>
            </a:r>
          </a:p>
        </p:txBody>
      </p:sp>
      <p:sp>
        <p:nvSpPr>
          <p:cNvPr id="50181" name="Rectangle 6"/>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338951" name="Rectangle 7"/>
          <p:cNvSpPr>
            <a:spLocks noGrp="1" noChangeArrowheads="1"/>
          </p:cNvSpPr>
          <p:nvPr>
            <p:ph type="body" idx="1"/>
          </p:nvPr>
        </p:nvSpPr>
        <p:spPr>
          <a:xfrm>
            <a:off x="228600" y="1600200"/>
            <a:ext cx="8686800" cy="4724400"/>
          </a:xfrm>
        </p:spPr>
        <p:txBody>
          <a:bodyPr/>
          <a:lstStyle/>
          <a:p>
            <a:pPr eaLnBrk="1" hangingPunct="1">
              <a:buFontTx/>
              <a:buNone/>
              <a:defRPr/>
            </a:pPr>
            <a:r>
              <a:rPr lang="en-US" altLang="en-US" sz="2400" dirty="0" smtClean="0"/>
              <a:t>	</a:t>
            </a:r>
            <a:r>
              <a:rPr lang="en-US" altLang="en-US" sz="2800" dirty="0" smtClean="0"/>
              <a:t>Under what circumstances is TB most likely to be transmitted in health care facilities?</a:t>
            </a:r>
            <a:r>
              <a:rPr lang="en-US" altLang="en-US" sz="2400" dirty="0" smtClean="0"/>
              <a:t> </a:t>
            </a:r>
            <a:r>
              <a:rPr lang="en-US" altLang="en-US" sz="1800" dirty="0" smtClean="0"/>
              <a:t> </a:t>
            </a:r>
          </a:p>
          <a:p>
            <a:pPr marL="569913" indent="-225425" eaLnBrk="1" hangingPunct="1">
              <a:buFontTx/>
              <a:buNone/>
              <a:defRPr/>
            </a:pPr>
            <a:r>
              <a:rPr lang="en-US" altLang="en-US" dirty="0" smtClean="0">
                <a:solidFill>
                  <a:srgbClr val="008080"/>
                </a:solidFill>
              </a:rPr>
              <a:t>	</a:t>
            </a:r>
            <a:r>
              <a:rPr lang="en-US" altLang="en-US" sz="2800" dirty="0" smtClean="0">
                <a:solidFill>
                  <a:srgbClr val="532B64"/>
                </a:solidFill>
              </a:rPr>
              <a:t>TB is most likely to be transmitted when health care workers and patients come into contact with persons who:</a:t>
            </a:r>
          </a:p>
          <a:p>
            <a:pPr lvl="1" eaLnBrk="1" hangingPunct="1">
              <a:buFontTx/>
              <a:buNone/>
              <a:defRPr/>
            </a:pPr>
            <a:endParaRPr lang="en-US" altLang="en-US" sz="1600" dirty="0" smtClean="0">
              <a:solidFill>
                <a:srgbClr val="532B64"/>
              </a:solidFill>
            </a:endParaRPr>
          </a:p>
          <a:p>
            <a:pPr lvl="2" eaLnBrk="1" hangingPunct="1">
              <a:defRPr/>
            </a:pPr>
            <a:r>
              <a:rPr lang="en-US" altLang="en-US" sz="2800" dirty="0" smtClean="0">
                <a:solidFill>
                  <a:srgbClr val="532B64"/>
                </a:solidFill>
              </a:rPr>
              <a:t>Have unsuspected TB disease</a:t>
            </a:r>
          </a:p>
          <a:p>
            <a:pPr lvl="2" eaLnBrk="1" hangingPunct="1">
              <a:defRPr/>
            </a:pPr>
            <a:endParaRPr lang="en-US" altLang="en-US" sz="1600" dirty="0" smtClean="0">
              <a:solidFill>
                <a:srgbClr val="532B64"/>
              </a:solidFill>
            </a:endParaRPr>
          </a:p>
          <a:p>
            <a:pPr lvl="2" eaLnBrk="1" hangingPunct="1">
              <a:defRPr/>
            </a:pPr>
            <a:r>
              <a:rPr lang="en-US" altLang="en-US" sz="2800" dirty="0" smtClean="0">
                <a:solidFill>
                  <a:srgbClr val="532B64"/>
                </a:solidFill>
              </a:rPr>
              <a:t>Are not receiving adequate treatment</a:t>
            </a:r>
          </a:p>
          <a:p>
            <a:pPr lvl="2" eaLnBrk="1" hangingPunct="1">
              <a:defRPr/>
            </a:pPr>
            <a:endParaRPr lang="en-US" altLang="en-US" sz="1600" dirty="0" smtClean="0">
              <a:solidFill>
                <a:srgbClr val="532B64"/>
              </a:solidFill>
            </a:endParaRPr>
          </a:p>
          <a:p>
            <a:pPr lvl="2" eaLnBrk="1" hangingPunct="1">
              <a:defRPr/>
            </a:pPr>
            <a:r>
              <a:rPr lang="en-US" altLang="en-US" sz="2800" dirty="0" smtClean="0">
                <a:solidFill>
                  <a:srgbClr val="532B64"/>
                </a:solidFill>
              </a:rPr>
              <a:t>Have not been isolated from others</a:t>
            </a:r>
            <a:endParaRPr lang="en-US" altLang="en-US" sz="2000" dirty="0" smtClean="0">
              <a:solidFill>
                <a:srgbClr val="532B64"/>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895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895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895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89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7EE390E-7FF8-4A30-9A53-CA5B828E7194}" type="slidenum">
              <a:rPr lang="en-US" altLang="en-US" sz="2000" smtClean="0"/>
              <a:pPr>
                <a:spcBef>
                  <a:spcPct val="0"/>
                </a:spcBef>
                <a:buClrTx/>
                <a:buFontTx/>
                <a:buNone/>
              </a:pPr>
              <a:t>24</a:t>
            </a:fld>
            <a:endParaRPr lang="en-US" altLang="en-US" sz="2000" smtClean="0"/>
          </a:p>
        </p:txBody>
      </p:sp>
      <p:sp>
        <p:nvSpPr>
          <p:cNvPr id="52228" name="Rectangle 5"/>
          <p:cNvSpPr>
            <a:spLocks noChangeArrowheads="1"/>
          </p:cNvSpPr>
          <p:nvPr/>
        </p:nvSpPr>
        <p:spPr bwMode="auto">
          <a:xfrm>
            <a:off x="381000" y="762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52229" name="Rectangle 6"/>
          <p:cNvSpPr>
            <a:spLocks noGrp="1" noChangeArrowheads="1"/>
          </p:cNvSpPr>
          <p:nvPr>
            <p:ph type="title"/>
          </p:nvPr>
        </p:nvSpPr>
        <p:spPr>
          <a:xfrm>
            <a:off x="381000" y="0"/>
            <a:ext cx="8275638" cy="1295400"/>
          </a:xfrm>
          <a:noFill/>
        </p:spPr>
        <p:txBody>
          <a:bodyPr/>
          <a:lstStyle/>
          <a:p>
            <a:pPr eaLnBrk="1" hangingPunct="1"/>
            <a:r>
              <a:rPr lang="en-US" altLang="en-US" smtClean="0"/>
              <a:t>TB Infection Control</a:t>
            </a:r>
            <a:br>
              <a:rPr lang="en-US" altLang="en-US" smtClean="0"/>
            </a:br>
            <a:r>
              <a:rPr lang="en-US" altLang="en-US" smtClean="0"/>
              <a:t>Study Question 5.5</a:t>
            </a:r>
          </a:p>
        </p:txBody>
      </p:sp>
      <p:sp>
        <p:nvSpPr>
          <p:cNvPr id="339977" name="Rectangle 9"/>
          <p:cNvSpPr>
            <a:spLocks noGrp="1" noChangeArrowheads="1"/>
          </p:cNvSpPr>
          <p:nvPr>
            <p:ph type="body" idx="1"/>
          </p:nvPr>
        </p:nvSpPr>
        <p:spPr>
          <a:xfrm>
            <a:off x="228600" y="1219200"/>
            <a:ext cx="8610600" cy="5181600"/>
          </a:xfrm>
        </p:spPr>
        <p:txBody>
          <a:bodyPr/>
          <a:lstStyle/>
          <a:p>
            <a:pPr eaLnBrk="1" hangingPunct="1">
              <a:buFontTx/>
              <a:buNone/>
              <a:defRPr/>
            </a:pPr>
            <a:r>
              <a:rPr lang="en-US" altLang="en-US" sz="2400" dirty="0" smtClean="0"/>
              <a:t>	</a:t>
            </a:r>
            <a:r>
              <a:rPr lang="en-US" altLang="en-US" sz="2800" dirty="0" smtClean="0"/>
              <a:t>How can the health department assist health care settings in preventing the spread of TB?</a:t>
            </a:r>
            <a:r>
              <a:rPr lang="en-US" altLang="en-US" sz="2400" dirty="0" smtClean="0"/>
              <a:t> </a:t>
            </a:r>
          </a:p>
          <a:p>
            <a:pPr eaLnBrk="1" hangingPunct="1">
              <a:buFontTx/>
              <a:buNone/>
              <a:defRPr/>
            </a:pPr>
            <a:endParaRPr lang="en-US" altLang="en-US" sz="1000" i="1" dirty="0" smtClean="0"/>
          </a:p>
          <a:p>
            <a:pPr marL="569913" indent="0" eaLnBrk="1" hangingPunct="1">
              <a:buFontTx/>
              <a:buNone/>
              <a:defRPr/>
            </a:pPr>
            <a:r>
              <a:rPr lang="en-US" altLang="en-US" sz="2400" dirty="0" smtClean="0">
                <a:solidFill>
                  <a:srgbClr val="532B64"/>
                </a:solidFill>
              </a:rPr>
              <a:t>The health department can help health care facilities with:</a:t>
            </a:r>
          </a:p>
          <a:p>
            <a:pPr lvl="2" eaLnBrk="1" hangingPunct="1">
              <a:spcBef>
                <a:spcPts val="600"/>
              </a:spcBef>
              <a:spcAft>
                <a:spcPts val="600"/>
              </a:spcAft>
              <a:defRPr/>
            </a:pPr>
            <a:r>
              <a:rPr lang="en-US" altLang="en-US" sz="2000" dirty="0" smtClean="0">
                <a:solidFill>
                  <a:srgbClr val="532B64"/>
                </a:solidFill>
              </a:rPr>
              <a:t>Understanding infection control principles</a:t>
            </a:r>
          </a:p>
          <a:p>
            <a:pPr lvl="2" eaLnBrk="1" hangingPunct="1">
              <a:spcBef>
                <a:spcPts val="600"/>
              </a:spcBef>
              <a:spcAft>
                <a:spcPts val="600"/>
              </a:spcAft>
              <a:defRPr/>
            </a:pPr>
            <a:r>
              <a:rPr lang="en-US" altLang="en-US" sz="2000" dirty="0" smtClean="0">
                <a:solidFill>
                  <a:srgbClr val="532B64"/>
                </a:solidFill>
              </a:rPr>
              <a:t>Reporting confirmed or suspected TB cases</a:t>
            </a:r>
          </a:p>
          <a:p>
            <a:pPr lvl="2" eaLnBrk="1" hangingPunct="1">
              <a:spcBef>
                <a:spcPts val="600"/>
              </a:spcBef>
              <a:spcAft>
                <a:spcPts val="600"/>
              </a:spcAft>
              <a:defRPr/>
            </a:pPr>
            <a:r>
              <a:rPr lang="en-US" altLang="en-US" sz="2000" dirty="0" smtClean="0">
                <a:solidFill>
                  <a:srgbClr val="532B64"/>
                </a:solidFill>
              </a:rPr>
              <a:t>Conducting contact investigations</a:t>
            </a:r>
          </a:p>
          <a:p>
            <a:pPr lvl="2" eaLnBrk="1" hangingPunct="1">
              <a:spcBef>
                <a:spcPts val="600"/>
              </a:spcBef>
              <a:spcAft>
                <a:spcPts val="600"/>
              </a:spcAft>
              <a:defRPr/>
            </a:pPr>
            <a:r>
              <a:rPr lang="en-US" altLang="en-US" sz="2000" dirty="0" smtClean="0">
                <a:solidFill>
                  <a:srgbClr val="532B64"/>
                </a:solidFill>
              </a:rPr>
              <a:t>Ensuring there is a plan for TB patients to receive follow-up care after they are discharged</a:t>
            </a:r>
          </a:p>
          <a:p>
            <a:pPr lvl="2" eaLnBrk="1" hangingPunct="1">
              <a:spcBef>
                <a:spcPts val="600"/>
              </a:spcBef>
              <a:spcAft>
                <a:spcPts val="600"/>
              </a:spcAft>
              <a:defRPr/>
            </a:pPr>
            <a:r>
              <a:rPr lang="en-US" altLang="en-US" sz="2000" dirty="0" smtClean="0">
                <a:solidFill>
                  <a:srgbClr val="532B64"/>
                </a:solidFill>
              </a:rPr>
              <a:t>Risk assessments, testing, surveillance, and outbreak investigations</a:t>
            </a:r>
          </a:p>
          <a:p>
            <a:pPr lvl="2" eaLnBrk="1" hangingPunct="1">
              <a:spcBef>
                <a:spcPts val="600"/>
              </a:spcBef>
              <a:spcAft>
                <a:spcPts val="600"/>
              </a:spcAft>
              <a:defRPr/>
            </a:pPr>
            <a:r>
              <a:rPr lang="en-US" altLang="en-US" sz="2000" dirty="0" smtClean="0">
                <a:solidFill>
                  <a:srgbClr val="532B64"/>
                </a:solidFill>
              </a:rPr>
              <a:t>Planning and implementing TB control activities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997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997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997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997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997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997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997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433E5BA-36E3-45BE-B4A3-FAF6F85BC15E}" type="slidenum">
              <a:rPr lang="en-US" altLang="en-US" sz="2000" smtClean="0"/>
              <a:pPr>
                <a:spcBef>
                  <a:spcPct val="0"/>
                </a:spcBef>
                <a:buClrTx/>
                <a:buFontTx/>
                <a:buNone/>
              </a:pPr>
              <a:t>25</a:t>
            </a:fld>
            <a:endParaRPr lang="en-US" altLang="en-US" sz="2000" smtClean="0"/>
          </a:p>
        </p:txBody>
      </p:sp>
      <p:sp>
        <p:nvSpPr>
          <p:cNvPr id="27652" name="Rectangle 3"/>
          <p:cNvSpPr>
            <a:spLocks noGrp="1" noChangeArrowheads="1"/>
          </p:cNvSpPr>
          <p:nvPr>
            <p:ph type="body" idx="1"/>
          </p:nvPr>
        </p:nvSpPr>
        <p:spPr>
          <a:xfrm>
            <a:off x="228600" y="1447800"/>
            <a:ext cx="8915400" cy="5410200"/>
          </a:xfrm>
        </p:spPr>
        <p:txBody>
          <a:bodyPr/>
          <a:lstStyle/>
          <a:p>
            <a:pPr eaLnBrk="1" hangingPunct="1">
              <a:lnSpc>
                <a:spcPct val="90000"/>
              </a:lnSpc>
              <a:buFontTx/>
              <a:buNone/>
              <a:defRPr/>
            </a:pPr>
            <a:r>
              <a:rPr lang="en-US" altLang="en-US" sz="1800" dirty="0" smtClean="0"/>
              <a:t>	</a:t>
            </a:r>
            <a:r>
              <a:rPr lang="en-US" altLang="en-US" sz="2800" dirty="0" smtClean="0"/>
              <a:t>What are the main goals of a TB infection-control program?</a:t>
            </a:r>
            <a:r>
              <a:rPr lang="en-US" altLang="en-US" sz="1800" dirty="0" smtClean="0"/>
              <a:t> </a:t>
            </a:r>
            <a:endParaRPr lang="en-US" altLang="en-US" sz="2000" i="1" dirty="0" smtClean="0"/>
          </a:p>
          <a:p>
            <a:pPr eaLnBrk="1" hangingPunct="1">
              <a:lnSpc>
                <a:spcPct val="90000"/>
              </a:lnSpc>
              <a:buFontTx/>
              <a:buNone/>
              <a:defRPr/>
            </a:pPr>
            <a:r>
              <a:rPr lang="en-US" altLang="en-US" sz="2000" i="1" dirty="0" smtClean="0"/>
              <a:t>	</a:t>
            </a:r>
          </a:p>
          <a:p>
            <a:pPr marL="569913" indent="-225425" eaLnBrk="1" hangingPunct="1">
              <a:lnSpc>
                <a:spcPct val="90000"/>
              </a:lnSpc>
              <a:buFontTx/>
              <a:buNone/>
              <a:defRPr/>
            </a:pPr>
            <a:r>
              <a:rPr lang="en-US" altLang="en-US" sz="1400" i="1" dirty="0" smtClean="0">
                <a:solidFill>
                  <a:srgbClr val="532B64"/>
                </a:solidFill>
              </a:rPr>
              <a:t>		</a:t>
            </a:r>
            <a:r>
              <a:rPr lang="en-US" altLang="en-US" sz="2800" dirty="0">
                <a:solidFill>
                  <a:srgbClr val="532B64"/>
                </a:solidFill>
              </a:rPr>
              <a:t>The main goals are to detect TB disease early 	and to promptly isolate and treat people who 	have TB disease.</a:t>
            </a:r>
          </a:p>
        </p:txBody>
      </p:sp>
      <p:sp>
        <p:nvSpPr>
          <p:cNvPr id="54277" name="Rectangle 5"/>
          <p:cNvSpPr>
            <a:spLocks noGrp="1" noChangeArrowheads="1"/>
          </p:cNvSpPr>
          <p:nvPr>
            <p:ph type="title"/>
          </p:nvPr>
        </p:nvSpPr>
        <p:spPr>
          <a:xfrm>
            <a:off x="381000" y="685800"/>
            <a:ext cx="8275638" cy="685800"/>
          </a:xfrm>
          <a:noFill/>
        </p:spPr>
        <p:txBody>
          <a:bodyPr/>
          <a:lstStyle/>
          <a:p>
            <a:pPr eaLnBrk="1" hangingPunct="1"/>
            <a:r>
              <a:rPr lang="en-US" altLang="en-US" smtClean="0"/>
              <a:t>TB Infection Control</a:t>
            </a:r>
            <a:br>
              <a:rPr lang="en-US" altLang="en-US" smtClean="0"/>
            </a:br>
            <a:r>
              <a:rPr lang="en-US" altLang="en-US" smtClean="0"/>
              <a:t>Study Question 5.6</a:t>
            </a:r>
          </a:p>
        </p:txBody>
      </p:sp>
      <p:sp>
        <p:nvSpPr>
          <p:cNvPr id="54278" name="Rectangle 6"/>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972A8B0-7742-41D8-8458-C1FD0D35C32C}" type="slidenum">
              <a:rPr lang="en-US" altLang="en-US" sz="2000" smtClean="0"/>
              <a:pPr>
                <a:spcBef>
                  <a:spcPct val="0"/>
                </a:spcBef>
                <a:buClrTx/>
                <a:buFontTx/>
                <a:buNone/>
              </a:pPr>
              <a:t>26</a:t>
            </a:fld>
            <a:endParaRPr lang="en-US" altLang="en-US" sz="2000" smtClean="0"/>
          </a:p>
        </p:txBody>
      </p:sp>
      <p:sp>
        <p:nvSpPr>
          <p:cNvPr id="342019" name="Rectangle 3"/>
          <p:cNvSpPr>
            <a:spLocks noGrp="1" noChangeArrowheads="1"/>
          </p:cNvSpPr>
          <p:nvPr>
            <p:ph type="body" idx="1"/>
          </p:nvPr>
        </p:nvSpPr>
        <p:spPr>
          <a:xfrm>
            <a:off x="381000" y="1371600"/>
            <a:ext cx="8382000" cy="5029200"/>
          </a:xfrm>
        </p:spPr>
        <p:txBody>
          <a:bodyPr/>
          <a:lstStyle/>
          <a:p>
            <a:pPr eaLnBrk="1" hangingPunct="1">
              <a:lnSpc>
                <a:spcPct val="90000"/>
              </a:lnSpc>
              <a:buFontTx/>
              <a:buNone/>
            </a:pPr>
            <a:r>
              <a:rPr lang="en-US" altLang="en-US" sz="2800" smtClean="0"/>
              <a:t>	What would make a health care worker suspect that a patient has TB disease? </a:t>
            </a:r>
            <a:endParaRPr lang="en-US" altLang="en-US" sz="1600" i="1" smtClean="0"/>
          </a:p>
          <a:p>
            <a:pPr eaLnBrk="1" hangingPunct="1">
              <a:lnSpc>
                <a:spcPct val="90000"/>
              </a:lnSpc>
              <a:buFontTx/>
              <a:buNone/>
            </a:pPr>
            <a:endParaRPr lang="en-US" altLang="en-US" sz="2000" i="1" smtClean="0"/>
          </a:p>
          <a:p>
            <a:pPr lvl="2" eaLnBrk="1" hangingPunct="1">
              <a:lnSpc>
                <a:spcPct val="90000"/>
              </a:lnSpc>
            </a:pPr>
            <a:r>
              <a:rPr lang="en-US" altLang="en-US" sz="2800" smtClean="0">
                <a:solidFill>
                  <a:srgbClr val="532B64"/>
                </a:solidFill>
              </a:rPr>
              <a:t>Persistent cough</a:t>
            </a:r>
          </a:p>
          <a:p>
            <a:pPr lvl="2" eaLnBrk="1" hangingPunct="1">
              <a:lnSpc>
                <a:spcPct val="90000"/>
              </a:lnSpc>
            </a:pPr>
            <a:endParaRPr lang="en-US" altLang="en-US" sz="1600" smtClean="0">
              <a:solidFill>
                <a:srgbClr val="532B64"/>
              </a:solidFill>
            </a:endParaRPr>
          </a:p>
          <a:p>
            <a:pPr lvl="2" eaLnBrk="1" hangingPunct="1">
              <a:lnSpc>
                <a:spcPct val="90000"/>
              </a:lnSpc>
            </a:pPr>
            <a:r>
              <a:rPr lang="en-US" altLang="en-US" sz="2800" smtClean="0">
                <a:solidFill>
                  <a:srgbClr val="532B64"/>
                </a:solidFill>
              </a:rPr>
              <a:t>Bloody sputum</a:t>
            </a:r>
          </a:p>
          <a:p>
            <a:pPr lvl="2" eaLnBrk="1" hangingPunct="1">
              <a:lnSpc>
                <a:spcPct val="90000"/>
              </a:lnSpc>
            </a:pPr>
            <a:endParaRPr lang="en-US" altLang="en-US" sz="1600" smtClean="0">
              <a:solidFill>
                <a:srgbClr val="532B64"/>
              </a:solidFill>
            </a:endParaRPr>
          </a:p>
          <a:p>
            <a:pPr lvl="2" eaLnBrk="1" hangingPunct="1">
              <a:lnSpc>
                <a:spcPct val="90000"/>
              </a:lnSpc>
            </a:pPr>
            <a:r>
              <a:rPr lang="en-US" altLang="en-US" sz="2800" smtClean="0">
                <a:solidFill>
                  <a:srgbClr val="532B64"/>
                </a:solidFill>
              </a:rPr>
              <a:t>Weight loss or loss of appetite</a:t>
            </a:r>
          </a:p>
          <a:p>
            <a:pPr lvl="2" eaLnBrk="1" hangingPunct="1">
              <a:lnSpc>
                <a:spcPct val="90000"/>
              </a:lnSpc>
            </a:pPr>
            <a:endParaRPr lang="en-US" altLang="en-US" sz="1600" smtClean="0">
              <a:solidFill>
                <a:srgbClr val="532B64"/>
              </a:solidFill>
            </a:endParaRPr>
          </a:p>
          <a:p>
            <a:pPr lvl="2" eaLnBrk="1" hangingPunct="1">
              <a:lnSpc>
                <a:spcPct val="90000"/>
              </a:lnSpc>
            </a:pPr>
            <a:r>
              <a:rPr lang="en-US" altLang="en-US" sz="2800" smtClean="0">
                <a:solidFill>
                  <a:srgbClr val="532B64"/>
                </a:solidFill>
              </a:rPr>
              <a:t>Fever</a:t>
            </a:r>
          </a:p>
          <a:p>
            <a:pPr lvl="2" eaLnBrk="1" hangingPunct="1">
              <a:lnSpc>
                <a:spcPct val="90000"/>
              </a:lnSpc>
            </a:pPr>
            <a:endParaRPr lang="en-US" altLang="en-US" sz="1600" smtClean="0">
              <a:solidFill>
                <a:srgbClr val="532B64"/>
              </a:solidFill>
            </a:endParaRPr>
          </a:p>
          <a:p>
            <a:pPr lvl="2" eaLnBrk="1" hangingPunct="1">
              <a:lnSpc>
                <a:spcPct val="90000"/>
              </a:lnSpc>
            </a:pPr>
            <a:r>
              <a:rPr lang="en-US" altLang="en-US" sz="2800" smtClean="0">
                <a:solidFill>
                  <a:srgbClr val="532B64"/>
                </a:solidFill>
              </a:rPr>
              <a:t>Night sweats</a:t>
            </a:r>
          </a:p>
        </p:txBody>
      </p:sp>
      <p:sp>
        <p:nvSpPr>
          <p:cNvPr id="56325" name="Rectangle 5"/>
          <p:cNvSpPr>
            <a:spLocks noGrp="1" noChangeArrowheads="1"/>
          </p:cNvSpPr>
          <p:nvPr>
            <p:ph type="title"/>
          </p:nvPr>
        </p:nvSpPr>
        <p:spPr>
          <a:xfrm>
            <a:off x="381000" y="685800"/>
            <a:ext cx="8275638" cy="685800"/>
          </a:xfrm>
          <a:noFill/>
        </p:spPr>
        <p:txBody>
          <a:bodyPr/>
          <a:lstStyle/>
          <a:p>
            <a:pPr eaLnBrk="1" hangingPunct="1"/>
            <a:r>
              <a:rPr lang="en-US" altLang="en-US" smtClean="0"/>
              <a:t>TB Infection Control</a:t>
            </a:r>
            <a:br>
              <a:rPr lang="en-US" altLang="en-US" smtClean="0"/>
            </a:br>
            <a:r>
              <a:rPr lang="en-US" altLang="en-US" smtClean="0"/>
              <a:t>Study Question 5.7</a:t>
            </a:r>
          </a:p>
        </p:txBody>
      </p:sp>
      <p:sp>
        <p:nvSpPr>
          <p:cNvPr id="56326" name="Rectangle 6"/>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532B6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2019">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2019">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2019">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2019">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20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53EC35B-DE49-4A63-9811-D38D6BB4EA74}" type="slidenum">
              <a:rPr lang="en-US" altLang="en-US" sz="2000" smtClean="0"/>
              <a:pPr>
                <a:spcBef>
                  <a:spcPct val="0"/>
                </a:spcBef>
                <a:buClrTx/>
                <a:buFontTx/>
                <a:buNone/>
              </a:pPr>
              <a:t>27</a:t>
            </a:fld>
            <a:endParaRPr lang="en-US" altLang="en-US" sz="2000" smtClean="0"/>
          </a:p>
        </p:txBody>
      </p:sp>
      <p:sp>
        <p:nvSpPr>
          <p:cNvPr id="343043" name="Rectangle 3"/>
          <p:cNvSpPr>
            <a:spLocks noGrp="1" noChangeArrowheads="1"/>
          </p:cNvSpPr>
          <p:nvPr>
            <p:ph type="body" idx="1"/>
          </p:nvPr>
        </p:nvSpPr>
        <p:spPr>
          <a:xfrm>
            <a:off x="76200" y="1371600"/>
            <a:ext cx="8943975" cy="5105400"/>
          </a:xfrm>
        </p:spPr>
        <p:txBody>
          <a:bodyPr/>
          <a:lstStyle/>
          <a:p>
            <a:pPr eaLnBrk="1" hangingPunct="1">
              <a:lnSpc>
                <a:spcPct val="80000"/>
              </a:lnSpc>
              <a:buFontTx/>
              <a:buNone/>
              <a:defRPr/>
            </a:pPr>
            <a:r>
              <a:rPr lang="en-US" altLang="en-US" sz="2800" dirty="0" smtClean="0"/>
              <a:t>	What should be done when a health care worker suspects that a patient has TB disease?</a:t>
            </a:r>
            <a:r>
              <a:rPr lang="en-US" altLang="en-US" sz="2400" dirty="0" smtClean="0"/>
              <a:t> </a:t>
            </a:r>
            <a:endParaRPr lang="en-US" altLang="en-US" sz="1800" i="1" dirty="0" smtClean="0"/>
          </a:p>
          <a:p>
            <a:pPr eaLnBrk="1" hangingPunct="1">
              <a:lnSpc>
                <a:spcPct val="80000"/>
              </a:lnSpc>
              <a:buFontTx/>
              <a:buNone/>
              <a:defRPr/>
            </a:pPr>
            <a:endParaRPr lang="en-US" altLang="en-US" sz="2000" dirty="0" smtClean="0"/>
          </a:p>
          <a:p>
            <a:pPr eaLnBrk="1" hangingPunct="1">
              <a:lnSpc>
                <a:spcPct val="80000"/>
              </a:lnSpc>
              <a:buFontTx/>
              <a:buNone/>
              <a:defRPr/>
            </a:pPr>
            <a:r>
              <a:rPr lang="en-US" altLang="en-US" sz="2000" dirty="0"/>
              <a:t>	</a:t>
            </a:r>
            <a:r>
              <a:rPr lang="en-US" altLang="en-US" sz="2400" dirty="0">
                <a:solidFill>
                  <a:srgbClr val="532B64"/>
                </a:solidFill>
              </a:rPr>
              <a:t>The patient should be</a:t>
            </a:r>
          </a:p>
          <a:p>
            <a:pPr lvl="2" eaLnBrk="1" hangingPunct="1">
              <a:lnSpc>
                <a:spcPct val="80000"/>
              </a:lnSpc>
              <a:spcBef>
                <a:spcPts val="600"/>
              </a:spcBef>
              <a:spcAft>
                <a:spcPts val="600"/>
              </a:spcAft>
              <a:defRPr/>
            </a:pPr>
            <a:endParaRPr lang="en-US" altLang="en-US" sz="1200" dirty="0" smtClean="0">
              <a:solidFill>
                <a:srgbClr val="532B64"/>
              </a:solidFill>
            </a:endParaRPr>
          </a:p>
          <a:p>
            <a:pPr lvl="2" eaLnBrk="1" hangingPunct="1">
              <a:lnSpc>
                <a:spcPct val="80000"/>
              </a:lnSpc>
              <a:spcBef>
                <a:spcPts val="600"/>
              </a:spcBef>
              <a:spcAft>
                <a:spcPts val="600"/>
              </a:spcAft>
              <a:defRPr/>
            </a:pPr>
            <a:r>
              <a:rPr lang="en-US" altLang="en-US" dirty="0" smtClean="0">
                <a:solidFill>
                  <a:srgbClr val="532B64"/>
                </a:solidFill>
              </a:rPr>
              <a:t>Placed </a:t>
            </a:r>
            <a:r>
              <a:rPr lang="en-US" altLang="en-US" dirty="0">
                <a:solidFill>
                  <a:srgbClr val="532B64"/>
                </a:solidFill>
              </a:rPr>
              <a:t>in an area away from other patients and evaluated</a:t>
            </a:r>
          </a:p>
          <a:p>
            <a:pPr lvl="2" eaLnBrk="1" hangingPunct="1">
              <a:lnSpc>
                <a:spcPct val="80000"/>
              </a:lnSpc>
              <a:spcBef>
                <a:spcPts val="600"/>
              </a:spcBef>
              <a:spcAft>
                <a:spcPts val="600"/>
              </a:spcAft>
              <a:defRPr/>
            </a:pPr>
            <a:endParaRPr lang="en-US" altLang="en-US" sz="1200" dirty="0" smtClean="0">
              <a:solidFill>
                <a:srgbClr val="532B64"/>
              </a:solidFill>
            </a:endParaRPr>
          </a:p>
          <a:p>
            <a:pPr lvl="2" eaLnBrk="1" hangingPunct="1">
              <a:lnSpc>
                <a:spcPct val="80000"/>
              </a:lnSpc>
              <a:spcBef>
                <a:spcPts val="600"/>
              </a:spcBef>
              <a:spcAft>
                <a:spcPts val="600"/>
              </a:spcAft>
              <a:defRPr/>
            </a:pPr>
            <a:r>
              <a:rPr lang="en-US" altLang="en-US" dirty="0" smtClean="0">
                <a:solidFill>
                  <a:srgbClr val="532B64"/>
                </a:solidFill>
              </a:rPr>
              <a:t>Given </a:t>
            </a:r>
            <a:r>
              <a:rPr lang="en-US" altLang="en-US" dirty="0">
                <a:solidFill>
                  <a:srgbClr val="532B64"/>
                </a:solidFill>
              </a:rPr>
              <a:t>surgical mask to wear</a:t>
            </a:r>
          </a:p>
          <a:p>
            <a:pPr lvl="2" eaLnBrk="1" hangingPunct="1">
              <a:lnSpc>
                <a:spcPct val="80000"/>
              </a:lnSpc>
              <a:spcBef>
                <a:spcPts val="600"/>
              </a:spcBef>
              <a:spcAft>
                <a:spcPts val="600"/>
              </a:spcAft>
              <a:defRPr/>
            </a:pPr>
            <a:endParaRPr lang="en-US" altLang="en-US" sz="1200" dirty="0" smtClean="0">
              <a:solidFill>
                <a:srgbClr val="532B64"/>
              </a:solidFill>
            </a:endParaRPr>
          </a:p>
          <a:p>
            <a:pPr lvl="2" eaLnBrk="1" hangingPunct="1">
              <a:lnSpc>
                <a:spcPct val="80000"/>
              </a:lnSpc>
              <a:spcBef>
                <a:spcPts val="0"/>
              </a:spcBef>
              <a:spcAft>
                <a:spcPts val="0"/>
              </a:spcAft>
              <a:defRPr/>
            </a:pPr>
            <a:r>
              <a:rPr lang="en-US" altLang="en-US" dirty="0" smtClean="0">
                <a:solidFill>
                  <a:srgbClr val="532B64"/>
                </a:solidFill>
              </a:rPr>
              <a:t>Given </a:t>
            </a:r>
            <a:r>
              <a:rPr lang="en-US" altLang="en-US" dirty="0">
                <a:solidFill>
                  <a:srgbClr val="532B64"/>
                </a:solidFill>
              </a:rPr>
              <a:t>tissues and asked to cover nose and mouth when coughing or sneezing</a:t>
            </a:r>
          </a:p>
          <a:p>
            <a:pPr marL="342900" lvl="2" indent="-342900" eaLnBrk="1" hangingPunct="1">
              <a:lnSpc>
                <a:spcPct val="80000"/>
              </a:lnSpc>
              <a:spcBef>
                <a:spcPts val="0"/>
              </a:spcBef>
              <a:spcAft>
                <a:spcPts val="0"/>
              </a:spcAft>
              <a:buFontTx/>
              <a:buNone/>
              <a:defRPr/>
            </a:pPr>
            <a:r>
              <a:rPr lang="en-US" altLang="en-US" dirty="0" smtClean="0">
                <a:solidFill>
                  <a:srgbClr val="532B64"/>
                </a:solidFill>
                <a:ea typeface="+mn-ea"/>
                <a:cs typeface="+mn-cs"/>
              </a:rPr>
              <a:t>	</a:t>
            </a:r>
            <a:endParaRPr lang="en-US" altLang="en-US" sz="1000" dirty="0" smtClean="0">
              <a:solidFill>
                <a:srgbClr val="532B64"/>
              </a:solidFill>
              <a:ea typeface="+mn-ea"/>
              <a:cs typeface="+mn-cs"/>
            </a:endParaRPr>
          </a:p>
          <a:p>
            <a:pPr marL="342900" lvl="2" indent="-342900" eaLnBrk="1" hangingPunct="1">
              <a:lnSpc>
                <a:spcPct val="80000"/>
              </a:lnSpc>
              <a:buFontTx/>
              <a:buNone/>
              <a:defRPr/>
            </a:pPr>
            <a:r>
              <a:rPr lang="en-US" altLang="en-US" dirty="0">
                <a:solidFill>
                  <a:srgbClr val="532B64"/>
                </a:solidFill>
                <a:ea typeface="+mn-ea"/>
                <a:cs typeface="+mn-cs"/>
              </a:rPr>
              <a:t>	</a:t>
            </a:r>
            <a:r>
              <a:rPr lang="en-US" altLang="en-US" dirty="0" smtClean="0">
                <a:solidFill>
                  <a:srgbClr val="532B64"/>
                </a:solidFill>
                <a:ea typeface="+mn-ea"/>
                <a:cs typeface="+mn-cs"/>
              </a:rPr>
              <a:t>Patients who are diagnosed </a:t>
            </a:r>
            <a:r>
              <a:rPr lang="en-US" altLang="en-US" dirty="0">
                <a:solidFill>
                  <a:srgbClr val="532B64"/>
                </a:solidFill>
                <a:ea typeface="+mn-ea"/>
                <a:cs typeface="+mn-cs"/>
              </a:rPr>
              <a:t>with TB should start appropriate treatment at once</a:t>
            </a:r>
          </a:p>
        </p:txBody>
      </p:sp>
      <p:sp>
        <p:nvSpPr>
          <p:cNvPr id="58373" name="Rectangle 5"/>
          <p:cNvSpPr>
            <a:spLocks noGrp="1" noChangeArrowheads="1"/>
          </p:cNvSpPr>
          <p:nvPr>
            <p:ph type="title"/>
          </p:nvPr>
        </p:nvSpPr>
        <p:spPr>
          <a:xfrm>
            <a:off x="381000" y="685800"/>
            <a:ext cx="8275638" cy="685800"/>
          </a:xfrm>
          <a:noFill/>
        </p:spPr>
        <p:txBody>
          <a:bodyPr/>
          <a:lstStyle/>
          <a:p>
            <a:pPr eaLnBrk="1" hangingPunct="1"/>
            <a:r>
              <a:rPr lang="en-US" altLang="en-US" smtClean="0"/>
              <a:t>TB Infection Control</a:t>
            </a:r>
            <a:br>
              <a:rPr lang="en-US" altLang="en-US" smtClean="0"/>
            </a:br>
            <a:r>
              <a:rPr lang="en-US" altLang="en-US" smtClean="0"/>
              <a:t>Study Question 5.8</a:t>
            </a:r>
          </a:p>
        </p:txBody>
      </p:sp>
      <p:sp>
        <p:nvSpPr>
          <p:cNvPr id="58374" name="Rectangle 6"/>
          <p:cNvSpPr>
            <a:spLocks noChangeArrowheads="1"/>
          </p:cNvSpPr>
          <p:nvPr/>
        </p:nvSpPr>
        <p:spPr bwMode="auto">
          <a:xfrm>
            <a:off x="381000" y="152400"/>
            <a:ext cx="8305800" cy="1143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30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304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304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304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304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30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7AFB537-F51F-457F-B4FC-1AC346DF1732}" type="slidenum">
              <a:rPr lang="en-US" altLang="en-US" sz="2000" smtClean="0"/>
              <a:pPr>
                <a:spcBef>
                  <a:spcPct val="0"/>
                </a:spcBef>
                <a:buClrTx/>
                <a:buFontTx/>
                <a:buNone/>
              </a:pPr>
              <a:t>28</a:t>
            </a:fld>
            <a:endParaRPr lang="en-US" altLang="en-US" sz="2000" smtClean="0"/>
          </a:p>
        </p:txBody>
      </p:sp>
      <p:sp>
        <p:nvSpPr>
          <p:cNvPr id="60419" name="Rectangle 2"/>
          <p:cNvSpPr>
            <a:spLocks noGrp="1" noChangeArrowheads="1"/>
          </p:cNvSpPr>
          <p:nvPr>
            <p:ph type="ctrTitle"/>
          </p:nvPr>
        </p:nvSpPr>
        <p:spPr>
          <a:xfrm>
            <a:off x="152400" y="2362200"/>
            <a:ext cx="8839200" cy="1600200"/>
          </a:xfrm>
        </p:spPr>
        <p:txBody>
          <a:bodyPr/>
          <a:lstStyle/>
          <a:p>
            <a:pPr eaLnBrk="1" hangingPunct="1"/>
            <a:r>
              <a:rPr lang="en-US" altLang="en-US" sz="4400" smtClean="0">
                <a:solidFill>
                  <a:srgbClr val="532B64"/>
                </a:solidFill>
              </a:rPr>
              <a:t>TB Infection Control </a:t>
            </a:r>
            <a:br>
              <a:rPr lang="en-US" altLang="en-US" sz="4400" smtClean="0">
                <a:solidFill>
                  <a:srgbClr val="532B64"/>
                </a:solidFill>
              </a:rPr>
            </a:br>
            <a:r>
              <a:rPr lang="en-US" altLang="en-US" sz="1600" smtClean="0">
                <a:solidFill>
                  <a:srgbClr val="532B64"/>
                </a:solidFill>
              </a:rPr>
              <a:t/>
            </a:r>
            <a:br>
              <a:rPr lang="en-US" altLang="en-US" sz="1600" smtClean="0">
                <a:solidFill>
                  <a:srgbClr val="532B64"/>
                </a:solidFill>
              </a:rPr>
            </a:br>
            <a:r>
              <a:rPr lang="en-US" altLang="en-US" sz="4000" smtClean="0">
                <a:solidFill>
                  <a:srgbClr val="532B64"/>
                </a:solidFill>
              </a:rPr>
              <a:t>TB Infection Control Measures</a:t>
            </a:r>
          </a:p>
        </p:txBody>
      </p:sp>
      <p:sp>
        <p:nvSpPr>
          <p:cNvPr id="60420"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pPr>
              <a:defRPr/>
            </a:pPr>
            <a:r>
              <a:rPr lang="en-US"/>
              <a:t>Module 5 – Infectiousness and Infection Control</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57710E6-8E1A-42D9-B9FC-33C772691519}" type="slidenum">
              <a:rPr lang="en-US" altLang="en-US" sz="2000" smtClean="0"/>
              <a:pPr>
                <a:spcBef>
                  <a:spcPct val="0"/>
                </a:spcBef>
                <a:buClrTx/>
                <a:buFontTx/>
                <a:buNone/>
              </a:pPr>
              <a:t>29</a:t>
            </a:fld>
            <a:endParaRPr lang="en-US" altLang="en-US" sz="2000" smtClean="0"/>
          </a:p>
        </p:txBody>
      </p:sp>
      <p:sp>
        <p:nvSpPr>
          <p:cNvPr id="62468" name="Rectangle 2"/>
          <p:cNvSpPr>
            <a:spLocks noGrp="1" noChangeArrowheads="1"/>
          </p:cNvSpPr>
          <p:nvPr>
            <p:ph type="title"/>
          </p:nvPr>
        </p:nvSpPr>
        <p:spPr>
          <a:xfrm>
            <a:off x="0" y="0"/>
            <a:ext cx="8839200" cy="1295400"/>
          </a:xfrm>
        </p:spPr>
        <p:txBody>
          <a:bodyPr/>
          <a:lstStyle/>
          <a:p>
            <a:pPr eaLnBrk="1" hangingPunct="1"/>
            <a:r>
              <a:rPr lang="en-US" altLang="en-US" smtClean="0"/>
              <a:t>TB Infection Control Measures (1)</a:t>
            </a:r>
            <a:r>
              <a:rPr lang="en-US" altLang="en-US" sz="3600" smtClean="0"/>
              <a:t/>
            </a:r>
            <a:br>
              <a:rPr lang="en-US" altLang="en-US" sz="3600" smtClean="0"/>
            </a:br>
            <a:r>
              <a:rPr lang="en-US" altLang="en-US" sz="3200" smtClean="0"/>
              <a:t>Hierarchy of Infection Control</a:t>
            </a:r>
          </a:p>
        </p:txBody>
      </p:sp>
      <p:grpSp>
        <p:nvGrpSpPr>
          <p:cNvPr id="62469" name="Group 3"/>
          <p:cNvGrpSpPr>
            <a:grpSpLocks/>
          </p:cNvGrpSpPr>
          <p:nvPr/>
        </p:nvGrpSpPr>
        <p:grpSpPr bwMode="auto">
          <a:xfrm>
            <a:off x="228600" y="1752600"/>
            <a:ext cx="8686800" cy="4114800"/>
            <a:chOff x="144" y="1488"/>
            <a:chExt cx="5472" cy="2592"/>
          </a:xfrm>
        </p:grpSpPr>
        <p:sp>
          <p:nvSpPr>
            <p:cNvPr id="62470" name="Rectangle 4"/>
            <p:cNvSpPr>
              <a:spLocks noChangeArrowheads="1"/>
            </p:cNvSpPr>
            <p:nvPr/>
          </p:nvSpPr>
          <p:spPr bwMode="auto">
            <a:xfrm>
              <a:off x="144" y="1488"/>
              <a:ext cx="5472" cy="816"/>
            </a:xfrm>
            <a:prstGeom prst="rect">
              <a:avLst/>
            </a:prstGeom>
            <a:solidFill>
              <a:srgbClr val="CCFFCC"/>
            </a:solidFill>
            <a:ln w="9525">
              <a:miter lim="800000"/>
              <a:headEnd/>
              <a:tailEnd/>
            </a:ln>
            <a:scene3d>
              <a:camera prst="legacyPerspectiveBottom"/>
              <a:lightRig rig="legacyFlat3" dir="t"/>
            </a:scene3d>
            <a:sp3d extrusionH="1801800" prstMaterial="legacyMatte">
              <a:bevelT w="13500" h="13500" prst="angle"/>
              <a:bevelB w="13500" h="13500" prst="angle"/>
              <a:extrusionClr>
                <a:srgbClr val="CCFFCC"/>
              </a:extrusionClr>
              <a:contourClr>
                <a:srgbClr val="CCFFCC"/>
              </a:contourClr>
            </a:sp3d>
          </p:spPr>
          <p:txBody>
            <a:bodyPr wrap="none" anchor="ctr">
              <a:flatTx/>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latin typeface="Tahoma" panose="020B0604030504040204" pitchFamily="34" charset="0"/>
              </a:endParaRPr>
            </a:p>
          </p:txBody>
        </p:sp>
        <p:sp>
          <p:nvSpPr>
            <p:cNvPr id="62471" name="Rectangle 5"/>
            <p:cNvSpPr>
              <a:spLocks noChangeArrowheads="1"/>
            </p:cNvSpPr>
            <p:nvPr/>
          </p:nvSpPr>
          <p:spPr bwMode="auto">
            <a:xfrm>
              <a:off x="552" y="2400"/>
              <a:ext cx="4656" cy="768"/>
            </a:xfrm>
            <a:prstGeom prst="rect">
              <a:avLst/>
            </a:prstGeom>
            <a:solidFill>
              <a:srgbClr val="FFCC66"/>
            </a:solidFill>
            <a:ln w="9525">
              <a:miter lim="800000"/>
              <a:headEnd/>
              <a:tailEnd/>
            </a:ln>
            <a:scene3d>
              <a:camera prst="legacyPerspectiveBottom"/>
              <a:lightRig rig="legacyFlat3" dir="t"/>
            </a:scene3d>
            <a:sp3d extrusionH="1801800" prstMaterial="legacyMatte">
              <a:bevelT w="13500" h="13500" prst="angle"/>
              <a:bevelB w="13500" h="13500" prst="angle"/>
              <a:extrusionClr>
                <a:srgbClr val="FFCC66"/>
              </a:extrusionClr>
              <a:contourClr>
                <a:srgbClr val="FFCC66"/>
              </a:contourClr>
            </a:sp3d>
          </p:spPr>
          <p:txBody>
            <a:bodyPr wrap="none" anchor="ctr">
              <a:flatTx/>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3600" b="0">
                <a:solidFill>
                  <a:srgbClr val="000066"/>
                </a:solidFill>
                <a:latin typeface="Tahoma" panose="020B0604030504040204" pitchFamily="34" charset="0"/>
              </a:endParaRPr>
            </a:p>
          </p:txBody>
        </p:sp>
        <p:sp>
          <p:nvSpPr>
            <p:cNvPr id="62472" name="Rectangle 6"/>
            <p:cNvSpPr>
              <a:spLocks noChangeArrowheads="1"/>
            </p:cNvSpPr>
            <p:nvPr/>
          </p:nvSpPr>
          <p:spPr bwMode="auto">
            <a:xfrm>
              <a:off x="1128" y="3264"/>
              <a:ext cx="3504" cy="816"/>
            </a:xfrm>
            <a:prstGeom prst="rect">
              <a:avLst/>
            </a:prstGeom>
            <a:solidFill>
              <a:srgbClr val="CCECFF"/>
            </a:solidFill>
            <a:ln w="9525">
              <a:miter lim="800000"/>
              <a:headEnd/>
              <a:tailEnd/>
            </a:ln>
            <a:scene3d>
              <a:camera prst="legacyPerspectiveBottom"/>
              <a:lightRig rig="legacyFlat3" dir="t"/>
            </a:scene3d>
            <a:sp3d extrusionH="1801800" prstMaterial="legacyMatte">
              <a:bevelT w="13500" h="13500" prst="angle"/>
              <a:bevelB w="13500" h="13500" prst="angle"/>
              <a:extrusionClr>
                <a:srgbClr val="CCECFF"/>
              </a:extrusionClr>
              <a:contourClr>
                <a:srgbClr val="CCECFF"/>
              </a:contourClr>
            </a:sp3d>
          </p:spPr>
          <p:txBody>
            <a:bodyPr wrap="none" anchor="ctr">
              <a:flatTx/>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2800">
                <a:solidFill>
                  <a:srgbClr val="000066"/>
                </a:solidFill>
                <a:latin typeface="Arial Unicode MS" panose="020B0604020202020204" pitchFamily="34" charset="-128"/>
              </a:endParaRPr>
            </a:p>
          </p:txBody>
        </p:sp>
        <p:sp>
          <p:nvSpPr>
            <p:cNvPr id="62473" name="Text Box 7"/>
            <p:cNvSpPr txBox="1">
              <a:spLocks noChangeArrowheads="1"/>
            </p:cNvSpPr>
            <p:nvPr/>
          </p:nvSpPr>
          <p:spPr bwMode="auto">
            <a:xfrm>
              <a:off x="1824" y="3446"/>
              <a:ext cx="280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3400" b="0"/>
                <a:t>Respiratory Protection</a:t>
              </a:r>
            </a:p>
          </p:txBody>
        </p:sp>
        <p:sp>
          <p:nvSpPr>
            <p:cNvPr id="62474" name="Text Box 8"/>
            <p:cNvSpPr txBox="1">
              <a:spLocks noChangeArrowheads="1"/>
            </p:cNvSpPr>
            <p:nvPr/>
          </p:nvSpPr>
          <p:spPr bwMode="auto">
            <a:xfrm>
              <a:off x="1776" y="1677"/>
              <a:ext cx="3407"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4000" b="0"/>
                <a:t>Administrative Controls</a:t>
              </a:r>
            </a:p>
          </p:txBody>
        </p:sp>
        <p:sp>
          <p:nvSpPr>
            <p:cNvPr id="62475" name="Text Box 9"/>
            <p:cNvSpPr txBox="1">
              <a:spLocks noChangeArrowheads="1"/>
            </p:cNvSpPr>
            <p:nvPr/>
          </p:nvSpPr>
          <p:spPr bwMode="auto">
            <a:xfrm>
              <a:off x="1711" y="2559"/>
              <a:ext cx="3275"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3800" b="0"/>
                <a:t>Environmental Controls</a:t>
              </a:r>
            </a:p>
          </p:txBody>
        </p:sp>
        <p:pic>
          <p:nvPicPr>
            <p:cNvPr id="62476" name="Picture 10" descr="000138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1584"/>
              <a:ext cx="1056" cy="634"/>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pic>
          <p:nvPicPr>
            <p:cNvPr id="62477" name="Picture 11" descr="IMG_28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8" y="3360"/>
              <a:ext cx="543" cy="57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pic>
          <p:nvPicPr>
            <p:cNvPr id="62478" name="Picture 12" descr="0001439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1" y="2496"/>
              <a:ext cx="912" cy="535"/>
            </a:xfrm>
            <a:prstGeom prst="rect">
              <a:avLst/>
            </a:prstGeom>
            <a:noFill/>
            <a:ln w="9525">
              <a:solidFill>
                <a:srgbClr val="996633"/>
              </a:solidFill>
              <a:miter lim="800000"/>
              <a:headEnd/>
              <a:tailEnd/>
            </a:ln>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979D72E-1E80-4089-B369-FEE52AB9A120}" type="slidenum">
              <a:rPr lang="en-US" altLang="en-US" sz="2000" smtClean="0"/>
              <a:pPr>
                <a:spcBef>
                  <a:spcPct val="0"/>
                </a:spcBef>
                <a:buClrTx/>
                <a:buFontTx/>
                <a:buNone/>
              </a:pPr>
              <a:t>3</a:t>
            </a:fld>
            <a:endParaRPr lang="en-US" altLang="en-US" sz="2000" smtClean="0"/>
          </a:p>
        </p:txBody>
      </p:sp>
      <p:sp>
        <p:nvSpPr>
          <p:cNvPr id="9220" name="Rectangle 3"/>
          <p:cNvSpPr>
            <a:spLocks noGrp="1" noChangeArrowheads="1"/>
          </p:cNvSpPr>
          <p:nvPr>
            <p:ph type="body" idx="1"/>
          </p:nvPr>
        </p:nvSpPr>
        <p:spPr>
          <a:xfrm>
            <a:off x="228600" y="914400"/>
            <a:ext cx="8686800" cy="5486400"/>
          </a:xfrm>
        </p:spPr>
        <p:txBody>
          <a:bodyPr/>
          <a:lstStyle/>
          <a:p>
            <a:pPr eaLnBrk="1" hangingPunct="1"/>
            <a:r>
              <a:rPr lang="en-US" altLang="en-US" sz="2800" smtClean="0"/>
              <a:t>Infectiousness</a:t>
            </a:r>
          </a:p>
          <a:p>
            <a:pPr eaLnBrk="1" hangingPunct="1">
              <a:buFontTx/>
              <a:buNone/>
            </a:pPr>
            <a:endParaRPr lang="en-US" altLang="en-US" sz="1200" smtClean="0"/>
          </a:p>
          <a:p>
            <a:pPr eaLnBrk="1" hangingPunct="1"/>
            <a:r>
              <a:rPr lang="en-US" altLang="en-US" sz="2800" smtClean="0"/>
              <a:t>TB Infection Control</a:t>
            </a:r>
          </a:p>
          <a:p>
            <a:pPr eaLnBrk="1" hangingPunct="1"/>
            <a:endParaRPr lang="en-US" altLang="en-US" sz="1200" smtClean="0"/>
          </a:p>
          <a:p>
            <a:pPr lvl="1" eaLnBrk="1" hangingPunct="1"/>
            <a:r>
              <a:rPr lang="en-US" altLang="en-US" smtClean="0"/>
              <a:t>TB Infection Control Measures</a:t>
            </a:r>
          </a:p>
          <a:p>
            <a:pPr lvl="1" eaLnBrk="1" hangingPunct="1"/>
            <a:endParaRPr lang="en-US" altLang="en-US" sz="1200" smtClean="0"/>
          </a:p>
          <a:p>
            <a:pPr lvl="1" eaLnBrk="1" hangingPunct="1"/>
            <a:r>
              <a:rPr lang="en-US" altLang="en-US" smtClean="0"/>
              <a:t>TB Risk Assessment</a:t>
            </a:r>
          </a:p>
          <a:p>
            <a:pPr lvl="1" eaLnBrk="1" hangingPunct="1"/>
            <a:endParaRPr lang="en-US" altLang="en-US" sz="1200" smtClean="0"/>
          </a:p>
          <a:p>
            <a:pPr lvl="1" eaLnBrk="1" hangingPunct="1"/>
            <a:r>
              <a:rPr lang="en-US" altLang="en-US" smtClean="0"/>
              <a:t>Infection Control in Nontraditional Facility-Based Settings</a:t>
            </a:r>
          </a:p>
          <a:p>
            <a:pPr lvl="1" eaLnBrk="1" hangingPunct="1"/>
            <a:endParaRPr lang="en-US" altLang="en-US" sz="1200" smtClean="0"/>
          </a:p>
          <a:p>
            <a:pPr lvl="1" eaLnBrk="1" hangingPunct="1"/>
            <a:r>
              <a:rPr lang="en-US" altLang="en-US" smtClean="0"/>
              <a:t>TB Infection Control in the Home</a:t>
            </a:r>
          </a:p>
          <a:p>
            <a:pPr lvl="1" eaLnBrk="1" hangingPunct="1"/>
            <a:endParaRPr lang="en-US" altLang="en-US" sz="1200" smtClean="0"/>
          </a:p>
          <a:p>
            <a:pPr eaLnBrk="1" hangingPunct="1"/>
            <a:r>
              <a:rPr lang="en-US" altLang="en-US" sz="2800" smtClean="0"/>
              <a:t>Case Studies</a:t>
            </a:r>
          </a:p>
          <a:p>
            <a:pPr eaLnBrk="1" hangingPunct="1">
              <a:buFontTx/>
              <a:buNone/>
            </a:pPr>
            <a:endParaRPr lang="en-US" altLang="en-US" sz="2800" smtClean="0"/>
          </a:p>
        </p:txBody>
      </p:sp>
      <p:sp>
        <p:nvSpPr>
          <p:cNvPr id="9221" name="Rectangle 5"/>
          <p:cNvSpPr>
            <a:spLocks noGrp="1" noChangeArrowheads="1"/>
          </p:cNvSpPr>
          <p:nvPr>
            <p:ph type="title"/>
          </p:nvPr>
        </p:nvSpPr>
        <p:spPr>
          <a:xfrm>
            <a:off x="427038" y="76200"/>
            <a:ext cx="8229600" cy="762000"/>
          </a:xfrm>
          <a:noFill/>
        </p:spPr>
        <p:txBody>
          <a:bodyPr/>
          <a:lstStyle/>
          <a:p>
            <a:pPr eaLnBrk="1" hangingPunct="1"/>
            <a:r>
              <a:rPr lang="en-US" altLang="en-US" smtClean="0"/>
              <a:t>Module 5: Overview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F94DD57-98A9-45E6-A432-18998F033CFF}" type="slidenum">
              <a:rPr lang="en-US" altLang="en-US" sz="2000" smtClean="0"/>
              <a:pPr>
                <a:spcBef>
                  <a:spcPct val="0"/>
                </a:spcBef>
                <a:buClrTx/>
                <a:buFontTx/>
                <a:buNone/>
              </a:pPr>
              <a:t>30</a:t>
            </a:fld>
            <a:endParaRPr lang="en-US" altLang="en-US" sz="2000" smtClean="0"/>
          </a:p>
        </p:txBody>
      </p:sp>
      <p:sp>
        <p:nvSpPr>
          <p:cNvPr id="64516" name="Rectangle 3"/>
          <p:cNvSpPr>
            <a:spLocks noGrp="1" noChangeArrowheads="1"/>
          </p:cNvSpPr>
          <p:nvPr>
            <p:ph type="body" idx="1"/>
          </p:nvPr>
        </p:nvSpPr>
        <p:spPr>
          <a:xfrm>
            <a:off x="228600" y="1066800"/>
            <a:ext cx="8686800" cy="5105400"/>
          </a:xfrm>
        </p:spPr>
        <p:txBody>
          <a:bodyPr/>
          <a:lstStyle/>
          <a:p>
            <a:pPr eaLnBrk="1" hangingPunct="1">
              <a:lnSpc>
                <a:spcPct val="90000"/>
              </a:lnSpc>
              <a:buFontTx/>
              <a:buNone/>
            </a:pPr>
            <a:r>
              <a:rPr lang="en-US" altLang="en-US" sz="2800" smtClean="0"/>
              <a:t>Three levels of control measures:</a:t>
            </a:r>
          </a:p>
          <a:p>
            <a:pPr eaLnBrk="1" hangingPunct="1">
              <a:lnSpc>
                <a:spcPct val="90000"/>
              </a:lnSpc>
              <a:buFontTx/>
              <a:buNone/>
            </a:pPr>
            <a:endParaRPr lang="en-US" altLang="en-US" sz="2000" u="sng" smtClean="0"/>
          </a:p>
          <a:p>
            <a:pPr eaLnBrk="1" hangingPunct="1">
              <a:lnSpc>
                <a:spcPct val="90000"/>
              </a:lnSpc>
            </a:pPr>
            <a:r>
              <a:rPr lang="en-US" altLang="en-US" sz="2800" u="sng" smtClean="0"/>
              <a:t>Administrative controls:</a:t>
            </a:r>
            <a:r>
              <a:rPr lang="en-US" altLang="en-US" sz="2800" smtClean="0"/>
              <a:t>  managerial measures to reduce risk of exposure to </a:t>
            </a:r>
            <a:r>
              <a:rPr lang="en-US" altLang="en-US" sz="2800" i="1" smtClean="0"/>
              <a:t>M. tuberculosis</a:t>
            </a:r>
          </a:p>
          <a:p>
            <a:pPr eaLnBrk="1" hangingPunct="1">
              <a:lnSpc>
                <a:spcPct val="90000"/>
              </a:lnSpc>
            </a:pPr>
            <a:endParaRPr lang="en-US" altLang="en-US" sz="2000" smtClean="0"/>
          </a:p>
          <a:p>
            <a:pPr eaLnBrk="1" hangingPunct="1">
              <a:lnSpc>
                <a:spcPct val="90000"/>
              </a:lnSpc>
            </a:pPr>
            <a:r>
              <a:rPr lang="en-US" altLang="en-US" sz="2800" u="sng" smtClean="0"/>
              <a:t>Environmental controls:</a:t>
            </a:r>
            <a:r>
              <a:rPr lang="en-US" altLang="en-US" sz="2800" smtClean="0"/>
              <a:t>  engineering systems to prevent the spread of and reduce the concentration of infectious </a:t>
            </a:r>
            <a:r>
              <a:rPr lang="en-US" altLang="en-US" sz="2800" i="1" smtClean="0"/>
              <a:t>M. tuberculosis </a:t>
            </a:r>
            <a:r>
              <a:rPr lang="en-US" altLang="en-US" sz="2800" smtClean="0"/>
              <a:t>droplet nuclei in air</a:t>
            </a:r>
          </a:p>
          <a:p>
            <a:pPr eaLnBrk="1" hangingPunct="1">
              <a:lnSpc>
                <a:spcPct val="90000"/>
              </a:lnSpc>
            </a:pPr>
            <a:endParaRPr lang="en-US" altLang="en-US" sz="2000" smtClean="0"/>
          </a:p>
          <a:p>
            <a:pPr eaLnBrk="1" hangingPunct="1">
              <a:lnSpc>
                <a:spcPct val="90000"/>
              </a:lnSpc>
            </a:pPr>
            <a:r>
              <a:rPr lang="en-US" altLang="en-US" sz="2800" u="sng" smtClean="0"/>
              <a:t>Respiratory-protection controls:</a:t>
            </a:r>
            <a:r>
              <a:rPr lang="en-US" altLang="en-US" sz="2800" smtClean="0"/>
              <a:t>  personal protection to further minimize risk for exposure to </a:t>
            </a:r>
            <a:r>
              <a:rPr lang="en-US" altLang="en-US" sz="2800" i="1" smtClean="0"/>
              <a:t>M. tuberculosis</a:t>
            </a:r>
            <a:r>
              <a:rPr lang="en-US" altLang="en-US" sz="2400" i="1" smtClean="0"/>
              <a:t> </a:t>
            </a:r>
            <a:endParaRPr lang="en-US" altLang="en-US" sz="2800" smtClean="0"/>
          </a:p>
        </p:txBody>
      </p:sp>
      <p:sp>
        <p:nvSpPr>
          <p:cNvPr id="64517" name="Rectangle 4"/>
          <p:cNvSpPr>
            <a:spLocks noGrp="1" noChangeArrowheads="1"/>
          </p:cNvSpPr>
          <p:nvPr>
            <p:ph type="title"/>
          </p:nvPr>
        </p:nvSpPr>
        <p:spPr>
          <a:xfrm>
            <a:off x="228600" y="152400"/>
            <a:ext cx="8716963" cy="685800"/>
          </a:xfrm>
        </p:spPr>
        <p:txBody>
          <a:bodyPr/>
          <a:lstStyle/>
          <a:p>
            <a:pPr eaLnBrk="1" hangingPunct="1"/>
            <a:r>
              <a:rPr lang="en-US" altLang="en-US" smtClean="0"/>
              <a:t>TB Infection Control Measures (2)</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7C7BBF8-3452-4F9E-8019-EF23A0F8C75A}" type="slidenum">
              <a:rPr lang="en-US" altLang="en-US" sz="2000" smtClean="0"/>
              <a:pPr>
                <a:spcBef>
                  <a:spcPct val="0"/>
                </a:spcBef>
                <a:buClrTx/>
                <a:buFontTx/>
                <a:buNone/>
              </a:pPr>
              <a:t>31</a:t>
            </a:fld>
            <a:endParaRPr lang="en-US" altLang="en-US" sz="2000" smtClean="0"/>
          </a:p>
        </p:txBody>
      </p:sp>
      <p:sp>
        <p:nvSpPr>
          <p:cNvPr id="66563" name="Rectangle 2"/>
          <p:cNvSpPr>
            <a:spLocks noGrp="1" noChangeArrowheads="1"/>
          </p:cNvSpPr>
          <p:nvPr>
            <p:ph type="ctrTitle"/>
          </p:nvPr>
        </p:nvSpPr>
        <p:spPr>
          <a:xfrm>
            <a:off x="-152400" y="1905000"/>
            <a:ext cx="9372600" cy="2613025"/>
          </a:xfrm>
        </p:spPr>
        <p:txBody>
          <a:bodyPr/>
          <a:lstStyle/>
          <a:p>
            <a:pPr eaLnBrk="1" hangingPunct="1"/>
            <a:r>
              <a:rPr lang="en-US" altLang="en-US" smtClean="0">
                <a:solidFill>
                  <a:srgbClr val="532B64"/>
                </a:solidFill>
              </a:rPr>
              <a:t>TB Infection Control </a:t>
            </a:r>
            <a:br>
              <a:rPr lang="en-US" altLang="en-US" smtClean="0">
                <a:solidFill>
                  <a:srgbClr val="532B64"/>
                </a:solidFill>
              </a:rPr>
            </a:br>
            <a:r>
              <a:rPr lang="en-US" altLang="en-US" sz="1600" smtClean="0">
                <a:solidFill>
                  <a:srgbClr val="532B64"/>
                </a:solidFill>
              </a:rPr>
              <a:t/>
            </a:r>
            <a:br>
              <a:rPr lang="en-US" altLang="en-US" sz="1600" smtClean="0">
                <a:solidFill>
                  <a:srgbClr val="532B64"/>
                </a:solidFill>
              </a:rPr>
            </a:br>
            <a:r>
              <a:rPr lang="en-US" altLang="en-US" sz="4000" smtClean="0">
                <a:solidFill>
                  <a:srgbClr val="532B64"/>
                </a:solidFill>
              </a:rPr>
              <a:t>TB Infection Control Measures</a:t>
            </a:r>
            <a:r>
              <a:rPr lang="en-US" altLang="en-US" smtClean="0">
                <a:solidFill>
                  <a:srgbClr val="532B64"/>
                </a:solidFill>
              </a:rPr>
              <a:t/>
            </a:r>
            <a:br>
              <a:rPr lang="en-US" altLang="en-US" smtClean="0">
                <a:solidFill>
                  <a:srgbClr val="532B64"/>
                </a:solidFill>
              </a:rPr>
            </a:br>
            <a:r>
              <a:rPr lang="en-US" altLang="en-US" sz="4000" smtClean="0">
                <a:solidFill>
                  <a:srgbClr val="532B64"/>
                </a:solidFill>
              </a:rPr>
              <a:t>Administrative Controls</a:t>
            </a:r>
          </a:p>
        </p:txBody>
      </p:sp>
      <p:sp>
        <p:nvSpPr>
          <p:cNvPr id="6656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239E04C-4720-4DC0-875B-9976AEA77848}" type="slidenum">
              <a:rPr lang="en-US" altLang="en-US" sz="2000" smtClean="0"/>
              <a:pPr>
                <a:spcBef>
                  <a:spcPct val="0"/>
                </a:spcBef>
                <a:buClrTx/>
                <a:buFontTx/>
                <a:buNone/>
              </a:pPr>
              <a:t>32</a:t>
            </a:fld>
            <a:endParaRPr lang="en-US" altLang="en-US" sz="2000" smtClean="0"/>
          </a:p>
        </p:txBody>
      </p:sp>
      <p:sp>
        <p:nvSpPr>
          <p:cNvPr id="68612" name="Rectangle 3"/>
          <p:cNvSpPr>
            <a:spLocks noGrp="1" noChangeArrowheads="1"/>
          </p:cNvSpPr>
          <p:nvPr>
            <p:ph type="body" idx="1"/>
          </p:nvPr>
        </p:nvSpPr>
        <p:spPr>
          <a:xfrm>
            <a:off x="457200" y="1676400"/>
            <a:ext cx="8229600" cy="3962400"/>
          </a:xfrm>
        </p:spPr>
        <p:txBody>
          <a:bodyPr/>
          <a:lstStyle/>
          <a:p>
            <a:pPr eaLnBrk="1" hangingPunct="1">
              <a:lnSpc>
                <a:spcPct val="90000"/>
              </a:lnSpc>
            </a:pPr>
            <a:r>
              <a:rPr lang="en-US" altLang="en-US" sz="2800" smtClean="0"/>
              <a:t>Administrative controls:</a:t>
            </a:r>
          </a:p>
          <a:p>
            <a:pPr eaLnBrk="1" hangingPunct="1">
              <a:lnSpc>
                <a:spcPct val="90000"/>
              </a:lnSpc>
            </a:pPr>
            <a:endParaRPr lang="en-US" altLang="en-US" sz="2800" smtClean="0"/>
          </a:p>
          <a:p>
            <a:pPr lvl="1" eaLnBrk="1" hangingPunct="1">
              <a:lnSpc>
                <a:spcPct val="90000"/>
              </a:lnSpc>
            </a:pPr>
            <a:r>
              <a:rPr lang="en-US" altLang="en-US" smtClean="0"/>
              <a:t>First and most important level of TB infection-control program</a:t>
            </a:r>
          </a:p>
          <a:p>
            <a:pPr lvl="1" eaLnBrk="1" hangingPunct="1">
              <a:lnSpc>
                <a:spcPct val="90000"/>
              </a:lnSpc>
            </a:pPr>
            <a:endParaRPr lang="en-US" altLang="en-US" smtClean="0"/>
          </a:p>
          <a:p>
            <a:pPr lvl="1" eaLnBrk="1" hangingPunct="1">
              <a:lnSpc>
                <a:spcPct val="90000"/>
              </a:lnSpc>
            </a:pPr>
            <a:r>
              <a:rPr lang="en-US" altLang="en-US" smtClean="0"/>
              <a:t>Goal is to reduce risk of exposure to persons who might have TB disease</a:t>
            </a:r>
          </a:p>
        </p:txBody>
      </p:sp>
      <p:sp>
        <p:nvSpPr>
          <p:cNvPr id="68613" name="Rectangle 4"/>
          <p:cNvSpPr>
            <a:spLocks noChangeArrowheads="1"/>
          </p:cNvSpPr>
          <p:nvPr/>
        </p:nvSpPr>
        <p:spPr bwMode="auto">
          <a:xfrm>
            <a:off x="0" y="2286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a:solidFill>
                  <a:srgbClr val="532B64"/>
                </a:solidFill>
              </a:rPr>
              <a:t>Administrative Controls (1)</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BEB8B87-5CC6-4D3B-899A-FADB46B8664B}" type="slidenum">
              <a:rPr lang="en-US" altLang="en-US" sz="2000" smtClean="0"/>
              <a:pPr>
                <a:spcBef>
                  <a:spcPct val="0"/>
                </a:spcBef>
                <a:buClrTx/>
                <a:buFontTx/>
                <a:buNone/>
              </a:pPr>
              <a:t>33</a:t>
            </a:fld>
            <a:endParaRPr lang="en-US" altLang="en-US" sz="2000" smtClean="0"/>
          </a:p>
        </p:txBody>
      </p:sp>
      <p:sp>
        <p:nvSpPr>
          <p:cNvPr id="70660" name="Rectangle 3"/>
          <p:cNvSpPr>
            <a:spLocks noGrp="1" noChangeArrowheads="1"/>
          </p:cNvSpPr>
          <p:nvPr>
            <p:ph type="body" idx="1"/>
          </p:nvPr>
        </p:nvSpPr>
        <p:spPr>
          <a:xfrm>
            <a:off x="304800" y="1066800"/>
            <a:ext cx="8686800" cy="5181600"/>
          </a:xfrm>
        </p:spPr>
        <p:txBody>
          <a:bodyPr/>
          <a:lstStyle/>
          <a:p>
            <a:pPr eaLnBrk="1" hangingPunct="1"/>
            <a:r>
              <a:rPr lang="en-US" altLang="en-US" sz="2800" smtClean="0"/>
              <a:t>Administrative control activities:</a:t>
            </a:r>
          </a:p>
          <a:p>
            <a:pPr eaLnBrk="1" hangingPunct="1"/>
            <a:endParaRPr lang="en-US" altLang="en-US" sz="2000" smtClean="0"/>
          </a:p>
          <a:p>
            <a:pPr lvl="1" eaLnBrk="1" hangingPunct="1"/>
            <a:r>
              <a:rPr lang="en-US" altLang="en-US" smtClean="0"/>
              <a:t>Assigning someone responsibility for TB infection control</a:t>
            </a:r>
          </a:p>
          <a:p>
            <a:pPr lvl="1" eaLnBrk="1" hangingPunct="1"/>
            <a:endParaRPr lang="en-US" altLang="en-US" sz="2000" smtClean="0"/>
          </a:p>
          <a:p>
            <a:pPr lvl="1" eaLnBrk="1" hangingPunct="1"/>
            <a:r>
              <a:rPr lang="en-US" altLang="en-US" smtClean="0"/>
              <a:t>Developing and implementing a written TB infection control plan</a:t>
            </a:r>
          </a:p>
          <a:p>
            <a:pPr lvl="1" eaLnBrk="1" hangingPunct="1"/>
            <a:endParaRPr lang="en-US" altLang="en-US" sz="2000" smtClean="0"/>
          </a:p>
          <a:p>
            <a:pPr lvl="1" eaLnBrk="1" hangingPunct="1"/>
            <a:r>
              <a:rPr lang="en-US" altLang="en-US" smtClean="0"/>
              <a:t>Conducting a TB risk assessment</a:t>
            </a:r>
          </a:p>
          <a:p>
            <a:pPr lvl="1" eaLnBrk="1" hangingPunct="1"/>
            <a:endParaRPr lang="en-US" altLang="en-US" sz="2000" smtClean="0"/>
          </a:p>
          <a:p>
            <a:pPr lvl="1" eaLnBrk="1" hangingPunct="1"/>
            <a:r>
              <a:rPr lang="en-US" altLang="en-US" smtClean="0"/>
              <a:t>Ensuring availability of prompt laboratory processing, testing, and reporting of results</a:t>
            </a:r>
          </a:p>
        </p:txBody>
      </p:sp>
      <p:sp>
        <p:nvSpPr>
          <p:cNvPr id="70661" name="Rectangle 4"/>
          <p:cNvSpPr>
            <a:spLocks noChangeArrowheads="1"/>
          </p:cNvSpPr>
          <p:nvPr/>
        </p:nvSpPr>
        <p:spPr bwMode="auto">
          <a:xfrm>
            <a:off x="0" y="762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a:solidFill>
                  <a:srgbClr val="532B64"/>
                </a:solidFill>
              </a:rPr>
              <a:t>Administrative Controls (2)</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305B8B9-E1C2-4FA1-A7E2-EAEBEFA26656}" type="slidenum">
              <a:rPr lang="en-US" altLang="en-US" sz="2000" smtClean="0"/>
              <a:pPr>
                <a:spcBef>
                  <a:spcPct val="0"/>
                </a:spcBef>
                <a:buClrTx/>
                <a:buFontTx/>
                <a:buNone/>
              </a:pPr>
              <a:t>34</a:t>
            </a:fld>
            <a:endParaRPr lang="en-US" altLang="en-US" sz="2000" smtClean="0"/>
          </a:p>
        </p:txBody>
      </p:sp>
      <p:sp>
        <p:nvSpPr>
          <p:cNvPr id="72708" name="Rectangle 3"/>
          <p:cNvSpPr>
            <a:spLocks noGrp="1" noChangeArrowheads="1"/>
          </p:cNvSpPr>
          <p:nvPr>
            <p:ph type="body" idx="1"/>
          </p:nvPr>
        </p:nvSpPr>
        <p:spPr>
          <a:xfrm>
            <a:off x="152400" y="914400"/>
            <a:ext cx="8915400" cy="5410200"/>
          </a:xfrm>
        </p:spPr>
        <p:txBody>
          <a:bodyPr/>
          <a:lstStyle/>
          <a:p>
            <a:pPr eaLnBrk="1" hangingPunct="1"/>
            <a:r>
              <a:rPr lang="en-US" altLang="en-US" sz="2800" smtClean="0"/>
              <a:t>Administrative control activities (cont.):</a:t>
            </a:r>
          </a:p>
          <a:p>
            <a:pPr eaLnBrk="1" hangingPunct="1"/>
            <a:endParaRPr lang="en-US" altLang="en-US" sz="1600" smtClean="0"/>
          </a:p>
          <a:p>
            <a:pPr lvl="1" eaLnBrk="1" hangingPunct="1"/>
            <a:r>
              <a:rPr lang="en-US" altLang="en-US" smtClean="0"/>
              <a:t>Implementing effective work practices for managing patients who may have TB </a:t>
            </a:r>
          </a:p>
          <a:p>
            <a:pPr lvl="1" eaLnBrk="1" hangingPunct="1"/>
            <a:endParaRPr lang="en-US" altLang="en-US" sz="1600" smtClean="0"/>
          </a:p>
          <a:p>
            <a:pPr lvl="1" eaLnBrk="1" hangingPunct="1"/>
            <a:r>
              <a:rPr lang="en-US" altLang="en-US" smtClean="0"/>
              <a:t>Ensuring proper cleaning and sterilization or disinfection of equipment</a:t>
            </a:r>
          </a:p>
          <a:p>
            <a:pPr lvl="1" eaLnBrk="1" hangingPunct="1"/>
            <a:endParaRPr lang="en-US" altLang="en-US" sz="1600" smtClean="0"/>
          </a:p>
          <a:p>
            <a:pPr lvl="1" eaLnBrk="1" hangingPunct="1"/>
            <a:r>
              <a:rPr lang="en-US" altLang="en-US" smtClean="0"/>
              <a:t>Educating, training, and counseling HCWs about TB</a:t>
            </a:r>
          </a:p>
          <a:p>
            <a:pPr lvl="1" eaLnBrk="1" hangingPunct="1"/>
            <a:endParaRPr lang="en-US" altLang="en-US" sz="1600" smtClean="0"/>
          </a:p>
          <a:p>
            <a:pPr lvl="1" eaLnBrk="1" hangingPunct="1"/>
            <a:r>
              <a:rPr lang="en-US" altLang="en-US" smtClean="0"/>
              <a:t>Testing and evaluating workers who are at risk for TB or may be exposed to TB</a:t>
            </a:r>
          </a:p>
        </p:txBody>
      </p:sp>
      <p:sp>
        <p:nvSpPr>
          <p:cNvPr id="72709" name="Rectangle 6"/>
          <p:cNvSpPr>
            <a:spLocks noChangeArrowheads="1"/>
          </p:cNvSpPr>
          <p:nvPr/>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a:solidFill>
                  <a:srgbClr val="532B64"/>
                </a:solidFill>
              </a:rPr>
              <a:t>Administrative Controls (3)</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5 – Infectiousness and Infection Control</a:t>
            </a:r>
          </a:p>
        </p:txBody>
      </p:sp>
      <p:sp>
        <p:nvSpPr>
          <p:cNvPr id="747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B730BDF-238E-4BB0-BD72-1DCF61D57E0E}" type="slidenum">
              <a:rPr lang="en-US" altLang="en-US" sz="2000" smtClean="0"/>
              <a:pPr>
                <a:spcBef>
                  <a:spcPct val="0"/>
                </a:spcBef>
                <a:buClrTx/>
                <a:buFontTx/>
                <a:buNone/>
              </a:pPr>
              <a:t>35</a:t>
            </a:fld>
            <a:endParaRPr lang="en-US" altLang="en-US" sz="2000" smtClean="0"/>
          </a:p>
        </p:txBody>
      </p:sp>
      <p:sp>
        <p:nvSpPr>
          <p:cNvPr id="74756" name="Rectangle 3"/>
          <p:cNvSpPr>
            <a:spLocks noGrp="1" noChangeArrowheads="1"/>
          </p:cNvSpPr>
          <p:nvPr>
            <p:ph type="body" sz="half" idx="1"/>
          </p:nvPr>
        </p:nvSpPr>
        <p:spPr>
          <a:xfrm>
            <a:off x="152400" y="1295400"/>
            <a:ext cx="4724400" cy="5076825"/>
          </a:xfrm>
        </p:spPr>
        <p:txBody>
          <a:bodyPr/>
          <a:lstStyle/>
          <a:p>
            <a:pPr eaLnBrk="1" hangingPunct="1">
              <a:lnSpc>
                <a:spcPct val="90000"/>
              </a:lnSpc>
              <a:buClrTx/>
            </a:pPr>
            <a:r>
              <a:rPr lang="en-US" altLang="en-US" sz="2400" smtClean="0"/>
              <a:t>Administrative control activities (continued):</a:t>
            </a:r>
          </a:p>
          <a:p>
            <a:pPr eaLnBrk="1" hangingPunct="1">
              <a:lnSpc>
                <a:spcPct val="90000"/>
              </a:lnSpc>
              <a:buClrTx/>
            </a:pPr>
            <a:endParaRPr lang="en-US" altLang="en-US" sz="1600" smtClean="0"/>
          </a:p>
          <a:p>
            <a:pPr lvl="1" eaLnBrk="1" hangingPunct="1">
              <a:lnSpc>
                <a:spcPct val="90000"/>
              </a:lnSpc>
              <a:buClrTx/>
            </a:pPr>
            <a:r>
              <a:rPr lang="en-US" altLang="en-US" sz="2400" smtClean="0"/>
              <a:t>Applying epidemiology-based prevention principles</a:t>
            </a:r>
          </a:p>
          <a:p>
            <a:pPr lvl="1" eaLnBrk="1" hangingPunct="1">
              <a:lnSpc>
                <a:spcPct val="90000"/>
              </a:lnSpc>
              <a:buClrTx/>
            </a:pPr>
            <a:endParaRPr lang="en-US" altLang="en-US" sz="1600" smtClean="0"/>
          </a:p>
          <a:p>
            <a:pPr lvl="1" eaLnBrk="1" hangingPunct="1">
              <a:lnSpc>
                <a:spcPct val="90000"/>
              </a:lnSpc>
              <a:buClrTx/>
            </a:pPr>
            <a:r>
              <a:rPr lang="en-US" altLang="en-US" sz="2400" smtClean="0"/>
              <a:t>Using posters to remind patients of proper cough etiquette</a:t>
            </a:r>
          </a:p>
          <a:p>
            <a:pPr lvl="1" eaLnBrk="1" hangingPunct="1">
              <a:lnSpc>
                <a:spcPct val="90000"/>
              </a:lnSpc>
              <a:buClrTx/>
              <a:buFontTx/>
              <a:buNone/>
            </a:pPr>
            <a:endParaRPr lang="en-US" altLang="en-US" sz="1600" smtClean="0"/>
          </a:p>
          <a:p>
            <a:pPr lvl="1" eaLnBrk="1" hangingPunct="1">
              <a:lnSpc>
                <a:spcPct val="90000"/>
              </a:lnSpc>
              <a:buClrTx/>
            </a:pPr>
            <a:r>
              <a:rPr lang="en-US" altLang="en-US" sz="2400" smtClean="0"/>
              <a:t>Coordinating efforts between health departments and high risk settings</a:t>
            </a:r>
          </a:p>
        </p:txBody>
      </p:sp>
      <p:pic>
        <p:nvPicPr>
          <p:cNvPr id="74757" name="Picture 9" descr="CoverCgh-hcp-vi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1425" y="1219200"/>
            <a:ext cx="3711575" cy="4800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4758" name="Rectangle 10"/>
          <p:cNvSpPr>
            <a:spLocks noChangeArrowheads="1"/>
          </p:cNvSpPr>
          <p:nvPr/>
        </p:nvSpPr>
        <p:spPr bwMode="auto">
          <a:xfrm>
            <a:off x="0" y="1524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a:solidFill>
                  <a:srgbClr val="532B64"/>
                </a:solidFill>
              </a:rPr>
              <a:t>Administrative Controls (4)</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0D2B120-FB6A-4049-8236-17F76667A2FF}" type="slidenum">
              <a:rPr lang="en-US" altLang="en-US" sz="2000" smtClean="0"/>
              <a:pPr>
                <a:spcBef>
                  <a:spcPct val="0"/>
                </a:spcBef>
                <a:buClrTx/>
                <a:buFontTx/>
                <a:buNone/>
              </a:pPr>
              <a:t>36</a:t>
            </a:fld>
            <a:endParaRPr lang="en-US" altLang="en-US" sz="2000" smtClean="0"/>
          </a:p>
        </p:txBody>
      </p:sp>
      <p:sp>
        <p:nvSpPr>
          <p:cNvPr id="76803" name="Rectangle 2"/>
          <p:cNvSpPr>
            <a:spLocks noGrp="1" noChangeArrowheads="1"/>
          </p:cNvSpPr>
          <p:nvPr>
            <p:ph type="ctrTitle"/>
          </p:nvPr>
        </p:nvSpPr>
        <p:spPr>
          <a:xfrm>
            <a:off x="-152400" y="1905000"/>
            <a:ext cx="9372600" cy="2613025"/>
          </a:xfrm>
        </p:spPr>
        <p:txBody>
          <a:bodyPr/>
          <a:lstStyle/>
          <a:p>
            <a:pPr eaLnBrk="1" hangingPunct="1"/>
            <a:r>
              <a:rPr lang="en-US" altLang="en-US" smtClean="0">
                <a:solidFill>
                  <a:srgbClr val="532B64"/>
                </a:solidFill>
              </a:rPr>
              <a:t>TB Infection Control </a:t>
            </a:r>
            <a:br>
              <a:rPr lang="en-US" altLang="en-US" smtClean="0">
                <a:solidFill>
                  <a:srgbClr val="532B64"/>
                </a:solidFill>
              </a:rPr>
            </a:br>
            <a:r>
              <a:rPr lang="en-US" altLang="en-US" sz="1600" smtClean="0">
                <a:solidFill>
                  <a:srgbClr val="532B64"/>
                </a:solidFill>
              </a:rPr>
              <a:t/>
            </a:r>
            <a:br>
              <a:rPr lang="en-US" altLang="en-US" sz="1600" smtClean="0">
                <a:solidFill>
                  <a:srgbClr val="532B64"/>
                </a:solidFill>
              </a:rPr>
            </a:br>
            <a:r>
              <a:rPr lang="en-US" altLang="en-US" sz="4000" smtClean="0">
                <a:solidFill>
                  <a:srgbClr val="532B64"/>
                </a:solidFill>
              </a:rPr>
              <a:t>TB Infection Control Measures</a:t>
            </a:r>
            <a:r>
              <a:rPr lang="en-US" altLang="en-US" smtClean="0">
                <a:solidFill>
                  <a:srgbClr val="532B64"/>
                </a:solidFill>
              </a:rPr>
              <a:t/>
            </a:r>
            <a:br>
              <a:rPr lang="en-US" altLang="en-US" smtClean="0">
                <a:solidFill>
                  <a:srgbClr val="532B64"/>
                </a:solidFill>
              </a:rPr>
            </a:br>
            <a:r>
              <a:rPr lang="en-US" altLang="en-US" sz="4000" smtClean="0">
                <a:solidFill>
                  <a:srgbClr val="532B64"/>
                </a:solidFill>
              </a:rPr>
              <a:t>Environmental Controls</a:t>
            </a:r>
          </a:p>
        </p:txBody>
      </p:sp>
      <p:sp>
        <p:nvSpPr>
          <p:cNvPr id="7680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FD241EC-17EB-4346-936D-D5C0BA8364E6}" type="slidenum">
              <a:rPr lang="en-US" altLang="en-US" sz="2000" smtClean="0"/>
              <a:pPr>
                <a:spcBef>
                  <a:spcPct val="0"/>
                </a:spcBef>
                <a:buClrTx/>
                <a:buFontTx/>
                <a:buNone/>
              </a:pPr>
              <a:t>37</a:t>
            </a:fld>
            <a:endParaRPr lang="en-US" altLang="en-US" sz="2000" smtClean="0"/>
          </a:p>
        </p:txBody>
      </p:sp>
      <p:sp>
        <p:nvSpPr>
          <p:cNvPr id="78852" name="Rectangle 3"/>
          <p:cNvSpPr>
            <a:spLocks noGrp="1" noChangeArrowheads="1"/>
          </p:cNvSpPr>
          <p:nvPr>
            <p:ph type="body" idx="1"/>
          </p:nvPr>
        </p:nvSpPr>
        <p:spPr>
          <a:xfrm>
            <a:off x="304800" y="1066800"/>
            <a:ext cx="8382000" cy="5181600"/>
          </a:xfrm>
        </p:spPr>
        <p:txBody>
          <a:bodyPr/>
          <a:lstStyle/>
          <a:p>
            <a:pPr eaLnBrk="1" hangingPunct="1"/>
            <a:r>
              <a:rPr lang="en-US" altLang="en-US" sz="2800" smtClean="0"/>
              <a:t>Second level of infection-control program</a:t>
            </a:r>
          </a:p>
          <a:p>
            <a:pPr eaLnBrk="1" hangingPunct="1">
              <a:buFontTx/>
              <a:buNone/>
            </a:pPr>
            <a:endParaRPr lang="en-US" altLang="en-US" sz="2000" smtClean="0"/>
          </a:p>
          <a:p>
            <a:pPr eaLnBrk="1" hangingPunct="1"/>
            <a:r>
              <a:rPr lang="en-US" altLang="en-US" sz="2800" smtClean="0"/>
              <a:t>Consist of technologies that are designed to prevent the spread and reduce the concentration of TB in the air</a:t>
            </a:r>
          </a:p>
          <a:p>
            <a:pPr eaLnBrk="1" hangingPunct="1"/>
            <a:endParaRPr lang="en-US" altLang="en-US" sz="2000" i="1" smtClean="0"/>
          </a:p>
          <a:p>
            <a:pPr lvl="1" eaLnBrk="1" hangingPunct="1"/>
            <a:r>
              <a:rPr lang="en-US" altLang="en-US" smtClean="0"/>
              <a:t>Ventilation technologies</a:t>
            </a:r>
          </a:p>
          <a:p>
            <a:pPr lvl="1" eaLnBrk="1" hangingPunct="1"/>
            <a:endParaRPr lang="en-US" altLang="en-US" sz="2000" smtClean="0"/>
          </a:p>
          <a:p>
            <a:pPr lvl="1" eaLnBrk="1" hangingPunct="1"/>
            <a:r>
              <a:rPr lang="en-US" altLang="en-US" smtClean="0"/>
              <a:t>High efficiency particulate air filtration (HEPA)</a:t>
            </a:r>
          </a:p>
          <a:p>
            <a:pPr lvl="1" eaLnBrk="1" hangingPunct="1"/>
            <a:endParaRPr lang="en-US" altLang="en-US" sz="2000" smtClean="0"/>
          </a:p>
          <a:p>
            <a:pPr lvl="1" eaLnBrk="1" hangingPunct="1"/>
            <a:r>
              <a:rPr lang="en-US" altLang="en-US" smtClean="0"/>
              <a:t>Ultraviolet germicidal irradiation (UVGI)</a:t>
            </a:r>
            <a:endParaRPr lang="en-US" altLang="en-US" i="1" smtClean="0"/>
          </a:p>
          <a:p>
            <a:pPr eaLnBrk="1" hangingPunct="1">
              <a:buFontTx/>
              <a:buNone/>
            </a:pPr>
            <a:endParaRPr lang="en-US" altLang="en-US" sz="2800" i="1" smtClean="0"/>
          </a:p>
        </p:txBody>
      </p:sp>
      <p:sp>
        <p:nvSpPr>
          <p:cNvPr id="78853" name="Rectangle 5"/>
          <p:cNvSpPr>
            <a:spLocks noChangeArrowheads="1"/>
          </p:cNvSpPr>
          <p:nvPr/>
        </p:nvSpPr>
        <p:spPr bwMode="auto">
          <a:xfrm>
            <a:off x="427038" y="152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a:solidFill>
                  <a:srgbClr val="532B64"/>
                </a:solidFill>
              </a:rPr>
              <a:t>Environmental Controls</a:t>
            </a:r>
            <a:endParaRPr lang="en-US" altLang="en-US" sz="4000">
              <a:solidFill>
                <a:srgbClr val="532B64"/>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47BAC87-F83F-4C8C-9851-DDD3E9D60877}" type="slidenum">
              <a:rPr lang="en-US" altLang="en-US" sz="2000" smtClean="0"/>
              <a:pPr>
                <a:spcBef>
                  <a:spcPct val="0"/>
                </a:spcBef>
                <a:buClrTx/>
                <a:buFontTx/>
                <a:buNone/>
              </a:pPr>
              <a:t>38</a:t>
            </a:fld>
            <a:endParaRPr lang="en-US" altLang="en-US" sz="2000" smtClean="0"/>
          </a:p>
        </p:txBody>
      </p:sp>
      <p:sp>
        <p:nvSpPr>
          <p:cNvPr id="80900" name="Rectangle 3"/>
          <p:cNvSpPr>
            <a:spLocks noGrp="1" noChangeArrowheads="1"/>
          </p:cNvSpPr>
          <p:nvPr>
            <p:ph type="body" idx="1"/>
          </p:nvPr>
        </p:nvSpPr>
        <p:spPr>
          <a:xfrm>
            <a:off x="381000" y="1295400"/>
            <a:ext cx="8305800" cy="4648200"/>
          </a:xfrm>
        </p:spPr>
        <p:txBody>
          <a:bodyPr/>
          <a:lstStyle/>
          <a:p>
            <a:pPr eaLnBrk="1" hangingPunct="1"/>
            <a:r>
              <a:rPr lang="en-US" altLang="en-US" sz="2800" smtClean="0"/>
              <a:t>Ventilation is the movement of air in a building and the replacement of air inside with air from outside </a:t>
            </a:r>
          </a:p>
          <a:p>
            <a:pPr eaLnBrk="1" hangingPunct="1"/>
            <a:endParaRPr lang="en-US" altLang="en-US" sz="2800" smtClean="0"/>
          </a:p>
          <a:p>
            <a:pPr eaLnBrk="1" hangingPunct="1"/>
            <a:r>
              <a:rPr lang="en-US" altLang="en-US" sz="2800" smtClean="0"/>
              <a:t>Ventilation technologies include:</a:t>
            </a:r>
          </a:p>
          <a:p>
            <a:pPr eaLnBrk="1" hangingPunct="1"/>
            <a:endParaRPr lang="en-US" altLang="en-US" sz="2800" smtClean="0"/>
          </a:p>
          <a:p>
            <a:pPr lvl="1" eaLnBrk="1" hangingPunct="1"/>
            <a:r>
              <a:rPr lang="en-US" altLang="en-US" smtClean="0"/>
              <a:t>Natural ventilation</a:t>
            </a:r>
          </a:p>
          <a:p>
            <a:pPr lvl="1" eaLnBrk="1" hangingPunct="1">
              <a:buFontTx/>
              <a:buNone/>
            </a:pPr>
            <a:endParaRPr lang="en-US" altLang="en-US" smtClean="0"/>
          </a:p>
          <a:p>
            <a:pPr lvl="1" eaLnBrk="1" hangingPunct="1"/>
            <a:r>
              <a:rPr lang="en-US" altLang="en-US" smtClean="0"/>
              <a:t>Mechanical ventilation</a:t>
            </a:r>
          </a:p>
        </p:txBody>
      </p:sp>
      <p:sp>
        <p:nvSpPr>
          <p:cNvPr id="80901" name="Rectangle 5"/>
          <p:cNvSpPr>
            <a:spLocks noChangeArrowheads="1"/>
          </p:cNvSpPr>
          <p:nvPr/>
        </p:nvSpPr>
        <p:spPr bwMode="auto">
          <a:xfrm>
            <a:off x="427038" y="2286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a:solidFill>
                  <a:srgbClr val="532B64"/>
                </a:solidFill>
              </a:rPr>
              <a:t>Ventilation Technologies (1)</a:t>
            </a:r>
            <a:endParaRPr lang="en-US" altLang="en-US" sz="4000">
              <a:solidFill>
                <a:srgbClr val="532B64"/>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5 – Infectiousness and Infection Control</a:t>
            </a:r>
          </a:p>
        </p:txBody>
      </p:sp>
      <p:sp>
        <p:nvSpPr>
          <p:cNvPr id="829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8B7B129-A3CC-4441-A92A-AF54C8FEEB0D}" type="slidenum">
              <a:rPr lang="en-US" altLang="en-US" sz="2000" smtClean="0"/>
              <a:pPr>
                <a:spcBef>
                  <a:spcPct val="0"/>
                </a:spcBef>
                <a:buClrTx/>
                <a:buFontTx/>
                <a:buNone/>
              </a:pPr>
              <a:t>39</a:t>
            </a:fld>
            <a:endParaRPr lang="en-US" altLang="en-US" sz="2000" smtClean="0"/>
          </a:p>
        </p:txBody>
      </p:sp>
      <p:sp>
        <p:nvSpPr>
          <p:cNvPr id="82948" name="Rectangle 3"/>
          <p:cNvSpPr>
            <a:spLocks noGrp="1" noChangeArrowheads="1"/>
          </p:cNvSpPr>
          <p:nvPr>
            <p:ph type="body" sz="half" idx="1"/>
          </p:nvPr>
        </p:nvSpPr>
        <p:spPr>
          <a:xfrm>
            <a:off x="228600" y="1295400"/>
            <a:ext cx="4953000" cy="4953000"/>
          </a:xfrm>
        </p:spPr>
        <p:txBody>
          <a:bodyPr/>
          <a:lstStyle/>
          <a:p>
            <a:pPr eaLnBrk="1" hangingPunct="1">
              <a:lnSpc>
                <a:spcPct val="90000"/>
              </a:lnSpc>
              <a:buClrTx/>
            </a:pPr>
            <a:r>
              <a:rPr lang="en-US" altLang="en-US" sz="2800" smtClean="0"/>
              <a:t>Doors and windows should be open </a:t>
            </a:r>
          </a:p>
          <a:p>
            <a:pPr eaLnBrk="1" hangingPunct="1">
              <a:lnSpc>
                <a:spcPct val="90000"/>
              </a:lnSpc>
              <a:buClrTx/>
            </a:pPr>
            <a:endParaRPr lang="en-US" altLang="en-US" sz="1600" smtClean="0"/>
          </a:p>
          <a:p>
            <a:pPr eaLnBrk="1" hangingPunct="1">
              <a:lnSpc>
                <a:spcPct val="90000"/>
              </a:lnSpc>
              <a:buClrTx/>
            </a:pPr>
            <a:r>
              <a:rPr lang="en-US" altLang="en-US" sz="2800" smtClean="0"/>
              <a:t>Fans can be used to distribute air</a:t>
            </a:r>
          </a:p>
          <a:p>
            <a:pPr eaLnBrk="1" hangingPunct="1">
              <a:lnSpc>
                <a:spcPct val="90000"/>
              </a:lnSpc>
              <a:buClrTx/>
            </a:pPr>
            <a:endParaRPr lang="en-US" altLang="en-US" sz="1600" smtClean="0"/>
          </a:p>
          <a:p>
            <a:pPr eaLnBrk="1" hangingPunct="1">
              <a:lnSpc>
                <a:spcPct val="90000"/>
              </a:lnSpc>
              <a:buClrTx/>
            </a:pPr>
            <a:r>
              <a:rPr lang="en-US" altLang="en-US" sz="2800" smtClean="0"/>
              <a:t>HCW should sit near fresh air source</a:t>
            </a:r>
          </a:p>
          <a:p>
            <a:pPr eaLnBrk="1" hangingPunct="1">
              <a:lnSpc>
                <a:spcPct val="90000"/>
              </a:lnSpc>
              <a:buClrTx/>
            </a:pPr>
            <a:endParaRPr lang="en-US" altLang="en-US" sz="1600" smtClean="0"/>
          </a:p>
          <a:p>
            <a:pPr eaLnBrk="1" hangingPunct="1">
              <a:lnSpc>
                <a:spcPct val="90000"/>
              </a:lnSpc>
              <a:buClrTx/>
            </a:pPr>
            <a:r>
              <a:rPr lang="en-US" altLang="en-US" sz="2800" smtClean="0"/>
              <a:t>Can be useful for nontraditional settings that do not have a central ventilation system</a:t>
            </a:r>
          </a:p>
        </p:txBody>
      </p:sp>
      <p:sp>
        <p:nvSpPr>
          <p:cNvPr id="82949" name="Rectangle 5"/>
          <p:cNvSpPr>
            <a:spLocks noChangeArrowheads="1"/>
          </p:cNvSpPr>
          <p:nvPr/>
        </p:nvSpPr>
        <p:spPr bwMode="auto">
          <a:xfrm>
            <a:off x="3810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a:solidFill>
                  <a:srgbClr val="532B64"/>
                </a:solidFill>
              </a:rPr>
              <a:t>Ventilation Technologies (2)</a:t>
            </a:r>
          </a:p>
          <a:p>
            <a:pPr algn="ctr" eaLnBrk="1" hangingPunct="1">
              <a:spcBef>
                <a:spcPct val="0"/>
              </a:spcBef>
              <a:buClrTx/>
              <a:buFontTx/>
              <a:buNone/>
            </a:pPr>
            <a:r>
              <a:rPr lang="en-US" altLang="en-US">
                <a:solidFill>
                  <a:srgbClr val="532B64"/>
                </a:solidFill>
              </a:rPr>
              <a:t>Natural Ventilation</a:t>
            </a:r>
            <a:endParaRPr lang="en-US" altLang="en-US">
              <a:solidFill>
                <a:srgbClr val="532B64"/>
              </a:solidFill>
              <a:latin typeface="Times New Roman" panose="02020603050405020304" pitchFamily="18" charset="0"/>
            </a:endParaRPr>
          </a:p>
        </p:txBody>
      </p:sp>
      <p:pic>
        <p:nvPicPr>
          <p:cNvPr id="82950" name="Picture 15" descr="IMG_337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57800" y="1570038"/>
            <a:ext cx="3068638" cy="4602162"/>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9E8A0F9-AB73-45E2-948D-3C957E7FCD9D}" type="slidenum">
              <a:rPr lang="en-US" altLang="en-US" sz="2000" smtClean="0"/>
              <a:pPr>
                <a:spcBef>
                  <a:spcPct val="0"/>
                </a:spcBef>
                <a:buClrTx/>
                <a:buFontTx/>
                <a:buNone/>
              </a:pPr>
              <a:t>4</a:t>
            </a:fld>
            <a:endParaRPr lang="en-US" altLang="en-US" sz="2000" smtClean="0"/>
          </a:p>
        </p:txBody>
      </p:sp>
      <p:sp>
        <p:nvSpPr>
          <p:cNvPr id="11267" name="Rectangle 2"/>
          <p:cNvSpPr>
            <a:spLocks noGrp="1" noChangeArrowheads="1"/>
          </p:cNvSpPr>
          <p:nvPr>
            <p:ph type="ctrTitle"/>
          </p:nvPr>
        </p:nvSpPr>
        <p:spPr/>
        <p:txBody>
          <a:bodyPr/>
          <a:lstStyle/>
          <a:p>
            <a:pPr eaLnBrk="1" hangingPunct="1"/>
            <a:r>
              <a:rPr lang="en-US" altLang="en-US" smtClean="0">
                <a:solidFill>
                  <a:srgbClr val="532B64"/>
                </a:solidFill>
              </a:rPr>
              <a:t>Infectiousness</a:t>
            </a:r>
          </a:p>
        </p:txBody>
      </p:sp>
      <p:sp>
        <p:nvSpPr>
          <p:cNvPr id="11268"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8F28C2F-045C-4CDA-9FB2-42D770923346}" type="slidenum">
              <a:rPr lang="en-US" altLang="en-US" sz="2000" smtClean="0"/>
              <a:pPr>
                <a:spcBef>
                  <a:spcPct val="0"/>
                </a:spcBef>
                <a:buClrTx/>
                <a:buFontTx/>
                <a:buNone/>
              </a:pPr>
              <a:t>40</a:t>
            </a:fld>
            <a:endParaRPr lang="en-US" altLang="en-US" sz="2000" smtClean="0"/>
          </a:p>
        </p:txBody>
      </p:sp>
      <p:sp>
        <p:nvSpPr>
          <p:cNvPr id="84996" name="Rectangle 2"/>
          <p:cNvSpPr>
            <a:spLocks noGrp="1" noChangeArrowheads="1"/>
          </p:cNvSpPr>
          <p:nvPr>
            <p:ph type="title"/>
          </p:nvPr>
        </p:nvSpPr>
        <p:spPr>
          <a:xfrm>
            <a:off x="152400" y="76200"/>
            <a:ext cx="8763000" cy="1143000"/>
          </a:xfrm>
        </p:spPr>
        <p:txBody>
          <a:bodyPr/>
          <a:lstStyle/>
          <a:p>
            <a:pPr eaLnBrk="1" hangingPunct="1"/>
            <a:r>
              <a:rPr lang="en-US" altLang="en-US" sz="3600" smtClean="0"/>
              <a:t>V</a:t>
            </a:r>
            <a:r>
              <a:rPr lang="en-US" altLang="en-US" smtClean="0"/>
              <a:t>entilation Technologies (3) </a:t>
            </a:r>
            <a:br>
              <a:rPr lang="en-US" altLang="en-US" smtClean="0"/>
            </a:br>
            <a:r>
              <a:rPr lang="en-US" altLang="en-US" sz="3200" smtClean="0"/>
              <a:t>Mechanical Ventilation</a:t>
            </a:r>
          </a:p>
        </p:txBody>
      </p:sp>
      <p:sp>
        <p:nvSpPr>
          <p:cNvPr id="84997" name="Rectangle 3"/>
          <p:cNvSpPr>
            <a:spLocks noGrp="1" noChangeArrowheads="1"/>
          </p:cNvSpPr>
          <p:nvPr>
            <p:ph type="body" idx="1"/>
          </p:nvPr>
        </p:nvSpPr>
        <p:spPr>
          <a:xfrm>
            <a:off x="304800" y="1219200"/>
            <a:ext cx="8686800" cy="5257800"/>
          </a:xfrm>
        </p:spPr>
        <p:txBody>
          <a:bodyPr/>
          <a:lstStyle/>
          <a:p>
            <a:pPr eaLnBrk="1" hangingPunct="1"/>
            <a:r>
              <a:rPr lang="en-US" altLang="en-US" sz="2800" smtClean="0"/>
              <a:t>Refers to the use of technological equipment to circulate and move air</a:t>
            </a:r>
          </a:p>
          <a:p>
            <a:pPr eaLnBrk="1" hangingPunct="1"/>
            <a:endParaRPr lang="en-US" altLang="en-US" sz="2000" smtClean="0"/>
          </a:p>
          <a:p>
            <a:pPr eaLnBrk="1" hangingPunct="1"/>
            <a:r>
              <a:rPr lang="en-US" altLang="en-US" sz="2800" smtClean="0"/>
              <a:t>Consists of two types of technologies</a:t>
            </a:r>
          </a:p>
          <a:p>
            <a:pPr eaLnBrk="1" hangingPunct="1"/>
            <a:endParaRPr lang="en-US" altLang="en-US" sz="2000" smtClean="0"/>
          </a:p>
          <a:p>
            <a:pPr lvl="1" eaLnBrk="1" hangingPunct="1"/>
            <a:r>
              <a:rPr lang="en-US" altLang="en-US" smtClean="0"/>
              <a:t>Local exhaust ventilation</a:t>
            </a:r>
          </a:p>
          <a:p>
            <a:pPr lvl="1" eaLnBrk="1" hangingPunct="1"/>
            <a:endParaRPr lang="en-US" altLang="en-US" sz="2000" smtClean="0"/>
          </a:p>
          <a:p>
            <a:pPr lvl="1" eaLnBrk="1" hangingPunct="1"/>
            <a:r>
              <a:rPr lang="en-US" altLang="en-US" smtClean="0"/>
              <a:t>General ventilation</a:t>
            </a:r>
          </a:p>
          <a:p>
            <a:pPr lvl="1" eaLnBrk="1" hangingPunct="1"/>
            <a:endParaRPr lang="en-US" altLang="en-US" sz="2000" smtClean="0"/>
          </a:p>
          <a:p>
            <a:pPr eaLnBrk="1" hangingPunct="1"/>
            <a:r>
              <a:rPr lang="en-US" altLang="en-US" sz="2800" smtClean="0"/>
              <a:t>Should be used by hospitals, TB clinics, and other settings where TB patients are expected</a:t>
            </a:r>
            <a:endParaRPr lang="en-US"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5 – Infectiousness and Infection Control</a:t>
            </a:r>
          </a:p>
        </p:txBody>
      </p:sp>
      <p:sp>
        <p:nvSpPr>
          <p:cNvPr id="8704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2B64A51-98F7-4B3A-A5FA-DB9A4BED7F0A}" type="slidenum">
              <a:rPr lang="en-US" altLang="en-US" sz="2000" smtClean="0"/>
              <a:pPr>
                <a:spcBef>
                  <a:spcPct val="0"/>
                </a:spcBef>
                <a:buClrTx/>
                <a:buFontTx/>
                <a:buNone/>
              </a:pPr>
              <a:t>41</a:t>
            </a:fld>
            <a:endParaRPr lang="en-US" altLang="en-US" sz="2000" smtClean="0"/>
          </a:p>
        </p:txBody>
      </p:sp>
      <p:sp>
        <p:nvSpPr>
          <p:cNvPr id="87044" name="Rectangle 4"/>
          <p:cNvSpPr>
            <a:spLocks noGrp="1" noChangeArrowheads="1"/>
          </p:cNvSpPr>
          <p:nvPr>
            <p:ph type="title"/>
          </p:nvPr>
        </p:nvSpPr>
        <p:spPr>
          <a:xfrm>
            <a:off x="427038" y="76200"/>
            <a:ext cx="8229600" cy="1143000"/>
          </a:xfrm>
          <a:noFill/>
        </p:spPr>
        <p:txBody>
          <a:bodyPr/>
          <a:lstStyle/>
          <a:p>
            <a:pPr eaLnBrk="1" hangingPunct="1"/>
            <a:r>
              <a:rPr lang="en-US" altLang="en-US" smtClean="0">
                <a:solidFill>
                  <a:srgbClr val="532B64"/>
                </a:solidFill>
              </a:rPr>
              <a:t>Ventilation Technologies (4)</a:t>
            </a:r>
            <a:br>
              <a:rPr lang="en-US" altLang="en-US" smtClean="0">
                <a:solidFill>
                  <a:srgbClr val="532B64"/>
                </a:solidFill>
              </a:rPr>
            </a:br>
            <a:r>
              <a:rPr lang="en-US" altLang="en-US" sz="3200" smtClean="0">
                <a:solidFill>
                  <a:srgbClr val="532B64"/>
                </a:solidFill>
              </a:rPr>
              <a:t>Mechanical Ventilation</a:t>
            </a:r>
          </a:p>
        </p:txBody>
      </p:sp>
      <p:sp>
        <p:nvSpPr>
          <p:cNvPr id="87045" name="Rectangle 3"/>
          <p:cNvSpPr>
            <a:spLocks noGrp="1" noChangeArrowheads="1"/>
          </p:cNvSpPr>
          <p:nvPr>
            <p:ph type="body" sz="half" idx="1"/>
          </p:nvPr>
        </p:nvSpPr>
        <p:spPr>
          <a:xfrm>
            <a:off x="304800" y="1447800"/>
            <a:ext cx="8610600" cy="4953000"/>
          </a:xfrm>
        </p:spPr>
        <p:txBody>
          <a:bodyPr/>
          <a:lstStyle/>
          <a:p>
            <a:pPr eaLnBrk="1" hangingPunct="1">
              <a:buClrTx/>
            </a:pPr>
            <a:r>
              <a:rPr lang="en-US" altLang="en-US" sz="2800" smtClean="0"/>
              <a:t>Local exhaust ventilation</a:t>
            </a:r>
          </a:p>
          <a:p>
            <a:pPr eaLnBrk="1" hangingPunct="1">
              <a:buClrTx/>
            </a:pPr>
            <a:endParaRPr lang="en-US" altLang="en-US" sz="2800" smtClean="0"/>
          </a:p>
          <a:p>
            <a:pPr lvl="1" eaLnBrk="1" hangingPunct="1">
              <a:buClrTx/>
            </a:pPr>
            <a:r>
              <a:rPr lang="en-US" altLang="en-US" smtClean="0"/>
              <a:t>Stops airborne contaminants from spreading into general environment</a:t>
            </a:r>
          </a:p>
          <a:p>
            <a:pPr lvl="1" eaLnBrk="1" hangingPunct="1">
              <a:buClrTx/>
            </a:pPr>
            <a:endParaRPr lang="en-US" altLang="en-US" smtClean="0"/>
          </a:p>
          <a:p>
            <a:pPr lvl="1" eaLnBrk="1" hangingPunct="1">
              <a:buClrTx/>
            </a:pPr>
            <a:r>
              <a:rPr lang="en-US" altLang="en-US" smtClean="0"/>
              <a:t>Includes external hoods, booths, and tents</a:t>
            </a:r>
          </a:p>
          <a:p>
            <a:pPr lvl="1" eaLnBrk="1" hangingPunct="1">
              <a:buClrTx/>
            </a:pPr>
            <a:endParaRPr lang="en-US" altLang="en-US" smtClean="0"/>
          </a:p>
          <a:p>
            <a:pPr lvl="1" eaLnBrk="1" hangingPunct="1">
              <a:buClrTx/>
            </a:pPr>
            <a:r>
              <a:rPr lang="en-US" altLang="en-US" smtClean="0"/>
              <a:t>Should be used for cough-inducing procedures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890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DA35674-8EEE-43AD-BDD2-787DB55AD15A}" type="slidenum">
              <a:rPr lang="en-US" altLang="en-US" sz="2000" smtClean="0"/>
              <a:pPr>
                <a:spcBef>
                  <a:spcPct val="0"/>
                </a:spcBef>
                <a:buClrTx/>
                <a:buFontTx/>
                <a:buNone/>
              </a:pPr>
              <a:t>42</a:t>
            </a:fld>
            <a:endParaRPr lang="en-US" altLang="en-US" sz="2000" smtClean="0"/>
          </a:p>
        </p:txBody>
      </p:sp>
      <p:sp>
        <p:nvSpPr>
          <p:cNvPr id="89092" name="Rectangle 3"/>
          <p:cNvSpPr>
            <a:spLocks noGrp="1" noChangeArrowheads="1"/>
          </p:cNvSpPr>
          <p:nvPr>
            <p:ph type="body" idx="1"/>
          </p:nvPr>
        </p:nvSpPr>
        <p:spPr>
          <a:xfrm>
            <a:off x="457200" y="1524000"/>
            <a:ext cx="8229600" cy="4876800"/>
          </a:xfrm>
        </p:spPr>
        <p:txBody>
          <a:bodyPr/>
          <a:lstStyle/>
          <a:p>
            <a:pPr eaLnBrk="1" hangingPunct="1"/>
            <a:r>
              <a:rPr lang="en-US" altLang="en-US" sz="2800" smtClean="0"/>
              <a:t>General ventilation systems:</a:t>
            </a:r>
          </a:p>
          <a:p>
            <a:pPr eaLnBrk="1" hangingPunct="1"/>
            <a:endParaRPr lang="en-US" altLang="en-US" sz="2800" smtClean="0"/>
          </a:p>
          <a:p>
            <a:pPr lvl="1" eaLnBrk="1" hangingPunct="1"/>
            <a:r>
              <a:rPr lang="en-US" altLang="en-US" smtClean="0"/>
              <a:t>Dilute contaminated air</a:t>
            </a:r>
          </a:p>
          <a:p>
            <a:pPr eaLnBrk="1" hangingPunct="1"/>
            <a:endParaRPr lang="en-US" altLang="en-US" sz="2800" smtClean="0"/>
          </a:p>
          <a:p>
            <a:pPr lvl="1" eaLnBrk="1" hangingPunct="1"/>
            <a:r>
              <a:rPr lang="en-US" altLang="en-US" smtClean="0"/>
              <a:t>Remove contaminated air</a:t>
            </a:r>
          </a:p>
          <a:p>
            <a:pPr eaLnBrk="1" hangingPunct="1"/>
            <a:endParaRPr lang="en-US" altLang="en-US" sz="2800" smtClean="0"/>
          </a:p>
          <a:p>
            <a:pPr lvl="1" eaLnBrk="1" hangingPunct="1"/>
            <a:r>
              <a:rPr lang="en-US" altLang="en-US" smtClean="0"/>
              <a:t>Control airflow patterns in patient and procedure rooms (e.g., negative pressure in </a:t>
            </a:r>
            <a:r>
              <a:rPr lang="en-US" altLang="en-US" smtClean="0">
                <a:latin typeface="Tahoma" panose="020B0604030504040204" pitchFamily="34" charset="0"/>
              </a:rPr>
              <a:t>AII</a:t>
            </a:r>
            <a:r>
              <a:rPr lang="en-US" altLang="en-US" smtClean="0"/>
              <a:t> room)</a:t>
            </a:r>
          </a:p>
        </p:txBody>
      </p:sp>
      <p:sp>
        <p:nvSpPr>
          <p:cNvPr id="89093" name="Rectangle 5"/>
          <p:cNvSpPr>
            <a:spLocks noGrp="1" noChangeArrowheads="1"/>
          </p:cNvSpPr>
          <p:nvPr>
            <p:ph type="title"/>
          </p:nvPr>
        </p:nvSpPr>
        <p:spPr>
          <a:xfrm>
            <a:off x="0" y="76200"/>
            <a:ext cx="8991600" cy="1143000"/>
          </a:xfrm>
          <a:noFill/>
        </p:spPr>
        <p:txBody>
          <a:bodyPr/>
          <a:lstStyle/>
          <a:p>
            <a:pPr eaLnBrk="1" hangingPunct="1"/>
            <a:r>
              <a:rPr lang="en-US" altLang="en-US" smtClean="0"/>
              <a:t>Ventilation Technologies (5)</a:t>
            </a:r>
            <a:br>
              <a:rPr lang="en-US" altLang="en-US" smtClean="0"/>
            </a:br>
            <a:r>
              <a:rPr lang="en-US" altLang="en-US" sz="3200" smtClean="0"/>
              <a:t>Mechanical Ventilation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Module 5 – Infectiousness and Infection Control</a:t>
            </a:r>
          </a:p>
        </p:txBody>
      </p:sp>
      <p:sp>
        <p:nvSpPr>
          <p:cNvPr id="9113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20AE5AB-444A-4570-8ADC-852E52B02321}" type="slidenum">
              <a:rPr lang="en-US" altLang="en-US" sz="2000" smtClean="0"/>
              <a:pPr>
                <a:spcBef>
                  <a:spcPct val="0"/>
                </a:spcBef>
                <a:buClrTx/>
                <a:buFontTx/>
                <a:buNone/>
              </a:pPr>
              <a:t>43</a:t>
            </a:fld>
            <a:endParaRPr lang="en-US" altLang="en-US" sz="2000" smtClean="0"/>
          </a:p>
        </p:txBody>
      </p:sp>
      <p:sp>
        <p:nvSpPr>
          <p:cNvPr id="91140" name="Rectangle 5"/>
          <p:cNvSpPr>
            <a:spLocks noGrp="1" noChangeArrowheads="1"/>
          </p:cNvSpPr>
          <p:nvPr>
            <p:ph type="title"/>
          </p:nvPr>
        </p:nvSpPr>
        <p:spPr>
          <a:xfrm>
            <a:off x="427038" y="76200"/>
            <a:ext cx="8229600" cy="1143000"/>
          </a:xfrm>
          <a:noFill/>
        </p:spPr>
        <p:txBody>
          <a:bodyPr/>
          <a:lstStyle/>
          <a:p>
            <a:pPr eaLnBrk="1" hangingPunct="1"/>
            <a:r>
              <a:rPr lang="en-US" altLang="en-US" smtClean="0">
                <a:solidFill>
                  <a:srgbClr val="532B64"/>
                </a:solidFill>
              </a:rPr>
              <a:t>Ventilation Technologies (6)</a:t>
            </a:r>
            <a:br>
              <a:rPr lang="en-US" altLang="en-US" smtClean="0">
                <a:solidFill>
                  <a:srgbClr val="532B64"/>
                </a:solidFill>
              </a:rPr>
            </a:br>
            <a:r>
              <a:rPr lang="en-US" altLang="en-US" sz="3200" smtClean="0">
                <a:solidFill>
                  <a:srgbClr val="532B64"/>
                </a:solidFill>
              </a:rPr>
              <a:t>Mechanical Ventilation</a:t>
            </a:r>
          </a:p>
        </p:txBody>
      </p:sp>
      <p:sp>
        <p:nvSpPr>
          <p:cNvPr id="91141" name="Rectangle 2"/>
          <p:cNvSpPr>
            <a:spLocks noGrp="1" noChangeArrowheads="1"/>
          </p:cNvSpPr>
          <p:nvPr>
            <p:ph type="body" sz="half" idx="1"/>
          </p:nvPr>
        </p:nvSpPr>
        <p:spPr>
          <a:xfrm>
            <a:off x="152400" y="1371600"/>
            <a:ext cx="4572000" cy="4953000"/>
          </a:xfrm>
        </p:spPr>
        <p:txBody>
          <a:bodyPr/>
          <a:lstStyle/>
          <a:p>
            <a:pPr eaLnBrk="1" hangingPunct="1">
              <a:lnSpc>
                <a:spcPct val="80000"/>
              </a:lnSpc>
              <a:buClrTx/>
            </a:pPr>
            <a:r>
              <a:rPr lang="en-US" altLang="en-US" sz="2400" smtClean="0"/>
              <a:t>A</a:t>
            </a:r>
            <a:r>
              <a:rPr lang="en-US" altLang="en-US" sz="2400" smtClean="0">
                <a:latin typeface="Tahoma" panose="020B0604030504040204" pitchFamily="34" charset="0"/>
              </a:rPr>
              <a:t>II</a:t>
            </a:r>
            <a:r>
              <a:rPr lang="en-US" altLang="en-US" sz="2400" smtClean="0"/>
              <a:t> rooms are designed to prevent spread of droplet nuclei expelled by patient</a:t>
            </a:r>
          </a:p>
          <a:p>
            <a:pPr eaLnBrk="1" hangingPunct="1">
              <a:lnSpc>
                <a:spcPct val="80000"/>
              </a:lnSpc>
              <a:buClrTx/>
            </a:pPr>
            <a:endParaRPr lang="en-US" altLang="en-US" sz="2400" smtClean="0"/>
          </a:p>
          <a:p>
            <a:pPr lvl="1" eaLnBrk="1" hangingPunct="1">
              <a:lnSpc>
                <a:spcPct val="80000"/>
              </a:lnSpc>
              <a:buClrTx/>
            </a:pPr>
            <a:r>
              <a:rPr lang="en-US" altLang="en-US" sz="2400" smtClean="0"/>
              <a:t>Negative pressure</a:t>
            </a:r>
          </a:p>
          <a:p>
            <a:pPr eaLnBrk="1" hangingPunct="1">
              <a:lnSpc>
                <a:spcPct val="80000"/>
              </a:lnSpc>
              <a:buClrTx/>
            </a:pPr>
            <a:endParaRPr lang="en-US" altLang="en-US" sz="2400" smtClean="0"/>
          </a:p>
          <a:p>
            <a:pPr lvl="1" eaLnBrk="1" hangingPunct="1">
              <a:lnSpc>
                <a:spcPct val="80000"/>
              </a:lnSpc>
              <a:buClrTx/>
            </a:pPr>
            <a:r>
              <a:rPr lang="en-US" altLang="en-US" sz="2400" smtClean="0"/>
              <a:t>Clean air flows from corridors into </a:t>
            </a:r>
            <a:r>
              <a:rPr lang="en-US" altLang="en-US" sz="2400" smtClean="0">
                <a:latin typeface="Tahoma" panose="020B0604030504040204" pitchFamily="34" charset="0"/>
              </a:rPr>
              <a:t>AII </a:t>
            </a:r>
            <a:r>
              <a:rPr lang="en-US" altLang="en-US" sz="2400" smtClean="0"/>
              <a:t>room</a:t>
            </a:r>
          </a:p>
          <a:p>
            <a:pPr lvl="1" eaLnBrk="1" hangingPunct="1">
              <a:lnSpc>
                <a:spcPct val="80000"/>
              </a:lnSpc>
              <a:buClrTx/>
            </a:pPr>
            <a:endParaRPr lang="en-US" altLang="en-US" sz="2400" smtClean="0"/>
          </a:p>
          <a:p>
            <a:pPr eaLnBrk="1" hangingPunct="1">
              <a:lnSpc>
                <a:spcPct val="90000"/>
              </a:lnSpc>
              <a:buClrTx/>
            </a:pPr>
            <a:r>
              <a:rPr lang="en-US" altLang="en-US" sz="2400" smtClean="0"/>
              <a:t>Air cannot escape </a:t>
            </a:r>
            <a:r>
              <a:rPr lang="en-US" altLang="en-US" sz="2400" smtClean="0">
                <a:latin typeface="Tahoma" panose="020B0604030504040204" pitchFamily="34" charset="0"/>
              </a:rPr>
              <a:t>AII</a:t>
            </a:r>
            <a:r>
              <a:rPr lang="en-US" altLang="en-US" sz="2400" smtClean="0"/>
              <a:t> room </a:t>
            </a:r>
          </a:p>
          <a:p>
            <a:pPr lvl="1" eaLnBrk="1" hangingPunct="1">
              <a:lnSpc>
                <a:spcPct val="90000"/>
              </a:lnSpc>
              <a:buClrTx/>
            </a:pPr>
            <a:endParaRPr lang="en-US" altLang="en-US" sz="2400" smtClean="0"/>
          </a:p>
          <a:p>
            <a:pPr lvl="1" eaLnBrk="1" hangingPunct="1">
              <a:lnSpc>
                <a:spcPct val="90000"/>
              </a:lnSpc>
              <a:buClrTx/>
            </a:pPr>
            <a:r>
              <a:rPr lang="en-US" altLang="en-US" sz="2400" smtClean="0"/>
              <a:t>Exhausted outdoors or passed through filter</a:t>
            </a:r>
          </a:p>
        </p:txBody>
      </p:sp>
      <p:pic>
        <p:nvPicPr>
          <p:cNvPr id="91142" name="Picture 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600200"/>
            <a:ext cx="426720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1143" name="Text Box 90"/>
          <p:cNvSpPr txBox="1">
            <a:spLocks noChangeArrowheads="1"/>
          </p:cNvSpPr>
          <p:nvPr/>
        </p:nvSpPr>
        <p:spPr bwMode="auto">
          <a:xfrm>
            <a:off x="4953000" y="5591175"/>
            <a:ext cx="388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50000"/>
              </a:spcBef>
              <a:buClrTx/>
              <a:buFontTx/>
              <a:buNone/>
            </a:pPr>
            <a:r>
              <a:rPr lang="en-US" altLang="en-US" sz="1200"/>
              <a:t>Image credit:  Curry International TB Center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t>Module 5 – Infectiousness and Infection Control</a:t>
            </a:r>
          </a:p>
        </p:txBody>
      </p:sp>
      <p:sp>
        <p:nvSpPr>
          <p:cNvPr id="93187"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F3F2BB9-13D2-40E7-B771-9827A6CF4690}" type="slidenum">
              <a:rPr lang="en-US" altLang="en-US" sz="2000" smtClean="0"/>
              <a:pPr>
                <a:spcBef>
                  <a:spcPct val="0"/>
                </a:spcBef>
                <a:buClrTx/>
                <a:buFontTx/>
                <a:buNone/>
              </a:pPr>
              <a:t>44</a:t>
            </a:fld>
            <a:endParaRPr lang="en-US" altLang="en-US" sz="2000" smtClean="0"/>
          </a:p>
        </p:txBody>
      </p:sp>
      <p:sp>
        <p:nvSpPr>
          <p:cNvPr id="93188" name="Rectangle 7"/>
          <p:cNvSpPr>
            <a:spLocks noGrp="1" noChangeArrowheads="1"/>
          </p:cNvSpPr>
          <p:nvPr>
            <p:ph type="title"/>
          </p:nvPr>
        </p:nvSpPr>
        <p:spPr>
          <a:xfrm>
            <a:off x="427038" y="228600"/>
            <a:ext cx="8229600" cy="685800"/>
          </a:xfrm>
        </p:spPr>
        <p:txBody>
          <a:bodyPr/>
          <a:lstStyle/>
          <a:p>
            <a:pPr eaLnBrk="1" hangingPunct="1"/>
            <a:r>
              <a:rPr lang="en-US" altLang="en-US" smtClean="0">
                <a:solidFill>
                  <a:srgbClr val="532B64"/>
                </a:solidFill>
              </a:rPr>
              <a:t>HEPA Filters</a:t>
            </a:r>
          </a:p>
        </p:txBody>
      </p:sp>
      <p:sp>
        <p:nvSpPr>
          <p:cNvPr id="93189" name="Rectangle 8"/>
          <p:cNvSpPr>
            <a:spLocks noGrp="1" noChangeArrowheads="1"/>
          </p:cNvSpPr>
          <p:nvPr>
            <p:ph type="body" sz="half" idx="1"/>
          </p:nvPr>
        </p:nvSpPr>
        <p:spPr>
          <a:xfrm>
            <a:off x="228600" y="1066800"/>
            <a:ext cx="4648200" cy="5257800"/>
          </a:xfrm>
        </p:spPr>
        <p:txBody>
          <a:bodyPr/>
          <a:lstStyle/>
          <a:p>
            <a:pPr eaLnBrk="1" hangingPunct="1">
              <a:lnSpc>
                <a:spcPct val="90000"/>
              </a:lnSpc>
              <a:buClrTx/>
            </a:pPr>
            <a:r>
              <a:rPr lang="en-US" altLang="en-US" sz="2800" smtClean="0"/>
              <a:t>HEPA filters are special filters used to remove droplet nuclei from air</a:t>
            </a:r>
          </a:p>
          <a:p>
            <a:pPr eaLnBrk="1" hangingPunct="1">
              <a:lnSpc>
                <a:spcPct val="90000"/>
              </a:lnSpc>
              <a:buClrTx/>
            </a:pPr>
            <a:endParaRPr lang="en-US" altLang="en-US" sz="2000" smtClean="0"/>
          </a:p>
          <a:p>
            <a:pPr eaLnBrk="1" hangingPunct="1">
              <a:lnSpc>
                <a:spcPct val="90000"/>
              </a:lnSpc>
              <a:buClrTx/>
            </a:pPr>
            <a:r>
              <a:rPr lang="en-US" altLang="en-US" sz="2800" smtClean="0"/>
              <a:t>Must be used when releasing air from:</a:t>
            </a:r>
          </a:p>
          <a:p>
            <a:pPr eaLnBrk="1" hangingPunct="1">
              <a:lnSpc>
                <a:spcPct val="90000"/>
              </a:lnSpc>
              <a:buClrTx/>
            </a:pPr>
            <a:endParaRPr lang="en-US" altLang="en-US" sz="2000" smtClean="0"/>
          </a:p>
          <a:p>
            <a:pPr lvl="1" eaLnBrk="1" hangingPunct="1">
              <a:lnSpc>
                <a:spcPct val="90000"/>
              </a:lnSpc>
              <a:buClrTx/>
            </a:pPr>
            <a:r>
              <a:rPr lang="en-US" altLang="en-US" smtClean="0"/>
              <a:t>Local exhaust ventilation booths to surrounding area</a:t>
            </a:r>
          </a:p>
          <a:p>
            <a:pPr lvl="1" eaLnBrk="1" hangingPunct="1">
              <a:lnSpc>
                <a:spcPct val="90000"/>
              </a:lnSpc>
              <a:buClrTx/>
              <a:buFontTx/>
              <a:buNone/>
            </a:pPr>
            <a:endParaRPr lang="en-US" altLang="en-US" sz="2000" smtClean="0"/>
          </a:p>
          <a:p>
            <a:pPr lvl="1" eaLnBrk="1" hangingPunct="1">
              <a:lnSpc>
                <a:spcPct val="90000"/>
              </a:lnSpc>
              <a:buClrTx/>
            </a:pPr>
            <a:r>
              <a:rPr lang="en-US" altLang="en-US" smtClean="0">
                <a:latin typeface="Tahoma" panose="020B0604030504040204" pitchFamily="34" charset="0"/>
              </a:rPr>
              <a:t>AII</a:t>
            </a:r>
            <a:r>
              <a:rPr lang="en-US" altLang="en-US" smtClean="0"/>
              <a:t> room to general ventilation system</a:t>
            </a:r>
          </a:p>
        </p:txBody>
      </p:sp>
      <p:pic>
        <p:nvPicPr>
          <p:cNvPr id="93190" name="Picture 10" descr="hepa flow"/>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t="10291"/>
          <a:stretch>
            <a:fillRect/>
          </a:stretch>
        </p:blipFill>
        <p:spPr>
          <a:xfrm>
            <a:off x="4876800" y="1652588"/>
            <a:ext cx="4114800" cy="3833812"/>
          </a:xfrm>
          <a:noFill/>
        </p:spPr>
      </p:pic>
      <p:sp>
        <p:nvSpPr>
          <p:cNvPr id="93191" name="Text Box 90"/>
          <p:cNvSpPr txBox="1">
            <a:spLocks noChangeArrowheads="1"/>
          </p:cNvSpPr>
          <p:nvPr/>
        </p:nvSpPr>
        <p:spPr bwMode="auto">
          <a:xfrm>
            <a:off x="4953000" y="5438775"/>
            <a:ext cx="388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50000"/>
              </a:spcBef>
              <a:buClrTx/>
              <a:buFontTx/>
              <a:buNone/>
            </a:pPr>
            <a:r>
              <a:rPr lang="en-US" altLang="en-US" sz="1200"/>
              <a:t>Image credit: Curry International TB Center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Module 5 – Infectiousness and Infection Control</a:t>
            </a:r>
          </a:p>
        </p:txBody>
      </p:sp>
      <p:sp>
        <p:nvSpPr>
          <p:cNvPr id="9523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F0F89CD-950C-4718-93E3-1406857077C7}" type="slidenum">
              <a:rPr lang="en-US" altLang="en-US" sz="2000" smtClean="0"/>
              <a:pPr>
                <a:spcBef>
                  <a:spcPct val="0"/>
                </a:spcBef>
                <a:buClrTx/>
                <a:buFontTx/>
                <a:buNone/>
              </a:pPr>
              <a:t>45</a:t>
            </a:fld>
            <a:endParaRPr lang="en-US" altLang="en-US" sz="2000" smtClean="0"/>
          </a:p>
        </p:txBody>
      </p:sp>
      <p:sp>
        <p:nvSpPr>
          <p:cNvPr id="95236" name="Rectangle 2"/>
          <p:cNvSpPr>
            <a:spLocks noGrp="1" noChangeArrowheads="1"/>
          </p:cNvSpPr>
          <p:nvPr>
            <p:ph type="title"/>
          </p:nvPr>
        </p:nvSpPr>
        <p:spPr>
          <a:xfrm>
            <a:off x="427038" y="152400"/>
            <a:ext cx="8229600" cy="685800"/>
          </a:xfrm>
        </p:spPr>
        <p:txBody>
          <a:bodyPr/>
          <a:lstStyle/>
          <a:p>
            <a:pPr eaLnBrk="1" hangingPunct="1"/>
            <a:r>
              <a:rPr lang="en-US" altLang="en-US" smtClean="0">
                <a:solidFill>
                  <a:srgbClr val="532B64"/>
                </a:solidFill>
              </a:rPr>
              <a:t>UVGI</a:t>
            </a:r>
          </a:p>
        </p:txBody>
      </p:sp>
      <p:sp>
        <p:nvSpPr>
          <p:cNvPr id="95237" name="Rectangle 3"/>
          <p:cNvSpPr>
            <a:spLocks noGrp="1" noChangeArrowheads="1"/>
          </p:cNvSpPr>
          <p:nvPr>
            <p:ph type="body" sz="half" idx="1"/>
          </p:nvPr>
        </p:nvSpPr>
        <p:spPr>
          <a:xfrm>
            <a:off x="228600" y="1066800"/>
            <a:ext cx="4572000" cy="5334000"/>
          </a:xfrm>
        </p:spPr>
        <p:txBody>
          <a:bodyPr/>
          <a:lstStyle/>
          <a:p>
            <a:pPr eaLnBrk="1" hangingPunct="1">
              <a:buClrTx/>
            </a:pPr>
            <a:r>
              <a:rPr lang="en-US" altLang="en-US" sz="2800" smtClean="0"/>
              <a:t>UVGI is air cleaning technology that consists of lamps that give off UV light, which can kill tubercle bacilli</a:t>
            </a:r>
          </a:p>
          <a:p>
            <a:pPr eaLnBrk="1" hangingPunct="1">
              <a:buClrTx/>
            </a:pPr>
            <a:endParaRPr lang="en-US" altLang="en-US" sz="2000" smtClean="0"/>
          </a:p>
          <a:p>
            <a:pPr eaLnBrk="1" hangingPunct="1">
              <a:buClrTx/>
            </a:pPr>
            <a:r>
              <a:rPr lang="en-US" altLang="en-US" sz="2800" smtClean="0"/>
              <a:t>Should be used with other infection control measures</a:t>
            </a:r>
          </a:p>
          <a:p>
            <a:pPr eaLnBrk="1" hangingPunct="1">
              <a:buClrTx/>
            </a:pPr>
            <a:endParaRPr lang="en-US" altLang="en-US" sz="2000" smtClean="0"/>
          </a:p>
          <a:p>
            <a:pPr eaLnBrk="1" hangingPunct="1">
              <a:buClrTx/>
            </a:pPr>
            <a:r>
              <a:rPr lang="en-US" altLang="en-US" sz="2800" smtClean="0"/>
              <a:t>UV light can be harmful to skin and eyes</a:t>
            </a:r>
          </a:p>
        </p:txBody>
      </p:sp>
      <p:pic>
        <p:nvPicPr>
          <p:cNvPr id="95238" name="Picture 6"/>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1295400"/>
            <a:ext cx="4338638" cy="4495800"/>
          </a:xfrm>
        </p:spPr>
      </p:pic>
      <p:sp>
        <p:nvSpPr>
          <p:cNvPr id="95239" name="Text Box 90"/>
          <p:cNvSpPr txBox="1">
            <a:spLocks noChangeArrowheads="1"/>
          </p:cNvSpPr>
          <p:nvPr/>
        </p:nvSpPr>
        <p:spPr bwMode="auto">
          <a:xfrm>
            <a:off x="4953000" y="5591175"/>
            <a:ext cx="388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50000"/>
              </a:spcBef>
              <a:buClrTx/>
              <a:buFontTx/>
              <a:buNone/>
            </a:pPr>
            <a:r>
              <a:rPr lang="en-US" altLang="en-US" sz="1200"/>
              <a:t>Image credit:  Curry International TB Center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3FDB32F-DEE1-4CE6-B0E2-A54CCD828A69}" type="slidenum">
              <a:rPr lang="en-US" altLang="en-US" sz="2000" smtClean="0"/>
              <a:pPr>
                <a:spcBef>
                  <a:spcPct val="0"/>
                </a:spcBef>
                <a:buClrTx/>
                <a:buFontTx/>
                <a:buNone/>
              </a:pPr>
              <a:t>46</a:t>
            </a:fld>
            <a:endParaRPr lang="en-US" altLang="en-US" sz="2000" smtClean="0"/>
          </a:p>
        </p:txBody>
      </p:sp>
      <p:sp>
        <p:nvSpPr>
          <p:cNvPr id="97283" name="Rectangle 2"/>
          <p:cNvSpPr>
            <a:spLocks noGrp="1" noChangeArrowheads="1"/>
          </p:cNvSpPr>
          <p:nvPr>
            <p:ph type="ctrTitle"/>
          </p:nvPr>
        </p:nvSpPr>
        <p:spPr>
          <a:xfrm>
            <a:off x="0" y="1905000"/>
            <a:ext cx="9136063" cy="2613025"/>
          </a:xfrm>
        </p:spPr>
        <p:txBody>
          <a:bodyPr/>
          <a:lstStyle/>
          <a:p>
            <a:pPr eaLnBrk="1" hangingPunct="1"/>
            <a:r>
              <a:rPr lang="en-US" altLang="en-US" smtClean="0">
                <a:solidFill>
                  <a:srgbClr val="532B64"/>
                </a:solidFill>
              </a:rPr>
              <a:t>TB Infection Control </a:t>
            </a:r>
            <a:br>
              <a:rPr lang="en-US" altLang="en-US" smtClean="0">
                <a:solidFill>
                  <a:srgbClr val="532B64"/>
                </a:solidFill>
              </a:rPr>
            </a:br>
            <a:r>
              <a:rPr lang="en-US" altLang="en-US" sz="1600" smtClean="0">
                <a:solidFill>
                  <a:srgbClr val="532B64"/>
                </a:solidFill>
              </a:rPr>
              <a:t/>
            </a:r>
            <a:br>
              <a:rPr lang="en-US" altLang="en-US" sz="1600" smtClean="0">
                <a:solidFill>
                  <a:srgbClr val="532B64"/>
                </a:solidFill>
              </a:rPr>
            </a:br>
            <a:r>
              <a:rPr lang="en-US" altLang="en-US" sz="4000" smtClean="0">
                <a:solidFill>
                  <a:srgbClr val="532B64"/>
                </a:solidFill>
              </a:rPr>
              <a:t>TB Infection Control Measures</a:t>
            </a:r>
            <a:r>
              <a:rPr lang="en-US" altLang="en-US" smtClean="0">
                <a:solidFill>
                  <a:srgbClr val="532B64"/>
                </a:solidFill>
              </a:rPr>
              <a:t/>
            </a:r>
            <a:br>
              <a:rPr lang="en-US" altLang="en-US" smtClean="0">
                <a:solidFill>
                  <a:srgbClr val="532B64"/>
                </a:solidFill>
              </a:rPr>
            </a:br>
            <a:r>
              <a:rPr lang="en-US" altLang="en-US" sz="4000" smtClean="0">
                <a:solidFill>
                  <a:srgbClr val="532B64"/>
                </a:solidFill>
              </a:rPr>
              <a:t>Respiratory-Protection Controls</a:t>
            </a:r>
          </a:p>
        </p:txBody>
      </p:sp>
      <p:sp>
        <p:nvSpPr>
          <p:cNvPr id="9728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993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37BFE2C-7DF4-4967-BDFE-EFBE017D0245}" type="slidenum">
              <a:rPr lang="en-US" altLang="en-US" sz="2000" smtClean="0"/>
              <a:pPr>
                <a:spcBef>
                  <a:spcPct val="0"/>
                </a:spcBef>
                <a:buClrTx/>
                <a:buFontTx/>
                <a:buNone/>
              </a:pPr>
              <a:t>47</a:t>
            </a:fld>
            <a:endParaRPr lang="en-US" altLang="en-US" sz="2000" smtClean="0"/>
          </a:p>
        </p:txBody>
      </p:sp>
      <p:sp>
        <p:nvSpPr>
          <p:cNvPr id="99332" name="Rectangle 2"/>
          <p:cNvSpPr>
            <a:spLocks noGrp="1" noChangeArrowheads="1"/>
          </p:cNvSpPr>
          <p:nvPr>
            <p:ph type="body" idx="1"/>
          </p:nvPr>
        </p:nvSpPr>
        <p:spPr>
          <a:xfrm>
            <a:off x="228600" y="1447800"/>
            <a:ext cx="8686800" cy="4724400"/>
          </a:xfrm>
        </p:spPr>
        <p:txBody>
          <a:bodyPr/>
          <a:lstStyle/>
          <a:p>
            <a:pPr eaLnBrk="1" hangingPunct="1"/>
            <a:r>
              <a:rPr lang="en-US" altLang="en-US" sz="2800" smtClean="0"/>
              <a:t>Third level of infection-control that includes:</a:t>
            </a:r>
          </a:p>
          <a:p>
            <a:pPr eaLnBrk="1" hangingPunct="1"/>
            <a:endParaRPr lang="en-US" altLang="en-US" sz="2000" smtClean="0"/>
          </a:p>
          <a:p>
            <a:pPr lvl="1" eaLnBrk="1" hangingPunct="1"/>
            <a:r>
              <a:rPr lang="en-US" altLang="en-US" smtClean="0"/>
              <a:t>Implementing a respiratory-protection program</a:t>
            </a:r>
          </a:p>
          <a:p>
            <a:pPr lvl="1" eaLnBrk="1" hangingPunct="1"/>
            <a:endParaRPr lang="en-US" altLang="en-US" sz="2000" smtClean="0"/>
          </a:p>
          <a:p>
            <a:pPr lvl="1" eaLnBrk="1" hangingPunct="1"/>
            <a:r>
              <a:rPr lang="en-US" altLang="en-US" smtClean="0"/>
              <a:t>Training health care workers on respiratory-protection</a:t>
            </a:r>
          </a:p>
          <a:p>
            <a:pPr lvl="1" eaLnBrk="1" hangingPunct="1"/>
            <a:endParaRPr lang="en-US" altLang="en-US" sz="2000" smtClean="0"/>
          </a:p>
          <a:p>
            <a:pPr lvl="1" eaLnBrk="1" hangingPunct="1"/>
            <a:r>
              <a:rPr lang="en-US" altLang="en-US" smtClean="0"/>
              <a:t>Educating patients on respiratory hygiene</a:t>
            </a:r>
          </a:p>
          <a:p>
            <a:pPr lvl="1" eaLnBrk="1" hangingPunct="1">
              <a:buFontTx/>
              <a:buNone/>
            </a:pPr>
            <a:endParaRPr lang="en-US" altLang="en-US" sz="2000" smtClean="0"/>
          </a:p>
        </p:txBody>
      </p:sp>
      <p:sp>
        <p:nvSpPr>
          <p:cNvPr id="99333" name="Rectangle 3"/>
          <p:cNvSpPr>
            <a:spLocks noGrp="1" noChangeArrowheads="1"/>
          </p:cNvSpPr>
          <p:nvPr>
            <p:ph type="title"/>
          </p:nvPr>
        </p:nvSpPr>
        <p:spPr>
          <a:xfrm>
            <a:off x="0" y="228600"/>
            <a:ext cx="9144000" cy="685800"/>
          </a:xfrm>
          <a:noFill/>
        </p:spPr>
        <p:txBody>
          <a:bodyPr/>
          <a:lstStyle/>
          <a:p>
            <a:pPr eaLnBrk="1" hangingPunct="1"/>
            <a:r>
              <a:rPr lang="en-US" altLang="en-US" smtClean="0"/>
              <a:t>Respiratory-Protection Controls (1)</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6"/>
          <p:cNvSpPr>
            <a:spLocks noGrp="1"/>
          </p:cNvSpPr>
          <p:nvPr>
            <p:ph type="ftr" sz="quarter" idx="11"/>
          </p:nvPr>
        </p:nvSpPr>
        <p:spPr/>
        <p:txBody>
          <a:bodyPr/>
          <a:lstStyle/>
          <a:p>
            <a:pPr>
              <a:defRPr/>
            </a:pPr>
            <a:r>
              <a:rPr lang="en-US"/>
              <a:t>Module 5 – Infectiousness and Infection Control</a:t>
            </a:r>
          </a:p>
        </p:txBody>
      </p:sp>
      <p:sp>
        <p:nvSpPr>
          <p:cNvPr id="101379"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01B57E3-4220-4B20-B770-B451B0292E5C}" type="slidenum">
              <a:rPr lang="en-US" altLang="en-US" sz="2000" smtClean="0"/>
              <a:pPr>
                <a:spcBef>
                  <a:spcPct val="0"/>
                </a:spcBef>
                <a:buClrTx/>
                <a:buFontTx/>
                <a:buNone/>
              </a:pPr>
              <a:t>48</a:t>
            </a:fld>
            <a:endParaRPr lang="en-US" altLang="en-US" sz="2000" smtClean="0"/>
          </a:p>
        </p:txBody>
      </p:sp>
      <p:sp>
        <p:nvSpPr>
          <p:cNvPr id="101380" name="Rectangle 3"/>
          <p:cNvSpPr>
            <a:spLocks noGrp="1" noChangeArrowheads="1"/>
          </p:cNvSpPr>
          <p:nvPr>
            <p:ph type="title"/>
          </p:nvPr>
        </p:nvSpPr>
        <p:spPr>
          <a:xfrm>
            <a:off x="198438" y="0"/>
            <a:ext cx="8716962" cy="1143000"/>
          </a:xfrm>
          <a:noFill/>
        </p:spPr>
        <p:txBody>
          <a:bodyPr/>
          <a:lstStyle/>
          <a:p>
            <a:pPr eaLnBrk="1" hangingPunct="1"/>
            <a:r>
              <a:rPr lang="en-US" altLang="en-US" smtClean="0">
                <a:solidFill>
                  <a:srgbClr val="532B64"/>
                </a:solidFill>
              </a:rPr>
              <a:t>Respiratory-Protection Controls (2) </a:t>
            </a:r>
            <a:r>
              <a:rPr lang="en-US" altLang="en-US" sz="3200" smtClean="0">
                <a:solidFill>
                  <a:srgbClr val="532B64"/>
                </a:solidFill>
              </a:rPr>
              <a:t>Personal Respirators</a:t>
            </a:r>
          </a:p>
        </p:txBody>
      </p:sp>
      <p:sp>
        <p:nvSpPr>
          <p:cNvPr id="101381" name="Rectangle 2"/>
          <p:cNvSpPr>
            <a:spLocks noGrp="1" noChangeArrowheads="1"/>
          </p:cNvSpPr>
          <p:nvPr>
            <p:ph type="body" sz="half" idx="1"/>
          </p:nvPr>
        </p:nvSpPr>
        <p:spPr>
          <a:xfrm>
            <a:off x="152400" y="1219200"/>
            <a:ext cx="8763000" cy="5153025"/>
          </a:xfrm>
        </p:spPr>
        <p:txBody>
          <a:bodyPr/>
          <a:lstStyle/>
          <a:p>
            <a:pPr eaLnBrk="1" hangingPunct="1">
              <a:buClrTx/>
            </a:pPr>
            <a:r>
              <a:rPr lang="en-US" altLang="en-US" sz="2800" smtClean="0"/>
              <a:t>Respirators filter out droplet nuclei </a:t>
            </a:r>
          </a:p>
          <a:p>
            <a:pPr eaLnBrk="1" hangingPunct="1">
              <a:buClrTx/>
            </a:pPr>
            <a:endParaRPr lang="en-US" altLang="en-US" sz="1400" smtClean="0"/>
          </a:p>
          <a:p>
            <a:pPr eaLnBrk="1" hangingPunct="1">
              <a:buClrTx/>
            </a:pPr>
            <a:r>
              <a:rPr lang="en-US" altLang="en-US" sz="2800" smtClean="0"/>
              <a:t>Should be used in:</a:t>
            </a:r>
          </a:p>
          <a:p>
            <a:pPr eaLnBrk="1" hangingPunct="1">
              <a:buClrTx/>
            </a:pPr>
            <a:endParaRPr lang="en-US" altLang="en-US" sz="1400" smtClean="0"/>
          </a:p>
          <a:p>
            <a:pPr lvl="1" eaLnBrk="1" hangingPunct="1">
              <a:buClrTx/>
            </a:pPr>
            <a:r>
              <a:rPr lang="en-US" altLang="en-US" smtClean="0"/>
              <a:t>TB </a:t>
            </a:r>
            <a:r>
              <a:rPr lang="en-US" altLang="en-US" smtClean="0">
                <a:latin typeface="Tahoma" panose="020B0604030504040204" pitchFamily="34" charset="0"/>
              </a:rPr>
              <a:t>AII</a:t>
            </a:r>
            <a:r>
              <a:rPr lang="en-US" altLang="en-US" smtClean="0"/>
              <a:t> rooms</a:t>
            </a:r>
          </a:p>
          <a:p>
            <a:pPr lvl="1" eaLnBrk="1" hangingPunct="1">
              <a:buClrTx/>
            </a:pPr>
            <a:endParaRPr lang="en-US" altLang="en-US" sz="1400" smtClean="0"/>
          </a:p>
          <a:p>
            <a:pPr lvl="1" eaLnBrk="1" hangingPunct="1">
              <a:buClrTx/>
            </a:pPr>
            <a:r>
              <a:rPr lang="en-US" altLang="en-US" smtClean="0"/>
              <a:t>Rooms where cough-inducing or aerosol generating procedures are done</a:t>
            </a:r>
          </a:p>
          <a:p>
            <a:pPr lvl="1" eaLnBrk="1" hangingPunct="1">
              <a:buClrTx/>
            </a:pPr>
            <a:endParaRPr lang="en-US" altLang="en-US" sz="1400" smtClean="0"/>
          </a:p>
          <a:p>
            <a:pPr lvl="1" eaLnBrk="1" hangingPunct="1">
              <a:buClrTx/>
            </a:pPr>
            <a:r>
              <a:rPr lang="en-US" altLang="en-US" smtClean="0"/>
              <a:t>Ambulances transporting infectious TB patients</a:t>
            </a:r>
          </a:p>
          <a:p>
            <a:pPr lvl="1" eaLnBrk="1" hangingPunct="1">
              <a:buClrTx/>
            </a:pPr>
            <a:endParaRPr lang="en-US" altLang="en-US" sz="1400" smtClean="0"/>
          </a:p>
          <a:p>
            <a:pPr lvl="1" eaLnBrk="1" hangingPunct="1">
              <a:buClrTx/>
            </a:pPr>
            <a:r>
              <a:rPr lang="en-US" altLang="en-US" smtClean="0"/>
              <a:t>Homes of infectious TB patients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Module 5 – Infectiousness and Infection Control</a:t>
            </a:r>
          </a:p>
        </p:txBody>
      </p:sp>
      <p:sp>
        <p:nvSpPr>
          <p:cNvPr id="10342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6F8F3E6-C74D-49B7-86F0-72F7D2B437CA}" type="slidenum">
              <a:rPr lang="en-US" altLang="en-US" sz="2000" smtClean="0"/>
              <a:pPr>
                <a:spcBef>
                  <a:spcPct val="0"/>
                </a:spcBef>
                <a:buClrTx/>
                <a:buFontTx/>
                <a:buNone/>
              </a:pPr>
              <a:t>49</a:t>
            </a:fld>
            <a:endParaRPr lang="en-US" altLang="en-US" sz="2000" smtClean="0"/>
          </a:p>
        </p:txBody>
      </p:sp>
      <p:sp>
        <p:nvSpPr>
          <p:cNvPr id="103428" name="Rectangle 5"/>
          <p:cNvSpPr>
            <a:spLocks noGrp="1" noChangeArrowheads="1"/>
          </p:cNvSpPr>
          <p:nvPr>
            <p:ph type="title"/>
          </p:nvPr>
        </p:nvSpPr>
        <p:spPr>
          <a:xfrm>
            <a:off x="198438" y="0"/>
            <a:ext cx="8716962" cy="1143000"/>
          </a:xfrm>
          <a:noFill/>
        </p:spPr>
        <p:txBody>
          <a:bodyPr/>
          <a:lstStyle/>
          <a:p>
            <a:pPr eaLnBrk="1" hangingPunct="1"/>
            <a:r>
              <a:rPr lang="en-US" altLang="en-US" smtClean="0">
                <a:solidFill>
                  <a:srgbClr val="532B64"/>
                </a:solidFill>
              </a:rPr>
              <a:t>Respiratory-Protection Controls (3)</a:t>
            </a:r>
            <a:br>
              <a:rPr lang="en-US" altLang="en-US" smtClean="0">
                <a:solidFill>
                  <a:srgbClr val="532B64"/>
                </a:solidFill>
              </a:rPr>
            </a:br>
            <a:r>
              <a:rPr lang="en-US" altLang="en-US" sz="3200" smtClean="0">
                <a:solidFill>
                  <a:srgbClr val="532B64"/>
                </a:solidFill>
              </a:rPr>
              <a:t>Personal Respirators</a:t>
            </a:r>
          </a:p>
        </p:txBody>
      </p:sp>
      <p:sp>
        <p:nvSpPr>
          <p:cNvPr id="103429" name="Rectangle 2"/>
          <p:cNvSpPr>
            <a:spLocks noGrp="1" noChangeArrowheads="1"/>
          </p:cNvSpPr>
          <p:nvPr>
            <p:ph type="body" sz="half" idx="1"/>
          </p:nvPr>
        </p:nvSpPr>
        <p:spPr>
          <a:xfrm>
            <a:off x="152400" y="1219200"/>
            <a:ext cx="4419600" cy="5105400"/>
          </a:xfrm>
        </p:spPr>
        <p:txBody>
          <a:bodyPr/>
          <a:lstStyle/>
          <a:p>
            <a:pPr eaLnBrk="1" hangingPunct="1">
              <a:buClrTx/>
            </a:pPr>
            <a:r>
              <a:rPr lang="en-US" altLang="en-US" sz="2800" smtClean="0"/>
              <a:t>Important that respirator fits properly:</a:t>
            </a:r>
          </a:p>
          <a:p>
            <a:pPr eaLnBrk="1" hangingPunct="1">
              <a:buClrTx/>
            </a:pPr>
            <a:endParaRPr lang="en-US" altLang="en-US" sz="1800" smtClean="0"/>
          </a:p>
          <a:p>
            <a:pPr lvl="1" eaLnBrk="1" hangingPunct="1">
              <a:buClrTx/>
            </a:pPr>
            <a:r>
              <a:rPr lang="en-US" altLang="en-US" smtClean="0"/>
              <a:t>Fit test used to determine which respirator to wear</a:t>
            </a:r>
          </a:p>
          <a:p>
            <a:pPr lvl="1" eaLnBrk="1" hangingPunct="1">
              <a:buClrTx/>
            </a:pPr>
            <a:endParaRPr lang="en-US" altLang="en-US" sz="1800" smtClean="0"/>
          </a:p>
          <a:p>
            <a:pPr lvl="1" eaLnBrk="1" hangingPunct="1">
              <a:buClrTx/>
            </a:pPr>
            <a:r>
              <a:rPr lang="en-US" altLang="en-US" smtClean="0"/>
              <a:t>User seal check should be done each time a respirator is put on</a:t>
            </a:r>
          </a:p>
        </p:txBody>
      </p:sp>
      <p:pic>
        <p:nvPicPr>
          <p:cNvPr id="103430" name="Picture 15" descr="MVC-712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930400"/>
            <a:ext cx="4572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31" name="Text Box 17"/>
          <p:cNvSpPr txBox="1">
            <a:spLocks noChangeArrowheads="1"/>
          </p:cNvSpPr>
          <p:nvPr/>
        </p:nvSpPr>
        <p:spPr bwMode="auto">
          <a:xfrm>
            <a:off x="5181600" y="4953000"/>
            <a:ext cx="3200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1200"/>
              <a:t>Health care worker undergoing a fit test</a:t>
            </a:r>
          </a:p>
          <a:p>
            <a:pPr algn="ctr" eaLnBrk="1" hangingPunct="1">
              <a:spcBef>
                <a:spcPct val="0"/>
              </a:spcBef>
              <a:buClrTx/>
              <a:buFontTx/>
              <a:buNone/>
            </a:pPr>
            <a:r>
              <a:rPr lang="en-US" altLang="en-US" sz="1200"/>
              <a:t>Image credit: Paul Jensen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391C1AD-E48E-4244-9524-C25931C19684}" type="slidenum">
              <a:rPr lang="en-US" altLang="en-US" sz="2000" smtClean="0"/>
              <a:pPr>
                <a:spcBef>
                  <a:spcPct val="0"/>
                </a:spcBef>
                <a:buClrTx/>
                <a:buFontTx/>
                <a:buNone/>
              </a:pPr>
              <a:t>5</a:t>
            </a:fld>
            <a:endParaRPr lang="en-US" altLang="en-US" sz="2000" smtClean="0"/>
          </a:p>
        </p:txBody>
      </p:sp>
      <p:sp>
        <p:nvSpPr>
          <p:cNvPr id="13316" name="Rectangle 3"/>
          <p:cNvSpPr>
            <a:spLocks noGrp="1" noChangeArrowheads="1"/>
          </p:cNvSpPr>
          <p:nvPr>
            <p:ph type="body" idx="1"/>
          </p:nvPr>
        </p:nvSpPr>
        <p:spPr>
          <a:xfrm>
            <a:off x="457200" y="1447800"/>
            <a:ext cx="8229600" cy="4525963"/>
          </a:xfrm>
        </p:spPr>
        <p:txBody>
          <a:bodyPr/>
          <a:lstStyle/>
          <a:p>
            <a:pPr eaLnBrk="1" hangingPunct="1"/>
            <a:r>
              <a:rPr lang="en-US" altLang="en-US" sz="2800" smtClean="0"/>
              <a:t>Infectiousness is directly related to number of tubercle bacilli TB patients expel into air</a:t>
            </a:r>
          </a:p>
          <a:p>
            <a:pPr eaLnBrk="1" hangingPunct="1">
              <a:buFontTx/>
              <a:buNone/>
            </a:pPr>
            <a:r>
              <a:rPr lang="en-US" altLang="en-US" sz="2800" smtClean="0"/>
              <a:t> </a:t>
            </a:r>
          </a:p>
          <a:p>
            <a:pPr eaLnBrk="1" hangingPunct="1"/>
            <a:r>
              <a:rPr lang="en-US" altLang="en-US" sz="2800" smtClean="0"/>
              <a:t>TB patients generally expel more tubercle bacilli if their cough produces a lot of sputum</a:t>
            </a:r>
          </a:p>
          <a:p>
            <a:pPr eaLnBrk="1" hangingPunct="1"/>
            <a:endParaRPr lang="en-US" altLang="en-US" sz="2800" smtClean="0"/>
          </a:p>
          <a:p>
            <a:pPr eaLnBrk="1" hangingPunct="1"/>
            <a:r>
              <a:rPr lang="en-US" altLang="en-US" sz="2800" smtClean="0"/>
              <a:t>Only people with TB of the lungs, airway, or larynx are infectious </a:t>
            </a:r>
          </a:p>
        </p:txBody>
      </p:sp>
      <p:sp>
        <p:nvSpPr>
          <p:cNvPr id="13317" name="Rectangle 5"/>
          <p:cNvSpPr>
            <a:spLocks noGrp="1" noChangeArrowheads="1"/>
          </p:cNvSpPr>
          <p:nvPr>
            <p:ph type="title"/>
          </p:nvPr>
        </p:nvSpPr>
        <p:spPr>
          <a:xfrm>
            <a:off x="427038" y="152400"/>
            <a:ext cx="8229600" cy="762000"/>
          </a:xfrm>
          <a:noFill/>
        </p:spPr>
        <p:txBody>
          <a:bodyPr/>
          <a:lstStyle/>
          <a:p>
            <a:pPr eaLnBrk="1" hangingPunct="1"/>
            <a:r>
              <a:rPr lang="en-US" altLang="en-US" smtClean="0"/>
              <a:t>Infectiousness (1)</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t>Module 5 – Infectiousness and Infection Control</a:t>
            </a:r>
          </a:p>
        </p:txBody>
      </p:sp>
      <p:sp>
        <p:nvSpPr>
          <p:cNvPr id="105475"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194C3EB-33AF-4F7C-9646-C9182D125229}" type="slidenum">
              <a:rPr lang="en-US" altLang="en-US" sz="2000" smtClean="0"/>
              <a:pPr>
                <a:spcBef>
                  <a:spcPct val="0"/>
                </a:spcBef>
                <a:buClrTx/>
                <a:buFontTx/>
                <a:buNone/>
              </a:pPr>
              <a:t>50</a:t>
            </a:fld>
            <a:endParaRPr lang="en-US" altLang="en-US" sz="2000" smtClean="0"/>
          </a:p>
        </p:txBody>
      </p:sp>
      <p:sp>
        <p:nvSpPr>
          <p:cNvPr id="105476" name="Rectangle 12"/>
          <p:cNvSpPr>
            <a:spLocks noGrp="1" noChangeArrowheads="1"/>
          </p:cNvSpPr>
          <p:nvPr>
            <p:ph type="title"/>
          </p:nvPr>
        </p:nvSpPr>
        <p:spPr>
          <a:xfrm>
            <a:off x="228600" y="0"/>
            <a:ext cx="8716963" cy="1143000"/>
          </a:xfrm>
        </p:spPr>
        <p:txBody>
          <a:bodyPr/>
          <a:lstStyle/>
          <a:p>
            <a:pPr eaLnBrk="1" hangingPunct="1"/>
            <a:r>
              <a:rPr lang="en-US" altLang="en-US" smtClean="0">
                <a:solidFill>
                  <a:srgbClr val="532B64"/>
                </a:solidFill>
              </a:rPr>
              <a:t>Respiratory-Protection Controls (4)</a:t>
            </a:r>
            <a:br>
              <a:rPr lang="en-US" altLang="en-US" smtClean="0">
                <a:solidFill>
                  <a:srgbClr val="532B64"/>
                </a:solidFill>
              </a:rPr>
            </a:br>
            <a:r>
              <a:rPr lang="en-US" altLang="en-US" sz="3200" smtClean="0">
                <a:solidFill>
                  <a:srgbClr val="532B64"/>
                </a:solidFill>
              </a:rPr>
              <a:t>Personal Respirators</a:t>
            </a:r>
          </a:p>
        </p:txBody>
      </p:sp>
      <p:sp>
        <p:nvSpPr>
          <p:cNvPr id="105477" name="Rectangle 13"/>
          <p:cNvSpPr>
            <a:spLocks noGrp="1" noChangeArrowheads="1"/>
          </p:cNvSpPr>
          <p:nvPr>
            <p:ph type="body" sz="half" idx="1"/>
          </p:nvPr>
        </p:nvSpPr>
        <p:spPr>
          <a:xfrm>
            <a:off x="76200" y="1371600"/>
            <a:ext cx="4648200" cy="4953000"/>
          </a:xfrm>
        </p:spPr>
        <p:txBody>
          <a:bodyPr/>
          <a:lstStyle/>
          <a:p>
            <a:pPr eaLnBrk="1" hangingPunct="1">
              <a:lnSpc>
                <a:spcPct val="80000"/>
              </a:lnSpc>
              <a:buClrTx/>
            </a:pPr>
            <a:r>
              <a:rPr lang="en-US" altLang="en-US" sz="2800" smtClean="0"/>
              <a:t>Respirators that can be used to protect against </a:t>
            </a:r>
            <a:r>
              <a:rPr lang="en-US" altLang="en-US" sz="2800" i="1" smtClean="0"/>
              <a:t>M. tuberculosis</a:t>
            </a:r>
            <a:r>
              <a:rPr lang="en-US" altLang="en-US" sz="2800" smtClean="0"/>
              <a:t>:</a:t>
            </a:r>
          </a:p>
          <a:p>
            <a:pPr eaLnBrk="1" hangingPunct="1">
              <a:lnSpc>
                <a:spcPct val="80000"/>
              </a:lnSpc>
              <a:buClrTx/>
            </a:pPr>
            <a:endParaRPr lang="en-US" altLang="en-US" sz="2000" smtClean="0"/>
          </a:p>
          <a:p>
            <a:pPr lvl="1" eaLnBrk="1" hangingPunct="1">
              <a:lnSpc>
                <a:spcPct val="80000"/>
              </a:lnSpc>
              <a:buClrTx/>
            </a:pPr>
            <a:r>
              <a:rPr lang="en-US" altLang="en-US" sz="2400" smtClean="0"/>
              <a:t>Nonpowered respirators with N95, N99, N100, R95, R99, R100, P95, P99, and P100 filters</a:t>
            </a:r>
          </a:p>
          <a:p>
            <a:pPr lvl="1" eaLnBrk="1" hangingPunct="1">
              <a:lnSpc>
                <a:spcPct val="80000"/>
              </a:lnSpc>
              <a:buClrTx/>
            </a:pPr>
            <a:endParaRPr lang="en-US" altLang="en-US" sz="2400" smtClean="0"/>
          </a:p>
          <a:p>
            <a:pPr lvl="1" eaLnBrk="1" hangingPunct="1">
              <a:lnSpc>
                <a:spcPct val="80000"/>
              </a:lnSpc>
              <a:buClrTx/>
            </a:pPr>
            <a:r>
              <a:rPr lang="en-US" altLang="en-US" sz="2400" smtClean="0"/>
              <a:t>Powered air-purifying respirators (PAPRs) with high-efficiency filters</a:t>
            </a:r>
          </a:p>
          <a:p>
            <a:pPr lvl="1" eaLnBrk="1" hangingPunct="1">
              <a:lnSpc>
                <a:spcPct val="80000"/>
              </a:lnSpc>
              <a:buClrTx/>
            </a:pPr>
            <a:endParaRPr lang="en-US" altLang="en-US" sz="2400" smtClean="0"/>
          </a:p>
          <a:p>
            <a:pPr lvl="1" eaLnBrk="1" hangingPunct="1">
              <a:lnSpc>
                <a:spcPct val="80000"/>
              </a:lnSpc>
              <a:buClrTx/>
            </a:pPr>
            <a:r>
              <a:rPr lang="en-US" altLang="en-US" sz="2400" smtClean="0"/>
              <a:t>Supplied-air respirators</a:t>
            </a:r>
          </a:p>
        </p:txBody>
      </p:sp>
      <p:pic>
        <p:nvPicPr>
          <p:cNvPr id="105478" name="Picture 15"/>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334000" y="3756025"/>
            <a:ext cx="3074988" cy="2263775"/>
          </a:xfrm>
        </p:spPr>
      </p:pic>
      <p:pic>
        <p:nvPicPr>
          <p:cNvPr id="105479" name="Picture 6" descr="Repirato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447800"/>
            <a:ext cx="3733800"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80" name="TextBox 7"/>
          <p:cNvSpPr txBox="1">
            <a:spLocks noChangeArrowheads="1"/>
          </p:cNvSpPr>
          <p:nvPr/>
        </p:nvSpPr>
        <p:spPr bwMode="auto">
          <a:xfrm>
            <a:off x="5638800" y="6048375"/>
            <a:ext cx="2362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1200">
                <a:cs typeface="Arial" panose="020B0604020202020204" pitchFamily="34" charset="0"/>
              </a:rPr>
              <a:t>Image credit: Greg Knobloch</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075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3B26350-5B87-4047-948D-9DB8F50B0C0E}" type="slidenum">
              <a:rPr lang="en-US" altLang="en-US" sz="2000" smtClean="0"/>
              <a:pPr>
                <a:spcBef>
                  <a:spcPct val="0"/>
                </a:spcBef>
                <a:buClrTx/>
                <a:buFontTx/>
                <a:buNone/>
              </a:pPr>
              <a:t>51</a:t>
            </a:fld>
            <a:endParaRPr lang="en-US" altLang="en-US" sz="2000" smtClean="0"/>
          </a:p>
        </p:txBody>
      </p:sp>
      <p:sp>
        <p:nvSpPr>
          <p:cNvPr id="107524" name="Rectangle 2"/>
          <p:cNvSpPr>
            <a:spLocks noGrp="1" noChangeArrowheads="1"/>
          </p:cNvSpPr>
          <p:nvPr>
            <p:ph type="body" idx="1"/>
          </p:nvPr>
        </p:nvSpPr>
        <p:spPr>
          <a:xfrm>
            <a:off x="228600" y="1600200"/>
            <a:ext cx="8686800" cy="4953000"/>
          </a:xfrm>
        </p:spPr>
        <p:txBody>
          <a:bodyPr/>
          <a:lstStyle/>
          <a:p>
            <a:pPr eaLnBrk="1" hangingPunct="1">
              <a:lnSpc>
                <a:spcPct val="90000"/>
              </a:lnSpc>
            </a:pPr>
            <a:r>
              <a:rPr lang="en-US" altLang="en-US" sz="2800" smtClean="0"/>
              <a:t>Important to understand the difference between respirators and surgical masks</a:t>
            </a:r>
          </a:p>
          <a:p>
            <a:pPr eaLnBrk="1" hangingPunct="1">
              <a:lnSpc>
                <a:spcPct val="90000"/>
              </a:lnSpc>
            </a:pPr>
            <a:endParaRPr lang="en-US" altLang="en-US" sz="2800" smtClean="0"/>
          </a:p>
          <a:p>
            <a:pPr lvl="1" eaLnBrk="1" hangingPunct="1">
              <a:lnSpc>
                <a:spcPct val="90000"/>
              </a:lnSpc>
            </a:pPr>
            <a:r>
              <a:rPr lang="en-US" altLang="en-US" smtClean="0"/>
              <a:t>Respirators protect individuals from </a:t>
            </a:r>
            <a:r>
              <a:rPr lang="en-US" altLang="en-US" u="sng" smtClean="0"/>
              <a:t>inhaling </a:t>
            </a:r>
            <a:r>
              <a:rPr lang="en-US" altLang="en-US" smtClean="0"/>
              <a:t>droplet nuclei</a:t>
            </a:r>
          </a:p>
          <a:p>
            <a:pPr lvl="1" eaLnBrk="1" hangingPunct="1">
              <a:lnSpc>
                <a:spcPct val="90000"/>
              </a:lnSpc>
            </a:pPr>
            <a:endParaRPr lang="en-US" altLang="en-US" smtClean="0"/>
          </a:p>
          <a:p>
            <a:pPr lvl="1" eaLnBrk="1" hangingPunct="1">
              <a:lnSpc>
                <a:spcPct val="90000"/>
              </a:lnSpc>
            </a:pPr>
            <a:r>
              <a:rPr lang="en-US" altLang="en-US" smtClean="0"/>
              <a:t>Surgical masks stop droplet nuclei from being </a:t>
            </a:r>
            <a:r>
              <a:rPr lang="en-US" altLang="en-US" u="sng" smtClean="0"/>
              <a:t>exhaled</a:t>
            </a:r>
            <a:r>
              <a:rPr lang="en-US" altLang="en-US" smtClean="0"/>
              <a:t> into air by infectious TB patients or suspects</a:t>
            </a:r>
          </a:p>
        </p:txBody>
      </p:sp>
      <p:sp>
        <p:nvSpPr>
          <p:cNvPr id="107525" name="Rectangle 3"/>
          <p:cNvSpPr>
            <a:spLocks noGrp="1" noChangeArrowheads="1"/>
          </p:cNvSpPr>
          <p:nvPr>
            <p:ph type="title"/>
          </p:nvPr>
        </p:nvSpPr>
        <p:spPr>
          <a:xfrm>
            <a:off x="76200" y="76200"/>
            <a:ext cx="8991600" cy="1219200"/>
          </a:xfrm>
          <a:noFill/>
        </p:spPr>
        <p:txBody>
          <a:bodyPr/>
          <a:lstStyle/>
          <a:p>
            <a:pPr eaLnBrk="1" hangingPunct="1"/>
            <a:r>
              <a:rPr lang="en-US" altLang="en-US" smtClean="0"/>
              <a:t>Respiratory-Protection Controls (5)</a:t>
            </a:r>
            <a:br>
              <a:rPr lang="en-US" altLang="en-US" smtClean="0"/>
            </a:br>
            <a:r>
              <a:rPr lang="en-US" altLang="en-US" sz="3200" smtClean="0"/>
              <a:t>Respirators and Surgical Masks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Module 5 – Infectiousness and Infection Control</a:t>
            </a:r>
          </a:p>
        </p:txBody>
      </p:sp>
      <p:sp>
        <p:nvSpPr>
          <p:cNvPr id="1095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91F5DD6-F213-4B20-8485-F62D840C1ED7}" type="slidenum">
              <a:rPr lang="en-US" altLang="en-US" sz="2000" smtClean="0"/>
              <a:pPr>
                <a:spcBef>
                  <a:spcPct val="0"/>
                </a:spcBef>
                <a:buClrTx/>
                <a:buFontTx/>
                <a:buNone/>
              </a:pPr>
              <a:t>52</a:t>
            </a:fld>
            <a:endParaRPr lang="en-US" altLang="en-US" sz="2000" smtClean="0"/>
          </a:p>
        </p:txBody>
      </p:sp>
      <p:sp>
        <p:nvSpPr>
          <p:cNvPr id="109572" name="Rectangle 2"/>
          <p:cNvSpPr>
            <a:spLocks noGrp="1" noChangeArrowheads="1"/>
          </p:cNvSpPr>
          <p:nvPr>
            <p:ph type="body" idx="1"/>
          </p:nvPr>
        </p:nvSpPr>
        <p:spPr>
          <a:xfrm>
            <a:off x="-76200" y="5791200"/>
            <a:ext cx="9448800" cy="762000"/>
          </a:xfrm>
        </p:spPr>
        <p:txBody>
          <a:bodyPr/>
          <a:lstStyle/>
          <a:p>
            <a:pPr algn="ctr" eaLnBrk="1" hangingPunct="1">
              <a:lnSpc>
                <a:spcPct val="90000"/>
              </a:lnSpc>
              <a:buFontTx/>
              <a:buNone/>
            </a:pPr>
            <a:r>
              <a:rPr lang="en-US" altLang="en-US" sz="2800" smtClean="0"/>
              <a:t>Health care worker wearing a personal respirator</a:t>
            </a:r>
            <a:r>
              <a:rPr lang="en-US" altLang="en-US" sz="2400" smtClean="0"/>
              <a:t> </a:t>
            </a:r>
          </a:p>
        </p:txBody>
      </p:sp>
      <p:sp>
        <p:nvSpPr>
          <p:cNvPr id="109573" name="Rectangle 3"/>
          <p:cNvSpPr>
            <a:spLocks noChangeArrowheads="1"/>
          </p:cNvSpPr>
          <p:nvPr/>
        </p:nvSpPr>
        <p:spPr bwMode="auto">
          <a:xfrm>
            <a:off x="0" y="2062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109574" name="Rectangle 8"/>
          <p:cNvSpPr>
            <a:spLocks noGrp="1" noChangeArrowheads="1"/>
          </p:cNvSpPr>
          <p:nvPr>
            <p:ph type="title"/>
          </p:nvPr>
        </p:nvSpPr>
        <p:spPr>
          <a:xfrm>
            <a:off x="76200" y="152400"/>
            <a:ext cx="8991600" cy="1219200"/>
          </a:xfrm>
          <a:noFill/>
        </p:spPr>
        <p:txBody>
          <a:bodyPr/>
          <a:lstStyle/>
          <a:p>
            <a:pPr eaLnBrk="1" hangingPunct="1"/>
            <a:r>
              <a:rPr lang="en-US" altLang="en-US" smtClean="0"/>
              <a:t>Respiratory-Protection Controls (6)</a:t>
            </a:r>
            <a:br>
              <a:rPr lang="en-US" altLang="en-US" smtClean="0"/>
            </a:br>
            <a:r>
              <a:rPr lang="en-US" altLang="en-US" sz="3200" smtClean="0"/>
              <a:t>Respirators</a:t>
            </a:r>
          </a:p>
        </p:txBody>
      </p:sp>
      <p:pic>
        <p:nvPicPr>
          <p:cNvPr id="109575" name="Picture 9" descr="TB Masks 2 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588" y="1395413"/>
            <a:ext cx="5942012" cy="424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Module 5 – Infectiousness and Infection Control</a:t>
            </a:r>
          </a:p>
        </p:txBody>
      </p:sp>
      <p:sp>
        <p:nvSpPr>
          <p:cNvPr id="1116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0683BDE-7AA5-4733-8780-A9950622DD56}" type="slidenum">
              <a:rPr lang="en-US" altLang="en-US" sz="2000" smtClean="0"/>
              <a:pPr>
                <a:spcBef>
                  <a:spcPct val="0"/>
                </a:spcBef>
                <a:buClrTx/>
                <a:buFontTx/>
                <a:buNone/>
              </a:pPr>
              <a:t>53</a:t>
            </a:fld>
            <a:endParaRPr lang="en-US" altLang="en-US" sz="2000" smtClean="0"/>
          </a:p>
        </p:txBody>
      </p:sp>
      <p:sp>
        <p:nvSpPr>
          <p:cNvPr id="11162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111621" name="Rectangle 4"/>
          <p:cNvSpPr>
            <a:spLocks noGrp="1" noChangeArrowheads="1"/>
          </p:cNvSpPr>
          <p:nvPr>
            <p:ph type="body" idx="4294967295"/>
          </p:nvPr>
        </p:nvSpPr>
        <p:spPr>
          <a:xfrm>
            <a:off x="533400" y="5943600"/>
            <a:ext cx="8229600" cy="533400"/>
          </a:xfrm>
          <a:noFill/>
        </p:spPr>
        <p:txBody>
          <a:bodyPr/>
          <a:lstStyle/>
          <a:p>
            <a:pPr algn="ctr" eaLnBrk="1" hangingPunct="1">
              <a:lnSpc>
                <a:spcPct val="90000"/>
              </a:lnSpc>
              <a:buFontTx/>
              <a:buNone/>
            </a:pPr>
            <a:r>
              <a:rPr lang="en-US" altLang="en-US" sz="2800" dirty="0" smtClean="0"/>
              <a:t>Patient wearing a surgical mask</a:t>
            </a:r>
          </a:p>
        </p:txBody>
      </p:sp>
      <p:pic>
        <p:nvPicPr>
          <p:cNvPr id="111622" name="Picture 11" descr="P101062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47800" y="1295400"/>
            <a:ext cx="6248400" cy="4524375"/>
          </a:xfrm>
          <a:noFill/>
        </p:spPr>
      </p:pic>
      <p:sp>
        <p:nvSpPr>
          <p:cNvPr id="111623" name="Rectangle 12"/>
          <p:cNvSpPr>
            <a:spLocks noGrp="1" noChangeArrowheads="1"/>
          </p:cNvSpPr>
          <p:nvPr>
            <p:ph type="title"/>
          </p:nvPr>
        </p:nvSpPr>
        <p:spPr>
          <a:xfrm>
            <a:off x="0" y="0"/>
            <a:ext cx="8991600" cy="1219200"/>
          </a:xfrm>
          <a:noFill/>
        </p:spPr>
        <p:txBody>
          <a:bodyPr/>
          <a:lstStyle/>
          <a:p>
            <a:pPr eaLnBrk="1" hangingPunct="1"/>
            <a:r>
              <a:rPr lang="en-US" altLang="en-US" smtClean="0"/>
              <a:t>Respiratory-Protection Controls (7)</a:t>
            </a:r>
            <a:br>
              <a:rPr lang="en-US" altLang="en-US" smtClean="0"/>
            </a:br>
            <a:r>
              <a:rPr lang="en-US" altLang="en-US" sz="3200" smtClean="0"/>
              <a:t>Surgical Masks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136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3C4D6D2-4ACF-4A2D-A9A5-75B7B5BFE73C}" type="slidenum">
              <a:rPr lang="en-US" altLang="en-US" sz="2000" smtClean="0"/>
              <a:pPr>
                <a:spcBef>
                  <a:spcPct val="0"/>
                </a:spcBef>
                <a:buClrTx/>
                <a:buFontTx/>
                <a:buNone/>
              </a:pPr>
              <a:t>54</a:t>
            </a:fld>
            <a:endParaRPr lang="en-US" altLang="en-US" sz="2000" smtClean="0"/>
          </a:p>
        </p:txBody>
      </p:sp>
      <p:sp>
        <p:nvSpPr>
          <p:cNvPr id="344067" name="Rectangle 3"/>
          <p:cNvSpPr>
            <a:spLocks noGrp="1" noChangeArrowheads="1"/>
          </p:cNvSpPr>
          <p:nvPr>
            <p:ph type="body" idx="1"/>
          </p:nvPr>
        </p:nvSpPr>
        <p:spPr>
          <a:xfrm>
            <a:off x="457200" y="1447800"/>
            <a:ext cx="8229600" cy="4830763"/>
          </a:xfrm>
        </p:spPr>
        <p:txBody>
          <a:bodyPr/>
          <a:lstStyle/>
          <a:p>
            <a:pPr eaLnBrk="1" hangingPunct="1">
              <a:buFontTx/>
              <a:buNone/>
              <a:defRPr/>
            </a:pPr>
            <a:r>
              <a:rPr lang="en-US" altLang="en-US" sz="2400" dirty="0" smtClean="0"/>
              <a:t>	</a:t>
            </a:r>
            <a:r>
              <a:rPr lang="en-US" altLang="en-US" sz="2800" dirty="0" smtClean="0"/>
              <a:t>What are the three levels of control that form the basis of a TB infection-control program?</a:t>
            </a:r>
            <a:r>
              <a:rPr lang="en-US" altLang="en-US" sz="2400" dirty="0" smtClean="0"/>
              <a:t> </a:t>
            </a:r>
            <a:endParaRPr lang="en-US" altLang="en-US" sz="1800" i="1" dirty="0" smtClean="0"/>
          </a:p>
          <a:p>
            <a:pPr eaLnBrk="1" hangingPunct="1">
              <a:buFontTx/>
              <a:buNone/>
              <a:defRPr/>
            </a:pPr>
            <a:r>
              <a:rPr lang="en-US" altLang="en-US" sz="1800" i="1" dirty="0" smtClean="0"/>
              <a:t>	</a:t>
            </a:r>
            <a:endParaRPr lang="en-US" altLang="en-US" dirty="0" smtClean="0">
              <a:solidFill>
                <a:srgbClr val="008080"/>
              </a:solidFill>
            </a:endParaRPr>
          </a:p>
          <a:p>
            <a:pPr lvl="2" eaLnBrk="1" hangingPunct="1">
              <a:defRPr/>
            </a:pPr>
            <a:r>
              <a:rPr lang="en-US" altLang="en-US" sz="2800" dirty="0" smtClean="0">
                <a:solidFill>
                  <a:srgbClr val="532B64"/>
                </a:solidFill>
              </a:rPr>
              <a:t>Administrative controls</a:t>
            </a:r>
          </a:p>
          <a:p>
            <a:pPr marL="914400" lvl="2" indent="0" eaLnBrk="1" hangingPunct="1">
              <a:buFontTx/>
              <a:buNone/>
              <a:defRPr/>
            </a:pPr>
            <a:endParaRPr lang="en-US" altLang="en-US" sz="2800" dirty="0" smtClean="0">
              <a:solidFill>
                <a:srgbClr val="532B64"/>
              </a:solidFill>
            </a:endParaRPr>
          </a:p>
          <a:p>
            <a:pPr lvl="2" eaLnBrk="1" hangingPunct="1">
              <a:defRPr/>
            </a:pPr>
            <a:r>
              <a:rPr lang="en-US" altLang="en-US" sz="2800" dirty="0" smtClean="0">
                <a:solidFill>
                  <a:srgbClr val="532B64"/>
                </a:solidFill>
              </a:rPr>
              <a:t>Environmental controls</a:t>
            </a:r>
          </a:p>
          <a:p>
            <a:pPr lvl="2" eaLnBrk="1" hangingPunct="1">
              <a:defRPr/>
            </a:pPr>
            <a:endParaRPr lang="en-US" altLang="en-US" sz="2800" dirty="0" smtClean="0">
              <a:solidFill>
                <a:srgbClr val="532B64"/>
              </a:solidFill>
            </a:endParaRPr>
          </a:p>
          <a:p>
            <a:pPr lvl="2" eaLnBrk="1" hangingPunct="1">
              <a:defRPr/>
            </a:pPr>
            <a:r>
              <a:rPr lang="en-US" altLang="en-US" sz="2800" dirty="0" smtClean="0">
                <a:solidFill>
                  <a:srgbClr val="532B64"/>
                </a:solidFill>
              </a:rPr>
              <a:t>Respiratory-protection controls</a:t>
            </a:r>
          </a:p>
          <a:p>
            <a:pPr lvl="4" eaLnBrk="1" hangingPunct="1">
              <a:defRPr/>
            </a:pPr>
            <a:endParaRPr lang="en-US" altLang="en-US" sz="2800" dirty="0" smtClean="0">
              <a:solidFill>
                <a:srgbClr val="008080"/>
              </a:solidFill>
            </a:endParaRPr>
          </a:p>
        </p:txBody>
      </p:sp>
      <p:sp>
        <p:nvSpPr>
          <p:cNvPr id="113669" name="Rectangle 5"/>
          <p:cNvSpPr>
            <a:spLocks noGrp="1" noChangeArrowheads="1"/>
          </p:cNvSpPr>
          <p:nvPr>
            <p:ph type="title"/>
          </p:nvPr>
        </p:nvSpPr>
        <p:spPr>
          <a:xfrm>
            <a:off x="381000" y="685800"/>
            <a:ext cx="8275638" cy="685800"/>
          </a:xfrm>
          <a:noFill/>
        </p:spPr>
        <p:txBody>
          <a:bodyPr/>
          <a:lstStyle/>
          <a:p>
            <a:pPr eaLnBrk="1" hangingPunct="1"/>
            <a:r>
              <a:rPr lang="en-US" altLang="en-US" smtClean="0"/>
              <a:t>TB Infection-Control</a:t>
            </a:r>
            <a:br>
              <a:rPr lang="en-US" altLang="en-US" smtClean="0"/>
            </a:br>
            <a:r>
              <a:rPr lang="en-US" altLang="en-US" smtClean="0"/>
              <a:t>Study Question 5.9</a:t>
            </a:r>
          </a:p>
        </p:txBody>
      </p:sp>
      <p:sp>
        <p:nvSpPr>
          <p:cNvPr id="113670" name="Rectangle 6"/>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40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4067">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40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7"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157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D82424D-0A2F-4910-A1E7-431531049390}" type="slidenum">
              <a:rPr lang="en-US" altLang="en-US" sz="2000" smtClean="0"/>
              <a:pPr>
                <a:spcBef>
                  <a:spcPct val="0"/>
                </a:spcBef>
                <a:buClrTx/>
                <a:buFontTx/>
                <a:buNone/>
              </a:pPr>
              <a:t>55</a:t>
            </a:fld>
            <a:endParaRPr lang="en-US" altLang="en-US" sz="2000" smtClean="0"/>
          </a:p>
        </p:txBody>
      </p:sp>
      <p:sp>
        <p:nvSpPr>
          <p:cNvPr id="115716" name="Rectangle 2"/>
          <p:cNvSpPr>
            <a:spLocks noGrp="1" noChangeArrowheads="1"/>
          </p:cNvSpPr>
          <p:nvPr>
            <p:ph type="title"/>
          </p:nvPr>
        </p:nvSpPr>
        <p:spPr>
          <a:xfrm>
            <a:off x="381000" y="0"/>
            <a:ext cx="8275638" cy="1295400"/>
          </a:xfrm>
          <a:noFill/>
        </p:spPr>
        <p:txBody>
          <a:bodyPr/>
          <a:lstStyle/>
          <a:p>
            <a:pPr eaLnBrk="1" hangingPunct="1"/>
            <a:r>
              <a:rPr lang="en-US" altLang="en-US" smtClean="0"/>
              <a:t>Administrative Controls</a:t>
            </a:r>
            <a:br>
              <a:rPr lang="en-US" altLang="en-US" smtClean="0"/>
            </a:br>
            <a:r>
              <a:rPr lang="en-US" altLang="en-US" smtClean="0"/>
              <a:t>Study Question 5.10</a:t>
            </a:r>
          </a:p>
        </p:txBody>
      </p:sp>
      <p:sp>
        <p:nvSpPr>
          <p:cNvPr id="115717" name="Rectangle 3"/>
          <p:cNvSpPr>
            <a:spLocks noChangeArrowheads="1"/>
          </p:cNvSpPr>
          <p:nvPr/>
        </p:nvSpPr>
        <p:spPr bwMode="auto">
          <a:xfrm>
            <a:off x="381000" y="76200"/>
            <a:ext cx="8305800" cy="1143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374788" name="Rectangle 4"/>
          <p:cNvSpPr>
            <a:spLocks noGrp="1" noChangeArrowheads="1"/>
          </p:cNvSpPr>
          <p:nvPr>
            <p:ph type="body" idx="1"/>
          </p:nvPr>
        </p:nvSpPr>
        <p:spPr>
          <a:xfrm>
            <a:off x="152400" y="1219200"/>
            <a:ext cx="8991600" cy="5162550"/>
          </a:xfrm>
        </p:spPr>
        <p:txBody>
          <a:bodyPr/>
          <a:lstStyle/>
          <a:p>
            <a:pPr eaLnBrk="1" hangingPunct="1">
              <a:lnSpc>
                <a:spcPct val="80000"/>
              </a:lnSpc>
              <a:buFontTx/>
              <a:buNone/>
            </a:pPr>
            <a:r>
              <a:rPr lang="en-US" altLang="en-US" sz="2400" smtClean="0"/>
              <a:t>	</a:t>
            </a:r>
            <a:r>
              <a:rPr lang="en-US" altLang="en-US" sz="2800" smtClean="0"/>
              <a:t>List 5 administrative control measures that should be taken in health care settings to reduce the risk of exposure to persons who may have TB disease</a:t>
            </a:r>
            <a:r>
              <a:rPr lang="en-US" altLang="en-US" sz="2400" smtClean="0"/>
              <a:t>.</a:t>
            </a:r>
            <a:r>
              <a:rPr lang="en-US" altLang="en-US" sz="1800" smtClean="0"/>
              <a:t> </a:t>
            </a:r>
          </a:p>
          <a:p>
            <a:pPr lvl="1" eaLnBrk="1" hangingPunct="1">
              <a:lnSpc>
                <a:spcPct val="80000"/>
              </a:lnSpc>
              <a:buFont typeface="Arial" panose="020B0604020202020204" pitchFamily="34" charset="0"/>
              <a:buChar char="•"/>
            </a:pPr>
            <a:r>
              <a:rPr lang="en-US" altLang="en-US" sz="1800" smtClean="0">
                <a:solidFill>
                  <a:srgbClr val="532B64"/>
                </a:solidFill>
              </a:rPr>
              <a:t>Assign responsibility for TB infection control</a:t>
            </a:r>
          </a:p>
          <a:p>
            <a:pPr lvl="1" eaLnBrk="1" hangingPunct="1">
              <a:lnSpc>
                <a:spcPct val="80000"/>
              </a:lnSpc>
              <a:buFont typeface="Arial" panose="020B0604020202020204" pitchFamily="34" charset="0"/>
              <a:buChar char="•"/>
            </a:pPr>
            <a:r>
              <a:rPr lang="en-US" altLang="en-US" sz="1800" smtClean="0">
                <a:solidFill>
                  <a:srgbClr val="532B64"/>
                </a:solidFill>
              </a:rPr>
              <a:t>Conduct TB risk assessment</a:t>
            </a:r>
          </a:p>
          <a:p>
            <a:pPr lvl="1" eaLnBrk="1" hangingPunct="1">
              <a:lnSpc>
                <a:spcPct val="80000"/>
              </a:lnSpc>
              <a:buFont typeface="Arial" panose="020B0604020202020204" pitchFamily="34" charset="0"/>
              <a:buChar char="•"/>
            </a:pPr>
            <a:r>
              <a:rPr lang="en-US" altLang="en-US" sz="1800" smtClean="0">
                <a:solidFill>
                  <a:srgbClr val="532B64"/>
                </a:solidFill>
              </a:rPr>
              <a:t>Develop and implement a written TB infection-control plan</a:t>
            </a:r>
          </a:p>
          <a:p>
            <a:pPr lvl="1" eaLnBrk="1" hangingPunct="1">
              <a:lnSpc>
                <a:spcPct val="80000"/>
              </a:lnSpc>
              <a:buFont typeface="Arial" panose="020B0604020202020204" pitchFamily="34" charset="0"/>
              <a:buChar char="•"/>
            </a:pPr>
            <a:r>
              <a:rPr lang="en-US" altLang="en-US" sz="1800" smtClean="0">
                <a:solidFill>
                  <a:srgbClr val="532B64"/>
                </a:solidFill>
              </a:rPr>
              <a:t>Ensure prompt availability of recommended laboratory processing, testing, and reporting of results</a:t>
            </a:r>
          </a:p>
          <a:p>
            <a:pPr lvl="1" eaLnBrk="1" hangingPunct="1">
              <a:lnSpc>
                <a:spcPct val="80000"/>
              </a:lnSpc>
              <a:buFont typeface="Arial" panose="020B0604020202020204" pitchFamily="34" charset="0"/>
              <a:buChar char="•"/>
            </a:pPr>
            <a:r>
              <a:rPr lang="en-US" altLang="en-US" sz="1800" smtClean="0">
                <a:solidFill>
                  <a:srgbClr val="532B64"/>
                </a:solidFill>
              </a:rPr>
              <a:t>Implement effective work practices for the management of patients </a:t>
            </a:r>
          </a:p>
          <a:p>
            <a:pPr lvl="1" eaLnBrk="1" hangingPunct="1">
              <a:lnSpc>
                <a:spcPct val="80000"/>
              </a:lnSpc>
              <a:buFont typeface="Arial" panose="020B0604020202020204" pitchFamily="34" charset="0"/>
              <a:buChar char="•"/>
            </a:pPr>
            <a:r>
              <a:rPr lang="en-US" altLang="en-US" sz="1800" smtClean="0">
                <a:solidFill>
                  <a:srgbClr val="532B64"/>
                </a:solidFill>
              </a:rPr>
              <a:t>Ensure proper cleaning, sterilization, or disinfection of equipment</a:t>
            </a:r>
          </a:p>
          <a:p>
            <a:pPr lvl="1" eaLnBrk="1" hangingPunct="1">
              <a:lnSpc>
                <a:spcPct val="80000"/>
              </a:lnSpc>
              <a:buFont typeface="Arial" panose="020B0604020202020204" pitchFamily="34" charset="0"/>
              <a:buChar char="•"/>
            </a:pPr>
            <a:r>
              <a:rPr lang="en-US" altLang="en-US" sz="1800" smtClean="0">
                <a:solidFill>
                  <a:srgbClr val="532B64"/>
                </a:solidFill>
              </a:rPr>
              <a:t>Train and educate health care workers</a:t>
            </a:r>
          </a:p>
          <a:p>
            <a:pPr lvl="1" eaLnBrk="1" hangingPunct="1">
              <a:lnSpc>
                <a:spcPct val="80000"/>
              </a:lnSpc>
              <a:buFont typeface="Arial" panose="020B0604020202020204" pitchFamily="34" charset="0"/>
              <a:buChar char="•"/>
            </a:pPr>
            <a:r>
              <a:rPr lang="en-US" altLang="en-US" sz="1800" smtClean="0">
                <a:solidFill>
                  <a:srgbClr val="532B64"/>
                </a:solidFill>
              </a:rPr>
              <a:t>Test and evaluate health care workers for TB</a:t>
            </a:r>
          </a:p>
          <a:p>
            <a:pPr lvl="1" eaLnBrk="1" hangingPunct="1">
              <a:lnSpc>
                <a:spcPct val="80000"/>
              </a:lnSpc>
              <a:buFont typeface="Arial" panose="020B0604020202020204" pitchFamily="34" charset="0"/>
              <a:buChar char="•"/>
            </a:pPr>
            <a:r>
              <a:rPr lang="en-US" altLang="en-US" sz="1800" smtClean="0">
                <a:solidFill>
                  <a:srgbClr val="532B64"/>
                </a:solidFill>
              </a:rPr>
              <a:t>Apply epidemiology-based prevention principles</a:t>
            </a:r>
          </a:p>
          <a:p>
            <a:pPr lvl="1" eaLnBrk="1" hangingPunct="1">
              <a:lnSpc>
                <a:spcPct val="80000"/>
              </a:lnSpc>
              <a:buFont typeface="Arial" panose="020B0604020202020204" pitchFamily="34" charset="0"/>
              <a:buChar char="•"/>
            </a:pPr>
            <a:r>
              <a:rPr lang="en-US" altLang="en-US" sz="1800" smtClean="0">
                <a:solidFill>
                  <a:srgbClr val="532B64"/>
                </a:solidFill>
              </a:rPr>
              <a:t>Use posters and signs educating and advising respiratory hygiene and cough etiquette</a:t>
            </a:r>
          </a:p>
          <a:p>
            <a:pPr lvl="1" eaLnBrk="1" hangingPunct="1">
              <a:lnSpc>
                <a:spcPct val="80000"/>
              </a:lnSpc>
              <a:buFont typeface="Arial" panose="020B0604020202020204" pitchFamily="34" charset="0"/>
              <a:buChar char="•"/>
            </a:pPr>
            <a:r>
              <a:rPr lang="en-US" altLang="en-US" sz="1800" smtClean="0">
                <a:solidFill>
                  <a:srgbClr val="532B64"/>
                </a:solidFill>
              </a:rPr>
              <a:t>Coordinate efforts with health department and high-risk health care and congregate settings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478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478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478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478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478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478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478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478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478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4788">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478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177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885BBA6-FE66-48D8-B393-5661DA043814}" type="slidenum">
              <a:rPr lang="en-US" altLang="en-US" sz="2000" smtClean="0"/>
              <a:pPr>
                <a:spcBef>
                  <a:spcPct val="0"/>
                </a:spcBef>
                <a:buClrTx/>
                <a:buFontTx/>
                <a:buNone/>
              </a:pPr>
              <a:t>56</a:t>
            </a:fld>
            <a:endParaRPr lang="en-US" altLang="en-US" sz="2000" smtClean="0"/>
          </a:p>
        </p:txBody>
      </p:sp>
      <p:sp>
        <p:nvSpPr>
          <p:cNvPr id="375810" name="Rectangle 2"/>
          <p:cNvSpPr>
            <a:spLocks noGrp="1" noChangeArrowheads="1"/>
          </p:cNvSpPr>
          <p:nvPr>
            <p:ph type="body" idx="1"/>
          </p:nvPr>
        </p:nvSpPr>
        <p:spPr>
          <a:xfrm>
            <a:off x="457200" y="1447800"/>
            <a:ext cx="8153400" cy="4648200"/>
          </a:xfrm>
        </p:spPr>
        <p:txBody>
          <a:bodyPr/>
          <a:lstStyle/>
          <a:p>
            <a:pPr eaLnBrk="1" hangingPunct="1">
              <a:buFontTx/>
              <a:buNone/>
              <a:defRPr/>
            </a:pPr>
            <a:r>
              <a:rPr lang="en-US" altLang="en-US" sz="2400" dirty="0" smtClean="0"/>
              <a:t>	</a:t>
            </a:r>
            <a:r>
              <a:rPr lang="en-US" altLang="en-US" sz="2800" dirty="0" smtClean="0"/>
              <a:t>Where should sputum induction, bronchoscopy, or other cough-inducing procedures be done?</a:t>
            </a:r>
            <a:r>
              <a:rPr lang="en-US" altLang="en-US" sz="2000" dirty="0" smtClean="0"/>
              <a:t> </a:t>
            </a:r>
            <a:endParaRPr lang="en-US" altLang="en-US" sz="1800" i="1" dirty="0" smtClean="0"/>
          </a:p>
          <a:p>
            <a:pPr eaLnBrk="1" hangingPunct="1">
              <a:defRPr/>
            </a:pPr>
            <a:endParaRPr lang="en-US" altLang="en-US" sz="2000" i="1" dirty="0" smtClean="0"/>
          </a:p>
          <a:p>
            <a:pPr marL="688975" lvl="2" indent="-119063" eaLnBrk="1" hangingPunct="1">
              <a:buFontTx/>
              <a:buNone/>
              <a:defRPr/>
            </a:pPr>
            <a:r>
              <a:rPr lang="en-US" altLang="en-US" sz="2800" dirty="0" smtClean="0">
                <a:solidFill>
                  <a:srgbClr val="532B64"/>
                </a:solidFill>
              </a:rPr>
              <a:t> These medical procedures should be done in special </a:t>
            </a:r>
            <a:r>
              <a:rPr lang="en-US" altLang="en-US" sz="2800" dirty="0" smtClean="0">
                <a:solidFill>
                  <a:srgbClr val="532B64"/>
                </a:solidFill>
                <a:latin typeface="Tahoma" panose="020B0604030504040204" pitchFamily="34" charset="0"/>
              </a:rPr>
              <a:t>AII </a:t>
            </a:r>
            <a:r>
              <a:rPr lang="en-US" altLang="en-US" sz="2800" dirty="0" smtClean="0">
                <a:solidFill>
                  <a:srgbClr val="532B64"/>
                </a:solidFill>
              </a:rPr>
              <a:t>rooms or sputum induction booths to prevent any droplet nuclei expelled during the procedure from reaching other parts of the facility.</a:t>
            </a:r>
            <a:endParaRPr lang="en-US" altLang="en-US" sz="2800" i="1" dirty="0" smtClean="0">
              <a:solidFill>
                <a:srgbClr val="532B64"/>
              </a:solidFill>
            </a:endParaRPr>
          </a:p>
          <a:p>
            <a:pPr lvl="2" eaLnBrk="1" hangingPunct="1">
              <a:buFontTx/>
              <a:buNone/>
              <a:defRPr/>
            </a:pPr>
            <a:endParaRPr lang="en-US" altLang="en-US" sz="1600" i="1" dirty="0" smtClean="0">
              <a:solidFill>
                <a:srgbClr val="008080"/>
              </a:solidFill>
            </a:endParaRPr>
          </a:p>
          <a:p>
            <a:pPr eaLnBrk="1" hangingPunct="1">
              <a:buFontTx/>
              <a:buNone/>
              <a:defRPr/>
            </a:pPr>
            <a:endParaRPr lang="en-US" altLang="en-US" sz="2000" dirty="0" smtClean="0"/>
          </a:p>
        </p:txBody>
      </p:sp>
      <p:sp>
        <p:nvSpPr>
          <p:cNvPr id="117765" name="Rectangle 3"/>
          <p:cNvSpPr>
            <a:spLocks noGrp="1" noChangeArrowheads="1"/>
          </p:cNvSpPr>
          <p:nvPr>
            <p:ph type="title"/>
          </p:nvPr>
        </p:nvSpPr>
        <p:spPr>
          <a:xfrm>
            <a:off x="381000" y="685800"/>
            <a:ext cx="8275638" cy="685800"/>
          </a:xfrm>
          <a:noFill/>
        </p:spPr>
        <p:txBody>
          <a:bodyPr/>
          <a:lstStyle/>
          <a:p>
            <a:pPr eaLnBrk="1" hangingPunct="1"/>
            <a:r>
              <a:rPr lang="en-US" altLang="en-US" smtClean="0"/>
              <a:t>Environmental Controls</a:t>
            </a:r>
            <a:br>
              <a:rPr lang="en-US" altLang="en-US" smtClean="0"/>
            </a:br>
            <a:r>
              <a:rPr lang="en-US" altLang="en-US" smtClean="0"/>
              <a:t>Study Question 5.11</a:t>
            </a:r>
          </a:p>
        </p:txBody>
      </p:sp>
      <p:sp>
        <p:nvSpPr>
          <p:cNvPr id="117766" name="Rectangle 4"/>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58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198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D3B5DB3-F212-471B-833F-857D66BD7E12}" type="slidenum">
              <a:rPr lang="en-US" altLang="en-US" sz="2000" smtClean="0"/>
              <a:pPr>
                <a:spcBef>
                  <a:spcPct val="0"/>
                </a:spcBef>
                <a:buClrTx/>
                <a:buFontTx/>
                <a:buNone/>
              </a:pPr>
              <a:t>57</a:t>
            </a:fld>
            <a:endParaRPr lang="en-US" altLang="en-US" sz="2000" smtClean="0"/>
          </a:p>
        </p:txBody>
      </p:sp>
      <p:sp>
        <p:nvSpPr>
          <p:cNvPr id="119812" name="Rectangle 2"/>
          <p:cNvSpPr>
            <a:spLocks noGrp="1" noChangeArrowheads="1"/>
          </p:cNvSpPr>
          <p:nvPr>
            <p:ph type="title"/>
          </p:nvPr>
        </p:nvSpPr>
        <p:spPr>
          <a:xfrm>
            <a:off x="457200" y="228600"/>
            <a:ext cx="8229600" cy="1143000"/>
          </a:xfrm>
        </p:spPr>
        <p:txBody>
          <a:bodyPr/>
          <a:lstStyle/>
          <a:p>
            <a:pPr eaLnBrk="1" hangingPunct="1"/>
            <a:r>
              <a:rPr lang="en-US" altLang="en-US" smtClean="0"/>
              <a:t>Environmental Controls</a:t>
            </a:r>
            <a:br>
              <a:rPr lang="en-US" altLang="en-US" smtClean="0"/>
            </a:br>
            <a:r>
              <a:rPr lang="en-US" altLang="en-US" smtClean="0"/>
              <a:t>Study Question 5.12</a:t>
            </a:r>
          </a:p>
        </p:txBody>
      </p:sp>
      <p:sp>
        <p:nvSpPr>
          <p:cNvPr id="400387" name="Rectangle 3"/>
          <p:cNvSpPr>
            <a:spLocks noGrp="1" noChangeArrowheads="1"/>
          </p:cNvSpPr>
          <p:nvPr>
            <p:ph type="body" idx="1"/>
          </p:nvPr>
        </p:nvSpPr>
        <p:spPr/>
        <p:txBody>
          <a:bodyPr/>
          <a:lstStyle/>
          <a:p>
            <a:pPr eaLnBrk="1" hangingPunct="1">
              <a:buFontTx/>
              <a:buNone/>
              <a:defRPr/>
            </a:pPr>
            <a:r>
              <a:rPr lang="en-US" altLang="en-US" sz="2400" dirty="0" smtClean="0"/>
              <a:t>	</a:t>
            </a:r>
            <a:r>
              <a:rPr lang="en-US" altLang="en-US" sz="2800" dirty="0" smtClean="0"/>
              <a:t>What is a TB </a:t>
            </a:r>
            <a:r>
              <a:rPr lang="en-US" altLang="en-US" sz="2800" dirty="0" smtClean="0">
                <a:latin typeface="Tahoma" panose="020B0604030504040204" pitchFamily="34" charset="0"/>
              </a:rPr>
              <a:t>AII </a:t>
            </a:r>
            <a:r>
              <a:rPr lang="en-US" altLang="en-US" sz="2800" dirty="0" smtClean="0"/>
              <a:t>room?  What are the important characteristics of an </a:t>
            </a:r>
            <a:r>
              <a:rPr lang="en-US" altLang="en-US" sz="2800" dirty="0" smtClean="0">
                <a:latin typeface="Tahoma" panose="020B0604030504040204" pitchFamily="34" charset="0"/>
              </a:rPr>
              <a:t>AII</a:t>
            </a:r>
            <a:r>
              <a:rPr lang="en-US" altLang="en-US" sz="2800" dirty="0" smtClean="0"/>
              <a:t> room?</a:t>
            </a:r>
            <a:r>
              <a:rPr lang="en-US" altLang="en-US" sz="2000" dirty="0" smtClean="0"/>
              <a:t> </a:t>
            </a:r>
            <a:endParaRPr lang="en-US" altLang="en-US" sz="2000" i="1" dirty="0" smtClean="0"/>
          </a:p>
          <a:p>
            <a:pPr marL="457200" lvl="1" indent="0" eaLnBrk="1" hangingPunct="1">
              <a:buFontTx/>
              <a:buNone/>
              <a:defRPr/>
            </a:pPr>
            <a:endParaRPr lang="en-US" altLang="en-US" sz="2400" dirty="0" smtClean="0">
              <a:solidFill>
                <a:srgbClr val="532B64"/>
              </a:solidFill>
            </a:endParaRPr>
          </a:p>
          <a:p>
            <a:pPr marL="688975" lvl="1" indent="0" eaLnBrk="1" hangingPunct="1">
              <a:buFontTx/>
              <a:buNone/>
              <a:defRPr/>
            </a:pPr>
            <a:r>
              <a:rPr lang="en-US" altLang="en-US" dirty="0" smtClean="0">
                <a:solidFill>
                  <a:srgbClr val="532B64"/>
                </a:solidFill>
              </a:rPr>
              <a:t>Airborne infection </a:t>
            </a:r>
            <a:r>
              <a:rPr lang="en-US" altLang="en-US" dirty="0" smtClean="0">
                <a:solidFill>
                  <a:srgbClr val="532B64"/>
                </a:solidFill>
              </a:rPr>
              <a:t>isolation </a:t>
            </a:r>
            <a:r>
              <a:rPr lang="en-US" altLang="en-US" dirty="0" smtClean="0">
                <a:solidFill>
                  <a:srgbClr val="532B64"/>
                </a:solidFill>
              </a:rPr>
              <a:t>(A</a:t>
            </a:r>
            <a:r>
              <a:rPr lang="en-US" altLang="en-US" dirty="0" smtClean="0">
                <a:solidFill>
                  <a:srgbClr val="532B64"/>
                </a:solidFill>
                <a:latin typeface="Tahoma" panose="020B0604030504040204" pitchFamily="34" charset="0"/>
                <a:ea typeface="Tahoma" panose="020B0604030504040204" pitchFamily="34" charset="0"/>
                <a:cs typeface="Tahoma" panose="020B0604030504040204" pitchFamily="34" charset="0"/>
              </a:rPr>
              <a:t>II</a:t>
            </a:r>
            <a:r>
              <a:rPr lang="en-US" altLang="en-US" dirty="0" smtClean="0">
                <a:solidFill>
                  <a:srgbClr val="532B64"/>
                </a:solidFill>
              </a:rPr>
              <a:t>) rooms have special characteristics to prevent spread of droplet nuclei expelled by a TB patient.  They are at negative pressure relative to other parts of the facility, and air from the room is exhausted directly to the outdoors or passed through a filter.</a:t>
            </a:r>
          </a:p>
        </p:txBody>
      </p:sp>
      <p:sp>
        <p:nvSpPr>
          <p:cNvPr id="119814" name="Rectangle 4"/>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0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t>Module 5 – Infectiousness and Infection Control</a:t>
            </a:r>
          </a:p>
        </p:txBody>
      </p:sp>
      <p:sp>
        <p:nvSpPr>
          <p:cNvPr id="1218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41F69439-4D91-4079-87B6-2B875C486D70}" type="slidenum">
              <a:rPr lang="en-US" altLang="en-US" sz="2000" smtClean="0"/>
              <a:pPr>
                <a:spcBef>
                  <a:spcPct val="0"/>
                </a:spcBef>
                <a:buClrTx/>
                <a:buFontTx/>
                <a:buNone/>
              </a:pPr>
              <a:t>58</a:t>
            </a:fld>
            <a:endParaRPr lang="en-US" altLang="en-US" sz="2000" smtClean="0"/>
          </a:p>
        </p:txBody>
      </p:sp>
      <p:sp>
        <p:nvSpPr>
          <p:cNvPr id="376834" name="Rectangle 2"/>
          <p:cNvSpPr>
            <a:spLocks noGrp="1" noChangeArrowheads="1"/>
          </p:cNvSpPr>
          <p:nvPr>
            <p:ph type="body" idx="1"/>
          </p:nvPr>
        </p:nvSpPr>
        <p:spPr>
          <a:xfrm>
            <a:off x="381000" y="1676400"/>
            <a:ext cx="8229600" cy="3733800"/>
          </a:xfrm>
        </p:spPr>
        <p:txBody>
          <a:bodyPr/>
          <a:lstStyle/>
          <a:p>
            <a:pPr eaLnBrk="1" hangingPunct="1">
              <a:buFontTx/>
              <a:buNone/>
            </a:pPr>
            <a:r>
              <a:rPr lang="en-US" altLang="en-US" sz="2400" smtClean="0"/>
              <a:t>	</a:t>
            </a:r>
            <a:r>
              <a:rPr lang="en-US" altLang="en-US" sz="2800" smtClean="0"/>
              <a:t>How do ventilation systems help prevent the spread of TB? </a:t>
            </a:r>
            <a:endParaRPr lang="en-US" altLang="en-US" sz="1800" i="1" smtClean="0"/>
          </a:p>
          <a:p>
            <a:pPr eaLnBrk="1" hangingPunct="1"/>
            <a:endParaRPr lang="en-US" altLang="en-US" sz="2400" i="1" smtClean="0"/>
          </a:p>
          <a:p>
            <a:pPr marL="688975" lvl="1" indent="0" eaLnBrk="1" hangingPunct="1">
              <a:buFontTx/>
              <a:buNone/>
            </a:pPr>
            <a:r>
              <a:rPr lang="en-US" altLang="en-US" smtClean="0">
                <a:solidFill>
                  <a:srgbClr val="532B64"/>
                </a:solidFill>
              </a:rPr>
              <a:t>Ventilation systems maintain negative pressure and exhaust air properly. These systems can also be designed to minimize the spread of TB in other areas of the facility. </a:t>
            </a:r>
          </a:p>
          <a:p>
            <a:pPr eaLnBrk="1" hangingPunct="1">
              <a:buFontTx/>
              <a:buNone/>
            </a:pPr>
            <a:endParaRPr lang="en-US" altLang="en-US" smtClean="0">
              <a:solidFill>
                <a:srgbClr val="008080"/>
              </a:solidFill>
            </a:endParaRPr>
          </a:p>
          <a:p>
            <a:pPr lvl="2" eaLnBrk="1" hangingPunct="1"/>
            <a:endParaRPr lang="en-US" altLang="en-US" smtClean="0">
              <a:solidFill>
                <a:schemeClr val="hlink"/>
              </a:solidFill>
            </a:endParaRPr>
          </a:p>
        </p:txBody>
      </p:sp>
      <p:sp>
        <p:nvSpPr>
          <p:cNvPr id="121861" name="Rectangle 3"/>
          <p:cNvSpPr>
            <a:spLocks noChangeArrowheads="1"/>
          </p:cNvSpPr>
          <p:nvPr/>
        </p:nvSpPr>
        <p:spPr bwMode="auto">
          <a:xfrm>
            <a:off x="381000" y="304800"/>
            <a:ext cx="8305800" cy="1252538"/>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121862" name="Rectangle 4"/>
          <p:cNvSpPr>
            <a:spLocks noGrp="1" noChangeArrowheads="1"/>
          </p:cNvSpPr>
          <p:nvPr>
            <p:ph type="title"/>
          </p:nvPr>
        </p:nvSpPr>
        <p:spPr>
          <a:xfrm>
            <a:off x="395288" y="414338"/>
            <a:ext cx="8277225" cy="1143000"/>
          </a:xfrm>
          <a:noFill/>
        </p:spPr>
        <p:txBody>
          <a:bodyPr/>
          <a:lstStyle/>
          <a:p>
            <a:pPr eaLnBrk="1" hangingPunct="1"/>
            <a:r>
              <a:rPr lang="en-US" altLang="en-US" smtClean="0"/>
              <a:t>Ventilation Systems </a:t>
            </a:r>
            <a:br>
              <a:rPr lang="en-US" altLang="en-US" smtClean="0"/>
            </a:br>
            <a:r>
              <a:rPr lang="en-US" altLang="en-US" smtClean="0"/>
              <a:t>Study Question 5.13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68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239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72B3532-C71D-4E90-AE0D-A5E6D637A1BF}" type="slidenum">
              <a:rPr lang="en-US" altLang="en-US" sz="2000" smtClean="0"/>
              <a:pPr>
                <a:spcBef>
                  <a:spcPct val="0"/>
                </a:spcBef>
                <a:buClrTx/>
                <a:buFontTx/>
                <a:buNone/>
              </a:pPr>
              <a:t>59</a:t>
            </a:fld>
            <a:endParaRPr lang="en-US" altLang="en-US" sz="2000" smtClean="0"/>
          </a:p>
        </p:txBody>
      </p:sp>
      <p:sp>
        <p:nvSpPr>
          <p:cNvPr id="123908" name="Rectangle 2"/>
          <p:cNvSpPr>
            <a:spLocks noGrp="1" noChangeArrowheads="1"/>
          </p:cNvSpPr>
          <p:nvPr>
            <p:ph type="title"/>
          </p:nvPr>
        </p:nvSpPr>
        <p:spPr>
          <a:xfrm>
            <a:off x="457200" y="228600"/>
            <a:ext cx="8229600" cy="1143000"/>
          </a:xfrm>
        </p:spPr>
        <p:txBody>
          <a:bodyPr/>
          <a:lstStyle/>
          <a:p>
            <a:pPr eaLnBrk="1" hangingPunct="1"/>
            <a:r>
              <a:rPr lang="en-US" altLang="en-US" smtClean="0"/>
              <a:t>Ventilation Systems </a:t>
            </a:r>
            <a:br>
              <a:rPr lang="en-US" altLang="en-US" smtClean="0"/>
            </a:br>
            <a:r>
              <a:rPr lang="en-US" altLang="en-US" smtClean="0"/>
              <a:t>Study Question 5.14</a:t>
            </a:r>
          </a:p>
        </p:txBody>
      </p:sp>
      <p:sp>
        <p:nvSpPr>
          <p:cNvPr id="62469" name="Rectangle 3"/>
          <p:cNvSpPr>
            <a:spLocks noGrp="1" noChangeArrowheads="1"/>
          </p:cNvSpPr>
          <p:nvPr>
            <p:ph type="body" idx="1"/>
          </p:nvPr>
        </p:nvSpPr>
        <p:spPr>
          <a:xfrm>
            <a:off x="228600" y="1371600"/>
            <a:ext cx="8610600" cy="5029200"/>
          </a:xfrm>
        </p:spPr>
        <p:txBody>
          <a:bodyPr/>
          <a:lstStyle/>
          <a:p>
            <a:pPr eaLnBrk="1" hangingPunct="1">
              <a:buFontTx/>
              <a:buNone/>
            </a:pPr>
            <a:r>
              <a:rPr lang="en-US" altLang="en-US" sz="2400" smtClean="0"/>
              <a:t>	</a:t>
            </a:r>
            <a:r>
              <a:rPr lang="en-US" altLang="en-US" sz="2800" smtClean="0"/>
              <a:t>Give 4 examples of settings where personal respirators should be used. </a:t>
            </a:r>
            <a:endParaRPr lang="en-US" altLang="en-US" sz="1800" i="1" smtClean="0"/>
          </a:p>
          <a:p>
            <a:pPr eaLnBrk="1" hangingPunct="1"/>
            <a:endParaRPr lang="en-US" altLang="en-US" sz="2400" i="1" smtClean="0"/>
          </a:p>
          <a:p>
            <a:pPr lvl="2" eaLnBrk="1" hangingPunct="1"/>
            <a:r>
              <a:rPr lang="en-US" altLang="en-US" sz="2800" smtClean="0">
                <a:solidFill>
                  <a:srgbClr val="532B64"/>
                </a:solidFill>
              </a:rPr>
              <a:t>TB </a:t>
            </a:r>
            <a:r>
              <a:rPr lang="en-US" altLang="en-US" sz="2800" smtClean="0">
                <a:solidFill>
                  <a:srgbClr val="532B64"/>
                </a:solidFill>
                <a:latin typeface="Tahoma" panose="020B0604030504040204" pitchFamily="34" charset="0"/>
              </a:rPr>
              <a:t>AII </a:t>
            </a:r>
            <a:r>
              <a:rPr lang="en-US" altLang="en-US" sz="2800" smtClean="0">
                <a:solidFill>
                  <a:srgbClr val="532B64"/>
                </a:solidFill>
              </a:rPr>
              <a:t>rooms</a:t>
            </a:r>
          </a:p>
          <a:p>
            <a:pPr lvl="2" eaLnBrk="1" hangingPunct="1"/>
            <a:endParaRPr lang="en-US" altLang="en-US" sz="1600" smtClean="0">
              <a:solidFill>
                <a:srgbClr val="532B64"/>
              </a:solidFill>
            </a:endParaRPr>
          </a:p>
          <a:p>
            <a:pPr lvl="2" eaLnBrk="1" hangingPunct="1"/>
            <a:r>
              <a:rPr lang="en-US" altLang="en-US" sz="2800" smtClean="0">
                <a:solidFill>
                  <a:srgbClr val="532B64"/>
                </a:solidFill>
              </a:rPr>
              <a:t>Rooms where cough-inducing procedures are done</a:t>
            </a:r>
          </a:p>
          <a:p>
            <a:pPr lvl="2" eaLnBrk="1" hangingPunct="1"/>
            <a:endParaRPr lang="en-US" altLang="en-US" sz="1600" smtClean="0">
              <a:solidFill>
                <a:srgbClr val="532B64"/>
              </a:solidFill>
            </a:endParaRPr>
          </a:p>
          <a:p>
            <a:pPr lvl="2" eaLnBrk="1" hangingPunct="1"/>
            <a:r>
              <a:rPr lang="en-US" altLang="en-US" sz="2800" smtClean="0">
                <a:solidFill>
                  <a:srgbClr val="532B64"/>
                </a:solidFill>
              </a:rPr>
              <a:t>Ambulances or other vehicles transporting infectious TB patients</a:t>
            </a:r>
          </a:p>
          <a:p>
            <a:pPr lvl="2" eaLnBrk="1" hangingPunct="1"/>
            <a:endParaRPr lang="en-US" altLang="en-US" sz="1600" smtClean="0">
              <a:solidFill>
                <a:srgbClr val="532B64"/>
              </a:solidFill>
            </a:endParaRPr>
          </a:p>
          <a:p>
            <a:pPr lvl="2" eaLnBrk="1" hangingPunct="1"/>
            <a:r>
              <a:rPr lang="en-US" altLang="en-US" sz="2800" smtClean="0">
                <a:solidFill>
                  <a:srgbClr val="532B64"/>
                </a:solidFill>
              </a:rPr>
              <a:t>Homes of infectious TB patients</a:t>
            </a:r>
          </a:p>
        </p:txBody>
      </p:sp>
      <p:sp>
        <p:nvSpPr>
          <p:cNvPr id="123910" name="Rectangle 4"/>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46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46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46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46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4"/>
          <p:cNvSpPr>
            <a:spLocks noGrp="1"/>
          </p:cNvSpPr>
          <p:nvPr>
            <p:ph type="ftr" sz="quarter" idx="11"/>
          </p:nvPr>
        </p:nvSpPr>
        <p:spPr/>
        <p:txBody>
          <a:bodyPr/>
          <a:lstStyle/>
          <a:p>
            <a:pPr>
              <a:defRPr/>
            </a:pPr>
            <a:r>
              <a:rPr lang="en-US"/>
              <a:t>Module 5 – Infectiousness and Infection Control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536FDE0-4F29-4A91-8900-7B2F06D2442F}" type="slidenum">
              <a:rPr lang="en-US" altLang="en-US" sz="2000" smtClean="0"/>
              <a:pPr>
                <a:spcBef>
                  <a:spcPct val="0"/>
                </a:spcBef>
                <a:buClrTx/>
                <a:buFontTx/>
                <a:buNone/>
              </a:pPr>
              <a:t>6</a:t>
            </a:fld>
            <a:endParaRPr lang="en-US" altLang="en-US" sz="2000" smtClean="0"/>
          </a:p>
        </p:txBody>
      </p:sp>
      <p:sp>
        <p:nvSpPr>
          <p:cNvPr id="15364" name="Rectangle 4"/>
          <p:cNvSpPr>
            <a:spLocks noGrp="1" noChangeArrowheads="1"/>
          </p:cNvSpPr>
          <p:nvPr>
            <p:ph type="title"/>
          </p:nvPr>
        </p:nvSpPr>
        <p:spPr>
          <a:xfrm>
            <a:off x="381000" y="76200"/>
            <a:ext cx="8229600" cy="685800"/>
          </a:xfrm>
          <a:noFill/>
        </p:spPr>
        <p:txBody>
          <a:bodyPr/>
          <a:lstStyle/>
          <a:p>
            <a:pPr eaLnBrk="1" hangingPunct="1"/>
            <a:r>
              <a:rPr lang="en-US" altLang="en-US" smtClean="0">
                <a:solidFill>
                  <a:srgbClr val="532B64"/>
                </a:solidFill>
              </a:rPr>
              <a:t>Infectiousness (2)</a:t>
            </a:r>
          </a:p>
        </p:txBody>
      </p:sp>
      <p:sp>
        <p:nvSpPr>
          <p:cNvPr id="15365" name="Text Box 10"/>
          <p:cNvSpPr txBox="1">
            <a:spLocks noChangeArrowheads="1"/>
          </p:cNvSpPr>
          <p:nvPr/>
        </p:nvSpPr>
        <p:spPr bwMode="auto">
          <a:xfrm>
            <a:off x="304800" y="990600"/>
            <a:ext cx="868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eaLnBrk="1" hangingPunct="1">
              <a:spcBef>
                <a:spcPct val="50000"/>
              </a:spcBef>
              <a:buClrTx/>
              <a:buFontTx/>
              <a:buNone/>
            </a:pPr>
            <a:r>
              <a:rPr lang="en-US" altLang="en-US" sz="2800" dirty="0"/>
              <a:t>Factors generally associated with infectiousness:</a:t>
            </a:r>
          </a:p>
        </p:txBody>
      </p:sp>
      <p:graphicFrame>
        <p:nvGraphicFramePr>
          <p:cNvPr id="406663" name="Group 135"/>
          <p:cNvGraphicFramePr>
            <a:graphicFrameLocks noGrp="1"/>
          </p:cNvGraphicFramePr>
          <p:nvPr>
            <p:ph idx="1"/>
          </p:nvPr>
        </p:nvGraphicFramePr>
        <p:xfrm>
          <a:off x="457200" y="1752600"/>
          <a:ext cx="8305800" cy="4570412"/>
        </p:xfrm>
        <a:graphic>
          <a:graphicData uri="http://schemas.openxmlformats.org/drawingml/2006/table">
            <a:tbl>
              <a:tblPr/>
              <a:tblGrid>
                <a:gridCol w="4152900"/>
                <a:gridCol w="4152900"/>
              </a:tblGrid>
              <a:tr h="1106503">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Presence of cough</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Not covering mouth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when coughing</a:t>
                      </a:r>
                      <a:endParaRPr kumimoji="0" lang="en-US" sz="2800" b="1"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5042">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Cavity in the lung</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Not receiving adequate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treatment or prolonged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illness</a:t>
                      </a:r>
                      <a:endParaRPr kumimoji="0" lang="en-US" sz="2800" b="1"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6503">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Acid-fast bacilli 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sputum smear</a:t>
                      </a:r>
                      <a:endParaRPr kumimoji="0" lang="en-US" sz="2800" b="1"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Undergoing cough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inducing procedures</a:t>
                      </a:r>
                      <a:endParaRPr kumimoji="0" lang="en-US" sz="2800" b="1"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64">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TB of lungs, airway, 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larynx</a:t>
                      </a:r>
                      <a:endParaRPr kumimoji="0" lang="en-US" sz="2800" b="1"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rPr>
                        <a:t>  Positive sputum cultures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259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C48841E-A54D-4F8F-8461-62095AB2A409}" type="slidenum">
              <a:rPr lang="en-US" altLang="en-US" sz="2000" smtClean="0"/>
              <a:pPr>
                <a:spcBef>
                  <a:spcPct val="0"/>
                </a:spcBef>
                <a:buClrTx/>
                <a:buFontTx/>
                <a:buNone/>
              </a:pPr>
              <a:t>60</a:t>
            </a:fld>
            <a:endParaRPr lang="en-US" altLang="en-US" sz="2000" smtClean="0"/>
          </a:p>
        </p:txBody>
      </p:sp>
      <p:sp>
        <p:nvSpPr>
          <p:cNvPr id="377858" name="Rectangle 2"/>
          <p:cNvSpPr>
            <a:spLocks noGrp="1" noChangeArrowheads="1"/>
          </p:cNvSpPr>
          <p:nvPr>
            <p:ph type="body" idx="1"/>
          </p:nvPr>
        </p:nvSpPr>
        <p:spPr>
          <a:xfrm>
            <a:off x="457200" y="1600200"/>
            <a:ext cx="8229600" cy="4830763"/>
          </a:xfrm>
        </p:spPr>
        <p:txBody>
          <a:bodyPr/>
          <a:lstStyle/>
          <a:p>
            <a:pPr eaLnBrk="1" hangingPunct="1">
              <a:buFontTx/>
              <a:buNone/>
            </a:pPr>
            <a:r>
              <a:rPr lang="en-US" altLang="en-US" sz="2800" smtClean="0"/>
              <a:t>	What is the difference in use between a respirator and a surgical mask?</a:t>
            </a:r>
            <a:r>
              <a:rPr lang="en-US" altLang="en-US" sz="2400" smtClean="0"/>
              <a:t> </a:t>
            </a:r>
            <a:endParaRPr lang="en-US" altLang="en-US" sz="1800" i="1" smtClean="0"/>
          </a:p>
          <a:p>
            <a:pPr eaLnBrk="1" hangingPunct="1"/>
            <a:endParaRPr lang="en-US" altLang="en-US" sz="2400" i="1" smtClean="0"/>
          </a:p>
          <a:p>
            <a:pPr marL="1033463" lvl="2" indent="-238125" eaLnBrk="1" hangingPunct="1"/>
            <a:r>
              <a:rPr lang="en-US" altLang="en-US" sz="2800" smtClean="0">
                <a:solidFill>
                  <a:srgbClr val="532B64"/>
                </a:solidFill>
              </a:rPr>
              <a:t>Respirators protect individuals from </a:t>
            </a:r>
            <a:r>
              <a:rPr lang="en-US" altLang="en-US" sz="2800" u="sng" smtClean="0">
                <a:solidFill>
                  <a:srgbClr val="532B64"/>
                </a:solidFill>
              </a:rPr>
              <a:t>inhaling</a:t>
            </a:r>
            <a:r>
              <a:rPr lang="en-US" altLang="en-US" sz="2800" smtClean="0">
                <a:solidFill>
                  <a:srgbClr val="532B64"/>
                </a:solidFill>
              </a:rPr>
              <a:t> droplet nuclei  </a:t>
            </a:r>
          </a:p>
          <a:p>
            <a:pPr marL="1033463" lvl="2" indent="-238125" eaLnBrk="1" hangingPunct="1"/>
            <a:endParaRPr lang="en-US" altLang="en-US" sz="2800" smtClean="0">
              <a:solidFill>
                <a:srgbClr val="532B64"/>
              </a:solidFill>
            </a:endParaRPr>
          </a:p>
          <a:p>
            <a:pPr marL="1033463" lvl="2" indent="-238125" eaLnBrk="1" hangingPunct="1"/>
            <a:r>
              <a:rPr lang="en-US" altLang="en-US" sz="2800" smtClean="0">
                <a:solidFill>
                  <a:srgbClr val="532B64"/>
                </a:solidFill>
              </a:rPr>
              <a:t>Surgical masks stop droplet nuclei from being </a:t>
            </a:r>
            <a:r>
              <a:rPr lang="en-US" altLang="en-US" sz="2800" u="sng" smtClean="0">
                <a:solidFill>
                  <a:srgbClr val="532B64"/>
                </a:solidFill>
              </a:rPr>
              <a:t>exhaled</a:t>
            </a:r>
            <a:r>
              <a:rPr lang="en-US" altLang="en-US" sz="2800" smtClean="0">
                <a:solidFill>
                  <a:srgbClr val="532B64"/>
                </a:solidFill>
              </a:rPr>
              <a:t> into the air by the person wearing them  </a:t>
            </a:r>
          </a:p>
        </p:txBody>
      </p:sp>
      <p:sp>
        <p:nvSpPr>
          <p:cNvPr id="125957" name="Rectangle 3"/>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125958" name="Rectangle 4"/>
          <p:cNvSpPr>
            <a:spLocks noGrp="1" noChangeArrowheads="1"/>
          </p:cNvSpPr>
          <p:nvPr>
            <p:ph type="title"/>
          </p:nvPr>
        </p:nvSpPr>
        <p:spPr>
          <a:xfrm>
            <a:off x="381000" y="457200"/>
            <a:ext cx="8275638" cy="914400"/>
          </a:xfrm>
          <a:noFill/>
        </p:spPr>
        <p:txBody>
          <a:bodyPr/>
          <a:lstStyle/>
          <a:p>
            <a:pPr eaLnBrk="1" hangingPunct="1"/>
            <a:r>
              <a:rPr lang="en-US" altLang="en-US" smtClean="0"/>
              <a:t>Respiratory Protection-Controls</a:t>
            </a:r>
            <a:br>
              <a:rPr lang="en-US" altLang="en-US" smtClean="0"/>
            </a:br>
            <a:r>
              <a:rPr lang="en-US" altLang="en-US" smtClean="0"/>
              <a:t>Study Question 5.15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785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78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74F0316-303D-4B90-863F-65AFB627D1CE}" type="slidenum">
              <a:rPr lang="en-US" altLang="en-US" sz="2000" smtClean="0"/>
              <a:pPr>
                <a:spcBef>
                  <a:spcPct val="0"/>
                </a:spcBef>
                <a:buClrTx/>
                <a:buFontTx/>
                <a:buNone/>
              </a:pPr>
              <a:t>61</a:t>
            </a:fld>
            <a:endParaRPr lang="en-US" altLang="en-US" sz="2000" smtClean="0"/>
          </a:p>
        </p:txBody>
      </p:sp>
      <p:sp>
        <p:nvSpPr>
          <p:cNvPr id="128003" name="Rectangle 2"/>
          <p:cNvSpPr>
            <a:spLocks noGrp="1" noChangeArrowheads="1"/>
          </p:cNvSpPr>
          <p:nvPr>
            <p:ph type="ctrTitle"/>
          </p:nvPr>
        </p:nvSpPr>
        <p:spPr>
          <a:xfrm>
            <a:off x="0" y="1295400"/>
            <a:ext cx="9144000" cy="2613025"/>
          </a:xfrm>
        </p:spPr>
        <p:txBody>
          <a:bodyPr/>
          <a:lstStyle/>
          <a:p>
            <a:pPr eaLnBrk="1" hangingPunct="1"/>
            <a:r>
              <a:rPr lang="en-US" altLang="en-US" smtClean="0">
                <a:solidFill>
                  <a:srgbClr val="532B64"/>
                </a:solidFill>
              </a:rPr>
              <a:t>TB Infection Control </a:t>
            </a:r>
            <a:br>
              <a:rPr lang="en-US" altLang="en-US" smtClean="0">
                <a:solidFill>
                  <a:srgbClr val="532B64"/>
                </a:solidFill>
              </a:rPr>
            </a:br>
            <a:r>
              <a:rPr lang="en-US" altLang="en-US" sz="1600" smtClean="0">
                <a:solidFill>
                  <a:srgbClr val="532B64"/>
                </a:solidFill>
              </a:rPr>
              <a:t/>
            </a:r>
            <a:br>
              <a:rPr lang="en-US" altLang="en-US" sz="1600" smtClean="0">
                <a:solidFill>
                  <a:srgbClr val="532B64"/>
                </a:solidFill>
              </a:rPr>
            </a:br>
            <a:r>
              <a:rPr lang="en-US" altLang="en-US" sz="4000" smtClean="0">
                <a:solidFill>
                  <a:srgbClr val="532B64"/>
                </a:solidFill>
              </a:rPr>
              <a:t>TB Risk Assessment</a:t>
            </a:r>
          </a:p>
        </p:txBody>
      </p:sp>
      <p:sp>
        <p:nvSpPr>
          <p:cNvPr id="12800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30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5928CC8-ABF1-4D22-BE57-AD51EEF8E808}" type="slidenum">
              <a:rPr lang="en-US" altLang="en-US" sz="2000" smtClean="0"/>
              <a:pPr>
                <a:spcBef>
                  <a:spcPct val="0"/>
                </a:spcBef>
                <a:buClrTx/>
                <a:buFontTx/>
                <a:buNone/>
              </a:pPr>
              <a:t>62</a:t>
            </a:fld>
            <a:endParaRPr lang="en-US" altLang="en-US" sz="2000" smtClean="0"/>
          </a:p>
        </p:txBody>
      </p:sp>
      <p:sp>
        <p:nvSpPr>
          <p:cNvPr id="130052" name="Rectangle 2"/>
          <p:cNvSpPr>
            <a:spLocks noGrp="1" noChangeArrowheads="1"/>
          </p:cNvSpPr>
          <p:nvPr>
            <p:ph type="title"/>
          </p:nvPr>
        </p:nvSpPr>
        <p:spPr>
          <a:xfrm>
            <a:off x="427038" y="76200"/>
            <a:ext cx="8229600" cy="762000"/>
          </a:xfrm>
        </p:spPr>
        <p:txBody>
          <a:bodyPr/>
          <a:lstStyle/>
          <a:p>
            <a:pPr eaLnBrk="1" hangingPunct="1"/>
            <a:r>
              <a:rPr lang="en-US" altLang="en-US" smtClean="0"/>
              <a:t>TB Risk Assessment (1)</a:t>
            </a:r>
          </a:p>
        </p:txBody>
      </p:sp>
      <p:sp>
        <p:nvSpPr>
          <p:cNvPr id="130053" name="Rectangle 3"/>
          <p:cNvSpPr>
            <a:spLocks noGrp="1" noChangeArrowheads="1"/>
          </p:cNvSpPr>
          <p:nvPr>
            <p:ph type="body" idx="1"/>
          </p:nvPr>
        </p:nvSpPr>
        <p:spPr>
          <a:xfrm>
            <a:off x="457200" y="914400"/>
            <a:ext cx="8305800" cy="5257800"/>
          </a:xfrm>
        </p:spPr>
        <p:txBody>
          <a:bodyPr/>
          <a:lstStyle/>
          <a:p>
            <a:pPr eaLnBrk="1" hangingPunct="1"/>
            <a:r>
              <a:rPr lang="en-US" altLang="en-US" sz="2800" smtClean="0"/>
              <a:t>Administrative control measure</a:t>
            </a:r>
          </a:p>
          <a:p>
            <a:pPr eaLnBrk="1" hangingPunct="1"/>
            <a:endParaRPr lang="en-US" altLang="en-US" sz="1800" smtClean="0"/>
          </a:p>
          <a:p>
            <a:pPr eaLnBrk="1" hangingPunct="1"/>
            <a:r>
              <a:rPr lang="en-US" altLang="en-US" sz="2800" smtClean="0"/>
              <a:t>Helps to inform infection control plan</a:t>
            </a:r>
          </a:p>
          <a:p>
            <a:pPr eaLnBrk="1" hangingPunct="1"/>
            <a:endParaRPr lang="en-US" altLang="en-US" sz="1800" smtClean="0"/>
          </a:p>
          <a:p>
            <a:pPr eaLnBrk="1" hangingPunct="1"/>
            <a:r>
              <a:rPr lang="en-US" altLang="en-US" sz="2800" smtClean="0"/>
              <a:t>Determines types of controls needed for setting</a:t>
            </a:r>
          </a:p>
          <a:p>
            <a:pPr eaLnBrk="1" hangingPunct="1"/>
            <a:endParaRPr lang="en-US" altLang="en-US" sz="1800" smtClean="0"/>
          </a:p>
          <a:p>
            <a:pPr eaLnBrk="1" hangingPunct="1"/>
            <a:r>
              <a:rPr lang="en-US" altLang="en-US" sz="2800" smtClean="0"/>
              <a:t>Serves as an initial and ongoing monitoring and evaluation tool for infection-control program</a:t>
            </a:r>
          </a:p>
          <a:p>
            <a:pPr eaLnBrk="1" hangingPunct="1"/>
            <a:endParaRPr lang="en-US" altLang="en-US" sz="1800" smtClean="0"/>
          </a:p>
          <a:p>
            <a:pPr eaLnBrk="1" hangingPunct="1"/>
            <a:r>
              <a:rPr lang="en-US" altLang="en-US" sz="2800" smtClean="0"/>
              <a:t>Helps determine frequency of employee testing</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32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FCAE28D-E89C-4F55-9DDB-638A273F9C03}" type="slidenum">
              <a:rPr lang="en-US" altLang="en-US" sz="2000" smtClean="0"/>
              <a:pPr>
                <a:spcBef>
                  <a:spcPct val="0"/>
                </a:spcBef>
                <a:buClrTx/>
                <a:buFontTx/>
                <a:buNone/>
              </a:pPr>
              <a:t>63</a:t>
            </a:fld>
            <a:endParaRPr lang="en-US" altLang="en-US" sz="2000" smtClean="0"/>
          </a:p>
        </p:txBody>
      </p:sp>
      <p:sp>
        <p:nvSpPr>
          <p:cNvPr id="132100" name="Rectangle 3"/>
          <p:cNvSpPr>
            <a:spLocks noGrp="1" noChangeArrowheads="1"/>
          </p:cNvSpPr>
          <p:nvPr>
            <p:ph type="body" idx="1"/>
          </p:nvPr>
        </p:nvSpPr>
        <p:spPr>
          <a:xfrm>
            <a:off x="228600" y="838200"/>
            <a:ext cx="8763000" cy="5486400"/>
          </a:xfrm>
        </p:spPr>
        <p:txBody>
          <a:bodyPr/>
          <a:lstStyle/>
          <a:p>
            <a:pPr eaLnBrk="1" hangingPunct="1"/>
            <a:r>
              <a:rPr lang="en-US" altLang="en-US" sz="2800" smtClean="0"/>
              <a:t>Risk assessment examines many factors, including:</a:t>
            </a:r>
          </a:p>
          <a:p>
            <a:pPr eaLnBrk="1" hangingPunct="1"/>
            <a:endParaRPr lang="en-US" altLang="en-US" sz="1800" smtClean="0"/>
          </a:p>
          <a:p>
            <a:pPr lvl="1" eaLnBrk="1" hangingPunct="1"/>
            <a:r>
              <a:rPr lang="en-US" altLang="en-US" smtClean="0"/>
              <a:t>Number of patients with TB disease in setting</a:t>
            </a:r>
          </a:p>
          <a:p>
            <a:pPr lvl="1" eaLnBrk="1" hangingPunct="1"/>
            <a:endParaRPr lang="en-US" altLang="en-US" sz="1800" smtClean="0"/>
          </a:p>
          <a:p>
            <a:pPr lvl="1" eaLnBrk="1" hangingPunct="1"/>
            <a:r>
              <a:rPr lang="en-US" altLang="en-US" smtClean="0"/>
              <a:t>Promptness of detection, isolation, and evaluation of patients with suspected or confirmed TB</a:t>
            </a:r>
          </a:p>
          <a:p>
            <a:pPr lvl="1" eaLnBrk="1" hangingPunct="1"/>
            <a:endParaRPr lang="en-US" altLang="en-US" sz="1800" smtClean="0"/>
          </a:p>
          <a:p>
            <a:pPr lvl="1" eaLnBrk="1" hangingPunct="1"/>
            <a:r>
              <a:rPr lang="en-US" altLang="en-US" smtClean="0"/>
              <a:t>Evidence of transmission of </a:t>
            </a:r>
            <a:r>
              <a:rPr lang="en-US" altLang="en-US" i="1" smtClean="0"/>
              <a:t>M. tuberculosis</a:t>
            </a:r>
            <a:r>
              <a:rPr lang="en-US" altLang="en-US" smtClean="0"/>
              <a:t> in setting</a:t>
            </a:r>
          </a:p>
          <a:p>
            <a:pPr lvl="1" eaLnBrk="1" hangingPunct="1"/>
            <a:endParaRPr lang="en-US" altLang="en-US" sz="1800" smtClean="0"/>
          </a:p>
          <a:p>
            <a:pPr lvl="1" eaLnBrk="1" hangingPunct="1"/>
            <a:r>
              <a:rPr lang="en-US" altLang="en-US" smtClean="0"/>
              <a:t>Community rate of TB disease</a:t>
            </a:r>
          </a:p>
        </p:txBody>
      </p:sp>
      <p:sp>
        <p:nvSpPr>
          <p:cNvPr id="132101" name="Rectangle 5"/>
          <p:cNvSpPr>
            <a:spLocks noGrp="1" noChangeArrowheads="1"/>
          </p:cNvSpPr>
          <p:nvPr>
            <p:ph type="title"/>
          </p:nvPr>
        </p:nvSpPr>
        <p:spPr>
          <a:xfrm>
            <a:off x="427038" y="76200"/>
            <a:ext cx="8229600" cy="762000"/>
          </a:xfrm>
          <a:noFill/>
        </p:spPr>
        <p:txBody>
          <a:bodyPr/>
          <a:lstStyle/>
          <a:p>
            <a:pPr eaLnBrk="1" hangingPunct="1"/>
            <a:r>
              <a:rPr lang="en-US" altLang="en-US" smtClean="0"/>
              <a:t>TB Risk Assessment (2)</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34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9649FEF-C5B3-43DD-9C2E-BF6D32B3856A}" type="slidenum">
              <a:rPr lang="en-US" altLang="en-US" sz="2000" smtClean="0"/>
              <a:pPr>
                <a:spcBef>
                  <a:spcPct val="0"/>
                </a:spcBef>
                <a:buClrTx/>
                <a:buFontTx/>
                <a:buNone/>
              </a:pPr>
              <a:t>64</a:t>
            </a:fld>
            <a:endParaRPr lang="en-US" altLang="en-US" sz="2000" smtClean="0"/>
          </a:p>
        </p:txBody>
      </p:sp>
      <p:sp>
        <p:nvSpPr>
          <p:cNvPr id="134148" name="Rectangle 2"/>
          <p:cNvSpPr>
            <a:spLocks noGrp="1" noChangeArrowheads="1"/>
          </p:cNvSpPr>
          <p:nvPr>
            <p:ph type="body" idx="1"/>
          </p:nvPr>
        </p:nvSpPr>
        <p:spPr>
          <a:xfrm>
            <a:off x="228600" y="1066800"/>
            <a:ext cx="8686800" cy="5257800"/>
          </a:xfrm>
        </p:spPr>
        <p:txBody>
          <a:bodyPr/>
          <a:lstStyle/>
          <a:p>
            <a:pPr eaLnBrk="1" hangingPunct="1"/>
            <a:r>
              <a:rPr lang="en-US" altLang="en-US" sz="2800" smtClean="0"/>
              <a:t>Low risk</a:t>
            </a:r>
          </a:p>
          <a:p>
            <a:pPr lvl="1" eaLnBrk="1" hangingPunct="1"/>
            <a:r>
              <a:rPr lang="en-US" altLang="en-US" sz="2400" smtClean="0"/>
              <a:t>Persons with TB disease are not expected to be encountered</a:t>
            </a:r>
          </a:p>
          <a:p>
            <a:pPr lvl="1" eaLnBrk="1" hangingPunct="1"/>
            <a:endParaRPr lang="en-US" altLang="en-US" sz="2400" smtClean="0"/>
          </a:p>
          <a:p>
            <a:pPr eaLnBrk="1" hangingPunct="1"/>
            <a:r>
              <a:rPr lang="en-US" altLang="en-US" sz="2800" smtClean="0"/>
              <a:t>Medium risk</a:t>
            </a:r>
          </a:p>
          <a:p>
            <a:pPr lvl="1" eaLnBrk="1" hangingPunct="1"/>
            <a:r>
              <a:rPr lang="en-US" altLang="en-US" sz="2400" smtClean="0"/>
              <a:t>Possible exposure to persons with TB disease</a:t>
            </a:r>
          </a:p>
          <a:p>
            <a:pPr lvl="1" eaLnBrk="1" hangingPunct="1"/>
            <a:r>
              <a:rPr lang="en-US" altLang="en-US" sz="2400" smtClean="0"/>
              <a:t>Possible exposure to clinical TB specimens</a:t>
            </a:r>
          </a:p>
          <a:p>
            <a:pPr lvl="1" eaLnBrk="1" hangingPunct="1"/>
            <a:endParaRPr lang="en-US" altLang="en-US" sz="2400" smtClean="0"/>
          </a:p>
          <a:p>
            <a:pPr eaLnBrk="1" hangingPunct="1"/>
            <a:r>
              <a:rPr lang="en-US" altLang="en-US" sz="2800" smtClean="0"/>
              <a:t>Potential ongoing transmission</a:t>
            </a:r>
          </a:p>
          <a:p>
            <a:pPr lvl="1" eaLnBrk="1" hangingPunct="1"/>
            <a:r>
              <a:rPr lang="en-US" altLang="en-US" sz="2400" smtClean="0"/>
              <a:t>Setting where there is evidence of person-to-person transmission of </a:t>
            </a:r>
            <a:r>
              <a:rPr lang="en-US" altLang="en-US" sz="2400" i="1" smtClean="0"/>
              <a:t>M. tuberculosis </a:t>
            </a:r>
            <a:r>
              <a:rPr lang="en-US" altLang="en-US" sz="2400" smtClean="0"/>
              <a:t>in past year</a:t>
            </a:r>
          </a:p>
        </p:txBody>
      </p:sp>
      <p:sp>
        <p:nvSpPr>
          <p:cNvPr id="134149" name="Rectangle 3"/>
          <p:cNvSpPr>
            <a:spLocks noGrp="1" noChangeArrowheads="1"/>
          </p:cNvSpPr>
          <p:nvPr>
            <p:ph type="title"/>
          </p:nvPr>
        </p:nvSpPr>
        <p:spPr>
          <a:xfrm>
            <a:off x="457200" y="152400"/>
            <a:ext cx="8229600" cy="685800"/>
          </a:xfrm>
          <a:noFill/>
        </p:spPr>
        <p:txBody>
          <a:bodyPr/>
          <a:lstStyle/>
          <a:p>
            <a:pPr eaLnBrk="1" hangingPunct="1"/>
            <a:r>
              <a:rPr lang="en-US" altLang="en-US" smtClean="0"/>
              <a:t>TB Risk Classification</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p:txBody>
          <a:bodyPr/>
          <a:lstStyle/>
          <a:p>
            <a:pPr>
              <a:defRPr/>
            </a:pPr>
            <a:r>
              <a:rPr lang="en-US"/>
              <a:t>Module 5 – Infectiousness and Infection Control</a:t>
            </a:r>
          </a:p>
        </p:txBody>
      </p:sp>
      <p:sp>
        <p:nvSpPr>
          <p:cNvPr id="136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102AEFD-F528-48DC-9295-BEFF057F4D80}" type="slidenum">
              <a:rPr lang="en-US" altLang="en-US" sz="2000" smtClean="0"/>
              <a:pPr>
                <a:spcBef>
                  <a:spcPct val="0"/>
                </a:spcBef>
                <a:buClrTx/>
                <a:buFontTx/>
                <a:buNone/>
              </a:pPr>
              <a:t>65</a:t>
            </a:fld>
            <a:endParaRPr lang="en-US" altLang="en-US" sz="2000" smtClean="0"/>
          </a:p>
        </p:txBody>
      </p:sp>
      <p:graphicFrame>
        <p:nvGraphicFramePr>
          <p:cNvPr id="381980" name="Group 28"/>
          <p:cNvGraphicFramePr>
            <a:graphicFrameLocks noGrp="1"/>
          </p:cNvGraphicFramePr>
          <p:nvPr>
            <p:ph idx="1"/>
          </p:nvPr>
        </p:nvGraphicFramePr>
        <p:xfrm>
          <a:off x="457200" y="820738"/>
          <a:ext cx="8229600" cy="5504271"/>
        </p:xfrm>
        <a:graphic>
          <a:graphicData uri="http://schemas.openxmlformats.org/drawingml/2006/table">
            <a:tbl>
              <a:tblPr/>
              <a:tblGrid>
                <a:gridCol w="4114800"/>
                <a:gridCol w="4114800"/>
              </a:tblGrid>
              <a:tr h="456939">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TB Risk Classification</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000" b="1" i="0" u="none" strike="noStrike" cap="none" normalizeH="0" baseline="0" dirty="0" smtClean="0">
                          <a:ln>
                            <a:noFill/>
                          </a:ln>
                          <a:solidFill>
                            <a:srgbClr val="532B64"/>
                          </a:solidFill>
                          <a:effectLst/>
                          <a:latin typeface="Arial" charset="0"/>
                        </a:rPr>
                        <a:t>Frequency for TB Testing</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2589">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endParaRPr kumimoji="0" lang="en-US" sz="24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400" b="1" i="0" u="none" strike="noStrike" cap="none" normalizeH="0" baseline="0" dirty="0" smtClean="0">
                          <a:ln>
                            <a:noFill/>
                          </a:ln>
                          <a:solidFill>
                            <a:schemeClr val="tx1"/>
                          </a:solidFill>
                          <a:effectLst/>
                          <a:latin typeface="Arial" charset="0"/>
                        </a:rPr>
                        <a:t>Low Risk</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Arial" charset="0"/>
                        </a:rPr>
                        <a:t> Conduct baseline test when health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care worker is hired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Arial" charset="0"/>
                        </a:rPr>
                        <a:t> No further testing needed unless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exposure occurs</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3433">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endParaRPr kumimoji="0" lang="en-US" sz="24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400" b="1" i="0" u="none" strike="noStrike" cap="none" normalizeH="0" baseline="0" dirty="0" smtClean="0">
                          <a:ln>
                            <a:noFill/>
                          </a:ln>
                          <a:solidFill>
                            <a:schemeClr val="tx1"/>
                          </a:solidFill>
                          <a:effectLst/>
                          <a:latin typeface="Arial" charset="0"/>
                        </a:rPr>
                        <a:t>Medium Risk</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Arial" charset="0"/>
                        </a:rPr>
                        <a:t>  Conduct baseline test when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health care worker is hired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Arial" charset="0"/>
                        </a:rPr>
                        <a:t>  Repeat test annually</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0901">
                <a:tc>
                  <a:txBody>
                    <a:bodyPr/>
                    <a:lstStyle/>
                    <a:p>
                      <a:pPr marL="0" marR="0" lvl="0" indent="0" algn="ctr" defTabSz="914400" rtl="0" eaLnBrk="1" fontAlgn="base" latinLnBrk="0" hangingPunct="1">
                        <a:lnSpc>
                          <a:spcPct val="100000"/>
                        </a:lnSpc>
                        <a:spcBef>
                          <a:spcPct val="20000"/>
                        </a:spcBef>
                        <a:spcAft>
                          <a:spcPct val="0"/>
                        </a:spcAft>
                        <a:buClr>
                          <a:srgbClr val="008080"/>
                        </a:buClr>
                        <a:buSzTx/>
                        <a:buFontTx/>
                        <a:buNone/>
                        <a:tabLst/>
                      </a:pPr>
                      <a:endParaRPr kumimoji="0" lang="en-US" sz="24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endParaRPr kumimoji="0" lang="en-US" sz="24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008080"/>
                        </a:buClr>
                        <a:buSzTx/>
                        <a:buFontTx/>
                        <a:buNone/>
                        <a:tabLst/>
                      </a:pPr>
                      <a:r>
                        <a:rPr kumimoji="0" lang="en-US" sz="2400" b="1" i="0" u="none" strike="noStrike" cap="none" normalizeH="0" baseline="0" dirty="0" smtClean="0">
                          <a:ln>
                            <a:noFill/>
                          </a:ln>
                          <a:solidFill>
                            <a:schemeClr val="tx1"/>
                          </a:solidFill>
                          <a:effectLst/>
                          <a:latin typeface="Arial" charset="0"/>
                        </a:rPr>
                        <a:t>Potential Ongoing Transmission</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Arial" charset="0"/>
                        </a:rPr>
                        <a:t> Conduct baseline test when health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care worker is hired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smtClean="0">
                          <a:ln>
                            <a:noFill/>
                          </a:ln>
                          <a:solidFill>
                            <a:schemeClr val="tx1"/>
                          </a:solidFill>
                          <a:effectLst/>
                          <a:latin typeface="Arial" charset="0"/>
                        </a:rPr>
                        <a:t> Repeat test every 8 to 10 weeks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until there is no evidence of </a:t>
                      </a:r>
                      <a:r>
                        <a:rPr kumimoji="0" lang="en-US" sz="1800" b="1" i="1" u="none" strike="noStrike" cap="none" normalizeH="0" baseline="0" dirty="0" smtClean="0">
                          <a:ln>
                            <a:noFill/>
                          </a:ln>
                          <a:solidFill>
                            <a:schemeClr val="tx1"/>
                          </a:solidFill>
                          <a:effectLst/>
                          <a:latin typeface="Arial" charset="0"/>
                        </a:rPr>
                        <a:t>M.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rPr>
                        <a:t>  tuberculosis</a:t>
                      </a:r>
                      <a:r>
                        <a:rPr kumimoji="0" lang="en-US" sz="1800" b="1" i="0" u="none" strike="noStrike" cap="none" normalizeH="0" baseline="0" dirty="0" smtClean="0">
                          <a:ln>
                            <a:noFill/>
                          </a:ln>
                          <a:solidFill>
                            <a:schemeClr val="tx1"/>
                          </a:solidFill>
                          <a:effectLst/>
                          <a:latin typeface="Arial" charset="0"/>
                        </a:rPr>
                        <a:t> transmission in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setting</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6213" name="Rectangle 21"/>
          <p:cNvSpPr>
            <a:spLocks noChangeArrowheads="1"/>
          </p:cNvSpPr>
          <p:nvPr/>
        </p:nvSpPr>
        <p:spPr bwMode="auto">
          <a:xfrm>
            <a:off x="381000" y="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4000">
                <a:solidFill>
                  <a:srgbClr val="532B64"/>
                </a:solidFill>
              </a:rPr>
              <a:t>TB Testing Frequency</a:t>
            </a:r>
            <a:endParaRPr lang="en-US" altLang="en-US" sz="4000">
              <a:solidFill>
                <a:srgbClr val="532B64"/>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20E60B91-34B5-4D33-9663-B7EE275CD929}" type="slidenum">
              <a:rPr lang="en-US" altLang="en-US" sz="2000" smtClean="0"/>
              <a:pPr>
                <a:spcBef>
                  <a:spcPct val="0"/>
                </a:spcBef>
                <a:buClrTx/>
                <a:buFontTx/>
                <a:buNone/>
              </a:pPr>
              <a:t>66</a:t>
            </a:fld>
            <a:endParaRPr lang="en-US" altLang="en-US" sz="2000" smtClean="0"/>
          </a:p>
        </p:txBody>
      </p:sp>
      <p:sp>
        <p:nvSpPr>
          <p:cNvPr id="138243" name="Rectangle 2"/>
          <p:cNvSpPr>
            <a:spLocks noGrp="1" noChangeArrowheads="1"/>
          </p:cNvSpPr>
          <p:nvPr>
            <p:ph type="ctrTitle"/>
          </p:nvPr>
        </p:nvSpPr>
        <p:spPr>
          <a:xfrm>
            <a:off x="609600" y="2209800"/>
            <a:ext cx="7772400" cy="2917825"/>
          </a:xfrm>
        </p:spPr>
        <p:txBody>
          <a:bodyPr/>
          <a:lstStyle/>
          <a:p>
            <a:pPr eaLnBrk="1" hangingPunct="1"/>
            <a:r>
              <a:rPr lang="en-US" altLang="en-US" smtClean="0">
                <a:solidFill>
                  <a:srgbClr val="532B64"/>
                </a:solidFill>
              </a:rPr>
              <a:t>TB Infection Control </a:t>
            </a:r>
            <a:br>
              <a:rPr lang="en-US" altLang="en-US" smtClean="0">
                <a:solidFill>
                  <a:srgbClr val="532B64"/>
                </a:solidFill>
              </a:rPr>
            </a:br>
            <a:r>
              <a:rPr lang="en-US" altLang="en-US" sz="1600" smtClean="0">
                <a:solidFill>
                  <a:srgbClr val="532B64"/>
                </a:solidFill>
              </a:rPr>
              <a:t/>
            </a:r>
            <a:br>
              <a:rPr lang="en-US" altLang="en-US" sz="1600" smtClean="0">
                <a:solidFill>
                  <a:srgbClr val="532B64"/>
                </a:solidFill>
              </a:rPr>
            </a:br>
            <a:r>
              <a:rPr lang="en-US" altLang="en-US" sz="4000" smtClean="0">
                <a:solidFill>
                  <a:srgbClr val="532B64"/>
                </a:solidFill>
              </a:rPr>
              <a:t>Infection Control in </a:t>
            </a:r>
            <a:br>
              <a:rPr lang="en-US" altLang="en-US" sz="4000" smtClean="0">
                <a:solidFill>
                  <a:srgbClr val="532B64"/>
                </a:solidFill>
              </a:rPr>
            </a:br>
            <a:r>
              <a:rPr lang="en-US" altLang="en-US" sz="4000" smtClean="0">
                <a:solidFill>
                  <a:srgbClr val="532B64"/>
                </a:solidFill>
              </a:rPr>
              <a:t>Nontraditional </a:t>
            </a:r>
            <a:br>
              <a:rPr lang="en-US" altLang="en-US" sz="4000" smtClean="0">
                <a:solidFill>
                  <a:srgbClr val="532B64"/>
                </a:solidFill>
              </a:rPr>
            </a:br>
            <a:r>
              <a:rPr lang="en-US" altLang="en-US" sz="4000" smtClean="0">
                <a:solidFill>
                  <a:srgbClr val="532B64"/>
                </a:solidFill>
              </a:rPr>
              <a:t>Facility–Based Settings</a:t>
            </a:r>
          </a:p>
        </p:txBody>
      </p:sp>
      <p:sp>
        <p:nvSpPr>
          <p:cNvPr id="138244"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40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DB602F4-1168-4E74-BA3F-B195BEDEA733}" type="slidenum">
              <a:rPr lang="en-US" altLang="en-US" sz="2000" smtClean="0"/>
              <a:pPr>
                <a:spcBef>
                  <a:spcPct val="0"/>
                </a:spcBef>
                <a:buClrTx/>
                <a:buFontTx/>
                <a:buNone/>
              </a:pPr>
              <a:t>67</a:t>
            </a:fld>
            <a:endParaRPr lang="en-US" altLang="en-US" sz="2000" smtClean="0"/>
          </a:p>
        </p:txBody>
      </p:sp>
      <p:sp>
        <p:nvSpPr>
          <p:cNvPr id="140292" name="Rectangle 2"/>
          <p:cNvSpPr>
            <a:spLocks noGrp="1" noChangeArrowheads="1"/>
          </p:cNvSpPr>
          <p:nvPr>
            <p:ph type="body" idx="1"/>
          </p:nvPr>
        </p:nvSpPr>
        <p:spPr>
          <a:xfrm>
            <a:off x="304800" y="1066800"/>
            <a:ext cx="8610600" cy="5334000"/>
          </a:xfrm>
        </p:spPr>
        <p:txBody>
          <a:bodyPr/>
          <a:lstStyle/>
          <a:p>
            <a:pPr eaLnBrk="1" hangingPunct="1"/>
            <a:r>
              <a:rPr lang="en-US" altLang="en-US" sz="2800" dirty="0" smtClean="0"/>
              <a:t>Nontraditional facility-based settings where TB patients receive care should establish and follow an infection-control program</a:t>
            </a:r>
          </a:p>
          <a:p>
            <a:pPr eaLnBrk="1" hangingPunct="1"/>
            <a:endParaRPr lang="en-US" altLang="en-US" sz="2000" dirty="0" smtClean="0"/>
          </a:p>
          <a:p>
            <a:pPr eaLnBrk="1" hangingPunct="1"/>
            <a:r>
              <a:rPr lang="en-US" altLang="en-US" sz="2800" dirty="0" smtClean="0"/>
              <a:t>Includes settings such as:</a:t>
            </a:r>
          </a:p>
          <a:p>
            <a:pPr lvl="1" eaLnBrk="1" hangingPunct="1"/>
            <a:r>
              <a:rPr lang="en-US" altLang="en-US" sz="2400" dirty="0" smtClean="0"/>
              <a:t>Nursing homes</a:t>
            </a:r>
          </a:p>
          <a:p>
            <a:pPr lvl="1" eaLnBrk="1" hangingPunct="1"/>
            <a:r>
              <a:rPr lang="en-US" altLang="en-US" sz="2400" dirty="0" smtClean="0"/>
              <a:t>Correctional facilities</a:t>
            </a:r>
          </a:p>
          <a:p>
            <a:pPr lvl="1" eaLnBrk="1" hangingPunct="1"/>
            <a:r>
              <a:rPr lang="en-US" altLang="en-US" sz="2400" dirty="0" smtClean="0"/>
              <a:t>Homeless shelters</a:t>
            </a:r>
          </a:p>
          <a:p>
            <a:pPr lvl="1" eaLnBrk="1" hangingPunct="1"/>
            <a:r>
              <a:rPr lang="en-US" altLang="en-US" sz="2400" dirty="0" smtClean="0"/>
              <a:t>Drug treatment centers</a:t>
            </a:r>
          </a:p>
          <a:p>
            <a:pPr lvl="1" eaLnBrk="1" hangingPunct="1"/>
            <a:r>
              <a:rPr lang="en-US" altLang="en-US" sz="2400" dirty="0" smtClean="0"/>
              <a:t>Emergency medical services</a:t>
            </a:r>
          </a:p>
          <a:p>
            <a:pPr lvl="1" eaLnBrk="1" hangingPunct="1"/>
            <a:r>
              <a:rPr lang="en-US" altLang="en-US" sz="2400" dirty="0" smtClean="0"/>
              <a:t>Home-based health care</a:t>
            </a:r>
          </a:p>
          <a:p>
            <a:pPr lvl="1" eaLnBrk="1" hangingPunct="1"/>
            <a:r>
              <a:rPr lang="en-US" altLang="en-US" sz="2400" dirty="0" smtClean="0"/>
              <a:t>Outreach settings</a:t>
            </a:r>
          </a:p>
        </p:txBody>
      </p:sp>
      <p:sp>
        <p:nvSpPr>
          <p:cNvPr id="140293" name="Rectangle 3"/>
          <p:cNvSpPr>
            <a:spLocks noGrp="1" noChangeArrowheads="1"/>
          </p:cNvSpPr>
          <p:nvPr>
            <p:ph type="title"/>
          </p:nvPr>
        </p:nvSpPr>
        <p:spPr>
          <a:xfrm>
            <a:off x="457200" y="76200"/>
            <a:ext cx="8229600" cy="685800"/>
          </a:xfrm>
          <a:noFill/>
        </p:spPr>
        <p:txBody>
          <a:bodyPr/>
          <a:lstStyle/>
          <a:p>
            <a:pPr eaLnBrk="1" hangingPunct="1"/>
            <a:r>
              <a:rPr lang="en-US" altLang="en-US" smtClean="0"/>
              <a:t>Special Considerations (1)</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42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A63F990-C6E1-4037-85FA-1E75B330B014}" type="slidenum">
              <a:rPr lang="en-US" altLang="en-US" sz="2000" smtClean="0"/>
              <a:pPr>
                <a:spcBef>
                  <a:spcPct val="0"/>
                </a:spcBef>
                <a:buClrTx/>
                <a:buFontTx/>
                <a:buNone/>
              </a:pPr>
              <a:t>68</a:t>
            </a:fld>
            <a:endParaRPr lang="en-US" altLang="en-US" sz="2000" smtClean="0"/>
          </a:p>
        </p:txBody>
      </p:sp>
      <p:sp>
        <p:nvSpPr>
          <p:cNvPr id="142340" name="Rectangle 2"/>
          <p:cNvSpPr>
            <a:spLocks noGrp="1" noChangeArrowheads="1"/>
          </p:cNvSpPr>
          <p:nvPr>
            <p:ph type="body" idx="1"/>
          </p:nvPr>
        </p:nvSpPr>
        <p:spPr>
          <a:xfrm>
            <a:off x="304800" y="1371600"/>
            <a:ext cx="8610600" cy="4800600"/>
          </a:xfrm>
        </p:spPr>
        <p:txBody>
          <a:bodyPr/>
          <a:lstStyle/>
          <a:p>
            <a:pPr eaLnBrk="1" hangingPunct="1">
              <a:spcBef>
                <a:spcPct val="0"/>
              </a:spcBef>
            </a:pPr>
            <a:r>
              <a:rPr lang="en-US" altLang="en-US" sz="2800" smtClean="0"/>
              <a:t>Medical settings within correctional facilities should:</a:t>
            </a:r>
          </a:p>
          <a:p>
            <a:pPr eaLnBrk="1" hangingPunct="1">
              <a:spcBef>
                <a:spcPct val="0"/>
              </a:spcBef>
              <a:buFontTx/>
              <a:buNone/>
            </a:pPr>
            <a:endParaRPr lang="en-US" altLang="en-US" sz="2800" smtClean="0"/>
          </a:p>
          <a:p>
            <a:pPr lvl="1" eaLnBrk="1" hangingPunct="1"/>
            <a:r>
              <a:rPr lang="en-US" altLang="en-US" smtClean="0"/>
              <a:t>Classify as medium risk or higher</a:t>
            </a:r>
          </a:p>
          <a:p>
            <a:pPr lvl="1" eaLnBrk="1" hangingPunct="1"/>
            <a:endParaRPr lang="en-US" altLang="en-US" smtClean="0"/>
          </a:p>
          <a:p>
            <a:pPr lvl="1" eaLnBrk="1" hangingPunct="1"/>
            <a:r>
              <a:rPr lang="en-US" altLang="en-US" smtClean="0"/>
              <a:t>Test all staff annually</a:t>
            </a:r>
          </a:p>
          <a:p>
            <a:pPr lvl="1" eaLnBrk="1" hangingPunct="1"/>
            <a:endParaRPr lang="en-US" altLang="en-US" smtClean="0"/>
          </a:p>
          <a:p>
            <a:pPr lvl="1" eaLnBrk="1" hangingPunct="1"/>
            <a:r>
              <a:rPr lang="en-US" altLang="en-US" smtClean="0"/>
              <a:t>Implement a respiratory-protection program with at least one </a:t>
            </a:r>
            <a:r>
              <a:rPr lang="en-US" altLang="en-US" smtClean="0">
                <a:latin typeface="Tahoma" panose="020B0604030504040204" pitchFamily="34" charset="0"/>
              </a:rPr>
              <a:t>AII</a:t>
            </a:r>
            <a:r>
              <a:rPr lang="en-US" altLang="en-US" smtClean="0">
                <a:latin typeface="Times New Roman" panose="02020603050405020304" pitchFamily="18" charset="0"/>
              </a:rPr>
              <a:t> </a:t>
            </a:r>
            <a:r>
              <a:rPr lang="en-US" altLang="en-US" smtClean="0"/>
              <a:t>room</a:t>
            </a:r>
          </a:p>
        </p:txBody>
      </p:sp>
      <p:sp>
        <p:nvSpPr>
          <p:cNvPr id="142341" name="Rectangle 3"/>
          <p:cNvSpPr>
            <a:spLocks noGrp="1" noChangeArrowheads="1"/>
          </p:cNvSpPr>
          <p:nvPr>
            <p:ph type="title"/>
          </p:nvPr>
        </p:nvSpPr>
        <p:spPr>
          <a:xfrm>
            <a:off x="457200" y="76200"/>
            <a:ext cx="8229600" cy="1143000"/>
          </a:xfrm>
          <a:noFill/>
        </p:spPr>
        <p:txBody>
          <a:bodyPr/>
          <a:lstStyle/>
          <a:p>
            <a:pPr eaLnBrk="1" hangingPunct="1"/>
            <a:r>
              <a:rPr lang="en-US" altLang="en-US" smtClean="0"/>
              <a:t>Special Considerations (2)</a:t>
            </a:r>
            <a:br>
              <a:rPr lang="en-US" altLang="en-US" smtClean="0"/>
            </a:br>
            <a:r>
              <a:rPr lang="en-US" altLang="en-US" sz="3200" smtClean="0"/>
              <a:t>Correctional Facilities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44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0EE996DD-0CA2-4D74-BFDB-01BA479CA771}" type="slidenum">
              <a:rPr lang="en-US" altLang="en-US" sz="2000" smtClean="0"/>
              <a:pPr>
                <a:spcBef>
                  <a:spcPct val="0"/>
                </a:spcBef>
                <a:buClrTx/>
                <a:buFontTx/>
                <a:buNone/>
              </a:pPr>
              <a:t>69</a:t>
            </a:fld>
            <a:endParaRPr lang="en-US" altLang="en-US" sz="2000" smtClean="0"/>
          </a:p>
        </p:txBody>
      </p:sp>
      <p:sp>
        <p:nvSpPr>
          <p:cNvPr id="144388" name="Rectangle 2"/>
          <p:cNvSpPr>
            <a:spLocks noGrp="1" noChangeArrowheads="1"/>
          </p:cNvSpPr>
          <p:nvPr>
            <p:ph type="body" idx="1"/>
          </p:nvPr>
        </p:nvSpPr>
        <p:spPr>
          <a:xfrm>
            <a:off x="228600" y="1371600"/>
            <a:ext cx="8763000" cy="4953000"/>
          </a:xfrm>
        </p:spPr>
        <p:txBody>
          <a:bodyPr/>
          <a:lstStyle/>
          <a:p>
            <a:pPr eaLnBrk="1" hangingPunct="1"/>
            <a:r>
              <a:rPr lang="en-US" altLang="en-US" sz="2800" smtClean="0"/>
              <a:t>Medical settings within correctional facilities should (cont.):</a:t>
            </a:r>
          </a:p>
          <a:p>
            <a:pPr eaLnBrk="1" hangingPunct="1">
              <a:buFontTx/>
              <a:buNone/>
            </a:pPr>
            <a:endParaRPr lang="en-US" altLang="en-US" sz="2400" smtClean="0"/>
          </a:p>
          <a:p>
            <a:pPr lvl="1" eaLnBrk="1" hangingPunct="1"/>
            <a:r>
              <a:rPr lang="en-US" altLang="en-US" smtClean="0"/>
              <a:t>Have inmates with suspected or confirmed TB disease wear surgical mask when transported</a:t>
            </a:r>
          </a:p>
          <a:p>
            <a:pPr lvl="1" eaLnBrk="1" hangingPunct="1"/>
            <a:endParaRPr lang="en-US" altLang="en-US" smtClean="0"/>
          </a:p>
          <a:p>
            <a:pPr lvl="1" eaLnBrk="1" hangingPunct="1"/>
            <a:r>
              <a:rPr lang="en-US" altLang="en-US" smtClean="0"/>
              <a:t>Establish and maintain a tracking system for inmate testing and treatment</a:t>
            </a:r>
          </a:p>
        </p:txBody>
      </p:sp>
      <p:sp>
        <p:nvSpPr>
          <p:cNvPr id="144389" name="Rectangle 3"/>
          <p:cNvSpPr>
            <a:spLocks noGrp="1" noChangeArrowheads="1"/>
          </p:cNvSpPr>
          <p:nvPr>
            <p:ph type="title"/>
          </p:nvPr>
        </p:nvSpPr>
        <p:spPr>
          <a:xfrm>
            <a:off x="457200" y="76200"/>
            <a:ext cx="8229600" cy="1143000"/>
          </a:xfrm>
          <a:noFill/>
        </p:spPr>
        <p:txBody>
          <a:bodyPr/>
          <a:lstStyle/>
          <a:p>
            <a:pPr eaLnBrk="1" hangingPunct="1"/>
            <a:r>
              <a:rPr lang="en-US" altLang="en-US" smtClean="0"/>
              <a:t>Special Considerations (3)</a:t>
            </a:r>
            <a:br>
              <a:rPr lang="en-US" altLang="en-US" smtClean="0"/>
            </a:br>
            <a:r>
              <a:rPr lang="en-US" altLang="en-US" sz="3200" smtClean="0"/>
              <a:t>Correctional Facilities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5D17AD8-469E-4E99-993A-EF4FCCD1A230}" type="slidenum">
              <a:rPr lang="en-US" altLang="en-US" sz="2000" smtClean="0"/>
              <a:pPr>
                <a:spcBef>
                  <a:spcPct val="0"/>
                </a:spcBef>
                <a:buClrTx/>
                <a:buFontTx/>
                <a:buNone/>
              </a:pPr>
              <a:t>7</a:t>
            </a:fld>
            <a:endParaRPr lang="en-US" altLang="en-US" sz="2000" smtClean="0"/>
          </a:p>
        </p:txBody>
      </p:sp>
      <p:sp>
        <p:nvSpPr>
          <p:cNvPr id="17412" name="Rectangle 2"/>
          <p:cNvSpPr>
            <a:spLocks noGrp="1" noChangeArrowheads="1"/>
          </p:cNvSpPr>
          <p:nvPr>
            <p:ph type="title"/>
          </p:nvPr>
        </p:nvSpPr>
        <p:spPr>
          <a:xfrm>
            <a:off x="457200" y="152400"/>
            <a:ext cx="8229600" cy="762000"/>
          </a:xfrm>
        </p:spPr>
        <p:txBody>
          <a:bodyPr/>
          <a:lstStyle/>
          <a:p>
            <a:pPr eaLnBrk="1" hangingPunct="1"/>
            <a:r>
              <a:rPr lang="en-US" altLang="en-US" smtClean="0"/>
              <a:t>Infectiousness (3)</a:t>
            </a:r>
          </a:p>
        </p:txBody>
      </p:sp>
      <p:sp>
        <p:nvSpPr>
          <p:cNvPr id="17413" name="Rectangle 3"/>
          <p:cNvSpPr>
            <a:spLocks noGrp="1" noChangeArrowheads="1"/>
          </p:cNvSpPr>
          <p:nvPr>
            <p:ph type="body" idx="1"/>
          </p:nvPr>
        </p:nvSpPr>
        <p:spPr>
          <a:xfrm>
            <a:off x="457200" y="1143000"/>
            <a:ext cx="8153400" cy="4953000"/>
          </a:xfrm>
        </p:spPr>
        <p:txBody>
          <a:bodyPr/>
          <a:lstStyle/>
          <a:p>
            <a:pPr eaLnBrk="1" hangingPunct="1"/>
            <a:r>
              <a:rPr lang="en-US" altLang="en-US" sz="2800" smtClean="0"/>
              <a:t>Infectiousness appears to decline rapidly after adequate treatment is started; however:</a:t>
            </a:r>
          </a:p>
          <a:p>
            <a:pPr eaLnBrk="1" hangingPunct="1"/>
            <a:endParaRPr lang="en-US" altLang="en-US" sz="2800" smtClean="0"/>
          </a:p>
          <a:p>
            <a:pPr lvl="1" eaLnBrk="1" hangingPunct="1"/>
            <a:r>
              <a:rPr lang="en-US" altLang="en-US" smtClean="0"/>
              <a:t>How quickly infectiousness declines varies from patient to patient (weeks to months) </a:t>
            </a:r>
          </a:p>
          <a:p>
            <a:pPr lvl="1" eaLnBrk="1" hangingPunct="1"/>
            <a:endParaRPr lang="en-US" altLang="en-US" smtClean="0"/>
          </a:p>
          <a:p>
            <a:pPr lvl="1" eaLnBrk="1" hangingPunct="1"/>
            <a:r>
              <a:rPr lang="en-US" altLang="en-US" smtClean="0"/>
              <a:t>Patients with drug-resistant TB may not respond to initial drug regimen; meaning they may remain infectious for longer</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46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0E8E6A3-A3B6-4A0C-98B2-9474DC1C3A8F}" type="slidenum">
              <a:rPr lang="en-US" altLang="en-US" sz="2000" smtClean="0"/>
              <a:pPr>
                <a:spcBef>
                  <a:spcPct val="0"/>
                </a:spcBef>
                <a:buClrTx/>
                <a:buFontTx/>
                <a:buNone/>
              </a:pPr>
              <a:t>70</a:t>
            </a:fld>
            <a:endParaRPr lang="en-US" altLang="en-US" sz="2000" smtClean="0"/>
          </a:p>
        </p:txBody>
      </p:sp>
      <p:sp>
        <p:nvSpPr>
          <p:cNvPr id="146436" name="Rectangle 2"/>
          <p:cNvSpPr>
            <a:spLocks noGrp="1" noChangeArrowheads="1"/>
          </p:cNvSpPr>
          <p:nvPr>
            <p:ph type="body" idx="1"/>
          </p:nvPr>
        </p:nvSpPr>
        <p:spPr>
          <a:xfrm>
            <a:off x="457200" y="1570038"/>
            <a:ext cx="8229600" cy="4830762"/>
          </a:xfrm>
        </p:spPr>
        <p:txBody>
          <a:bodyPr/>
          <a:lstStyle/>
          <a:p>
            <a:pPr eaLnBrk="1" hangingPunct="1"/>
            <a:r>
              <a:rPr lang="en-US" altLang="en-US" sz="2800" smtClean="0"/>
              <a:t>Should observe the same TB infection-control measures as outpatient clinics</a:t>
            </a:r>
          </a:p>
          <a:p>
            <a:pPr eaLnBrk="1" hangingPunct="1"/>
            <a:endParaRPr lang="en-US" altLang="en-US" sz="2800" smtClean="0"/>
          </a:p>
          <a:p>
            <a:pPr eaLnBrk="1" hangingPunct="1"/>
            <a:r>
              <a:rPr lang="en-US" altLang="en-US" sz="2800" smtClean="0"/>
              <a:t>Several factors in shelter environment can influence likelihood of TB transmission:</a:t>
            </a:r>
          </a:p>
          <a:p>
            <a:pPr eaLnBrk="1" hangingPunct="1"/>
            <a:endParaRPr lang="en-US" altLang="en-US" sz="2800" smtClean="0"/>
          </a:p>
          <a:p>
            <a:pPr lvl="1" eaLnBrk="1" hangingPunct="1"/>
            <a:r>
              <a:rPr lang="en-US" altLang="en-US" smtClean="0"/>
              <a:t>Crowdedness of shelter</a:t>
            </a:r>
          </a:p>
          <a:p>
            <a:pPr lvl="1" eaLnBrk="1" hangingPunct="1">
              <a:buFontTx/>
              <a:buNone/>
            </a:pPr>
            <a:endParaRPr lang="en-US" altLang="en-US" smtClean="0"/>
          </a:p>
          <a:p>
            <a:pPr lvl="1" eaLnBrk="1" hangingPunct="1"/>
            <a:r>
              <a:rPr lang="en-US" altLang="en-US" smtClean="0"/>
              <a:t>Ventilation system of shelter</a:t>
            </a:r>
          </a:p>
        </p:txBody>
      </p:sp>
      <p:sp>
        <p:nvSpPr>
          <p:cNvPr id="146437" name="Rectangle 3"/>
          <p:cNvSpPr>
            <a:spLocks noGrp="1" noChangeArrowheads="1"/>
          </p:cNvSpPr>
          <p:nvPr>
            <p:ph type="title"/>
          </p:nvPr>
        </p:nvSpPr>
        <p:spPr>
          <a:xfrm>
            <a:off x="457200" y="152400"/>
            <a:ext cx="8229600" cy="1143000"/>
          </a:xfrm>
          <a:noFill/>
        </p:spPr>
        <p:txBody>
          <a:bodyPr/>
          <a:lstStyle/>
          <a:p>
            <a:pPr eaLnBrk="1" hangingPunct="1"/>
            <a:r>
              <a:rPr lang="en-US" altLang="en-US" smtClean="0"/>
              <a:t>Special Considerations (4)</a:t>
            </a:r>
            <a:br>
              <a:rPr lang="en-US" altLang="en-US" smtClean="0"/>
            </a:br>
            <a:r>
              <a:rPr lang="en-US" altLang="en-US" sz="3200" smtClean="0"/>
              <a:t>Homeless Shelters</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48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2EE806F-BA5E-4F43-9C39-2D6486315D05}" type="slidenum">
              <a:rPr lang="en-US" altLang="en-US" sz="2000" smtClean="0"/>
              <a:pPr>
                <a:spcBef>
                  <a:spcPct val="0"/>
                </a:spcBef>
                <a:buClrTx/>
                <a:buFontTx/>
                <a:buNone/>
              </a:pPr>
              <a:t>71</a:t>
            </a:fld>
            <a:endParaRPr lang="en-US" altLang="en-US" sz="2000" smtClean="0"/>
          </a:p>
        </p:txBody>
      </p:sp>
      <p:sp>
        <p:nvSpPr>
          <p:cNvPr id="148484" name="Rectangle 2"/>
          <p:cNvSpPr>
            <a:spLocks noGrp="1" noChangeArrowheads="1"/>
          </p:cNvSpPr>
          <p:nvPr>
            <p:ph type="body" idx="1"/>
          </p:nvPr>
        </p:nvSpPr>
        <p:spPr>
          <a:xfrm>
            <a:off x="228600" y="1447800"/>
            <a:ext cx="8763000" cy="4800600"/>
          </a:xfrm>
        </p:spPr>
        <p:txBody>
          <a:bodyPr/>
          <a:lstStyle/>
          <a:p>
            <a:pPr eaLnBrk="1" hangingPunct="1"/>
            <a:r>
              <a:rPr lang="en-US" altLang="en-US" sz="2800" smtClean="0"/>
              <a:t>EMS workers should be included in TB testing program based on risk for the setting</a:t>
            </a:r>
          </a:p>
          <a:p>
            <a:pPr eaLnBrk="1" hangingPunct="1"/>
            <a:endParaRPr lang="en-US" altLang="en-US" sz="2000" smtClean="0"/>
          </a:p>
          <a:p>
            <a:pPr eaLnBrk="1" hangingPunct="1"/>
            <a:r>
              <a:rPr lang="en-US" altLang="en-US" sz="2800" smtClean="0"/>
              <a:t>Persons with infectious TB who are transported in ambulance should wear surgical mask</a:t>
            </a:r>
          </a:p>
          <a:p>
            <a:pPr eaLnBrk="1" hangingPunct="1"/>
            <a:endParaRPr lang="en-US" altLang="en-US" sz="2000" smtClean="0"/>
          </a:p>
          <a:p>
            <a:pPr eaLnBrk="1" hangingPunct="1"/>
            <a:r>
              <a:rPr lang="en-US" altLang="en-US" sz="2800" smtClean="0"/>
              <a:t>Drivers, health care workers, and other staff should consider wearing a respirator</a:t>
            </a:r>
          </a:p>
          <a:p>
            <a:pPr eaLnBrk="1" hangingPunct="1"/>
            <a:endParaRPr lang="en-US" altLang="en-US" sz="2000" smtClean="0"/>
          </a:p>
          <a:p>
            <a:pPr eaLnBrk="1" hangingPunct="1"/>
            <a:r>
              <a:rPr lang="en-US" altLang="en-US" sz="2800" smtClean="0"/>
              <a:t>Ambulance should allow for maximum amount of outdoor air to be circulated in vehicle</a:t>
            </a:r>
          </a:p>
        </p:txBody>
      </p:sp>
      <p:sp>
        <p:nvSpPr>
          <p:cNvPr id="148485" name="Rectangle 3"/>
          <p:cNvSpPr>
            <a:spLocks noGrp="1" noChangeArrowheads="1"/>
          </p:cNvSpPr>
          <p:nvPr>
            <p:ph type="title"/>
          </p:nvPr>
        </p:nvSpPr>
        <p:spPr>
          <a:xfrm>
            <a:off x="457200" y="152400"/>
            <a:ext cx="8229600" cy="1143000"/>
          </a:xfrm>
          <a:noFill/>
        </p:spPr>
        <p:txBody>
          <a:bodyPr/>
          <a:lstStyle/>
          <a:p>
            <a:pPr eaLnBrk="1" hangingPunct="1"/>
            <a:r>
              <a:rPr lang="en-US" altLang="en-US" smtClean="0"/>
              <a:t>Special Considerations (5)</a:t>
            </a:r>
            <a:br>
              <a:rPr lang="en-US" altLang="en-US" smtClean="0"/>
            </a:br>
            <a:r>
              <a:rPr lang="en-US" altLang="en-US" smtClean="0"/>
              <a:t> </a:t>
            </a:r>
            <a:r>
              <a:rPr lang="en-US" altLang="en-US" sz="3200" smtClean="0"/>
              <a:t>Emergency Medical Services (EMS)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50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83ED38A-3C5D-431A-BC20-DCA52122419A}" type="slidenum">
              <a:rPr lang="en-US" altLang="en-US" sz="2000" smtClean="0"/>
              <a:pPr>
                <a:spcBef>
                  <a:spcPct val="0"/>
                </a:spcBef>
                <a:buClrTx/>
                <a:buFontTx/>
                <a:buNone/>
              </a:pPr>
              <a:t>72</a:t>
            </a:fld>
            <a:endParaRPr lang="en-US" altLang="en-US" sz="2000" smtClean="0"/>
          </a:p>
        </p:txBody>
      </p:sp>
      <p:sp>
        <p:nvSpPr>
          <p:cNvPr id="150532" name="Rectangle 2"/>
          <p:cNvSpPr>
            <a:spLocks noGrp="1" noChangeArrowheads="1"/>
          </p:cNvSpPr>
          <p:nvPr>
            <p:ph type="body" idx="1"/>
          </p:nvPr>
        </p:nvSpPr>
        <p:spPr>
          <a:xfrm>
            <a:off x="228600" y="1219200"/>
            <a:ext cx="8686800" cy="5334000"/>
          </a:xfrm>
        </p:spPr>
        <p:txBody>
          <a:bodyPr/>
          <a:lstStyle/>
          <a:p>
            <a:pPr eaLnBrk="1" hangingPunct="1">
              <a:lnSpc>
                <a:spcPct val="90000"/>
              </a:lnSpc>
            </a:pPr>
            <a:r>
              <a:rPr lang="en-US" altLang="en-US" sz="2800" smtClean="0"/>
              <a:t>LTCFs (e.g., hospices and nursing homes) should:</a:t>
            </a:r>
          </a:p>
          <a:p>
            <a:pPr eaLnBrk="1" hangingPunct="1">
              <a:lnSpc>
                <a:spcPct val="90000"/>
              </a:lnSpc>
            </a:pPr>
            <a:endParaRPr lang="en-US" altLang="en-US" sz="1600" smtClean="0"/>
          </a:p>
          <a:p>
            <a:pPr lvl="1" eaLnBrk="1" hangingPunct="1">
              <a:lnSpc>
                <a:spcPct val="90000"/>
              </a:lnSpc>
            </a:pPr>
            <a:r>
              <a:rPr lang="en-US" altLang="en-US" smtClean="0"/>
              <a:t>Symptom screen and possibly test new employees and residents</a:t>
            </a:r>
          </a:p>
          <a:p>
            <a:pPr lvl="1" eaLnBrk="1" hangingPunct="1">
              <a:lnSpc>
                <a:spcPct val="90000"/>
              </a:lnSpc>
            </a:pPr>
            <a:endParaRPr lang="en-US" altLang="en-US" sz="1400" smtClean="0"/>
          </a:p>
          <a:p>
            <a:pPr lvl="1" eaLnBrk="1" hangingPunct="1">
              <a:lnSpc>
                <a:spcPct val="90000"/>
              </a:lnSpc>
            </a:pPr>
            <a:r>
              <a:rPr lang="en-US" altLang="en-US" smtClean="0"/>
              <a:t>Have administrative and environmental controls </a:t>
            </a:r>
            <a:r>
              <a:rPr lang="en-US" altLang="en-US" u="sng" smtClean="0"/>
              <a:t>IF</a:t>
            </a:r>
            <a:r>
              <a:rPr lang="en-US" altLang="en-US" smtClean="0"/>
              <a:t> they accept patients with infectious TB</a:t>
            </a:r>
          </a:p>
          <a:p>
            <a:pPr lvl="1" eaLnBrk="1" hangingPunct="1">
              <a:lnSpc>
                <a:spcPct val="90000"/>
              </a:lnSpc>
            </a:pPr>
            <a:endParaRPr lang="en-US" altLang="en-US" sz="1600" smtClean="0"/>
          </a:p>
          <a:p>
            <a:pPr eaLnBrk="1" hangingPunct="1">
              <a:lnSpc>
                <a:spcPct val="90000"/>
              </a:lnSpc>
            </a:pPr>
            <a:r>
              <a:rPr lang="en-US" altLang="en-US" sz="2800" smtClean="0"/>
              <a:t>Persons with TB disease who are non-infectious can stay in LTCFs and do not need </a:t>
            </a:r>
            <a:r>
              <a:rPr lang="en-US" altLang="en-US" sz="2800" smtClean="0">
                <a:latin typeface="Tahoma" panose="020B0604030504040204" pitchFamily="34" charset="0"/>
              </a:rPr>
              <a:t>AII</a:t>
            </a:r>
            <a:r>
              <a:rPr lang="en-US" altLang="en-US" sz="2800" smtClean="0"/>
              <a:t> room</a:t>
            </a:r>
          </a:p>
        </p:txBody>
      </p:sp>
      <p:sp>
        <p:nvSpPr>
          <p:cNvPr id="150533" name="Rectangle 3"/>
          <p:cNvSpPr>
            <a:spLocks noGrp="1" noChangeArrowheads="1"/>
          </p:cNvSpPr>
          <p:nvPr>
            <p:ph type="title"/>
          </p:nvPr>
        </p:nvSpPr>
        <p:spPr>
          <a:xfrm>
            <a:off x="457200" y="0"/>
            <a:ext cx="8229600" cy="1143000"/>
          </a:xfrm>
          <a:noFill/>
        </p:spPr>
        <p:txBody>
          <a:bodyPr/>
          <a:lstStyle/>
          <a:p>
            <a:pPr eaLnBrk="1" hangingPunct="1"/>
            <a:r>
              <a:rPr lang="en-US" altLang="en-US" smtClean="0"/>
              <a:t>Special Considerations (6)</a:t>
            </a:r>
            <a:br>
              <a:rPr lang="en-US" altLang="en-US" smtClean="0"/>
            </a:br>
            <a:r>
              <a:rPr lang="en-US" altLang="en-US" sz="3200" smtClean="0"/>
              <a:t>Long-Term Care Facilities (LTCFs)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63EB8E1-1CC4-48E7-84CD-4A45802A7503}" type="slidenum">
              <a:rPr lang="en-US" altLang="en-US" sz="2000" smtClean="0"/>
              <a:pPr>
                <a:spcBef>
                  <a:spcPct val="0"/>
                </a:spcBef>
                <a:buClrTx/>
                <a:buFontTx/>
                <a:buNone/>
              </a:pPr>
              <a:t>73</a:t>
            </a:fld>
            <a:endParaRPr lang="en-US" altLang="en-US" sz="2000" smtClean="0"/>
          </a:p>
        </p:txBody>
      </p:sp>
      <p:sp>
        <p:nvSpPr>
          <p:cNvPr id="76803" name="Rectangle 2"/>
          <p:cNvSpPr>
            <a:spLocks noGrp="1" noChangeArrowheads="1"/>
          </p:cNvSpPr>
          <p:nvPr>
            <p:ph type="ctrTitle"/>
          </p:nvPr>
        </p:nvSpPr>
        <p:spPr>
          <a:xfrm>
            <a:off x="0" y="2209800"/>
            <a:ext cx="9144000" cy="1698625"/>
          </a:xfrm>
        </p:spPr>
        <p:txBody>
          <a:bodyPr/>
          <a:lstStyle/>
          <a:p>
            <a:pPr eaLnBrk="1" hangingPunct="1">
              <a:defRPr/>
            </a:pPr>
            <a:r>
              <a:rPr lang="en-US" sz="4400" dirty="0" smtClean="0"/>
              <a:t/>
            </a:r>
            <a:br>
              <a:rPr lang="en-US" sz="4400" dirty="0" smtClean="0"/>
            </a:br>
            <a:r>
              <a:rPr lang="en-US" sz="4400" dirty="0" smtClean="0"/>
              <a:t/>
            </a:r>
            <a:br>
              <a:rPr lang="en-US" sz="4400" dirty="0" smtClean="0"/>
            </a:br>
            <a:r>
              <a:rPr lang="en-US" dirty="0" smtClean="0">
                <a:solidFill>
                  <a:schemeClr val="accent1">
                    <a:lumMod val="25000"/>
                  </a:schemeClr>
                </a:solidFill>
              </a:rPr>
              <a:t> </a:t>
            </a:r>
            <a:r>
              <a:rPr lang="en-US" dirty="0" smtClean="0">
                <a:solidFill>
                  <a:srgbClr val="532B64"/>
                </a:solidFill>
              </a:rPr>
              <a:t>TB Infection Control </a:t>
            </a:r>
            <a:r>
              <a:rPr lang="en-US" sz="4400" dirty="0" smtClean="0">
                <a:solidFill>
                  <a:srgbClr val="532B64"/>
                </a:solidFill>
              </a:rPr>
              <a:t/>
            </a:r>
            <a:br>
              <a:rPr lang="en-US" sz="4400" dirty="0" smtClean="0">
                <a:solidFill>
                  <a:srgbClr val="532B64"/>
                </a:solidFill>
              </a:rPr>
            </a:br>
            <a:r>
              <a:rPr lang="en-US" sz="1600" dirty="0" smtClean="0">
                <a:solidFill>
                  <a:srgbClr val="532B64"/>
                </a:solidFill>
              </a:rPr>
              <a:t/>
            </a:r>
            <a:br>
              <a:rPr lang="en-US" sz="1600" dirty="0" smtClean="0">
                <a:solidFill>
                  <a:srgbClr val="532B64"/>
                </a:solidFill>
              </a:rPr>
            </a:br>
            <a:r>
              <a:rPr lang="en-US" sz="4000" dirty="0" smtClean="0">
                <a:solidFill>
                  <a:srgbClr val="532B64"/>
                </a:solidFill>
              </a:rPr>
              <a:t>TB Infection Control in the Home</a:t>
            </a:r>
          </a:p>
        </p:txBody>
      </p:sp>
      <p:sp>
        <p:nvSpPr>
          <p:cNvPr id="152580"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5 – Infectiousness and Infection Control</a:t>
            </a:r>
          </a:p>
        </p:txBody>
      </p:sp>
      <p:sp>
        <p:nvSpPr>
          <p:cNvPr id="15462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E2A20C16-1CAF-4FA0-A153-B61EE8948863}" type="slidenum">
              <a:rPr lang="en-US" altLang="en-US" sz="2000" smtClean="0"/>
              <a:pPr>
                <a:spcBef>
                  <a:spcPct val="0"/>
                </a:spcBef>
                <a:buClrTx/>
                <a:buFontTx/>
                <a:buNone/>
              </a:pPr>
              <a:t>74</a:t>
            </a:fld>
            <a:endParaRPr lang="en-US" altLang="en-US" sz="2000" smtClean="0"/>
          </a:p>
        </p:txBody>
      </p:sp>
      <p:sp>
        <p:nvSpPr>
          <p:cNvPr id="154628" name="Rectangle 3"/>
          <p:cNvSpPr>
            <a:spLocks noGrp="1" noChangeArrowheads="1"/>
          </p:cNvSpPr>
          <p:nvPr>
            <p:ph type="title"/>
          </p:nvPr>
        </p:nvSpPr>
        <p:spPr>
          <a:xfrm>
            <a:off x="0" y="152400"/>
            <a:ext cx="9144000" cy="1143000"/>
          </a:xfrm>
          <a:noFill/>
        </p:spPr>
        <p:txBody>
          <a:bodyPr/>
          <a:lstStyle/>
          <a:p>
            <a:pPr eaLnBrk="1" hangingPunct="1"/>
            <a:r>
              <a:rPr lang="en-US" altLang="en-US" smtClean="0">
                <a:solidFill>
                  <a:srgbClr val="532B64"/>
                </a:solidFill>
              </a:rPr>
              <a:t>TB Infection Control in the Home (1)</a:t>
            </a:r>
            <a:br>
              <a:rPr lang="en-US" altLang="en-US" smtClean="0">
                <a:solidFill>
                  <a:srgbClr val="532B64"/>
                </a:solidFill>
              </a:rPr>
            </a:br>
            <a:r>
              <a:rPr lang="en-US" altLang="en-US" sz="3200" smtClean="0">
                <a:solidFill>
                  <a:srgbClr val="532B64"/>
                </a:solidFill>
              </a:rPr>
              <a:t>Patient Returning Home</a:t>
            </a:r>
          </a:p>
        </p:txBody>
      </p:sp>
      <p:sp>
        <p:nvSpPr>
          <p:cNvPr id="154629" name="Rectangle 2"/>
          <p:cNvSpPr>
            <a:spLocks noGrp="1" noChangeArrowheads="1"/>
          </p:cNvSpPr>
          <p:nvPr>
            <p:ph type="body" sz="half" idx="1"/>
          </p:nvPr>
        </p:nvSpPr>
        <p:spPr>
          <a:xfrm>
            <a:off x="457200" y="1676400"/>
            <a:ext cx="8001000" cy="4191000"/>
          </a:xfrm>
        </p:spPr>
        <p:txBody>
          <a:bodyPr/>
          <a:lstStyle/>
          <a:p>
            <a:pPr marL="0" indent="0" algn="ctr" eaLnBrk="1" hangingPunct="1">
              <a:buClr>
                <a:srgbClr val="532B64"/>
              </a:buClr>
              <a:buFontTx/>
              <a:buNone/>
              <a:defRPr/>
            </a:pPr>
            <a:r>
              <a:rPr lang="en-US" altLang="en-US" sz="2800" dirty="0" smtClean="0"/>
              <a:t>TB patients and TB suspects may be sent home after starting treatment, even though they may be infectious</a:t>
            </a:r>
          </a:p>
          <a:p>
            <a:pPr eaLnBrk="1" hangingPunct="1">
              <a:defRPr/>
            </a:pPr>
            <a:endParaRPr lang="en-US" altLang="en-US" sz="28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56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3AA7E245-427F-4AC9-ADF5-26F1610863E4}" type="slidenum">
              <a:rPr lang="en-US" altLang="en-US" sz="2000" smtClean="0"/>
              <a:pPr>
                <a:spcBef>
                  <a:spcPct val="0"/>
                </a:spcBef>
                <a:buClrTx/>
                <a:buFontTx/>
                <a:buNone/>
              </a:pPr>
              <a:t>75</a:t>
            </a:fld>
            <a:endParaRPr lang="en-US" altLang="en-US" sz="2000" smtClean="0"/>
          </a:p>
        </p:txBody>
      </p:sp>
      <p:sp>
        <p:nvSpPr>
          <p:cNvPr id="156676" name="Rectangle 2"/>
          <p:cNvSpPr>
            <a:spLocks noGrp="1" noChangeArrowheads="1"/>
          </p:cNvSpPr>
          <p:nvPr>
            <p:ph type="title"/>
          </p:nvPr>
        </p:nvSpPr>
        <p:spPr>
          <a:xfrm>
            <a:off x="0" y="0"/>
            <a:ext cx="9144000" cy="1143000"/>
          </a:xfrm>
        </p:spPr>
        <p:txBody>
          <a:bodyPr/>
          <a:lstStyle/>
          <a:p>
            <a:pPr eaLnBrk="1" hangingPunct="1"/>
            <a:r>
              <a:rPr lang="en-US" altLang="en-US" smtClean="0"/>
              <a:t>TB Infection Control in the Home (2) </a:t>
            </a:r>
            <a:r>
              <a:rPr lang="en-US" altLang="en-US" sz="3200" smtClean="0"/>
              <a:t>Patient Returning Home</a:t>
            </a:r>
          </a:p>
        </p:txBody>
      </p:sp>
      <p:sp>
        <p:nvSpPr>
          <p:cNvPr id="156677" name="Rectangle 3"/>
          <p:cNvSpPr>
            <a:spLocks noGrp="1" noChangeArrowheads="1"/>
          </p:cNvSpPr>
          <p:nvPr>
            <p:ph type="body" idx="1"/>
          </p:nvPr>
        </p:nvSpPr>
        <p:spPr>
          <a:xfrm>
            <a:off x="304800" y="1524000"/>
            <a:ext cx="8382000" cy="4343400"/>
          </a:xfrm>
        </p:spPr>
        <p:txBody>
          <a:bodyPr/>
          <a:lstStyle/>
          <a:p>
            <a:pPr eaLnBrk="1" hangingPunct="1">
              <a:lnSpc>
                <a:spcPct val="80000"/>
              </a:lnSpc>
            </a:pPr>
            <a:r>
              <a:rPr lang="en-US" altLang="en-US" sz="2800" smtClean="0"/>
              <a:t>Criteria for patient to return home:</a:t>
            </a:r>
          </a:p>
          <a:p>
            <a:pPr eaLnBrk="1" hangingPunct="1">
              <a:lnSpc>
                <a:spcPct val="80000"/>
              </a:lnSpc>
            </a:pPr>
            <a:endParaRPr lang="en-US" altLang="en-US" sz="2800" smtClean="0"/>
          </a:p>
          <a:p>
            <a:pPr lvl="1" eaLnBrk="1" hangingPunct="1">
              <a:lnSpc>
                <a:spcPct val="80000"/>
              </a:lnSpc>
            </a:pPr>
            <a:r>
              <a:rPr lang="en-US" altLang="en-US" smtClean="0"/>
              <a:t>Follow-up plan has been made with the local TB program</a:t>
            </a:r>
          </a:p>
          <a:p>
            <a:pPr lvl="1" eaLnBrk="1" hangingPunct="1">
              <a:lnSpc>
                <a:spcPct val="80000"/>
              </a:lnSpc>
            </a:pPr>
            <a:endParaRPr lang="en-US" altLang="en-US" smtClean="0"/>
          </a:p>
          <a:p>
            <a:pPr lvl="1" eaLnBrk="1" hangingPunct="1">
              <a:lnSpc>
                <a:spcPct val="80000"/>
              </a:lnSpc>
            </a:pPr>
            <a:r>
              <a:rPr lang="en-US" altLang="en-US" smtClean="0"/>
              <a:t>Patient on TB treatment and DOT arranged</a:t>
            </a:r>
          </a:p>
          <a:p>
            <a:pPr lvl="1" eaLnBrk="1" hangingPunct="1">
              <a:lnSpc>
                <a:spcPct val="80000"/>
              </a:lnSpc>
            </a:pPr>
            <a:endParaRPr lang="en-US" altLang="en-US" smtClean="0"/>
          </a:p>
          <a:p>
            <a:pPr lvl="1" eaLnBrk="1" hangingPunct="1">
              <a:lnSpc>
                <a:spcPct val="80000"/>
              </a:lnSpc>
            </a:pPr>
            <a:r>
              <a:rPr lang="en-US" altLang="en-US" smtClean="0"/>
              <a:t>No infants or children younger than 5 years of age or persons with immunocompromising conditions in home</a:t>
            </a:r>
          </a:p>
          <a:p>
            <a:pPr lvl="1" eaLnBrk="1" hangingPunct="1">
              <a:lnSpc>
                <a:spcPct val="80000"/>
              </a:lnSpc>
            </a:pPr>
            <a:endParaRPr lang="en-US" altLang="en-US"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58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DDE4EEE9-2197-4F79-852D-5F33396B8D67}" type="slidenum">
              <a:rPr lang="en-US" altLang="en-US" sz="2000" smtClean="0"/>
              <a:pPr>
                <a:spcBef>
                  <a:spcPct val="0"/>
                </a:spcBef>
                <a:buClrTx/>
                <a:buFontTx/>
                <a:buNone/>
              </a:pPr>
              <a:t>76</a:t>
            </a:fld>
            <a:endParaRPr lang="en-US" altLang="en-US" sz="2000" smtClean="0"/>
          </a:p>
        </p:txBody>
      </p:sp>
      <p:sp>
        <p:nvSpPr>
          <p:cNvPr id="158724" name="Rectangle 3"/>
          <p:cNvSpPr>
            <a:spLocks noGrp="1" noChangeArrowheads="1"/>
          </p:cNvSpPr>
          <p:nvPr>
            <p:ph type="body" idx="1"/>
          </p:nvPr>
        </p:nvSpPr>
        <p:spPr>
          <a:xfrm>
            <a:off x="457200" y="1524000"/>
            <a:ext cx="8305800" cy="4525963"/>
          </a:xfrm>
        </p:spPr>
        <p:txBody>
          <a:bodyPr/>
          <a:lstStyle/>
          <a:p>
            <a:pPr eaLnBrk="1" hangingPunct="1"/>
            <a:r>
              <a:rPr lang="en-US" altLang="en-US" sz="2800" dirty="0" smtClean="0"/>
              <a:t>Criteria for patient to return home (cont.):</a:t>
            </a:r>
          </a:p>
          <a:p>
            <a:pPr eaLnBrk="1" hangingPunct="1"/>
            <a:endParaRPr lang="en-US" altLang="en-US" sz="2800" dirty="0" smtClean="0"/>
          </a:p>
          <a:p>
            <a:pPr lvl="1" eaLnBrk="1" hangingPunct="1">
              <a:lnSpc>
                <a:spcPct val="80000"/>
              </a:lnSpc>
            </a:pPr>
            <a:r>
              <a:rPr lang="en-US" altLang="en-US" dirty="0" smtClean="0"/>
              <a:t>All household members have already been exposed to TB patient</a:t>
            </a:r>
          </a:p>
          <a:p>
            <a:pPr lvl="1" eaLnBrk="1" hangingPunct="1">
              <a:lnSpc>
                <a:spcPct val="80000"/>
              </a:lnSpc>
            </a:pPr>
            <a:endParaRPr lang="en-US" altLang="en-US" dirty="0" smtClean="0"/>
          </a:p>
          <a:p>
            <a:pPr lvl="1" eaLnBrk="1" hangingPunct="1">
              <a:lnSpc>
                <a:spcPct val="80000"/>
              </a:lnSpc>
            </a:pPr>
            <a:r>
              <a:rPr lang="en-US" altLang="en-US" dirty="0" smtClean="0"/>
              <a:t>Patient is willing to not travel outside of home until sputum smear results are negative</a:t>
            </a:r>
          </a:p>
          <a:p>
            <a:pPr eaLnBrk="1" hangingPunct="1"/>
            <a:endParaRPr lang="en-US" altLang="en-US" dirty="0" smtClean="0"/>
          </a:p>
        </p:txBody>
      </p:sp>
      <p:sp>
        <p:nvSpPr>
          <p:cNvPr id="158725" name="Rectangle 4"/>
          <p:cNvSpPr>
            <a:spLocks noGrp="1" noChangeArrowheads="1"/>
          </p:cNvSpPr>
          <p:nvPr>
            <p:ph type="title"/>
          </p:nvPr>
        </p:nvSpPr>
        <p:spPr>
          <a:xfrm>
            <a:off x="0" y="76200"/>
            <a:ext cx="9144000" cy="1143000"/>
          </a:xfrm>
          <a:noFill/>
        </p:spPr>
        <p:txBody>
          <a:bodyPr/>
          <a:lstStyle/>
          <a:p>
            <a:pPr eaLnBrk="1" hangingPunct="1"/>
            <a:r>
              <a:rPr lang="en-US" altLang="en-US" smtClean="0"/>
              <a:t>TB Infection Control in the Home (3) </a:t>
            </a:r>
            <a:r>
              <a:rPr lang="en-US" altLang="en-US" sz="3200" smtClean="0"/>
              <a:t>Patient Returning Home</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60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D019759-B69C-4519-B6E7-9F4E7FF3622E}" type="slidenum">
              <a:rPr lang="en-US" altLang="en-US" sz="2000" smtClean="0"/>
              <a:pPr>
                <a:spcBef>
                  <a:spcPct val="0"/>
                </a:spcBef>
                <a:buClrTx/>
                <a:buFontTx/>
                <a:buNone/>
              </a:pPr>
              <a:t>77</a:t>
            </a:fld>
            <a:endParaRPr lang="en-US" altLang="en-US" sz="2000" smtClean="0"/>
          </a:p>
        </p:txBody>
      </p:sp>
      <p:sp>
        <p:nvSpPr>
          <p:cNvPr id="160772" name="Rectangle 2"/>
          <p:cNvSpPr>
            <a:spLocks noGrp="1" noChangeArrowheads="1"/>
          </p:cNvSpPr>
          <p:nvPr>
            <p:ph type="body" idx="1"/>
          </p:nvPr>
        </p:nvSpPr>
        <p:spPr>
          <a:xfrm>
            <a:off x="457200" y="1371600"/>
            <a:ext cx="8305800" cy="4953000"/>
          </a:xfrm>
        </p:spPr>
        <p:txBody>
          <a:bodyPr/>
          <a:lstStyle/>
          <a:p>
            <a:pPr eaLnBrk="1" hangingPunct="1">
              <a:lnSpc>
                <a:spcPct val="90000"/>
              </a:lnSpc>
            </a:pPr>
            <a:r>
              <a:rPr lang="en-US" altLang="en-US" sz="2800" smtClean="0"/>
              <a:t>TB patients and members of household should take steps to prevent spread of TB</a:t>
            </a:r>
          </a:p>
          <a:p>
            <a:pPr lvl="1" eaLnBrk="1" hangingPunct="1">
              <a:lnSpc>
                <a:spcPct val="90000"/>
              </a:lnSpc>
            </a:pPr>
            <a:endParaRPr lang="en-US" altLang="en-US" smtClean="0"/>
          </a:p>
          <a:p>
            <a:pPr eaLnBrk="1" hangingPunct="1">
              <a:lnSpc>
                <a:spcPct val="90000"/>
              </a:lnSpc>
            </a:pPr>
            <a:r>
              <a:rPr lang="en-US" altLang="en-US" sz="2800" smtClean="0"/>
              <a:t>Patients with TB should be instructed to:</a:t>
            </a:r>
          </a:p>
          <a:p>
            <a:pPr eaLnBrk="1" hangingPunct="1">
              <a:lnSpc>
                <a:spcPct val="90000"/>
              </a:lnSpc>
            </a:pPr>
            <a:endParaRPr lang="en-US" altLang="en-US" sz="2800" smtClean="0"/>
          </a:p>
          <a:p>
            <a:pPr lvl="1" eaLnBrk="1" hangingPunct="1">
              <a:lnSpc>
                <a:spcPct val="90000"/>
              </a:lnSpc>
            </a:pPr>
            <a:r>
              <a:rPr lang="en-US" altLang="en-US" smtClean="0"/>
              <a:t>Cover mouth and nose with tissue when coughing or sneezing</a:t>
            </a:r>
          </a:p>
          <a:p>
            <a:pPr lvl="1" eaLnBrk="1" hangingPunct="1">
              <a:lnSpc>
                <a:spcPct val="90000"/>
              </a:lnSpc>
            </a:pPr>
            <a:endParaRPr lang="en-US" altLang="en-US" smtClean="0"/>
          </a:p>
          <a:p>
            <a:pPr lvl="1" eaLnBrk="1" hangingPunct="1">
              <a:lnSpc>
                <a:spcPct val="90000"/>
              </a:lnSpc>
            </a:pPr>
            <a:r>
              <a:rPr lang="en-US" altLang="en-US" smtClean="0"/>
              <a:t>Sleep alone</a:t>
            </a:r>
          </a:p>
          <a:p>
            <a:pPr lvl="1" eaLnBrk="1" hangingPunct="1">
              <a:lnSpc>
                <a:spcPct val="90000"/>
              </a:lnSpc>
            </a:pPr>
            <a:endParaRPr lang="en-US" altLang="en-US" smtClean="0"/>
          </a:p>
          <a:p>
            <a:pPr lvl="1" eaLnBrk="1" hangingPunct="1">
              <a:lnSpc>
                <a:spcPct val="90000"/>
              </a:lnSpc>
            </a:pPr>
            <a:r>
              <a:rPr lang="en-US" altLang="en-US" smtClean="0"/>
              <a:t>Not have visitors until noninfectious</a:t>
            </a:r>
          </a:p>
        </p:txBody>
      </p:sp>
      <p:sp>
        <p:nvSpPr>
          <p:cNvPr id="160773" name="Rectangle 3"/>
          <p:cNvSpPr>
            <a:spLocks noGrp="1" noChangeArrowheads="1"/>
          </p:cNvSpPr>
          <p:nvPr>
            <p:ph type="title"/>
          </p:nvPr>
        </p:nvSpPr>
        <p:spPr>
          <a:xfrm>
            <a:off x="0" y="76200"/>
            <a:ext cx="9144000" cy="1143000"/>
          </a:xfrm>
          <a:noFill/>
        </p:spPr>
        <p:txBody>
          <a:bodyPr/>
          <a:lstStyle/>
          <a:p>
            <a:pPr eaLnBrk="1" hangingPunct="1"/>
            <a:r>
              <a:rPr lang="en-US" altLang="en-US" smtClean="0"/>
              <a:t>TB Infection Control in the Home (4) </a:t>
            </a:r>
            <a:r>
              <a:rPr lang="en-US" altLang="en-US" sz="3200" smtClean="0"/>
              <a:t>Patient Returning Home</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62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20C0D4E-9010-4A10-A231-B6FFD32EDE3F}" type="slidenum">
              <a:rPr lang="en-US" altLang="en-US" sz="2000" smtClean="0"/>
              <a:pPr>
                <a:spcBef>
                  <a:spcPct val="0"/>
                </a:spcBef>
                <a:buClrTx/>
                <a:buFontTx/>
                <a:buNone/>
              </a:pPr>
              <a:t>78</a:t>
            </a:fld>
            <a:endParaRPr lang="en-US" altLang="en-US" sz="2000" smtClean="0"/>
          </a:p>
        </p:txBody>
      </p:sp>
      <p:sp>
        <p:nvSpPr>
          <p:cNvPr id="162820" name="Rectangle 2"/>
          <p:cNvSpPr>
            <a:spLocks noGrp="1" noChangeArrowheads="1"/>
          </p:cNvSpPr>
          <p:nvPr>
            <p:ph type="body" idx="1"/>
          </p:nvPr>
        </p:nvSpPr>
        <p:spPr>
          <a:xfrm>
            <a:off x="76200" y="1447800"/>
            <a:ext cx="8763000" cy="5105400"/>
          </a:xfrm>
        </p:spPr>
        <p:txBody>
          <a:bodyPr/>
          <a:lstStyle/>
          <a:p>
            <a:pPr eaLnBrk="1" hangingPunct="1">
              <a:lnSpc>
                <a:spcPct val="90000"/>
              </a:lnSpc>
            </a:pPr>
            <a:r>
              <a:rPr lang="en-US" altLang="en-US" sz="2800" smtClean="0"/>
              <a:t>HCWs should:</a:t>
            </a:r>
          </a:p>
          <a:p>
            <a:pPr eaLnBrk="1" hangingPunct="1">
              <a:lnSpc>
                <a:spcPct val="90000"/>
              </a:lnSpc>
            </a:pPr>
            <a:endParaRPr lang="en-US" altLang="en-US" sz="1800" smtClean="0"/>
          </a:p>
          <a:p>
            <a:pPr lvl="1" eaLnBrk="1" hangingPunct="1">
              <a:lnSpc>
                <a:spcPct val="90000"/>
              </a:lnSpc>
            </a:pPr>
            <a:r>
              <a:rPr lang="en-US" altLang="en-US" sz="2400" smtClean="0"/>
              <a:t>Be trained in detecting TB signs and symptoms</a:t>
            </a:r>
          </a:p>
          <a:p>
            <a:pPr lvl="1" eaLnBrk="1" hangingPunct="1">
              <a:lnSpc>
                <a:spcPct val="90000"/>
              </a:lnSpc>
            </a:pPr>
            <a:endParaRPr lang="en-US" altLang="en-US" sz="1800" smtClean="0"/>
          </a:p>
          <a:p>
            <a:pPr lvl="1" eaLnBrk="1" hangingPunct="1">
              <a:lnSpc>
                <a:spcPct val="90000"/>
              </a:lnSpc>
            </a:pPr>
            <a:r>
              <a:rPr lang="en-US" altLang="en-US" sz="2400" smtClean="0"/>
              <a:t>Take precautions to protect themselves:</a:t>
            </a:r>
          </a:p>
          <a:p>
            <a:pPr lvl="1" eaLnBrk="1" hangingPunct="1">
              <a:lnSpc>
                <a:spcPct val="90000"/>
              </a:lnSpc>
            </a:pPr>
            <a:endParaRPr lang="en-US" altLang="en-US" sz="1800" smtClean="0"/>
          </a:p>
          <a:p>
            <a:pPr lvl="2" eaLnBrk="1" hangingPunct="1">
              <a:lnSpc>
                <a:spcPct val="90000"/>
              </a:lnSpc>
            </a:pPr>
            <a:r>
              <a:rPr lang="en-US" altLang="en-US" smtClean="0"/>
              <a:t>Instruct patient to cover mouth when coughing</a:t>
            </a:r>
          </a:p>
          <a:p>
            <a:pPr lvl="2" eaLnBrk="1" hangingPunct="1">
              <a:lnSpc>
                <a:spcPct val="90000"/>
              </a:lnSpc>
            </a:pPr>
            <a:endParaRPr lang="en-US" altLang="en-US" smtClean="0"/>
          </a:p>
          <a:p>
            <a:pPr lvl="2" eaLnBrk="1" hangingPunct="1">
              <a:lnSpc>
                <a:spcPct val="90000"/>
              </a:lnSpc>
            </a:pPr>
            <a:r>
              <a:rPr lang="en-US" altLang="en-US" smtClean="0"/>
              <a:t>Wear personal respirator</a:t>
            </a:r>
          </a:p>
          <a:p>
            <a:pPr lvl="2" eaLnBrk="1" hangingPunct="1">
              <a:lnSpc>
                <a:spcPct val="90000"/>
              </a:lnSpc>
            </a:pPr>
            <a:endParaRPr lang="en-US" altLang="en-US" smtClean="0"/>
          </a:p>
          <a:p>
            <a:pPr lvl="2" eaLnBrk="1" hangingPunct="1">
              <a:lnSpc>
                <a:spcPct val="90000"/>
              </a:lnSpc>
            </a:pPr>
            <a:r>
              <a:rPr lang="en-US" altLang="en-US" smtClean="0"/>
              <a:t>Collect sputum in well-ventilated areas</a:t>
            </a:r>
          </a:p>
          <a:p>
            <a:pPr lvl="2" eaLnBrk="1" hangingPunct="1">
              <a:lnSpc>
                <a:spcPct val="90000"/>
              </a:lnSpc>
            </a:pPr>
            <a:endParaRPr lang="en-US" altLang="en-US" smtClean="0"/>
          </a:p>
          <a:p>
            <a:pPr lvl="2" eaLnBrk="1" hangingPunct="1">
              <a:lnSpc>
                <a:spcPct val="90000"/>
              </a:lnSpc>
            </a:pPr>
            <a:r>
              <a:rPr lang="en-US" altLang="en-US" smtClean="0"/>
              <a:t>Participate in TB testing and prevention programs</a:t>
            </a:r>
            <a:endParaRPr lang="en-US" altLang="en-US" sz="1800" smtClean="0"/>
          </a:p>
        </p:txBody>
      </p:sp>
      <p:sp>
        <p:nvSpPr>
          <p:cNvPr id="162821" name="Rectangle 3"/>
          <p:cNvSpPr>
            <a:spLocks noGrp="1" noChangeArrowheads="1"/>
          </p:cNvSpPr>
          <p:nvPr>
            <p:ph type="title"/>
          </p:nvPr>
        </p:nvSpPr>
        <p:spPr>
          <a:xfrm>
            <a:off x="0" y="152400"/>
            <a:ext cx="9144000" cy="1143000"/>
          </a:xfrm>
          <a:noFill/>
        </p:spPr>
        <p:txBody>
          <a:bodyPr/>
          <a:lstStyle/>
          <a:p>
            <a:pPr eaLnBrk="1" hangingPunct="1"/>
            <a:r>
              <a:rPr lang="en-US" altLang="en-US" smtClean="0"/>
              <a:t>TB Infection Control in the Home (5)</a:t>
            </a:r>
            <a:br>
              <a:rPr lang="en-US" altLang="en-US" smtClean="0"/>
            </a:br>
            <a:r>
              <a:rPr lang="en-US" altLang="en-US" sz="3200" smtClean="0"/>
              <a:t>Health Care Workers (HCWs)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64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DC3E805-B7DB-4CAA-BF9B-5B3E25E9ACB3}" type="slidenum">
              <a:rPr lang="en-US" altLang="en-US" sz="2000" smtClean="0"/>
              <a:pPr>
                <a:spcBef>
                  <a:spcPct val="0"/>
                </a:spcBef>
                <a:buClrTx/>
                <a:buFontTx/>
                <a:buNone/>
              </a:pPr>
              <a:t>79</a:t>
            </a:fld>
            <a:endParaRPr lang="en-US" altLang="en-US" sz="2000" smtClean="0"/>
          </a:p>
        </p:txBody>
      </p:sp>
      <p:sp>
        <p:nvSpPr>
          <p:cNvPr id="164868" name="Rectangle 2"/>
          <p:cNvSpPr>
            <a:spLocks noChangeArrowheads="1"/>
          </p:cNvSpPr>
          <p:nvPr/>
        </p:nvSpPr>
        <p:spPr bwMode="auto">
          <a:xfrm>
            <a:off x="381000" y="152400"/>
            <a:ext cx="8305800" cy="12954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164869" name="Rectangle 3"/>
          <p:cNvSpPr>
            <a:spLocks noGrp="1" noChangeArrowheads="1"/>
          </p:cNvSpPr>
          <p:nvPr>
            <p:ph type="title"/>
          </p:nvPr>
        </p:nvSpPr>
        <p:spPr>
          <a:xfrm>
            <a:off x="381000" y="457200"/>
            <a:ext cx="8275638" cy="990600"/>
          </a:xfrm>
          <a:noFill/>
        </p:spPr>
        <p:txBody>
          <a:bodyPr/>
          <a:lstStyle/>
          <a:p>
            <a:pPr eaLnBrk="1" hangingPunct="1"/>
            <a:r>
              <a:rPr lang="en-US" altLang="en-US" smtClean="0"/>
              <a:t>TB Risk Assessment</a:t>
            </a:r>
            <a:br>
              <a:rPr lang="en-US" altLang="en-US" smtClean="0"/>
            </a:br>
            <a:r>
              <a:rPr lang="en-US" altLang="en-US" smtClean="0"/>
              <a:t>Study Question 5.16</a:t>
            </a:r>
          </a:p>
        </p:txBody>
      </p:sp>
      <p:sp>
        <p:nvSpPr>
          <p:cNvPr id="394244" name="Rectangle 4"/>
          <p:cNvSpPr>
            <a:spLocks noGrp="1" noChangeArrowheads="1"/>
          </p:cNvSpPr>
          <p:nvPr>
            <p:ph type="body" idx="1"/>
          </p:nvPr>
        </p:nvSpPr>
        <p:spPr>
          <a:xfrm>
            <a:off x="457200" y="1600200"/>
            <a:ext cx="8229600" cy="4830763"/>
          </a:xfrm>
        </p:spPr>
        <p:txBody>
          <a:bodyPr/>
          <a:lstStyle/>
          <a:p>
            <a:pPr eaLnBrk="1" hangingPunct="1">
              <a:buFontTx/>
              <a:buNone/>
            </a:pPr>
            <a:r>
              <a:rPr lang="en-US" altLang="en-US" sz="2400" smtClean="0"/>
              <a:t>	</a:t>
            </a:r>
            <a:r>
              <a:rPr lang="en-US" altLang="en-US" sz="2800" smtClean="0"/>
              <a:t>What are 3 different TB risk classifications that can be assigned to health care settings?</a:t>
            </a:r>
            <a:r>
              <a:rPr lang="en-US" altLang="en-US" sz="2400" smtClean="0"/>
              <a:t> </a:t>
            </a:r>
            <a:endParaRPr lang="en-US" altLang="en-US" sz="1800" i="1" smtClean="0"/>
          </a:p>
          <a:p>
            <a:pPr lvl="2" eaLnBrk="1" hangingPunct="1"/>
            <a:r>
              <a:rPr lang="en-US" altLang="en-US" sz="2800" smtClean="0">
                <a:solidFill>
                  <a:srgbClr val="532B64"/>
                </a:solidFill>
              </a:rPr>
              <a:t>Low risk</a:t>
            </a:r>
          </a:p>
          <a:p>
            <a:pPr lvl="2" eaLnBrk="1" hangingPunct="1"/>
            <a:endParaRPr lang="en-US" altLang="en-US" sz="2800" smtClean="0">
              <a:solidFill>
                <a:srgbClr val="532B64"/>
              </a:solidFill>
            </a:endParaRPr>
          </a:p>
          <a:p>
            <a:pPr lvl="2" eaLnBrk="1" hangingPunct="1"/>
            <a:r>
              <a:rPr lang="en-US" altLang="en-US" sz="2800" smtClean="0">
                <a:solidFill>
                  <a:srgbClr val="532B64"/>
                </a:solidFill>
              </a:rPr>
              <a:t>Medium risk</a:t>
            </a:r>
          </a:p>
          <a:p>
            <a:pPr lvl="2" eaLnBrk="1" hangingPunct="1"/>
            <a:endParaRPr lang="en-US" altLang="en-US" sz="2800" smtClean="0">
              <a:solidFill>
                <a:srgbClr val="532B64"/>
              </a:solidFill>
            </a:endParaRPr>
          </a:p>
          <a:p>
            <a:pPr lvl="2" eaLnBrk="1" hangingPunct="1"/>
            <a:r>
              <a:rPr lang="en-US" altLang="en-US" sz="2800" smtClean="0">
                <a:solidFill>
                  <a:srgbClr val="532B64"/>
                </a:solidFill>
              </a:rPr>
              <a:t>Potential ongoing transmission</a:t>
            </a:r>
          </a:p>
          <a:p>
            <a:pPr lvl="2" eaLnBrk="1" hangingPunct="1"/>
            <a:endParaRPr lang="en-US" altLang="en-US" sz="2000"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424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424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424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Module 5 – Infectiousness and Infection Control</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85A714C8-9DFF-417D-B391-A498DEA41CC5}" type="slidenum">
              <a:rPr lang="en-US" altLang="en-US" sz="2000" smtClean="0"/>
              <a:pPr>
                <a:spcBef>
                  <a:spcPct val="0"/>
                </a:spcBef>
                <a:buClrTx/>
                <a:buFontTx/>
                <a:buNone/>
              </a:pPr>
              <a:t>8</a:t>
            </a:fld>
            <a:endParaRPr lang="en-US" altLang="en-US" sz="2000" smtClean="0"/>
          </a:p>
        </p:txBody>
      </p:sp>
      <p:sp>
        <p:nvSpPr>
          <p:cNvPr id="19460" name="Rectangle 3"/>
          <p:cNvSpPr>
            <a:spLocks noGrp="1" noChangeArrowheads="1"/>
          </p:cNvSpPr>
          <p:nvPr>
            <p:ph type="body" idx="1"/>
          </p:nvPr>
        </p:nvSpPr>
        <p:spPr>
          <a:xfrm>
            <a:off x="304800" y="990600"/>
            <a:ext cx="8610600" cy="5410200"/>
          </a:xfrm>
        </p:spPr>
        <p:txBody>
          <a:bodyPr/>
          <a:lstStyle/>
          <a:p>
            <a:pPr eaLnBrk="1" hangingPunct="1"/>
            <a:r>
              <a:rPr lang="en-US" altLang="en-US" sz="2800" smtClean="0"/>
              <a:t>Patients can be considered non-infectious when they meet </a:t>
            </a:r>
            <a:r>
              <a:rPr lang="en-US" altLang="en-US" sz="2800" u="sng" smtClean="0"/>
              <a:t>all</a:t>
            </a:r>
            <a:r>
              <a:rPr lang="en-US" altLang="en-US" sz="2800" smtClean="0"/>
              <a:t> of the following criteria:</a:t>
            </a:r>
          </a:p>
          <a:p>
            <a:pPr eaLnBrk="1" hangingPunct="1">
              <a:buFontTx/>
              <a:buNone/>
            </a:pPr>
            <a:endParaRPr lang="en-US" altLang="en-US" sz="2000" smtClean="0"/>
          </a:p>
          <a:p>
            <a:pPr lvl="1" eaLnBrk="1" hangingPunct="1"/>
            <a:r>
              <a:rPr lang="en-US" altLang="en-US" smtClean="0"/>
              <a:t>Received adequate treatment for 2 weeks or longer</a:t>
            </a:r>
          </a:p>
          <a:p>
            <a:pPr lvl="1" eaLnBrk="1" hangingPunct="1"/>
            <a:endParaRPr lang="en-US" altLang="en-US" sz="2000" smtClean="0"/>
          </a:p>
          <a:p>
            <a:pPr lvl="1" eaLnBrk="1" hangingPunct="1"/>
            <a:r>
              <a:rPr lang="en-US" altLang="en-US" smtClean="0"/>
              <a:t>Symptoms have improved</a:t>
            </a:r>
          </a:p>
          <a:p>
            <a:pPr lvl="1" eaLnBrk="1" hangingPunct="1"/>
            <a:endParaRPr lang="en-US" altLang="en-US" sz="2000" smtClean="0"/>
          </a:p>
          <a:p>
            <a:pPr lvl="1" eaLnBrk="1" hangingPunct="1"/>
            <a:r>
              <a:rPr lang="en-US" altLang="en-US" smtClean="0"/>
              <a:t>Three consecutive negative sputum smears from sputum collected in 8 to 24 hour intervals (at least one early morning specimen)</a:t>
            </a:r>
          </a:p>
        </p:txBody>
      </p:sp>
      <p:sp>
        <p:nvSpPr>
          <p:cNvPr id="19461" name="Rectangle 5"/>
          <p:cNvSpPr>
            <a:spLocks noGrp="1" noChangeArrowheads="1"/>
          </p:cNvSpPr>
          <p:nvPr>
            <p:ph type="title"/>
          </p:nvPr>
        </p:nvSpPr>
        <p:spPr>
          <a:xfrm>
            <a:off x="427038" y="152400"/>
            <a:ext cx="8229600" cy="762000"/>
          </a:xfrm>
          <a:noFill/>
        </p:spPr>
        <p:txBody>
          <a:bodyPr/>
          <a:lstStyle/>
          <a:p>
            <a:pPr eaLnBrk="1" hangingPunct="1"/>
            <a:r>
              <a:rPr lang="en-US" altLang="en-US" smtClean="0"/>
              <a:t>Infectiousness (4)</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66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F7D15D6F-463D-443D-ABE2-6998548D1C36}" type="slidenum">
              <a:rPr lang="en-US" altLang="en-US" sz="2000" smtClean="0"/>
              <a:pPr>
                <a:spcBef>
                  <a:spcPct val="0"/>
                </a:spcBef>
                <a:buClrTx/>
                <a:buFontTx/>
                <a:buNone/>
              </a:pPr>
              <a:t>80</a:t>
            </a:fld>
            <a:endParaRPr lang="en-US" altLang="en-US" sz="2000" smtClean="0"/>
          </a:p>
        </p:txBody>
      </p:sp>
      <p:sp>
        <p:nvSpPr>
          <p:cNvPr id="395266" name="Rectangle 2"/>
          <p:cNvSpPr>
            <a:spLocks noGrp="1" noChangeArrowheads="1"/>
          </p:cNvSpPr>
          <p:nvPr>
            <p:ph type="body" idx="1"/>
          </p:nvPr>
        </p:nvSpPr>
        <p:spPr>
          <a:xfrm>
            <a:off x="228600" y="1371600"/>
            <a:ext cx="8763000" cy="5486400"/>
          </a:xfrm>
        </p:spPr>
        <p:txBody>
          <a:bodyPr/>
          <a:lstStyle/>
          <a:p>
            <a:pPr eaLnBrk="1" hangingPunct="1">
              <a:buFontTx/>
              <a:buNone/>
            </a:pPr>
            <a:r>
              <a:rPr lang="en-US" altLang="en-US" sz="2800" smtClean="0"/>
              <a:t>	Depending on risk classification, how often should health care settings test workers for TB? </a:t>
            </a:r>
            <a:endParaRPr lang="en-US" altLang="en-US" sz="1600" i="1" smtClean="0"/>
          </a:p>
          <a:p>
            <a:pPr lvl="2" eaLnBrk="1" hangingPunct="1">
              <a:spcBef>
                <a:spcPct val="0"/>
              </a:spcBef>
            </a:pPr>
            <a:r>
              <a:rPr lang="en-US" altLang="en-US" smtClean="0">
                <a:solidFill>
                  <a:srgbClr val="532B64"/>
                </a:solidFill>
              </a:rPr>
              <a:t>Low Risk Settings</a:t>
            </a:r>
            <a:r>
              <a:rPr lang="en-US" altLang="en-US" sz="2800" smtClean="0">
                <a:solidFill>
                  <a:srgbClr val="532B64"/>
                </a:solidFill>
              </a:rPr>
              <a:t> </a:t>
            </a:r>
          </a:p>
          <a:p>
            <a:pPr lvl="3" eaLnBrk="1" hangingPunct="1">
              <a:spcBef>
                <a:spcPts val="600"/>
              </a:spcBef>
            </a:pPr>
            <a:r>
              <a:rPr lang="en-US" altLang="en-US" sz="1800" smtClean="0">
                <a:solidFill>
                  <a:srgbClr val="532B64"/>
                </a:solidFill>
              </a:rPr>
              <a:t>Conduct TB baseline test when HCW is hired</a:t>
            </a:r>
          </a:p>
          <a:p>
            <a:pPr lvl="3" eaLnBrk="1" hangingPunct="1">
              <a:spcBef>
                <a:spcPts val="600"/>
              </a:spcBef>
            </a:pPr>
            <a:r>
              <a:rPr lang="en-US" altLang="en-US" sz="1800" smtClean="0">
                <a:solidFill>
                  <a:srgbClr val="532B64"/>
                </a:solidFill>
              </a:rPr>
              <a:t>No further testing needed unless exposure occurs </a:t>
            </a:r>
          </a:p>
          <a:p>
            <a:pPr lvl="3" eaLnBrk="1" hangingPunct="1">
              <a:spcBef>
                <a:spcPct val="0"/>
              </a:spcBef>
            </a:pPr>
            <a:endParaRPr lang="en-US" altLang="en-US" sz="1600" smtClean="0">
              <a:solidFill>
                <a:srgbClr val="532B64"/>
              </a:solidFill>
            </a:endParaRPr>
          </a:p>
          <a:p>
            <a:pPr lvl="2" eaLnBrk="1" hangingPunct="1">
              <a:spcBef>
                <a:spcPct val="0"/>
              </a:spcBef>
            </a:pPr>
            <a:r>
              <a:rPr lang="en-US" altLang="en-US" smtClean="0">
                <a:solidFill>
                  <a:srgbClr val="532B64"/>
                </a:solidFill>
              </a:rPr>
              <a:t>Medium Risk Settings</a:t>
            </a:r>
          </a:p>
          <a:p>
            <a:pPr lvl="3" eaLnBrk="1" hangingPunct="1">
              <a:spcBef>
                <a:spcPts val="600"/>
              </a:spcBef>
            </a:pPr>
            <a:r>
              <a:rPr lang="en-US" altLang="en-US" sz="1800" smtClean="0">
                <a:solidFill>
                  <a:srgbClr val="532B64"/>
                </a:solidFill>
              </a:rPr>
              <a:t>Conduct TB baseline test when HCW is hired</a:t>
            </a:r>
          </a:p>
          <a:p>
            <a:pPr lvl="3" eaLnBrk="1" hangingPunct="1">
              <a:spcBef>
                <a:spcPts val="600"/>
              </a:spcBef>
            </a:pPr>
            <a:r>
              <a:rPr lang="en-US" altLang="en-US" sz="1800" smtClean="0">
                <a:solidFill>
                  <a:srgbClr val="532B64"/>
                </a:solidFill>
              </a:rPr>
              <a:t>Repeat test annually</a:t>
            </a:r>
          </a:p>
          <a:p>
            <a:pPr lvl="3" eaLnBrk="1" hangingPunct="1">
              <a:spcBef>
                <a:spcPct val="0"/>
              </a:spcBef>
              <a:buFontTx/>
              <a:buNone/>
            </a:pPr>
            <a:endParaRPr lang="en-US" altLang="en-US" smtClean="0">
              <a:solidFill>
                <a:srgbClr val="532B64"/>
              </a:solidFill>
            </a:endParaRPr>
          </a:p>
          <a:p>
            <a:pPr lvl="2" eaLnBrk="1" hangingPunct="1">
              <a:spcBef>
                <a:spcPct val="0"/>
              </a:spcBef>
            </a:pPr>
            <a:r>
              <a:rPr lang="en-US" altLang="en-US" smtClean="0">
                <a:solidFill>
                  <a:srgbClr val="532B64"/>
                </a:solidFill>
              </a:rPr>
              <a:t>Potential Ongoing Transmission</a:t>
            </a:r>
          </a:p>
          <a:p>
            <a:pPr lvl="3" eaLnBrk="1" hangingPunct="1">
              <a:spcBef>
                <a:spcPts val="600"/>
              </a:spcBef>
            </a:pPr>
            <a:r>
              <a:rPr lang="en-US" altLang="en-US" sz="1800" smtClean="0">
                <a:solidFill>
                  <a:srgbClr val="532B64"/>
                </a:solidFill>
              </a:rPr>
              <a:t>Conduct baseline test when HCW is hired</a:t>
            </a:r>
          </a:p>
          <a:p>
            <a:pPr lvl="3" eaLnBrk="1" hangingPunct="1">
              <a:spcBef>
                <a:spcPts val="600"/>
              </a:spcBef>
            </a:pPr>
            <a:r>
              <a:rPr lang="en-US" altLang="en-US" sz="1800" smtClean="0">
                <a:solidFill>
                  <a:srgbClr val="532B64"/>
                </a:solidFill>
              </a:rPr>
              <a:t>Repeat test 8-10 weeks until there is no longer evidence of </a:t>
            </a:r>
            <a:r>
              <a:rPr lang="en-US" altLang="en-US" sz="1800" i="1" smtClean="0">
                <a:solidFill>
                  <a:srgbClr val="532B64"/>
                </a:solidFill>
              </a:rPr>
              <a:t>M. tuberculosis</a:t>
            </a:r>
            <a:r>
              <a:rPr lang="en-US" altLang="en-US" sz="1800" smtClean="0">
                <a:solidFill>
                  <a:srgbClr val="532B64"/>
                </a:solidFill>
              </a:rPr>
              <a:t> transmission in the setting</a:t>
            </a:r>
          </a:p>
          <a:p>
            <a:pPr lvl="2" eaLnBrk="1" hangingPunct="1"/>
            <a:endParaRPr lang="en-US" altLang="en-US" smtClean="0">
              <a:solidFill>
                <a:srgbClr val="008080"/>
              </a:solidFill>
            </a:endParaRPr>
          </a:p>
        </p:txBody>
      </p:sp>
      <p:sp>
        <p:nvSpPr>
          <p:cNvPr id="166917" name="Rectangle 3"/>
          <p:cNvSpPr>
            <a:spLocks noChangeArrowheads="1"/>
          </p:cNvSpPr>
          <p:nvPr/>
        </p:nvSpPr>
        <p:spPr bwMode="auto">
          <a:xfrm>
            <a:off x="381000" y="76200"/>
            <a:ext cx="8305800" cy="12954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166918" name="Rectangle 4"/>
          <p:cNvSpPr>
            <a:spLocks noGrp="1" noChangeArrowheads="1"/>
          </p:cNvSpPr>
          <p:nvPr>
            <p:ph type="title"/>
          </p:nvPr>
        </p:nvSpPr>
        <p:spPr>
          <a:xfrm>
            <a:off x="457200" y="457200"/>
            <a:ext cx="8275638" cy="914400"/>
          </a:xfrm>
          <a:noFill/>
        </p:spPr>
        <p:txBody>
          <a:bodyPr/>
          <a:lstStyle/>
          <a:p>
            <a:pPr eaLnBrk="1" hangingPunct="1"/>
            <a:r>
              <a:rPr lang="en-US" altLang="en-US" smtClean="0"/>
              <a:t>TB Risk Assessment</a:t>
            </a:r>
            <a:br>
              <a:rPr lang="en-US" altLang="en-US" smtClean="0"/>
            </a:br>
            <a:r>
              <a:rPr lang="en-US" altLang="en-US" smtClean="0"/>
              <a:t>Study Question 5.17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52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526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526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526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526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526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5266">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5266">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526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68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C455004-B132-4800-A1ED-C54D889F45B6}" type="slidenum">
              <a:rPr lang="en-US" altLang="en-US" sz="2000" smtClean="0"/>
              <a:pPr>
                <a:spcBef>
                  <a:spcPct val="0"/>
                </a:spcBef>
                <a:buClrTx/>
                <a:buFontTx/>
                <a:buNone/>
              </a:pPr>
              <a:t>81</a:t>
            </a:fld>
            <a:endParaRPr lang="en-US" altLang="en-US" sz="2000" smtClean="0"/>
          </a:p>
        </p:txBody>
      </p:sp>
      <p:sp>
        <p:nvSpPr>
          <p:cNvPr id="168964" name="Rectangle 2"/>
          <p:cNvSpPr>
            <a:spLocks noChangeArrowheads="1"/>
          </p:cNvSpPr>
          <p:nvPr/>
        </p:nvSpPr>
        <p:spPr bwMode="auto">
          <a:xfrm>
            <a:off x="381000" y="152400"/>
            <a:ext cx="8305800" cy="12192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168965" name="Rectangle 3"/>
          <p:cNvSpPr>
            <a:spLocks noGrp="1" noChangeArrowheads="1"/>
          </p:cNvSpPr>
          <p:nvPr>
            <p:ph type="title"/>
          </p:nvPr>
        </p:nvSpPr>
        <p:spPr>
          <a:xfrm>
            <a:off x="381000" y="381000"/>
            <a:ext cx="8275638" cy="990600"/>
          </a:xfrm>
          <a:noFill/>
        </p:spPr>
        <p:txBody>
          <a:bodyPr/>
          <a:lstStyle/>
          <a:p>
            <a:pPr eaLnBrk="1" hangingPunct="1"/>
            <a:r>
              <a:rPr lang="en-US" altLang="en-US" smtClean="0"/>
              <a:t>TB Infection Control in the Home</a:t>
            </a:r>
            <a:br>
              <a:rPr lang="en-US" altLang="en-US" smtClean="0"/>
            </a:br>
            <a:r>
              <a:rPr lang="en-US" altLang="en-US" smtClean="0"/>
              <a:t>Study Question 5.18</a:t>
            </a:r>
          </a:p>
        </p:txBody>
      </p:sp>
      <p:sp>
        <p:nvSpPr>
          <p:cNvPr id="396292" name="Rectangle 4"/>
          <p:cNvSpPr>
            <a:spLocks noGrp="1" noChangeArrowheads="1"/>
          </p:cNvSpPr>
          <p:nvPr>
            <p:ph type="body" idx="1"/>
          </p:nvPr>
        </p:nvSpPr>
        <p:spPr>
          <a:xfrm>
            <a:off x="381000" y="1524000"/>
            <a:ext cx="8229600" cy="4830763"/>
          </a:xfrm>
        </p:spPr>
        <p:txBody>
          <a:bodyPr/>
          <a:lstStyle/>
          <a:p>
            <a:pPr eaLnBrk="1" hangingPunct="1">
              <a:lnSpc>
                <a:spcPct val="80000"/>
              </a:lnSpc>
              <a:buFontTx/>
              <a:buNone/>
            </a:pPr>
            <a:r>
              <a:rPr lang="en-US" altLang="en-US" sz="2400" smtClean="0"/>
              <a:t>	</a:t>
            </a:r>
            <a:r>
              <a:rPr lang="en-US" altLang="en-US" sz="2800" smtClean="0"/>
              <a:t>What precautions should a health care worker take when visiting the home of a TB patient who may be infectious?</a:t>
            </a:r>
            <a:r>
              <a:rPr lang="en-US" altLang="en-US" sz="2400" smtClean="0"/>
              <a:t> </a:t>
            </a:r>
            <a:endParaRPr lang="en-US" altLang="en-US" sz="1800" i="1" smtClean="0"/>
          </a:p>
          <a:p>
            <a:pPr eaLnBrk="1" hangingPunct="1">
              <a:lnSpc>
                <a:spcPct val="80000"/>
              </a:lnSpc>
            </a:pPr>
            <a:endParaRPr lang="en-US" altLang="en-US" sz="1800" i="1" smtClean="0"/>
          </a:p>
          <a:p>
            <a:pPr marL="966788" lvl="2" indent="-171450" eaLnBrk="1" hangingPunct="1">
              <a:lnSpc>
                <a:spcPct val="80000"/>
              </a:lnSpc>
            </a:pPr>
            <a:r>
              <a:rPr lang="en-US" altLang="en-US" smtClean="0">
                <a:solidFill>
                  <a:srgbClr val="532B64"/>
                </a:solidFill>
              </a:rPr>
              <a:t>Instruct patients to cover mouth and nose with a tissue when coughing or sneezing</a:t>
            </a:r>
          </a:p>
          <a:p>
            <a:pPr marL="966788" lvl="2" indent="-171450" eaLnBrk="1" hangingPunct="1">
              <a:lnSpc>
                <a:spcPct val="80000"/>
              </a:lnSpc>
            </a:pPr>
            <a:endParaRPr lang="en-US" altLang="en-US" smtClean="0">
              <a:solidFill>
                <a:srgbClr val="532B64"/>
              </a:solidFill>
            </a:endParaRPr>
          </a:p>
          <a:p>
            <a:pPr marL="966788" lvl="2" indent="-171450" eaLnBrk="1" hangingPunct="1">
              <a:lnSpc>
                <a:spcPct val="80000"/>
              </a:lnSpc>
            </a:pPr>
            <a:r>
              <a:rPr lang="en-US" altLang="en-US" smtClean="0">
                <a:solidFill>
                  <a:srgbClr val="532B64"/>
                </a:solidFill>
              </a:rPr>
              <a:t>Wear a personal respirator</a:t>
            </a:r>
          </a:p>
          <a:p>
            <a:pPr marL="966788" lvl="2" indent="-171450" eaLnBrk="1" hangingPunct="1">
              <a:lnSpc>
                <a:spcPct val="80000"/>
              </a:lnSpc>
            </a:pPr>
            <a:endParaRPr lang="en-US" altLang="en-US" smtClean="0">
              <a:solidFill>
                <a:srgbClr val="532B64"/>
              </a:solidFill>
            </a:endParaRPr>
          </a:p>
          <a:p>
            <a:pPr marL="966788" lvl="2" indent="-171450" eaLnBrk="1" hangingPunct="1">
              <a:lnSpc>
                <a:spcPct val="80000"/>
              </a:lnSpc>
            </a:pPr>
            <a:r>
              <a:rPr lang="en-US" altLang="en-US" smtClean="0">
                <a:solidFill>
                  <a:srgbClr val="532B64"/>
                </a:solidFill>
              </a:rPr>
              <a:t>Collect sputum specimen in a well-ventilated area</a:t>
            </a:r>
          </a:p>
          <a:p>
            <a:pPr marL="966788" lvl="2" indent="-171450" eaLnBrk="1" hangingPunct="1">
              <a:lnSpc>
                <a:spcPct val="80000"/>
              </a:lnSpc>
            </a:pPr>
            <a:endParaRPr lang="en-US" altLang="en-US" smtClean="0">
              <a:solidFill>
                <a:srgbClr val="532B64"/>
              </a:solidFill>
            </a:endParaRPr>
          </a:p>
          <a:p>
            <a:pPr marL="966788" lvl="2" indent="-171450" eaLnBrk="1" hangingPunct="1">
              <a:lnSpc>
                <a:spcPct val="80000"/>
              </a:lnSpc>
            </a:pPr>
            <a:r>
              <a:rPr lang="en-US" altLang="en-US" smtClean="0">
                <a:solidFill>
                  <a:srgbClr val="532B64"/>
                </a:solidFill>
              </a:rPr>
              <a:t>Participate in a TB testing and prevention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629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629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629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629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1819C62-1BC7-4571-96D4-3373F7B5EFA0}" type="slidenum">
              <a:rPr lang="en-US" altLang="en-US" sz="2000" smtClean="0"/>
              <a:pPr>
                <a:spcBef>
                  <a:spcPct val="0"/>
                </a:spcBef>
                <a:buClrTx/>
                <a:buFontTx/>
                <a:buNone/>
              </a:pPr>
              <a:t>82</a:t>
            </a:fld>
            <a:endParaRPr lang="en-US" altLang="en-US" sz="2000" smtClean="0"/>
          </a:p>
        </p:txBody>
      </p:sp>
      <p:sp>
        <p:nvSpPr>
          <p:cNvPr id="171011" name="Rectangle 2"/>
          <p:cNvSpPr>
            <a:spLocks noGrp="1" noChangeArrowheads="1"/>
          </p:cNvSpPr>
          <p:nvPr>
            <p:ph type="ctrTitle"/>
          </p:nvPr>
        </p:nvSpPr>
        <p:spPr/>
        <p:txBody>
          <a:bodyPr/>
          <a:lstStyle/>
          <a:p>
            <a:pPr eaLnBrk="1" hangingPunct="1"/>
            <a:r>
              <a:rPr lang="en-US" altLang="en-US" smtClean="0">
                <a:solidFill>
                  <a:srgbClr val="532B64"/>
                </a:solidFill>
              </a:rPr>
              <a:t>Case Studies</a:t>
            </a:r>
          </a:p>
        </p:txBody>
      </p:sp>
      <p:sp>
        <p:nvSpPr>
          <p:cNvPr id="171012" name="Line 7"/>
          <p:cNvSpPr>
            <a:spLocks noChangeShapeType="1"/>
          </p:cNvSpPr>
          <p:nvPr/>
        </p:nvSpPr>
        <p:spPr bwMode="auto">
          <a:xfrm>
            <a:off x="685800" y="3124200"/>
            <a:ext cx="7696200" cy="0"/>
          </a:xfrm>
          <a:prstGeom prst="line">
            <a:avLst/>
          </a:prstGeom>
          <a:noFill/>
          <a:ln w="38100">
            <a:solidFill>
              <a:srgbClr val="532B64"/>
            </a:solidFill>
            <a:round/>
            <a:headEnd/>
            <a:tailEnd/>
          </a:ln>
          <a:extLst>
            <a:ext uri="{909E8E84-426E-40DD-AFC4-6F175D3DCCD1}">
              <a14:hiddenFill xmlns:a14="http://schemas.microsoft.com/office/drawing/2010/main">
                <a:noFill/>
              </a14:hiddenFill>
            </a:ext>
          </a:extLst>
        </p:spPr>
        <p:txBody>
          <a:bodyPr anchor="b"/>
          <a:lstStyle/>
          <a:p>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73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B5FD4AF8-A859-46A0-B8CD-8496DAE4A357}" type="slidenum">
              <a:rPr lang="en-US" altLang="en-US" sz="2000" smtClean="0"/>
              <a:pPr>
                <a:spcBef>
                  <a:spcPct val="0"/>
                </a:spcBef>
                <a:buClrTx/>
                <a:buFontTx/>
                <a:buNone/>
              </a:pPr>
              <a:t>83</a:t>
            </a:fld>
            <a:endParaRPr lang="en-US" altLang="en-US" sz="2000" smtClean="0"/>
          </a:p>
        </p:txBody>
      </p:sp>
      <p:sp>
        <p:nvSpPr>
          <p:cNvPr id="173060" name="Rectangle 2"/>
          <p:cNvSpPr>
            <a:spLocks noGrp="1" noChangeArrowheads="1"/>
          </p:cNvSpPr>
          <p:nvPr>
            <p:ph type="title"/>
          </p:nvPr>
        </p:nvSpPr>
        <p:spPr/>
        <p:txBody>
          <a:bodyPr/>
          <a:lstStyle/>
          <a:p>
            <a:pPr eaLnBrk="1" hangingPunct="1"/>
            <a:r>
              <a:rPr lang="en-US" altLang="en-US" smtClean="0"/>
              <a:t>Module 5: Case Study 5.1</a:t>
            </a:r>
          </a:p>
        </p:txBody>
      </p:sp>
      <p:sp>
        <p:nvSpPr>
          <p:cNvPr id="173061" name="Rectangle 3"/>
          <p:cNvSpPr>
            <a:spLocks noGrp="1" noChangeArrowheads="1"/>
          </p:cNvSpPr>
          <p:nvPr>
            <p:ph type="body" idx="1"/>
          </p:nvPr>
        </p:nvSpPr>
        <p:spPr>
          <a:xfrm>
            <a:off x="381000" y="1600200"/>
            <a:ext cx="8382000" cy="4525963"/>
          </a:xfrm>
        </p:spPr>
        <p:txBody>
          <a:bodyPr/>
          <a:lstStyle/>
          <a:p>
            <a:pPr eaLnBrk="1" hangingPunct="1">
              <a:buFontTx/>
              <a:buNone/>
            </a:pPr>
            <a:r>
              <a:rPr lang="en-US" altLang="en-US" sz="2800" smtClean="0"/>
              <a:t>	For each of the following situations, decide whether the patient should be considered infectious or non-infectious, and explain why</a:t>
            </a:r>
            <a:r>
              <a:rPr lang="en-US" altLang="en-US" sz="2800" b="0" smtClean="0"/>
              <a:t>.</a:t>
            </a:r>
            <a:r>
              <a:rPr lang="en-US" altLang="en-US" sz="2400" b="0" smtClean="0"/>
              <a:t> </a:t>
            </a:r>
            <a:endParaRPr lang="en-US" altLang="en-US" sz="1800" i="1" smtClean="0"/>
          </a:p>
          <a:p>
            <a:pPr algn="ctr" eaLnBrk="1" hangingPunct="1">
              <a:buFontTx/>
              <a:buNone/>
            </a:pPr>
            <a:endParaRPr lang="en-US" altLang="en-US" sz="2400" b="0" smtClean="0"/>
          </a:p>
          <a:p>
            <a:pPr lvl="1" eaLnBrk="1" hangingPunct="1">
              <a:buFontTx/>
              <a:buNone/>
            </a:pPr>
            <a:endParaRPr lang="en-US" altLang="en-US" smtClean="0"/>
          </a:p>
        </p:txBody>
      </p:sp>
      <p:sp>
        <p:nvSpPr>
          <p:cNvPr id="173062" name="Rectangle 4"/>
          <p:cNvSpPr>
            <a:spLocks noChangeArrowheads="1"/>
          </p:cNvSpPr>
          <p:nvPr/>
        </p:nvSpPr>
        <p:spPr bwMode="auto">
          <a:xfrm>
            <a:off x="304800" y="381000"/>
            <a:ext cx="8458200" cy="58674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75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C453E98-1285-4753-9AEE-D70FC4173162}" type="slidenum">
              <a:rPr lang="en-US" altLang="en-US" sz="2000" smtClean="0"/>
              <a:pPr>
                <a:spcBef>
                  <a:spcPct val="0"/>
                </a:spcBef>
                <a:buClrTx/>
                <a:buFontTx/>
                <a:buNone/>
              </a:pPr>
              <a:t>84</a:t>
            </a:fld>
            <a:endParaRPr lang="en-US" altLang="en-US" sz="2000" smtClean="0"/>
          </a:p>
        </p:txBody>
      </p:sp>
      <p:sp>
        <p:nvSpPr>
          <p:cNvPr id="175108" name="Rectangle 3"/>
          <p:cNvSpPr>
            <a:spLocks noGrp="1" noChangeArrowheads="1"/>
          </p:cNvSpPr>
          <p:nvPr>
            <p:ph type="body" idx="1"/>
          </p:nvPr>
        </p:nvSpPr>
        <p:spPr>
          <a:xfrm>
            <a:off x="457200" y="1981200"/>
            <a:ext cx="8229600" cy="2667000"/>
          </a:xfrm>
        </p:spPr>
        <p:txBody>
          <a:bodyPr/>
          <a:lstStyle/>
          <a:p>
            <a:pPr eaLnBrk="1" hangingPunct="1">
              <a:buFontTx/>
              <a:buNone/>
            </a:pPr>
            <a:r>
              <a:rPr lang="en-US" altLang="en-US" sz="2800" smtClean="0"/>
              <a:t>	Two weeks ago, Mr. Lopez had a sputum smear that was positive; since then no sputum specimens have been tested.  Mr. Lopez started self-administered TB treatment 7 days ago.  He still has a cough.</a:t>
            </a:r>
          </a:p>
          <a:p>
            <a:pPr eaLnBrk="1" hangingPunct="1"/>
            <a:endParaRPr lang="en-US" altLang="en-US" sz="2400" smtClean="0"/>
          </a:p>
        </p:txBody>
      </p:sp>
      <p:sp>
        <p:nvSpPr>
          <p:cNvPr id="175109" name="Rectangle 4"/>
          <p:cNvSpPr>
            <a:spLocks noGrp="1" noChangeArrowheads="1"/>
          </p:cNvSpPr>
          <p:nvPr>
            <p:ph type="title"/>
          </p:nvPr>
        </p:nvSpPr>
        <p:spPr>
          <a:xfrm>
            <a:off x="427038" y="457200"/>
            <a:ext cx="8107362" cy="1219200"/>
          </a:xfrm>
          <a:noFill/>
        </p:spPr>
        <p:txBody>
          <a:bodyPr/>
          <a:lstStyle/>
          <a:p>
            <a:pPr eaLnBrk="1" hangingPunct="1"/>
            <a:r>
              <a:rPr lang="en-US" altLang="en-US" smtClean="0"/>
              <a:t>Module 5: Case Study 5.1</a:t>
            </a:r>
            <a:br>
              <a:rPr lang="en-US" altLang="en-US" smtClean="0"/>
            </a:br>
            <a:r>
              <a:rPr lang="en-US" altLang="en-US" sz="3200" smtClean="0"/>
              <a:t>Question 5A</a:t>
            </a:r>
          </a:p>
        </p:txBody>
      </p:sp>
      <p:sp>
        <p:nvSpPr>
          <p:cNvPr id="175110" name="Rectangle 5"/>
          <p:cNvSpPr>
            <a:spLocks noChangeArrowheads="1"/>
          </p:cNvSpPr>
          <p:nvPr/>
        </p:nvSpPr>
        <p:spPr bwMode="auto">
          <a:xfrm>
            <a:off x="381000" y="381000"/>
            <a:ext cx="8458200" cy="59436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77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6D400DD3-F90F-40B9-BE40-4A6AE76BB2CE}" type="slidenum">
              <a:rPr lang="en-US" altLang="en-US" sz="2000" smtClean="0"/>
              <a:pPr>
                <a:spcBef>
                  <a:spcPct val="0"/>
                </a:spcBef>
                <a:buClrTx/>
                <a:buFontTx/>
                <a:buNone/>
              </a:pPr>
              <a:t>85</a:t>
            </a:fld>
            <a:endParaRPr lang="en-US" altLang="en-US" sz="2000" smtClean="0"/>
          </a:p>
        </p:txBody>
      </p:sp>
      <p:sp>
        <p:nvSpPr>
          <p:cNvPr id="177156" name="Rectangle 2"/>
          <p:cNvSpPr>
            <a:spLocks noGrp="1" noChangeArrowheads="1"/>
          </p:cNvSpPr>
          <p:nvPr>
            <p:ph type="title"/>
          </p:nvPr>
        </p:nvSpPr>
        <p:spPr>
          <a:xfrm>
            <a:off x="427038" y="381000"/>
            <a:ext cx="8229600" cy="1143000"/>
          </a:xfrm>
        </p:spPr>
        <p:txBody>
          <a:bodyPr/>
          <a:lstStyle/>
          <a:p>
            <a:pPr eaLnBrk="1" hangingPunct="1"/>
            <a:r>
              <a:rPr lang="en-US" altLang="en-US" smtClean="0"/>
              <a:t>Module 5: Case Study 5.1</a:t>
            </a:r>
            <a:br>
              <a:rPr lang="en-US" altLang="en-US" smtClean="0"/>
            </a:br>
            <a:r>
              <a:rPr lang="en-US" altLang="en-US" sz="3200" smtClean="0"/>
              <a:t>Question 5A: Answer</a:t>
            </a:r>
          </a:p>
        </p:txBody>
      </p:sp>
      <p:sp>
        <p:nvSpPr>
          <p:cNvPr id="355331" name="Rectangle 3"/>
          <p:cNvSpPr>
            <a:spLocks noGrp="1" noChangeArrowheads="1"/>
          </p:cNvSpPr>
          <p:nvPr>
            <p:ph type="body" idx="1"/>
          </p:nvPr>
        </p:nvSpPr>
        <p:spPr>
          <a:xfrm>
            <a:off x="381000" y="1600200"/>
            <a:ext cx="8229600" cy="4678363"/>
          </a:xfrm>
        </p:spPr>
        <p:txBody>
          <a:bodyPr/>
          <a:lstStyle/>
          <a:p>
            <a:pPr eaLnBrk="1" hangingPunct="1">
              <a:lnSpc>
                <a:spcPct val="90000"/>
              </a:lnSpc>
            </a:pPr>
            <a:r>
              <a:rPr lang="en-US" altLang="en-US" sz="2800" smtClean="0">
                <a:solidFill>
                  <a:srgbClr val="532B64"/>
                </a:solidFill>
              </a:rPr>
              <a:t>Mr. Lopez should be considered infectious</a:t>
            </a:r>
          </a:p>
          <a:p>
            <a:pPr eaLnBrk="1" hangingPunct="1">
              <a:lnSpc>
                <a:spcPct val="90000"/>
              </a:lnSpc>
            </a:pPr>
            <a:endParaRPr lang="en-US" altLang="en-US" sz="2000" smtClean="0">
              <a:solidFill>
                <a:srgbClr val="532B64"/>
              </a:solidFill>
            </a:endParaRPr>
          </a:p>
          <a:p>
            <a:pPr eaLnBrk="1" hangingPunct="1">
              <a:lnSpc>
                <a:spcPct val="90000"/>
              </a:lnSpc>
            </a:pPr>
            <a:r>
              <a:rPr lang="en-US" altLang="en-US" sz="2800" smtClean="0">
                <a:solidFill>
                  <a:srgbClr val="532B64"/>
                </a:solidFill>
              </a:rPr>
              <a:t>Should be given his treatment by DOT to ensure he receives adequate treatment</a:t>
            </a:r>
          </a:p>
          <a:p>
            <a:pPr eaLnBrk="1" hangingPunct="1">
              <a:lnSpc>
                <a:spcPct val="90000"/>
              </a:lnSpc>
            </a:pPr>
            <a:endParaRPr lang="en-US" altLang="en-US" sz="2000" smtClean="0">
              <a:solidFill>
                <a:srgbClr val="532B64"/>
              </a:solidFill>
            </a:endParaRPr>
          </a:p>
          <a:p>
            <a:pPr eaLnBrk="1" hangingPunct="1">
              <a:lnSpc>
                <a:spcPct val="90000"/>
              </a:lnSpc>
            </a:pPr>
            <a:r>
              <a:rPr lang="en-US" altLang="en-US" sz="2800" smtClean="0">
                <a:solidFill>
                  <a:srgbClr val="532B64"/>
                </a:solidFill>
              </a:rPr>
              <a:t>Does not meet the criteria for noninfectiousness because:</a:t>
            </a:r>
            <a:endParaRPr lang="en-US" altLang="en-US" sz="2000" smtClean="0">
              <a:solidFill>
                <a:srgbClr val="532B64"/>
              </a:solidFill>
            </a:endParaRPr>
          </a:p>
          <a:p>
            <a:pPr lvl="1" eaLnBrk="1" hangingPunct="1">
              <a:lnSpc>
                <a:spcPct val="90000"/>
              </a:lnSpc>
            </a:pPr>
            <a:r>
              <a:rPr lang="en-US" altLang="en-US" sz="2400" smtClean="0">
                <a:solidFill>
                  <a:srgbClr val="532B64"/>
                </a:solidFill>
              </a:rPr>
              <a:t>He has been receiving treatment for only 7 days, not 2 weeks</a:t>
            </a:r>
          </a:p>
          <a:p>
            <a:pPr lvl="1" eaLnBrk="1" hangingPunct="1">
              <a:lnSpc>
                <a:spcPct val="90000"/>
              </a:lnSpc>
            </a:pPr>
            <a:r>
              <a:rPr lang="en-US" altLang="en-US" sz="2400" smtClean="0">
                <a:solidFill>
                  <a:srgbClr val="532B64"/>
                </a:solidFill>
              </a:rPr>
              <a:t>His symptoms have not improved</a:t>
            </a:r>
          </a:p>
          <a:p>
            <a:pPr lvl="1" eaLnBrk="1" hangingPunct="1">
              <a:lnSpc>
                <a:spcPct val="90000"/>
              </a:lnSpc>
            </a:pPr>
            <a:r>
              <a:rPr lang="en-US" altLang="en-US" sz="2400" smtClean="0">
                <a:solidFill>
                  <a:srgbClr val="532B64"/>
                </a:solidFill>
              </a:rPr>
              <a:t>He does not have 3 consecutive negative sputum smears</a:t>
            </a:r>
          </a:p>
        </p:txBody>
      </p:sp>
      <p:sp>
        <p:nvSpPr>
          <p:cNvPr id="177158" name="Rectangle 4"/>
          <p:cNvSpPr>
            <a:spLocks noChangeArrowheads="1"/>
          </p:cNvSpPr>
          <p:nvPr/>
        </p:nvSpPr>
        <p:spPr bwMode="auto">
          <a:xfrm>
            <a:off x="304800" y="381000"/>
            <a:ext cx="8458200" cy="59436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808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53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533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533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533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533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53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79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1B06CF7C-FCA6-4EE8-888A-532ABC14C13B}" type="slidenum">
              <a:rPr lang="en-US" altLang="en-US" sz="2000" smtClean="0"/>
              <a:pPr>
                <a:spcBef>
                  <a:spcPct val="0"/>
                </a:spcBef>
                <a:buClrTx/>
                <a:buFontTx/>
                <a:buNone/>
              </a:pPr>
              <a:t>86</a:t>
            </a:fld>
            <a:endParaRPr lang="en-US" altLang="en-US" sz="2000" smtClean="0"/>
          </a:p>
        </p:txBody>
      </p:sp>
      <p:sp>
        <p:nvSpPr>
          <p:cNvPr id="179204" name="Rectangle 2"/>
          <p:cNvSpPr>
            <a:spLocks noGrp="1" noChangeArrowheads="1"/>
          </p:cNvSpPr>
          <p:nvPr>
            <p:ph type="title"/>
          </p:nvPr>
        </p:nvSpPr>
        <p:spPr>
          <a:xfrm>
            <a:off x="427038" y="381000"/>
            <a:ext cx="8229600" cy="1143000"/>
          </a:xfrm>
        </p:spPr>
        <p:txBody>
          <a:bodyPr/>
          <a:lstStyle/>
          <a:p>
            <a:pPr eaLnBrk="1" hangingPunct="1"/>
            <a:r>
              <a:rPr lang="en-US" altLang="en-US" smtClean="0"/>
              <a:t>Module 5: Case Study 5.1</a:t>
            </a:r>
            <a:r>
              <a:rPr lang="en-US" altLang="en-US" sz="3600" smtClean="0"/>
              <a:t/>
            </a:r>
            <a:br>
              <a:rPr lang="en-US" altLang="en-US" sz="3600" smtClean="0"/>
            </a:br>
            <a:r>
              <a:rPr lang="en-US" altLang="en-US" sz="3200" smtClean="0"/>
              <a:t>Question 5B</a:t>
            </a:r>
          </a:p>
        </p:txBody>
      </p:sp>
      <p:sp>
        <p:nvSpPr>
          <p:cNvPr id="179205" name="Rectangle 3"/>
          <p:cNvSpPr>
            <a:spLocks noGrp="1" noChangeArrowheads="1"/>
          </p:cNvSpPr>
          <p:nvPr>
            <p:ph type="body" idx="1"/>
          </p:nvPr>
        </p:nvSpPr>
        <p:spPr>
          <a:xfrm>
            <a:off x="457200" y="1828800"/>
            <a:ext cx="8229600" cy="3429000"/>
          </a:xfrm>
        </p:spPr>
        <p:txBody>
          <a:bodyPr/>
          <a:lstStyle/>
          <a:p>
            <a:pPr eaLnBrk="1" hangingPunct="1">
              <a:buFontTx/>
              <a:buNone/>
            </a:pPr>
            <a:r>
              <a:rPr lang="en-US" altLang="en-US" sz="2800" smtClean="0"/>
              <a:t>	Ms. Nguyen, a patient with pulmonary TB, has been receiving DOT treatment for 6 weeks and no longer has symptoms of TB.  She has had three sputum smears.  The first one was positive, but the last two were negative.</a:t>
            </a:r>
          </a:p>
        </p:txBody>
      </p:sp>
      <p:sp>
        <p:nvSpPr>
          <p:cNvPr id="179206" name="Rectangle 4"/>
          <p:cNvSpPr>
            <a:spLocks noChangeArrowheads="1"/>
          </p:cNvSpPr>
          <p:nvPr/>
        </p:nvSpPr>
        <p:spPr bwMode="auto">
          <a:xfrm>
            <a:off x="304800" y="381000"/>
            <a:ext cx="8458200" cy="58674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81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C372BE5-1A8B-4474-9766-699142A6F01E}" type="slidenum">
              <a:rPr lang="en-US" altLang="en-US" sz="2000" smtClean="0"/>
              <a:pPr>
                <a:spcBef>
                  <a:spcPct val="0"/>
                </a:spcBef>
                <a:buClrTx/>
                <a:buFontTx/>
                <a:buNone/>
              </a:pPr>
              <a:t>87</a:t>
            </a:fld>
            <a:endParaRPr lang="en-US" altLang="en-US" sz="2000" smtClean="0"/>
          </a:p>
        </p:txBody>
      </p:sp>
      <p:sp>
        <p:nvSpPr>
          <p:cNvPr id="181252" name="Rectangle 2"/>
          <p:cNvSpPr>
            <a:spLocks noGrp="1" noChangeArrowheads="1"/>
          </p:cNvSpPr>
          <p:nvPr>
            <p:ph type="title"/>
          </p:nvPr>
        </p:nvSpPr>
        <p:spPr>
          <a:xfrm>
            <a:off x="427038" y="381000"/>
            <a:ext cx="8229600" cy="1143000"/>
          </a:xfrm>
        </p:spPr>
        <p:txBody>
          <a:bodyPr/>
          <a:lstStyle/>
          <a:p>
            <a:pPr eaLnBrk="1" hangingPunct="1"/>
            <a:r>
              <a:rPr lang="en-US" altLang="en-US" smtClean="0"/>
              <a:t>Module 5: Case Study 5.1</a:t>
            </a:r>
            <a:br>
              <a:rPr lang="en-US" altLang="en-US" smtClean="0"/>
            </a:br>
            <a:r>
              <a:rPr lang="en-US" altLang="en-US" sz="3200" smtClean="0"/>
              <a:t>Question 5B: Answer</a:t>
            </a:r>
          </a:p>
        </p:txBody>
      </p:sp>
      <p:sp>
        <p:nvSpPr>
          <p:cNvPr id="357379" name="Rectangle 3"/>
          <p:cNvSpPr>
            <a:spLocks noGrp="1" noChangeArrowheads="1"/>
          </p:cNvSpPr>
          <p:nvPr>
            <p:ph type="body" idx="1"/>
          </p:nvPr>
        </p:nvSpPr>
        <p:spPr>
          <a:xfrm>
            <a:off x="381000" y="1676400"/>
            <a:ext cx="8153400" cy="4419600"/>
          </a:xfrm>
        </p:spPr>
        <p:txBody>
          <a:bodyPr/>
          <a:lstStyle/>
          <a:p>
            <a:pPr eaLnBrk="1" hangingPunct="1"/>
            <a:r>
              <a:rPr lang="en-US" altLang="en-US" sz="2800" smtClean="0">
                <a:solidFill>
                  <a:srgbClr val="532B64"/>
                </a:solidFill>
              </a:rPr>
              <a:t>Ms. Nguyen should be considered infectious until she has 3 consecutive negative sputum smears</a:t>
            </a:r>
          </a:p>
          <a:p>
            <a:pPr eaLnBrk="1" hangingPunct="1">
              <a:buFontTx/>
              <a:buNone/>
            </a:pPr>
            <a:endParaRPr lang="en-US" altLang="en-US" sz="1600" smtClean="0">
              <a:solidFill>
                <a:srgbClr val="532B64"/>
              </a:solidFill>
            </a:endParaRPr>
          </a:p>
          <a:p>
            <a:pPr eaLnBrk="1" hangingPunct="1"/>
            <a:r>
              <a:rPr lang="en-US" altLang="en-US" sz="2800" smtClean="0">
                <a:solidFill>
                  <a:srgbClr val="532B64"/>
                </a:solidFill>
              </a:rPr>
              <a:t>She meets the first 2 criteria for noninfectiousness:</a:t>
            </a:r>
            <a:endParaRPr lang="en-US" altLang="en-US" sz="2000" smtClean="0">
              <a:solidFill>
                <a:srgbClr val="532B64"/>
              </a:solidFill>
            </a:endParaRPr>
          </a:p>
          <a:p>
            <a:pPr lvl="1" eaLnBrk="1" hangingPunct="1"/>
            <a:r>
              <a:rPr lang="en-US" altLang="en-US" smtClean="0">
                <a:solidFill>
                  <a:srgbClr val="532B64"/>
                </a:solidFill>
              </a:rPr>
              <a:t>Has been receiving treatment for at least 2 weeks</a:t>
            </a:r>
          </a:p>
          <a:p>
            <a:pPr lvl="1" eaLnBrk="1" hangingPunct="1"/>
            <a:r>
              <a:rPr lang="en-US" altLang="en-US" smtClean="0">
                <a:solidFill>
                  <a:srgbClr val="532B64"/>
                </a:solidFill>
              </a:rPr>
              <a:t>Her symptoms have improved</a:t>
            </a:r>
          </a:p>
        </p:txBody>
      </p:sp>
      <p:sp>
        <p:nvSpPr>
          <p:cNvPr id="181254" name="Rectangle 4"/>
          <p:cNvSpPr>
            <a:spLocks noChangeArrowheads="1"/>
          </p:cNvSpPr>
          <p:nvPr/>
        </p:nvSpPr>
        <p:spPr bwMode="auto">
          <a:xfrm>
            <a:off x="304800" y="381000"/>
            <a:ext cx="8458200" cy="58674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737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737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7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83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70F22F4F-9256-49CD-847B-90BF2D5DE1E3}" type="slidenum">
              <a:rPr lang="en-US" altLang="en-US" sz="2000" smtClean="0"/>
              <a:pPr>
                <a:spcBef>
                  <a:spcPct val="0"/>
                </a:spcBef>
                <a:buClrTx/>
                <a:buFontTx/>
                <a:buNone/>
              </a:pPr>
              <a:t>88</a:t>
            </a:fld>
            <a:endParaRPr lang="en-US" altLang="en-US" sz="2000" smtClean="0"/>
          </a:p>
        </p:txBody>
      </p:sp>
      <p:sp>
        <p:nvSpPr>
          <p:cNvPr id="183300" name="Rectangle 2"/>
          <p:cNvSpPr>
            <a:spLocks noGrp="1" noChangeArrowheads="1"/>
          </p:cNvSpPr>
          <p:nvPr>
            <p:ph type="title"/>
          </p:nvPr>
        </p:nvSpPr>
        <p:spPr>
          <a:xfrm>
            <a:off x="427038" y="381000"/>
            <a:ext cx="8229600" cy="1143000"/>
          </a:xfrm>
        </p:spPr>
        <p:txBody>
          <a:bodyPr/>
          <a:lstStyle/>
          <a:p>
            <a:pPr eaLnBrk="1" hangingPunct="1"/>
            <a:r>
              <a:rPr lang="en-US" altLang="en-US" smtClean="0"/>
              <a:t>Module 5: Case Study 5.1</a:t>
            </a:r>
            <a:r>
              <a:rPr lang="en-US" altLang="en-US" sz="3600" smtClean="0"/>
              <a:t/>
            </a:r>
            <a:br>
              <a:rPr lang="en-US" altLang="en-US" sz="3600" smtClean="0"/>
            </a:br>
            <a:r>
              <a:rPr lang="en-US" altLang="en-US" sz="3200" smtClean="0"/>
              <a:t>Question 5C</a:t>
            </a:r>
          </a:p>
        </p:txBody>
      </p:sp>
      <p:sp>
        <p:nvSpPr>
          <p:cNvPr id="183301" name="Rectangle 3"/>
          <p:cNvSpPr>
            <a:spLocks noGrp="1" noChangeArrowheads="1"/>
          </p:cNvSpPr>
          <p:nvPr>
            <p:ph type="body" idx="1"/>
          </p:nvPr>
        </p:nvSpPr>
        <p:spPr>
          <a:xfrm>
            <a:off x="381000" y="1828800"/>
            <a:ext cx="8305800" cy="4525963"/>
          </a:xfrm>
        </p:spPr>
        <p:txBody>
          <a:bodyPr/>
          <a:lstStyle/>
          <a:p>
            <a:pPr eaLnBrk="1" hangingPunct="1">
              <a:buFontTx/>
              <a:buNone/>
            </a:pPr>
            <a:r>
              <a:rPr lang="en-US" altLang="en-US" sz="2800" smtClean="0"/>
              <a:t>	Mr. Martin started DOT treatment for pulmonary TB in April.  His symptoms went away and his sputum smears were negative in May.  However, the outreach worker was unable to locate him on June 5</a:t>
            </a:r>
            <a:r>
              <a:rPr lang="en-US" altLang="en-US" sz="2800" baseline="30000" smtClean="0"/>
              <a:t>th</a:t>
            </a:r>
            <a:r>
              <a:rPr lang="en-US" altLang="en-US" sz="2800" smtClean="0"/>
              <a:t> and has not been able to contact him since that time.  Mr. Martin returned to the TB clinic on August 2nd, and was still coughing.</a:t>
            </a:r>
          </a:p>
        </p:txBody>
      </p:sp>
      <p:sp>
        <p:nvSpPr>
          <p:cNvPr id="183302" name="Rectangle 4"/>
          <p:cNvSpPr>
            <a:spLocks noChangeArrowheads="1"/>
          </p:cNvSpPr>
          <p:nvPr/>
        </p:nvSpPr>
        <p:spPr bwMode="auto">
          <a:xfrm>
            <a:off x="304800" y="381000"/>
            <a:ext cx="8458200" cy="58674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85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659BE3A-A857-426B-A054-5875373BDAB3}" type="slidenum">
              <a:rPr lang="en-US" altLang="en-US" sz="2000" smtClean="0"/>
              <a:pPr>
                <a:spcBef>
                  <a:spcPct val="0"/>
                </a:spcBef>
                <a:buClrTx/>
                <a:buFontTx/>
                <a:buNone/>
              </a:pPr>
              <a:t>89</a:t>
            </a:fld>
            <a:endParaRPr lang="en-US" altLang="en-US" sz="2000" smtClean="0"/>
          </a:p>
        </p:txBody>
      </p:sp>
      <p:sp>
        <p:nvSpPr>
          <p:cNvPr id="185348" name="Rectangle 2"/>
          <p:cNvSpPr>
            <a:spLocks noGrp="1" noChangeArrowheads="1"/>
          </p:cNvSpPr>
          <p:nvPr>
            <p:ph type="title"/>
          </p:nvPr>
        </p:nvSpPr>
        <p:spPr>
          <a:xfrm>
            <a:off x="427038" y="381000"/>
            <a:ext cx="8229600" cy="1143000"/>
          </a:xfrm>
        </p:spPr>
        <p:txBody>
          <a:bodyPr/>
          <a:lstStyle/>
          <a:p>
            <a:pPr eaLnBrk="1" hangingPunct="1"/>
            <a:r>
              <a:rPr lang="en-US" altLang="en-US" smtClean="0"/>
              <a:t>Module 5: Case Study 5.1</a:t>
            </a:r>
            <a:r>
              <a:rPr lang="en-US" altLang="en-US" sz="3600" smtClean="0"/>
              <a:t/>
            </a:r>
            <a:br>
              <a:rPr lang="en-US" altLang="en-US" sz="3600" smtClean="0"/>
            </a:br>
            <a:r>
              <a:rPr lang="en-US" altLang="en-US" sz="3200" smtClean="0"/>
              <a:t>Question 5C: Answer</a:t>
            </a:r>
          </a:p>
        </p:txBody>
      </p:sp>
      <p:sp>
        <p:nvSpPr>
          <p:cNvPr id="359427" name="Rectangle 3"/>
          <p:cNvSpPr>
            <a:spLocks noGrp="1" noChangeArrowheads="1"/>
          </p:cNvSpPr>
          <p:nvPr>
            <p:ph type="body" idx="1"/>
          </p:nvPr>
        </p:nvSpPr>
        <p:spPr>
          <a:xfrm>
            <a:off x="457200" y="1828800"/>
            <a:ext cx="8229600" cy="4648200"/>
          </a:xfrm>
        </p:spPr>
        <p:txBody>
          <a:bodyPr/>
          <a:lstStyle/>
          <a:p>
            <a:pPr eaLnBrk="1" hangingPunct="1">
              <a:lnSpc>
                <a:spcPct val="80000"/>
              </a:lnSpc>
            </a:pPr>
            <a:r>
              <a:rPr lang="en-US" altLang="en-US" sz="2800" smtClean="0">
                <a:solidFill>
                  <a:srgbClr val="532B64"/>
                </a:solidFill>
              </a:rPr>
              <a:t>Mr. Martin, at this point, should be considered infectious</a:t>
            </a:r>
          </a:p>
          <a:p>
            <a:pPr eaLnBrk="1" hangingPunct="1">
              <a:lnSpc>
                <a:spcPct val="80000"/>
              </a:lnSpc>
            </a:pPr>
            <a:endParaRPr lang="en-US" altLang="en-US" sz="2000" smtClean="0">
              <a:solidFill>
                <a:srgbClr val="532B64"/>
              </a:solidFill>
            </a:endParaRPr>
          </a:p>
          <a:p>
            <a:pPr eaLnBrk="1" hangingPunct="1">
              <a:lnSpc>
                <a:spcPct val="80000"/>
              </a:lnSpc>
            </a:pPr>
            <a:r>
              <a:rPr lang="en-US" altLang="en-US" sz="2800" smtClean="0">
                <a:solidFill>
                  <a:srgbClr val="532B64"/>
                </a:solidFill>
              </a:rPr>
              <a:t>He might have been noninfectious in May, but it appears that he may be infectious again</a:t>
            </a:r>
          </a:p>
          <a:p>
            <a:pPr eaLnBrk="1" hangingPunct="1">
              <a:lnSpc>
                <a:spcPct val="80000"/>
              </a:lnSpc>
            </a:pPr>
            <a:endParaRPr lang="en-US" altLang="en-US" sz="2000" smtClean="0">
              <a:solidFill>
                <a:srgbClr val="532B64"/>
              </a:solidFill>
            </a:endParaRPr>
          </a:p>
          <a:p>
            <a:pPr lvl="1" eaLnBrk="1" hangingPunct="1">
              <a:lnSpc>
                <a:spcPct val="80000"/>
              </a:lnSpc>
            </a:pPr>
            <a:r>
              <a:rPr lang="en-US" altLang="en-US" smtClean="0">
                <a:solidFill>
                  <a:srgbClr val="532B64"/>
                </a:solidFill>
              </a:rPr>
              <a:t>Has been coughing and has not received adequate treatment since June 4</a:t>
            </a:r>
            <a:r>
              <a:rPr lang="en-US" altLang="en-US" baseline="30000" smtClean="0">
                <a:solidFill>
                  <a:srgbClr val="532B64"/>
                </a:solidFill>
              </a:rPr>
              <a:t>th</a:t>
            </a:r>
          </a:p>
          <a:p>
            <a:pPr lvl="1" eaLnBrk="1" hangingPunct="1">
              <a:lnSpc>
                <a:spcPct val="80000"/>
              </a:lnSpc>
            </a:pPr>
            <a:endParaRPr lang="en-US" altLang="en-US" sz="2000" smtClean="0">
              <a:solidFill>
                <a:srgbClr val="532B64"/>
              </a:solidFill>
            </a:endParaRPr>
          </a:p>
          <a:p>
            <a:pPr eaLnBrk="1" hangingPunct="1">
              <a:lnSpc>
                <a:spcPct val="80000"/>
              </a:lnSpc>
            </a:pPr>
            <a:r>
              <a:rPr lang="en-US" altLang="en-US" sz="2800" smtClean="0">
                <a:solidFill>
                  <a:srgbClr val="532B64"/>
                </a:solidFill>
              </a:rPr>
              <a:t>Should be evaluated for infectiousness and nonadherence to treatment</a:t>
            </a:r>
            <a:endParaRPr lang="en-US" altLang="en-US" smtClean="0">
              <a:solidFill>
                <a:srgbClr val="532B64"/>
              </a:solidFill>
            </a:endParaRPr>
          </a:p>
        </p:txBody>
      </p:sp>
      <p:sp>
        <p:nvSpPr>
          <p:cNvPr id="185350" name="Rectangle 4"/>
          <p:cNvSpPr>
            <a:spLocks noChangeArrowheads="1"/>
          </p:cNvSpPr>
          <p:nvPr/>
        </p:nvSpPr>
        <p:spPr bwMode="auto">
          <a:xfrm>
            <a:off x="304800" y="381000"/>
            <a:ext cx="8458200" cy="58674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94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942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942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94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Module 5 – Infectiousness and Infection Control</a:t>
            </a:r>
          </a:p>
        </p:txBody>
      </p:sp>
      <p:sp>
        <p:nvSpPr>
          <p:cNvPr id="2150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C6CCC9AE-8B66-440D-8E76-32449B053637}" type="slidenum">
              <a:rPr lang="en-US" altLang="en-US" sz="2000" smtClean="0"/>
              <a:pPr>
                <a:spcBef>
                  <a:spcPct val="0"/>
                </a:spcBef>
                <a:buClrTx/>
                <a:buFontTx/>
                <a:buNone/>
              </a:pPr>
              <a:t>9</a:t>
            </a:fld>
            <a:endParaRPr lang="en-US" altLang="en-US" sz="2000" smtClean="0"/>
          </a:p>
        </p:txBody>
      </p:sp>
      <p:sp>
        <p:nvSpPr>
          <p:cNvPr id="21508" name="Rectangle 5"/>
          <p:cNvSpPr>
            <a:spLocks noGrp="1" noChangeArrowheads="1"/>
          </p:cNvSpPr>
          <p:nvPr>
            <p:ph type="title"/>
          </p:nvPr>
        </p:nvSpPr>
        <p:spPr>
          <a:xfrm>
            <a:off x="427038" y="152400"/>
            <a:ext cx="8229600" cy="685800"/>
          </a:xfrm>
          <a:noFill/>
        </p:spPr>
        <p:txBody>
          <a:bodyPr/>
          <a:lstStyle/>
          <a:p>
            <a:pPr eaLnBrk="1" hangingPunct="1"/>
            <a:r>
              <a:rPr lang="en-US" altLang="en-US" smtClean="0">
                <a:solidFill>
                  <a:srgbClr val="532B64"/>
                </a:solidFill>
              </a:rPr>
              <a:t>Infectiousness (5)</a:t>
            </a:r>
          </a:p>
        </p:txBody>
      </p:sp>
      <p:sp>
        <p:nvSpPr>
          <p:cNvPr id="21509" name="Rectangle 3"/>
          <p:cNvSpPr>
            <a:spLocks noGrp="1" noChangeArrowheads="1"/>
          </p:cNvSpPr>
          <p:nvPr>
            <p:ph type="body" sz="half" idx="1"/>
          </p:nvPr>
        </p:nvSpPr>
        <p:spPr>
          <a:xfrm>
            <a:off x="0" y="1219200"/>
            <a:ext cx="5181600" cy="4733925"/>
          </a:xfrm>
        </p:spPr>
        <p:txBody>
          <a:bodyPr/>
          <a:lstStyle/>
          <a:p>
            <a:pPr eaLnBrk="1" hangingPunct="1">
              <a:buClrTx/>
            </a:pPr>
            <a:r>
              <a:rPr lang="en-US" altLang="en-US" sz="2800" smtClean="0"/>
              <a:t>Children are less likely than adults to be infectious</a:t>
            </a:r>
          </a:p>
          <a:p>
            <a:pPr eaLnBrk="1" hangingPunct="1">
              <a:buClrTx/>
              <a:buFontTx/>
              <a:buNone/>
            </a:pPr>
            <a:endParaRPr lang="en-US" altLang="en-US" sz="1600" smtClean="0"/>
          </a:p>
          <a:p>
            <a:pPr lvl="1" eaLnBrk="1" hangingPunct="1">
              <a:buClrTx/>
            </a:pPr>
            <a:r>
              <a:rPr lang="en-US" altLang="en-US" smtClean="0"/>
              <a:t>Children generally do not produce a lot of sputum when they cough</a:t>
            </a:r>
          </a:p>
          <a:p>
            <a:pPr lvl="1" eaLnBrk="1" hangingPunct="1">
              <a:buClrTx/>
            </a:pPr>
            <a:endParaRPr lang="en-US" altLang="en-US" sz="1600" smtClean="0"/>
          </a:p>
          <a:p>
            <a:pPr eaLnBrk="1" hangingPunct="1">
              <a:buClrTx/>
            </a:pPr>
            <a:r>
              <a:rPr lang="en-US" altLang="en-US" sz="2800" smtClean="0"/>
              <a:t>Young children can still transmit TB if they exhibit signs of infectiousness</a:t>
            </a:r>
            <a:endParaRPr lang="en-US" altLang="en-US" sz="1400" smtClean="0"/>
          </a:p>
        </p:txBody>
      </p:sp>
      <p:pic>
        <p:nvPicPr>
          <p:cNvPr id="21510" name="Picture 7" descr="IMG_213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10188" y="1143000"/>
            <a:ext cx="3452812" cy="4800600"/>
          </a:xfrm>
          <a:noFill/>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87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FAB9EA4-35B6-4EAC-AFF2-3EBF8C2CC182}" type="slidenum">
              <a:rPr lang="en-US" altLang="en-US" sz="2000" smtClean="0"/>
              <a:pPr>
                <a:spcBef>
                  <a:spcPct val="0"/>
                </a:spcBef>
                <a:buClrTx/>
                <a:buFontTx/>
                <a:buNone/>
              </a:pPr>
              <a:t>90</a:t>
            </a:fld>
            <a:endParaRPr lang="en-US" altLang="en-US" sz="2000" smtClean="0"/>
          </a:p>
        </p:txBody>
      </p:sp>
      <p:sp>
        <p:nvSpPr>
          <p:cNvPr id="187396" name="Rectangle 2"/>
          <p:cNvSpPr>
            <a:spLocks noGrp="1" noChangeArrowheads="1"/>
          </p:cNvSpPr>
          <p:nvPr>
            <p:ph type="title"/>
          </p:nvPr>
        </p:nvSpPr>
        <p:spPr/>
        <p:txBody>
          <a:bodyPr/>
          <a:lstStyle/>
          <a:p>
            <a:pPr eaLnBrk="1" hangingPunct="1"/>
            <a:r>
              <a:rPr lang="en-US" altLang="en-US" smtClean="0"/>
              <a:t>Module 5: Case Study 5.2 (1)</a:t>
            </a:r>
          </a:p>
        </p:txBody>
      </p:sp>
      <p:sp>
        <p:nvSpPr>
          <p:cNvPr id="187397" name="Rectangle 3"/>
          <p:cNvSpPr>
            <a:spLocks noGrp="1" noChangeArrowheads="1"/>
          </p:cNvSpPr>
          <p:nvPr>
            <p:ph type="body" idx="1"/>
          </p:nvPr>
        </p:nvSpPr>
        <p:spPr/>
        <p:txBody>
          <a:bodyPr/>
          <a:lstStyle/>
          <a:p>
            <a:pPr eaLnBrk="1" hangingPunct="1">
              <a:buFontTx/>
              <a:buNone/>
            </a:pPr>
            <a:r>
              <a:rPr lang="en-US" altLang="en-US" sz="2800" smtClean="0"/>
              <a:t>	You are checking patients into the TB clinic.  An elderly man comes to the desk and says he was told to come and get checked because one of his friends has TB.  You notice that he looks sick and is coughing frequently.  The waiting room is full of patients, and you know it will probably be more than an hour before the physician can see him.</a:t>
            </a:r>
            <a:r>
              <a:rPr lang="en-US" altLang="en-US" sz="2400" smtClean="0"/>
              <a:t> </a:t>
            </a:r>
            <a:endParaRPr lang="en-US" altLang="en-US" sz="1800" i="1" smtClean="0"/>
          </a:p>
        </p:txBody>
      </p:sp>
      <p:sp>
        <p:nvSpPr>
          <p:cNvPr id="187398" name="Rectangle 4"/>
          <p:cNvSpPr>
            <a:spLocks noChangeArrowheads="1"/>
          </p:cNvSpPr>
          <p:nvPr/>
        </p:nvSpPr>
        <p:spPr bwMode="auto">
          <a:xfrm>
            <a:off x="304800" y="381000"/>
            <a:ext cx="8458200" cy="58674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89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AABF1A32-CF5D-425E-B087-1A9F3CC74F45}" type="slidenum">
              <a:rPr lang="en-US" altLang="en-US" sz="2000" smtClean="0"/>
              <a:pPr>
                <a:spcBef>
                  <a:spcPct val="0"/>
                </a:spcBef>
                <a:buClrTx/>
                <a:buFontTx/>
                <a:buNone/>
              </a:pPr>
              <a:t>91</a:t>
            </a:fld>
            <a:endParaRPr lang="en-US" altLang="en-US" sz="2000" smtClean="0"/>
          </a:p>
        </p:txBody>
      </p:sp>
      <p:sp>
        <p:nvSpPr>
          <p:cNvPr id="189444" name="Rectangle 2"/>
          <p:cNvSpPr>
            <a:spLocks noGrp="1" noChangeArrowheads="1"/>
          </p:cNvSpPr>
          <p:nvPr>
            <p:ph type="title"/>
          </p:nvPr>
        </p:nvSpPr>
        <p:spPr>
          <a:xfrm>
            <a:off x="427038" y="-76200"/>
            <a:ext cx="8229600" cy="1143000"/>
          </a:xfrm>
        </p:spPr>
        <p:txBody>
          <a:bodyPr/>
          <a:lstStyle/>
          <a:p>
            <a:pPr eaLnBrk="1" hangingPunct="1"/>
            <a:r>
              <a:rPr lang="en-US" altLang="en-US" smtClean="0"/>
              <a:t>Module 5: Case Study 5.2 (2)</a:t>
            </a:r>
          </a:p>
        </p:txBody>
      </p:sp>
      <p:sp>
        <p:nvSpPr>
          <p:cNvPr id="399363" name="Rectangle 3"/>
          <p:cNvSpPr>
            <a:spLocks noGrp="1" noChangeArrowheads="1"/>
          </p:cNvSpPr>
          <p:nvPr>
            <p:ph type="body" idx="1"/>
          </p:nvPr>
        </p:nvSpPr>
        <p:spPr>
          <a:xfrm>
            <a:off x="381000" y="1219200"/>
            <a:ext cx="8305800" cy="5029200"/>
          </a:xfrm>
        </p:spPr>
        <p:txBody>
          <a:bodyPr/>
          <a:lstStyle/>
          <a:p>
            <a:pPr eaLnBrk="1" hangingPunct="1">
              <a:lnSpc>
                <a:spcPct val="90000"/>
              </a:lnSpc>
            </a:pPr>
            <a:r>
              <a:rPr lang="en-US" altLang="en-US" sz="2800" smtClean="0"/>
              <a:t>What should you do?</a:t>
            </a:r>
          </a:p>
          <a:p>
            <a:pPr eaLnBrk="1" hangingPunct="1">
              <a:lnSpc>
                <a:spcPct val="90000"/>
              </a:lnSpc>
            </a:pPr>
            <a:endParaRPr lang="en-US" altLang="en-US" sz="2000" smtClean="0"/>
          </a:p>
          <a:p>
            <a:pPr lvl="1" eaLnBrk="1" hangingPunct="1">
              <a:lnSpc>
                <a:spcPct val="90000"/>
              </a:lnSpc>
            </a:pPr>
            <a:r>
              <a:rPr lang="en-US" altLang="en-US" smtClean="0">
                <a:solidFill>
                  <a:srgbClr val="532B64"/>
                </a:solidFill>
              </a:rPr>
              <a:t>Suspect that this man has infectious TB and work with clinical staff to ensure he is evaluated for TB quickly</a:t>
            </a:r>
          </a:p>
          <a:p>
            <a:pPr lvl="1" eaLnBrk="1" hangingPunct="1">
              <a:lnSpc>
                <a:spcPct val="90000"/>
              </a:lnSpc>
            </a:pPr>
            <a:endParaRPr lang="en-US" altLang="en-US" sz="2000" smtClean="0">
              <a:solidFill>
                <a:srgbClr val="532B64"/>
              </a:solidFill>
            </a:endParaRPr>
          </a:p>
          <a:p>
            <a:pPr lvl="1" eaLnBrk="1" hangingPunct="1">
              <a:lnSpc>
                <a:spcPct val="90000"/>
              </a:lnSpc>
            </a:pPr>
            <a:r>
              <a:rPr lang="en-US" altLang="en-US" smtClean="0">
                <a:solidFill>
                  <a:srgbClr val="532B64"/>
                </a:solidFill>
              </a:rPr>
              <a:t>Give him a surgical mask, instruct him to keep it on, and ask him to cover his mouth and nose when coughing or sneezing.  </a:t>
            </a:r>
          </a:p>
          <a:p>
            <a:pPr lvl="1" eaLnBrk="1" hangingPunct="1">
              <a:lnSpc>
                <a:spcPct val="90000"/>
              </a:lnSpc>
            </a:pPr>
            <a:endParaRPr lang="en-US" altLang="en-US" sz="2000" smtClean="0">
              <a:solidFill>
                <a:srgbClr val="532B64"/>
              </a:solidFill>
            </a:endParaRPr>
          </a:p>
          <a:p>
            <a:pPr lvl="1" eaLnBrk="1" hangingPunct="1">
              <a:lnSpc>
                <a:spcPct val="90000"/>
              </a:lnSpc>
            </a:pPr>
            <a:r>
              <a:rPr lang="en-US" altLang="en-US" smtClean="0">
                <a:solidFill>
                  <a:srgbClr val="532B64"/>
                </a:solidFill>
              </a:rPr>
              <a:t>Move the man to an area away from other patients right away</a:t>
            </a:r>
          </a:p>
        </p:txBody>
      </p:sp>
      <p:sp>
        <p:nvSpPr>
          <p:cNvPr id="189446" name="Rectangle 4"/>
          <p:cNvSpPr>
            <a:spLocks noChangeArrowheads="1"/>
          </p:cNvSpPr>
          <p:nvPr/>
        </p:nvSpPr>
        <p:spPr bwMode="auto">
          <a:xfrm>
            <a:off x="304800" y="381000"/>
            <a:ext cx="8458200" cy="58674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36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91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5B398B10-1CA4-40A2-9189-055F56DC3737}" type="slidenum">
              <a:rPr lang="en-US" altLang="en-US" sz="2000" smtClean="0"/>
              <a:pPr>
                <a:spcBef>
                  <a:spcPct val="0"/>
                </a:spcBef>
                <a:buClrTx/>
                <a:buFontTx/>
                <a:buNone/>
              </a:pPr>
              <a:t>92</a:t>
            </a:fld>
            <a:endParaRPr lang="en-US" altLang="en-US" sz="2000" smtClean="0"/>
          </a:p>
        </p:txBody>
      </p:sp>
      <p:sp>
        <p:nvSpPr>
          <p:cNvPr id="191492" name="Rectangle 2"/>
          <p:cNvSpPr>
            <a:spLocks noChangeArrowheads="1"/>
          </p:cNvSpPr>
          <p:nvPr/>
        </p:nvSpPr>
        <p:spPr bwMode="auto">
          <a:xfrm>
            <a:off x="152400" y="228600"/>
            <a:ext cx="8839200" cy="6096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
        <p:nvSpPr>
          <p:cNvPr id="191493" name="Rectangle 3"/>
          <p:cNvSpPr>
            <a:spLocks noGrp="1" noChangeArrowheads="1"/>
          </p:cNvSpPr>
          <p:nvPr>
            <p:ph type="title"/>
          </p:nvPr>
        </p:nvSpPr>
        <p:spPr>
          <a:xfrm>
            <a:off x="427038" y="228600"/>
            <a:ext cx="8229600" cy="762000"/>
          </a:xfrm>
          <a:noFill/>
        </p:spPr>
        <p:txBody>
          <a:bodyPr/>
          <a:lstStyle/>
          <a:p>
            <a:pPr eaLnBrk="1" hangingPunct="1"/>
            <a:r>
              <a:rPr lang="en-US" altLang="en-US" smtClean="0"/>
              <a:t>Module 5: Case Study 5.3 (1)</a:t>
            </a:r>
          </a:p>
        </p:txBody>
      </p:sp>
      <p:sp>
        <p:nvSpPr>
          <p:cNvPr id="191494" name="Rectangle 4"/>
          <p:cNvSpPr>
            <a:spLocks noGrp="1" noChangeArrowheads="1"/>
          </p:cNvSpPr>
          <p:nvPr>
            <p:ph type="body" idx="1"/>
          </p:nvPr>
        </p:nvSpPr>
        <p:spPr>
          <a:xfrm>
            <a:off x="457200" y="1524000"/>
            <a:ext cx="8229600" cy="3048000"/>
          </a:xfrm>
        </p:spPr>
        <p:txBody>
          <a:bodyPr/>
          <a:lstStyle/>
          <a:p>
            <a:pPr eaLnBrk="1" hangingPunct="1">
              <a:lnSpc>
                <a:spcPct val="90000"/>
              </a:lnSpc>
              <a:buFontTx/>
              <a:buNone/>
            </a:pPr>
            <a:r>
              <a:rPr lang="en-US" altLang="en-US" sz="2800" smtClean="0"/>
              <a:t>	You are sent to deliver directly observed therapy (DOT) to a woman who started treatment last week for suspected pulmonary TB.  Her sputum smear results are not back yet.  You are asked to collect another sputum specimen while you are at the woman’s home.</a:t>
            </a:r>
            <a:r>
              <a:rPr lang="en-US" altLang="en-US" sz="2400" smtClean="0"/>
              <a:t> </a:t>
            </a:r>
            <a:endParaRPr lang="en-US" altLang="en-US" sz="1800" i="1"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Module 5 – Infectiousness and Infection Control</a:t>
            </a:r>
          </a:p>
        </p:txBody>
      </p:sp>
      <p:sp>
        <p:nvSpPr>
          <p:cNvPr id="193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spcBef>
                <a:spcPct val="0"/>
              </a:spcBef>
              <a:buClrTx/>
              <a:buFontTx/>
              <a:buNone/>
            </a:pPr>
            <a:fld id="{97124EF1-DE24-48DA-9EEA-FF5DCC987218}" type="slidenum">
              <a:rPr lang="en-US" altLang="en-US" sz="2000" smtClean="0"/>
              <a:pPr>
                <a:spcBef>
                  <a:spcPct val="0"/>
                </a:spcBef>
                <a:buClrTx/>
                <a:buFontTx/>
                <a:buNone/>
              </a:pPr>
              <a:t>93</a:t>
            </a:fld>
            <a:endParaRPr lang="en-US" altLang="en-US" sz="2000" smtClean="0"/>
          </a:p>
        </p:txBody>
      </p:sp>
      <p:sp>
        <p:nvSpPr>
          <p:cNvPr id="193540" name="Rectangle 3"/>
          <p:cNvSpPr>
            <a:spLocks noGrp="1" noChangeArrowheads="1"/>
          </p:cNvSpPr>
          <p:nvPr>
            <p:ph type="title"/>
          </p:nvPr>
        </p:nvSpPr>
        <p:spPr>
          <a:xfrm>
            <a:off x="427038" y="228600"/>
            <a:ext cx="8229600" cy="762000"/>
          </a:xfrm>
          <a:noFill/>
        </p:spPr>
        <p:txBody>
          <a:bodyPr/>
          <a:lstStyle/>
          <a:p>
            <a:pPr eaLnBrk="1" hangingPunct="1"/>
            <a:r>
              <a:rPr lang="en-US" altLang="en-US" smtClean="0"/>
              <a:t>Module 5: Case Study 5.3 (2)</a:t>
            </a:r>
          </a:p>
        </p:txBody>
      </p:sp>
      <p:sp>
        <p:nvSpPr>
          <p:cNvPr id="361476" name="Rectangle 4"/>
          <p:cNvSpPr>
            <a:spLocks noGrp="1" noChangeArrowheads="1"/>
          </p:cNvSpPr>
          <p:nvPr>
            <p:ph type="body" idx="1"/>
          </p:nvPr>
        </p:nvSpPr>
        <p:spPr>
          <a:xfrm>
            <a:off x="457200" y="1219200"/>
            <a:ext cx="8229600" cy="5257800"/>
          </a:xfrm>
        </p:spPr>
        <p:txBody>
          <a:bodyPr/>
          <a:lstStyle/>
          <a:p>
            <a:pPr eaLnBrk="1" hangingPunct="1">
              <a:lnSpc>
                <a:spcPct val="90000"/>
              </a:lnSpc>
            </a:pPr>
            <a:r>
              <a:rPr lang="en-US" altLang="en-US" sz="2800" smtClean="0"/>
              <a:t>What precautions should you take?</a:t>
            </a:r>
          </a:p>
          <a:p>
            <a:pPr eaLnBrk="1" hangingPunct="1">
              <a:lnSpc>
                <a:spcPct val="90000"/>
              </a:lnSpc>
            </a:pPr>
            <a:endParaRPr lang="en-US" altLang="en-US" sz="2000" smtClean="0"/>
          </a:p>
          <a:p>
            <a:pPr lvl="2" eaLnBrk="1" hangingPunct="1">
              <a:lnSpc>
                <a:spcPct val="90000"/>
              </a:lnSpc>
            </a:pPr>
            <a:r>
              <a:rPr lang="en-US" altLang="en-US" sz="2800" smtClean="0">
                <a:solidFill>
                  <a:srgbClr val="532B64"/>
                </a:solidFill>
              </a:rPr>
              <a:t>Instruct patient to cover her mouth and nose when she coughs or sneezes. </a:t>
            </a:r>
          </a:p>
          <a:p>
            <a:pPr lvl="2" eaLnBrk="1" hangingPunct="1">
              <a:lnSpc>
                <a:spcPct val="90000"/>
              </a:lnSpc>
            </a:pPr>
            <a:endParaRPr lang="en-US" altLang="en-US" sz="1600" smtClean="0">
              <a:solidFill>
                <a:srgbClr val="532B64"/>
              </a:solidFill>
            </a:endParaRPr>
          </a:p>
          <a:p>
            <a:pPr lvl="2" eaLnBrk="1" hangingPunct="1">
              <a:lnSpc>
                <a:spcPct val="90000"/>
              </a:lnSpc>
            </a:pPr>
            <a:r>
              <a:rPr lang="en-US" altLang="en-US" sz="2800" smtClean="0">
                <a:solidFill>
                  <a:srgbClr val="532B64"/>
                </a:solidFill>
              </a:rPr>
              <a:t>Wear a personal respirator when visiting her home. </a:t>
            </a:r>
          </a:p>
          <a:p>
            <a:pPr lvl="2" eaLnBrk="1" hangingPunct="1">
              <a:lnSpc>
                <a:spcPct val="90000"/>
              </a:lnSpc>
            </a:pPr>
            <a:endParaRPr lang="en-US" altLang="en-US" sz="1600" smtClean="0">
              <a:solidFill>
                <a:srgbClr val="532B64"/>
              </a:solidFill>
            </a:endParaRPr>
          </a:p>
          <a:p>
            <a:pPr lvl="2" eaLnBrk="1" hangingPunct="1">
              <a:lnSpc>
                <a:spcPct val="90000"/>
              </a:lnSpc>
            </a:pPr>
            <a:r>
              <a:rPr lang="en-US" altLang="en-US" sz="2800" smtClean="0">
                <a:solidFill>
                  <a:srgbClr val="532B64"/>
                </a:solidFill>
              </a:rPr>
              <a:t>Collect sputum in well-ventilated area, away from other household members. </a:t>
            </a:r>
          </a:p>
          <a:p>
            <a:pPr lvl="2" eaLnBrk="1" hangingPunct="1">
              <a:lnSpc>
                <a:spcPct val="90000"/>
              </a:lnSpc>
            </a:pPr>
            <a:endParaRPr lang="en-US" altLang="en-US" sz="1600" smtClean="0">
              <a:solidFill>
                <a:srgbClr val="532B64"/>
              </a:solidFill>
            </a:endParaRPr>
          </a:p>
          <a:p>
            <a:pPr lvl="2" eaLnBrk="1" hangingPunct="1">
              <a:lnSpc>
                <a:spcPct val="90000"/>
              </a:lnSpc>
            </a:pPr>
            <a:r>
              <a:rPr lang="en-US" altLang="en-US" sz="2800" smtClean="0">
                <a:solidFill>
                  <a:srgbClr val="532B64"/>
                </a:solidFill>
              </a:rPr>
              <a:t>Participate in a TB testing and prevention program</a:t>
            </a:r>
          </a:p>
        </p:txBody>
      </p:sp>
      <p:sp>
        <p:nvSpPr>
          <p:cNvPr id="193542" name="Rectangle 2"/>
          <p:cNvSpPr>
            <a:spLocks noChangeArrowheads="1"/>
          </p:cNvSpPr>
          <p:nvPr/>
        </p:nvSpPr>
        <p:spPr bwMode="auto">
          <a:xfrm>
            <a:off x="152400" y="228600"/>
            <a:ext cx="8839200" cy="6096000"/>
          </a:xfrm>
          <a:prstGeom prst="rect">
            <a:avLst/>
          </a:prstGeom>
          <a:noFill/>
          <a:ln w="25400" algn="ctr">
            <a:solidFill>
              <a:srgbClr val="532B64"/>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8080"/>
              </a:buClr>
              <a:buChar char="•"/>
              <a:defRPr sz="3200" b="1">
                <a:solidFill>
                  <a:schemeClr val="tx1"/>
                </a:solidFill>
                <a:latin typeface="Arial" panose="020B0604020202020204" pitchFamily="34" charset="0"/>
              </a:defRPr>
            </a:lvl1pPr>
            <a:lvl2pPr marL="742950" indent="-285750">
              <a:spcBef>
                <a:spcPct val="20000"/>
              </a:spcBef>
              <a:buClr>
                <a:srgbClr val="008080"/>
              </a:buClr>
              <a:buChar char="–"/>
              <a:defRPr sz="2800" b="1">
                <a:solidFill>
                  <a:schemeClr val="tx1"/>
                </a:solidFill>
                <a:latin typeface="Arial" panose="020B0604020202020204" pitchFamily="34" charset="0"/>
              </a:defRPr>
            </a:lvl2pPr>
            <a:lvl3pPr marL="1143000" indent="-228600">
              <a:spcBef>
                <a:spcPct val="20000"/>
              </a:spcBef>
              <a:buClr>
                <a:srgbClr val="008080"/>
              </a:buClr>
              <a:buChar char="•"/>
              <a:defRPr sz="2400" b="1">
                <a:solidFill>
                  <a:schemeClr val="tx1"/>
                </a:solidFill>
                <a:latin typeface="Arial" panose="020B0604020202020204" pitchFamily="34" charset="0"/>
              </a:defRPr>
            </a:lvl3pPr>
            <a:lvl4pPr marL="1600200" indent="-228600">
              <a:spcBef>
                <a:spcPct val="20000"/>
              </a:spcBef>
              <a:buClr>
                <a:srgbClr val="008080"/>
              </a:buClr>
              <a:buChar char="–"/>
              <a:defRPr sz="2000" b="1">
                <a:solidFill>
                  <a:schemeClr val="tx1"/>
                </a:solidFill>
                <a:latin typeface="Arial" panose="020B0604020202020204" pitchFamily="34" charset="0"/>
              </a:defRPr>
            </a:lvl4pPr>
            <a:lvl5pPr marL="2057400" indent="-228600">
              <a:spcBef>
                <a:spcPct val="20000"/>
              </a:spcBef>
              <a:buClr>
                <a:srgbClr val="008080"/>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8080"/>
              </a:buClr>
              <a:buChar char="»"/>
              <a:defRPr sz="2000" b="1">
                <a:solidFill>
                  <a:schemeClr val="tx1"/>
                </a:solidFill>
                <a:latin typeface="Arial" panose="020B0604020202020204" pitchFamily="34" charset="0"/>
              </a:defRPr>
            </a:lvl9pPr>
          </a:lstStyle>
          <a:p>
            <a:pPr algn="ctr" eaLnBrk="1" hangingPunct="1">
              <a:spcBef>
                <a:spcPct val="0"/>
              </a:spcBef>
              <a:buClrTx/>
              <a:buFontTx/>
              <a:buNone/>
            </a:pPr>
            <a:endParaRPr lang="en-US" altLang="en-US" sz="4000">
              <a:solidFill>
                <a:srgbClr val="009999"/>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147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147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1476">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147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rgbClr val="009999"/>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rgbClr val="009999"/>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9821</TotalTime>
  <Words>5266</Words>
  <Application>Microsoft Office PowerPoint</Application>
  <PresentationFormat>On-screen Show (4:3)</PresentationFormat>
  <Paragraphs>1378</Paragraphs>
  <Slides>93</Slides>
  <Notes>93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93</vt:i4>
      </vt:variant>
    </vt:vector>
  </HeadingPairs>
  <TitlesOfParts>
    <vt:vector size="99" baseType="lpstr">
      <vt:lpstr>Arial Unicode MS</vt:lpstr>
      <vt:lpstr>Arial</vt:lpstr>
      <vt:lpstr>Cambria</vt:lpstr>
      <vt:lpstr>Tahoma</vt:lpstr>
      <vt:lpstr>Times New Roman</vt:lpstr>
      <vt:lpstr>Default Design</vt:lpstr>
      <vt:lpstr>PowerPoint Presentation</vt:lpstr>
      <vt:lpstr>Module 5: Objectives</vt:lpstr>
      <vt:lpstr>Module 5: Overview</vt:lpstr>
      <vt:lpstr>Infectiousness</vt:lpstr>
      <vt:lpstr>Infectiousness (1)</vt:lpstr>
      <vt:lpstr>Infectiousness (2)</vt:lpstr>
      <vt:lpstr>Infectiousness (3)</vt:lpstr>
      <vt:lpstr>Infectiousness (4)</vt:lpstr>
      <vt:lpstr>Infectiousness (5)</vt:lpstr>
      <vt:lpstr>Infectiousness Study Question 5.1</vt:lpstr>
      <vt:lpstr>Infectiousness Study Question 5.2</vt:lpstr>
      <vt:lpstr>Infectiousness  Study Question 5.3</vt:lpstr>
      <vt:lpstr>TB Infection Control</vt:lpstr>
      <vt:lpstr>TB Infection Control (1)</vt:lpstr>
      <vt:lpstr>TB Infection Control (2)</vt:lpstr>
      <vt:lpstr>TB Infection Control (3) Role of the Health Department</vt:lpstr>
      <vt:lpstr>TB Infection Control (4)  Role of the Health Department</vt:lpstr>
      <vt:lpstr>TB Infection-Control Program (1)</vt:lpstr>
      <vt:lpstr>TB Infection-Control Program (2) Detection of TB disease</vt:lpstr>
      <vt:lpstr>TB Infection-Control Program (3)  Detection of TB disease</vt:lpstr>
      <vt:lpstr>TB Infection-Control Program (4) Airborne Precautions</vt:lpstr>
      <vt:lpstr>TB Infection-Control Program (5) Treatment</vt:lpstr>
      <vt:lpstr>TB Infection Control Study Question 5.4</vt:lpstr>
      <vt:lpstr>TB Infection Control Study Question 5.5</vt:lpstr>
      <vt:lpstr>TB Infection Control Study Question 5.6</vt:lpstr>
      <vt:lpstr>TB Infection Control Study Question 5.7</vt:lpstr>
      <vt:lpstr>TB Infection Control Study Question 5.8</vt:lpstr>
      <vt:lpstr>TB Infection Control   TB Infection Control Measures</vt:lpstr>
      <vt:lpstr>TB Infection Control Measures (1) Hierarchy of Infection Control</vt:lpstr>
      <vt:lpstr>TB Infection Control Measures (2)</vt:lpstr>
      <vt:lpstr>TB Infection Control   TB Infection Control Measures Administrative Controls</vt:lpstr>
      <vt:lpstr>PowerPoint Presentation</vt:lpstr>
      <vt:lpstr>PowerPoint Presentation</vt:lpstr>
      <vt:lpstr>PowerPoint Presentation</vt:lpstr>
      <vt:lpstr>PowerPoint Presentation</vt:lpstr>
      <vt:lpstr>TB Infection Control   TB Infection Control Measures Environmental Controls</vt:lpstr>
      <vt:lpstr>PowerPoint Presentation</vt:lpstr>
      <vt:lpstr>PowerPoint Presentation</vt:lpstr>
      <vt:lpstr>PowerPoint Presentation</vt:lpstr>
      <vt:lpstr>Ventilation Technologies (3)  Mechanical Ventilation</vt:lpstr>
      <vt:lpstr>Ventilation Technologies (4) Mechanical Ventilation</vt:lpstr>
      <vt:lpstr>Ventilation Technologies (5) Mechanical Ventilation</vt:lpstr>
      <vt:lpstr>Ventilation Technologies (6) Mechanical Ventilation</vt:lpstr>
      <vt:lpstr>HEPA Filters</vt:lpstr>
      <vt:lpstr>UVGI</vt:lpstr>
      <vt:lpstr>TB Infection Control   TB Infection Control Measures Respiratory-Protection Controls</vt:lpstr>
      <vt:lpstr>Respiratory-Protection Controls (1)</vt:lpstr>
      <vt:lpstr>Respiratory-Protection Controls (2) Personal Respirators</vt:lpstr>
      <vt:lpstr>Respiratory-Protection Controls (3) Personal Respirators</vt:lpstr>
      <vt:lpstr>Respiratory-Protection Controls (4) Personal Respirators</vt:lpstr>
      <vt:lpstr>Respiratory-Protection Controls (5) Respirators and Surgical Masks</vt:lpstr>
      <vt:lpstr>Respiratory-Protection Controls (6) Respirators</vt:lpstr>
      <vt:lpstr>Respiratory-Protection Controls (7) Surgical Masks</vt:lpstr>
      <vt:lpstr>TB Infection-Control Study Question 5.9</vt:lpstr>
      <vt:lpstr>Administrative Controls Study Question 5.10</vt:lpstr>
      <vt:lpstr>Environmental Controls Study Question 5.11</vt:lpstr>
      <vt:lpstr>Environmental Controls Study Question 5.12</vt:lpstr>
      <vt:lpstr>Ventilation Systems  Study Question 5.13</vt:lpstr>
      <vt:lpstr>Ventilation Systems  Study Question 5.14</vt:lpstr>
      <vt:lpstr>Respiratory Protection-Controls Study Question 5.15</vt:lpstr>
      <vt:lpstr>TB Infection Control   TB Risk Assessment</vt:lpstr>
      <vt:lpstr>TB Risk Assessment (1)</vt:lpstr>
      <vt:lpstr>TB Risk Assessment (2)</vt:lpstr>
      <vt:lpstr>TB Risk Classification</vt:lpstr>
      <vt:lpstr>PowerPoint Presentation</vt:lpstr>
      <vt:lpstr>TB Infection Control   Infection Control in  Nontraditional  Facility–Based Settings</vt:lpstr>
      <vt:lpstr>Special Considerations (1)</vt:lpstr>
      <vt:lpstr>Special Considerations (2) Correctional Facilities</vt:lpstr>
      <vt:lpstr>Special Considerations (3) Correctional Facilities</vt:lpstr>
      <vt:lpstr>Special Considerations (4) Homeless Shelters</vt:lpstr>
      <vt:lpstr>Special Considerations (5)  Emergency Medical Services (EMS)</vt:lpstr>
      <vt:lpstr>Special Considerations (6) Long-Term Care Facilities (LTCFs)</vt:lpstr>
      <vt:lpstr>   TB Infection Control   TB Infection Control in the Home</vt:lpstr>
      <vt:lpstr>TB Infection Control in the Home (1) Patient Returning Home</vt:lpstr>
      <vt:lpstr>TB Infection Control in the Home (2) Patient Returning Home</vt:lpstr>
      <vt:lpstr>TB Infection Control in the Home (3) Patient Returning Home</vt:lpstr>
      <vt:lpstr>TB Infection Control in the Home (4) Patient Returning Home</vt:lpstr>
      <vt:lpstr>TB Infection Control in the Home (5) Health Care Workers (HCWs)</vt:lpstr>
      <vt:lpstr>TB Risk Assessment Study Question 5.16</vt:lpstr>
      <vt:lpstr>TB Risk Assessment Study Question 5.17</vt:lpstr>
      <vt:lpstr>TB Infection Control in the Home Study Question 5.18</vt:lpstr>
      <vt:lpstr>Case Studies</vt:lpstr>
      <vt:lpstr>Module 5: Case Study 5.1</vt:lpstr>
      <vt:lpstr>Module 5: Case Study 5.1 Question 5A</vt:lpstr>
      <vt:lpstr>Module 5: Case Study 5.1 Question 5A: Answer</vt:lpstr>
      <vt:lpstr>Module 5: Case Study 5.1 Question 5B</vt:lpstr>
      <vt:lpstr>Module 5: Case Study 5.1 Question 5B: Answer</vt:lpstr>
      <vt:lpstr>Module 5: Case Study 5.1 Question 5C</vt:lpstr>
      <vt:lpstr>Module 5: Case Study 5.1 Question 5C: Answer</vt:lpstr>
      <vt:lpstr>Module 5: Case Study 5.2 (1)</vt:lpstr>
      <vt:lpstr>Module 5: Case Study 5.2 (2)</vt:lpstr>
      <vt:lpstr>Module 5: Case Study 5.3 (1)</vt:lpstr>
      <vt:lpstr>Module 5: Case Study 5.3 (2)</vt:lpstr>
    </vt:vector>
  </TitlesOfParts>
  <Company>ITSO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fpg3</dc:creator>
  <cp:lastModifiedBy>Segerlind, Sarah (CDC/OID/NCHHSTP)</cp:lastModifiedBy>
  <cp:revision>690</cp:revision>
  <cp:lastPrinted>2016-03-28T21:00:25Z</cp:lastPrinted>
  <dcterms:created xsi:type="dcterms:W3CDTF">2007-03-05T15:39:00Z</dcterms:created>
  <dcterms:modified xsi:type="dcterms:W3CDTF">2016-10-03T17:45:49Z</dcterms:modified>
</cp:coreProperties>
</file>