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4734" r:id="rId3"/>
  </p:sldMasterIdLst>
  <p:notesMasterIdLst>
    <p:notesMasterId r:id="rId73"/>
  </p:notesMasterIdLst>
  <p:handoutMasterIdLst>
    <p:handoutMasterId r:id="rId74"/>
  </p:handoutMasterIdLst>
  <p:sldIdLst>
    <p:sldId id="444" r:id="rId4"/>
    <p:sldId id="445" r:id="rId5"/>
    <p:sldId id="455" r:id="rId6"/>
    <p:sldId id="363" r:id="rId7"/>
    <p:sldId id="364" r:id="rId8"/>
    <p:sldId id="456" r:id="rId9"/>
    <p:sldId id="366" r:id="rId10"/>
    <p:sldId id="367" r:id="rId11"/>
    <p:sldId id="368" r:id="rId12"/>
    <p:sldId id="369" r:id="rId13"/>
    <p:sldId id="439" r:id="rId14"/>
    <p:sldId id="370" r:id="rId15"/>
    <p:sldId id="371" r:id="rId16"/>
    <p:sldId id="372" r:id="rId17"/>
    <p:sldId id="373" r:id="rId18"/>
    <p:sldId id="457" r:id="rId19"/>
    <p:sldId id="377" r:id="rId20"/>
    <p:sldId id="385" r:id="rId21"/>
    <p:sldId id="383" r:id="rId22"/>
    <p:sldId id="382" r:id="rId23"/>
    <p:sldId id="379" r:id="rId24"/>
    <p:sldId id="315" r:id="rId25"/>
    <p:sldId id="425" r:id="rId26"/>
    <p:sldId id="386" r:id="rId27"/>
    <p:sldId id="458" r:id="rId28"/>
    <p:sldId id="426" r:id="rId29"/>
    <p:sldId id="428" r:id="rId30"/>
    <p:sldId id="427" r:id="rId31"/>
    <p:sldId id="431" r:id="rId32"/>
    <p:sldId id="432" r:id="rId33"/>
    <p:sldId id="459" r:id="rId34"/>
    <p:sldId id="347" r:id="rId35"/>
    <p:sldId id="319" r:id="rId36"/>
    <p:sldId id="401" r:id="rId37"/>
    <p:sldId id="298" r:id="rId38"/>
    <p:sldId id="356" r:id="rId39"/>
    <p:sldId id="357" r:id="rId40"/>
    <p:sldId id="299" r:id="rId41"/>
    <p:sldId id="300" r:id="rId42"/>
    <p:sldId id="463" r:id="rId43"/>
    <p:sldId id="465" r:id="rId44"/>
    <p:sldId id="328" r:id="rId45"/>
    <p:sldId id="387" r:id="rId46"/>
    <p:sldId id="388" r:id="rId47"/>
    <p:sldId id="337" r:id="rId48"/>
    <p:sldId id="389" r:id="rId49"/>
    <p:sldId id="332" r:id="rId50"/>
    <p:sldId id="460" r:id="rId51"/>
    <p:sldId id="322" r:id="rId52"/>
    <p:sldId id="323" r:id="rId53"/>
    <p:sldId id="440" r:id="rId54"/>
    <p:sldId id="398" r:id="rId55"/>
    <p:sldId id="307" r:id="rId56"/>
    <p:sldId id="429" r:id="rId57"/>
    <p:sldId id="392" r:id="rId58"/>
    <p:sldId id="438" r:id="rId59"/>
    <p:sldId id="461" r:id="rId60"/>
    <p:sldId id="433" r:id="rId61"/>
    <p:sldId id="434" r:id="rId62"/>
    <p:sldId id="435" r:id="rId63"/>
    <p:sldId id="462" r:id="rId64"/>
    <p:sldId id="296" r:id="rId65"/>
    <p:sldId id="437" r:id="rId66"/>
    <p:sldId id="393" r:id="rId67"/>
    <p:sldId id="453" r:id="rId68"/>
    <p:sldId id="334" r:id="rId69"/>
    <p:sldId id="449" r:id="rId70"/>
    <p:sldId id="448" r:id="rId71"/>
    <p:sldId id="450" r:id="rId72"/>
  </p:sldIdLst>
  <p:sldSz cx="9144000" cy="6858000" type="screen4x3"/>
  <p:notesSz cx="7010400" cy="9296400"/>
  <p:defaultTextStyle>
    <a:defPPr>
      <a:defRPr lang="en-US"/>
    </a:defPPr>
    <a:lvl1pPr algn="l" rtl="0" eaLnBrk="0" fontAlgn="base" hangingPunct="0">
      <a:spcBef>
        <a:spcPct val="0"/>
      </a:spcBef>
      <a:spcAft>
        <a:spcPct val="0"/>
      </a:spcAft>
      <a:defRPr sz="4000" b="1" kern="1200">
        <a:solidFill>
          <a:srgbClr val="009999"/>
        </a:solidFill>
        <a:latin typeface="Arial" panose="020B0604020202020204" pitchFamily="34" charset="0"/>
        <a:ea typeface="+mn-ea"/>
        <a:cs typeface="+mn-cs"/>
      </a:defRPr>
    </a:lvl1pPr>
    <a:lvl2pPr marL="457200" algn="l" rtl="0" eaLnBrk="0" fontAlgn="base" hangingPunct="0">
      <a:spcBef>
        <a:spcPct val="0"/>
      </a:spcBef>
      <a:spcAft>
        <a:spcPct val="0"/>
      </a:spcAft>
      <a:defRPr sz="4000" b="1" kern="1200">
        <a:solidFill>
          <a:srgbClr val="009999"/>
        </a:solidFill>
        <a:latin typeface="Arial" panose="020B0604020202020204" pitchFamily="34" charset="0"/>
        <a:ea typeface="+mn-ea"/>
        <a:cs typeface="+mn-cs"/>
      </a:defRPr>
    </a:lvl2pPr>
    <a:lvl3pPr marL="914400" algn="l" rtl="0" eaLnBrk="0" fontAlgn="base" hangingPunct="0">
      <a:spcBef>
        <a:spcPct val="0"/>
      </a:spcBef>
      <a:spcAft>
        <a:spcPct val="0"/>
      </a:spcAft>
      <a:defRPr sz="4000" b="1" kern="1200">
        <a:solidFill>
          <a:srgbClr val="009999"/>
        </a:solidFill>
        <a:latin typeface="Arial" panose="020B0604020202020204" pitchFamily="34" charset="0"/>
        <a:ea typeface="+mn-ea"/>
        <a:cs typeface="+mn-cs"/>
      </a:defRPr>
    </a:lvl3pPr>
    <a:lvl4pPr marL="1371600" algn="l" rtl="0" eaLnBrk="0" fontAlgn="base" hangingPunct="0">
      <a:spcBef>
        <a:spcPct val="0"/>
      </a:spcBef>
      <a:spcAft>
        <a:spcPct val="0"/>
      </a:spcAft>
      <a:defRPr sz="4000" b="1" kern="1200">
        <a:solidFill>
          <a:srgbClr val="009999"/>
        </a:solidFill>
        <a:latin typeface="Arial" panose="020B0604020202020204" pitchFamily="34" charset="0"/>
        <a:ea typeface="+mn-ea"/>
        <a:cs typeface="+mn-cs"/>
      </a:defRPr>
    </a:lvl4pPr>
    <a:lvl5pPr marL="1828800" algn="l" rtl="0" eaLnBrk="0" fontAlgn="base" hangingPunct="0">
      <a:spcBef>
        <a:spcPct val="0"/>
      </a:spcBef>
      <a:spcAft>
        <a:spcPct val="0"/>
      </a:spcAft>
      <a:defRPr sz="4000" b="1" kern="1200">
        <a:solidFill>
          <a:srgbClr val="009999"/>
        </a:solidFill>
        <a:latin typeface="Arial" panose="020B0604020202020204" pitchFamily="34" charset="0"/>
        <a:ea typeface="+mn-ea"/>
        <a:cs typeface="+mn-cs"/>
      </a:defRPr>
    </a:lvl5pPr>
    <a:lvl6pPr marL="2286000" algn="l" defTabSz="914400" rtl="0" eaLnBrk="1" latinLnBrk="0" hangingPunct="1">
      <a:defRPr sz="4000" b="1" kern="1200">
        <a:solidFill>
          <a:srgbClr val="009999"/>
        </a:solidFill>
        <a:latin typeface="Arial" panose="020B0604020202020204" pitchFamily="34" charset="0"/>
        <a:ea typeface="+mn-ea"/>
        <a:cs typeface="+mn-cs"/>
      </a:defRPr>
    </a:lvl6pPr>
    <a:lvl7pPr marL="2743200" algn="l" defTabSz="914400" rtl="0" eaLnBrk="1" latinLnBrk="0" hangingPunct="1">
      <a:defRPr sz="4000" b="1" kern="1200">
        <a:solidFill>
          <a:srgbClr val="009999"/>
        </a:solidFill>
        <a:latin typeface="Arial" panose="020B0604020202020204" pitchFamily="34" charset="0"/>
        <a:ea typeface="+mn-ea"/>
        <a:cs typeface="+mn-cs"/>
      </a:defRPr>
    </a:lvl7pPr>
    <a:lvl8pPr marL="3200400" algn="l" defTabSz="914400" rtl="0" eaLnBrk="1" latinLnBrk="0" hangingPunct="1">
      <a:defRPr sz="4000" b="1" kern="1200">
        <a:solidFill>
          <a:srgbClr val="009999"/>
        </a:solidFill>
        <a:latin typeface="Arial" panose="020B0604020202020204" pitchFamily="34" charset="0"/>
        <a:ea typeface="+mn-ea"/>
        <a:cs typeface="+mn-cs"/>
      </a:defRPr>
    </a:lvl8pPr>
    <a:lvl9pPr marL="3657600" algn="l" defTabSz="914400" rtl="0" eaLnBrk="1" latinLnBrk="0" hangingPunct="1">
      <a:defRPr sz="4000" b="1" kern="1200">
        <a:solidFill>
          <a:srgbClr val="0099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B64"/>
    <a:srgbClr val="CCCCFF"/>
    <a:srgbClr val="660066"/>
    <a:srgbClr val="008080"/>
    <a:srgbClr val="969696"/>
    <a:srgbClr val="DDDDDD"/>
    <a:srgbClr val="C0C0C0"/>
    <a:srgbClr val="B2B2B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64362" autoAdjust="0"/>
  </p:normalViewPr>
  <p:slideViewPr>
    <p:cSldViewPr>
      <p:cViewPr varScale="1">
        <p:scale>
          <a:sx n="55" d="100"/>
          <a:sy n="55" d="100"/>
        </p:scale>
        <p:origin x="1666"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8371"/>
    </p:cViewPr>
  </p:sorterViewPr>
  <p:notesViewPr>
    <p:cSldViewPr>
      <p:cViewPr varScale="1">
        <p:scale>
          <a:sx n="81" d="100"/>
          <a:sy n="81" d="100"/>
        </p:scale>
        <p:origin x="31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70" name="Rectangle 6"/>
          <p:cNvSpPr>
            <a:spLocks noGrp="1" noChangeArrowheads="1"/>
          </p:cNvSpPr>
          <p:nvPr>
            <p:ph type="sldNum" sz="quarter" idx="3"/>
          </p:nvPr>
        </p:nvSpPr>
        <p:spPr bwMode="auto">
          <a:xfrm>
            <a:off x="619125" y="8766175"/>
            <a:ext cx="571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defRPr>
            </a:lvl1pPr>
          </a:lstStyle>
          <a:p>
            <a:pPr>
              <a:defRPr/>
            </a:pPr>
            <a:r>
              <a:rPr lang="en-US" altLang="en-US"/>
              <a:t>Module 1 – Transmission and Pathogenesis of Tuberculosis</a:t>
            </a:r>
            <a:br>
              <a:rPr lang="en-US" altLang="en-US"/>
            </a:br>
            <a:fld id="{2DC71DDC-0731-4567-90D3-6849723B38F8}" type="slidenum">
              <a:rPr lang="en-US" altLang="en-US"/>
              <a:pPr>
                <a:defRPr/>
              </a:pPr>
              <a:t>‹#›</a:t>
            </a:fld>
            <a:endParaRPr lang="en-US" altLang="en-US"/>
          </a:p>
        </p:txBody>
      </p:sp>
    </p:spTree>
    <p:extLst>
      <p:ext uri="{BB962C8B-B14F-4D97-AF65-F5344CB8AC3E}">
        <p14:creationId xmlns:p14="http://schemas.microsoft.com/office/powerpoint/2010/main" val="2435164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b="0">
                <a:solidFill>
                  <a:schemeClr val="tx1"/>
                </a:solidFill>
              </a:defRPr>
            </a:lvl1pPr>
          </a:lstStyle>
          <a:p>
            <a:pPr>
              <a:defRPr/>
            </a:pPr>
            <a:fld id="{BE5967B1-D810-444D-A454-3C6EDE3A4394}" type="slidenum">
              <a:rPr lang="en-US" altLang="en-US"/>
              <a:pPr>
                <a:defRPr/>
              </a:pPr>
              <a:t>‹#›</a:t>
            </a:fld>
            <a:endParaRPr lang="en-US" altLang="en-US"/>
          </a:p>
        </p:txBody>
      </p:sp>
    </p:spTree>
    <p:extLst>
      <p:ext uri="{BB962C8B-B14F-4D97-AF65-F5344CB8AC3E}">
        <p14:creationId xmlns:p14="http://schemas.microsoft.com/office/powerpoint/2010/main" val="2903358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1BE30B-D17B-4DAB-B25F-E24FFFC91B59}" type="slidenum">
              <a:rPr lang="en-US" altLang="en-US" smtClean="0">
                <a:solidFill>
                  <a:srgbClr val="000000"/>
                </a:solidFill>
              </a:rPr>
              <a:pPr>
                <a:spcBef>
                  <a:spcPct val="0"/>
                </a:spcBef>
              </a:pPr>
              <a:t>1</a:t>
            </a:fld>
            <a:endParaRPr lang="en-US" altLang="en-US"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yourself to participants.  Include your name and what organization you represent. </a:t>
            </a:r>
          </a:p>
          <a:p>
            <a:r>
              <a:rPr lang="en-US" altLang="en-US" smtClean="0">
                <a:latin typeface="Arial" panose="020B0604020202020204" pitchFamily="34" charset="0"/>
              </a:rPr>
              <a:t> </a:t>
            </a:r>
          </a:p>
          <a:p>
            <a:r>
              <a:rPr lang="en-US" altLang="en-US" smtClean="0">
                <a:latin typeface="Arial" panose="020B0604020202020204" pitchFamily="34" charset="0"/>
              </a:rPr>
              <a:t>Ask participants to introduce themselves, stating their names and organizations</a:t>
            </a:r>
          </a:p>
          <a:p>
            <a:r>
              <a:rPr lang="en-US" altLang="en-US" smtClean="0">
                <a:latin typeface="Arial" panose="020B0604020202020204" pitchFamily="34" charset="0"/>
              </a:rPr>
              <a:t> </a:t>
            </a:r>
          </a:p>
          <a:p>
            <a:r>
              <a:rPr lang="en-US" altLang="en-US" smtClean="0">
                <a:latin typeface="Arial" panose="020B0604020202020204" pitchFamily="34" charset="0"/>
              </a:rPr>
              <a:t>Provide information about the following: </a:t>
            </a:r>
          </a:p>
          <a:p>
            <a:r>
              <a:rPr lang="en-US" altLang="en-US" smtClean="0">
                <a:latin typeface="Arial" panose="020B0604020202020204" pitchFamily="34" charset="0"/>
              </a:rPr>
              <a:t>Location of restrooms</a:t>
            </a:r>
          </a:p>
          <a:p>
            <a:r>
              <a:rPr lang="en-US" altLang="en-US" smtClean="0">
                <a:latin typeface="Arial" panose="020B0604020202020204" pitchFamily="34" charset="0"/>
              </a:rPr>
              <a:t>Refreshments, if provided</a:t>
            </a:r>
          </a:p>
          <a:p>
            <a:r>
              <a:rPr lang="en-US" altLang="en-US" smtClean="0">
                <a:latin typeface="Arial" panose="020B0604020202020204" pitchFamily="34" charset="0"/>
              </a:rPr>
              <a:t> </a:t>
            </a:r>
          </a:p>
          <a:p>
            <a:r>
              <a:rPr lang="en-US" altLang="en-US" smtClean="0">
                <a:latin typeface="Arial" panose="020B0604020202020204" pitchFamily="34" charset="0"/>
              </a:rPr>
              <a:t>Discuss ground rules and the parking lot</a:t>
            </a:r>
          </a:p>
          <a:p>
            <a:r>
              <a:rPr lang="en-US" altLang="en-US" smtClean="0">
                <a:latin typeface="Arial" panose="020B0604020202020204" pitchFamily="34" charset="0"/>
              </a:rPr>
              <a:t> </a:t>
            </a:r>
          </a:p>
          <a:p>
            <a:r>
              <a:rPr lang="en-US" altLang="en-US" smtClean="0">
                <a:latin typeface="Arial" panose="020B0604020202020204" pitchFamily="34" charset="0"/>
              </a:rPr>
              <a:t>Ask participants to sign participant roster</a:t>
            </a:r>
          </a:p>
        </p:txBody>
      </p:sp>
    </p:spTree>
    <p:extLst>
      <p:ext uri="{BB962C8B-B14F-4D97-AF65-F5344CB8AC3E}">
        <p14:creationId xmlns:p14="http://schemas.microsoft.com/office/powerpoint/2010/main" val="305639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FFDD96-E9C4-4FA1-BA19-394E2C7DC6B9}" type="slidenum">
              <a:rPr lang="en-US" altLang="en-US" smtClean="0"/>
              <a:pPr>
                <a:spcBef>
                  <a:spcPct val="0"/>
                </a:spcBef>
              </a:pPr>
              <a:t>10</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History of TB - Module 1, p. 5</a:t>
            </a:r>
            <a:endParaRPr lang="en-US" altLang="en-US" smtClean="0">
              <a:latin typeface="Arial" panose="020B0604020202020204" pitchFamily="34" charset="0"/>
            </a:endParaRPr>
          </a:p>
        </p:txBody>
      </p:sp>
    </p:spTree>
    <p:extLst>
      <p:ext uri="{BB962C8B-B14F-4D97-AF65-F5344CB8AC3E}">
        <p14:creationId xmlns:p14="http://schemas.microsoft.com/office/powerpoint/2010/main" val="2020184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Mention that as the number of cases and deaths declined, many people began to hope that TB could be eliminated from the U.S., like smallpox and polio</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History of TB - Module 1, p. 5</a:t>
            </a:r>
            <a:endParaRPr lang="en-US" altLang="en-US" smtClean="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6E478E19-4036-4395-88FB-2857DF1F3B01}" type="slidenum">
              <a:rPr lang="en-US" altLang="en-US" sz="1200" b="0" smtClean="0">
                <a:solidFill>
                  <a:schemeClr val="tx1"/>
                </a:solidFill>
              </a:rPr>
              <a:pPr/>
              <a:t>11</a:t>
            </a:fld>
            <a:endParaRPr lang="en-US" altLang="en-US" sz="1200" b="0" smtClean="0">
              <a:solidFill>
                <a:schemeClr val="tx1"/>
              </a:solidFill>
            </a:endParaRPr>
          </a:p>
        </p:txBody>
      </p:sp>
    </p:spTree>
    <p:extLst>
      <p:ext uri="{BB962C8B-B14F-4D97-AF65-F5344CB8AC3E}">
        <p14:creationId xmlns:p14="http://schemas.microsoft.com/office/powerpoint/2010/main" val="345165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C11B6-4019-4155-A722-7F510584809A}" type="slidenum">
              <a:rPr lang="en-US" altLang="en-US" smtClean="0"/>
              <a:pPr>
                <a:spcBef>
                  <a:spcPct val="0"/>
                </a:spcBef>
              </a:pPr>
              <a:t>12</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Before showing the slide, ask participants why there was an increase in TB in the U.S. during the mid 1980s</a:t>
            </a:r>
          </a:p>
          <a:p>
            <a:r>
              <a:rPr lang="en-US" altLang="en-US" smtClean="0">
                <a:latin typeface="Arial" panose="020B0604020202020204" pitchFamily="34" charset="0"/>
              </a:rPr>
              <a:t> </a:t>
            </a:r>
          </a:p>
          <a:p>
            <a:r>
              <a:rPr lang="en-US" altLang="en-US" smtClean="0">
                <a:latin typeface="Arial" panose="020B0604020202020204" pitchFamily="34" charset="0"/>
              </a:rPr>
              <a:t>Review slide content </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Resurgence  - Module 1, p. 5 and Module 2, p. 4</a:t>
            </a:r>
            <a:endParaRPr lang="en-US" altLang="en-US" smtClean="0">
              <a:latin typeface="Arial" panose="020B0604020202020204" pitchFamily="34" charset="0"/>
            </a:endParaRPr>
          </a:p>
        </p:txBody>
      </p:sp>
    </p:spTree>
    <p:extLst>
      <p:ext uri="{BB962C8B-B14F-4D97-AF65-F5344CB8AC3E}">
        <p14:creationId xmlns:p14="http://schemas.microsoft.com/office/powerpoint/2010/main" val="270348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412E09-3A15-46B7-A35A-B1B256D5A86D}" type="slidenum">
              <a:rPr lang="en-US" altLang="en-US" smtClean="0"/>
              <a:pPr>
                <a:spcBef>
                  <a:spcPct val="0"/>
                </a:spcBef>
              </a:pPr>
              <a:t>13</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Point out the increase (1980s) and decrease (after 1993) in TB cases on the graph</a:t>
            </a:r>
          </a:p>
          <a:p>
            <a:r>
              <a:rPr lang="en-US" altLang="en-US" smtClean="0">
                <a:latin typeface="Arial" panose="020B0604020202020204" pitchFamily="34" charset="0"/>
              </a:rPr>
              <a:t> </a:t>
            </a:r>
          </a:p>
          <a:p>
            <a:r>
              <a:rPr lang="en-US" altLang="en-US" smtClean="0">
                <a:latin typeface="Arial" panose="020B0604020202020204" pitchFamily="34" charset="0"/>
              </a:rPr>
              <a:t>Stress that prevention and control efforts must be maintained since TB continues to be reported in almost every state and not all states have seen a decrease in TB cases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Prevention and Control Efforts - Module 2, pp. 4-5</a:t>
            </a:r>
            <a:endParaRPr lang="en-US" altLang="en-US" smtClean="0">
              <a:latin typeface="Arial" panose="020B0604020202020204" pitchFamily="34" charset="0"/>
            </a:endParaRPr>
          </a:p>
        </p:txBody>
      </p:sp>
    </p:spTree>
    <p:extLst>
      <p:ext uri="{BB962C8B-B14F-4D97-AF65-F5344CB8AC3E}">
        <p14:creationId xmlns:p14="http://schemas.microsoft.com/office/powerpoint/2010/main" val="4293185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ECF0E-3FE6-4045-9ECE-854CDF53A30E}" type="slidenum">
              <a:rPr lang="en-US" altLang="en-US" smtClean="0"/>
              <a:pPr>
                <a:spcBef>
                  <a:spcPct val="0"/>
                </a:spcBef>
              </a:pPr>
              <a:t>14</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Recap the major events in the history of TB</a:t>
            </a:r>
          </a:p>
          <a:p>
            <a:r>
              <a:rPr lang="en-US" altLang="en-US" smtClean="0">
                <a:latin typeface="Arial" panose="020B0604020202020204" pitchFamily="34" charset="0"/>
              </a:rPr>
              <a:t> </a:t>
            </a:r>
          </a:p>
          <a:p>
            <a:r>
              <a:rPr lang="en-US" altLang="en-US" i="1" smtClean="0">
                <a:latin typeface="Arial" panose="020B0604020202020204" pitchFamily="34" charset="0"/>
              </a:rPr>
              <a:t>TB History Timeline - Module 1, p. 6</a:t>
            </a:r>
            <a:endParaRPr lang="en-US" altLang="en-US" smtClean="0">
              <a:latin typeface="Arial" panose="020B0604020202020204" pitchFamily="34" charset="0"/>
            </a:endParaRPr>
          </a:p>
        </p:txBody>
      </p:sp>
    </p:spTree>
    <p:extLst>
      <p:ext uri="{BB962C8B-B14F-4D97-AF65-F5344CB8AC3E}">
        <p14:creationId xmlns:p14="http://schemas.microsoft.com/office/powerpoint/2010/main" val="103340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22C217-4DB5-4396-9C12-C0C18603F63F}" type="slidenum">
              <a:rPr lang="en-US" altLang="en-US" smtClean="0"/>
              <a:pPr>
                <a:spcBef>
                  <a:spcPct val="0"/>
                </a:spcBef>
              </a:pPr>
              <a:t>15</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6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smtClean="0">
                <a:latin typeface="Arial" panose="020B0604020202020204" pitchFamily="34" charset="0"/>
              </a:rPr>
              <a:t>Click enter for the answer to appear</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Note: All study questions and case studies are animated.  The question appears first. Click “enter” and the answer will appear.</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i="1" smtClean="0">
                <a:latin typeface="Arial" panose="020B0604020202020204" pitchFamily="34" charset="0"/>
              </a:rPr>
              <a:t>Answers – Module 1, p. 26</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99669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how TB is transmitted</a:t>
            </a:r>
          </a:p>
          <a:p>
            <a:r>
              <a:rPr lang="en-US" altLang="en-US" smtClean="0">
                <a:latin typeface="Arial" panose="020B0604020202020204" pitchFamily="34" charset="0"/>
              </a:rPr>
              <a:t> </a:t>
            </a:r>
          </a:p>
          <a:p>
            <a:r>
              <a:rPr lang="en-US" altLang="en-US" i="1" smtClean="0">
                <a:latin typeface="Arial" panose="020B0604020202020204" pitchFamily="34" charset="0"/>
              </a:rPr>
              <a:t>TB Transmission - Module 1, pp. 7-8</a:t>
            </a:r>
            <a:endParaRPr lang="en-US"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068456F7-5F1D-4335-AAFE-17780D52845B}" type="slidenum">
              <a:rPr lang="en-US" altLang="en-US" sz="1200" b="0" smtClean="0">
                <a:solidFill>
                  <a:schemeClr val="tx1"/>
                </a:solidFill>
              </a:rPr>
              <a:pPr/>
              <a:t>16</a:t>
            </a:fld>
            <a:endParaRPr lang="en-US" altLang="en-US" sz="1200" b="0" smtClean="0">
              <a:solidFill>
                <a:schemeClr val="tx1"/>
              </a:solidFill>
            </a:endParaRPr>
          </a:p>
        </p:txBody>
      </p:sp>
    </p:spTree>
    <p:extLst>
      <p:ext uri="{BB962C8B-B14F-4D97-AF65-F5344CB8AC3E}">
        <p14:creationId xmlns:p14="http://schemas.microsoft.com/office/powerpoint/2010/main" val="163994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576705-71E1-4A09-9786-56FC10021755}" type="slidenum">
              <a:rPr lang="en-US" altLang="en-US" smtClean="0"/>
              <a:pPr>
                <a:spcBef>
                  <a:spcPct val="0"/>
                </a:spcBef>
              </a:pPr>
              <a:t>17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the definition of transmission </a:t>
            </a:r>
          </a:p>
          <a:p>
            <a:r>
              <a:rPr lang="en-US" altLang="en-US" smtClean="0">
                <a:latin typeface="Arial" panose="020B0604020202020204" pitchFamily="34" charset="0"/>
              </a:rPr>
              <a:t> </a:t>
            </a:r>
          </a:p>
          <a:p>
            <a:r>
              <a:rPr lang="en-US" altLang="en-US" i="1" smtClean="0">
                <a:latin typeface="Arial" panose="020B0604020202020204" pitchFamily="34" charset="0"/>
              </a:rPr>
              <a:t>Definition of Transmission – Module 1, p. 7</a:t>
            </a:r>
            <a:endParaRPr lang="en-US" altLang="en-US" smtClean="0">
              <a:latin typeface="Arial" panose="020B0604020202020204" pitchFamily="34" charset="0"/>
            </a:endParaRPr>
          </a:p>
        </p:txBody>
      </p:sp>
    </p:spTree>
    <p:extLst>
      <p:ext uri="{BB962C8B-B14F-4D97-AF65-F5344CB8AC3E}">
        <p14:creationId xmlns:p14="http://schemas.microsoft.com/office/powerpoint/2010/main" val="158738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B82AD8-BCFD-4B3B-A551-80290A9895E9}" type="slidenum">
              <a:rPr lang="en-US" altLang="en-US" smtClean="0"/>
              <a:pPr>
                <a:spcBef>
                  <a:spcPct val="0"/>
                </a:spcBef>
              </a:pPr>
              <a:t>18</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State that mycobacteria are members of the bacteria family</a:t>
            </a:r>
          </a:p>
          <a:p>
            <a:r>
              <a:rPr lang="en-US" altLang="en-US" smtClean="0">
                <a:latin typeface="Arial" panose="020B0604020202020204" pitchFamily="34" charset="0"/>
              </a:rPr>
              <a:t> </a:t>
            </a:r>
          </a:p>
          <a:p>
            <a:r>
              <a:rPr lang="en-US" altLang="en-US" smtClean="0">
                <a:latin typeface="Arial" panose="020B0604020202020204" pitchFamily="34" charset="0"/>
              </a:rPr>
              <a:t>Explain that not all mycobacteria cause TB</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Types of Mycobacteria - Module 1, p. 7</a:t>
            </a:r>
            <a:endParaRPr lang="en-US" altLang="en-US" smtClean="0">
              <a:latin typeface="Arial" panose="020B0604020202020204" pitchFamily="34" charset="0"/>
            </a:endParaRPr>
          </a:p>
        </p:txBody>
      </p:sp>
    </p:spTree>
    <p:extLst>
      <p:ext uri="{BB962C8B-B14F-4D97-AF65-F5344CB8AC3E}">
        <p14:creationId xmlns:p14="http://schemas.microsoft.com/office/powerpoint/2010/main" val="427772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F1366A-1C28-492C-9AF9-749E8095F24E}" type="slidenum">
              <a:rPr lang="en-US" altLang="en-US" smtClean="0"/>
              <a:pPr>
                <a:spcBef>
                  <a:spcPct val="0"/>
                </a:spcBef>
              </a:pPr>
              <a:t>19</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droplet nuclei are very small particles, less than 1/5,000 of an inch, and can remain suspended in the air for several hours</a:t>
            </a:r>
          </a:p>
          <a:p>
            <a:r>
              <a:rPr lang="en-US" altLang="en-US" smtClean="0">
                <a:latin typeface="Arial" panose="020B0604020202020204" pitchFamily="34" charset="0"/>
              </a:rPr>
              <a:t> </a:t>
            </a:r>
          </a:p>
          <a:p>
            <a:r>
              <a:rPr lang="en-US" altLang="en-US" smtClean="0">
                <a:latin typeface="Arial" panose="020B0604020202020204" pitchFamily="34" charset="0"/>
              </a:rPr>
              <a:t>Emphasize that transmission is more likely to occur in poorly ventilated and enclosed areas</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Transmission - Module 1, p. 7</a:t>
            </a:r>
            <a:endParaRPr lang="en-US" altLang="en-US" smtClean="0">
              <a:latin typeface="Arial" panose="020B0604020202020204" pitchFamily="34" charset="0"/>
            </a:endParaRPr>
          </a:p>
        </p:txBody>
      </p:sp>
    </p:spTree>
    <p:extLst>
      <p:ext uri="{BB962C8B-B14F-4D97-AF65-F5344CB8AC3E}">
        <p14:creationId xmlns:p14="http://schemas.microsoft.com/office/powerpoint/2010/main" val="409082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Explain to participants that the presentations were created using the print-based </a:t>
            </a:r>
            <a:r>
              <a:rPr lang="en-US" altLang="en-US" i="1" smtClean="0">
                <a:latin typeface="Arial" panose="020B0604020202020204" pitchFamily="34" charset="0"/>
              </a:rPr>
              <a:t>Self-Study Modules on Tuberculosis, 1-5</a:t>
            </a:r>
            <a:r>
              <a:rPr lang="en-US" altLang="en-US" smtClean="0">
                <a:latin typeface="Arial" panose="020B0604020202020204" pitchFamily="34" charset="0"/>
              </a:rPr>
              <a:t> </a:t>
            </a:r>
          </a:p>
          <a:p>
            <a:endParaRPr lang="en-US" altLang="en-US" smtClean="0">
              <a:latin typeface="Arial" panose="020B0604020202020204" pitchFamily="34" charset="0"/>
            </a:endParaRPr>
          </a:p>
          <a:p>
            <a:r>
              <a:rPr lang="en-US" altLang="en-US" smtClean="0">
                <a:latin typeface="Arial" panose="020B0604020202020204" pitchFamily="34" charset="0"/>
              </a:rPr>
              <a:t>Ask who has worked through the print-based modules before</a:t>
            </a:r>
          </a:p>
          <a:p>
            <a:endParaRPr lang="en-US" altLang="en-US" smtClean="0">
              <a:latin typeface="Arial" panose="020B0604020202020204" pitchFamily="34" charset="0"/>
            </a:endParaRPr>
          </a:p>
          <a:p>
            <a:r>
              <a:rPr lang="en-US" altLang="en-US" smtClean="0">
                <a:latin typeface="Arial" panose="020B0604020202020204" pitchFamily="34" charset="0"/>
              </a:rPr>
              <a:t>Review slide content</a:t>
            </a:r>
          </a:p>
          <a:p>
            <a:endParaRPr lang="en-US" altLang="en-US" smtClean="0">
              <a:latin typeface="Arial" panose="020B0604020202020204" pitchFamily="34" charset="0"/>
            </a:endParaRPr>
          </a:p>
          <a:p>
            <a:r>
              <a:rPr lang="en-US" altLang="en-US" smtClean="0">
                <a:latin typeface="Arial" panose="020B0604020202020204" pitchFamily="34" charset="0"/>
              </a:rPr>
              <a:t>Mention that each module includes content about that topic</a:t>
            </a:r>
          </a:p>
          <a:p>
            <a:endParaRPr lang="en-US" altLang="en-US" smtClean="0">
              <a:latin typeface="Arial" panose="020B0604020202020204" pitchFamily="34" charset="0"/>
            </a:endParaRPr>
          </a:p>
          <a:p>
            <a:r>
              <a:rPr lang="en-US" altLang="en-US" smtClean="0">
                <a:latin typeface="Arial" panose="020B0604020202020204" pitchFamily="34" charset="0"/>
              </a:rPr>
              <a:t>State that study questions and case studies are included in each module to help reinforce and apply content</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4F41B762-317A-4380-9098-8E61D4295525}" type="slidenum">
              <a:rPr lang="en-US" altLang="en-US" sz="1200" b="0" smtClean="0">
                <a:solidFill>
                  <a:schemeClr val="tx1"/>
                </a:solidFill>
              </a:rPr>
              <a:pPr/>
              <a:t>2</a:t>
            </a:fld>
            <a:endParaRPr lang="en-US" altLang="en-US" sz="1200" b="0" smtClean="0">
              <a:solidFill>
                <a:schemeClr val="tx1"/>
              </a:solidFill>
            </a:endParaRPr>
          </a:p>
        </p:txBody>
      </p:sp>
    </p:spTree>
    <p:extLst>
      <p:ext uri="{BB962C8B-B14F-4D97-AF65-F5344CB8AC3E}">
        <p14:creationId xmlns:p14="http://schemas.microsoft.com/office/powerpoint/2010/main" val="197843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Note that this image depicts airborne transmission. The individual on the left has infectious TB disease and is expelling it into the air. The individual on the right is inhaling the droplet nuclei into their lungs.</a:t>
            </a:r>
          </a:p>
          <a:p>
            <a:r>
              <a:rPr lang="en-US" altLang="en-US" smtClean="0">
                <a:latin typeface="Arial" panose="020B0604020202020204" pitchFamily="34" charset="0"/>
              </a:rPr>
              <a:t> </a:t>
            </a:r>
          </a:p>
          <a:p>
            <a:r>
              <a:rPr lang="en-US" altLang="en-US" i="1" smtClean="0">
                <a:latin typeface="Arial" panose="020B0604020202020204" pitchFamily="34" charset="0"/>
              </a:rPr>
              <a:t>Note: Dots in the image are animated.  Click “enter” once to start animation.</a:t>
            </a:r>
            <a:endParaRPr lang="en-US" altLang="en-US" smtClean="0">
              <a:latin typeface="Arial" panose="020B0604020202020204" pitchFamily="34" charset="0"/>
            </a:endParaRP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Transmission - Module 1, p. 8</a:t>
            </a:r>
            <a:endParaRPr lang="en-US" altLang="en-US" smtClean="0">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3451F3EB-FDFB-4569-BEFD-9A780A67477F}" type="slidenum">
              <a:rPr lang="en-US" altLang="en-US" sz="1200" b="0" smtClean="0">
                <a:solidFill>
                  <a:schemeClr val="tx1"/>
                </a:solidFill>
              </a:rPr>
              <a:pPr/>
              <a:t>20</a:t>
            </a:fld>
            <a:endParaRPr lang="en-US" altLang="en-US" sz="1200" b="0" smtClean="0">
              <a:solidFill>
                <a:schemeClr val="tx1"/>
              </a:solidFill>
            </a:endParaRPr>
          </a:p>
        </p:txBody>
      </p:sp>
    </p:spTree>
    <p:extLst>
      <p:ext uri="{BB962C8B-B14F-4D97-AF65-F5344CB8AC3E}">
        <p14:creationId xmlns:p14="http://schemas.microsoft.com/office/powerpoint/2010/main" val="1904837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Emphasize that not everyone who is exposed to TB becomes infected; it depends on many factors</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the length of time required for a patient to be considered noninfectious after starting treatment varies</a:t>
            </a:r>
          </a:p>
          <a:p>
            <a:r>
              <a:rPr lang="en-US" altLang="en-US" smtClean="0">
                <a:latin typeface="Arial" panose="020B0604020202020204" pitchFamily="34" charset="0"/>
              </a:rPr>
              <a:t> </a:t>
            </a:r>
          </a:p>
          <a:p>
            <a:r>
              <a:rPr lang="en-US" altLang="en-US" i="1" smtClean="0">
                <a:latin typeface="Arial" panose="020B0604020202020204" pitchFamily="34" charset="0"/>
              </a:rPr>
              <a:t>TB Transmission - Module 1, p. 8</a:t>
            </a:r>
            <a:endParaRPr lang="en-US" altLang="en-US" smtClean="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097D982B-7222-4C66-A3E6-18143180C180}" type="slidenum">
              <a:rPr lang="en-US" altLang="en-US" sz="1200" b="0" smtClean="0">
                <a:solidFill>
                  <a:schemeClr val="tx1"/>
                </a:solidFill>
              </a:rPr>
              <a:pPr/>
              <a:t>21</a:t>
            </a:fld>
            <a:endParaRPr lang="en-US" altLang="en-US" sz="1200" b="0" smtClean="0">
              <a:solidFill>
                <a:schemeClr val="tx1"/>
              </a:solidFill>
            </a:endParaRPr>
          </a:p>
        </p:txBody>
      </p:sp>
    </p:spTree>
    <p:extLst>
      <p:ext uri="{BB962C8B-B14F-4D97-AF65-F5344CB8AC3E}">
        <p14:creationId xmlns:p14="http://schemas.microsoft.com/office/powerpoint/2010/main" val="289341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9AA805-FE5C-48F9-8148-E27C3892F46B}" type="slidenum">
              <a:rPr lang="en-US" altLang="en-US" smtClean="0"/>
              <a:pPr>
                <a:spcBef>
                  <a:spcPct val="0"/>
                </a:spcBef>
              </a:pPr>
              <a:t>22</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10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Answers – Module 1, p. 26</a:t>
            </a:r>
            <a:endParaRPr lang="en-US" altLang="en-US" sz="1400" smtClean="0">
              <a:latin typeface="Arial" panose="020B0604020202020204" pitchFamily="34" charset="0"/>
            </a:endParaRPr>
          </a:p>
        </p:txBody>
      </p:sp>
    </p:spTree>
    <p:extLst>
      <p:ext uri="{BB962C8B-B14F-4D97-AF65-F5344CB8AC3E}">
        <p14:creationId xmlns:p14="http://schemas.microsoft.com/office/powerpoint/2010/main" val="279619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26</a:t>
            </a:r>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249F38C5-7F3E-4E18-8192-40FDAE86788F}" type="slidenum">
              <a:rPr lang="en-US" altLang="en-US" sz="1200" b="0" smtClean="0">
                <a:solidFill>
                  <a:schemeClr val="tx1"/>
                </a:solidFill>
              </a:rPr>
              <a:pPr/>
              <a:t>23</a:t>
            </a:fld>
            <a:endParaRPr lang="en-US" altLang="en-US" sz="1200" b="0" smtClean="0">
              <a:solidFill>
                <a:schemeClr val="tx1"/>
              </a:solidFill>
            </a:endParaRPr>
          </a:p>
        </p:txBody>
      </p:sp>
    </p:spTree>
    <p:extLst>
      <p:ext uri="{BB962C8B-B14F-4D97-AF65-F5344CB8AC3E}">
        <p14:creationId xmlns:p14="http://schemas.microsoft.com/office/powerpoint/2010/main" val="378800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D2F343-FEDB-4360-A1E8-E8F29D194DCE}" type="slidenum">
              <a:rPr lang="en-US" altLang="en-US" smtClean="0"/>
              <a:pPr>
                <a:spcBef>
                  <a:spcPct val="0"/>
                </a:spcBef>
              </a:pPr>
              <a:t>24</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smtClean="0">
                <a:latin typeface="Arial" panose="020B0604020202020204" pitchFamily="34" charset="0"/>
              </a:rPr>
              <a:t> </a:t>
            </a:r>
            <a:r>
              <a:rPr lang="en-US" altLang="en-US" i="1" smtClean="0">
                <a:latin typeface="Arial" panose="020B0604020202020204" pitchFamily="34" charset="0"/>
              </a:rPr>
              <a:t>Answers – Module 1, p. 26</a:t>
            </a:r>
            <a:endParaRPr lang="en-US" altLang="en-US" smtClean="0">
              <a:latin typeface="Arial" panose="020B0604020202020204" pitchFamily="34" charset="0"/>
            </a:endParaRPr>
          </a:p>
        </p:txBody>
      </p:sp>
    </p:spTree>
    <p:extLst>
      <p:ext uri="{BB962C8B-B14F-4D97-AF65-F5344CB8AC3E}">
        <p14:creationId xmlns:p14="http://schemas.microsoft.com/office/powerpoint/2010/main" val="2899605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2E78E2CA-23E2-413E-9A4A-ED2F5EB139A5}" type="slidenum">
              <a:rPr lang="en-US" altLang="en-US" sz="1200" b="0" smtClean="0">
                <a:solidFill>
                  <a:schemeClr val="tx1"/>
                </a:solidFill>
              </a:rPr>
              <a:pPr/>
              <a:t>25</a:t>
            </a:fld>
            <a:endParaRPr lang="en-US" altLang="en-US" sz="1200" b="0" smtClean="0">
              <a:solidFill>
                <a:schemeClr val="tx1"/>
              </a:solidFill>
            </a:endParaRPr>
          </a:p>
        </p:txBody>
      </p:sp>
    </p:spTree>
    <p:extLst>
      <p:ext uri="{BB962C8B-B14F-4D97-AF65-F5344CB8AC3E}">
        <p14:creationId xmlns:p14="http://schemas.microsoft.com/office/powerpoint/2010/main" val="242388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47450E-9A67-4E08-BABE-4FDC859577C4}" type="slidenum">
              <a:rPr lang="en-US" altLang="en-US" smtClean="0"/>
              <a:pPr>
                <a:spcBef>
                  <a:spcPct val="0"/>
                </a:spcBef>
              </a:pPr>
              <a:t>26</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Note that drug-resistant TB is more difficult to treat because there are fewer treatment options</a:t>
            </a:r>
          </a:p>
          <a:p>
            <a:r>
              <a:rPr lang="en-US" altLang="en-US" smtClean="0">
                <a:latin typeface="Arial" panose="020B0604020202020204" pitchFamily="34" charset="0"/>
              </a:rPr>
              <a:t> </a:t>
            </a:r>
          </a:p>
          <a:p>
            <a:r>
              <a:rPr lang="en-US" altLang="en-US" i="1" smtClean="0">
                <a:latin typeface="Arial" panose="020B0604020202020204" pitchFamily="34" charset="0"/>
              </a:rPr>
              <a:t>Drug-Resistant TB - Module 1, p. 9</a:t>
            </a:r>
            <a:endParaRPr lang="en-US" altLang="en-US" smtClean="0">
              <a:latin typeface="Arial" panose="020B0604020202020204" pitchFamily="34" charset="0"/>
            </a:endParaRPr>
          </a:p>
        </p:txBody>
      </p:sp>
    </p:spTree>
    <p:extLst>
      <p:ext uri="{BB962C8B-B14F-4D97-AF65-F5344CB8AC3E}">
        <p14:creationId xmlns:p14="http://schemas.microsoft.com/office/powerpoint/2010/main" val="99984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XDR TB is the most difficult type of drug-resistant TB to treat</a:t>
            </a:r>
          </a:p>
          <a:p>
            <a:r>
              <a:rPr lang="en-US" altLang="en-US" smtClean="0">
                <a:latin typeface="Arial" panose="020B0604020202020204" pitchFamily="34" charset="0"/>
              </a:rPr>
              <a:t> </a:t>
            </a:r>
          </a:p>
          <a:p>
            <a:r>
              <a:rPr lang="en-US" altLang="en-US" smtClean="0">
                <a:latin typeface="Arial" panose="020B0604020202020204" pitchFamily="34" charset="0"/>
              </a:rPr>
              <a:t>Explain that patients with drug-resistant TB should be closely monitored to see if they are responding to treatment; they should also remain in isolation until they are no longer infectious</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Drug-Resistant TB - Module 1, p. 9</a:t>
            </a:r>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E68AAE11-4C1F-47F1-ABF6-4A666392A410}" type="slidenum">
              <a:rPr lang="en-US" altLang="en-US" sz="1200" b="0" smtClean="0">
                <a:solidFill>
                  <a:schemeClr val="tx1"/>
                </a:solidFill>
              </a:rPr>
              <a:pPr/>
              <a:t>27</a:t>
            </a:fld>
            <a:endParaRPr lang="en-US" altLang="en-US" sz="1200" b="0" smtClean="0">
              <a:solidFill>
                <a:schemeClr val="tx1"/>
              </a:solidFill>
            </a:endParaRPr>
          </a:p>
        </p:txBody>
      </p:sp>
    </p:spTree>
    <p:extLst>
      <p:ext uri="{BB962C8B-B14F-4D97-AF65-F5344CB8AC3E}">
        <p14:creationId xmlns:p14="http://schemas.microsoft.com/office/powerpoint/2010/main" val="606293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State that drug-resistant TB can be caused in two ways, primary and secondary</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drug-resistant TB can be transmitted in the same way as drug-susceptible TB; however, because it takes longer to diagnose, patients with drug-resistant TB may be infectious for longer periods of time</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Drug-Resistant TB - Module 1, p. 9</a:t>
            </a:r>
            <a:endParaRPr lang="en-US" altLang="en-US"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FAB1FA38-D629-4313-92E0-AEB6B56DEE4B}" type="slidenum">
              <a:rPr lang="en-US" altLang="en-US" sz="1200" b="0" smtClean="0">
                <a:solidFill>
                  <a:schemeClr val="tx1"/>
                </a:solidFill>
              </a:rPr>
              <a:pPr/>
              <a:t>28</a:t>
            </a:fld>
            <a:endParaRPr lang="en-US" altLang="en-US" sz="1200" b="0" smtClean="0">
              <a:solidFill>
                <a:schemeClr val="tx1"/>
              </a:solidFill>
            </a:endParaRPr>
          </a:p>
        </p:txBody>
      </p:sp>
    </p:spTree>
    <p:extLst>
      <p:ext uri="{BB962C8B-B14F-4D97-AF65-F5344CB8AC3E}">
        <p14:creationId xmlns:p14="http://schemas.microsoft.com/office/powerpoint/2010/main" val="360841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10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26</a:t>
            </a:r>
            <a:endParaRPr lang="en-US" altLang="en-US" smtClean="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873DC-3082-42A9-A178-20D9015AA323}"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31060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Module 1</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15125CE7-AECA-4EA8-AEE5-E43C9FDCFDC4}" type="slidenum">
              <a:rPr lang="en-US" altLang="en-US" sz="1200" b="0" smtClean="0">
                <a:solidFill>
                  <a:schemeClr val="tx1"/>
                </a:solidFill>
              </a:rPr>
              <a:pPr/>
              <a:t>3</a:t>
            </a:fld>
            <a:endParaRPr lang="en-US" altLang="en-US" sz="1200" b="0" smtClean="0">
              <a:solidFill>
                <a:schemeClr val="tx1"/>
              </a:solidFill>
            </a:endParaRPr>
          </a:p>
        </p:txBody>
      </p:sp>
    </p:spTree>
    <p:extLst>
      <p:ext uri="{BB962C8B-B14F-4D97-AF65-F5344CB8AC3E}">
        <p14:creationId xmlns:p14="http://schemas.microsoft.com/office/powerpoint/2010/main" val="68530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smtClean="0">
                <a:latin typeface="Arial" panose="020B0604020202020204" pitchFamily="34" charset="0"/>
              </a:rPr>
              <a:t> </a:t>
            </a:r>
            <a:r>
              <a:rPr lang="en-US" altLang="en-US" i="1" smtClean="0">
                <a:latin typeface="Arial" panose="020B0604020202020204" pitchFamily="34" charset="0"/>
              </a:rPr>
              <a:t>Answers – Module 1, p. 26</a:t>
            </a:r>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BD0A22-4811-4A0D-9474-AF69461F0EE8}"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1861943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if they can explain pathogenesis</a:t>
            </a: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Pathogenesis - Module 1, p. 11</a:t>
            </a:r>
            <a:endParaRPr lang="en-US" altLang="en-US" smtClean="0">
              <a:latin typeface="Arial" panose="020B060402020202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0F5E10D3-F3B7-41DA-B6AC-732241B2BB1A}" type="slidenum">
              <a:rPr lang="en-US" altLang="en-US" sz="1200" b="0" smtClean="0">
                <a:solidFill>
                  <a:schemeClr val="tx1"/>
                </a:solidFill>
              </a:rPr>
              <a:pPr/>
              <a:t>31</a:t>
            </a:fld>
            <a:endParaRPr lang="en-US" altLang="en-US" sz="1200" b="0" smtClean="0">
              <a:solidFill>
                <a:schemeClr val="tx1"/>
              </a:solidFill>
            </a:endParaRPr>
          </a:p>
        </p:txBody>
      </p:sp>
    </p:spTree>
    <p:extLst>
      <p:ext uri="{BB962C8B-B14F-4D97-AF65-F5344CB8AC3E}">
        <p14:creationId xmlns:p14="http://schemas.microsoft.com/office/powerpoint/2010/main" val="2613443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the definition of pathogenesis </a:t>
            </a:r>
          </a:p>
          <a:p>
            <a:r>
              <a:rPr lang="en-US" altLang="en-US" smtClean="0">
                <a:latin typeface="Arial" panose="020B0604020202020204" pitchFamily="34" charset="0"/>
              </a:rPr>
              <a:t> </a:t>
            </a:r>
          </a:p>
          <a:p>
            <a:r>
              <a:rPr lang="en-US" altLang="en-US" i="1" smtClean="0">
                <a:latin typeface="Arial" panose="020B0604020202020204" pitchFamily="34" charset="0"/>
              </a:rPr>
              <a:t>TB Pathogenesis - Module 1, p. 11</a:t>
            </a:r>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6DDDAB-E8C1-402F-8472-798FEB0B78EB}"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149357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786009-23F6-4909-8A65-1F0EE2D8736F}" type="slidenum">
              <a:rPr lang="en-US" altLang="en-US" smtClean="0"/>
              <a:pPr>
                <a:spcBef>
                  <a:spcPct val="0"/>
                </a:spcBef>
              </a:pPr>
              <a:t>33</a:t>
            </a:fld>
            <a:endParaRPr lang="en-US"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LTBI – Module 1, p. 12</a:t>
            </a:r>
            <a:endParaRPr lang="en-US" altLang="en-US" smtClean="0">
              <a:latin typeface="Arial" panose="020B0604020202020204" pitchFamily="34" charset="0"/>
            </a:endParaRPr>
          </a:p>
        </p:txBody>
      </p:sp>
    </p:spTree>
    <p:extLst>
      <p:ext uri="{BB962C8B-B14F-4D97-AF65-F5344CB8AC3E}">
        <p14:creationId xmlns:p14="http://schemas.microsoft.com/office/powerpoint/2010/main" val="1393752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TB Disease – Module 1 p. 16</a:t>
            </a:r>
            <a:endParaRPr lang="en-US" altLang="en-US" smtClean="0">
              <a:latin typeface="Arial" panose="020B060402020202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704FA5-46A0-4B01-8677-54B1A642DE38}"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2399951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the dots in the air represent droplet nuclei being inhaled into the person’s lungs</a:t>
            </a:r>
          </a:p>
          <a:p>
            <a:r>
              <a:rPr lang="en-US" altLang="en-US" smtClean="0">
                <a:latin typeface="Arial" panose="020B0604020202020204" pitchFamily="34" charset="0"/>
              </a:rPr>
              <a:t> </a:t>
            </a:r>
          </a:p>
          <a:p>
            <a:r>
              <a:rPr lang="en-US" altLang="en-US" i="1" smtClean="0">
                <a:latin typeface="Arial" panose="020B0604020202020204" pitchFamily="34" charset="0"/>
              </a:rPr>
              <a:t>TB  Pathogenesis – Module 1 p. 16</a:t>
            </a:r>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F37DD6-25BF-41F4-A2E6-67D3EDF22611}"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4055819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TB Pathogenesis – Module 1 p. 16</a:t>
            </a:r>
            <a:endParaRPr lang="en-US" altLang="en-US" smtClean="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F8F511-3A71-4E92-80EA-2DD2E388B81E}"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20008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panose="020B0604020202020204" pitchFamily="34" charset="0"/>
              </a:rPr>
              <a:t>Review slide content</a:t>
            </a:r>
          </a:p>
          <a:p>
            <a:pPr>
              <a:defRPr/>
            </a:pPr>
            <a:r>
              <a:rPr lang="en-US" altLang="en-US" dirty="0" smtClean="0">
                <a:latin typeface="Arial" panose="020B0604020202020204" pitchFamily="34" charset="0"/>
              </a:rPr>
              <a:t> </a:t>
            </a:r>
          </a:p>
          <a:p>
            <a:pPr>
              <a:defRPr/>
            </a:pPr>
            <a:r>
              <a:rPr lang="en-US" altLang="en-US" dirty="0" smtClean="0">
                <a:latin typeface="Arial" panose="020B0604020202020204" pitchFamily="34" charset="0"/>
              </a:rPr>
              <a:t>State that tubercle bacilli can reach any part of the body, but areas where TB disease is more likely to develop include:</a:t>
            </a:r>
          </a:p>
          <a:p>
            <a:pPr marL="171450" indent="-171450">
              <a:buFont typeface="Arial" panose="020B0604020202020204" pitchFamily="34" charset="0"/>
              <a:buChar char="•"/>
              <a:defRPr/>
            </a:pPr>
            <a:r>
              <a:rPr lang="en-US" altLang="en-US" dirty="0" smtClean="0">
                <a:latin typeface="Arial" panose="020B0604020202020204" pitchFamily="34" charset="0"/>
              </a:rPr>
              <a:t>Lungs</a:t>
            </a:r>
          </a:p>
          <a:p>
            <a:pPr marL="171450" indent="-171450">
              <a:buFont typeface="Arial" panose="020B0604020202020204" pitchFamily="34" charset="0"/>
              <a:buChar char="•"/>
              <a:defRPr/>
            </a:pPr>
            <a:r>
              <a:rPr lang="en-US" altLang="en-US" dirty="0" smtClean="0">
                <a:latin typeface="Arial" panose="020B0604020202020204" pitchFamily="34" charset="0"/>
              </a:rPr>
              <a:t>Kidneys</a:t>
            </a:r>
          </a:p>
          <a:p>
            <a:pPr marL="171450" indent="-171450">
              <a:buFont typeface="Arial" panose="020B0604020202020204" pitchFamily="34" charset="0"/>
              <a:buChar char="•"/>
              <a:defRPr/>
            </a:pPr>
            <a:r>
              <a:rPr lang="en-US" altLang="en-US" dirty="0" smtClean="0">
                <a:latin typeface="Arial" panose="020B0604020202020204" pitchFamily="34" charset="0"/>
              </a:rPr>
              <a:t>Brain </a:t>
            </a:r>
          </a:p>
          <a:p>
            <a:pPr marL="171450" indent="-171450">
              <a:buFont typeface="Arial" panose="020B0604020202020204" pitchFamily="34" charset="0"/>
              <a:buChar char="•"/>
              <a:defRPr/>
            </a:pPr>
            <a:r>
              <a:rPr lang="en-US" altLang="en-US" dirty="0" smtClean="0">
                <a:latin typeface="Arial" panose="020B0604020202020204" pitchFamily="34" charset="0"/>
              </a:rPr>
              <a:t>Bones</a:t>
            </a:r>
          </a:p>
          <a:p>
            <a:pPr>
              <a:defRPr/>
            </a:pPr>
            <a:r>
              <a:rPr lang="en-US" altLang="en-US" dirty="0" smtClean="0">
                <a:latin typeface="Arial" panose="020B0604020202020204" pitchFamily="34" charset="0"/>
              </a:rPr>
              <a:t> </a:t>
            </a:r>
          </a:p>
          <a:p>
            <a:pPr>
              <a:defRPr/>
            </a:pPr>
            <a:r>
              <a:rPr lang="en-US" altLang="en-US" i="1" dirty="0" smtClean="0">
                <a:latin typeface="Arial" panose="020B0604020202020204" pitchFamily="34" charset="0"/>
              </a:rPr>
              <a:t>TB Pathogenesis – Module 1, p. 17</a:t>
            </a:r>
            <a:endParaRPr lang="en-US" altLang="en-US" dirty="0"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743231-02DC-4EDB-B329-454032F73DE2}"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4059076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D155E-C8A7-4AAA-B9BE-B286A54561BB}" type="slidenum">
              <a:rPr lang="en-US" altLang="en-US" smtClean="0"/>
              <a:pPr>
                <a:spcBef>
                  <a:spcPct val="0"/>
                </a:spcBef>
              </a:pPr>
              <a:t>38</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Call attention to the barrier shell around the bacilli that is keeping the tubercle bacilli contained (upper left corner of figure)</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Pathogenesis – Module 1, p. 17</a:t>
            </a:r>
            <a:endParaRPr lang="en-US" altLang="en-US" smtClean="0">
              <a:latin typeface="Arial" panose="020B0604020202020204" pitchFamily="34" charset="0"/>
            </a:endParaRPr>
          </a:p>
        </p:txBody>
      </p:sp>
    </p:spTree>
    <p:extLst>
      <p:ext uri="{BB962C8B-B14F-4D97-AF65-F5344CB8AC3E}">
        <p14:creationId xmlns:p14="http://schemas.microsoft.com/office/powerpoint/2010/main" val="1301723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0EEFC2-E866-4878-A8F1-697AC1EDC762}" type="slidenum">
              <a:rPr lang="en-US" altLang="en-US" smtClean="0"/>
              <a:pPr>
                <a:spcBef>
                  <a:spcPct val="0"/>
                </a:spcBef>
              </a:pPr>
              <a:t>39</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the barrier shell around the bacilli has broken (upper left corner of figure)</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Note: The red circle around broken barrier shell is animated.  Click “enter” for the circle to appear.</a:t>
            </a:r>
            <a:endParaRPr lang="en-US" altLang="en-US" smtClean="0">
              <a:latin typeface="Arial" panose="020B0604020202020204" pitchFamily="34" charset="0"/>
            </a:endParaRPr>
          </a:p>
          <a:p>
            <a:r>
              <a:rPr lang="en-US" altLang="en-US"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TB  Pathogenesis – Module 1, p. 17</a:t>
            </a:r>
            <a:endParaRPr lang="en-US" altLang="en-US" smtClean="0">
              <a:latin typeface="Arial" panose="020B0604020202020204" pitchFamily="34" charset="0"/>
            </a:endParaRPr>
          </a:p>
        </p:txBody>
      </p:sp>
    </p:spTree>
    <p:extLst>
      <p:ext uri="{BB962C8B-B14F-4D97-AF65-F5344CB8AC3E}">
        <p14:creationId xmlns:p14="http://schemas.microsoft.com/office/powerpoint/2010/main" val="28028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B2AD4B-0A40-481F-A5CA-E5D9460633FD}" type="slidenum">
              <a:rPr lang="en-US" altLang="en-US" smtClean="0"/>
              <a:pPr>
                <a:spcBef>
                  <a:spcPct val="0"/>
                </a:spcBef>
              </a:pPr>
              <a:t>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State objectives of  presentation </a:t>
            </a:r>
          </a:p>
          <a:p>
            <a:r>
              <a:rPr lang="en-US" altLang="en-US" smtClean="0">
                <a:latin typeface="Arial" panose="020B0604020202020204" pitchFamily="34" charset="0"/>
              </a:rPr>
              <a:t> </a:t>
            </a:r>
          </a:p>
          <a:p>
            <a:r>
              <a:rPr lang="en-US" altLang="en-US" b="1" i="1" smtClean="0">
                <a:latin typeface="Arial" panose="020B0604020202020204" pitchFamily="34" charset="0"/>
              </a:rPr>
              <a:t> </a:t>
            </a:r>
            <a:r>
              <a:rPr lang="en-US" altLang="en-US" i="1" smtClean="0">
                <a:latin typeface="Arial" panose="020B0604020202020204" pitchFamily="34" charset="0"/>
              </a:rPr>
              <a:t>Background and Objectives -  Module 1, p. 1</a:t>
            </a:r>
            <a:endParaRPr lang="en-US" altLang="en-US" smtClean="0">
              <a:solidFill>
                <a:srgbClr val="33CC33"/>
              </a:solidFill>
              <a:latin typeface="Arial" panose="020B0604020202020204" pitchFamily="34" charset="0"/>
            </a:endParaRPr>
          </a:p>
        </p:txBody>
      </p:sp>
    </p:spTree>
    <p:extLst>
      <p:ext uri="{BB962C8B-B14F-4D97-AF65-F5344CB8AC3E}">
        <p14:creationId xmlns:p14="http://schemas.microsoft.com/office/powerpoint/2010/main" val="2901677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Review each row of the table, comparing LTBI and TB disease</a:t>
            </a:r>
          </a:p>
          <a:p>
            <a:endParaRPr lang="en-US" altLang="en-US" dirty="0" smtClean="0">
              <a:latin typeface="Arial" panose="020B0604020202020204" pitchFamily="34" charset="0"/>
            </a:endParaRPr>
          </a:p>
          <a:p>
            <a:r>
              <a:rPr lang="en-US" altLang="en-US" dirty="0" smtClean="0">
                <a:latin typeface="Arial" panose="020B0604020202020204" pitchFamily="34" charset="0"/>
              </a:rPr>
              <a:t>Refer participants to p. 12 to follow along</a:t>
            </a:r>
          </a:p>
          <a:p>
            <a:r>
              <a:rPr lang="en-US" altLang="en-US" dirty="0" smtClean="0">
                <a:latin typeface="Arial" panose="020B0604020202020204" pitchFamily="34" charset="0"/>
              </a:rPr>
              <a:t> </a:t>
            </a:r>
          </a:p>
          <a:p>
            <a:r>
              <a:rPr lang="en-US" altLang="en-US" i="1" dirty="0" smtClean="0">
                <a:latin typeface="Arial" panose="020B0604020202020204" pitchFamily="34" charset="0"/>
              </a:rPr>
              <a:t>LTBI vs. TB Disease – Module 1, p. 12</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E5967B1-D810-444D-A454-3C6EDE3A4394}" type="slidenum">
              <a:rPr lang="en-US" altLang="en-US" smtClean="0"/>
              <a:pPr>
                <a:defRPr/>
              </a:pPr>
              <a:t>40</a:t>
            </a:fld>
            <a:endParaRPr lang="en-US" altLang="en-US"/>
          </a:p>
        </p:txBody>
      </p:sp>
    </p:spTree>
    <p:extLst>
      <p:ext uri="{BB962C8B-B14F-4D97-AF65-F5344CB8AC3E}">
        <p14:creationId xmlns:p14="http://schemas.microsoft.com/office/powerpoint/2010/main" val="1744704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Review each row of the table, comparing LTBI and TB disease</a:t>
            </a:r>
          </a:p>
          <a:p>
            <a:endParaRPr lang="en-US" altLang="en-US" dirty="0" smtClean="0">
              <a:latin typeface="Arial" panose="020B0604020202020204" pitchFamily="34" charset="0"/>
            </a:endParaRPr>
          </a:p>
          <a:p>
            <a:r>
              <a:rPr lang="en-US" altLang="en-US" dirty="0" smtClean="0">
                <a:latin typeface="Arial" panose="020B0604020202020204" pitchFamily="34" charset="0"/>
              </a:rPr>
              <a:t>Refer participants to p. 12 to follow along</a:t>
            </a:r>
          </a:p>
          <a:p>
            <a:r>
              <a:rPr lang="en-US" altLang="en-US" dirty="0" smtClean="0">
                <a:latin typeface="Arial" panose="020B0604020202020204" pitchFamily="34" charset="0"/>
              </a:rPr>
              <a:t> </a:t>
            </a:r>
          </a:p>
          <a:p>
            <a:r>
              <a:rPr lang="en-US" altLang="en-US" i="1" dirty="0" smtClean="0">
                <a:latin typeface="Arial" panose="020B0604020202020204" pitchFamily="34" charset="0"/>
              </a:rPr>
              <a:t>LTBI vs. TB Disease – Module 1, p. 12</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E5967B1-D810-444D-A454-3C6EDE3A4394}" type="slidenum">
              <a:rPr lang="en-US" altLang="en-US" smtClean="0"/>
              <a:pPr>
                <a:defRPr/>
              </a:pPr>
              <a:t>41</a:t>
            </a:fld>
            <a:endParaRPr lang="en-US" altLang="en-US"/>
          </a:p>
        </p:txBody>
      </p:sp>
    </p:spTree>
    <p:extLst>
      <p:ext uri="{BB962C8B-B14F-4D97-AF65-F5344CB8AC3E}">
        <p14:creationId xmlns:p14="http://schemas.microsoft.com/office/powerpoint/2010/main" val="3309950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F9A29B-DE5E-4B5F-A52E-73EA400BD1F1}" type="slidenum">
              <a:rPr lang="en-US" altLang="en-US" smtClean="0"/>
              <a:pPr>
                <a:spcBef>
                  <a:spcPct val="0"/>
                </a:spcBef>
              </a:pPr>
              <a:t>42</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Introduce study questions</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13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26</a:t>
            </a:r>
            <a:endParaRPr lang="en-US" altLang="en-US" smtClean="0">
              <a:solidFill>
                <a:srgbClr val="008080"/>
              </a:solidFill>
              <a:latin typeface="Arial" panose="020B0604020202020204" pitchFamily="34" charset="0"/>
            </a:endParaRPr>
          </a:p>
        </p:txBody>
      </p:sp>
    </p:spTree>
    <p:extLst>
      <p:ext uri="{BB962C8B-B14F-4D97-AF65-F5344CB8AC3E}">
        <p14:creationId xmlns:p14="http://schemas.microsoft.com/office/powerpoint/2010/main" val="1128298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question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27</a:t>
            </a:r>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20D33D-5B56-4106-8600-D7392BCBDC52}"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1714158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27</a:t>
            </a:r>
            <a:endParaRPr lang="en-US" alt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B11EBD-A381-4F04-98F7-80EF020C890F}"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477840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16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27</a:t>
            </a:r>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2E9997-A71E-49A7-A297-58E0B5E90B8A}"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3558231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Read question </a:t>
            </a:r>
          </a:p>
          <a:p>
            <a:r>
              <a:rPr lang="en-US" altLang="en-US" dirty="0"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dirty="0" smtClean="0">
                <a:latin typeface="Arial" panose="020B0604020202020204" pitchFamily="34" charset="0"/>
              </a:rPr>
              <a:t> </a:t>
            </a:r>
          </a:p>
          <a:p>
            <a:r>
              <a:rPr lang="en-US" altLang="en-US" i="1" dirty="0" smtClean="0">
                <a:latin typeface="Arial" panose="020B0604020202020204" pitchFamily="34" charset="0"/>
              </a:rPr>
              <a:t>Answers – Module 1, pp. 27-28</a:t>
            </a:r>
            <a:endParaRPr lang="en-US" altLang="en-US" dirty="0"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E7EE8D-91AF-44D9-9381-4E11200BC651}"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268220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9AA415-FADA-46F2-B346-5466DAC8AD14}" type="slidenum">
              <a:rPr lang="en-US" altLang="en-US" smtClean="0"/>
              <a:pPr>
                <a:spcBef>
                  <a:spcPct val="0"/>
                </a:spcBef>
              </a:pPr>
              <a:t>47</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28</a:t>
            </a:r>
            <a:endParaRPr lang="en-US" altLang="en-US" smtClean="0">
              <a:latin typeface="Arial" panose="020B0604020202020204" pitchFamily="34" charset="0"/>
            </a:endParaRPr>
          </a:p>
        </p:txBody>
      </p:sp>
    </p:spTree>
    <p:extLst>
      <p:ext uri="{BB962C8B-B14F-4D97-AF65-F5344CB8AC3E}">
        <p14:creationId xmlns:p14="http://schemas.microsoft.com/office/powerpoint/2010/main" val="3965335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 </a:t>
            </a:r>
          </a:p>
          <a:p>
            <a:endParaRPr lang="en-US" altLang="en-US" smtClean="0">
              <a:latin typeface="Arial" panose="020B0604020202020204" pitchFamily="34" charset="0"/>
            </a:endParaRPr>
          </a:p>
          <a:p>
            <a:r>
              <a:rPr lang="en-US" altLang="en-US" i="1" smtClean="0">
                <a:latin typeface="Arial" panose="020B0604020202020204" pitchFamily="34" charset="0"/>
              </a:rPr>
              <a:t>Progression from LTBI to TB Disease – Module 1, pp. 18-19</a:t>
            </a:r>
            <a:endParaRPr lang="en-US" alt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085B1CE1-9A58-47BD-8173-FB0F7AAF7745}" type="slidenum">
              <a:rPr lang="en-US" altLang="en-US" sz="1200" b="0" smtClean="0">
                <a:solidFill>
                  <a:schemeClr val="tx1"/>
                </a:solidFill>
              </a:rPr>
              <a:pPr/>
              <a:t>48</a:t>
            </a:fld>
            <a:endParaRPr lang="en-US" altLang="en-US" sz="1200" b="0" smtClean="0">
              <a:solidFill>
                <a:schemeClr val="tx1"/>
              </a:solidFill>
            </a:endParaRPr>
          </a:p>
        </p:txBody>
      </p:sp>
    </p:spTree>
    <p:extLst>
      <p:ext uri="{BB962C8B-B14F-4D97-AF65-F5344CB8AC3E}">
        <p14:creationId xmlns:p14="http://schemas.microsoft.com/office/powerpoint/2010/main" val="726101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since the risk of progressing to TB disease is the highest in the first two years after infection, it is important to detect TB infection early </a:t>
            </a:r>
          </a:p>
          <a:p>
            <a:r>
              <a:rPr lang="en-US" altLang="en-US" smtClean="0">
                <a:latin typeface="Arial" panose="020B0604020202020204" pitchFamily="34" charset="0"/>
              </a:rPr>
              <a:t> </a:t>
            </a:r>
          </a:p>
          <a:p>
            <a:r>
              <a:rPr lang="en-US" altLang="en-US" i="1" smtClean="0">
                <a:latin typeface="Arial" panose="020B0604020202020204" pitchFamily="34" charset="0"/>
              </a:rPr>
              <a:t>Progression to TB Disease – Module 1, p. 18</a:t>
            </a:r>
            <a:endParaRPr lang="en-US" altLang="en-US" smtClean="0">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4D3DC0-0ACD-43E3-A7C6-F4AA2AD8BC67}"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371728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18D80-CC2A-4712-BC66-C09A2F856D59}" type="slidenum">
              <a:rPr lang="en-US" altLang="en-US" smtClean="0"/>
              <a:pPr>
                <a:spcBef>
                  <a:spcPct val="0"/>
                </a:spcBef>
              </a:pPr>
              <a:t>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Review slide content </a:t>
            </a:r>
          </a:p>
        </p:txBody>
      </p:sp>
    </p:spTree>
    <p:extLst>
      <p:ext uri="{BB962C8B-B14F-4D97-AF65-F5344CB8AC3E}">
        <p14:creationId xmlns:p14="http://schemas.microsoft.com/office/powerpoint/2010/main" val="156907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Tell participants that some of these terms can be found in the glossary of print-based Module 1, pp. 2-4</a:t>
            </a:r>
          </a:p>
          <a:p>
            <a:r>
              <a:rPr lang="en-US" altLang="en-US" smtClean="0">
                <a:latin typeface="Arial" panose="020B0604020202020204" pitchFamily="34" charset="0"/>
              </a:rPr>
              <a:t> </a:t>
            </a:r>
          </a:p>
          <a:p>
            <a:r>
              <a:rPr lang="en-US" altLang="en-US" i="1" smtClean="0">
                <a:latin typeface="Arial" panose="020B0604020202020204" pitchFamily="34" charset="0"/>
              </a:rPr>
              <a:t>Progression to TB Disease – Module 1, pp. 18-19</a:t>
            </a:r>
            <a:endParaRPr lang="en-US" altLang="en-US" smtClean="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A7C803-25E1-4613-8BA3-09AD185F0B6E}"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181120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Emphasize that not everyone exposed to TB becomes infected with TB, and not everyone that becomes infected with TB develops TB disease</a:t>
            </a:r>
          </a:p>
          <a:p>
            <a:r>
              <a:rPr lang="en-US" altLang="en-US" smtClean="0">
                <a:latin typeface="Arial" panose="020B0604020202020204" pitchFamily="34" charset="0"/>
              </a:rPr>
              <a:t> </a:t>
            </a:r>
          </a:p>
          <a:p>
            <a:r>
              <a:rPr lang="en-US" altLang="en-US" i="1" smtClean="0">
                <a:latin typeface="Arial" panose="020B0604020202020204" pitchFamily="34" charset="0"/>
              </a:rPr>
              <a:t>Progression to TB Disease – Module 1, p. 18</a:t>
            </a:r>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146612-CE78-4934-ADB3-A18661D8D673}"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2770637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22CF80-6350-42E2-927A-753987383CF0}" type="slidenum">
              <a:rPr lang="en-US" altLang="en-US" smtClean="0"/>
              <a:pPr>
                <a:spcBef>
                  <a:spcPct val="0"/>
                </a:spcBef>
              </a:pPr>
              <a:t>52</a:t>
            </a:fld>
            <a:endParaRPr lang="en-US" alt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Before showing slide, ask participants what is the strongest known risk factor for the progression of TB disease in people with TB infection</a:t>
            </a:r>
          </a:p>
          <a:p>
            <a:r>
              <a:rPr lang="en-US" altLang="en-US" smtClean="0">
                <a:latin typeface="Arial" panose="020B0604020202020204" pitchFamily="34" charset="0"/>
              </a:rPr>
              <a:t> </a:t>
            </a:r>
          </a:p>
          <a:p>
            <a:r>
              <a:rPr lang="en-US" altLang="en-US" smtClean="0">
                <a:latin typeface="Arial" panose="020B0604020202020204" pitchFamily="34" charset="0"/>
              </a:rPr>
              <a:t>Note that worldwide TB is responsible for the deaths of 1 in 3 people living with HIV/AIDS; making it the leading cause of death for people infected with HIV</a:t>
            </a:r>
          </a:p>
          <a:p>
            <a:r>
              <a:rPr lang="en-US" altLang="en-US" smtClean="0">
                <a:latin typeface="Arial" panose="020B0604020202020204" pitchFamily="34" charset="0"/>
              </a:rPr>
              <a:t> </a:t>
            </a:r>
          </a:p>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TB and HIV – Module 1, p. 19</a:t>
            </a:r>
            <a:endParaRPr lang="en-US" altLang="en-US" smtClean="0">
              <a:latin typeface="Arial" panose="020B0604020202020204" pitchFamily="34" charset="0"/>
            </a:endParaRPr>
          </a:p>
          <a:p>
            <a:r>
              <a:rPr lang="en-US" altLang="en-US" i="1" smtClean="0">
                <a:latin typeface="Arial" panose="020B0604020202020204" pitchFamily="34" charset="0"/>
              </a:rPr>
              <a:t>[Image credit:  Mississippi State Department of Health]</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2698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Ask why the risk is so much greater with HIV infection</a:t>
            </a:r>
          </a:p>
          <a:p>
            <a:r>
              <a:rPr lang="en-US" altLang="en-US" smtClean="0">
                <a:latin typeface="Arial" panose="020B0604020202020204" pitchFamily="34" charset="0"/>
              </a:rPr>
              <a:t> </a:t>
            </a:r>
          </a:p>
          <a:p>
            <a:r>
              <a:rPr lang="en-US" altLang="en-US" i="1" smtClean="0">
                <a:latin typeface="Arial" panose="020B0604020202020204" pitchFamily="34" charset="0"/>
              </a:rPr>
              <a:t>TB and HIV – Module 1, p. 19</a:t>
            </a:r>
            <a:endParaRPr lang="en-US" altLang="en-US" smtClean="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C4DA90-B354-4938-B89C-D2EBAAE2CB25}"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3866884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20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28</a:t>
            </a:r>
            <a:endParaRPr lang="en-US" altLang="en-US" smtClean="0">
              <a:latin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3E16B3-645D-4ED1-97C2-CCF36FB0BE0D}" type="slidenum">
              <a:rPr lang="en-US" altLang="en-US" smtClean="0"/>
              <a:pPr>
                <a:spcBef>
                  <a:spcPct val="0"/>
                </a:spcBef>
              </a:pPr>
              <a:t>54</a:t>
            </a:fld>
            <a:endParaRPr lang="en-US" altLang="en-US" smtClean="0"/>
          </a:p>
        </p:txBody>
      </p:sp>
    </p:spTree>
    <p:extLst>
      <p:ext uri="{BB962C8B-B14F-4D97-AF65-F5344CB8AC3E}">
        <p14:creationId xmlns:p14="http://schemas.microsoft.com/office/powerpoint/2010/main" val="140583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pp. 28-29</a:t>
            </a:r>
            <a:endParaRPr lang="en-US" altLang="en-US" smtClean="0">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E7A74-B87C-400A-B692-9FBF7557C4F2}"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382646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CFFDB4-BB5D-4335-AC4D-511EE380108F}" type="slidenum">
              <a:rPr lang="en-US" altLang="en-US" smtClean="0"/>
              <a:pPr>
                <a:spcBef>
                  <a:spcPct val="0"/>
                </a:spcBef>
              </a:pPr>
              <a:t>56</a:t>
            </a:fld>
            <a:endParaRPr lang="en-US" alt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for a volunteer to 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29</a:t>
            </a:r>
            <a:endParaRPr lang="en-US" altLang="en-US" smtClean="0">
              <a:latin typeface="Arial" panose="020B0604020202020204" pitchFamily="34" charset="0"/>
            </a:endParaRPr>
          </a:p>
        </p:txBody>
      </p:sp>
    </p:spTree>
    <p:extLst>
      <p:ext uri="{BB962C8B-B14F-4D97-AF65-F5344CB8AC3E}">
        <p14:creationId xmlns:p14="http://schemas.microsoft.com/office/powerpoint/2010/main" val="3109530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endParaRPr lang="en-US" altLang="en-US" smtClean="0">
              <a:latin typeface="Arial" panose="020B0604020202020204" pitchFamily="34" charset="0"/>
            </a:endParaRPr>
          </a:p>
          <a:p>
            <a:r>
              <a:rPr lang="en-US" altLang="en-US" smtClean="0">
                <a:latin typeface="Arial" panose="020B0604020202020204" pitchFamily="34" charset="0"/>
              </a:rPr>
              <a:t>Note that some patients who have extrapulmonary TB also have pulmonary TB</a:t>
            </a:r>
          </a:p>
          <a:p>
            <a:endParaRPr lang="en-US" altLang="en-US" smtClean="0">
              <a:latin typeface="Arial" panose="020B0604020202020204" pitchFamily="34" charset="0"/>
            </a:endParaRPr>
          </a:p>
          <a:p>
            <a:r>
              <a:rPr lang="en-US" altLang="en-US" i="1" smtClean="0">
                <a:latin typeface="Arial" panose="020B0604020202020204" pitchFamily="34" charset="0"/>
              </a:rPr>
              <a:t>Sites of TB Disease, Module 1, p. 22</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14AEEB8C-A632-42B9-B52A-16B2BE4FA7B2}" type="slidenum">
              <a:rPr lang="en-US" altLang="en-US" sz="1200" b="0" smtClean="0">
                <a:solidFill>
                  <a:schemeClr val="tx1"/>
                </a:solidFill>
              </a:rPr>
              <a:pPr/>
              <a:t>57</a:t>
            </a:fld>
            <a:endParaRPr lang="en-US" altLang="en-US" sz="1200" b="0" smtClean="0">
              <a:solidFill>
                <a:schemeClr val="tx1"/>
              </a:solidFill>
            </a:endParaRPr>
          </a:p>
        </p:txBody>
      </p:sp>
    </p:spTree>
    <p:extLst>
      <p:ext uri="{BB962C8B-B14F-4D97-AF65-F5344CB8AC3E}">
        <p14:creationId xmlns:p14="http://schemas.microsoft.com/office/powerpoint/2010/main" val="38172346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i="1" smtClean="0">
                <a:latin typeface="Arial" panose="020B0604020202020204" pitchFamily="34" charset="0"/>
              </a:rPr>
              <a:t>Sites of TB Disease – Module 1, p. 22</a:t>
            </a:r>
            <a:endParaRPr lang="en-US" altLang="en-US" smtClean="0">
              <a:latin typeface="Arial" panose="020B0604020202020204" pitchFamily="34" charset="0"/>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88FF0-04B6-428D-9C7C-D45CCF6A3648}"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2862416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disseminated TB is rare, but very serious</a:t>
            </a:r>
          </a:p>
          <a:p>
            <a:r>
              <a:rPr lang="en-US" altLang="en-US" smtClean="0">
                <a:latin typeface="Arial" panose="020B0604020202020204" pitchFamily="34" charset="0"/>
              </a:rPr>
              <a:t> </a:t>
            </a:r>
          </a:p>
          <a:p>
            <a:r>
              <a:rPr lang="en-US" altLang="en-US" i="1" smtClean="0">
                <a:latin typeface="Arial" panose="020B0604020202020204" pitchFamily="34" charset="0"/>
              </a:rPr>
              <a:t>Sites of TB Disease – Module 1, p. 22</a:t>
            </a:r>
            <a:endParaRPr lang="en-US" altLang="en-US" smtClean="0">
              <a:latin typeface="Arial" panose="020B0604020202020204"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B28E7F-4CE6-47FA-B80D-892224876871}"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258234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i="1" smtClean="0">
                <a:latin typeface="Arial" panose="020B0604020202020204" pitchFamily="34" charset="0"/>
              </a:rPr>
              <a:t>History of TB - Module 1, pp. 5-6</a:t>
            </a:r>
            <a:endParaRPr lang="en-US" altLang="en-US" smtClean="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2A18A6DE-F609-44E3-BDF3-F3AAA7C32DB9}" type="slidenum">
              <a:rPr lang="en-US" altLang="en-US" sz="1200" b="0" smtClean="0">
                <a:solidFill>
                  <a:schemeClr val="tx1"/>
                </a:solidFill>
              </a:rPr>
              <a:pPr/>
              <a:t>6</a:t>
            </a:fld>
            <a:endParaRPr lang="en-US" altLang="en-US" sz="1200" b="0" smtClean="0">
              <a:solidFill>
                <a:schemeClr val="tx1"/>
              </a:solidFill>
            </a:endParaRPr>
          </a:p>
        </p:txBody>
      </p:sp>
    </p:spTree>
    <p:extLst>
      <p:ext uri="{BB962C8B-B14F-4D97-AF65-F5344CB8AC3E}">
        <p14:creationId xmlns:p14="http://schemas.microsoft.com/office/powerpoint/2010/main" val="2424808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study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to turn to p. 24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Ask for a volunteer to read question</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29</a:t>
            </a:r>
            <a:endParaRPr lang="en-US" altLang="en-US" smtClean="0">
              <a:latin typeface="Arial" panose="020B0604020202020204"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CDF3D-8618-4624-994B-18C2390CB7B8}"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2223073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section</a:t>
            </a:r>
          </a:p>
          <a:p>
            <a:r>
              <a:rPr lang="en-US" altLang="en-US" smtClean="0">
                <a:latin typeface="Arial" panose="020B0604020202020204" pitchFamily="34" charset="0"/>
              </a:rPr>
              <a:t> </a:t>
            </a:r>
          </a:p>
          <a:p>
            <a:r>
              <a:rPr lang="en-US" altLang="en-US" i="1" smtClean="0">
                <a:latin typeface="Arial" panose="020B0604020202020204" pitchFamily="34" charset="0"/>
              </a:rPr>
              <a:t>TB Classification System</a:t>
            </a:r>
            <a:r>
              <a:rPr lang="en-US" altLang="en-US" smtClean="0">
                <a:latin typeface="Arial" panose="020B0604020202020204" pitchFamily="34" charset="0"/>
              </a:rPr>
              <a:t> </a:t>
            </a:r>
            <a:r>
              <a:rPr lang="en-US" altLang="en-US" i="1" smtClean="0">
                <a:latin typeface="Arial" panose="020B0604020202020204" pitchFamily="34" charset="0"/>
              </a:rPr>
              <a:t>Module 1, p. 23</a:t>
            </a:r>
            <a:endParaRPr lang="en-US" altLang="en-US" smtClean="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134EA9D7-E99C-48CA-9437-17988D9F9F8E}" type="slidenum">
              <a:rPr lang="en-US" altLang="en-US" sz="1200" b="0" smtClean="0">
                <a:solidFill>
                  <a:schemeClr val="tx1"/>
                </a:solidFill>
              </a:rPr>
              <a:pPr/>
              <a:t>61</a:t>
            </a:fld>
            <a:endParaRPr lang="en-US" altLang="en-US" sz="1200" b="0" smtClean="0">
              <a:solidFill>
                <a:schemeClr val="tx1"/>
              </a:solidFill>
            </a:endParaRPr>
          </a:p>
        </p:txBody>
      </p:sp>
    </p:spTree>
    <p:extLst>
      <p:ext uri="{BB962C8B-B14F-4D97-AF65-F5344CB8AC3E}">
        <p14:creationId xmlns:p14="http://schemas.microsoft.com/office/powerpoint/2010/main" val="4096428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State that this classification system is sometimes referred to as the American Thoracic Society (ATS) classification system </a:t>
            </a:r>
          </a:p>
          <a:p>
            <a:r>
              <a:rPr lang="en-US" altLang="en-US" smtClean="0">
                <a:latin typeface="Arial" panose="020B0604020202020204" pitchFamily="34" charset="0"/>
              </a:rPr>
              <a:t> </a:t>
            </a:r>
          </a:p>
          <a:p>
            <a:r>
              <a:rPr lang="en-US" altLang="en-US" i="1" smtClean="0">
                <a:latin typeface="Arial" panose="020B0604020202020204" pitchFamily="34" charset="0"/>
              </a:rPr>
              <a:t>TB Classification System – Module 1, p. 23</a:t>
            </a:r>
            <a:endParaRPr lang="en-US" altLang="en-US" smtClean="0">
              <a:latin typeface="Arial" panose="020B0604020202020204" pitchFamily="3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D9034E-3BF9-47BD-9420-4F6C66204315}" type="slidenum">
              <a:rPr lang="en-US" altLang="en-US" smtClean="0"/>
              <a:pPr>
                <a:spcBef>
                  <a:spcPct val="0"/>
                </a:spcBef>
              </a:pPr>
              <a:t>62</a:t>
            </a:fld>
            <a:endParaRPr lang="en-US" altLang="en-US" smtClean="0"/>
          </a:p>
        </p:txBody>
      </p:sp>
    </p:spTree>
    <p:extLst>
      <p:ext uri="{BB962C8B-B14F-4D97-AF65-F5344CB8AC3E}">
        <p14:creationId xmlns:p14="http://schemas.microsoft.com/office/powerpoint/2010/main" val="1417393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State that any TB patient with a classification of 3 or 5 should receive treatment for TB, and should be reported to the health department</a:t>
            </a:r>
          </a:p>
          <a:p>
            <a:r>
              <a:rPr lang="en-US" altLang="en-US" smtClean="0">
                <a:latin typeface="Arial" panose="020B0604020202020204" pitchFamily="34" charset="0"/>
              </a:rPr>
              <a:t> </a:t>
            </a:r>
          </a:p>
          <a:p>
            <a:r>
              <a:rPr lang="en-US" altLang="en-US" i="1" smtClean="0">
                <a:latin typeface="Arial" panose="020B0604020202020204" pitchFamily="34" charset="0"/>
              </a:rPr>
              <a:t>TB Classification System – Module 1, p. 23</a:t>
            </a:r>
            <a:endParaRPr lang="en-US" altLang="en-US" smtClean="0">
              <a:latin typeface="Arial" panose="020B0604020202020204" pitchFamily="34" charset="0"/>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A1E2A2-A43E-4861-BF1A-644DB0C3066D}"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36898586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to turn to p. 24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29</a:t>
            </a:r>
            <a:endParaRPr lang="en-US" altLang="en-US" smtClean="0">
              <a:latin typeface="Arial" panose="020B0604020202020204" pitchFamily="34" charset="0"/>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D8EF6B-7153-4064-8479-0010A8D3EB45}" type="slidenum">
              <a:rPr lang="en-US" altLang="en-US" smtClean="0"/>
              <a:pPr>
                <a:spcBef>
                  <a:spcPct val="0"/>
                </a:spcBef>
              </a:pPr>
              <a:t>64</a:t>
            </a:fld>
            <a:endParaRPr lang="en-US" altLang="en-US" smtClean="0"/>
          </a:p>
        </p:txBody>
      </p:sp>
    </p:spTree>
    <p:extLst>
      <p:ext uri="{BB962C8B-B14F-4D97-AF65-F5344CB8AC3E}">
        <p14:creationId xmlns:p14="http://schemas.microsoft.com/office/powerpoint/2010/main" val="3238962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Introduce case studies</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98A83BC9-6355-41F0-B6A8-FC0589932B6F}" type="slidenum">
              <a:rPr lang="en-US" altLang="en-US" sz="1200" b="0" smtClean="0">
                <a:solidFill>
                  <a:schemeClr val="tx1"/>
                </a:solidFill>
              </a:rPr>
              <a:pPr/>
              <a:t>65</a:t>
            </a:fld>
            <a:endParaRPr lang="en-US" altLang="en-US" sz="1200" b="0" smtClean="0">
              <a:solidFill>
                <a:schemeClr val="tx1"/>
              </a:solidFill>
            </a:endParaRPr>
          </a:p>
        </p:txBody>
      </p:sp>
    </p:spTree>
    <p:extLst>
      <p:ext uri="{BB962C8B-B14F-4D97-AF65-F5344CB8AC3E}">
        <p14:creationId xmlns:p14="http://schemas.microsoft.com/office/powerpoint/2010/main" val="3701849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turn to p. 15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1.1 – Module 1, p. 15</a:t>
            </a:r>
            <a:endParaRPr lang="en-US" altLang="en-US" smtClean="0">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06CED3-29EF-4052-A720-19F40D19074D}" type="slidenum">
              <a:rPr lang="en-US" altLang="en-US" smtClean="0"/>
              <a:pPr>
                <a:spcBef>
                  <a:spcPct val="0"/>
                </a:spcBef>
              </a:pPr>
              <a:t>66</a:t>
            </a:fld>
            <a:endParaRPr lang="en-US" altLang="en-US" smtClean="0"/>
          </a:p>
        </p:txBody>
      </p:sp>
    </p:spTree>
    <p:extLst>
      <p:ext uri="{BB962C8B-B14F-4D97-AF65-F5344CB8AC3E}">
        <p14:creationId xmlns:p14="http://schemas.microsoft.com/office/powerpoint/2010/main" val="21842842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questions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30</a:t>
            </a:r>
            <a:endParaRPr lang="en-US" altLang="en-US" smtClean="0">
              <a:latin typeface="Arial" panose="020B0604020202020204" pitchFamily="34" charset="0"/>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E2EDABF0-3978-476C-99A2-758BB5C2C9A7}" type="slidenum">
              <a:rPr lang="en-US" altLang="en-US" sz="1200" b="0" smtClean="0">
                <a:solidFill>
                  <a:schemeClr val="tx1"/>
                </a:solidFill>
              </a:rPr>
              <a:pPr/>
              <a:t>67</a:t>
            </a:fld>
            <a:endParaRPr lang="en-US" altLang="en-US" sz="1200" b="0" smtClean="0">
              <a:solidFill>
                <a:schemeClr val="tx1"/>
              </a:solidFill>
            </a:endParaRPr>
          </a:p>
        </p:txBody>
      </p:sp>
    </p:spTree>
    <p:extLst>
      <p:ext uri="{BB962C8B-B14F-4D97-AF65-F5344CB8AC3E}">
        <p14:creationId xmlns:p14="http://schemas.microsoft.com/office/powerpoint/2010/main" val="706944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participants turn to p. 21 (if participants have print-based modules)</a:t>
            </a:r>
          </a:p>
          <a:p>
            <a:r>
              <a:rPr lang="en-US" altLang="en-US" smtClean="0">
                <a:latin typeface="Arial" panose="020B0604020202020204" pitchFamily="34" charset="0"/>
              </a:rPr>
              <a:t> </a:t>
            </a:r>
          </a:p>
          <a:p>
            <a:r>
              <a:rPr lang="en-US" altLang="en-US" smtClean="0">
                <a:latin typeface="Arial" panose="020B0604020202020204" pitchFamily="34" charset="0"/>
              </a:rPr>
              <a:t>Read case study </a:t>
            </a:r>
          </a:p>
          <a:p>
            <a:r>
              <a:rPr lang="en-US" altLang="en-US" smtClean="0">
                <a:latin typeface="Arial" panose="020B0604020202020204" pitchFamily="34" charset="0"/>
              </a:rPr>
              <a:t> </a:t>
            </a:r>
          </a:p>
          <a:p>
            <a:r>
              <a:rPr lang="en-US" altLang="en-US" i="1" smtClean="0">
                <a:latin typeface="Arial" panose="020B0604020202020204" pitchFamily="34" charset="0"/>
              </a:rPr>
              <a:t>Case Study 1.2 – Module 1, p. 21</a:t>
            </a:r>
            <a:endParaRPr lang="en-US" altLang="en-US" smtClean="0">
              <a:latin typeface="Arial" panose="020B0604020202020204"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BF984D94-1AF3-45F8-9493-EDCAAF2F0778}" type="slidenum">
              <a:rPr lang="en-US" altLang="en-US" sz="1200" b="0" smtClean="0">
                <a:solidFill>
                  <a:schemeClr val="tx1"/>
                </a:solidFill>
              </a:rPr>
              <a:pPr/>
              <a:t>68</a:t>
            </a:fld>
            <a:endParaRPr lang="en-US" altLang="en-US" sz="1200" b="0" smtClean="0">
              <a:solidFill>
                <a:schemeClr val="tx1"/>
              </a:solidFill>
            </a:endParaRPr>
          </a:p>
        </p:txBody>
      </p:sp>
    </p:spTree>
    <p:extLst>
      <p:ext uri="{BB962C8B-B14F-4D97-AF65-F5344CB8AC3E}">
        <p14:creationId xmlns:p14="http://schemas.microsoft.com/office/powerpoint/2010/main" val="33024734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Read case study question </a:t>
            </a:r>
          </a:p>
          <a:p>
            <a:r>
              <a:rPr lang="en-US" altLang="en-US" smtClean="0">
                <a:latin typeface="Arial" panose="020B0604020202020204" pitchFamily="34" charset="0"/>
              </a:rPr>
              <a:t> </a:t>
            </a:r>
          </a:p>
          <a:p>
            <a:r>
              <a:rPr lang="en-US" altLang="en-US" smtClean="0">
                <a:latin typeface="Arial" panose="020B0604020202020204" pitchFamily="34" charset="0"/>
              </a:rPr>
              <a:t>Ask participants for answers </a:t>
            </a:r>
          </a:p>
          <a:p>
            <a:r>
              <a:rPr lang="en-US" altLang="en-US" smtClean="0">
                <a:latin typeface="Arial" panose="020B0604020202020204" pitchFamily="34" charset="0"/>
              </a:rPr>
              <a:t> </a:t>
            </a:r>
          </a:p>
          <a:p>
            <a:r>
              <a:rPr lang="en-US" altLang="en-US" smtClean="0">
                <a:latin typeface="Arial" panose="020B0604020202020204" pitchFamily="34" charset="0"/>
              </a:rPr>
              <a:t>Ask if there are any questions about Module 1 before moving on to Module 2</a:t>
            </a:r>
          </a:p>
          <a:p>
            <a:r>
              <a:rPr lang="en-US" altLang="en-US" smtClean="0">
                <a:latin typeface="Arial" panose="020B0604020202020204" pitchFamily="34" charset="0"/>
              </a:rPr>
              <a:t> </a:t>
            </a:r>
          </a:p>
          <a:p>
            <a:r>
              <a:rPr lang="en-US" altLang="en-US" i="1" smtClean="0">
                <a:latin typeface="Arial" panose="020B0604020202020204" pitchFamily="34" charset="0"/>
              </a:rPr>
              <a:t>Answers – Module 1, p. 30</a:t>
            </a:r>
            <a:endParaRPr lang="en-US" altLang="en-US" smtClean="0">
              <a:latin typeface="Arial" panose="020B0604020202020204"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4000" b="1">
                <a:solidFill>
                  <a:srgbClr val="009999"/>
                </a:solidFill>
                <a:latin typeface="Arial" panose="020B0604020202020204" pitchFamily="34" charset="0"/>
              </a:defRPr>
            </a:lvl1pPr>
            <a:lvl2pPr marL="742950" indent="-285750" defTabSz="931863">
              <a:defRPr sz="4000" b="1">
                <a:solidFill>
                  <a:srgbClr val="009999"/>
                </a:solidFill>
                <a:latin typeface="Arial" panose="020B0604020202020204" pitchFamily="34" charset="0"/>
              </a:defRPr>
            </a:lvl2pPr>
            <a:lvl3pPr marL="1143000" indent="-228600" defTabSz="931863">
              <a:defRPr sz="4000" b="1">
                <a:solidFill>
                  <a:srgbClr val="009999"/>
                </a:solidFill>
                <a:latin typeface="Arial" panose="020B0604020202020204" pitchFamily="34" charset="0"/>
              </a:defRPr>
            </a:lvl3pPr>
            <a:lvl4pPr marL="1600200" indent="-228600" defTabSz="931863">
              <a:defRPr sz="4000" b="1">
                <a:solidFill>
                  <a:srgbClr val="009999"/>
                </a:solidFill>
                <a:latin typeface="Arial" panose="020B0604020202020204" pitchFamily="34" charset="0"/>
              </a:defRPr>
            </a:lvl4pPr>
            <a:lvl5pPr marL="2057400" indent="-228600" defTabSz="931863">
              <a:defRPr sz="4000" b="1">
                <a:solidFill>
                  <a:srgbClr val="009999"/>
                </a:solidFill>
                <a:latin typeface="Arial" panose="020B0604020202020204" pitchFamily="34" charset="0"/>
              </a:defRPr>
            </a:lvl5pPr>
            <a:lvl6pPr marL="2514600" indent="-228600" defTabSz="931863" eaLnBrk="0" fontAlgn="base" hangingPunct="0">
              <a:spcBef>
                <a:spcPct val="0"/>
              </a:spcBef>
              <a:spcAft>
                <a:spcPct val="0"/>
              </a:spcAft>
              <a:defRPr sz="4000" b="1">
                <a:solidFill>
                  <a:srgbClr val="009999"/>
                </a:solidFill>
                <a:latin typeface="Arial" panose="020B0604020202020204" pitchFamily="34" charset="0"/>
              </a:defRPr>
            </a:lvl6pPr>
            <a:lvl7pPr marL="2971800" indent="-228600" defTabSz="931863" eaLnBrk="0" fontAlgn="base" hangingPunct="0">
              <a:spcBef>
                <a:spcPct val="0"/>
              </a:spcBef>
              <a:spcAft>
                <a:spcPct val="0"/>
              </a:spcAft>
              <a:defRPr sz="4000" b="1">
                <a:solidFill>
                  <a:srgbClr val="009999"/>
                </a:solidFill>
                <a:latin typeface="Arial" panose="020B0604020202020204" pitchFamily="34" charset="0"/>
              </a:defRPr>
            </a:lvl7pPr>
            <a:lvl8pPr marL="3429000" indent="-228600" defTabSz="931863" eaLnBrk="0" fontAlgn="base" hangingPunct="0">
              <a:spcBef>
                <a:spcPct val="0"/>
              </a:spcBef>
              <a:spcAft>
                <a:spcPct val="0"/>
              </a:spcAft>
              <a:defRPr sz="4000" b="1">
                <a:solidFill>
                  <a:srgbClr val="009999"/>
                </a:solidFill>
                <a:latin typeface="Arial" panose="020B0604020202020204" pitchFamily="34" charset="0"/>
              </a:defRPr>
            </a:lvl8pPr>
            <a:lvl9pPr marL="3886200" indent="-228600" defTabSz="931863" eaLnBrk="0" fontAlgn="base" hangingPunct="0">
              <a:spcBef>
                <a:spcPct val="0"/>
              </a:spcBef>
              <a:spcAft>
                <a:spcPct val="0"/>
              </a:spcAft>
              <a:defRPr sz="4000" b="1">
                <a:solidFill>
                  <a:srgbClr val="009999"/>
                </a:solidFill>
                <a:latin typeface="Arial" panose="020B0604020202020204" pitchFamily="34" charset="0"/>
              </a:defRPr>
            </a:lvl9pPr>
          </a:lstStyle>
          <a:p>
            <a:fld id="{5445A93E-11B9-4F2F-9877-74075E266E19}" type="slidenum">
              <a:rPr lang="en-US" altLang="en-US" sz="1200" b="0" smtClean="0">
                <a:solidFill>
                  <a:schemeClr val="tx1"/>
                </a:solidFill>
              </a:rPr>
              <a:pPr/>
              <a:t>69</a:t>
            </a:fld>
            <a:endParaRPr lang="en-US" altLang="en-US" sz="1200" b="0" smtClean="0">
              <a:solidFill>
                <a:schemeClr val="tx1"/>
              </a:solidFill>
            </a:endParaRPr>
          </a:p>
        </p:txBody>
      </p:sp>
    </p:spTree>
    <p:extLst>
      <p:ext uri="{BB962C8B-B14F-4D97-AF65-F5344CB8AC3E}">
        <p14:creationId xmlns:p14="http://schemas.microsoft.com/office/powerpoint/2010/main" val="146778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B56825-061F-4C10-B322-A53760E8677B}" type="slidenum">
              <a:rPr lang="en-US" altLang="en-US" smtClean="0"/>
              <a:pPr>
                <a:spcBef>
                  <a:spcPct val="0"/>
                </a:spcBef>
              </a:pPr>
              <a:t>7</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Before showing slide, ask participants if they know of other names for TB</a:t>
            </a:r>
          </a:p>
          <a:p>
            <a:r>
              <a:rPr lang="en-US" altLang="en-US" smtClean="0">
                <a:latin typeface="Arial" panose="020B0604020202020204" pitchFamily="34" charset="0"/>
              </a:rPr>
              <a:t> </a:t>
            </a:r>
          </a:p>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i="1" smtClean="0">
                <a:latin typeface="Arial" panose="020B0604020202020204" pitchFamily="34" charset="0"/>
              </a:rPr>
              <a:t>History of TB - Module 1, p. 5</a:t>
            </a:r>
            <a:endParaRPr lang="en-US" altLang="en-US" smtClean="0">
              <a:latin typeface="Arial" panose="020B0604020202020204" pitchFamily="34" charset="0"/>
            </a:endParaRPr>
          </a:p>
          <a:p>
            <a:r>
              <a:rPr lang="en-US" altLang="en-US" i="1" smtClean="0">
                <a:latin typeface="Arial" panose="020B0604020202020204" pitchFamily="34" charset="0"/>
              </a:rPr>
              <a:t>[Image credit:  U.S. National Library of Medicine]</a:t>
            </a:r>
            <a:endParaRPr lang="en-US" altLang="en-US" smtClean="0">
              <a:latin typeface="Arial" panose="020B0604020202020204" pitchFamily="34" charset="0"/>
            </a:endParaRPr>
          </a:p>
        </p:txBody>
      </p:sp>
    </p:spTree>
    <p:extLst>
      <p:ext uri="{BB962C8B-B14F-4D97-AF65-F5344CB8AC3E}">
        <p14:creationId xmlns:p14="http://schemas.microsoft.com/office/powerpoint/2010/main" val="181009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3A042D-9D3F-4078-9C2F-B92788ABA189}" type="slidenum">
              <a:rPr lang="en-US" altLang="en-US" smtClean="0"/>
              <a:pPr>
                <a:spcBef>
                  <a:spcPct val="0"/>
                </a:spcBef>
              </a:pPr>
              <a:t>8</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a:t>
            </a:r>
          </a:p>
          <a:p>
            <a:r>
              <a:rPr lang="en-US" altLang="en-US" smtClean="0">
                <a:latin typeface="Arial" panose="020B0604020202020204" pitchFamily="34" charset="0"/>
              </a:rPr>
              <a:t> </a:t>
            </a:r>
          </a:p>
          <a:p>
            <a:r>
              <a:rPr lang="en-US" altLang="en-US" smtClean="0">
                <a:latin typeface="Arial" panose="020B0604020202020204" pitchFamily="34" charset="0"/>
              </a:rPr>
              <a:t>Note that the image is of </a:t>
            </a:r>
            <a:r>
              <a:rPr lang="en-US" altLang="en-US" i="1" smtClean="0">
                <a:latin typeface="Arial" panose="020B0604020202020204" pitchFamily="34" charset="0"/>
              </a:rPr>
              <a:t>Mycobacterium tuberculosis </a:t>
            </a:r>
            <a:endParaRPr lang="en-US" altLang="en-US" smtClean="0">
              <a:latin typeface="Arial" panose="020B0604020202020204" pitchFamily="34" charset="0"/>
            </a:endParaRPr>
          </a:p>
          <a:p>
            <a:r>
              <a:rPr lang="en-US" altLang="en-US" smtClean="0">
                <a:latin typeface="Arial" panose="020B0604020202020204" pitchFamily="34" charset="0"/>
              </a:rPr>
              <a:t> </a:t>
            </a:r>
          </a:p>
          <a:p>
            <a:r>
              <a:rPr lang="en-US" altLang="en-US" i="1" smtClean="0">
                <a:latin typeface="Arial" panose="020B0604020202020204" pitchFamily="34" charset="0"/>
              </a:rPr>
              <a:t>History of TB - Module 1, p. 5</a:t>
            </a:r>
            <a:endParaRPr lang="en-US" altLang="en-US" smtClean="0">
              <a:latin typeface="Arial" panose="020B0604020202020204" pitchFamily="34" charset="0"/>
            </a:endParaRPr>
          </a:p>
          <a:p>
            <a:endParaRPr lang="en-US" altLang="en-US" smtClean="0">
              <a:latin typeface="Arial" panose="020B0604020202020204" pitchFamily="34" charset="0"/>
            </a:endParaRPr>
          </a:p>
          <a:p>
            <a:r>
              <a:rPr lang="en-US" altLang="en-US" i="1" smtClean="0">
                <a:latin typeface="Arial" panose="020B0604020202020204" pitchFamily="34" charset="0"/>
              </a:rPr>
              <a:t>[Image credit: Janice Haney Carr]</a:t>
            </a:r>
            <a:endParaRPr lang="en-US" altLang="en-US" smtClean="0">
              <a:latin typeface="Arial" panose="020B0604020202020204" pitchFamily="34" charset="0"/>
            </a:endParaRPr>
          </a:p>
        </p:txBody>
      </p:sp>
    </p:spTree>
    <p:extLst>
      <p:ext uri="{BB962C8B-B14F-4D97-AF65-F5344CB8AC3E}">
        <p14:creationId xmlns:p14="http://schemas.microsoft.com/office/powerpoint/2010/main" val="383315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FB368E-4986-4424-84B6-135BC7821FAA}" type="slidenum">
              <a:rPr lang="en-US" altLang="en-US" smtClean="0"/>
              <a:pPr>
                <a:spcBef>
                  <a:spcPct val="0"/>
                </a:spcBef>
              </a:pPr>
              <a:t>9</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Review slide content </a:t>
            </a:r>
          </a:p>
          <a:p>
            <a:r>
              <a:rPr lang="en-US" altLang="en-US" smtClean="0">
                <a:latin typeface="Arial" panose="020B0604020202020204" pitchFamily="34" charset="0"/>
              </a:rPr>
              <a:t> </a:t>
            </a:r>
          </a:p>
          <a:p>
            <a:r>
              <a:rPr lang="en-US" altLang="en-US" smtClean="0">
                <a:latin typeface="Arial" panose="020B0604020202020204" pitchFamily="34" charset="0"/>
              </a:rPr>
              <a:t>Explain that the image is of women at a sanatorium resting outside</a:t>
            </a:r>
          </a:p>
          <a:p>
            <a:r>
              <a:rPr lang="en-US" altLang="en-US" smtClean="0">
                <a:latin typeface="Arial" panose="020B0604020202020204" pitchFamily="34" charset="0"/>
              </a:rPr>
              <a:t> </a:t>
            </a:r>
          </a:p>
          <a:p>
            <a:r>
              <a:rPr lang="en-US" altLang="en-US" smtClean="0">
                <a:latin typeface="Arial" panose="020B0604020202020204" pitchFamily="34" charset="0"/>
              </a:rPr>
              <a:t>Note that it used to be believed that cool, fresh air was beneficial for TB patients</a:t>
            </a:r>
          </a:p>
          <a:p>
            <a:r>
              <a:rPr lang="en-US" altLang="en-US" b="1" i="1" smtClean="0">
                <a:latin typeface="Arial" panose="020B0604020202020204" pitchFamily="34" charset="0"/>
              </a:rPr>
              <a:t> </a:t>
            </a:r>
            <a:endParaRPr lang="en-US" altLang="en-US" smtClean="0">
              <a:latin typeface="Arial" panose="020B0604020202020204" pitchFamily="34" charset="0"/>
            </a:endParaRPr>
          </a:p>
          <a:p>
            <a:r>
              <a:rPr lang="en-US" altLang="en-US" i="1" smtClean="0">
                <a:latin typeface="Arial" panose="020B0604020202020204" pitchFamily="34" charset="0"/>
              </a:rPr>
              <a:t>History of TB - Module 1, p. 5</a:t>
            </a:r>
            <a:endParaRPr lang="en-US" altLang="en-US" smtClean="0">
              <a:latin typeface="Arial" panose="020B0604020202020204" pitchFamily="34" charset="0"/>
            </a:endParaRPr>
          </a:p>
        </p:txBody>
      </p:sp>
    </p:spTree>
    <p:extLst>
      <p:ext uri="{BB962C8B-B14F-4D97-AF65-F5344CB8AC3E}">
        <p14:creationId xmlns:p14="http://schemas.microsoft.com/office/powerpoint/2010/main" val="305469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5800" y="3124200"/>
            <a:ext cx="769620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0658" name="Rectangle 2"/>
          <p:cNvSpPr>
            <a:spLocks noGrp="1" noChangeArrowheads="1"/>
          </p:cNvSpPr>
          <p:nvPr>
            <p:ph type="ctrTitle"/>
          </p:nvPr>
        </p:nvSpPr>
        <p:spPr>
          <a:xfrm>
            <a:off x="685800" y="1600200"/>
            <a:ext cx="7772400" cy="1470025"/>
          </a:xfrm>
        </p:spPr>
        <p:txBody>
          <a:bodyPr/>
          <a:lstStyle>
            <a:lvl1pPr>
              <a:defRPr sz="4800"/>
            </a:lvl1pPr>
          </a:lstStyle>
          <a:p>
            <a:r>
              <a:rPr lang="en-US"/>
              <a:t>Click to edit Master title style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858000" y="6305550"/>
            <a:ext cx="2133600" cy="476250"/>
          </a:xfrm>
        </p:spPr>
        <p:txBody>
          <a:bodyPr/>
          <a:lstStyle>
            <a:lvl1pPr>
              <a:defRPr/>
            </a:lvl1pPr>
          </a:lstStyle>
          <a:p>
            <a:pPr>
              <a:defRPr/>
            </a:pPr>
            <a:fld id="{A62942EC-7859-4A00-BC4C-B4E9724C18D7}" type="slidenum">
              <a:rPr lang="en-US" altLang="en-US"/>
              <a:pPr>
                <a:defRPr/>
              </a:pPr>
              <a:t>‹#›</a:t>
            </a:fld>
            <a:endParaRPr lang="en-US" altLang="en-US"/>
          </a:p>
        </p:txBody>
      </p:sp>
    </p:spTree>
    <p:extLst>
      <p:ext uri="{BB962C8B-B14F-4D97-AF65-F5344CB8AC3E}">
        <p14:creationId xmlns:p14="http://schemas.microsoft.com/office/powerpoint/2010/main" val="33912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0E2FD356-C546-4225-AA71-F8B79D0EE70E}" type="slidenum">
              <a:rPr lang="en-US" altLang="en-US"/>
              <a:pPr>
                <a:defRPr/>
              </a:pPr>
              <a:t>‹#›</a:t>
            </a:fld>
            <a:endParaRPr lang="en-US" altLang="en-US"/>
          </a:p>
        </p:txBody>
      </p:sp>
    </p:spTree>
    <p:extLst>
      <p:ext uri="{BB962C8B-B14F-4D97-AF65-F5344CB8AC3E}">
        <p14:creationId xmlns:p14="http://schemas.microsoft.com/office/powerpoint/2010/main" val="5056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52400"/>
            <a:ext cx="20637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152400"/>
            <a:ext cx="6043612"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69C73FCB-FB47-4678-80EF-512C04DD840E}" type="slidenum">
              <a:rPr lang="en-US" altLang="en-US"/>
              <a:pPr>
                <a:defRPr/>
              </a:pPr>
              <a:t>‹#›</a:t>
            </a:fld>
            <a:endParaRPr lang="en-US" altLang="en-US"/>
          </a:p>
        </p:txBody>
      </p:sp>
    </p:spTree>
    <p:extLst>
      <p:ext uri="{BB962C8B-B14F-4D97-AF65-F5344CB8AC3E}">
        <p14:creationId xmlns:p14="http://schemas.microsoft.com/office/powerpoint/2010/main" val="860007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508624C8-B4B0-43D0-B27C-9BD62A15E3AC}" type="slidenum">
              <a:rPr lang="en-US" altLang="en-US"/>
              <a:pPr>
                <a:defRPr/>
              </a:pPr>
              <a:t>‹#›</a:t>
            </a:fld>
            <a:endParaRPr lang="en-US" altLang="en-US"/>
          </a:p>
        </p:txBody>
      </p:sp>
    </p:spTree>
    <p:extLst>
      <p:ext uri="{BB962C8B-B14F-4D97-AF65-F5344CB8AC3E}">
        <p14:creationId xmlns:p14="http://schemas.microsoft.com/office/powerpoint/2010/main" val="16622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1CDAA5F0-6F38-45C4-9D75-5253B6FAF13F}" type="slidenum">
              <a:rPr lang="en-US" altLang="en-US"/>
              <a:pPr>
                <a:defRPr/>
              </a:pPr>
              <a:t>‹#›</a:t>
            </a:fld>
            <a:endParaRPr lang="en-US" altLang="en-US"/>
          </a:p>
        </p:txBody>
      </p:sp>
    </p:spTree>
    <p:extLst>
      <p:ext uri="{BB962C8B-B14F-4D97-AF65-F5344CB8AC3E}">
        <p14:creationId xmlns:p14="http://schemas.microsoft.com/office/powerpoint/2010/main" val="225205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BD4574D1-BDAB-4C3E-B19E-65E12F1EAC87}" type="slidenum">
              <a:rPr lang="en-US" altLang="en-US"/>
              <a:pPr>
                <a:defRPr/>
              </a:pPr>
              <a:t>‹#›</a:t>
            </a:fld>
            <a:endParaRPr lang="en-US" altLang="en-US"/>
          </a:p>
        </p:txBody>
      </p:sp>
    </p:spTree>
    <p:extLst>
      <p:ext uri="{BB962C8B-B14F-4D97-AF65-F5344CB8AC3E}">
        <p14:creationId xmlns:p14="http://schemas.microsoft.com/office/powerpoint/2010/main" val="147365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AAA70B32-4064-43AB-9BEF-9584EA70D806}" type="slidenum">
              <a:rPr lang="en-US" altLang="en-US"/>
              <a:pPr>
                <a:defRPr/>
              </a:pPr>
              <a:t>‹#›</a:t>
            </a:fld>
            <a:endParaRPr lang="en-US" altLang="en-US"/>
          </a:p>
        </p:txBody>
      </p:sp>
    </p:spTree>
    <p:extLst>
      <p:ext uri="{BB962C8B-B14F-4D97-AF65-F5344CB8AC3E}">
        <p14:creationId xmlns:p14="http://schemas.microsoft.com/office/powerpoint/2010/main" val="324164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5800" y="1981200"/>
            <a:ext cx="7696200" cy="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0658" name="Rectangle 2"/>
          <p:cNvSpPr>
            <a:spLocks noGrp="1" noChangeArrowheads="1"/>
          </p:cNvSpPr>
          <p:nvPr>
            <p:ph type="ctrTitle"/>
          </p:nvPr>
        </p:nvSpPr>
        <p:spPr>
          <a:xfrm>
            <a:off x="685800" y="1600200"/>
            <a:ext cx="7772400" cy="1470025"/>
          </a:xfrm>
        </p:spPr>
        <p:txBody>
          <a:bodyPr/>
          <a:lstStyle>
            <a:lvl1pPr>
              <a:defRPr sz="4800"/>
            </a:lvl1pPr>
          </a:lstStyle>
          <a:p>
            <a:r>
              <a:rPr lang="en-US"/>
              <a:t>Click to edit Master title style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a:xfrm>
            <a:off x="6858000" y="6305550"/>
            <a:ext cx="2133600" cy="476250"/>
          </a:xfrm>
        </p:spPr>
        <p:txBody>
          <a:bodyPr/>
          <a:lstStyle>
            <a:lvl1pPr>
              <a:defRPr b="0"/>
            </a:lvl1pPr>
          </a:lstStyle>
          <a:p>
            <a:pPr>
              <a:defRPr/>
            </a:pPr>
            <a:fld id="{9623F378-2BE2-4EB1-AB7A-833DBA2C2613}" type="slidenum">
              <a:rPr lang="en-US" altLang="en-US"/>
              <a:pPr>
                <a:defRPr/>
              </a:pPr>
              <a:t>‹#›</a:t>
            </a:fld>
            <a:endParaRPr lang="en-US" altLang="en-US"/>
          </a:p>
        </p:txBody>
      </p:sp>
    </p:spTree>
    <p:extLst>
      <p:ext uri="{BB962C8B-B14F-4D97-AF65-F5344CB8AC3E}">
        <p14:creationId xmlns:p14="http://schemas.microsoft.com/office/powerpoint/2010/main" val="115839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6" name="Slide Number Placeholder 5"/>
          <p:cNvSpPr>
            <a:spLocks noGrp="1"/>
          </p:cNvSpPr>
          <p:nvPr>
            <p:ph type="sldNum" sz="quarter" idx="12"/>
          </p:nvPr>
        </p:nvSpPr>
        <p:spPr/>
        <p:txBody>
          <a:bodyPr/>
          <a:lstStyle>
            <a:lvl1pPr>
              <a:defRPr b="0"/>
            </a:lvl1pPr>
          </a:lstStyle>
          <a:p>
            <a:pPr>
              <a:defRPr/>
            </a:pPr>
            <a:fld id="{D380D4F3-E060-44D3-B941-2B80B9B37E2B}" type="slidenum">
              <a:rPr lang="en-US" altLang="en-US"/>
              <a:pPr>
                <a:defRPr/>
              </a:pPr>
              <a:t>‹#›</a:t>
            </a:fld>
            <a:endParaRPr lang="en-US" altLang="en-US"/>
          </a:p>
        </p:txBody>
      </p:sp>
    </p:spTree>
    <p:extLst>
      <p:ext uri="{BB962C8B-B14F-4D97-AF65-F5344CB8AC3E}">
        <p14:creationId xmlns:p14="http://schemas.microsoft.com/office/powerpoint/2010/main" val="25204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6" name="Slide Number Placeholder 5"/>
          <p:cNvSpPr>
            <a:spLocks noGrp="1"/>
          </p:cNvSpPr>
          <p:nvPr>
            <p:ph type="sldNum" sz="quarter" idx="12"/>
          </p:nvPr>
        </p:nvSpPr>
        <p:spPr/>
        <p:txBody>
          <a:bodyPr/>
          <a:lstStyle>
            <a:lvl1pPr>
              <a:defRPr b="0"/>
            </a:lvl1pPr>
          </a:lstStyle>
          <a:p>
            <a:pPr>
              <a:defRPr/>
            </a:pPr>
            <a:fld id="{6F51F672-2D0F-4879-B022-44BBD9A51FB8}" type="slidenum">
              <a:rPr lang="en-US" altLang="en-US"/>
              <a:pPr>
                <a:defRPr/>
              </a:pPr>
              <a:t>‹#›</a:t>
            </a:fld>
            <a:endParaRPr lang="en-US" altLang="en-US"/>
          </a:p>
        </p:txBody>
      </p:sp>
    </p:spTree>
    <p:extLst>
      <p:ext uri="{BB962C8B-B14F-4D97-AF65-F5344CB8AC3E}">
        <p14:creationId xmlns:p14="http://schemas.microsoft.com/office/powerpoint/2010/main" val="330202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DEC2F651-0CC4-4CB9-BDF7-4FFF74A6C983}" type="slidenum">
              <a:rPr lang="en-US" altLang="en-US"/>
              <a:pPr>
                <a:defRPr/>
              </a:pPr>
              <a:t>‹#›</a:t>
            </a:fld>
            <a:endParaRPr lang="en-US" altLang="en-US"/>
          </a:p>
        </p:txBody>
      </p:sp>
    </p:spTree>
    <p:extLst>
      <p:ext uri="{BB962C8B-B14F-4D97-AF65-F5344CB8AC3E}">
        <p14:creationId xmlns:p14="http://schemas.microsoft.com/office/powerpoint/2010/main" val="226549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3249D90A-D8D5-4546-BE7E-A1C40ED75682}" type="slidenum">
              <a:rPr lang="en-US" altLang="en-US"/>
              <a:pPr>
                <a:defRPr/>
              </a:pPr>
              <a:t>‹#›</a:t>
            </a:fld>
            <a:endParaRPr lang="en-US" altLang="en-US"/>
          </a:p>
        </p:txBody>
      </p:sp>
    </p:spTree>
    <p:extLst>
      <p:ext uri="{BB962C8B-B14F-4D97-AF65-F5344CB8AC3E}">
        <p14:creationId xmlns:p14="http://schemas.microsoft.com/office/powerpoint/2010/main" val="71676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9" name="Slide Number Placeholder 8"/>
          <p:cNvSpPr>
            <a:spLocks noGrp="1"/>
          </p:cNvSpPr>
          <p:nvPr>
            <p:ph type="sldNum" sz="quarter" idx="12"/>
          </p:nvPr>
        </p:nvSpPr>
        <p:spPr/>
        <p:txBody>
          <a:bodyPr/>
          <a:lstStyle>
            <a:lvl1pPr>
              <a:defRPr b="0"/>
            </a:lvl1pPr>
          </a:lstStyle>
          <a:p>
            <a:pPr>
              <a:defRPr/>
            </a:pPr>
            <a:fld id="{AD3D459E-1E66-4D6F-A4D4-8BE37E4FED8C}" type="slidenum">
              <a:rPr lang="en-US" altLang="en-US"/>
              <a:pPr>
                <a:defRPr/>
              </a:pPr>
              <a:t>‹#›</a:t>
            </a:fld>
            <a:endParaRPr lang="en-US" altLang="en-US"/>
          </a:p>
        </p:txBody>
      </p:sp>
    </p:spTree>
    <p:extLst>
      <p:ext uri="{BB962C8B-B14F-4D97-AF65-F5344CB8AC3E}">
        <p14:creationId xmlns:p14="http://schemas.microsoft.com/office/powerpoint/2010/main" val="37356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5" name="Slide Number Placeholder 4"/>
          <p:cNvSpPr>
            <a:spLocks noGrp="1"/>
          </p:cNvSpPr>
          <p:nvPr>
            <p:ph type="sldNum" sz="quarter" idx="12"/>
          </p:nvPr>
        </p:nvSpPr>
        <p:spPr/>
        <p:txBody>
          <a:bodyPr/>
          <a:lstStyle>
            <a:lvl1pPr>
              <a:defRPr b="0"/>
            </a:lvl1pPr>
          </a:lstStyle>
          <a:p>
            <a:pPr>
              <a:defRPr/>
            </a:pPr>
            <a:fld id="{F31E05E4-81C6-4BBF-AEBA-69B19AE42EE5}" type="slidenum">
              <a:rPr lang="en-US" altLang="en-US"/>
              <a:pPr>
                <a:defRPr/>
              </a:pPr>
              <a:t>‹#›</a:t>
            </a:fld>
            <a:endParaRPr lang="en-US" altLang="en-US"/>
          </a:p>
        </p:txBody>
      </p:sp>
    </p:spTree>
    <p:extLst>
      <p:ext uri="{BB962C8B-B14F-4D97-AF65-F5344CB8AC3E}">
        <p14:creationId xmlns:p14="http://schemas.microsoft.com/office/powerpoint/2010/main" val="1074052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4" name="Slide Number Placeholder 3"/>
          <p:cNvSpPr>
            <a:spLocks noGrp="1"/>
          </p:cNvSpPr>
          <p:nvPr>
            <p:ph type="sldNum" sz="quarter" idx="12"/>
          </p:nvPr>
        </p:nvSpPr>
        <p:spPr/>
        <p:txBody>
          <a:bodyPr/>
          <a:lstStyle>
            <a:lvl1pPr>
              <a:defRPr b="0"/>
            </a:lvl1pPr>
          </a:lstStyle>
          <a:p>
            <a:pPr>
              <a:defRPr/>
            </a:pPr>
            <a:fld id="{72C736DB-944D-427A-AB0A-6C607172E71E}" type="slidenum">
              <a:rPr lang="en-US" altLang="en-US"/>
              <a:pPr>
                <a:defRPr/>
              </a:pPr>
              <a:t>‹#›</a:t>
            </a:fld>
            <a:endParaRPr lang="en-US" altLang="en-US"/>
          </a:p>
        </p:txBody>
      </p:sp>
    </p:spTree>
    <p:extLst>
      <p:ext uri="{BB962C8B-B14F-4D97-AF65-F5344CB8AC3E}">
        <p14:creationId xmlns:p14="http://schemas.microsoft.com/office/powerpoint/2010/main" val="381540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1A33DFF4-F2B9-41A2-9039-F1947C2D52A5}" type="slidenum">
              <a:rPr lang="en-US" altLang="en-US"/>
              <a:pPr>
                <a:defRPr/>
              </a:pPr>
              <a:t>‹#›</a:t>
            </a:fld>
            <a:endParaRPr lang="en-US" altLang="en-US"/>
          </a:p>
        </p:txBody>
      </p:sp>
    </p:spTree>
    <p:extLst>
      <p:ext uri="{BB962C8B-B14F-4D97-AF65-F5344CB8AC3E}">
        <p14:creationId xmlns:p14="http://schemas.microsoft.com/office/powerpoint/2010/main" val="171945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1DE529D5-15AB-4D81-BB55-43E98BA02FB2}" type="slidenum">
              <a:rPr lang="en-US" altLang="en-US"/>
              <a:pPr>
                <a:defRPr/>
              </a:pPr>
              <a:t>‹#›</a:t>
            </a:fld>
            <a:endParaRPr lang="en-US" altLang="en-US"/>
          </a:p>
        </p:txBody>
      </p:sp>
    </p:spTree>
    <p:extLst>
      <p:ext uri="{BB962C8B-B14F-4D97-AF65-F5344CB8AC3E}">
        <p14:creationId xmlns:p14="http://schemas.microsoft.com/office/powerpoint/2010/main" val="4192748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6" name="Slide Number Placeholder 5"/>
          <p:cNvSpPr>
            <a:spLocks noGrp="1"/>
          </p:cNvSpPr>
          <p:nvPr>
            <p:ph type="sldNum" sz="quarter" idx="12"/>
          </p:nvPr>
        </p:nvSpPr>
        <p:spPr/>
        <p:txBody>
          <a:bodyPr/>
          <a:lstStyle>
            <a:lvl1pPr>
              <a:defRPr b="0"/>
            </a:lvl1pPr>
          </a:lstStyle>
          <a:p>
            <a:pPr>
              <a:defRPr/>
            </a:pPr>
            <a:fld id="{45880B03-CA8C-47DA-B38E-E8F7A6796795}" type="slidenum">
              <a:rPr lang="en-US" altLang="en-US"/>
              <a:pPr>
                <a:defRPr/>
              </a:pPr>
              <a:t>‹#›</a:t>
            </a:fld>
            <a:endParaRPr lang="en-US" altLang="en-US"/>
          </a:p>
        </p:txBody>
      </p:sp>
    </p:spTree>
    <p:extLst>
      <p:ext uri="{BB962C8B-B14F-4D97-AF65-F5344CB8AC3E}">
        <p14:creationId xmlns:p14="http://schemas.microsoft.com/office/powerpoint/2010/main" val="117010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52400"/>
            <a:ext cx="20637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152400"/>
            <a:ext cx="6043612"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6" name="Slide Number Placeholder 5"/>
          <p:cNvSpPr>
            <a:spLocks noGrp="1"/>
          </p:cNvSpPr>
          <p:nvPr>
            <p:ph type="sldNum" sz="quarter" idx="12"/>
          </p:nvPr>
        </p:nvSpPr>
        <p:spPr/>
        <p:txBody>
          <a:bodyPr/>
          <a:lstStyle>
            <a:lvl1pPr>
              <a:defRPr b="0"/>
            </a:lvl1pPr>
          </a:lstStyle>
          <a:p>
            <a:pPr>
              <a:defRPr/>
            </a:pPr>
            <a:fld id="{B609217E-04C0-4414-8E11-59D656E06297}" type="slidenum">
              <a:rPr lang="en-US" altLang="en-US"/>
              <a:pPr>
                <a:defRPr/>
              </a:pPr>
              <a:t>‹#›</a:t>
            </a:fld>
            <a:endParaRPr lang="en-US" altLang="en-US"/>
          </a:p>
        </p:txBody>
      </p:sp>
    </p:spTree>
    <p:extLst>
      <p:ext uri="{BB962C8B-B14F-4D97-AF65-F5344CB8AC3E}">
        <p14:creationId xmlns:p14="http://schemas.microsoft.com/office/powerpoint/2010/main" val="3603417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284824CA-A1EC-40C5-B704-E50ECF44FE9F}" type="slidenum">
              <a:rPr lang="en-US" altLang="en-US"/>
              <a:pPr>
                <a:defRPr/>
              </a:pPr>
              <a:t>‹#›</a:t>
            </a:fld>
            <a:endParaRPr lang="en-US" altLang="en-US"/>
          </a:p>
        </p:txBody>
      </p:sp>
    </p:spTree>
    <p:extLst>
      <p:ext uri="{BB962C8B-B14F-4D97-AF65-F5344CB8AC3E}">
        <p14:creationId xmlns:p14="http://schemas.microsoft.com/office/powerpoint/2010/main" val="62403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9EB6904A-3F74-451A-8633-368540D30C51}" type="slidenum">
              <a:rPr lang="en-US" altLang="en-US"/>
              <a:pPr>
                <a:defRPr/>
              </a:pPr>
              <a:t>‹#›</a:t>
            </a:fld>
            <a:endParaRPr lang="en-US" altLang="en-US"/>
          </a:p>
        </p:txBody>
      </p:sp>
    </p:spTree>
    <p:extLst>
      <p:ext uri="{BB962C8B-B14F-4D97-AF65-F5344CB8AC3E}">
        <p14:creationId xmlns:p14="http://schemas.microsoft.com/office/powerpoint/2010/main" val="3795059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6" name="Slide Number Placeholder 5"/>
          <p:cNvSpPr>
            <a:spLocks noGrp="1"/>
          </p:cNvSpPr>
          <p:nvPr>
            <p:ph type="sldNum" sz="quarter" idx="12"/>
          </p:nvPr>
        </p:nvSpPr>
        <p:spPr/>
        <p:txBody>
          <a:bodyPr/>
          <a:lstStyle>
            <a:lvl1pPr>
              <a:defRPr b="0"/>
            </a:lvl1pPr>
          </a:lstStyle>
          <a:p>
            <a:pPr>
              <a:defRPr/>
            </a:pPr>
            <a:fld id="{1030BD9B-37FB-4291-BD8B-FDE29A396D4E}" type="slidenum">
              <a:rPr lang="en-US" altLang="en-US"/>
              <a:pPr>
                <a:defRPr/>
              </a:pPr>
              <a:t>‹#›</a:t>
            </a:fld>
            <a:endParaRPr lang="en-US" altLang="en-US"/>
          </a:p>
        </p:txBody>
      </p:sp>
    </p:spTree>
    <p:extLst>
      <p:ext uri="{BB962C8B-B14F-4D97-AF65-F5344CB8AC3E}">
        <p14:creationId xmlns:p14="http://schemas.microsoft.com/office/powerpoint/2010/main" val="239099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6" name="Rectangle 6"/>
          <p:cNvSpPr>
            <a:spLocks noGrp="1" noChangeArrowheads="1"/>
          </p:cNvSpPr>
          <p:nvPr>
            <p:ph type="sldNum" sz="quarter" idx="12"/>
          </p:nvPr>
        </p:nvSpPr>
        <p:spPr>
          <a:ln/>
        </p:spPr>
        <p:txBody>
          <a:bodyPr/>
          <a:lstStyle>
            <a:lvl1pPr>
              <a:defRPr/>
            </a:lvl1pPr>
          </a:lstStyle>
          <a:p>
            <a:pPr>
              <a:defRPr/>
            </a:pPr>
            <a:fld id="{C8057F28-38AF-4E00-920C-90B13B3DD337}" type="slidenum">
              <a:rPr lang="en-US" altLang="en-US"/>
              <a:pPr>
                <a:defRPr/>
              </a:pPr>
              <a:t>‹#›</a:t>
            </a:fld>
            <a:endParaRPr lang="en-US" altLang="en-US"/>
          </a:p>
        </p:txBody>
      </p:sp>
    </p:spTree>
    <p:extLst>
      <p:ext uri="{BB962C8B-B14F-4D97-AF65-F5344CB8AC3E}">
        <p14:creationId xmlns:p14="http://schemas.microsoft.com/office/powerpoint/2010/main" val="53871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7038"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b="0"/>
            </a:lvl1pPr>
          </a:lstStyle>
          <a:p>
            <a:pPr>
              <a:defRPr/>
            </a:pPr>
            <a:r>
              <a:rPr lang="en-US"/>
              <a:t>Module 1 – Transmission and Pathogenesis of Tuberculosis</a:t>
            </a:r>
          </a:p>
        </p:txBody>
      </p:sp>
      <p:sp>
        <p:nvSpPr>
          <p:cNvPr id="7" name="Slide Number Placeholder 6"/>
          <p:cNvSpPr>
            <a:spLocks noGrp="1"/>
          </p:cNvSpPr>
          <p:nvPr>
            <p:ph type="sldNum" sz="quarter" idx="12"/>
          </p:nvPr>
        </p:nvSpPr>
        <p:spPr/>
        <p:txBody>
          <a:bodyPr/>
          <a:lstStyle>
            <a:lvl1pPr>
              <a:defRPr b="0"/>
            </a:lvl1pPr>
          </a:lstStyle>
          <a:p>
            <a:pPr>
              <a:defRPr/>
            </a:pPr>
            <a:fld id="{39CA5927-CFBE-4269-8F66-C244C5ADE973}" type="slidenum">
              <a:rPr lang="en-US" altLang="en-US"/>
              <a:pPr>
                <a:defRPr/>
              </a:pPr>
              <a:t>‹#›</a:t>
            </a:fld>
            <a:endParaRPr lang="en-US" altLang="en-US"/>
          </a:p>
        </p:txBody>
      </p:sp>
    </p:spTree>
    <p:extLst>
      <p:ext uri="{BB962C8B-B14F-4D97-AF65-F5344CB8AC3E}">
        <p14:creationId xmlns:p14="http://schemas.microsoft.com/office/powerpoint/2010/main" val="2034108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278878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68015812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8107814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009349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90407138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29930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3"/>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9463966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61441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7147885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10BFC6C4-7618-4699-8665-E3578BF54E26}" type="slidenum">
              <a:rPr lang="en-US" altLang="en-US"/>
              <a:pPr>
                <a:defRPr/>
              </a:pPr>
              <a:t>‹#›</a:t>
            </a:fld>
            <a:endParaRPr lang="en-US" altLang="en-US"/>
          </a:p>
        </p:txBody>
      </p:sp>
    </p:spTree>
    <p:extLst>
      <p:ext uri="{BB962C8B-B14F-4D97-AF65-F5344CB8AC3E}">
        <p14:creationId xmlns:p14="http://schemas.microsoft.com/office/powerpoint/2010/main" val="1068362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6" name="Slide Number Placeholder 5"/>
          <p:cNvSpPr>
            <a:spLocks noGrp="1"/>
          </p:cNvSpPr>
          <p:nvPr>
            <p:ph type="sldNum" sz="quarter" idx="12"/>
          </p:nvPr>
        </p:nvSpPr>
        <p:spPr>
          <a:xfrm>
            <a:off x="8001000" y="6096000"/>
            <a:ext cx="762000" cy="365125"/>
          </a:xfrm>
          <a:prstGeom prst="rect">
            <a:avLst/>
          </a:prstGeom>
        </p:spPr>
        <p:txBody>
          <a:bodyPr/>
          <a:lstStyle>
            <a:lvl1pPr algn="r" eaLnBrk="1" fontAlgn="auto" hangingPunct="1">
              <a:spcBef>
                <a:spcPts val="0"/>
              </a:spcBef>
              <a:spcAft>
                <a:spcPts val="0"/>
              </a:spcAft>
              <a:defRPr sz="1800" b="0">
                <a:solidFill>
                  <a:srgbClr val="0039A6"/>
                </a:solidFill>
                <a:latin typeface="Myriad Web Pro"/>
              </a:defRPr>
            </a:lvl1pPr>
          </a:lstStyle>
          <a:p>
            <a:pPr>
              <a:defRPr/>
            </a:pPr>
            <a:fld id="{DF8C4790-6843-43B4-BBA0-2F9A5AFFA291}" type="slidenum">
              <a:rPr lang="en-US"/>
              <a:pPr>
                <a:defRPr/>
              </a:pPr>
              <a:t>‹#›</a:t>
            </a:fld>
            <a:endParaRPr lang="en-US" dirty="0"/>
          </a:p>
        </p:txBody>
      </p:sp>
    </p:spTree>
    <p:extLst>
      <p:ext uri="{BB962C8B-B14F-4D97-AF65-F5344CB8AC3E}">
        <p14:creationId xmlns:p14="http://schemas.microsoft.com/office/powerpoint/2010/main" val="1063975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fld id="{B19453D8-0C89-4563-8794-D11D08221C1F}" type="slidenum">
              <a:rPr lang="en-US"/>
              <a:pPr>
                <a:defRPr/>
              </a:pPr>
              <a:t>‹#›</a:t>
            </a:fld>
            <a:endParaRPr lang="en-US" dirty="0"/>
          </a:p>
        </p:txBody>
      </p:sp>
    </p:spTree>
    <p:extLst>
      <p:ext uri="{BB962C8B-B14F-4D97-AF65-F5344CB8AC3E}">
        <p14:creationId xmlns:p14="http://schemas.microsoft.com/office/powerpoint/2010/main" val="2610819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endParaRPr lang="en-US"/>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lvl1pPr eaLnBrk="1" fontAlgn="auto" hangingPunct="1">
              <a:spcBef>
                <a:spcPts val="0"/>
              </a:spcBef>
              <a:spcAft>
                <a:spcPts val="0"/>
              </a:spcAft>
              <a:defRPr sz="1800" b="0">
                <a:solidFill>
                  <a:srgbClr val="0039A6"/>
                </a:solidFill>
                <a:latin typeface="Myriad Web Pro"/>
              </a:defRPr>
            </a:lvl1pPr>
          </a:lstStyle>
          <a:p>
            <a:pPr>
              <a:defRPr/>
            </a:pPr>
            <a:fld id="{AFE906D6-36FE-4B54-B1AA-716D516C8D6D}" type="slidenum">
              <a:rPr lang="en-US"/>
              <a:pPr>
                <a:defRPr/>
              </a:pPr>
              <a:t>‹#›</a:t>
            </a:fld>
            <a:endParaRPr lang="en-US" dirty="0"/>
          </a:p>
        </p:txBody>
      </p:sp>
    </p:spTree>
    <p:extLst>
      <p:ext uri="{BB962C8B-B14F-4D97-AF65-F5344CB8AC3E}">
        <p14:creationId xmlns:p14="http://schemas.microsoft.com/office/powerpoint/2010/main" val="148140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9" name="Rectangle 6"/>
          <p:cNvSpPr>
            <a:spLocks noGrp="1" noChangeArrowheads="1"/>
          </p:cNvSpPr>
          <p:nvPr>
            <p:ph type="sldNum" sz="quarter" idx="12"/>
          </p:nvPr>
        </p:nvSpPr>
        <p:spPr>
          <a:ln/>
        </p:spPr>
        <p:txBody>
          <a:bodyPr/>
          <a:lstStyle>
            <a:lvl1pPr>
              <a:defRPr/>
            </a:lvl1pPr>
          </a:lstStyle>
          <a:p>
            <a:pPr>
              <a:defRPr/>
            </a:pPr>
            <a:fld id="{65F0E76B-2FEA-440A-9907-3EE9FD7A9E00}" type="slidenum">
              <a:rPr lang="en-US" altLang="en-US"/>
              <a:pPr>
                <a:defRPr/>
              </a:pPr>
              <a:t>‹#›</a:t>
            </a:fld>
            <a:endParaRPr lang="en-US" altLang="en-US"/>
          </a:p>
        </p:txBody>
      </p:sp>
    </p:spTree>
    <p:extLst>
      <p:ext uri="{BB962C8B-B14F-4D97-AF65-F5344CB8AC3E}">
        <p14:creationId xmlns:p14="http://schemas.microsoft.com/office/powerpoint/2010/main" val="198843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5" name="Rectangle 6"/>
          <p:cNvSpPr>
            <a:spLocks noGrp="1" noChangeArrowheads="1"/>
          </p:cNvSpPr>
          <p:nvPr>
            <p:ph type="sldNum" sz="quarter" idx="12"/>
          </p:nvPr>
        </p:nvSpPr>
        <p:spPr>
          <a:ln/>
        </p:spPr>
        <p:txBody>
          <a:bodyPr/>
          <a:lstStyle>
            <a:lvl1pPr>
              <a:defRPr/>
            </a:lvl1pPr>
          </a:lstStyle>
          <a:p>
            <a:pPr>
              <a:defRPr/>
            </a:pPr>
            <a:fld id="{B44C605E-4450-4DD3-A23E-E09C183AA4B0}" type="slidenum">
              <a:rPr lang="en-US" altLang="en-US"/>
              <a:pPr>
                <a:defRPr/>
              </a:pPr>
              <a:t>‹#›</a:t>
            </a:fld>
            <a:endParaRPr lang="en-US" altLang="en-US"/>
          </a:p>
        </p:txBody>
      </p:sp>
    </p:spTree>
    <p:extLst>
      <p:ext uri="{BB962C8B-B14F-4D97-AF65-F5344CB8AC3E}">
        <p14:creationId xmlns:p14="http://schemas.microsoft.com/office/powerpoint/2010/main" val="399473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4" name="Rectangle 6"/>
          <p:cNvSpPr>
            <a:spLocks noGrp="1" noChangeArrowheads="1"/>
          </p:cNvSpPr>
          <p:nvPr>
            <p:ph type="sldNum" sz="quarter" idx="12"/>
          </p:nvPr>
        </p:nvSpPr>
        <p:spPr>
          <a:ln/>
        </p:spPr>
        <p:txBody>
          <a:bodyPr/>
          <a:lstStyle>
            <a:lvl1pPr>
              <a:defRPr/>
            </a:lvl1pPr>
          </a:lstStyle>
          <a:p>
            <a:pPr>
              <a:defRPr/>
            </a:pPr>
            <a:fld id="{7B18D348-0F61-4B87-9D45-649C3EE8EEAB}" type="slidenum">
              <a:rPr lang="en-US" altLang="en-US"/>
              <a:pPr>
                <a:defRPr/>
              </a:pPr>
              <a:t>‹#›</a:t>
            </a:fld>
            <a:endParaRPr lang="en-US" altLang="en-US"/>
          </a:p>
        </p:txBody>
      </p:sp>
    </p:spTree>
    <p:extLst>
      <p:ext uri="{BB962C8B-B14F-4D97-AF65-F5344CB8AC3E}">
        <p14:creationId xmlns:p14="http://schemas.microsoft.com/office/powerpoint/2010/main" val="32430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DD2D49CE-FE6A-48F6-9442-4D25F004335E}" type="slidenum">
              <a:rPr lang="en-US" altLang="en-US"/>
              <a:pPr>
                <a:defRPr/>
              </a:pPr>
              <a:t>‹#›</a:t>
            </a:fld>
            <a:endParaRPr lang="en-US" altLang="en-US"/>
          </a:p>
        </p:txBody>
      </p:sp>
    </p:spTree>
    <p:extLst>
      <p:ext uri="{BB962C8B-B14F-4D97-AF65-F5344CB8AC3E}">
        <p14:creationId xmlns:p14="http://schemas.microsoft.com/office/powerpoint/2010/main" val="59846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Module 1 – Transmission and Pathogenesis of Tuberculosis</a:t>
            </a:r>
          </a:p>
        </p:txBody>
      </p:sp>
      <p:sp>
        <p:nvSpPr>
          <p:cNvPr id="7" name="Rectangle 6"/>
          <p:cNvSpPr>
            <a:spLocks noGrp="1" noChangeArrowheads="1"/>
          </p:cNvSpPr>
          <p:nvPr>
            <p:ph type="sldNum" sz="quarter" idx="12"/>
          </p:nvPr>
        </p:nvSpPr>
        <p:spPr>
          <a:ln/>
        </p:spPr>
        <p:txBody>
          <a:bodyPr/>
          <a:lstStyle>
            <a:lvl1pPr>
              <a:defRPr/>
            </a:lvl1pPr>
          </a:lstStyle>
          <a:p>
            <a:pPr>
              <a:defRPr/>
            </a:pPr>
            <a:fld id="{07B1B0F0-AF42-4822-B57C-4F81DDED471F}" type="slidenum">
              <a:rPr lang="en-US" altLang="en-US"/>
              <a:pPr>
                <a:defRPr/>
              </a:pPr>
              <a:t>‹#›</a:t>
            </a:fld>
            <a:endParaRPr lang="en-US" altLang="en-US"/>
          </a:p>
        </p:txBody>
      </p:sp>
    </p:spTree>
    <p:extLst>
      <p:ext uri="{BB962C8B-B14F-4D97-AF65-F5344CB8AC3E}">
        <p14:creationId xmlns:p14="http://schemas.microsoft.com/office/powerpoint/2010/main" val="284486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7038"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600200" y="6381750"/>
            <a:ext cx="5867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defRPr>
            </a:lvl1pPr>
          </a:lstStyle>
          <a:p>
            <a:pPr>
              <a:defRPr/>
            </a:pPr>
            <a:r>
              <a:rPr lang="en-US"/>
              <a:t>Module 1 – Transmission and Pathogenesis of Tuberculosis</a:t>
            </a:r>
          </a:p>
        </p:txBody>
      </p:sp>
      <p:sp>
        <p:nvSpPr>
          <p:cNvPr id="1030" name="Rectangle 6"/>
          <p:cNvSpPr>
            <a:spLocks noGrp="1" noChangeArrowheads="1"/>
          </p:cNvSpPr>
          <p:nvPr>
            <p:ph type="sldNum" sz="quarter" idx="4"/>
          </p:nvPr>
        </p:nvSpPr>
        <p:spPr bwMode="auto">
          <a:xfrm>
            <a:off x="6886575" y="6372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a:solidFill>
                  <a:schemeClr val="tx1"/>
                </a:solidFill>
              </a:defRPr>
            </a:lvl1pPr>
          </a:lstStyle>
          <a:p>
            <a:pPr>
              <a:defRPr/>
            </a:pPr>
            <a:fld id="{E6E54C41-9EB0-400F-8B83-1859E39721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6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 id="2147485243" r:id="rId12"/>
    <p:sldLayoutId id="2147485244" r:id="rId13"/>
    <p:sldLayoutId id="2147485245" r:id="rId14"/>
    <p:sldLayoutId id="2147485246" r:id="rId1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rgbClr val="008080"/>
          </a:solidFill>
          <a:latin typeface="+mj-lt"/>
          <a:ea typeface="+mj-ea"/>
          <a:cs typeface="+mj-cs"/>
        </a:defRPr>
      </a:lvl1pPr>
      <a:lvl2pPr algn="ctr" rtl="0" eaLnBrk="0" fontAlgn="base" hangingPunct="0">
        <a:spcBef>
          <a:spcPct val="0"/>
        </a:spcBef>
        <a:spcAft>
          <a:spcPct val="0"/>
        </a:spcAft>
        <a:defRPr sz="4000" b="1">
          <a:solidFill>
            <a:srgbClr val="008080"/>
          </a:solidFill>
          <a:latin typeface="Arial" charset="0"/>
        </a:defRPr>
      </a:lvl2pPr>
      <a:lvl3pPr algn="ctr" rtl="0" eaLnBrk="0" fontAlgn="base" hangingPunct="0">
        <a:spcBef>
          <a:spcPct val="0"/>
        </a:spcBef>
        <a:spcAft>
          <a:spcPct val="0"/>
        </a:spcAft>
        <a:defRPr sz="4000" b="1">
          <a:solidFill>
            <a:srgbClr val="008080"/>
          </a:solidFill>
          <a:latin typeface="Arial" charset="0"/>
        </a:defRPr>
      </a:lvl3pPr>
      <a:lvl4pPr algn="ctr" rtl="0" eaLnBrk="0" fontAlgn="base" hangingPunct="0">
        <a:spcBef>
          <a:spcPct val="0"/>
        </a:spcBef>
        <a:spcAft>
          <a:spcPct val="0"/>
        </a:spcAft>
        <a:defRPr sz="4000" b="1">
          <a:solidFill>
            <a:srgbClr val="008080"/>
          </a:solidFill>
          <a:latin typeface="Arial" charset="0"/>
        </a:defRPr>
      </a:lvl4pPr>
      <a:lvl5pPr algn="ctr" rtl="0" eaLnBrk="0" fontAlgn="base" hangingPunct="0">
        <a:spcBef>
          <a:spcPct val="0"/>
        </a:spcBef>
        <a:spcAft>
          <a:spcPct val="0"/>
        </a:spcAft>
        <a:defRPr sz="4000" b="1">
          <a:solidFill>
            <a:srgbClr val="008080"/>
          </a:solidFill>
          <a:latin typeface="Arial" charset="0"/>
        </a:defRPr>
      </a:lvl5pPr>
      <a:lvl6pPr marL="457200" algn="ctr" rtl="0" fontAlgn="base">
        <a:spcBef>
          <a:spcPct val="0"/>
        </a:spcBef>
        <a:spcAft>
          <a:spcPct val="0"/>
        </a:spcAft>
        <a:defRPr sz="4000" b="1">
          <a:solidFill>
            <a:srgbClr val="008080"/>
          </a:solidFill>
          <a:latin typeface="Arial" charset="0"/>
        </a:defRPr>
      </a:lvl6pPr>
      <a:lvl7pPr marL="914400" algn="ctr" rtl="0" fontAlgn="base">
        <a:spcBef>
          <a:spcPct val="0"/>
        </a:spcBef>
        <a:spcAft>
          <a:spcPct val="0"/>
        </a:spcAft>
        <a:defRPr sz="4000" b="1">
          <a:solidFill>
            <a:srgbClr val="008080"/>
          </a:solidFill>
          <a:latin typeface="Arial" charset="0"/>
        </a:defRPr>
      </a:lvl7pPr>
      <a:lvl8pPr marL="1371600" algn="ctr" rtl="0" fontAlgn="base">
        <a:spcBef>
          <a:spcPct val="0"/>
        </a:spcBef>
        <a:spcAft>
          <a:spcPct val="0"/>
        </a:spcAft>
        <a:defRPr sz="4000" b="1">
          <a:solidFill>
            <a:srgbClr val="008080"/>
          </a:solidFill>
          <a:latin typeface="Arial" charset="0"/>
        </a:defRPr>
      </a:lvl8pPr>
      <a:lvl9pPr marL="1828800" algn="ctr" rtl="0" fontAlgn="base">
        <a:spcBef>
          <a:spcPct val="0"/>
        </a:spcBef>
        <a:spcAft>
          <a:spcPct val="0"/>
        </a:spcAft>
        <a:defRPr sz="4000" b="1">
          <a:solidFill>
            <a:srgbClr val="008080"/>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27038"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1600200" y="6381750"/>
            <a:ext cx="5867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0000"/>
                </a:solidFill>
                <a:latin typeface="+mn-lt"/>
              </a:defRPr>
            </a:lvl1pPr>
          </a:lstStyle>
          <a:p>
            <a:pPr>
              <a:defRPr/>
            </a:pPr>
            <a:r>
              <a:rPr lang="en-US"/>
              <a:t>Module 1 – Transmission and Pathogenesis of Tuberculosis</a:t>
            </a:r>
          </a:p>
        </p:txBody>
      </p:sp>
      <p:sp>
        <p:nvSpPr>
          <p:cNvPr id="1030" name="Rectangle 6"/>
          <p:cNvSpPr>
            <a:spLocks noGrp="1" noChangeArrowheads="1"/>
          </p:cNvSpPr>
          <p:nvPr>
            <p:ph type="sldNum" sz="quarter" idx="4"/>
          </p:nvPr>
        </p:nvSpPr>
        <p:spPr bwMode="auto">
          <a:xfrm>
            <a:off x="6886575" y="6372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000">
                <a:solidFill>
                  <a:srgbClr val="000000"/>
                </a:solidFill>
              </a:defRPr>
            </a:lvl1pPr>
          </a:lstStyle>
          <a:p>
            <a:pPr>
              <a:defRPr/>
            </a:pPr>
            <a:fld id="{2061C106-8034-47A6-BEBE-BB00042048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4" r:id="rId12"/>
    <p:sldLayoutId id="2147485275" r:id="rId13"/>
    <p:sldLayoutId id="2147485276" r:id="rId14"/>
    <p:sldLayoutId id="2147485277" r:id="rId15"/>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rgbClr val="008080"/>
          </a:solidFill>
          <a:latin typeface="+mj-lt"/>
          <a:ea typeface="+mj-ea"/>
          <a:cs typeface="+mj-cs"/>
        </a:defRPr>
      </a:lvl1pPr>
      <a:lvl2pPr algn="ctr" rtl="0" eaLnBrk="0" fontAlgn="base" hangingPunct="0">
        <a:spcBef>
          <a:spcPct val="0"/>
        </a:spcBef>
        <a:spcAft>
          <a:spcPct val="0"/>
        </a:spcAft>
        <a:defRPr sz="4000" b="1">
          <a:solidFill>
            <a:srgbClr val="008080"/>
          </a:solidFill>
          <a:latin typeface="Arial" charset="0"/>
        </a:defRPr>
      </a:lvl2pPr>
      <a:lvl3pPr algn="ctr" rtl="0" eaLnBrk="0" fontAlgn="base" hangingPunct="0">
        <a:spcBef>
          <a:spcPct val="0"/>
        </a:spcBef>
        <a:spcAft>
          <a:spcPct val="0"/>
        </a:spcAft>
        <a:defRPr sz="4000" b="1">
          <a:solidFill>
            <a:srgbClr val="008080"/>
          </a:solidFill>
          <a:latin typeface="Arial" charset="0"/>
        </a:defRPr>
      </a:lvl3pPr>
      <a:lvl4pPr algn="ctr" rtl="0" eaLnBrk="0" fontAlgn="base" hangingPunct="0">
        <a:spcBef>
          <a:spcPct val="0"/>
        </a:spcBef>
        <a:spcAft>
          <a:spcPct val="0"/>
        </a:spcAft>
        <a:defRPr sz="4000" b="1">
          <a:solidFill>
            <a:srgbClr val="008080"/>
          </a:solidFill>
          <a:latin typeface="Arial" charset="0"/>
        </a:defRPr>
      </a:lvl4pPr>
      <a:lvl5pPr algn="ctr" rtl="0" eaLnBrk="0" fontAlgn="base" hangingPunct="0">
        <a:spcBef>
          <a:spcPct val="0"/>
        </a:spcBef>
        <a:spcAft>
          <a:spcPct val="0"/>
        </a:spcAft>
        <a:defRPr sz="4000" b="1">
          <a:solidFill>
            <a:srgbClr val="008080"/>
          </a:solidFill>
          <a:latin typeface="Arial" charset="0"/>
        </a:defRPr>
      </a:lvl5pPr>
      <a:lvl6pPr marL="457200" algn="ctr" rtl="0" fontAlgn="base">
        <a:spcBef>
          <a:spcPct val="0"/>
        </a:spcBef>
        <a:spcAft>
          <a:spcPct val="0"/>
        </a:spcAft>
        <a:defRPr sz="4000" b="1">
          <a:solidFill>
            <a:srgbClr val="008080"/>
          </a:solidFill>
          <a:latin typeface="Arial" charset="0"/>
        </a:defRPr>
      </a:lvl6pPr>
      <a:lvl7pPr marL="914400" algn="ctr" rtl="0" fontAlgn="base">
        <a:spcBef>
          <a:spcPct val="0"/>
        </a:spcBef>
        <a:spcAft>
          <a:spcPct val="0"/>
        </a:spcAft>
        <a:defRPr sz="4000" b="1">
          <a:solidFill>
            <a:srgbClr val="008080"/>
          </a:solidFill>
          <a:latin typeface="Arial" charset="0"/>
        </a:defRPr>
      </a:lvl7pPr>
      <a:lvl8pPr marL="1371600" algn="ctr" rtl="0" fontAlgn="base">
        <a:spcBef>
          <a:spcPct val="0"/>
        </a:spcBef>
        <a:spcAft>
          <a:spcPct val="0"/>
        </a:spcAft>
        <a:defRPr sz="4000" b="1">
          <a:solidFill>
            <a:srgbClr val="008080"/>
          </a:solidFill>
          <a:latin typeface="Arial" charset="0"/>
        </a:defRPr>
      </a:lvl8pPr>
      <a:lvl9pPr marL="1828800" algn="ctr" rtl="0" fontAlgn="base">
        <a:spcBef>
          <a:spcPct val="0"/>
        </a:spcBef>
        <a:spcAft>
          <a:spcPct val="0"/>
        </a:spcAft>
        <a:defRPr sz="4000" b="1">
          <a:solidFill>
            <a:srgbClr val="008080"/>
          </a:solidFill>
          <a:latin typeface="Arial" charset="0"/>
        </a:defRPr>
      </a:lvl9pPr>
    </p:titleStyle>
    <p:bodyStyle>
      <a:lvl1pPr marL="342900" indent="-342900" algn="l" rtl="0" eaLnBrk="0" fontAlgn="base" hangingPunct="0">
        <a:spcBef>
          <a:spcPct val="20000"/>
        </a:spcBef>
        <a:spcAft>
          <a:spcPct val="0"/>
        </a:spcAft>
        <a:buClr>
          <a:srgbClr val="00808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278" r:id="rId1"/>
    <p:sldLayoutId id="2147485258" r:id="rId2"/>
    <p:sldLayoutId id="2147485279" r:id="rId3"/>
    <p:sldLayoutId id="2147485280" r:id="rId4"/>
    <p:sldLayoutId id="2147485281" r:id="rId5"/>
    <p:sldLayoutId id="2147485259" r:id="rId6"/>
    <p:sldLayoutId id="2147485260" r:id="rId7"/>
    <p:sldLayoutId id="2147485261" r:id="rId8"/>
    <p:sldLayoutId id="2147485282" r:id="rId9"/>
    <p:sldLayoutId id="2147485283" r:id="rId10"/>
    <p:sldLayoutId id="2147485284" r:id="rId11"/>
    <p:sldLayoutId id="2147485285" r:id="rId1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lm.nih.gov/exhibition/visualculture/infectious04.htm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671513" y="15621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accent2"/>
              </a:buClr>
              <a:buChar char="–"/>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accent2"/>
              </a:buClr>
              <a:buChar char="–"/>
              <a:defRPr sz="2000">
                <a:solidFill>
                  <a:schemeClr val="tx1"/>
                </a:solidFill>
                <a:latin typeface="Arial" panose="020B0604020202020204" pitchFamily="34" charset="0"/>
              </a:defRPr>
            </a:lvl4pPr>
            <a:lvl5pPr marL="2057400" indent="-228600">
              <a:spcBef>
                <a:spcPct val="20000"/>
              </a:spcBef>
              <a:buClr>
                <a:schemeClr val="accent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4800" i="1">
                <a:solidFill>
                  <a:srgbClr val="532B64"/>
                </a:solidFill>
                <a:latin typeface="Times New Roman" panose="02020603050405020304" pitchFamily="18" charset="0"/>
              </a:rPr>
              <a:t>Self-Study Modules </a:t>
            </a:r>
            <a:br>
              <a:rPr lang="en-US" altLang="en-US" sz="4800" i="1">
                <a:solidFill>
                  <a:srgbClr val="532B64"/>
                </a:solidFill>
                <a:latin typeface="Times New Roman" panose="02020603050405020304" pitchFamily="18" charset="0"/>
              </a:rPr>
            </a:br>
            <a:r>
              <a:rPr lang="en-US" altLang="en-US" sz="4800" i="1">
                <a:solidFill>
                  <a:srgbClr val="532B64"/>
                </a:solidFill>
                <a:latin typeface="Times New Roman" panose="02020603050405020304" pitchFamily="18" charset="0"/>
              </a:rPr>
              <a:t>on Tuberculosis, 1-5 </a:t>
            </a:r>
          </a:p>
        </p:txBody>
      </p:sp>
      <p:sp>
        <p:nvSpPr>
          <p:cNvPr id="25603" name="Text Box 7"/>
          <p:cNvSpPr txBox="1">
            <a:spLocks noChangeArrowheads="1"/>
          </p:cNvSpPr>
          <p:nvPr/>
        </p:nvSpPr>
        <p:spPr bwMode="auto">
          <a:xfrm>
            <a:off x="0" y="36115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accent2"/>
              </a:buClr>
              <a:buChar char="–"/>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accent2"/>
              </a:buClr>
              <a:buChar char="–"/>
              <a:defRPr sz="2000">
                <a:solidFill>
                  <a:schemeClr val="tx1"/>
                </a:solidFill>
                <a:latin typeface="Arial" panose="020B0604020202020204" pitchFamily="34" charset="0"/>
              </a:defRPr>
            </a:lvl4pPr>
            <a:lvl5pPr marL="2057400" indent="-228600">
              <a:spcBef>
                <a:spcPct val="20000"/>
              </a:spcBef>
              <a:buClr>
                <a:schemeClr val="accent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dirty="0">
                <a:solidFill>
                  <a:srgbClr val="532B64"/>
                </a:solidFill>
                <a:latin typeface="Times New Roman" panose="02020603050405020304" pitchFamily="18" charset="0"/>
              </a:rPr>
              <a:t>Centers for Disease Control and Prevention</a:t>
            </a:r>
          </a:p>
          <a:p>
            <a:pPr algn="ctr" eaLnBrk="1" hangingPunct="1">
              <a:spcBef>
                <a:spcPct val="0"/>
              </a:spcBef>
              <a:buClrTx/>
              <a:buFontTx/>
              <a:buNone/>
            </a:pPr>
            <a:r>
              <a:rPr lang="en-US" altLang="en-US" dirty="0">
                <a:solidFill>
                  <a:srgbClr val="532B64"/>
                </a:solidFill>
                <a:latin typeface="Times New Roman" panose="02020603050405020304" pitchFamily="18" charset="0"/>
              </a:rPr>
              <a:t>Division of Tuberculosis Elimination</a:t>
            </a:r>
          </a:p>
          <a:p>
            <a:pPr algn="ctr" eaLnBrk="1" hangingPunct="1">
              <a:spcBef>
                <a:spcPct val="0"/>
              </a:spcBef>
              <a:buClrTx/>
              <a:buFontTx/>
              <a:buNone/>
            </a:pPr>
            <a:r>
              <a:rPr lang="en-US" altLang="en-US" dirty="0">
                <a:solidFill>
                  <a:srgbClr val="532B64"/>
                </a:solidFill>
                <a:latin typeface="Times New Roman" panose="02020603050405020304" pitchFamily="18" charset="0"/>
              </a:rPr>
              <a:t>2016</a:t>
            </a:r>
          </a:p>
        </p:txBody>
      </p:sp>
      <p:sp>
        <p:nvSpPr>
          <p:cNvPr id="25604"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pic>
        <p:nvPicPr>
          <p:cNvPr id="256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58925"/>
            <a:ext cx="1539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440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DDB22E25-D102-4D41-A7D0-09FFC70DEE52}" type="slidenum">
              <a:rPr lang="en-US" altLang="en-US" sz="2000" smtClean="0"/>
              <a:pPr>
                <a:spcBef>
                  <a:spcPct val="0"/>
                </a:spcBef>
                <a:buFontTx/>
                <a:buNone/>
              </a:pPr>
              <a:t>10</a:t>
            </a:fld>
            <a:endParaRPr lang="en-US" altLang="en-US" sz="2000" smtClean="0"/>
          </a:p>
        </p:txBody>
      </p:sp>
      <p:sp>
        <p:nvSpPr>
          <p:cNvPr id="44036" name="Rectangle 14"/>
          <p:cNvSpPr>
            <a:spLocks noGrp="1" noChangeArrowheads="1"/>
          </p:cNvSpPr>
          <p:nvPr>
            <p:ph type="title"/>
          </p:nvPr>
        </p:nvSpPr>
        <p:spPr/>
        <p:txBody>
          <a:bodyPr/>
          <a:lstStyle/>
          <a:p>
            <a:pPr eaLnBrk="1" hangingPunct="1"/>
            <a:r>
              <a:rPr lang="en-US" altLang="en-US" dirty="0" smtClean="0">
                <a:solidFill>
                  <a:srgbClr val="532B64"/>
                </a:solidFill>
              </a:rPr>
              <a:t>Breakthrough in the Fight Against TB (1)</a:t>
            </a:r>
          </a:p>
        </p:txBody>
      </p:sp>
      <p:sp>
        <p:nvSpPr>
          <p:cNvPr id="44037" name="Rectangle 15"/>
          <p:cNvSpPr>
            <a:spLocks noGrp="1" noChangeArrowheads="1"/>
          </p:cNvSpPr>
          <p:nvPr>
            <p:ph type="body" sz="half" idx="1"/>
          </p:nvPr>
        </p:nvSpPr>
        <p:spPr>
          <a:xfrm>
            <a:off x="228600" y="1447800"/>
            <a:ext cx="4648200" cy="4678363"/>
          </a:xfrm>
        </p:spPr>
        <p:txBody>
          <a:bodyPr/>
          <a:lstStyle/>
          <a:p>
            <a:pPr eaLnBrk="1" hangingPunct="1">
              <a:buFontTx/>
              <a:buNone/>
            </a:pPr>
            <a:r>
              <a:rPr lang="en-US" altLang="en-US" sz="2800" dirty="0" smtClean="0"/>
              <a:t>Drugs that could kill TB</a:t>
            </a:r>
          </a:p>
          <a:p>
            <a:pPr eaLnBrk="1" hangingPunct="1">
              <a:buFontTx/>
              <a:buNone/>
            </a:pPr>
            <a:r>
              <a:rPr lang="en-US" altLang="en-US" sz="2800" dirty="0" smtClean="0"/>
              <a:t>bacteria were discovered</a:t>
            </a:r>
          </a:p>
          <a:p>
            <a:pPr eaLnBrk="1" hangingPunct="1">
              <a:buFontTx/>
              <a:buNone/>
            </a:pPr>
            <a:r>
              <a:rPr lang="en-US" altLang="en-US" sz="2800" dirty="0" smtClean="0"/>
              <a:t>in 1940s and 1950s</a:t>
            </a:r>
          </a:p>
          <a:p>
            <a:pPr eaLnBrk="1" hangingPunct="1">
              <a:buFontTx/>
              <a:buNone/>
            </a:pPr>
            <a:endParaRPr lang="en-US" altLang="en-US" sz="2400" dirty="0" smtClean="0"/>
          </a:p>
          <a:p>
            <a:pPr eaLnBrk="1" hangingPunct="1"/>
            <a:r>
              <a:rPr lang="en-US" altLang="en-US" sz="2400" dirty="0" smtClean="0"/>
              <a:t>Streptomycin (SM) discovered in 1943</a:t>
            </a:r>
          </a:p>
          <a:p>
            <a:pPr eaLnBrk="1" hangingPunct="1">
              <a:buFontTx/>
              <a:buNone/>
            </a:pPr>
            <a:endParaRPr lang="en-US" altLang="en-US" sz="1600" dirty="0" smtClean="0"/>
          </a:p>
          <a:p>
            <a:pPr eaLnBrk="1" hangingPunct="1"/>
            <a:r>
              <a:rPr lang="en-US" altLang="en-US" sz="2400" dirty="0" smtClean="0"/>
              <a:t>Isoniazid (INH) and</a:t>
            </a:r>
          </a:p>
          <a:p>
            <a:pPr eaLnBrk="1" hangingPunct="1">
              <a:buFontTx/>
              <a:buNone/>
            </a:pPr>
            <a:r>
              <a:rPr lang="en-US" altLang="en-US" sz="2400" i="1" dirty="0" smtClean="0"/>
              <a:t>    p</a:t>
            </a:r>
            <a:r>
              <a:rPr lang="en-US" altLang="en-US" sz="2400" dirty="0" smtClean="0"/>
              <a:t>-</a:t>
            </a:r>
            <a:r>
              <a:rPr lang="en-US" altLang="en-US" sz="2400" dirty="0" err="1" smtClean="0"/>
              <a:t>aminosalicylic</a:t>
            </a:r>
            <a:r>
              <a:rPr lang="en-US" altLang="en-US" sz="2400" dirty="0" smtClean="0"/>
              <a:t> acid (PAS) discovered between 1943 and 1952 </a:t>
            </a:r>
            <a:endParaRPr lang="en-US" altLang="en-US" sz="2800" dirty="0" smtClean="0"/>
          </a:p>
        </p:txBody>
      </p:sp>
      <p:pic>
        <p:nvPicPr>
          <p:cNvPr id="44038" name="Picture 17" descr="4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3528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08201F4C-54DC-4C63-9C74-9486C895484B}" type="slidenum">
              <a:rPr lang="en-US" altLang="en-US" sz="2000" smtClean="0"/>
              <a:pPr>
                <a:spcBef>
                  <a:spcPct val="0"/>
                </a:spcBef>
                <a:buFontTx/>
                <a:buNone/>
              </a:pPr>
              <a:t>11</a:t>
            </a:fld>
            <a:endParaRPr lang="en-US" altLang="en-US" sz="2000" smtClean="0"/>
          </a:p>
        </p:txBody>
      </p:sp>
      <p:sp>
        <p:nvSpPr>
          <p:cNvPr id="46084" name="Rectangle 2"/>
          <p:cNvSpPr>
            <a:spLocks noGrp="1" noChangeArrowheads="1"/>
          </p:cNvSpPr>
          <p:nvPr>
            <p:ph type="title"/>
          </p:nvPr>
        </p:nvSpPr>
        <p:spPr/>
        <p:txBody>
          <a:bodyPr/>
          <a:lstStyle/>
          <a:p>
            <a:pPr eaLnBrk="1" hangingPunct="1"/>
            <a:r>
              <a:rPr lang="en-US" altLang="en-US" dirty="0" smtClean="0">
                <a:solidFill>
                  <a:srgbClr val="532B64"/>
                </a:solidFill>
              </a:rPr>
              <a:t>Breakthrough in the Fight Against TB (2)</a:t>
            </a:r>
          </a:p>
        </p:txBody>
      </p:sp>
      <p:sp>
        <p:nvSpPr>
          <p:cNvPr id="46085" name="Rectangle 3"/>
          <p:cNvSpPr>
            <a:spLocks noGrp="1" noChangeArrowheads="1"/>
          </p:cNvSpPr>
          <p:nvPr>
            <p:ph type="body" idx="1"/>
          </p:nvPr>
        </p:nvSpPr>
        <p:spPr>
          <a:xfrm>
            <a:off x="457200" y="1752600"/>
            <a:ext cx="8229600" cy="4525963"/>
          </a:xfrm>
        </p:spPr>
        <p:txBody>
          <a:bodyPr/>
          <a:lstStyle/>
          <a:p>
            <a:pPr eaLnBrk="1" hangingPunct="1"/>
            <a:r>
              <a:rPr lang="en-US" altLang="en-US" sz="2800" dirty="0" smtClean="0"/>
              <a:t>TB death rates in U.S. began to drop dramatically</a:t>
            </a:r>
          </a:p>
          <a:p>
            <a:pPr eaLnBrk="1" hangingPunct="1"/>
            <a:endParaRPr lang="en-US" altLang="en-US" sz="2800" dirty="0" smtClean="0"/>
          </a:p>
          <a:p>
            <a:pPr eaLnBrk="1" hangingPunct="1"/>
            <a:r>
              <a:rPr lang="en-US" altLang="en-US" sz="2800" dirty="0" smtClean="0"/>
              <a:t>Each year, fewer people died from TB</a:t>
            </a:r>
          </a:p>
          <a:p>
            <a:pPr eaLnBrk="1" hangingPunct="1"/>
            <a:endParaRPr lang="en-US" altLang="en-US" sz="2800" dirty="0" smtClean="0"/>
          </a:p>
          <a:p>
            <a:pPr eaLnBrk="1" hangingPunct="1"/>
            <a:r>
              <a:rPr lang="en-US" altLang="en-US" sz="2800" dirty="0" smtClean="0"/>
              <a:t>Most TB sanatoriums in U.S. had closed by mid 1970s</a:t>
            </a: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481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A4EFAFE9-E7BE-456C-AE6F-E668334C4CB5}" type="slidenum">
              <a:rPr lang="en-US" altLang="en-US" sz="2000" smtClean="0"/>
              <a:pPr>
                <a:spcBef>
                  <a:spcPct val="0"/>
                </a:spcBef>
                <a:buFontTx/>
                <a:buNone/>
              </a:pPr>
              <a:t>12</a:t>
            </a:fld>
            <a:endParaRPr lang="en-US" altLang="en-US" sz="2000" smtClean="0"/>
          </a:p>
        </p:txBody>
      </p:sp>
      <p:sp>
        <p:nvSpPr>
          <p:cNvPr id="48132" name="Rectangle 14"/>
          <p:cNvSpPr>
            <a:spLocks noGrp="1" noChangeArrowheads="1"/>
          </p:cNvSpPr>
          <p:nvPr>
            <p:ph type="title"/>
          </p:nvPr>
        </p:nvSpPr>
        <p:spPr>
          <a:xfrm>
            <a:off x="427038" y="152400"/>
            <a:ext cx="8229600" cy="762000"/>
          </a:xfrm>
          <a:noFill/>
        </p:spPr>
        <p:txBody>
          <a:bodyPr/>
          <a:lstStyle/>
          <a:p>
            <a:pPr eaLnBrk="1" hangingPunct="1"/>
            <a:r>
              <a:rPr lang="en-US" altLang="en-US" dirty="0" smtClean="0">
                <a:solidFill>
                  <a:srgbClr val="532B64"/>
                </a:solidFill>
              </a:rPr>
              <a:t>TB Resurgence</a:t>
            </a:r>
            <a:endParaRPr lang="en-US" altLang="en-US" sz="3600" dirty="0" smtClean="0">
              <a:solidFill>
                <a:srgbClr val="532B64"/>
              </a:solidFill>
            </a:endParaRPr>
          </a:p>
        </p:txBody>
      </p:sp>
      <p:sp>
        <p:nvSpPr>
          <p:cNvPr id="48133" name="Rectangle 12"/>
          <p:cNvSpPr>
            <a:spLocks noGrp="1" noChangeArrowheads="1"/>
          </p:cNvSpPr>
          <p:nvPr>
            <p:ph type="body" sz="half" idx="1"/>
          </p:nvPr>
        </p:nvSpPr>
        <p:spPr>
          <a:xfrm>
            <a:off x="228600" y="914400"/>
            <a:ext cx="5181600" cy="5457825"/>
          </a:xfrm>
        </p:spPr>
        <p:txBody>
          <a:bodyPr/>
          <a:lstStyle/>
          <a:p>
            <a:pPr eaLnBrk="1" hangingPunct="1"/>
            <a:r>
              <a:rPr lang="en-US" altLang="en-US" sz="2800" dirty="0" smtClean="0"/>
              <a:t>Increase in TB in mid 1980s</a:t>
            </a:r>
          </a:p>
          <a:p>
            <a:pPr eaLnBrk="1" hangingPunct="1"/>
            <a:endParaRPr lang="en-US" altLang="en-US" sz="1600" dirty="0" smtClean="0"/>
          </a:p>
          <a:p>
            <a:pPr eaLnBrk="1" hangingPunct="1"/>
            <a:r>
              <a:rPr lang="en-US" altLang="en-US" sz="2400" dirty="0" smtClean="0"/>
              <a:t>Contributing factors:</a:t>
            </a:r>
          </a:p>
          <a:p>
            <a:pPr lvl="1" eaLnBrk="1" hangingPunct="1"/>
            <a:r>
              <a:rPr lang="en-US" altLang="en-US" sz="2200" dirty="0" smtClean="0"/>
              <a:t>Inadequate funding for TB control programs</a:t>
            </a:r>
          </a:p>
          <a:p>
            <a:pPr lvl="1" eaLnBrk="1" hangingPunct="1"/>
            <a:r>
              <a:rPr lang="en-US" altLang="en-US" sz="2200" dirty="0" smtClean="0"/>
              <a:t>HIV epidemic</a:t>
            </a:r>
          </a:p>
          <a:p>
            <a:pPr lvl="1" eaLnBrk="1" hangingPunct="1"/>
            <a:r>
              <a:rPr lang="en-US" altLang="en-US" sz="2200" dirty="0" smtClean="0"/>
              <a:t>Increased immigration from countries where TB is common</a:t>
            </a:r>
          </a:p>
          <a:p>
            <a:pPr lvl="1" eaLnBrk="1" hangingPunct="1"/>
            <a:r>
              <a:rPr lang="en-US" altLang="en-US" sz="2200" dirty="0" smtClean="0"/>
              <a:t>Spread of TB in homeless shelters and correctional facilities</a:t>
            </a:r>
          </a:p>
          <a:p>
            <a:pPr lvl="1" eaLnBrk="1" hangingPunct="1"/>
            <a:r>
              <a:rPr lang="en-US" altLang="en-US" sz="2200" dirty="0" smtClean="0"/>
              <a:t>Increase and spread of multidrug-resistant TB</a:t>
            </a:r>
          </a:p>
          <a:p>
            <a:pPr lvl="1" eaLnBrk="1" hangingPunct="1">
              <a:buFontTx/>
              <a:buNone/>
            </a:pPr>
            <a:endParaRPr lang="en-US" altLang="en-US" sz="2200" dirty="0" smtClean="0"/>
          </a:p>
        </p:txBody>
      </p:sp>
      <p:pic>
        <p:nvPicPr>
          <p:cNvPr id="48134" name="Picture 10" descr="magazine cove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3375" y="1066800"/>
            <a:ext cx="3349625" cy="4754563"/>
          </a:xfrm>
          <a:noFill/>
        </p:spPr>
      </p:pic>
      <p:sp>
        <p:nvSpPr>
          <p:cNvPr id="48135" name="TextBox 6"/>
          <p:cNvSpPr txBox="1">
            <a:spLocks noChangeArrowheads="1"/>
          </p:cNvSpPr>
          <p:nvPr/>
        </p:nvSpPr>
        <p:spPr bwMode="auto">
          <a:xfrm>
            <a:off x="5334000" y="5867400"/>
            <a:ext cx="350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t>March 16, 1992 Newsweek Magazine Cover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36E6AF4-7285-41D2-A8EC-D7B341108428}" type="slidenum">
              <a:rPr lang="en-US" altLang="en-US" sz="2000" smtClean="0"/>
              <a:pPr>
                <a:spcBef>
                  <a:spcPct val="0"/>
                </a:spcBef>
                <a:buFontTx/>
                <a:buNone/>
              </a:pPr>
              <a:t>13</a:t>
            </a:fld>
            <a:endParaRPr lang="en-US" altLang="en-US" sz="2000" smtClean="0"/>
          </a:p>
        </p:txBody>
      </p:sp>
      <p:sp>
        <p:nvSpPr>
          <p:cNvPr id="50180" name="Rectangle 2"/>
          <p:cNvSpPr>
            <a:spLocks noGrp="1" noChangeArrowheads="1"/>
          </p:cNvSpPr>
          <p:nvPr>
            <p:ph type="body" idx="1"/>
          </p:nvPr>
        </p:nvSpPr>
        <p:spPr>
          <a:xfrm>
            <a:off x="457200" y="914400"/>
            <a:ext cx="8686800" cy="1524000"/>
          </a:xfrm>
          <a:noFill/>
        </p:spPr>
        <p:txBody>
          <a:bodyPr/>
          <a:lstStyle/>
          <a:p>
            <a:pPr eaLnBrk="1" hangingPunct="1">
              <a:lnSpc>
                <a:spcPct val="90000"/>
              </a:lnSpc>
            </a:pPr>
            <a:r>
              <a:rPr lang="en-US" altLang="en-US" sz="2400" dirty="0" smtClean="0"/>
              <a:t>Increased governmental funding for TB control programs began in 1992</a:t>
            </a:r>
          </a:p>
          <a:p>
            <a:pPr eaLnBrk="1" hangingPunct="1">
              <a:lnSpc>
                <a:spcPct val="90000"/>
              </a:lnSpc>
            </a:pPr>
            <a:endParaRPr lang="en-US" altLang="en-US" sz="1000" dirty="0" smtClean="0"/>
          </a:p>
          <a:p>
            <a:pPr eaLnBrk="1" hangingPunct="1">
              <a:lnSpc>
                <a:spcPct val="90000"/>
              </a:lnSpc>
            </a:pPr>
            <a:r>
              <a:rPr lang="en-US" altLang="en-US" sz="2400" dirty="0" smtClean="0"/>
              <a:t>Number of TB cases declined from 1993 to 2014</a:t>
            </a:r>
          </a:p>
        </p:txBody>
      </p:sp>
      <p:sp>
        <p:nvSpPr>
          <p:cNvPr id="50181" name="Text Box 11"/>
          <p:cNvSpPr txBox="1">
            <a:spLocks noChangeArrowheads="1"/>
          </p:cNvSpPr>
          <p:nvPr/>
        </p:nvSpPr>
        <p:spPr bwMode="auto">
          <a:xfrm>
            <a:off x="2514600" y="6113463"/>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pPr>
            <a:r>
              <a:rPr lang="en-US" altLang="en-US" sz="1400" i="1"/>
              <a:t>Reported TB Cases, U.S., 1982-2014</a:t>
            </a:r>
            <a:endParaRPr lang="en-US" altLang="en-US" sz="1400"/>
          </a:p>
        </p:txBody>
      </p:sp>
      <p:sp>
        <p:nvSpPr>
          <p:cNvPr id="50182" name="Rectangle 13"/>
          <p:cNvSpPr>
            <a:spLocks noGrp="1" noChangeArrowheads="1"/>
          </p:cNvSpPr>
          <p:nvPr>
            <p:ph type="title"/>
          </p:nvPr>
        </p:nvSpPr>
        <p:spPr>
          <a:xfrm>
            <a:off x="228600" y="152400"/>
            <a:ext cx="8686800" cy="685800"/>
          </a:xfrm>
          <a:noFill/>
        </p:spPr>
        <p:txBody>
          <a:bodyPr/>
          <a:lstStyle/>
          <a:p>
            <a:pPr eaLnBrk="1" hangingPunct="1"/>
            <a:r>
              <a:rPr lang="en-US" altLang="en-US" dirty="0" smtClean="0">
                <a:solidFill>
                  <a:srgbClr val="532B64"/>
                </a:solidFill>
              </a:rPr>
              <a:t>TB Prevention and Control Efforts</a:t>
            </a:r>
          </a:p>
        </p:txBody>
      </p:sp>
      <p:sp>
        <p:nvSpPr>
          <p:cNvPr id="50183" name="Text Box 17"/>
          <p:cNvSpPr txBox="1">
            <a:spLocks noChangeArrowheads="1"/>
          </p:cNvSpPr>
          <p:nvPr/>
        </p:nvSpPr>
        <p:spPr bwMode="auto">
          <a:xfrm>
            <a:off x="4495800" y="5872163"/>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532B64"/>
                </a:solidFill>
              </a:rPr>
              <a:t>Year</a:t>
            </a:r>
          </a:p>
        </p:txBody>
      </p:sp>
      <p:sp>
        <p:nvSpPr>
          <p:cNvPr id="50184" name="Rectangle 18"/>
          <p:cNvSpPr>
            <a:spLocks noChangeArrowheads="1"/>
          </p:cNvSpPr>
          <p:nvPr/>
        </p:nvSpPr>
        <p:spPr bwMode="auto">
          <a:xfrm rot="-5400000">
            <a:off x="-243681" y="3747294"/>
            <a:ext cx="1674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350" tIns="30175" rIns="60350" bIns="30175">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532B64"/>
                </a:solidFill>
              </a:rPr>
              <a:t>No. of Cases</a:t>
            </a:r>
          </a:p>
        </p:txBody>
      </p:sp>
      <p:graphicFrame>
        <p:nvGraphicFramePr>
          <p:cNvPr id="50185" name="Chart 9"/>
          <p:cNvGraphicFramePr>
            <a:graphicFrameLocks/>
          </p:cNvGraphicFramePr>
          <p:nvPr/>
        </p:nvGraphicFramePr>
        <p:xfrm>
          <a:off x="684213" y="2316163"/>
          <a:ext cx="7904162" cy="3659187"/>
        </p:xfrm>
        <a:graphic>
          <a:graphicData uri="http://schemas.openxmlformats.org/presentationml/2006/ole">
            <mc:AlternateContent xmlns:mc="http://schemas.openxmlformats.org/markup-compatibility/2006">
              <mc:Choice xmlns:v="urn:schemas-microsoft-com:vml" Requires="v">
                <p:oleObj spid="_x0000_s50197" name="Chart" r:id="rId5" imgW="7907197" imgH="3664014" progId="Excel.Chart.8">
                  <p:embed/>
                </p:oleObj>
              </mc:Choice>
              <mc:Fallback>
                <p:oleObj name="Chart" r:id="rId5" imgW="7907197" imgH="3664014" progId="Excel.Chart.8">
                  <p:embed/>
                  <p:pic>
                    <p:nvPicPr>
                      <p:cNvPr id="0" name="Chart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316163"/>
                        <a:ext cx="7904162" cy="365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722CB94B-A840-4727-9C3F-9CDF5A058667}" type="slidenum">
              <a:rPr lang="en-US" altLang="en-US" sz="2000" smtClean="0"/>
              <a:pPr>
                <a:spcBef>
                  <a:spcPct val="0"/>
                </a:spcBef>
                <a:buFontTx/>
                <a:buNone/>
              </a:pPr>
              <a:t>14</a:t>
            </a:fld>
            <a:endParaRPr lang="en-US" altLang="en-US" sz="2000" smtClean="0"/>
          </a:p>
        </p:txBody>
      </p:sp>
      <p:sp>
        <p:nvSpPr>
          <p:cNvPr id="52228" name="Rectangle 42"/>
          <p:cNvSpPr>
            <a:spLocks noGrp="1" noChangeArrowheads="1"/>
          </p:cNvSpPr>
          <p:nvPr>
            <p:ph type="title"/>
          </p:nvPr>
        </p:nvSpPr>
        <p:spPr>
          <a:xfrm>
            <a:off x="419100" y="238125"/>
            <a:ext cx="8229600" cy="762000"/>
          </a:xfrm>
          <a:noFill/>
        </p:spPr>
        <p:txBody>
          <a:bodyPr/>
          <a:lstStyle/>
          <a:p>
            <a:pPr eaLnBrk="1" hangingPunct="1"/>
            <a:r>
              <a:rPr lang="en-US" altLang="en-US" dirty="0" smtClean="0">
                <a:solidFill>
                  <a:srgbClr val="532B64"/>
                </a:solidFill>
              </a:rPr>
              <a:t>TB History Timeline</a:t>
            </a:r>
          </a:p>
        </p:txBody>
      </p:sp>
      <p:pic>
        <p:nvPicPr>
          <p:cNvPr id="5222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0475"/>
            <a:ext cx="914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6290A1E-51D0-4ECD-83E4-5ACD5DFA3678}" type="slidenum">
              <a:rPr lang="en-US" altLang="en-US" sz="2000" smtClean="0"/>
              <a:pPr>
                <a:spcBef>
                  <a:spcPct val="0"/>
                </a:spcBef>
                <a:buFontTx/>
                <a:buNone/>
              </a:pPr>
              <a:t>15</a:t>
            </a:fld>
            <a:endParaRPr lang="en-US" altLang="en-US" sz="2000" smtClean="0"/>
          </a:p>
        </p:txBody>
      </p:sp>
      <p:sp>
        <p:nvSpPr>
          <p:cNvPr id="253954" name="Rectangle 2"/>
          <p:cNvSpPr>
            <a:spLocks noGrp="1" noChangeArrowheads="1"/>
          </p:cNvSpPr>
          <p:nvPr>
            <p:ph type="body" idx="1"/>
          </p:nvPr>
        </p:nvSpPr>
        <p:spPr>
          <a:xfrm>
            <a:off x="228600" y="1676400"/>
            <a:ext cx="8763000" cy="4705350"/>
          </a:xfrm>
        </p:spPr>
        <p:txBody>
          <a:bodyPr/>
          <a:lstStyle/>
          <a:p>
            <a:pPr marL="914400" indent="-914400" eaLnBrk="1" hangingPunct="1">
              <a:lnSpc>
                <a:spcPct val="90000"/>
              </a:lnSpc>
              <a:buFontTx/>
              <a:buNone/>
            </a:pPr>
            <a:r>
              <a:rPr lang="en-US" altLang="en-US" sz="2400" dirty="0" smtClean="0"/>
              <a:t>     </a:t>
            </a:r>
            <a:r>
              <a:rPr lang="en-US" altLang="en-US" sz="2800" dirty="0" smtClean="0"/>
              <a:t>In what year was each of the following</a:t>
            </a:r>
          </a:p>
          <a:p>
            <a:pPr marL="914400" indent="-914400" eaLnBrk="1" hangingPunct="1">
              <a:lnSpc>
                <a:spcPct val="90000"/>
              </a:lnSpc>
              <a:buFontTx/>
              <a:buNone/>
            </a:pPr>
            <a:r>
              <a:rPr lang="en-US" altLang="en-US" sz="2800" dirty="0" smtClean="0"/>
              <a:t>    discoveries made?</a:t>
            </a:r>
            <a:r>
              <a:rPr lang="en-US" altLang="en-US" sz="2400" dirty="0" smtClean="0"/>
              <a:t> </a:t>
            </a:r>
            <a:endParaRPr lang="en-US" altLang="en-US" sz="1800" i="1" dirty="0" smtClean="0"/>
          </a:p>
          <a:p>
            <a:pPr marL="914400" indent="-914400" eaLnBrk="1" hangingPunct="1">
              <a:lnSpc>
                <a:spcPct val="90000"/>
              </a:lnSpc>
              <a:buFontTx/>
              <a:buNone/>
            </a:pPr>
            <a:endParaRPr lang="en-US" altLang="en-US" sz="1800" i="1" dirty="0" smtClean="0"/>
          </a:p>
          <a:p>
            <a:pPr marL="1562100" lvl="1" indent="-533400" eaLnBrk="1" hangingPunct="1">
              <a:lnSpc>
                <a:spcPct val="90000"/>
              </a:lnSpc>
              <a:buFontTx/>
              <a:buAutoNum type="alphaLcPeriod"/>
            </a:pPr>
            <a:r>
              <a:rPr lang="en-US" altLang="en-US" sz="2400" dirty="0" smtClean="0"/>
              <a:t>TB was shown to be contagious </a:t>
            </a:r>
          </a:p>
          <a:p>
            <a:pPr marL="1562100" lvl="1" indent="-533400" eaLnBrk="1" hangingPunct="1">
              <a:lnSpc>
                <a:spcPct val="90000"/>
              </a:lnSpc>
              <a:buFontTx/>
              <a:buNone/>
            </a:pPr>
            <a:r>
              <a:rPr lang="en-US" altLang="en-US" sz="2400" dirty="0" smtClean="0">
                <a:solidFill>
                  <a:srgbClr val="008080"/>
                </a:solidFill>
              </a:rPr>
              <a:t>	</a:t>
            </a:r>
            <a:r>
              <a:rPr lang="en-US" altLang="en-US" sz="2400" dirty="0" smtClean="0">
                <a:solidFill>
                  <a:srgbClr val="532B64"/>
                </a:solidFill>
              </a:rPr>
              <a:t>1865</a:t>
            </a:r>
          </a:p>
          <a:p>
            <a:pPr marL="1562100" lvl="1" indent="-533400" eaLnBrk="1" hangingPunct="1">
              <a:lnSpc>
                <a:spcPct val="90000"/>
              </a:lnSpc>
              <a:buFontTx/>
              <a:buNone/>
            </a:pPr>
            <a:endParaRPr lang="en-US" altLang="en-US" sz="2400" dirty="0" smtClean="0">
              <a:solidFill>
                <a:schemeClr val="hlink"/>
              </a:solidFill>
            </a:endParaRPr>
          </a:p>
          <a:p>
            <a:pPr marL="1562100" lvl="1" indent="-533400" eaLnBrk="1" hangingPunct="1">
              <a:lnSpc>
                <a:spcPct val="90000"/>
              </a:lnSpc>
              <a:buFontTx/>
              <a:buAutoNum type="alphaLcPeriod" startAt="2"/>
            </a:pPr>
            <a:r>
              <a:rPr lang="en-US" altLang="en-US" sz="2400" dirty="0" smtClean="0"/>
              <a:t>The bacterium that causes TB was discovered</a:t>
            </a:r>
          </a:p>
          <a:p>
            <a:pPr marL="1562100" lvl="1" indent="-533400" eaLnBrk="1" hangingPunct="1">
              <a:lnSpc>
                <a:spcPct val="90000"/>
              </a:lnSpc>
              <a:buFontTx/>
              <a:buNone/>
            </a:pPr>
            <a:r>
              <a:rPr lang="en-US" altLang="en-US" sz="2400" dirty="0" smtClean="0">
                <a:solidFill>
                  <a:srgbClr val="008080"/>
                </a:solidFill>
              </a:rPr>
              <a:t>	</a:t>
            </a:r>
            <a:r>
              <a:rPr lang="en-US" altLang="en-US" sz="2400" dirty="0" smtClean="0">
                <a:solidFill>
                  <a:srgbClr val="532B64"/>
                </a:solidFill>
              </a:rPr>
              <a:t>1882</a:t>
            </a:r>
          </a:p>
          <a:p>
            <a:pPr marL="1562100" lvl="1" indent="-533400" eaLnBrk="1" hangingPunct="1">
              <a:lnSpc>
                <a:spcPct val="90000"/>
              </a:lnSpc>
              <a:buFontTx/>
              <a:buNone/>
            </a:pPr>
            <a:endParaRPr lang="en-US" altLang="en-US" sz="2400" dirty="0" smtClean="0">
              <a:solidFill>
                <a:srgbClr val="008080"/>
              </a:solidFill>
            </a:endParaRPr>
          </a:p>
          <a:p>
            <a:pPr marL="1562100" lvl="1" indent="-533400" eaLnBrk="1" hangingPunct="1">
              <a:lnSpc>
                <a:spcPct val="90000"/>
              </a:lnSpc>
              <a:buFontTx/>
              <a:buAutoNum type="alphaLcPeriod" startAt="3"/>
            </a:pPr>
            <a:r>
              <a:rPr lang="en-US" altLang="en-US" sz="2400" dirty="0" smtClean="0"/>
              <a:t>The first drug that could kill TB bacteria was discovered</a:t>
            </a:r>
          </a:p>
          <a:p>
            <a:pPr marL="1562100" lvl="1" indent="-533400" eaLnBrk="1" hangingPunct="1">
              <a:lnSpc>
                <a:spcPct val="90000"/>
              </a:lnSpc>
              <a:buFontTx/>
              <a:buNone/>
            </a:pPr>
            <a:r>
              <a:rPr lang="en-US" altLang="en-US" sz="2400" dirty="0" smtClean="0"/>
              <a:t>	</a:t>
            </a:r>
            <a:r>
              <a:rPr lang="en-US" altLang="en-US" sz="2400" dirty="0" smtClean="0">
                <a:solidFill>
                  <a:srgbClr val="532B64"/>
                </a:solidFill>
              </a:rPr>
              <a:t>1943</a:t>
            </a:r>
          </a:p>
        </p:txBody>
      </p:sp>
      <p:sp>
        <p:nvSpPr>
          <p:cNvPr id="54277" name="Rectangle 7"/>
          <p:cNvSpPr>
            <a:spLocks noGrp="1" noChangeArrowheads="1"/>
          </p:cNvSpPr>
          <p:nvPr>
            <p:ph type="title"/>
          </p:nvPr>
        </p:nvSpPr>
        <p:spPr>
          <a:xfrm>
            <a:off x="381000" y="228600"/>
            <a:ext cx="8275638" cy="1219200"/>
          </a:xfrm>
          <a:noFill/>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solidFill>
                  <a:srgbClr val="532B64"/>
                </a:solidFill>
              </a:rPr>
              <a:t>History of TB</a:t>
            </a:r>
            <a:br>
              <a:rPr lang="en-US" altLang="en-US" dirty="0" smtClean="0">
                <a:solidFill>
                  <a:srgbClr val="532B64"/>
                </a:solidFill>
              </a:rPr>
            </a:br>
            <a:r>
              <a:rPr lang="en-US" altLang="en-US" dirty="0" smtClean="0">
                <a:solidFill>
                  <a:srgbClr val="532B64"/>
                </a:solidFill>
              </a:rPr>
              <a:t>Study Question 1.1</a:t>
            </a:r>
          </a:p>
        </p:txBody>
      </p:sp>
      <p:sp>
        <p:nvSpPr>
          <p:cNvPr id="54278" name="Rectangle 8"/>
          <p:cNvSpPr>
            <a:spLocks noChangeArrowheads="1"/>
          </p:cNvSpPr>
          <p:nvPr/>
        </p:nvSpPr>
        <p:spPr bwMode="auto">
          <a:xfrm>
            <a:off x="381000" y="3048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54279" name="Rectangle 9"/>
          <p:cNvSpPr>
            <a:spLocks noChangeArrowheads="1"/>
          </p:cNvSpPr>
          <p:nvPr/>
        </p:nvSpPr>
        <p:spPr bwMode="auto">
          <a:xfrm>
            <a:off x="381000" y="152400"/>
            <a:ext cx="8305800" cy="14478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39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19100" y="1993900"/>
            <a:ext cx="8229600" cy="1143000"/>
          </a:xfrm>
        </p:spPr>
        <p:txBody>
          <a:bodyPr/>
          <a:lstStyle/>
          <a:p>
            <a:r>
              <a:rPr lang="en-US" altLang="en-US" sz="4800" dirty="0" smtClean="0">
                <a:solidFill>
                  <a:srgbClr val="532B64"/>
                </a:solidFill>
              </a:rPr>
              <a:t>TB Transmission</a:t>
            </a:r>
          </a:p>
        </p:txBody>
      </p:sp>
      <p:sp>
        <p:nvSpPr>
          <p:cNvPr id="563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D01A5B6-76F6-40D1-BB04-454A3344F634}" type="slidenum">
              <a:rPr lang="en-US" altLang="en-US" sz="2000" smtClean="0"/>
              <a:pPr>
                <a:spcBef>
                  <a:spcPct val="0"/>
                </a:spcBef>
                <a:buFontTx/>
                <a:buNone/>
              </a:pPr>
              <a:t>16</a:t>
            </a:fld>
            <a:endParaRPr lang="en-US" altLang="en-US" sz="2000" smtClean="0"/>
          </a:p>
        </p:txBody>
      </p:sp>
      <p:sp>
        <p:nvSpPr>
          <p:cNvPr id="56325"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7E410290-60EE-4AD7-9110-D95D2FE81163}" type="slidenum">
              <a:rPr lang="en-US" altLang="en-US" sz="2000" smtClean="0"/>
              <a:pPr>
                <a:spcBef>
                  <a:spcPct val="0"/>
                </a:spcBef>
                <a:buFontTx/>
                <a:buNone/>
              </a:pPr>
              <a:t>17</a:t>
            </a:fld>
            <a:endParaRPr lang="en-US" altLang="en-US" sz="2000" smtClean="0"/>
          </a:p>
        </p:txBody>
      </p:sp>
      <p:sp>
        <p:nvSpPr>
          <p:cNvPr id="58372" name="Rectangle 2"/>
          <p:cNvSpPr>
            <a:spLocks noGrp="1" noChangeArrowheads="1"/>
          </p:cNvSpPr>
          <p:nvPr>
            <p:ph type="body" idx="1"/>
          </p:nvPr>
        </p:nvSpPr>
        <p:spPr>
          <a:xfrm>
            <a:off x="457200" y="1371600"/>
            <a:ext cx="8382000" cy="4419600"/>
          </a:xfrm>
        </p:spPr>
        <p:txBody>
          <a:bodyPr/>
          <a:lstStyle/>
          <a:p>
            <a:pPr eaLnBrk="1" hangingPunct="1">
              <a:buFontTx/>
              <a:buNone/>
            </a:pPr>
            <a:endParaRPr lang="en-US" altLang="en-US" sz="2400" i="1" dirty="0" smtClean="0"/>
          </a:p>
          <a:p>
            <a:pPr eaLnBrk="1" hangingPunct="1">
              <a:buFontTx/>
              <a:buNone/>
            </a:pPr>
            <a:endParaRPr lang="en-US" altLang="en-US" sz="2400" i="1" dirty="0" smtClean="0"/>
          </a:p>
          <a:p>
            <a:pPr algn="ctr" eaLnBrk="1" hangingPunct="1">
              <a:buFontTx/>
              <a:buNone/>
            </a:pPr>
            <a:endParaRPr lang="en-US" altLang="en-US" sz="2400" i="1" dirty="0" smtClean="0"/>
          </a:p>
          <a:p>
            <a:pPr algn="ctr" eaLnBrk="1" hangingPunct="1">
              <a:buFontTx/>
              <a:buNone/>
            </a:pPr>
            <a:r>
              <a:rPr lang="en-US" altLang="en-US" sz="2800" dirty="0" smtClean="0"/>
              <a:t>Transmission is defined as the spread of an organism, such as </a:t>
            </a:r>
            <a:r>
              <a:rPr lang="en-US" altLang="en-US" sz="2800" i="1" dirty="0" smtClean="0"/>
              <a:t>M. tuberculosis</a:t>
            </a:r>
            <a:r>
              <a:rPr lang="en-US" altLang="en-US" sz="2800" dirty="0" smtClean="0"/>
              <a:t>, from one person to another.</a:t>
            </a:r>
          </a:p>
          <a:p>
            <a:pPr eaLnBrk="1" hangingPunct="1"/>
            <a:endParaRPr lang="en-US" altLang="en-US" sz="2800" dirty="0" smtClean="0"/>
          </a:p>
          <a:p>
            <a:pPr eaLnBrk="1" hangingPunct="1">
              <a:buFontTx/>
              <a:buNone/>
            </a:pPr>
            <a:endParaRPr lang="en-US" altLang="en-US" sz="2800" dirty="0" smtClean="0"/>
          </a:p>
          <a:p>
            <a:pPr eaLnBrk="1" hangingPunct="1"/>
            <a:endParaRPr lang="en-US" altLang="en-US" sz="2000" dirty="0" smtClean="0"/>
          </a:p>
          <a:p>
            <a:pPr eaLnBrk="1" hangingPunct="1"/>
            <a:endParaRPr lang="en-US" altLang="en-US" sz="2400" dirty="0" smtClean="0"/>
          </a:p>
        </p:txBody>
      </p:sp>
      <p:sp>
        <p:nvSpPr>
          <p:cNvPr id="58373" name="Rectangle 8"/>
          <p:cNvSpPr>
            <a:spLocks noGrp="1" noChangeArrowheads="1"/>
          </p:cNvSpPr>
          <p:nvPr>
            <p:ph type="title"/>
          </p:nvPr>
        </p:nvSpPr>
        <p:spPr>
          <a:xfrm>
            <a:off x="427038" y="381000"/>
            <a:ext cx="8229600" cy="685800"/>
          </a:xfrm>
          <a:noFill/>
        </p:spPr>
        <p:txBody>
          <a:bodyPr/>
          <a:lstStyle/>
          <a:p>
            <a:pPr eaLnBrk="1" hangingPunct="1"/>
            <a:r>
              <a:rPr lang="en-US" altLang="en-US" dirty="0" smtClean="0">
                <a:solidFill>
                  <a:srgbClr val="532B64"/>
                </a:solidFill>
              </a:rPr>
              <a:t>TB Transmission (1)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604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D10B5B69-394F-4161-9CDC-356AE3199BD1}" type="slidenum">
              <a:rPr lang="en-US" altLang="en-US" sz="2000" smtClean="0"/>
              <a:pPr>
                <a:spcBef>
                  <a:spcPct val="0"/>
                </a:spcBef>
                <a:buFontTx/>
                <a:buNone/>
              </a:pPr>
              <a:t>18</a:t>
            </a:fld>
            <a:endParaRPr lang="en-US" altLang="en-US" sz="2000" smtClean="0"/>
          </a:p>
        </p:txBody>
      </p:sp>
      <p:sp>
        <p:nvSpPr>
          <p:cNvPr id="60420" name="Rectangle 3"/>
          <p:cNvSpPr>
            <a:spLocks noGrp="1" noChangeArrowheads="1"/>
          </p:cNvSpPr>
          <p:nvPr>
            <p:ph type="body" sz="half" idx="1"/>
          </p:nvPr>
        </p:nvSpPr>
        <p:spPr>
          <a:xfrm>
            <a:off x="228600" y="1524000"/>
            <a:ext cx="4343400" cy="4848225"/>
          </a:xfrm>
        </p:spPr>
        <p:txBody>
          <a:bodyPr/>
          <a:lstStyle/>
          <a:p>
            <a:pPr eaLnBrk="1" hangingPunct="1">
              <a:lnSpc>
                <a:spcPct val="90000"/>
              </a:lnSpc>
            </a:pPr>
            <a:r>
              <a:rPr lang="en-US" altLang="en-US" sz="2400" i="1" dirty="0" smtClean="0"/>
              <a:t>M. tuberculosis </a:t>
            </a:r>
            <a:r>
              <a:rPr lang="en-US" altLang="en-US" sz="2400" dirty="0" smtClean="0"/>
              <a:t>causes most TB cases in U.S.</a:t>
            </a:r>
          </a:p>
          <a:p>
            <a:pPr eaLnBrk="1" hangingPunct="1">
              <a:lnSpc>
                <a:spcPct val="90000"/>
              </a:lnSpc>
            </a:pPr>
            <a:endParaRPr lang="en-US" altLang="en-US" sz="1600" dirty="0" smtClean="0"/>
          </a:p>
          <a:p>
            <a:pPr eaLnBrk="1" hangingPunct="1">
              <a:lnSpc>
                <a:spcPct val="90000"/>
              </a:lnSpc>
            </a:pPr>
            <a:r>
              <a:rPr lang="en-US" altLang="en-US" sz="2400" dirty="0" smtClean="0"/>
              <a:t>Mycobacteria that cause TB:</a:t>
            </a:r>
          </a:p>
          <a:p>
            <a:pPr lvl="1" eaLnBrk="1" hangingPunct="1">
              <a:lnSpc>
                <a:spcPct val="90000"/>
              </a:lnSpc>
            </a:pPr>
            <a:r>
              <a:rPr lang="en-US" altLang="en-US" sz="2000" i="1" dirty="0" smtClean="0"/>
              <a:t>M. tuberculosis </a:t>
            </a:r>
          </a:p>
          <a:p>
            <a:pPr lvl="1" eaLnBrk="1" hangingPunct="1">
              <a:lnSpc>
                <a:spcPct val="90000"/>
              </a:lnSpc>
            </a:pPr>
            <a:r>
              <a:rPr lang="en-US" altLang="en-US" sz="2000" i="1" dirty="0" smtClean="0"/>
              <a:t>M. </a:t>
            </a:r>
            <a:r>
              <a:rPr lang="en-US" altLang="en-US" sz="2000" i="1" dirty="0" err="1" smtClean="0"/>
              <a:t>bovis</a:t>
            </a:r>
            <a:endParaRPr lang="en-US" altLang="en-US" sz="2000" i="1" dirty="0" smtClean="0"/>
          </a:p>
          <a:p>
            <a:pPr lvl="1" eaLnBrk="1" hangingPunct="1">
              <a:lnSpc>
                <a:spcPct val="90000"/>
              </a:lnSpc>
            </a:pPr>
            <a:r>
              <a:rPr lang="en-US" altLang="en-US" sz="2000" i="1" dirty="0" smtClean="0"/>
              <a:t>M. </a:t>
            </a:r>
            <a:r>
              <a:rPr lang="en-US" altLang="en-US" sz="2000" i="1" dirty="0" err="1" smtClean="0"/>
              <a:t>africanum</a:t>
            </a:r>
            <a:endParaRPr lang="en-US" altLang="en-US" sz="2000" i="1" dirty="0" smtClean="0"/>
          </a:p>
          <a:p>
            <a:pPr lvl="1" eaLnBrk="1" hangingPunct="1">
              <a:lnSpc>
                <a:spcPct val="90000"/>
              </a:lnSpc>
            </a:pPr>
            <a:r>
              <a:rPr lang="en-US" altLang="en-US" sz="2000" i="1" dirty="0" smtClean="0"/>
              <a:t>M. </a:t>
            </a:r>
            <a:r>
              <a:rPr lang="en-US" altLang="en-US" sz="2000" i="1" dirty="0" err="1" smtClean="0"/>
              <a:t>microti</a:t>
            </a:r>
            <a:endParaRPr lang="en-US" altLang="en-US" sz="2000" i="1" dirty="0" smtClean="0"/>
          </a:p>
          <a:p>
            <a:pPr lvl="1" eaLnBrk="1" hangingPunct="1">
              <a:lnSpc>
                <a:spcPct val="90000"/>
              </a:lnSpc>
            </a:pPr>
            <a:r>
              <a:rPr lang="en-US" altLang="en-US" sz="2000" i="1" dirty="0" smtClean="0"/>
              <a:t>M. </a:t>
            </a:r>
            <a:r>
              <a:rPr lang="en-US" altLang="en-US" sz="2000" i="1" dirty="0" err="1" smtClean="0"/>
              <a:t>canetti</a:t>
            </a:r>
            <a:endParaRPr lang="en-US" altLang="en-US" sz="2000" dirty="0" smtClean="0"/>
          </a:p>
          <a:p>
            <a:pPr eaLnBrk="1" hangingPunct="1">
              <a:lnSpc>
                <a:spcPct val="90000"/>
              </a:lnSpc>
              <a:buFontTx/>
              <a:buNone/>
            </a:pPr>
            <a:endParaRPr lang="en-US" altLang="en-US" sz="2000" dirty="0" smtClean="0"/>
          </a:p>
          <a:p>
            <a:pPr eaLnBrk="1" hangingPunct="1">
              <a:lnSpc>
                <a:spcPct val="90000"/>
              </a:lnSpc>
            </a:pPr>
            <a:r>
              <a:rPr lang="en-US" altLang="en-US" sz="2400" dirty="0" smtClean="0"/>
              <a:t>Mycobacteria that do not cause TB</a:t>
            </a:r>
          </a:p>
          <a:p>
            <a:pPr lvl="1" eaLnBrk="1" hangingPunct="1">
              <a:lnSpc>
                <a:spcPct val="90000"/>
              </a:lnSpc>
            </a:pPr>
            <a:r>
              <a:rPr lang="en-US" altLang="en-US" sz="2000" dirty="0" smtClean="0"/>
              <a:t>e.g.,</a:t>
            </a:r>
            <a:r>
              <a:rPr lang="en-US" altLang="en-US" sz="2000" i="1" dirty="0" smtClean="0"/>
              <a:t> M. </a:t>
            </a:r>
            <a:r>
              <a:rPr lang="en-US" altLang="en-US" sz="2000" i="1" dirty="0" err="1" smtClean="0"/>
              <a:t>avium</a:t>
            </a:r>
            <a:r>
              <a:rPr lang="en-US" altLang="en-US" sz="2000" i="1" dirty="0" smtClean="0"/>
              <a:t>-</a:t>
            </a:r>
            <a:r>
              <a:rPr lang="en-US" altLang="en-US" sz="2000" dirty="0" smtClean="0"/>
              <a:t>complex</a:t>
            </a:r>
          </a:p>
        </p:txBody>
      </p:sp>
      <p:sp>
        <p:nvSpPr>
          <p:cNvPr id="60421" name="Text Box 6"/>
          <p:cNvSpPr txBox="1">
            <a:spLocks noChangeArrowheads="1"/>
          </p:cNvSpPr>
          <p:nvPr/>
        </p:nvSpPr>
        <p:spPr bwMode="auto">
          <a:xfrm>
            <a:off x="4648200" y="51054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pPr>
            <a:r>
              <a:rPr lang="en-US" altLang="en-US" sz="1400" i="1"/>
              <a:t>  M. tuberculosis</a:t>
            </a:r>
            <a:endParaRPr lang="en-US" altLang="en-US" sz="1400"/>
          </a:p>
        </p:txBody>
      </p:sp>
      <p:pic>
        <p:nvPicPr>
          <p:cNvPr id="60422" name="Picture 9" descr="m tubercul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09575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12"/>
          <p:cNvSpPr>
            <a:spLocks noGrp="1" noChangeArrowheads="1"/>
          </p:cNvSpPr>
          <p:nvPr>
            <p:ph type="title"/>
          </p:nvPr>
        </p:nvSpPr>
        <p:spPr>
          <a:xfrm>
            <a:off x="533400" y="0"/>
            <a:ext cx="8229600" cy="1219200"/>
          </a:xfrm>
          <a:noFill/>
        </p:spPr>
        <p:txBody>
          <a:bodyPr/>
          <a:lstStyle/>
          <a:p>
            <a:pPr eaLnBrk="1" hangingPunct="1"/>
            <a:r>
              <a:rPr lang="en-US" altLang="en-US" dirty="0" smtClean="0">
                <a:solidFill>
                  <a:srgbClr val="532B64"/>
                </a:solidFill>
              </a:rPr>
              <a:t>TB Transmission (2)</a:t>
            </a:r>
            <a:br>
              <a:rPr lang="en-US" altLang="en-US" dirty="0" smtClean="0">
                <a:solidFill>
                  <a:srgbClr val="532B64"/>
                </a:solidFill>
              </a:rPr>
            </a:br>
            <a:r>
              <a:rPr lang="en-US" altLang="en-US" sz="3200" dirty="0" smtClean="0">
                <a:solidFill>
                  <a:srgbClr val="532B64"/>
                </a:solidFill>
              </a:rPr>
              <a:t>Types of Mycobacteria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6246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1CC6018-DB86-4E61-9D20-1AFB60B6143B}" type="slidenum">
              <a:rPr lang="en-US" altLang="en-US" sz="2000" smtClean="0"/>
              <a:pPr>
                <a:spcBef>
                  <a:spcPct val="0"/>
                </a:spcBef>
                <a:buFontTx/>
                <a:buNone/>
              </a:pPr>
              <a:t>19</a:t>
            </a:fld>
            <a:endParaRPr lang="en-US" altLang="en-US" sz="2000" smtClean="0"/>
          </a:p>
        </p:txBody>
      </p:sp>
      <p:sp>
        <p:nvSpPr>
          <p:cNvPr id="62468" name="Rectangle 8"/>
          <p:cNvSpPr>
            <a:spLocks noGrp="1" noChangeArrowheads="1"/>
          </p:cNvSpPr>
          <p:nvPr>
            <p:ph type="body" sz="half" idx="1"/>
          </p:nvPr>
        </p:nvSpPr>
        <p:spPr>
          <a:xfrm>
            <a:off x="228600" y="1219200"/>
            <a:ext cx="5105400" cy="5181600"/>
          </a:xfrm>
        </p:spPr>
        <p:txBody>
          <a:bodyPr/>
          <a:lstStyle/>
          <a:p>
            <a:pPr eaLnBrk="1" hangingPunct="1">
              <a:lnSpc>
                <a:spcPct val="80000"/>
              </a:lnSpc>
            </a:pPr>
            <a:r>
              <a:rPr lang="en-US" altLang="en-US" sz="2800" dirty="0" smtClean="0"/>
              <a:t>TB is spread person to person through the air via droplet nuclei</a:t>
            </a:r>
          </a:p>
          <a:p>
            <a:pPr eaLnBrk="1" hangingPunct="1">
              <a:lnSpc>
                <a:spcPct val="80000"/>
              </a:lnSpc>
            </a:pPr>
            <a:endParaRPr lang="en-US" altLang="en-US" sz="1600" dirty="0" smtClean="0"/>
          </a:p>
          <a:p>
            <a:pPr eaLnBrk="1" hangingPunct="1">
              <a:lnSpc>
                <a:spcPct val="80000"/>
              </a:lnSpc>
            </a:pPr>
            <a:r>
              <a:rPr lang="en-US" altLang="en-US" sz="2800" i="1" dirty="0" smtClean="0"/>
              <a:t>M. tuberculosis </a:t>
            </a:r>
            <a:r>
              <a:rPr lang="en-US" altLang="en-US" sz="2800" dirty="0" smtClean="0"/>
              <a:t>may be expelled when an infectious person:</a:t>
            </a:r>
          </a:p>
          <a:p>
            <a:pPr lvl="1" eaLnBrk="1" hangingPunct="1">
              <a:lnSpc>
                <a:spcPct val="80000"/>
              </a:lnSpc>
            </a:pPr>
            <a:r>
              <a:rPr lang="en-US" altLang="en-US" sz="2000" dirty="0" smtClean="0"/>
              <a:t>Coughs</a:t>
            </a:r>
          </a:p>
          <a:p>
            <a:pPr lvl="1" eaLnBrk="1" hangingPunct="1">
              <a:lnSpc>
                <a:spcPct val="80000"/>
              </a:lnSpc>
            </a:pPr>
            <a:r>
              <a:rPr lang="en-US" altLang="en-US" sz="2000" dirty="0" smtClean="0"/>
              <a:t>Speaks  </a:t>
            </a:r>
          </a:p>
          <a:p>
            <a:pPr lvl="1" eaLnBrk="1" hangingPunct="1">
              <a:lnSpc>
                <a:spcPct val="80000"/>
              </a:lnSpc>
            </a:pPr>
            <a:r>
              <a:rPr lang="en-US" altLang="en-US" sz="2000" dirty="0" smtClean="0"/>
              <a:t>Sings</a:t>
            </a:r>
          </a:p>
          <a:p>
            <a:pPr lvl="1" eaLnBrk="1" hangingPunct="1">
              <a:lnSpc>
                <a:spcPct val="80000"/>
              </a:lnSpc>
            </a:pPr>
            <a:endParaRPr lang="en-US" altLang="en-US" sz="1600" dirty="0" smtClean="0"/>
          </a:p>
          <a:p>
            <a:pPr eaLnBrk="1" hangingPunct="1">
              <a:lnSpc>
                <a:spcPct val="80000"/>
              </a:lnSpc>
            </a:pPr>
            <a:r>
              <a:rPr lang="en-US" altLang="en-US" sz="2800" dirty="0" smtClean="0"/>
              <a:t>Transmission occurs when another person inhales droplet nuclei</a:t>
            </a:r>
          </a:p>
        </p:txBody>
      </p:sp>
      <p:pic>
        <p:nvPicPr>
          <p:cNvPr id="62469" name="Picture 10" descr="man sneez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905000"/>
            <a:ext cx="3733800" cy="3524250"/>
          </a:xfrm>
          <a:noFill/>
        </p:spPr>
      </p:pic>
      <p:sp>
        <p:nvSpPr>
          <p:cNvPr id="62470" name="Rectangle 12"/>
          <p:cNvSpPr>
            <a:spLocks noGrp="1" noChangeArrowheads="1"/>
          </p:cNvSpPr>
          <p:nvPr>
            <p:ph type="title"/>
          </p:nvPr>
        </p:nvSpPr>
        <p:spPr>
          <a:xfrm>
            <a:off x="427038" y="381000"/>
            <a:ext cx="8229600" cy="685800"/>
          </a:xfrm>
          <a:noFill/>
        </p:spPr>
        <p:txBody>
          <a:bodyPr/>
          <a:lstStyle/>
          <a:p>
            <a:pPr eaLnBrk="1" hangingPunct="1"/>
            <a:r>
              <a:rPr lang="en-US" altLang="en-US" dirty="0" smtClean="0">
                <a:solidFill>
                  <a:srgbClr val="532B64"/>
                </a:solidFill>
              </a:rPr>
              <a:t>TB Transmission (3)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ts val="0"/>
              </a:spcBef>
              <a:spcAft>
                <a:spcPts val="0"/>
              </a:spcAft>
              <a:defRPr/>
            </a:pPr>
            <a:r>
              <a:rPr lang="en-US" sz="8800" kern="1400" dirty="0" smtClean="0">
                <a:solidFill>
                  <a:srgbClr val="336666"/>
                </a:solidFill>
                <a:latin typeface="Verdana"/>
              </a:rPr>
              <a:t/>
            </a:r>
            <a:br>
              <a:rPr lang="en-US" sz="8800" kern="1400" dirty="0" smtClean="0">
                <a:solidFill>
                  <a:srgbClr val="336666"/>
                </a:solidFill>
                <a:latin typeface="Verdana"/>
              </a:rPr>
            </a:br>
            <a:r>
              <a:rPr lang="en-US" sz="2400" kern="1400" dirty="0" smtClean="0">
                <a:solidFill>
                  <a:srgbClr val="000000"/>
                </a:solidFill>
                <a:latin typeface="Times New Roman"/>
              </a:rPr>
              <a:t> </a:t>
            </a:r>
            <a:br>
              <a:rPr lang="en-US" sz="2400" kern="1400" dirty="0" smtClean="0">
                <a:solidFill>
                  <a:srgbClr val="000000"/>
                </a:solidFill>
                <a:latin typeface="Times New Roman"/>
              </a:rPr>
            </a:br>
            <a:r>
              <a:rPr lang="en-US" dirty="0" smtClean="0"/>
              <a:t> </a:t>
            </a:r>
            <a:r>
              <a:rPr lang="en-US" dirty="0" smtClean="0">
                <a:solidFill>
                  <a:srgbClr val="532B64"/>
                </a:solidFill>
                <a:cs typeface="Arial" pitchFamily="34" charset="0"/>
              </a:rPr>
              <a:t>CDC Self-Study Modules on Tuberculosis, 1-5 </a:t>
            </a:r>
          </a:p>
        </p:txBody>
      </p:sp>
      <p:sp>
        <p:nvSpPr>
          <p:cNvPr id="27651" name="Content Placeholder 4"/>
          <p:cNvSpPr>
            <a:spLocks noGrp="1"/>
          </p:cNvSpPr>
          <p:nvPr>
            <p:ph idx="1"/>
          </p:nvPr>
        </p:nvSpPr>
        <p:spPr>
          <a:xfrm>
            <a:off x="76200" y="1295400"/>
            <a:ext cx="8943975" cy="5029200"/>
          </a:xfrm>
        </p:spPr>
        <p:txBody>
          <a:bodyPr/>
          <a:lstStyle/>
          <a:p>
            <a:pPr eaLnBrk="1" hangingPunct="1"/>
            <a:r>
              <a:rPr lang="en-US" altLang="en-US" sz="2800" dirty="0" smtClean="0">
                <a:cs typeface="Arial" panose="020B0604020202020204" pitchFamily="34" charset="0"/>
              </a:rPr>
              <a:t>Module 1: Transmission and Pathogenesis of TB</a:t>
            </a:r>
          </a:p>
          <a:p>
            <a:pPr eaLnBrk="1" hangingPunct="1"/>
            <a:endParaRPr lang="en-US" altLang="en-US" sz="2000" dirty="0" smtClean="0">
              <a:cs typeface="Arial" panose="020B0604020202020204" pitchFamily="34" charset="0"/>
            </a:endParaRPr>
          </a:p>
          <a:p>
            <a:pPr eaLnBrk="1" hangingPunct="1"/>
            <a:r>
              <a:rPr lang="en-US" altLang="en-US" sz="2800" dirty="0" smtClean="0">
                <a:cs typeface="Arial" panose="020B0604020202020204" pitchFamily="34" charset="0"/>
              </a:rPr>
              <a:t>Module 2: Epidemiology of TB</a:t>
            </a:r>
          </a:p>
          <a:p>
            <a:pPr eaLnBrk="1" hangingPunct="1"/>
            <a:endParaRPr lang="en-US" altLang="en-US" sz="2000" dirty="0" smtClean="0">
              <a:cs typeface="Arial" panose="020B0604020202020204" pitchFamily="34" charset="0"/>
            </a:endParaRPr>
          </a:p>
          <a:p>
            <a:pPr eaLnBrk="1" hangingPunct="1"/>
            <a:r>
              <a:rPr lang="en-US" altLang="en-US" sz="2800" dirty="0" smtClean="0">
                <a:cs typeface="Arial" panose="020B0604020202020204" pitchFamily="34" charset="0"/>
              </a:rPr>
              <a:t>Module 3: Targeted Testing and the Diagnosis of Latent TB Infection and TB Disease </a:t>
            </a:r>
          </a:p>
          <a:p>
            <a:pPr eaLnBrk="1" hangingPunct="1"/>
            <a:endParaRPr lang="en-US" altLang="en-US" sz="2000" dirty="0" smtClean="0">
              <a:cs typeface="Arial" panose="020B0604020202020204" pitchFamily="34" charset="0"/>
            </a:endParaRPr>
          </a:p>
          <a:p>
            <a:pPr eaLnBrk="1" hangingPunct="1"/>
            <a:r>
              <a:rPr lang="en-US" altLang="en-US" sz="2800" dirty="0" smtClean="0">
                <a:cs typeface="Arial" panose="020B0604020202020204" pitchFamily="34" charset="0"/>
              </a:rPr>
              <a:t>Module 4: Treatment of Latent TB Infection and TB Disease</a:t>
            </a:r>
          </a:p>
          <a:p>
            <a:pPr eaLnBrk="1" hangingPunct="1"/>
            <a:endParaRPr lang="en-US" altLang="en-US" sz="2000" dirty="0" smtClean="0">
              <a:cs typeface="Arial" panose="020B0604020202020204" pitchFamily="34" charset="0"/>
            </a:endParaRPr>
          </a:p>
          <a:p>
            <a:pPr eaLnBrk="1" hangingPunct="1"/>
            <a:r>
              <a:rPr lang="en-US" altLang="en-US" sz="2800" dirty="0" smtClean="0">
                <a:cs typeface="Arial" panose="020B0604020202020204" pitchFamily="34" charset="0"/>
              </a:rPr>
              <a:t>Module 5:  Infectiousness and Infection Control</a:t>
            </a:r>
          </a:p>
          <a:p>
            <a:pPr eaLnBrk="1" hangingPunct="1"/>
            <a:endParaRPr lang="en-US" altLang="en-US" sz="2800" dirty="0" smtClean="0"/>
          </a:p>
        </p:txBody>
      </p:sp>
      <p:sp>
        <p:nvSpPr>
          <p:cNvPr id="34820" name="Footer Placeholder 2"/>
          <p:cNvSpPr>
            <a:spLocks noGrp="1"/>
          </p:cNvSpPr>
          <p:nvPr>
            <p:ph type="ftr" sz="quarter" idx="11"/>
          </p:nvPr>
        </p:nvSpPr>
        <p:spPr/>
        <p:txBody>
          <a:bodyPr/>
          <a:lstStyle/>
          <a:p>
            <a:pPr fontAlgn="base">
              <a:spcBef>
                <a:spcPct val="0"/>
              </a:spcBef>
              <a:spcAft>
                <a:spcPct val="0"/>
              </a:spcAft>
              <a:defRPr/>
            </a:pPr>
            <a:r>
              <a:rPr lang="en-US" smtClean="0"/>
              <a:t>Module 1 – Transmission and Pathogenesis of Tuberculosis</a:t>
            </a:r>
          </a:p>
        </p:txBody>
      </p:sp>
      <p:sp>
        <p:nvSpPr>
          <p:cNvPr id="276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8080"/>
              </a:buClr>
              <a:buChar char="•"/>
              <a:defRPr sz="3200" b="1">
                <a:solidFill>
                  <a:schemeClr val="tx1"/>
                </a:solidFill>
                <a:latin typeface="Arial" panose="020B0604020202020204" pitchFamily="34" charset="0"/>
              </a:defRPr>
            </a:lvl1pPr>
            <a:lvl2pPr marL="742950" indent="-285750">
              <a:spcBef>
                <a:spcPct val="20000"/>
              </a:spcBef>
              <a:buClr>
                <a:srgbClr val="008080"/>
              </a:buClr>
              <a:buChar char="–"/>
              <a:defRPr sz="2800" b="1">
                <a:solidFill>
                  <a:schemeClr val="tx1"/>
                </a:solidFill>
                <a:latin typeface="Arial" panose="020B0604020202020204" pitchFamily="34" charset="0"/>
              </a:defRPr>
            </a:lvl2pPr>
            <a:lvl3pPr marL="1143000" indent="-228600">
              <a:spcBef>
                <a:spcPct val="20000"/>
              </a:spcBef>
              <a:buClr>
                <a:srgbClr val="008080"/>
              </a:buClr>
              <a:buChar char="•"/>
              <a:defRPr sz="2400" b="1">
                <a:solidFill>
                  <a:schemeClr val="tx1"/>
                </a:solidFill>
                <a:latin typeface="Arial" panose="020B0604020202020204" pitchFamily="34" charset="0"/>
              </a:defRPr>
            </a:lvl3pPr>
            <a:lvl4pPr marL="1600200" indent="-228600">
              <a:spcBef>
                <a:spcPct val="20000"/>
              </a:spcBef>
              <a:buClr>
                <a:srgbClr val="008080"/>
              </a:buClr>
              <a:buChar char="–"/>
              <a:defRPr sz="2000" b="1">
                <a:solidFill>
                  <a:schemeClr val="tx1"/>
                </a:solidFill>
                <a:latin typeface="Arial" panose="020B0604020202020204" pitchFamily="34" charset="0"/>
              </a:defRPr>
            </a:lvl4pPr>
            <a:lvl5pPr marL="2057400" indent="-228600">
              <a:spcBef>
                <a:spcPct val="20000"/>
              </a:spcBef>
              <a:buClr>
                <a:srgbClr val="008080"/>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8080"/>
              </a:buClr>
              <a:buChar char="»"/>
              <a:defRPr sz="2000" b="1">
                <a:solidFill>
                  <a:schemeClr val="tx1"/>
                </a:solidFill>
                <a:latin typeface="Arial" panose="020B0604020202020204" pitchFamily="34" charset="0"/>
              </a:defRPr>
            </a:lvl9pPr>
          </a:lstStyle>
          <a:p>
            <a:pPr>
              <a:spcBef>
                <a:spcPct val="0"/>
              </a:spcBef>
              <a:buClrTx/>
              <a:buFontTx/>
              <a:buNone/>
            </a:pPr>
            <a:fld id="{A8B9A1D3-EC29-4A02-954B-3FDD60C13668}" type="slidenum">
              <a:rPr lang="en-US" altLang="en-US" sz="2000" smtClean="0">
                <a:solidFill>
                  <a:srgbClr val="000000"/>
                </a:solidFill>
              </a:rPr>
              <a:pPr>
                <a:spcBef>
                  <a:spcPct val="0"/>
                </a:spcBef>
                <a:buClrTx/>
                <a:buFontTx/>
                <a:buNone/>
              </a:pPr>
              <a:t>2</a:t>
            </a:fld>
            <a:endParaRPr lang="en-US" altLang="en-US" sz="200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78521CD3-DBA4-4073-B1D4-12129EE85EAB}" type="slidenum">
              <a:rPr lang="en-US" altLang="en-US" sz="2000" smtClean="0"/>
              <a:pPr>
                <a:spcBef>
                  <a:spcPct val="0"/>
                </a:spcBef>
                <a:buFontTx/>
                <a:buNone/>
              </a:pPr>
              <a:t>20</a:t>
            </a:fld>
            <a:endParaRPr lang="en-US" altLang="en-US" sz="2000" smtClean="0"/>
          </a:p>
        </p:txBody>
      </p:sp>
      <p:sp>
        <p:nvSpPr>
          <p:cNvPr id="64516" name="Rectangle 2"/>
          <p:cNvSpPr>
            <a:spLocks noGrp="1" noChangeArrowheads="1"/>
          </p:cNvSpPr>
          <p:nvPr>
            <p:ph type="title"/>
          </p:nvPr>
        </p:nvSpPr>
        <p:spPr>
          <a:xfrm>
            <a:off x="457200" y="228600"/>
            <a:ext cx="8229600" cy="685800"/>
          </a:xfrm>
        </p:spPr>
        <p:txBody>
          <a:bodyPr/>
          <a:lstStyle/>
          <a:p>
            <a:pPr eaLnBrk="1" hangingPunct="1"/>
            <a:r>
              <a:rPr lang="en-US" altLang="en-US" dirty="0" smtClean="0">
                <a:solidFill>
                  <a:srgbClr val="532B64"/>
                </a:solidFill>
              </a:rPr>
              <a:t>TB Transmission (4)</a:t>
            </a:r>
          </a:p>
        </p:txBody>
      </p:sp>
      <p:sp>
        <p:nvSpPr>
          <p:cNvPr id="64517" name="Text Box 4"/>
          <p:cNvSpPr txBox="1">
            <a:spLocks noChangeArrowheads="1"/>
          </p:cNvSpPr>
          <p:nvPr/>
        </p:nvSpPr>
        <p:spPr bwMode="auto">
          <a:xfrm>
            <a:off x="304800" y="5334000"/>
            <a:ext cx="8839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lnSpc>
                <a:spcPct val="80000"/>
              </a:lnSpc>
              <a:buClr>
                <a:srgbClr val="008080"/>
              </a:buClr>
              <a:buFontTx/>
              <a:buNone/>
            </a:pPr>
            <a:r>
              <a:rPr lang="en-US" altLang="en-US" sz="2800" dirty="0"/>
              <a:t>Dots in air represent droplet nuclei containing</a:t>
            </a:r>
          </a:p>
          <a:p>
            <a:pPr algn="ctr" eaLnBrk="1" hangingPunct="1">
              <a:lnSpc>
                <a:spcPct val="80000"/>
              </a:lnSpc>
              <a:buClr>
                <a:srgbClr val="008080"/>
              </a:buClr>
              <a:buFontTx/>
              <a:buNone/>
            </a:pPr>
            <a:r>
              <a:rPr lang="en-US" altLang="en-US" sz="2800" i="1" dirty="0"/>
              <a:t>M. tuberculosis</a:t>
            </a:r>
          </a:p>
        </p:txBody>
      </p:sp>
      <p:grpSp>
        <p:nvGrpSpPr>
          <p:cNvPr id="64518" name="Group 5"/>
          <p:cNvGrpSpPr>
            <a:grpSpLocks/>
          </p:cNvGrpSpPr>
          <p:nvPr/>
        </p:nvGrpSpPr>
        <p:grpSpPr bwMode="auto">
          <a:xfrm>
            <a:off x="1295400" y="901700"/>
            <a:ext cx="6858000" cy="3975100"/>
            <a:chOff x="1296" y="864"/>
            <a:chExt cx="3168" cy="1824"/>
          </a:xfrm>
        </p:grpSpPr>
        <p:pic>
          <p:nvPicPr>
            <p:cNvPr id="64602" name="Picture 6" descr="Transmission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864"/>
              <a:ext cx="3168"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03" name="Oval 7"/>
            <p:cNvSpPr>
              <a:spLocks noChangeArrowheads="1"/>
            </p:cNvSpPr>
            <p:nvPr/>
          </p:nvSpPr>
          <p:spPr bwMode="auto">
            <a:xfrm>
              <a:off x="1968" y="203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4" name="Oval 8"/>
            <p:cNvSpPr>
              <a:spLocks noChangeArrowheads="1"/>
            </p:cNvSpPr>
            <p:nvPr/>
          </p:nvSpPr>
          <p:spPr bwMode="auto">
            <a:xfrm>
              <a:off x="2208" y="208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5" name="Oval 9"/>
            <p:cNvSpPr>
              <a:spLocks noChangeArrowheads="1"/>
            </p:cNvSpPr>
            <p:nvPr/>
          </p:nvSpPr>
          <p:spPr bwMode="auto">
            <a:xfrm>
              <a:off x="2064" y="232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6" name="Oval 10"/>
            <p:cNvSpPr>
              <a:spLocks noChangeArrowheads="1"/>
            </p:cNvSpPr>
            <p:nvPr/>
          </p:nvSpPr>
          <p:spPr bwMode="auto">
            <a:xfrm>
              <a:off x="1968" y="2466"/>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7" name="Oval 11"/>
            <p:cNvSpPr>
              <a:spLocks noChangeArrowheads="1"/>
            </p:cNvSpPr>
            <p:nvPr/>
          </p:nvSpPr>
          <p:spPr bwMode="auto">
            <a:xfrm>
              <a:off x="2400" y="2226"/>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8" name="Oval 12"/>
            <p:cNvSpPr>
              <a:spLocks noChangeArrowheads="1"/>
            </p:cNvSpPr>
            <p:nvPr/>
          </p:nvSpPr>
          <p:spPr bwMode="auto">
            <a:xfrm>
              <a:off x="2256" y="251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9" name="Oval 13"/>
            <p:cNvSpPr>
              <a:spLocks noChangeArrowheads="1"/>
            </p:cNvSpPr>
            <p:nvPr/>
          </p:nvSpPr>
          <p:spPr bwMode="auto">
            <a:xfrm>
              <a:off x="2400" y="2466"/>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0" name="Oval 14"/>
            <p:cNvSpPr>
              <a:spLocks noChangeArrowheads="1"/>
            </p:cNvSpPr>
            <p:nvPr/>
          </p:nvSpPr>
          <p:spPr bwMode="auto">
            <a:xfrm>
              <a:off x="2448" y="232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1" name="Oval 15"/>
            <p:cNvSpPr>
              <a:spLocks noChangeArrowheads="1"/>
            </p:cNvSpPr>
            <p:nvPr/>
          </p:nvSpPr>
          <p:spPr bwMode="auto">
            <a:xfrm>
              <a:off x="2028" y="2130"/>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2" name="Oval 16"/>
            <p:cNvSpPr>
              <a:spLocks noChangeArrowheads="1"/>
            </p:cNvSpPr>
            <p:nvPr/>
          </p:nvSpPr>
          <p:spPr bwMode="auto">
            <a:xfrm>
              <a:off x="1920" y="227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3" name="Oval 17"/>
            <p:cNvSpPr>
              <a:spLocks noChangeArrowheads="1"/>
            </p:cNvSpPr>
            <p:nvPr/>
          </p:nvSpPr>
          <p:spPr bwMode="auto">
            <a:xfrm>
              <a:off x="2352" y="2130"/>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4" name="Oval 18"/>
            <p:cNvSpPr>
              <a:spLocks noChangeArrowheads="1"/>
            </p:cNvSpPr>
            <p:nvPr/>
          </p:nvSpPr>
          <p:spPr bwMode="auto">
            <a:xfrm>
              <a:off x="1920" y="251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5" name="Oval 19"/>
            <p:cNvSpPr>
              <a:spLocks noChangeArrowheads="1"/>
            </p:cNvSpPr>
            <p:nvPr/>
          </p:nvSpPr>
          <p:spPr bwMode="auto">
            <a:xfrm>
              <a:off x="2256" y="203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6" name="Oval 20"/>
            <p:cNvSpPr>
              <a:spLocks noChangeArrowheads="1"/>
            </p:cNvSpPr>
            <p:nvPr/>
          </p:nvSpPr>
          <p:spPr bwMode="auto">
            <a:xfrm>
              <a:off x="2016" y="2418"/>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7" name="Oval 21"/>
            <p:cNvSpPr>
              <a:spLocks noChangeArrowheads="1"/>
            </p:cNvSpPr>
            <p:nvPr/>
          </p:nvSpPr>
          <p:spPr bwMode="auto">
            <a:xfrm>
              <a:off x="1872" y="2418"/>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8" name="Oval 22"/>
            <p:cNvSpPr>
              <a:spLocks noChangeArrowheads="1"/>
            </p:cNvSpPr>
            <p:nvPr/>
          </p:nvSpPr>
          <p:spPr bwMode="auto">
            <a:xfrm>
              <a:off x="2352" y="256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19" name="Oval 23"/>
            <p:cNvSpPr>
              <a:spLocks noChangeArrowheads="1"/>
            </p:cNvSpPr>
            <p:nvPr/>
          </p:nvSpPr>
          <p:spPr bwMode="auto">
            <a:xfrm>
              <a:off x="2016" y="256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0" name="Oval 24"/>
            <p:cNvSpPr>
              <a:spLocks noChangeArrowheads="1"/>
            </p:cNvSpPr>
            <p:nvPr/>
          </p:nvSpPr>
          <p:spPr bwMode="auto">
            <a:xfrm>
              <a:off x="2144" y="2034"/>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1" name="Oval 25"/>
            <p:cNvSpPr>
              <a:spLocks noChangeArrowheads="1"/>
            </p:cNvSpPr>
            <p:nvPr/>
          </p:nvSpPr>
          <p:spPr bwMode="auto">
            <a:xfrm>
              <a:off x="2144" y="1938"/>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2" name="Oval 26"/>
            <p:cNvSpPr>
              <a:spLocks noChangeArrowheads="1"/>
            </p:cNvSpPr>
            <p:nvPr/>
          </p:nvSpPr>
          <p:spPr bwMode="auto">
            <a:xfrm>
              <a:off x="2064" y="2316"/>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3" name="Oval 27"/>
            <p:cNvSpPr>
              <a:spLocks noChangeArrowheads="1"/>
            </p:cNvSpPr>
            <p:nvPr/>
          </p:nvSpPr>
          <p:spPr bwMode="auto">
            <a:xfrm>
              <a:off x="2190" y="2322"/>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4" name="Oval 28"/>
            <p:cNvSpPr>
              <a:spLocks noChangeArrowheads="1"/>
            </p:cNvSpPr>
            <p:nvPr/>
          </p:nvSpPr>
          <p:spPr bwMode="auto">
            <a:xfrm>
              <a:off x="1908" y="2578"/>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5" name="Oval 29"/>
            <p:cNvSpPr>
              <a:spLocks noChangeArrowheads="1"/>
            </p:cNvSpPr>
            <p:nvPr/>
          </p:nvSpPr>
          <p:spPr bwMode="auto">
            <a:xfrm>
              <a:off x="2256" y="2274"/>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6" name="Oval 30"/>
            <p:cNvSpPr>
              <a:spLocks noChangeArrowheads="1"/>
            </p:cNvSpPr>
            <p:nvPr/>
          </p:nvSpPr>
          <p:spPr bwMode="auto">
            <a:xfrm>
              <a:off x="2252" y="1950"/>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7" name="Oval 31"/>
            <p:cNvSpPr>
              <a:spLocks noChangeArrowheads="1"/>
            </p:cNvSpPr>
            <p:nvPr/>
          </p:nvSpPr>
          <p:spPr bwMode="auto">
            <a:xfrm>
              <a:off x="2256" y="2178"/>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28" name="Oval 32"/>
            <p:cNvSpPr>
              <a:spLocks noChangeArrowheads="1"/>
            </p:cNvSpPr>
            <p:nvPr/>
          </p:nvSpPr>
          <p:spPr bwMode="auto">
            <a:xfrm>
              <a:off x="1920" y="2130"/>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grpSp>
      <p:sp>
        <p:nvSpPr>
          <p:cNvPr id="265250" name="Line 34"/>
          <p:cNvSpPr>
            <a:spLocks noChangeShapeType="1"/>
          </p:cNvSpPr>
          <p:nvPr/>
        </p:nvSpPr>
        <p:spPr bwMode="auto">
          <a:xfrm>
            <a:off x="3200400" y="2819400"/>
            <a:ext cx="0" cy="228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265251" name="Line 35"/>
          <p:cNvSpPr>
            <a:spLocks noChangeShapeType="1"/>
          </p:cNvSpPr>
          <p:nvPr/>
        </p:nvSpPr>
        <p:spPr bwMode="auto">
          <a:xfrm flipH="1">
            <a:off x="3530600" y="2514600"/>
            <a:ext cx="20955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grpSp>
        <p:nvGrpSpPr>
          <p:cNvPr id="3" name="Group 192"/>
          <p:cNvGrpSpPr>
            <a:grpSpLocks/>
          </p:cNvGrpSpPr>
          <p:nvPr/>
        </p:nvGrpSpPr>
        <p:grpSpPr bwMode="auto">
          <a:xfrm>
            <a:off x="4038600" y="1449388"/>
            <a:ext cx="1703388" cy="1855787"/>
            <a:chOff x="2544" y="913"/>
            <a:chExt cx="1073" cy="1169"/>
          </a:xfrm>
        </p:grpSpPr>
        <p:sp>
          <p:nvSpPr>
            <p:cNvPr id="64562" name="Oval 37"/>
            <p:cNvSpPr>
              <a:spLocks noChangeArrowheads="1"/>
            </p:cNvSpPr>
            <p:nvPr/>
          </p:nvSpPr>
          <p:spPr bwMode="auto">
            <a:xfrm>
              <a:off x="2976" y="1057"/>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3" name="Oval 38"/>
            <p:cNvSpPr>
              <a:spLocks noChangeArrowheads="1"/>
            </p:cNvSpPr>
            <p:nvPr/>
          </p:nvSpPr>
          <p:spPr bwMode="auto">
            <a:xfrm>
              <a:off x="2928" y="1633"/>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4" name="Oval 39"/>
            <p:cNvSpPr>
              <a:spLocks noChangeArrowheads="1"/>
            </p:cNvSpPr>
            <p:nvPr/>
          </p:nvSpPr>
          <p:spPr bwMode="auto">
            <a:xfrm>
              <a:off x="2928" y="1825"/>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5" name="Oval 40"/>
            <p:cNvSpPr>
              <a:spLocks noChangeArrowheads="1"/>
            </p:cNvSpPr>
            <p:nvPr/>
          </p:nvSpPr>
          <p:spPr bwMode="auto">
            <a:xfrm>
              <a:off x="3024" y="158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6" name="Oval 41"/>
            <p:cNvSpPr>
              <a:spLocks noChangeArrowheads="1"/>
            </p:cNvSpPr>
            <p:nvPr/>
          </p:nvSpPr>
          <p:spPr bwMode="auto">
            <a:xfrm>
              <a:off x="2784" y="115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7" name="Oval 42"/>
            <p:cNvSpPr>
              <a:spLocks noChangeArrowheads="1"/>
            </p:cNvSpPr>
            <p:nvPr/>
          </p:nvSpPr>
          <p:spPr bwMode="auto">
            <a:xfrm>
              <a:off x="2928" y="1201"/>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8" name="Oval 43"/>
            <p:cNvSpPr>
              <a:spLocks noChangeArrowheads="1"/>
            </p:cNvSpPr>
            <p:nvPr/>
          </p:nvSpPr>
          <p:spPr bwMode="auto">
            <a:xfrm>
              <a:off x="2688" y="134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9" name="Line 44"/>
            <p:cNvSpPr>
              <a:spLocks noChangeShapeType="1"/>
            </p:cNvSpPr>
            <p:nvPr/>
          </p:nvSpPr>
          <p:spPr bwMode="auto">
            <a:xfrm flipH="1" flipV="1">
              <a:off x="2928" y="1729"/>
              <a:ext cx="144"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64570" name="Oval 45"/>
            <p:cNvSpPr>
              <a:spLocks noChangeArrowheads="1"/>
            </p:cNvSpPr>
            <p:nvPr/>
          </p:nvSpPr>
          <p:spPr bwMode="auto">
            <a:xfrm>
              <a:off x="3024" y="187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1" name="Oval 46"/>
            <p:cNvSpPr>
              <a:spLocks noChangeArrowheads="1"/>
            </p:cNvSpPr>
            <p:nvPr/>
          </p:nvSpPr>
          <p:spPr bwMode="auto">
            <a:xfrm>
              <a:off x="3120" y="1825"/>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2" name="Oval 47"/>
            <p:cNvSpPr>
              <a:spLocks noChangeArrowheads="1"/>
            </p:cNvSpPr>
            <p:nvPr/>
          </p:nvSpPr>
          <p:spPr bwMode="auto">
            <a:xfrm>
              <a:off x="2880" y="1921"/>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3" name="Oval 48"/>
            <p:cNvSpPr>
              <a:spLocks noChangeArrowheads="1"/>
            </p:cNvSpPr>
            <p:nvPr/>
          </p:nvSpPr>
          <p:spPr bwMode="auto">
            <a:xfrm>
              <a:off x="3216" y="1057"/>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4" name="Oval 49"/>
            <p:cNvSpPr>
              <a:spLocks noChangeArrowheads="1"/>
            </p:cNvSpPr>
            <p:nvPr/>
          </p:nvSpPr>
          <p:spPr bwMode="auto">
            <a:xfrm>
              <a:off x="3168" y="1585"/>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5" name="Oval 50"/>
            <p:cNvSpPr>
              <a:spLocks noChangeArrowheads="1"/>
            </p:cNvSpPr>
            <p:nvPr/>
          </p:nvSpPr>
          <p:spPr bwMode="auto">
            <a:xfrm>
              <a:off x="3408" y="1729"/>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6" name="Oval 51"/>
            <p:cNvSpPr>
              <a:spLocks noChangeArrowheads="1"/>
            </p:cNvSpPr>
            <p:nvPr/>
          </p:nvSpPr>
          <p:spPr bwMode="auto">
            <a:xfrm>
              <a:off x="2880" y="1297"/>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7" name="Oval 52"/>
            <p:cNvSpPr>
              <a:spLocks noChangeArrowheads="1"/>
            </p:cNvSpPr>
            <p:nvPr/>
          </p:nvSpPr>
          <p:spPr bwMode="auto">
            <a:xfrm>
              <a:off x="3168" y="134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8" name="Oval 53"/>
            <p:cNvSpPr>
              <a:spLocks noChangeArrowheads="1"/>
            </p:cNvSpPr>
            <p:nvPr/>
          </p:nvSpPr>
          <p:spPr bwMode="auto">
            <a:xfrm>
              <a:off x="3072" y="148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79" name="Oval 54"/>
            <p:cNvSpPr>
              <a:spLocks noChangeArrowheads="1"/>
            </p:cNvSpPr>
            <p:nvPr/>
          </p:nvSpPr>
          <p:spPr bwMode="auto">
            <a:xfrm>
              <a:off x="3072" y="110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0" name="Oval 55"/>
            <p:cNvSpPr>
              <a:spLocks noChangeArrowheads="1"/>
            </p:cNvSpPr>
            <p:nvPr/>
          </p:nvSpPr>
          <p:spPr bwMode="auto">
            <a:xfrm>
              <a:off x="3168" y="1201"/>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1" name="Oval 56"/>
            <p:cNvSpPr>
              <a:spLocks noChangeArrowheads="1"/>
            </p:cNvSpPr>
            <p:nvPr/>
          </p:nvSpPr>
          <p:spPr bwMode="auto">
            <a:xfrm>
              <a:off x="2592" y="1057"/>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2" name="Oval 57"/>
            <p:cNvSpPr>
              <a:spLocks noChangeArrowheads="1"/>
            </p:cNvSpPr>
            <p:nvPr/>
          </p:nvSpPr>
          <p:spPr bwMode="auto">
            <a:xfrm>
              <a:off x="3120" y="1681"/>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3" name="Oval 58"/>
            <p:cNvSpPr>
              <a:spLocks noChangeArrowheads="1"/>
            </p:cNvSpPr>
            <p:nvPr/>
          </p:nvSpPr>
          <p:spPr bwMode="auto">
            <a:xfrm>
              <a:off x="3312" y="1153"/>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4" name="Oval 59"/>
            <p:cNvSpPr>
              <a:spLocks noChangeArrowheads="1"/>
            </p:cNvSpPr>
            <p:nvPr/>
          </p:nvSpPr>
          <p:spPr bwMode="auto">
            <a:xfrm>
              <a:off x="3024" y="1249"/>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5" name="Oval 60"/>
            <p:cNvSpPr>
              <a:spLocks noChangeArrowheads="1"/>
            </p:cNvSpPr>
            <p:nvPr/>
          </p:nvSpPr>
          <p:spPr bwMode="auto">
            <a:xfrm>
              <a:off x="3456" y="913"/>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6" name="Oval 61"/>
            <p:cNvSpPr>
              <a:spLocks noChangeArrowheads="1"/>
            </p:cNvSpPr>
            <p:nvPr/>
          </p:nvSpPr>
          <p:spPr bwMode="auto">
            <a:xfrm>
              <a:off x="3264" y="1345"/>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7" name="Oval 62"/>
            <p:cNvSpPr>
              <a:spLocks noChangeArrowheads="1"/>
            </p:cNvSpPr>
            <p:nvPr/>
          </p:nvSpPr>
          <p:spPr bwMode="auto">
            <a:xfrm>
              <a:off x="2736" y="913"/>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8" name="Oval 63"/>
            <p:cNvSpPr>
              <a:spLocks noChangeArrowheads="1"/>
            </p:cNvSpPr>
            <p:nvPr/>
          </p:nvSpPr>
          <p:spPr bwMode="auto">
            <a:xfrm>
              <a:off x="2544" y="961"/>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89" name="Oval 64"/>
            <p:cNvSpPr>
              <a:spLocks noChangeArrowheads="1"/>
            </p:cNvSpPr>
            <p:nvPr/>
          </p:nvSpPr>
          <p:spPr bwMode="auto">
            <a:xfrm>
              <a:off x="3120" y="961"/>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0" name="Oval 65"/>
            <p:cNvSpPr>
              <a:spLocks noChangeArrowheads="1"/>
            </p:cNvSpPr>
            <p:nvPr/>
          </p:nvSpPr>
          <p:spPr bwMode="auto">
            <a:xfrm>
              <a:off x="3456" y="1057"/>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1" name="Oval 66"/>
            <p:cNvSpPr>
              <a:spLocks noChangeArrowheads="1"/>
            </p:cNvSpPr>
            <p:nvPr/>
          </p:nvSpPr>
          <p:spPr bwMode="auto">
            <a:xfrm>
              <a:off x="3600" y="100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2" name="Oval 67"/>
            <p:cNvSpPr>
              <a:spLocks noChangeArrowheads="1"/>
            </p:cNvSpPr>
            <p:nvPr/>
          </p:nvSpPr>
          <p:spPr bwMode="auto">
            <a:xfrm>
              <a:off x="2688" y="124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3" name="Oval 68"/>
            <p:cNvSpPr>
              <a:spLocks noChangeArrowheads="1"/>
            </p:cNvSpPr>
            <p:nvPr/>
          </p:nvSpPr>
          <p:spPr bwMode="auto">
            <a:xfrm>
              <a:off x="3072" y="139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4" name="Oval 69"/>
            <p:cNvSpPr>
              <a:spLocks noChangeArrowheads="1"/>
            </p:cNvSpPr>
            <p:nvPr/>
          </p:nvSpPr>
          <p:spPr bwMode="auto">
            <a:xfrm>
              <a:off x="2976" y="139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5" name="Oval 70"/>
            <p:cNvSpPr>
              <a:spLocks noChangeArrowheads="1"/>
            </p:cNvSpPr>
            <p:nvPr/>
          </p:nvSpPr>
          <p:spPr bwMode="auto">
            <a:xfrm>
              <a:off x="3024" y="134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6" name="Oval 71"/>
            <p:cNvSpPr>
              <a:spLocks noChangeArrowheads="1"/>
            </p:cNvSpPr>
            <p:nvPr/>
          </p:nvSpPr>
          <p:spPr bwMode="auto">
            <a:xfrm>
              <a:off x="3168" y="148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7" name="Oval 72"/>
            <p:cNvSpPr>
              <a:spLocks noChangeArrowheads="1"/>
            </p:cNvSpPr>
            <p:nvPr/>
          </p:nvSpPr>
          <p:spPr bwMode="auto">
            <a:xfrm>
              <a:off x="3024" y="163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8" name="Oval 73"/>
            <p:cNvSpPr>
              <a:spLocks noChangeArrowheads="1"/>
            </p:cNvSpPr>
            <p:nvPr/>
          </p:nvSpPr>
          <p:spPr bwMode="auto">
            <a:xfrm>
              <a:off x="2976" y="148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99" name="Oval 74"/>
            <p:cNvSpPr>
              <a:spLocks noChangeArrowheads="1"/>
            </p:cNvSpPr>
            <p:nvPr/>
          </p:nvSpPr>
          <p:spPr bwMode="auto">
            <a:xfrm>
              <a:off x="3216" y="172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0" name="Oval 75"/>
            <p:cNvSpPr>
              <a:spLocks noChangeArrowheads="1"/>
            </p:cNvSpPr>
            <p:nvPr/>
          </p:nvSpPr>
          <p:spPr bwMode="auto">
            <a:xfrm>
              <a:off x="2976" y="206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601" name="Oval 76"/>
            <p:cNvSpPr>
              <a:spLocks noChangeArrowheads="1"/>
            </p:cNvSpPr>
            <p:nvPr/>
          </p:nvSpPr>
          <p:spPr bwMode="auto">
            <a:xfrm>
              <a:off x="2976" y="196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grpSp>
      <p:grpSp>
        <p:nvGrpSpPr>
          <p:cNvPr id="4" name="Group 193"/>
          <p:cNvGrpSpPr>
            <a:grpSpLocks/>
          </p:cNvGrpSpPr>
          <p:nvPr/>
        </p:nvGrpSpPr>
        <p:grpSpPr bwMode="auto">
          <a:xfrm>
            <a:off x="3810000" y="2486025"/>
            <a:ext cx="636588" cy="638175"/>
            <a:chOff x="2448" y="1440"/>
            <a:chExt cx="401" cy="402"/>
          </a:xfrm>
        </p:grpSpPr>
        <p:sp>
          <p:nvSpPr>
            <p:cNvPr id="64541" name="Line 78"/>
            <p:cNvSpPr>
              <a:spLocks noChangeShapeType="1"/>
            </p:cNvSpPr>
            <p:nvPr/>
          </p:nvSpPr>
          <p:spPr bwMode="auto">
            <a:xfrm flipH="1" flipV="1">
              <a:off x="2512" y="1534"/>
              <a:ext cx="96" cy="96"/>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64542" name="Oval 79"/>
            <p:cNvSpPr>
              <a:spLocks noChangeArrowheads="1"/>
            </p:cNvSpPr>
            <p:nvPr/>
          </p:nvSpPr>
          <p:spPr bwMode="auto">
            <a:xfrm>
              <a:off x="2640" y="152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3" name="Oval 80"/>
            <p:cNvSpPr>
              <a:spLocks noChangeArrowheads="1"/>
            </p:cNvSpPr>
            <p:nvPr/>
          </p:nvSpPr>
          <p:spPr bwMode="auto">
            <a:xfrm>
              <a:off x="2736" y="1440"/>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4" name="Oval 81"/>
            <p:cNvSpPr>
              <a:spLocks noChangeArrowheads="1"/>
            </p:cNvSpPr>
            <p:nvPr/>
          </p:nvSpPr>
          <p:spPr bwMode="auto">
            <a:xfrm>
              <a:off x="2832" y="152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5" name="Oval 82"/>
            <p:cNvSpPr>
              <a:spLocks noChangeArrowheads="1"/>
            </p:cNvSpPr>
            <p:nvPr/>
          </p:nvSpPr>
          <p:spPr bwMode="auto">
            <a:xfrm>
              <a:off x="2640" y="1440"/>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6" name="Oval 83"/>
            <p:cNvSpPr>
              <a:spLocks noChangeArrowheads="1"/>
            </p:cNvSpPr>
            <p:nvPr/>
          </p:nvSpPr>
          <p:spPr bwMode="auto">
            <a:xfrm>
              <a:off x="2544" y="1669"/>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7" name="Oval 84"/>
            <p:cNvSpPr>
              <a:spLocks noChangeArrowheads="1"/>
            </p:cNvSpPr>
            <p:nvPr/>
          </p:nvSpPr>
          <p:spPr bwMode="auto">
            <a:xfrm>
              <a:off x="2736" y="1717"/>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8" name="Oval 85"/>
            <p:cNvSpPr>
              <a:spLocks noChangeArrowheads="1"/>
            </p:cNvSpPr>
            <p:nvPr/>
          </p:nvSpPr>
          <p:spPr bwMode="auto">
            <a:xfrm>
              <a:off x="2736" y="1488"/>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9" name="Oval 86"/>
            <p:cNvSpPr>
              <a:spLocks noChangeArrowheads="1"/>
            </p:cNvSpPr>
            <p:nvPr/>
          </p:nvSpPr>
          <p:spPr bwMode="auto">
            <a:xfrm>
              <a:off x="2688" y="1621"/>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0" name="Oval 87"/>
            <p:cNvSpPr>
              <a:spLocks noChangeArrowheads="1"/>
            </p:cNvSpPr>
            <p:nvPr/>
          </p:nvSpPr>
          <p:spPr bwMode="auto">
            <a:xfrm>
              <a:off x="2640" y="1813"/>
              <a:ext cx="29" cy="29"/>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1" name="Oval 88"/>
            <p:cNvSpPr>
              <a:spLocks noChangeArrowheads="1"/>
            </p:cNvSpPr>
            <p:nvPr/>
          </p:nvSpPr>
          <p:spPr bwMode="auto">
            <a:xfrm>
              <a:off x="2640" y="1717"/>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2" name="Oval 89"/>
            <p:cNvSpPr>
              <a:spLocks noChangeArrowheads="1"/>
            </p:cNvSpPr>
            <p:nvPr/>
          </p:nvSpPr>
          <p:spPr bwMode="auto">
            <a:xfrm>
              <a:off x="2544" y="176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3" name="Oval 90"/>
            <p:cNvSpPr>
              <a:spLocks noChangeArrowheads="1"/>
            </p:cNvSpPr>
            <p:nvPr/>
          </p:nvSpPr>
          <p:spPr bwMode="auto">
            <a:xfrm>
              <a:off x="2694" y="1558"/>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4" name="Oval 91"/>
            <p:cNvSpPr>
              <a:spLocks noChangeArrowheads="1"/>
            </p:cNvSpPr>
            <p:nvPr/>
          </p:nvSpPr>
          <p:spPr bwMode="auto">
            <a:xfrm>
              <a:off x="2736" y="181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5" name="Oval 92"/>
            <p:cNvSpPr>
              <a:spLocks noChangeArrowheads="1"/>
            </p:cNvSpPr>
            <p:nvPr/>
          </p:nvSpPr>
          <p:spPr bwMode="auto">
            <a:xfrm>
              <a:off x="2448" y="176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6" name="Oval 93"/>
            <p:cNvSpPr>
              <a:spLocks noChangeArrowheads="1"/>
            </p:cNvSpPr>
            <p:nvPr/>
          </p:nvSpPr>
          <p:spPr bwMode="auto">
            <a:xfrm>
              <a:off x="2784" y="157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7" name="Oval 94"/>
            <p:cNvSpPr>
              <a:spLocks noChangeArrowheads="1"/>
            </p:cNvSpPr>
            <p:nvPr/>
          </p:nvSpPr>
          <p:spPr bwMode="auto">
            <a:xfrm>
              <a:off x="2592" y="1488"/>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8" name="Oval 95"/>
            <p:cNvSpPr>
              <a:spLocks noChangeArrowheads="1"/>
            </p:cNvSpPr>
            <p:nvPr/>
          </p:nvSpPr>
          <p:spPr bwMode="auto">
            <a:xfrm>
              <a:off x="2496" y="1621"/>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59" name="Oval 96"/>
            <p:cNvSpPr>
              <a:spLocks noChangeArrowheads="1"/>
            </p:cNvSpPr>
            <p:nvPr/>
          </p:nvSpPr>
          <p:spPr bwMode="auto">
            <a:xfrm>
              <a:off x="2640" y="1669"/>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0" name="Oval 97"/>
            <p:cNvSpPr>
              <a:spLocks noChangeArrowheads="1"/>
            </p:cNvSpPr>
            <p:nvPr/>
          </p:nvSpPr>
          <p:spPr bwMode="auto">
            <a:xfrm>
              <a:off x="2592" y="1765"/>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61" name="Oval 98"/>
            <p:cNvSpPr>
              <a:spLocks noChangeArrowheads="1"/>
            </p:cNvSpPr>
            <p:nvPr/>
          </p:nvSpPr>
          <p:spPr bwMode="auto">
            <a:xfrm>
              <a:off x="2640" y="1573"/>
              <a:ext cx="17" cy="1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grpSp>
      <p:sp>
        <p:nvSpPr>
          <p:cNvPr id="265316" name="Line 100"/>
          <p:cNvSpPr>
            <a:spLocks noChangeShapeType="1"/>
          </p:cNvSpPr>
          <p:nvPr/>
        </p:nvSpPr>
        <p:spPr bwMode="auto">
          <a:xfrm flipH="1">
            <a:off x="5334000" y="2476500"/>
            <a:ext cx="152400" cy="152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265317" name="Line 101"/>
          <p:cNvSpPr>
            <a:spLocks noChangeShapeType="1"/>
          </p:cNvSpPr>
          <p:nvPr/>
        </p:nvSpPr>
        <p:spPr bwMode="auto">
          <a:xfrm flipH="1" flipV="1">
            <a:off x="5715000" y="2362200"/>
            <a:ext cx="228600"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265318" name="Line 102"/>
          <p:cNvSpPr>
            <a:spLocks noChangeShapeType="1"/>
          </p:cNvSpPr>
          <p:nvPr/>
        </p:nvSpPr>
        <p:spPr bwMode="auto">
          <a:xfrm flipH="1" flipV="1">
            <a:off x="6248400" y="2667000"/>
            <a:ext cx="0" cy="2286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b"/>
          <a:lstStyle/>
          <a:p>
            <a:endParaRPr lang="en-US"/>
          </a:p>
        </p:txBody>
      </p:sp>
      <p:sp>
        <p:nvSpPr>
          <p:cNvPr id="64526" name="AutoShape 162"/>
          <p:cNvSpPr>
            <a:spLocks noChangeArrowheads="1"/>
          </p:cNvSpPr>
          <p:nvPr/>
        </p:nvSpPr>
        <p:spPr bwMode="auto">
          <a:xfrm>
            <a:off x="5791200" y="3429000"/>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27" name="AutoShape 163"/>
          <p:cNvSpPr>
            <a:spLocks noChangeArrowheads="1"/>
          </p:cNvSpPr>
          <p:nvPr/>
        </p:nvSpPr>
        <p:spPr bwMode="auto">
          <a:xfrm>
            <a:off x="6096000" y="3429000"/>
            <a:ext cx="457200" cy="457200"/>
          </a:xfrm>
          <a:prstGeom prst="flowChartConnec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grpSp>
        <p:nvGrpSpPr>
          <p:cNvPr id="5" name="Group 234"/>
          <p:cNvGrpSpPr>
            <a:grpSpLocks/>
          </p:cNvGrpSpPr>
          <p:nvPr/>
        </p:nvGrpSpPr>
        <p:grpSpPr bwMode="auto">
          <a:xfrm>
            <a:off x="5715000" y="3124200"/>
            <a:ext cx="1143000" cy="1371600"/>
            <a:chOff x="3600" y="1968"/>
            <a:chExt cx="720" cy="864"/>
          </a:xfrm>
        </p:grpSpPr>
        <p:sp>
          <p:nvSpPr>
            <p:cNvPr id="64529" name="Oval 222"/>
            <p:cNvSpPr>
              <a:spLocks noChangeArrowheads="1"/>
            </p:cNvSpPr>
            <p:nvPr/>
          </p:nvSpPr>
          <p:spPr bwMode="auto">
            <a:xfrm flipH="1">
              <a:off x="3600" y="2448"/>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0" name="Oval 223"/>
            <p:cNvSpPr>
              <a:spLocks noChangeArrowheads="1"/>
            </p:cNvSpPr>
            <p:nvPr/>
          </p:nvSpPr>
          <p:spPr bwMode="auto">
            <a:xfrm flipH="1">
              <a:off x="4224" y="2496"/>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1" name="Oval 224"/>
            <p:cNvSpPr>
              <a:spLocks noChangeArrowheads="1"/>
            </p:cNvSpPr>
            <p:nvPr/>
          </p:nvSpPr>
          <p:spPr bwMode="auto">
            <a:xfrm flipH="1">
              <a:off x="3840" y="2256"/>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2" name="Oval 225"/>
            <p:cNvSpPr>
              <a:spLocks noChangeArrowheads="1"/>
            </p:cNvSpPr>
            <p:nvPr/>
          </p:nvSpPr>
          <p:spPr bwMode="auto">
            <a:xfrm flipH="1">
              <a:off x="3648" y="2784"/>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3" name="Oval 226"/>
            <p:cNvSpPr>
              <a:spLocks noChangeArrowheads="1"/>
            </p:cNvSpPr>
            <p:nvPr/>
          </p:nvSpPr>
          <p:spPr bwMode="auto">
            <a:xfrm flipH="1">
              <a:off x="4128" y="2688"/>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4" name="Oval 227"/>
            <p:cNvSpPr>
              <a:spLocks noChangeArrowheads="1"/>
            </p:cNvSpPr>
            <p:nvPr/>
          </p:nvSpPr>
          <p:spPr bwMode="auto">
            <a:xfrm flipH="1">
              <a:off x="4272" y="2784"/>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5" name="Oval 228"/>
            <p:cNvSpPr>
              <a:spLocks noChangeArrowheads="1"/>
            </p:cNvSpPr>
            <p:nvPr/>
          </p:nvSpPr>
          <p:spPr bwMode="auto">
            <a:xfrm flipH="1">
              <a:off x="3696" y="2544"/>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6" name="Oval 229"/>
            <p:cNvSpPr>
              <a:spLocks noChangeArrowheads="1"/>
            </p:cNvSpPr>
            <p:nvPr/>
          </p:nvSpPr>
          <p:spPr bwMode="auto">
            <a:xfrm flipH="1">
              <a:off x="3792" y="2640"/>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7" name="Oval 230"/>
            <p:cNvSpPr>
              <a:spLocks noChangeArrowheads="1"/>
            </p:cNvSpPr>
            <p:nvPr/>
          </p:nvSpPr>
          <p:spPr bwMode="auto">
            <a:xfrm flipH="1">
              <a:off x="4080" y="2304"/>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8" name="Oval 231"/>
            <p:cNvSpPr>
              <a:spLocks noChangeArrowheads="1"/>
            </p:cNvSpPr>
            <p:nvPr/>
          </p:nvSpPr>
          <p:spPr bwMode="auto">
            <a:xfrm flipH="1">
              <a:off x="3888" y="2736"/>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39" name="Oval 232"/>
            <p:cNvSpPr>
              <a:spLocks noChangeArrowheads="1"/>
            </p:cNvSpPr>
            <p:nvPr/>
          </p:nvSpPr>
          <p:spPr bwMode="auto">
            <a:xfrm flipH="1">
              <a:off x="4080" y="2160"/>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64540" name="Oval 233"/>
            <p:cNvSpPr>
              <a:spLocks noChangeArrowheads="1"/>
            </p:cNvSpPr>
            <p:nvPr/>
          </p:nvSpPr>
          <p:spPr bwMode="auto">
            <a:xfrm flipH="1">
              <a:off x="3936" y="1968"/>
              <a:ext cx="48" cy="4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5250"/>
                                        </p:tgtEl>
                                        <p:attrNameLst>
                                          <p:attrName>style.visibility</p:attrName>
                                        </p:attrNameLst>
                                      </p:cBhvr>
                                      <p:to>
                                        <p:strVal val="visible"/>
                                      </p:to>
                                    </p:set>
                                    <p:animEffect transition="in" filter="dissolve">
                                      <p:cBhvr>
                                        <p:cTn id="7" dur="500"/>
                                        <p:tgtEl>
                                          <p:spTgt spid="26525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5251"/>
                                        </p:tgtEl>
                                        <p:attrNameLst>
                                          <p:attrName>style.visibility</p:attrName>
                                        </p:attrNameLst>
                                      </p:cBhvr>
                                      <p:to>
                                        <p:strVal val="visible"/>
                                      </p:to>
                                    </p:set>
                                    <p:animEffect transition="in" filter="dissolve">
                                      <p:cBhvr>
                                        <p:cTn id="11" dur="500"/>
                                        <p:tgtEl>
                                          <p:spTgt spid="26525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65316"/>
                                        </p:tgtEl>
                                        <p:attrNameLst>
                                          <p:attrName>style.visibility</p:attrName>
                                        </p:attrNameLst>
                                      </p:cBhvr>
                                      <p:to>
                                        <p:strVal val="visible"/>
                                      </p:to>
                                    </p:set>
                                    <p:animEffect transition="in" filter="dissolve">
                                      <p:cBhvr>
                                        <p:cTn id="23" dur="500"/>
                                        <p:tgtEl>
                                          <p:spTgt spid="265316"/>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65317"/>
                                        </p:tgtEl>
                                        <p:attrNameLst>
                                          <p:attrName>style.visibility</p:attrName>
                                        </p:attrNameLst>
                                      </p:cBhvr>
                                      <p:to>
                                        <p:strVal val="visible"/>
                                      </p:to>
                                    </p:set>
                                    <p:animEffect transition="in" filter="dissolve">
                                      <p:cBhvr>
                                        <p:cTn id="27" dur="500"/>
                                        <p:tgtEl>
                                          <p:spTgt spid="265317"/>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65318"/>
                                        </p:tgtEl>
                                        <p:attrNameLst>
                                          <p:attrName>style.visibility</p:attrName>
                                        </p:attrNameLst>
                                      </p:cBhvr>
                                      <p:to>
                                        <p:strVal val="visible"/>
                                      </p:to>
                                    </p:set>
                                    <p:animEffect transition="in" filter="dissolve">
                                      <p:cBhvr>
                                        <p:cTn id="31" dur="500"/>
                                        <p:tgtEl>
                                          <p:spTgt spid="265318"/>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50" grpId="0" animBg="1"/>
      <p:bldP spid="265251" grpId="0" animBg="1"/>
      <p:bldP spid="265316" grpId="0" animBg="1"/>
      <p:bldP spid="265317" grpId="0" animBg="1"/>
      <p:bldP spid="2653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EC46201F-2F5A-4384-9EC8-551FCB2945E4}" type="slidenum">
              <a:rPr lang="en-US" altLang="en-US" sz="2000" smtClean="0"/>
              <a:pPr>
                <a:spcBef>
                  <a:spcPct val="0"/>
                </a:spcBef>
                <a:buFontTx/>
                <a:buNone/>
              </a:pPr>
              <a:t>21</a:t>
            </a:fld>
            <a:endParaRPr lang="en-US" altLang="en-US" sz="2000" smtClean="0"/>
          </a:p>
        </p:txBody>
      </p:sp>
      <p:sp>
        <p:nvSpPr>
          <p:cNvPr id="66564" name="Rectangle 2"/>
          <p:cNvSpPr>
            <a:spLocks noGrp="1" noChangeArrowheads="1"/>
          </p:cNvSpPr>
          <p:nvPr>
            <p:ph type="body" idx="1"/>
          </p:nvPr>
        </p:nvSpPr>
        <p:spPr>
          <a:xfrm>
            <a:off x="228600" y="1143000"/>
            <a:ext cx="8686800" cy="5181600"/>
          </a:xfrm>
        </p:spPr>
        <p:txBody>
          <a:bodyPr/>
          <a:lstStyle/>
          <a:p>
            <a:pPr eaLnBrk="1" hangingPunct="1">
              <a:spcBef>
                <a:spcPct val="40000"/>
              </a:spcBef>
            </a:pPr>
            <a:r>
              <a:rPr lang="en-US" altLang="en-US" sz="2800" dirty="0" smtClean="0"/>
              <a:t>Probability that TB will be transmitted depends on:</a:t>
            </a:r>
          </a:p>
          <a:p>
            <a:pPr lvl="1" eaLnBrk="1" hangingPunct="1">
              <a:spcBef>
                <a:spcPct val="40000"/>
              </a:spcBef>
            </a:pPr>
            <a:r>
              <a:rPr lang="en-US" altLang="en-US" sz="2400" dirty="0" smtClean="0"/>
              <a:t>Infectiousness of the TB patient</a:t>
            </a:r>
          </a:p>
          <a:p>
            <a:pPr lvl="1" eaLnBrk="1" hangingPunct="1">
              <a:spcBef>
                <a:spcPct val="40000"/>
              </a:spcBef>
            </a:pPr>
            <a:r>
              <a:rPr lang="en-US" altLang="en-US" sz="2400" dirty="0" smtClean="0"/>
              <a:t>Environment in which the exposure occurred</a:t>
            </a:r>
          </a:p>
          <a:p>
            <a:pPr lvl="1" eaLnBrk="1" hangingPunct="1">
              <a:spcBef>
                <a:spcPct val="40000"/>
              </a:spcBef>
            </a:pPr>
            <a:r>
              <a:rPr lang="en-US" altLang="en-US" sz="2400" dirty="0" smtClean="0"/>
              <a:t>Frequency and duration of the exposure</a:t>
            </a:r>
          </a:p>
          <a:p>
            <a:pPr lvl="1" eaLnBrk="1" hangingPunct="1">
              <a:spcBef>
                <a:spcPct val="40000"/>
              </a:spcBef>
            </a:pPr>
            <a:r>
              <a:rPr lang="en-US" altLang="en-US" sz="2400" dirty="0" smtClean="0"/>
              <a:t>Susceptibility (immune status) of the exposed individual</a:t>
            </a:r>
          </a:p>
          <a:p>
            <a:pPr eaLnBrk="1" hangingPunct="1"/>
            <a:r>
              <a:rPr lang="en-US" altLang="en-US" sz="2800" dirty="0" smtClean="0"/>
              <a:t>The best way to stop transmission is to:</a:t>
            </a:r>
          </a:p>
          <a:p>
            <a:pPr lvl="1" eaLnBrk="1" hangingPunct="1"/>
            <a:r>
              <a:rPr lang="en-US" altLang="en-US" sz="2400" dirty="0" smtClean="0"/>
              <a:t>Isolate infectious persons</a:t>
            </a:r>
          </a:p>
          <a:p>
            <a:pPr lvl="1" eaLnBrk="1" hangingPunct="1"/>
            <a:r>
              <a:rPr lang="en-US" altLang="en-US" sz="2400" dirty="0" smtClean="0"/>
              <a:t>Provide treatment to infectious persons as soon as possible</a:t>
            </a:r>
          </a:p>
        </p:txBody>
      </p:sp>
      <p:sp>
        <p:nvSpPr>
          <p:cNvPr id="66565" name="Rectangle 5"/>
          <p:cNvSpPr>
            <a:spLocks noGrp="1" noChangeArrowheads="1"/>
          </p:cNvSpPr>
          <p:nvPr>
            <p:ph type="title"/>
          </p:nvPr>
        </p:nvSpPr>
        <p:spPr>
          <a:xfrm>
            <a:off x="427038" y="152400"/>
            <a:ext cx="8229600" cy="685800"/>
          </a:xfrm>
          <a:noFill/>
        </p:spPr>
        <p:txBody>
          <a:bodyPr/>
          <a:lstStyle/>
          <a:p>
            <a:pPr eaLnBrk="1" hangingPunct="1"/>
            <a:r>
              <a:rPr lang="en-US" altLang="en-US" dirty="0" smtClean="0">
                <a:solidFill>
                  <a:srgbClr val="532B64"/>
                </a:solidFill>
              </a:rPr>
              <a:t>TB Transmission (5)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686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DDEF80D3-41A7-43D1-B898-1C6824D984AD}" type="slidenum">
              <a:rPr lang="en-US" altLang="en-US" sz="2000" smtClean="0"/>
              <a:pPr>
                <a:spcBef>
                  <a:spcPct val="0"/>
                </a:spcBef>
                <a:buFontTx/>
                <a:buNone/>
              </a:pPr>
              <a:t>22</a:t>
            </a:fld>
            <a:endParaRPr lang="en-US" altLang="en-US" sz="2000" smtClean="0"/>
          </a:p>
        </p:txBody>
      </p:sp>
      <p:sp>
        <p:nvSpPr>
          <p:cNvPr id="68612" name="Rectangle 2"/>
          <p:cNvSpPr>
            <a:spLocks noGrp="1" noChangeArrowheads="1"/>
          </p:cNvSpPr>
          <p:nvPr>
            <p:ph type="title"/>
          </p:nvPr>
        </p:nvSpPr>
        <p:spPr>
          <a:xfrm>
            <a:off x="304800" y="152400"/>
            <a:ext cx="8229600" cy="1219200"/>
          </a:xfrm>
        </p:spPr>
        <p:txBody>
          <a:bodyPr/>
          <a:lstStyle/>
          <a:p>
            <a:pPr eaLnBrk="1" hangingPunct="1"/>
            <a:r>
              <a:rPr lang="en-US" altLang="en-US" dirty="0" smtClean="0">
                <a:solidFill>
                  <a:srgbClr val="532B64"/>
                </a:solidFill>
              </a:rPr>
              <a:t>TB Transmission</a:t>
            </a:r>
            <a:br>
              <a:rPr lang="en-US" altLang="en-US" dirty="0" smtClean="0">
                <a:solidFill>
                  <a:srgbClr val="532B64"/>
                </a:solidFill>
              </a:rPr>
            </a:br>
            <a:r>
              <a:rPr lang="en-US" altLang="en-US" dirty="0" smtClean="0">
                <a:solidFill>
                  <a:srgbClr val="532B64"/>
                </a:solidFill>
              </a:rPr>
              <a:t>Study Question 1.2</a:t>
            </a:r>
          </a:p>
        </p:txBody>
      </p:sp>
      <p:sp>
        <p:nvSpPr>
          <p:cNvPr id="157699" name="Rectangle 3"/>
          <p:cNvSpPr>
            <a:spLocks noGrp="1" noChangeArrowheads="1"/>
          </p:cNvSpPr>
          <p:nvPr>
            <p:ph type="body" idx="1"/>
          </p:nvPr>
        </p:nvSpPr>
        <p:spPr>
          <a:xfrm>
            <a:off x="152400" y="1447800"/>
            <a:ext cx="8686800" cy="5105400"/>
          </a:xfrm>
        </p:spPr>
        <p:txBody>
          <a:bodyPr/>
          <a:lstStyle/>
          <a:p>
            <a:pPr marL="857250" indent="-857250" eaLnBrk="1" hangingPunct="1">
              <a:buFontTx/>
              <a:buNone/>
            </a:pPr>
            <a:r>
              <a:rPr lang="en-US" altLang="en-US" sz="2800" dirty="0" smtClean="0"/>
              <a:t>    What organism causes TB?</a:t>
            </a:r>
            <a:endParaRPr lang="en-US" altLang="en-US" sz="1800" dirty="0" smtClean="0"/>
          </a:p>
          <a:p>
            <a:pPr marL="857250" indent="-857250" eaLnBrk="1" hangingPunct="1">
              <a:buFontTx/>
              <a:buNone/>
            </a:pPr>
            <a:endParaRPr lang="en-US" altLang="en-US" sz="2400" dirty="0" smtClean="0"/>
          </a:p>
          <a:p>
            <a:pPr marL="857250" indent="-857250" eaLnBrk="1" hangingPunct="1">
              <a:buFontTx/>
              <a:buNone/>
            </a:pPr>
            <a:r>
              <a:rPr lang="en-US" altLang="en-US" sz="2400" dirty="0" smtClean="0">
                <a:solidFill>
                  <a:srgbClr val="7030A0"/>
                </a:solidFill>
              </a:rPr>
              <a:t>	</a:t>
            </a:r>
            <a:r>
              <a:rPr lang="en-US" altLang="en-US" sz="2800" i="1" dirty="0" smtClean="0">
                <a:solidFill>
                  <a:srgbClr val="532B64"/>
                </a:solidFill>
              </a:rPr>
              <a:t>M. tuberculosis</a:t>
            </a:r>
            <a:endParaRPr lang="en-US" altLang="en-US" sz="2800" dirty="0" smtClean="0">
              <a:solidFill>
                <a:srgbClr val="532B64"/>
              </a:solidFill>
            </a:endParaRPr>
          </a:p>
          <a:p>
            <a:pPr marL="857250" indent="-857250" eaLnBrk="1" hangingPunct="1">
              <a:buFontTx/>
              <a:buNone/>
            </a:pPr>
            <a:endParaRPr lang="en-US" altLang="en-US" sz="2400" dirty="0" smtClean="0">
              <a:solidFill>
                <a:srgbClr val="008080"/>
              </a:solidFill>
            </a:endParaRPr>
          </a:p>
          <a:p>
            <a:pPr marL="857250" indent="-857250" eaLnBrk="1" hangingPunct="1">
              <a:buFontTx/>
              <a:buNone/>
            </a:pPr>
            <a:r>
              <a:rPr lang="en-US" altLang="en-US" sz="2400" dirty="0" smtClean="0"/>
              <a:t>    </a:t>
            </a:r>
            <a:r>
              <a:rPr lang="en-US" altLang="en-US" sz="2800" dirty="0" smtClean="0"/>
              <a:t>What are four other tuberculous mycobacteria?</a:t>
            </a:r>
            <a:endParaRPr lang="en-US" altLang="en-US" sz="1800" i="1" dirty="0" smtClean="0">
              <a:solidFill>
                <a:schemeClr val="hlink"/>
              </a:solidFill>
            </a:endParaRPr>
          </a:p>
          <a:p>
            <a:pPr marL="1257300" lvl="1" eaLnBrk="1" hangingPunct="1">
              <a:buFontTx/>
              <a:buNone/>
            </a:pPr>
            <a:r>
              <a:rPr lang="en-US" altLang="en-US" sz="2400" i="1" dirty="0" smtClean="0">
                <a:solidFill>
                  <a:schemeClr val="hlink"/>
                </a:solidFill>
              </a:rPr>
              <a:t> </a:t>
            </a:r>
            <a:endParaRPr lang="en-US" altLang="en-US" sz="2400" dirty="0" smtClean="0">
              <a:solidFill>
                <a:srgbClr val="008080"/>
              </a:solidFill>
            </a:endParaRPr>
          </a:p>
          <a:p>
            <a:pPr marL="1257300" lvl="1" eaLnBrk="1" hangingPunct="1">
              <a:buFontTx/>
              <a:buNone/>
            </a:pPr>
            <a:r>
              <a:rPr lang="en-US" altLang="en-US" i="1" dirty="0" smtClean="0">
                <a:solidFill>
                  <a:srgbClr val="532B64"/>
                </a:solidFill>
              </a:rPr>
              <a:t>M. </a:t>
            </a:r>
            <a:r>
              <a:rPr lang="en-US" altLang="en-US" i="1" dirty="0" err="1" smtClean="0">
                <a:solidFill>
                  <a:srgbClr val="532B64"/>
                </a:solidFill>
              </a:rPr>
              <a:t>bovis</a:t>
            </a:r>
            <a:r>
              <a:rPr lang="en-US" altLang="en-US" i="1" dirty="0" smtClean="0">
                <a:solidFill>
                  <a:srgbClr val="532B64"/>
                </a:solidFill>
              </a:rPr>
              <a:t>, M. </a:t>
            </a:r>
            <a:r>
              <a:rPr lang="en-US" altLang="en-US" i="1" dirty="0" err="1" smtClean="0">
                <a:solidFill>
                  <a:srgbClr val="532B64"/>
                </a:solidFill>
              </a:rPr>
              <a:t>africanum</a:t>
            </a:r>
            <a:r>
              <a:rPr lang="en-US" altLang="en-US" i="1" dirty="0" smtClean="0">
                <a:solidFill>
                  <a:srgbClr val="532B64"/>
                </a:solidFill>
              </a:rPr>
              <a:t>, M. </a:t>
            </a:r>
            <a:r>
              <a:rPr lang="en-US" altLang="en-US" i="1" dirty="0" err="1" smtClean="0">
                <a:solidFill>
                  <a:srgbClr val="532B64"/>
                </a:solidFill>
              </a:rPr>
              <a:t>microti</a:t>
            </a:r>
            <a:r>
              <a:rPr lang="en-US" altLang="en-US" i="1" dirty="0" smtClean="0">
                <a:solidFill>
                  <a:srgbClr val="532B64"/>
                </a:solidFill>
              </a:rPr>
              <a:t>, and M.</a:t>
            </a:r>
          </a:p>
          <a:p>
            <a:pPr marL="1257300" lvl="1" eaLnBrk="1" hangingPunct="1">
              <a:buFontTx/>
              <a:buNone/>
            </a:pPr>
            <a:r>
              <a:rPr lang="en-US" altLang="en-US" i="1" dirty="0" err="1" smtClean="0">
                <a:solidFill>
                  <a:srgbClr val="532B64"/>
                </a:solidFill>
              </a:rPr>
              <a:t>canetti</a:t>
            </a:r>
            <a:endParaRPr lang="en-US" altLang="en-US" dirty="0" smtClean="0">
              <a:solidFill>
                <a:srgbClr val="532B64"/>
              </a:solidFill>
            </a:endParaRPr>
          </a:p>
        </p:txBody>
      </p:sp>
      <p:sp>
        <p:nvSpPr>
          <p:cNvPr id="68614" name="Rectangle 4"/>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76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BE84CF2-6CE5-44E9-A4C7-D7F22C8BBB06}" type="slidenum">
              <a:rPr lang="en-US" altLang="en-US" sz="2000" smtClean="0"/>
              <a:pPr>
                <a:spcBef>
                  <a:spcPct val="0"/>
                </a:spcBef>
                <a:buFontTx/>
                <a:buNone/>
              </a:pPr>
              <a:t>23</a:t>
            </a:fld>
            <a:endParaRPr lang="en-US" altLang="en-US" sz="2000" smtClean="0"/>
          </a:p>
        </p:txBody>
      </p:sp>
      <p:sp>
        <p:nvSpPr>
          <p:cNvPr id="70660" name="Rectangle 2"/>
          <p:cNvSpPr>
            <a:spLocks noGrp="1" noChangeArrowheads="1"/>
          </p:cNvSpPr>
          <p:nvPr>
            <p:ph type="title"/>
          </p:nvPr>
        </p:nvSpPr>
        <p:spPr>
          <a:xfrm>
            <a:off x="457200" y="304800"/>
            <a:ext cx="8229600" cy="1143000"/>
          </a:xfrm>
        </p:spPr>
        <p:txBody>
          <a:bodyPr/>
          <a:lstStyle/>
          <a:p>
            <a:pPr eaLnBrk="1" hangingPunct="1"/>
            <a:r>
              <a:rPr lang="en-US" altLang="en-US" dirty="0" smtClean="0">
                <a:solidFill>
                  <a:srgbClr val="532B64"/>
                </a:solidFill>
              </a:rPr>
              <a:t>TB Transmission</a:t>
            </a:r>
            <a:br>
              <a:rPr lang="en-US" altLang="en-US" dirty="0" smtClean="0">
                <a:solidFill>
                  <a:srgbClr val="532B64"/>
                </a:solidFill>
              </a:rPr>
            </a:br>
            <a:r>
              <a:rPr lang="en-US" altLang="en-US" dirty="0" smtClean="0">
                <a:solidFill>
                  <a:srgbClr val="532B64"/>
                </a:solidFill>
              </a:rPr>
              <a:t>Study Question 1.3</a:t>
            </a:r>
          </a:p>
        </p:txBody>
      </p:sp>
      <p:sp>
        <p:nvSpPr>
          <p:cNvPr id="377859" name="Rectangle 3"/>
          <p:cNvSpPr>
            <a:spLocks noGrp="1" noChangeArrowheads="1"/>
          </p:cNvSpPr>
          <p:nvPr>
            <p:ph type="body" idx="1"/>
          </p:nvPr>
        </p:nvSpPr>
        <p:spPr/>
        <p:txBody>
          <a:bodyPr/>
          <a:lstStyle/>
          <a:p>
            <a:pPr eaLnBrk="1" hangingPunct="1">
              <a:buFontTx/>
              <a:buNone/>
            </a:pPr>
            <a:r>
              <a:rPr lang="en-US" altLang="en-US" sz="2800" dirty="0" smtClean="0"/>
              <a:t>	How is TB spread? </a:t>
            </a:r>
            <a:endParaRPr lang="en-US" altLang="en-US" sz="1800" i="1" dirty="0" smtClean="0"/>
          </a:p>
          <a:p>
            <a:pPr eaLnBrk="1" hangingPunct="1">
              <a:buFontTx/>
              <a:buNone/>
            </a:pPr>
            <a:endParaRPr lang="en-US" altLang="en-US" sz="1800" i="1" dirty="0" smtClean="0"/>
          </a:p>
          <a:p>
            <a:pPr lvl="1" eaLnBrk="1" hangingPunct="1">
              <a:buFontTx/>
              <a:buNone/>
            </a:pPr>
            <a:r>
              <a:rPr lang="en-US" altLang="en-US" dirty="0" smtClean="0">
                <a:solidFill>
                  <a:srgbClr val="008080"/>
                </a:solidFill>
              </a:rPr>
              <a:t>	</a:t>
            </a:r>
            <a:r>
              <a:rPr lang="en-US" altLang="en-US" dirty="0" smtClean="0">
                <a:solidFill>
                  <a:srgbClr val="532B64"/>
                </a:solidFill>
              </a:rPr>
              <a:t>TB is spread from person to person through the air via droplet nuclei containing </a:t>
            </a:r>
            <a:r>
              <a:rPr lang="en-US" altLang="en-US" i="1" dirty="0" smtClean="0">
                <a:solidFill>
                  <a:srgbClr val="532B64"/>
                </a:solidFill>
              </a:rPr>
              <a:t>M. tuberculosis</a:t>
            </a:r>
            <a:r>
              <a:rPr lang="en-US" altLang="en-US" dirty="0" smtClean="0">
                <a:solidFill>
                  <a:srgbClr val="532B64"/>
                </a:solidFill>
              </a:rPr>
              <a:t>.</a:t>
            </a:r>
          </a:p>
          <a:p>
            <a:pPr eaLnBrk="1" hangingPunct="1"/>
            <a:endParaRPr lang="en-US" altLang="en-US" sz="2800" dirty="0" smtClean="0">
              <a:solidFill>
                <a:srgbClr val="008080"/>
              </a:solidFill>
            </a:endParaRPr>
          </a:p>
        </p:txBody>
      </p:sp>
      <p:sp>
        <p:nvSpPr>
          <p:cNvPr id="70662" name="Rectangle 4"/>
          <p:cNvSpPr>
            <a:spLocks noChangeArrowheads="1"/>
          </p:cNvSpPr>
          <p:nvPr/>
        </p:nvSpPr>
        <p:spPr bwMode="auto">
          <a:xfrm>
            <a:off x="381000" y="152400"/>
            <a:ext cx="8305800" cy="12954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72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FA25AFF-467A-427A-AF5A-8C378A5C4BA6}" type="slidenum">
              <a:rPr lang="en-US" altLang="en-US" sz="2000" smtClean="0"/>
              <a:pPr>
                <a:spcBef>
                  <a:spcPct val="0"/>
                </a:spcBef>
                <a:buFontTx/>
                <a:buNone/>
              </a:pPr>
              <a:t>24</a:t>
            </a:fld>
            <a:endParaRPr lang="en-US" altLang="en-US" sz="2000" smtClean="0"/>
          </a:p>
        </p:txBody>
      </p:sp>
      <p:sp>
        <p:nvSpPr>
          <p:cNvPr id="292867" name="Rectangle 3"/>
          <p:cNvSpPr>
            <a:spLocks noGrp="1" noChangeArrowheads="1"/>
          </p:cNvSpPr>
          <p:nvPr>
            <p:ph type="body" idx="1"/>
          </p:nvPr>
        </p:nvSpPr>
        <p:spPr>
          <a:xfrm>
            <a:off x="381000" y="1646238"/>
            <a:ext cx="8458200" cy="4449762"/>
          </a:xfrm>
        </p:spPr>
        <p:txBody>
          <a:bodyPr/>
          <a:lstStyle/>
          <a:p>
            <a:pPr eaLnBrk="1" hangingPunct="1">
              <a:lnSpc>
                <a:spcPct val="90000"/>
              </a:lnSpc>
              <a:buFontTx/>
              <a:buNone/>
            </a:pPr>
            <a:r>
              <a:rPr lang="en-US" altLang="en-US" sz="2400" dirty="0" smtClean="0"/>
              <a:t>	</a:t>
            </a:r>
            <a:r>
              <a:rPr lang="en-US" altLang="en-US" sz="2800" dirty="0" smtClean="0"/>
              <a:t>The probability that TB will be transmitted depends on what four factors?</a:t>
            </a:r>
            <a:r>
              <a:rPr lang="en-US" altLang="en-US" sz="2400" dirty="0" smtClean="0"/>
              <a:t> </a:t>
            </a:r>
            <a:endParaRPr lang="en-US" altLang="en-US" sz="1800" i="1" dirty="0" smtClean="0"/>
          </a:p>
          <a:p>
            <a:pPr eaLnBrk="1" hangingPunct="1">
              <a:lnSpc>
                <a:spcPct val="90000"/>
              </a:lnSpc>
              <a:buFontTx/>
              <a:buNone/>
            </a:pPr>
            <a:endParaRPr lang="en-US" altLang="en-US" sz="2400" dirty="0" smtClean="0">
              <a:solidFill>
                <a:srgbClr val="532B64"/>
              </a:solidFill>
            </a:endParaRPr>
          </a:p>
          <a:p>
            <a:pPr lvl="2" eaLnBrk="1" hangingPunct="1">
              <a:lnSpc>
                <a:spcPct val="90000"/>
              </a:lnSpc>
            </a:pPr>
            <a:r>
              <a:rPr lang="en-US" altLang="en-US" sz="2800" dirty="0" smtClean="0">
                <a:solidFill>
                  <a:srgbClr val="532B64"/>
                </a:solidFill>
              </a:rPr>
              <a:t>Infectiousness of the TB patient</a:t>
            </a:r>
          </a:p>
          <a:p>
            <a:pPr lvl="2" eaLnBrk="1" hangingPunct="1">
              <a:lnSpc>
                <a:spcPct val="90000"/>
              </a:lnSpc>
            </a:pPr>
            <a:endParaRPr lang="en-US" altLang="en-US" sz="2000" dirty="0" smtClean="0">
              <a:solidFill>
                <a:srgbClr val="532B64"/>
              </a:solidFill>
            </a:endParaRPr>
          </a:p>
          <a:p>
            <a:pPr lvl="2" eaLnBrk="1" hangingPunct="1">
              <a:lnSpc>
                <a:spcPct val="90000"/>
              </a:lnSpc>
            </a:pPr>
            <a:r>
              <a:rPr lang="en-US" altLang="en-US" sz="2800" dirty="0" smtClean="0">
                <a:solidFill>
                  <a:srgbClr val="532B64"/>
                </a:solidFill>
              </a:rPr>
              <a:t>Environment in which exposure occurred</a:t>
            </a:r>
          </a:p>
          <a:p>
            <a:pPr lvl="2" eaLnBrk="1" hangingPunct="1">
              <a:lnSpc>
                <a:spcPct val="90000"/>
              </a:lnSpc>
            </a:pPr>
            <a:endParaRPr lang="en-US" altLang="en-US" sz="2000" dirty="0" smtClean="0">
              <a:solidFill>
                <a:srgbClr val="532B64"/>
              </a:solidFill>
            </a:endParaRPr>
          </a:p>
          <a:p>
            <a:pPr lvl="2" eaLnBrk="1" hangingPunct="1">
              <a:lnSpc>
                <a:spcPct val="90000"/>
              </a:lnSpc>
            </a:pPr>
            <a:r>
              <a:rPr lang="en-US" altLang="en-US" sz="2800" dirty="0" smtClean="0">
                <a:solidFill>
                  <a:srgbClr val="532B64"/>
                </a:solidFill>
              </a:rPr>
              <a:t>Frequency and duration of the exposure</a:t>
            </a:r>
          </a:p>
          <a:p>
            <a:pPr lvl="2" eaLnBrk="1" hangingPunct="1">
              <a:lnSpc>
                <a:spcPct val="90000"/>
              </a:lnSpc>
            </a:pPr>
            <a:endParaRPr lang="en-US" altLang="en-US" sz="2000" dirty="0" smtClean="0">
              <a:solidFill>
                <a:srgbClr val="532B64"/>
              </a:solidFill>
            </a:endParaRPr>
          </a:p>
          <a:p>
            <a:pPr lvl="2" eaLnBrk="1" hangingPunct="1">
              <a:lnSpc>
                <a:spcPct val="90000"/>
              </a:lnSpc>
            </a:pPr>
            <a:r>
              <a:rPr lang="en-US" altLang="en-US" sz="2800" dirty="0" smtClean="0">
                <a:solidFill>
                  <a:srgbClr val="532B64"/>
                </a:solidFill>
              </a:rPr>
              <a:t>Susceptibility (immune status) of the exposed individual</a:t>
            </a:r>
          </a:p>
        </p:txBody>
      </p:sp>
      <p:sp>
        <p:nvSpPr>
          <p:cNvPr id="72709" name="Rectangle 4"/>
          <p:cNvSpPr>
            <a:spLocks noGrp="1" noChangeArrowheads="1"/>
          </p:cNvSpPr>
          <p:nvPr>
            <p:ph type="title"/>
          </p:nvPr>
        </p:nvSpPr>
        <p:spPr>
          <a:xfrm>
            <a:off x="381000" y="304800"/>
            <a:ext cx="8229600" cy="1066800"/>
          </a:xfrm>
          <a:noFill/>
        </p:spPr>
        <p:txBody>
          <a:bodyPr/>
          <a:lstStyle/>
          <a:p>
            <a:pPr eaLnBrk="1" hangingPunct="1"/>
            <a:r>
              <a:rPr lang="en-US" altLang="en-US" dirty="0" smtClean="0">
                <a:solidFill>
                  <a:srgbClr val="532B64"/>
                </a:solidFill>
              </a:rPr>
              <a:t>TB Transmission</a:t>
            </a:r>
            <a:br>
              <a:rPr lang="en-US" altLang="en-US" dirty="0" smtClean="0">
                <a:solidFill>
                  <a:srgbClr val="532B64"/>
                </a:solidFill>
              </a:rPr>
            </a:br>
            <a:r>
              <a:rPr lang="en-US" altLang="en-US" dirty="0" smtClean="0">
                <a:solidFill>
                  <a:srgbClr val="532B64"/>
                </a:solidFill>
              </a:rPr>
              <a:t>Study Question 1.4</a:t>
            </a:r>
          </a:p>
        </p:txBody>
      </p:sp>
      <p:sp>
        <p:nvSpPr>
          <p:cNvPr id="72710" name="Rectangle 5"/>
          <p:cNvSpPr>
            <a:spLocks noChangeArrowheads="1"/>
          </p:cNvSpPr>
          <p:nvPr/>
        </p:nvSpPr>
        <p:spPr bwMode="auto">
          <a:xfrm>
            <a:off x="381000" y="152400"/>
            <a:ext cx="8229600" cy="12954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2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28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2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19100" y="1981200"/>
            <a:ext cx="8229600" cy="1143000"/>
          </a:xfrm>
        </p:spPr>
        <p:txBody>
          <a:bodyPr/>
          <a:lstStyle/>
          <a:p>
            <a:r>
              <a:rPr lang="en-US" altLang="en-US" sz="4800" dirty="0" smtClean="0">
                <a:solidFill>
                  <a:srgbClr val="532B64"/>
                </a:solidFill>
              </a:rPr>
              <a:t>Drug-Resistant TB</a:t>
            </a:r>
          </a:p>
        </p:txBody>
      </p:sp>
      <p:sp>
        <p:nvSpPr>
          <p:cNvPr id="747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747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58F0E10-D71D-4437-97A2-05CE00F689B0}" type="slidenum">
              <a:rPr lang="en-US" altLang="en-US" sz="2000" smtClean="0"/>
              <a:pPr>
                <a:spcBef>
                  <a:spcPct val="0"/>
                </a:spcBef>
                <a:buFontTx/>
                <a:buNone/>
              </a:pPr>
              <a:t>25</a:t>
            </a:fld>
            <a:endParaRPr lang="en-US" altLang="en-US" sz="2000" smtClean="0"/>
          </a:p>
        </p:txBody>
      </p:sp>
      <p:sp>
        <p:nvSpPr>
          <p:cNvPr id="74757"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7680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55A3D13-5B1A-4CC6-B637-518E5CCC9D82}" type="slidenum">
              <a:rPr lang="en-US" altLang="en-US" sz="2000" smtClean="0"/>
              <a:pPr>
                <a:spcBef>
                  <a:spcPct val="0"/>
                </a:spcBef>
                <a:buFontTx/>
                <a:buNone/>
              </a:pPr>
              <a:t>26</a:t>
            </a:fld>
            <a:endParaRPr lang="en-US" altLang="en-US" sz="2000" smtClean="0"/>
          </a:p>
        </p:txBody>
      </p:sp>
      <p:sp>
        <p:nvSpPr>
          <p:cNvPr id="76804" name="Rectangle 2"/>
          <p:cNvSpPr>
            <a:spLocks noGrp="1" noChangeArrowheads="1"/>
          </p:cNvSpPr>
          <p:nvPr>
            <p:ph type="body" sz="half" idx="1"/>
          </p:nvPr>
        </p:nvSpPr>
        <p:spPr>
          <a:xfrm>
            <a:off x="457200" y="1447800"/>
            <a:ext cx="8562975" cy="2895600"/>
          </a:xfrm>
        </p:spPr>
        <p:txBody>
          <a:bodyPr/>
          <a:lstStyle/>
          <a:p>
            <a:pPr marL="223838" indent="-223838" eaLnBrk="1" hangingPunct="1">
              <a:lnSpc>
                <a:spcPct val="90000"/>
              </a:lnSpc>
            </a:pPr>
            <a:r>
              <a:rPr lang="en-US" altLang="en-US" sz="2800" dirty="0" smtClean="0"/>
              <a:t>Caused by </a:t>
            </a:r>
            <a:r>
              <a:rPr lang="en-US" altLang="en-US" sz="2800" i="1" dirty="0" smtClean="0"/>
              <a:t>M. tuberculosis </a:t>
            </a:r>
            <a:r>
              <a:rPr lang="en-US" altLang="en-US" sz="2800" dirty="0" smtClean="0"/>
              <a:t>organisms resistant to  </a:t>
            </a:r>
            <a:r>
              <a:rPr lang="en-US" altLang="en-US" sz="2800" u="sng" dirty="0" smtClean="0"/>
              <a:t>at least one</a:t>
            </a:r>
            <a:r>
              <a:rPr lang="en-US" altLang="en-US" sz="2800" dirty="0" smtClean="0"/>
              <a:t> TB treatment drug </a:t>
            </a:r>
          </a:p>
          <a:p>
            <a:pPr marL="223838" indent="-223838" eaLnBrk="1" hangingPunct="1">
              <a:lnSpc>
                <a:spcPct val="90000"/>
              </a:lnSpc>
            </a:pPr>
            <a:endParaRPr lang="en-US" altLang="en-US" sz="2800" dirty="0" smtClean="0"/>
          </a:p>
          <a:p>
            <a:pPr marL="223838" indent="-223838" eaLnBrk="1" hangingPunct="1">
              <a:lnSpc>
                <a:spcPct val="90000"/>
              </a:lnSpc>
            </a:pPr>
            <a:r>
              <a:rPr lang="en-US" altLang="en-US" sz="2800" dirty="0" smtClean="0"/>
              <a:t>Resistant means drugs can no longer kill the bacteria</a:t>
            </a:r>
          </a:p>
        </p:txBody>
      </p:sp>
      <p:sp>
        <p:nvSpPr>
          <p:cNvPr id="76805" name="Rectangle 5"/>
          <p:cNvSpPr>
            <a:spLocks noGrp="1" noChangeArrowheads="1"/>
          </p:cNvSpPr>
          <p:nvPr>
            <p:ph type="title"/>
          </p:nvPr>
        </p:nvSpPr>
        <p:spPr>
          <a:xfrm>
            <a:off x="427038" y="381000"/>
            <a:ext cx="8229600" cy="685800"/>
          </a:xfrm>
          <a:noFill/>
        </p:spPr>
        <p:txBody>
          <a:bodyPr/>
          <a:lstStyle/>
          <a:p>
            <a:pPr eaLnBrk="1" hangingPunct="1"/>
            <a:r>
              <a:rPr lang="en-US" altLang="en-US" dirty="0" smtClean="0">
                <a:solidFill>
                  <a:srgbClr val="532B64"/>
                </a:solidFill>
              </a:rPr>
              <a:t>Drug-Resistant TB (1)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8FF13D3C-B090-4DD9-B3A7-294861D415BD}" type="slidenum">
              <a:rPr lang="en-US" altLang="en-US" sz="2000" smtClean="0"/>
              <a:pPr>
                <a:spcBef>
                  <a:spcPct val="0"/>
                </a:spcBef>
                <a:buFontTx/>
                <a:buNone/>
              </a:pPr>
              <a:t>27</a:t>
            </a:fld>
            <a:endParaRPr lang="en-US" altLang="en-US" sz="2000" smtClean="0"/>
          </a:p>
        </p:txBody>
      </p:sp>
      <p:graphicFrame>
        <p:nvGraphicFramePr>
          <p:cNvPr id="381987" name="Group 35"/>
          <p:cNvGraphicFramePr>
            <a:graphicFrameLocks noGrp="1"/>
          </p:cNvGraphicFramePr>
          <p:nvPr>
            <p:ph idx="1"/>
          </p:nvPr>
        </p:nvGraphicFramePr>
        <p:xfrm>
          <a:off x="457200" y="990600"/>
          <a:ext cx="8229600" cy="5356225"/>
        </p:xfrm>
        <a:graphic>
          <a:graphicData uri="http://schemas.openxmlformats.org/drawingml/2006/table">
            <a:tbl>
              <a:tblPr/>
              <a:tblGrid>
                <a:gridCol w="2438400"/>
                <a:gridCol w="5791200"/>
              </a:tblGrid>
              <a:tr h="914400">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Mono-resistant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any one TB treatment drug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Poly-resistant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at least any 2 TB drugs (but not both isoniazid and rifampin)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8925">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Multidrug- resistant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(MDR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at least isoniazid and rifampin, the 2 best first-line TB treatment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7225">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Extensively drug-resistant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(XDR TB)</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Resistant to isoniazid and rifampin, PLUS resistant to any fluoroquinolone AND at least 1 of the 3 injectable anti-TB drugs (e.g., amikacin, kanamycin, or capreomycin)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69" name="Rectangle 19"/>
          <p:cNvSpPr>
            <a:spLocks noGrp="1" noChangeArrowheads="1"/>
          </p:cNvSpPr>
          <p:nvPr>
            <p:ph type="title"/>
          </p:nvPr>
        </p:nvSpPr>
        <p:spPr>
          <a:xfrm>
            <a:off x="381000" y="228600"/>
            <a:ext cx="8229600" cy="685800"/>
          </a:xfrm>
          <a:noFill/>
        </p:spPr>
        <p:txBody>
          <a:bodyPr/>
          <a:lstStyle/>
          <a:p>
            <a:pPr eaLnBrk="1" hangingPunct="1"/>
            <a:r>
              <a:rPr lang="en-US" altLang="en-US" dirty="0" smtClean="0">
                <a:solidFill>
                  <a:srgbClr val="532B64"/>
                </a:solidFill>
              </a:rPr>
              <a:t>Drug-Resistant TB (2)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808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3FD90F6-1405-494C-A118-933F22EDA036}" type="slidenum">
              <a:rPr lang="en-US" altLang="en-US" sz="2000" smtClean="0"/>
              <a:pPr>
                <a:spcBef>
                  <a:spcPct val="0"/>
                </a:spcBef>
                <a:buFontTx/>
                <a:buNone/>
              </a:pPr>
              <a:t>28</a:t>
            </a:fld>
            <a:endParaRPr lang="en-US" altLang="en-US" sz="2000" smtClean="0"/>
          </a:p>
        </p:txBody>
      </p:sp>
      <p:graphicFrame>
        <p:nvGraphicFramePr>
          <p:cNvPr id="380972" name="Group 44"/>
          <p:cNvGraphicFramePr>
            <a:graphicFrameLocks noGrp="1"/>
          </p:cNvGraphicFramePr>
          <p:nvPr>
            <p:ph type="tbl" idx="1"/>
          </p:nvPr>
        </p:nvGraphicFramePr>
        <p:xfrm>
          <a:off x="457200" y="1219200"/>
          <a:ext cx="8229600" cy="5041900"/>
        </p:xfrm>
        <a:graphic>
          <a:graphicData uri="http://schemas.openxmlformats.org/drawingml/2006/table">
            <a:tbl>
              <a:tblPr/>
              <a:tblGrid>
                <a:gridCol w="2971800"/>
                <a:gridCol w="5257800"/>
              </a:tblGrid>
              <a:tr h="1219323">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Primary Resistance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Caused by person-to-person transmission of drug-resistant organisms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2577">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Secondary Resistance (acquired)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7030A0"/>
                        </a:buClr>
                        <a:buSzTx/>
                        <a:buFontTx/>
                        <a:buNone/>
                        <a:tabLst/>
                      </a:pPr>
                      <a:r>
                        <a:rPr kumimoji="0" lang="en-US" sz="2400" b="1" i="0" u="none" strike="noStrike" cap="none" normalizeH="0" baseline="0" dirty="0" smtClean="0">
                          <a:ln>
                            <a:noFill/>
                          </a:ln>
                          <a:solidFill>
                            <a:schemeClr val="tx1"/>
                          </a:solidFill>
                          <a:effectLst/>
                          <a:latin typeface="Arial" charset="0"/>
                        </a:rPr>
                        <a:t>Develops during TB treatment:</a:t>
                      </a:r>
                    </a:p>
                    <a:p>
                      <a:pPr marL="0" marR="0" lvl="0" indent="0" algn="l" defTabSz="914400" rtl="0" eaLnBrk="1" fontAlgn="base" latinLnBrk="0" hangingPunct="1">
                        <a:lnSpc>
                          <a:spcPct val="100000"/>
                        </a:lnSpc>
                        <a:spcBef>
                          <a:spcPct val="20000"/>
                        </a:spcBef>
                        <a:spcAft>
                          <a:spcPct val="0"/>
                        </a:spcAft>
                        <a:buClr>
                          <a:srgbClr val="7030A0"/>
                        </a:buClr>
                        <a:buSzTx/>
                        <a:buFontTx/>
                        <a:buNone/>
                        <a:tabLst/>
                      </a:pPr>
                      <a:endParaRPr kumimoji="0" lang="en-US"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532B64"/>
                        </a:buClr>
                        <a:buSzTx/>
                        <a:buFontTx/>
                        <a:buChar char="•"/>
                        <a:tabLst/>
                      </a:pPr>
                      <a:r>
                        <a:rPr kumimoji="0" lang="en-US" sz="2400" b="1" i="0" u="none" strike="noStrike" cap="none" normalizeH="0" baseline="0" dirty="0" smtClean="0">
                          <a:ln>
                            <a:noFill/>
                          </a:ln>
                          <a:solidFill>
                            <a:schemeClr val="tx1"/>
                          </a:solidFill>
                          <a:effectLst/>
                          <a:latin typeface="Arial" charset="0"/>
                        </a:rPr>
                        <a:t> Patient was not treated with an</a:t>
                      </a:r>
                    </a:p>
                    <a:p>
                      <a:pPr marL="0" marR="0" lvl="0" indent="0" algn="l" defTabSz="914400" rtl="0" eaLnBrk="1" fontAlgn="base" latinLnBrk="0" hangingPunct="1">
                        <a:lnSpc>
                          <a:spcPct val="100000"/>
                        </a:lnSpc>
                        <a:spcBef>
                          <a:spcPct val="20000"/>
                        </a:spcBef>
                        <a:spcAft>
                          <a:spcPct val="0"/>
                        </a:spcAft>
                        <a:buClr>
                          <a:srgbClr val="532B64"/>
                        </a:buClr>
                        <a:buSzTx/>
                        <a:buFontTx/>
                        <a:buNone/>
                        <a:tabLst/>
                      </a:pPr>
                      <a:r>
                        <a:rPr kumimoji="0" lang="en-US" sz="2400" b="1" i="0" u="none" strike="noStrike" cap="none" normalizeH="0" baseline="0" dirty="0" smtClean="0">
                          <a:ln>
                            <a:noFill/>
                          </a:ln>
                          <a:solidFill>
                            <a:schemeClr val="tx1"/>
                          </a:solidFill>
                          <a:effectLst/>
                          <a:latin typeface="Arial" charset="0"/>
                        </a:rPr>
                        <a:t>   appropriate regimen</a:t>
                      </a: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532B64"/>
                        </a:buClr>
                        <a:buSzTx/>
                        <a:buFontTx/>
                        <a:buNone/>
                        <a:tabLst/>
                      </a:pPr>
                      <a:r>
                        <a:rPr kumimoji="0" lang="en-US" sz="1400" b="1" i="0" u="none" strike="noStrike" cap="none" normalizeH="0" baseline="0" dirty="0" smtClean="0">
                          <a:ln>
                            <a:noFill/>
                          </a:ln>
                          <a:solidFill>
                            <a:srgbClr val="FF0000"/>
                          </a:solidFill>
                          <a:effectLst/>
                          <a:latin typeface="Arial" charset="0"/>
                        </a:rPr>
                        <a:t>   </a:t>
                      </a:r>
                    </a:p>
                    <a:p>
                      <a:pPr marL="914400" marR="0" lvl="2" indent="0" algn="l" defTabSz="914400" rtl="0" eaLnBrk="1" fontAlgn="base" latinLnBrk="0" hangingPunct="1">
                        <a:lnSpc>
                          <a:spcPct val="100000"/>
                        </a:lnSpc>
                        <a:spcBef>
                          <a:spcPct val="20000"/>
                        </a:spcBef>
                        <a:spcAft>
                          <a:spcPct val="0"/>
                        </a:spcAft>
                        <a:buClr>
                          <a:srgbClr val="532B64"/>
                        </a:buClr>
                        <a:buSzTx/>
                        <a:buFontTx/>
                        <a:buNone/>
                        <a:tabLst/>
                      </a:pPr>
                      <a:r>
                        <a:rPr kumimoji="0" lang="en-US" sz="2400" b="1" i="0" u="none" strike="noStrike" cap="none" normalizeH="0" baseline="0" dirty="0" smtClean="0">
                          <a:ln>
                            <a:noFill/>
                          </a:ln>
                          <a:solidFill>
                            <a:schemeClr val="tx1"/>
                          </a:solidFill>
                          <a:effectLst/>
                          <a:latin typeface="Arial" charset="0"/>
                        </a:rPr>
                        <a:t>OR</a:t>
                      </a:r>
                    </a:p>
                    <a:p>
                      <a:pPr marL="0" marR="0" lvl="0" indent="0" algn="l" defTabSz="914400" rtl="0" eaLnBrk="1" fontAlgn="base" latinLnBrk="0" hangingPunct="1">
                        <a:lnSpc>
                          <a:spcPct val="100000"/>
                        </a:lnSpc>
                        <a:spcBef>
                          <a:spcPct val="20000"/>
                        </a:spcBef>
                        <a:spcAft>
                          <a:spcPct val="0"/>
                        </a:spcAft>
                        <a:buClr>
                          <a:srgbClr val="532B64"/>
                        </a:buClr>
                        <a:buSzTx/>
                        <a:buFontTx/>
                        <a:buChar char="•"/>
                        <a:tabLst/>
                      </a:pP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532B64"/>
                        </a:buClr>
                        <a:buSzTx/>
                        <a:buFontTx/>
                        <a:buChar char="•"/>
                        <a:tabLst/>
                      </a:pPr>
                      <a:r>
                        <a:rPr kumimoji="0" lang="en-US" sz="2400" b="1" i="0" u="none" strike="noStrike" cap="none" normalizeH="0" baseline="0" dirty="0" smtClean="0">
                          <a:ln>
                            <a:noFill/>
                          </a:ln>
                          <a:solidFill>
                            <a:schemeClr val="tx1"/>
                          </a:solidFill>
                          <a:effectLst/>
                          <a:latin typeface="Arial" charset="0"/>
                        </a:rPr>
                        <a:t>  Patient did not follow treatment </a:t>
                      </a:r>
                    </a:p>
                    <a:p>
                      <a:pPr marL="0" marR="0" lvl="0" indent="0" algn="l" defTabSz="914400" rtl="0" eaLnBrk="1" fontAlgn="base" latinLnBrk="0" hangingPunct="1">
                        <a:lnSpc>
                          <a:spcPct val="100000"/>
                        </a:lnSpc>
                        <a:spcBef>
                          <a:spcPct val="20000"/>
                        </a:spcBef>
                        <a:spcAft>
                          <a:spcPct val="0"/>
                        </a:spcAft>
                        <a:buClr>
                          <a:srgbClr val="532B64"/>
                        </a:buClr>
                        <a:buSzTx/>
                        <a:buFontTx/>
                        <a:buNone/>
                        <a:tabLst/>
                      </a:pPr>
                      <a:r>
                        <a:rPr kumimoji="0" lang="en-US" sz="2400" b="1" i="0" u="none" strike="noStrike" cap="none" normalizeH="0" baseline="0" dirty="0" smtClean="0">
                          <a:ln>
                            <a:noFill/>
                          </a:ln>
                          <a:solidFill>
                            <a:schemeClr val="tx1"/>
                          </a:solidFill>
                          <a:effectLst/>
                          <a:latin typeface="Arial" charset="0"/>
                        </a:rPr>
                        <a:t>   regimen as prescribed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1" name="Rectangle 13"/>
          <p:cNvSpPr>
            <a:spLocks noGrp="1" noChangeArrowheads="1"/>
          </p:cNvSpPr>
          <p:nvPr>
            <p:ph type="title"/>
          </p:nvPr>
        </p:nvSpPr>
        <p:spPr>
          <a:xfrm>
            <a:off x="427038" y="381000"/>
            <a:ext cx="8229600" cy="685800"/>
          </a:xfrm>
          <a:noFill/>
        </p:spPr>
        <p:txBody>
          <a:bodyPr/>
          <a:lstStyle/>
          <a:p>
            <a:pPr eaLnBrk="1" hangingPunct="1"/>
            <a:r>
              <a:rPr lang="en-US" altLang="en-US" dirty="0" smtClean="0">
                <a:solidFill>
                  <a:srgbClr val="532B64"/>
                </a:solidFill>
              </a:rPr>
              <a:t>Drug-Resistant TB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829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3042313-D163-4E78-8F1C-B65F9A8F63C5}" type="slidenum">
              <a:rPr lang="en-US" altLang="en-US" sz="2000" smtClean="0"/>
              <a:pPr>
                <a:spcBef>
                  <a:spcPct val="0"/>
                </a:spcBef>
                <a:buFontTx/>
                <a:buNone/>
              </a:pPr>
              <a:t>29</a:t>
            </a:fld>
            <a:endParaRPr lang="en-US" altLang="en-US" sz="2000" smtClean="0"/>
          </a:p>
        </p:txBody>
      </p:sp>
      <p:sp>
        <p:nvSpPr>
          <p:cNvPr id="82948" name="Rectangle 2"/>
          <p:cNvSpPr>
            <a:spLocks noGrp="1" noChangeArrowheads="1"/>
          </p:cNvSpPr>
          <p:nvPr>
            <p:ph type="title"/>
          </p:nvPr>
        </p:nvSpPr>
        <p:spPr>
          <a:xfrm>
            <a:off x="457200" y="457200"/>
            <a:ext cx="8229600" cy="990600"/>
          </a:xfrm>
        </p:spPr>
        <p:txBody>
          <a:bodyPr/>
          <a:lstStyle/>
          <a:p>
            <a:pPr eaLnBrk="1" hangingPunct="1"/>
            <a:r>
              <a:rPr lang="en-US" altLang="en-US" dirty="0" smtClean="0">
                <a:solidFill>
                  <a:srgbClr val="532B64"/>
                </a:solidFill>
              </a:rPr>
              <a:t>Drug-resistant TB</a:t>
            </a:r>
            <a:br>
              <a:rPr lang="en-US" altLang="en-US" dirty="0" smtClean="0">
                <a:solidFill>
                  <a:srgbClr val="532B64"/>
                </a:solidFill>
              </a:rPr>
            </a:br>
            <a:r>
              <a:rPr lang="en-US" altLang="en-US" dirty="0" smtClean="0">
                <a:solidFill>
                  <a:srgbClr val="532B64"/>
                </a:solidFill>
              </a:rPr>
              <a:t>Study Question 1.5</a:t>
            </a:r>
          </a:p>
        </p:txBody>
      </p:sp>
      <p:sp>
        <p:nvSpPr>
          <p:cNvPr id="387075" name="Rectangle 3"/>
          <p:cNvSpPr>
            <a:spLocks noGrp="1" noChangeArrowheads="1"/>
          </p:cNvSpPr>
          <p:nvPr>
            <p:ph type="body" idx="1"/>
          </p:nvPr>
        </p:nvSpPr>
        <p:spPr>
          <a:xfrm>
            <a:off x="457200" y="1600200"/>
            <a:ext cx="8229600" cy="4800600"/>
          </a:xfrm>
        </p:spPr>
        <p:txBody>
          <a:bodyPr/>
          <a:lstStyle/>
          <a:p>
            <a:pPr eaLnBrk="1" hangingPunct="1">
              <a:buFontTx/>
              <a:buNone/>
            </a:pPr>
            <a:r>
              <a:rPr lang="en-US" altLang="en-US" dirty="0" smtClean="0"/>
              <a:t>	</a:t>
            </a:r>
            <a:r>
              <a:rPr lang="en-US" altLang="en-US" sz="2800" dirty="0" smtClean="0"/>
              <a:t>What is drug-resistant TB?</a:t>
            </a:r>
            <a:r>
              <a:rPr lang="en-US" altLang="en-US" sz="2400" dirty="0" smtClean="0"/>
              <a:t> </a:t>
            </a:r>
            <a:endParaRPr lang="en-US" altLang="en-US" sz="1800" i="1" dirty="0" smtClean="0"/>
          </a:p>
          <a:p>
            <a:pPr eaLnBrk="1" hangingPunct="1">
              <a:buFontTx/>
              <a:buNone/>
            </a:pPr>
            <a:r>
              <a:rPr lang="en-US" altLang="en-US" sz="2400" dirty="0" smtClean="0"/>
              <a:t>	</a:t>
            </a:r>
          </a:p>
          <a:p>
            <a:pPr eaLnBrk="1" hangingPunct="1">
              <a:buFontTx/>
              <a:buNone/>
            </a:pPr>
            <a:r>
              <a:rPr lang="en-US" altLang="en-US" sz="2400" dirty="0" smtClean="0">
                <a:solidFill>
                  <a:srgbClr val="008080"/>
                </a:solidFill>
              </a:rPr>
              <a:t>	</a:t>
            </a:r>
            <a:r>
              <a:rPr lang="en-US" altLang="en-US" sz="2400" dirty="0" smtClean="0">
                <a:solidFill>
                  <a:srgbClr val="532B64"/>
                </a:solidFill>
              </a:rPr>
              <a:t>	</a:t>
            </a:r>
            <a:r>
              <a:rPr lang="en-US" altLang="en-US" sz="2800" dirty="0" smtClean="0">
                <a:solidFill>
                  <a:srgbClr val="532B64"/>
                </a:solidFill>
              </a:rPr>
              <a:t>Drug-resistant TB is caused by </a:t>
            </a:r>
            <a:r>
              <a:rPr lang="en-US" altLang="en-US" sz="2800" i="1" dirty="0" smtClean="0">
                <a:solidFill>
                  <a:srgbClr val="532B64"/>
                </a:solidFill>
              </a:rPr>
              <a:t>M. 	tuberculosis</a:t>
            </a:r>
            <a:r>
              <a:rPr lang="en-US" altLang="en-US" sz="2800" dirty="0" smtClean="0">
                <a:solidFill>
                  <a:srgbClr val="532B64"/>
                </a:solidFill>
              </a:rPr>
              <a:t> organisms that are resistant 	to at least one anti-TB drug.  </a:t>
            </a:r>
          </a:p>
          <a:p>
            <a:pPr eaLnBrk="1" hangingPunct="1">
              <a:buFontTx/>
              <a:buNone/>
            </a:pPr>
            <a:endParaRPr lang="en-US" altLang="en-US" sz="2800" dirty="0" smtClean="0">
              <a:solidFill>
                <a:srgbClr val="532B64"/>
              </a:solidFill>
            </a:endParaRPr>
          </a:p>
          <a:p>
            <a:pPr eaLnBrk="1" hangingPunct="1">
              <a:buFontTx/>
              <a:buNone/>
            </a:pPr>
            <a:r>
              <a:rPr lang="en-US" altLang="en-US" sz="2800" dirty="0" smtClean="0">
                <a:solidFill>
                  <a:srgbClr val="532B64"/>
                </a:solidFill>
              </a:rPr>
              <a:t>		Drug-resistant TB can be difficult to treat.</a:t>
            </a:r>
          </a:p>
          <a:p>
            <a:pPr eaLnBrk="1" hangingPunct="1">
              <a:buFontTx/>
              <a:buNone/>
            </a:pPr>
            <a:endParaRPr lang="en-US" altLang="en-US" sz="2800" dirty="0" smtClean="0">
              <a:solidFill>
                <a:srgbClr val="008080"/>
              </a:solidFill>
            </a:endParaRPr>
          </a:p>
          <a:p>
            <a:pPr eaLnBrk="1" hangingPunct="1">
              <a:buFontTx/>
              <a:buNone/>
            </a:pPr>
            <a:r>
              <a:rPr lang="en-US" altLang="en-US" dirty="0" smtClean="0"/>
              <a:t>	</a:t>
            </a:r>
            <a:endParaRPr lang="en-US" altLang="en-US" sz="3600" dirty="0" smtClean="0">
              <a:solidFill>
                <a:schemeClr val="hlink"/>
              </a:solidFill>
            </a:endParaRPr>
          </a:p>
        </p:txBody>
      </p:sp>
      <p:sp>
        <p:nvSpPr>
          <p:cNvPr id="82950" name="Rectangle 4"/>
          <p:cNvSpPr>
            <a:spLocks noChangeArrowheads="1"/>
          </p:cNvSpPr>
          <p:nvPr/>
        </p:nvSpPr>
        <p:spPr bwMode="auto">
          <a:xfrm>
            <a:off x="381000" y="228600"/>
            <a:ext cx="83058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7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1143000"/>
            <a:ext cx="7810500" cy="2601913"/>
          </a:xfrm>
        </p:spPr>
        <p:txBody>
          <a:bodyPr/>
          <a:lstStyle/>
          <a:p>
            <a:r>
              <a:rPr lang="en-US" altLang="en-US" sz="6000" i="1" dirty="0" smtClean="0">
                <a:solidFill>
                  <a:srgbClr val="532B64"/>
                </a:solidFill>
                <a:latin typeface="Times New Roman" panose="02020603050405020304" pitchFamily="18" charset="0"/>
              </a:rPr>
              <a:t>Self-Study Modules </a:t>
            </a:r>
            <a:br>
              <a:rPr lang="en-US" altLang="en-US" sz="6000" i="1" dirty="0" smtClean="0">
                <a:solidFill>
                  <a:srgbClr val="532B64"/>
                </a:solidFill>
                <a:latin typeface="Times New Roman" panose="02020603050405020304" pitchFamily="18" charset="0"/>
              </a:rPr>
            </a:br>
            <a:r>
              <a:rPr lang="en-US" altLang="en-US" sz="6000" i="1" dirty="0" smtClean="0">
                <a:solidFill>
                  <a:srgbClr val="532B64"/>
                </a:solidFill>
                <a:latin typeface="Times New Roman" panose="02020603050405020304" pitchFamily="18" charset="0"/>
              </a:rPr>
              <a:t>on Tuberculosis</a:t>
            </a:r>
            <a:r>
              <a:rPr lang="en-US" altLang="en-US" i="1" dirty="0" smtClean="0">
                <a:solidFill>
                  <a:srgbClr val="7030A0"/>
                </a:solidFill>
                <a:latin typeface="Times New Roman" panose="02020603050405020304" pitchFamily="18" charset="0"/>
              </a:rPr>
              <a:t/>
            </a:r>
            <a:br>
              <a:rPr lang="en-US" altLang="en-US" i="1" dirty="0" smtClean="0">
                <a:solidFill>
                  <a:srgbClr val="7030A0"/>
                </a:solidFill>
                <a:latin typeface="Times New Roman" panose="02020603050405020304" pitchFamily="18" charset="0"/>
              </a:rPr>
            </a:br>
            <a:endParaRPr lang="en-US" altLang="en-US" dirty="0" smtClean="0"/>
          </a:p>
        </p:txBody>
      </p:sp>
      <p:sp>
        <p:nvSpPr>
          <p:cNvPr id="2969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E2D49EEC-587B-468F-85BE-4CB96246AFFC}" type="slidenum">
              <a:rPr lang="en-US" altLang="en-US" sz="2000" smtClean="0"/>
              <a:pPr>
                <a:spcBef>
                  <a:spcPct val="0"/>
                </a:spcBef>
                <a:buFontTx/>
                <a:buNone/>
              </a:pPr>
              <a:t>3</a:t>
            </a:fld>
            <a:endParaRPr lang="en-US" altLang="en-US" sz="2000" smtClean="0"/>
          </a:p>
        </p:txBody>
      </p:sp>
      <p:sp>
        <p:nvSpPr>
          <p:cNvPr id="29701" name="TextBox 5"/>
          <p:cNvSpPr txBox="1">
            <a:spLocks noChangeArrowheads="1"/>
          </p:cNvSpPr>
          <p:nvPr/>
        </p:nvSpPr>
        <p:spPr bwMode="auto">
          <a:xfrm>
            <a:off x="3554413" y="3449638"/>
            <a:ext cx="44291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4400">
                <a:solidFill>
                  <a:srgbClr val="532B64"/>
                </a:solidFill>
                <a:latin typeface="Times New Roman" panose="02020603050405020304" pitchFamily="18" charset="0"/>
              </a:rPr>
              <a:t>Transmission and</a:t>
            </a:r>
            <a:br>
              <a:rPr lang="en-US" altLang="en-US" sz="4400">
                <a:solidFill>
                  <a:srgbClr val="532B64"/>
                </a:solidFill>
                <a:latin typeface="Times New Roman" panose="02020603050405020304" pitchFamily="18" charset="0"/>
              </a:rPr>
            </a:br>
            <a:r>
              <a:rPr lang="en-US" altLang="en-US" sz="4400">
                <a:solidFill>
                  <a:srgbClr val="532B64"/>
                </a:solidFill>
                <a:latin typeface="Times New Roman" panose="02020603050405020304" pitchFamily="18" charset="0"/>
              </a:rPr>
              <a:t>Pathogenesis of </a:t>
            </a:r>
            <a:br>
              <a:rPr lang="en-US" altLang="en-US" sz="4400">
                <a:solidFill>
                  <a:srgbClr val="532B64"/>
                </a:solidFill>
                <a:latin typeface="Times New Roman" panose="02020603050405020304" pitchFamily="18" charset="0"/>
              </a:rPr>
            </a:br>
            <a:r>
              <a:rPr lang="en-US" altLang="en-US" sz="4400">
                <a:solidFill>
                  <a:srgbClr val="532B64"/>
                </a:solidFill>
                <a:latin typeface="Times New Roman" panose="02020603050405020304" pitchFamily="18" charset="0"/>
              </a:rPr>
              <a:t>Tuberculosis</a:t>
            </a:r>
          </a:p>
          <a:p>
            <a:pPr>
              <a:spcBef>
                <a:spcPct val="0"/>
              </a:spcBef>
              <a:buFontTx/>
              <a:buNone/>
            </a:pPr>
            <a:endParaRPr lang="en-US" altLang="en-US" sz="4000">
              <a:solidFill>
                <a:srgbClr val="009999"/>
              </a:solidFill>
            </a:endParaRPr>
          </a:p>
        </p:txBody>
      </p:sp>
      <p:pic>
        <p:nvPicPr>
          <p:cNvPr id="297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3422650"/>
            <a:ext cx="26574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84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FC6CDF4-C8B0-47C3-8F70-B52D903826A1}" type="slidenum">
              <a:rPr lang="en-US" altLang="en-US" sz="2000" smtClean="0"/>
              <a:pPr>
                <a:spcBef>
                  <a:spcPct val="0"/>
                </a:spcBef>
                <a:buFontTx/>
                <a:buNone/>
              </a:pPr>
              <a:t>30</a:t>
            </a:fld>
            <a:endParaRPr lang="en-US" altLang="en-US" sz="2000" smtClean="0"/>
          </a:p>
        </p:txBody>
      </p:sp>
      <p:sp>
        <p:nvSpPr>
          <p:cNvPr id="84996" name="Rectangle 2"/>
          <p:cNvSpPr>
            <a:spLocks noGrp="1" noChangeArrowheads="1"/>
          </p:cNvSpPr>
          <p:nvPr>
            <p:ph type="title"/>
          </p:nvPr>
        </p:nvSpPr>
        <p:spPr>
          <a:xfrm>
            <a:off x="427038" y="152400"/>
            <a:ext cx="8229600" cy="1219200"/>
          </a:xfrm>
        </p:spPr>
        <p:txBody>
          <a:bodyPr/>
          <a:lstStyle/>
          <a:p>
            <a:pPr eaLnBrk="1" hangingPunct="1"/>
            <a:r>
              <a:rPr lang="en-US" altLang="en-US" dirty="0" smtClean="0">
                <a:solidFill>
                  <a:srgbClr val="532B64"/>
                </a:solidFill>
              </a:rPr>
              <a:t/>
            </a:r>
            <a:br>
              <a:rPr lang="en-US" altLang="en-US" dirty="0" smtClean="0">
                <a:solidFill>
                  <a:srgbClr val="532B64"/>
                </a:solidFill>
              </a:rPr>
            </a:br>
            <a:r>
              <a:rPr lang="en-US" altLang="en-US" dirty="0" smtClean="0">
                <a:solidFill>
                  <a:srgbClr val="532B64"/>
                </a:solidFill>
              </a:rPr>
              <a:t>Drug-resistant TB</a:t>
            </a:r>
            <a:br>
              <a:rPr lang="en-US" altLang="en-US" dirty="0" smtClean="0">
                <a:solidFill>
                  <a:srgbClr val="532B64"/>
                </a:solidFill>
              </a:rPr>
            </a:br>
            <a:r>
              <a:rPr lang="en-US" altLang="en-US" dirty="0" smtClean="0">
                <a:solidFill>
                  <a:srgbClr val="532B64"/>
                </a:solidFill>
              </a:rPr>
              <a:t>Study Question 1.6</a:t>
            </a:r>
          </a:p>
        </p:txBody>
      </p:sp>
      <p:sp>
        <p:nvSpPr>
          <p:cNvPr id="388099" name="Rectangle 3"/>
          <p:cNvSpPr>
            <a:spLocks noGrp="1" noChangeArrowheads="1"/>
          </p:cNvSpPr>
          <p:nvPr>
            <p:ph type="body" idx="1"/>
          </p:nvPr>
        </p:nvSpPr>
        <p:spPr>
          <a:xfrm>
            <a:off x="228600" y="1447800"/>
            <a:ext cx="8686800" cy="4876800"/>
          </a:xfrm>
        </p:spPr>
        <p:txBody>
          <a:bodyPr/>
          <a:lstStyle/>
          <a:p>
            <a:pPr eaLnBrk="1" hangingPunct="1">
              <a:lnSpc>
                <a:spcPct val="90000"/>
              </a:lnSpc>
              <a:buFontTx/>
              <a:buNone/>
            </a:pPr>
            <a:r>
              <a:rPr lang="en-US" altLang="en-US" sz="2800" dirty="0" smtClean="0"/>
              <a:t>	What is the difference between primary and secondary drug resistance?</a:t>
            </a:r>
            <a:r>
              <a:rPr lang="en-US" altLang="en-US" sz="2400" dirty="0" smtClean="0"/>
              <a:t> </a:t>
            </a:r>
            <a:endParaRPr lang="en-US" altLang="en-US" sz="1800" i="1" dirty="0" smtClean="0"/>
          </a:p>
          <a:p>
            <a:pPr eaLnBrk="1" hangingPunct="1">
              <a:lnSpc>
                <a:spcPct val="90000"/>
              </a:lnSpc>
              <a:buFontTx/>
              <a:buNone/>
            </a:pPr>
            <a:endParaRPr lang="en-US" altLang="en-US" sz="2400" dirty="0" smtClean="0"/>
          </a:p>
          <a:p>
            <a:pPr lvl="2" eaLnBrk="1" hangingPunct="1">
              <a:lnSpc>
                <a:spcPct val="90000"/>
              </a:lnSpc>
            </a:pPr>
            <a:r>
              <a:rPr lang="en-US" altLang="en-US" sz="2800" dirty="0" smtClean="0">
                <a:solidFill>
                  <a:srgbClr val="532B64"/>
                </a:solidFill>
              </a:rPr>
              <a:t>Primary resistance is caused by person-to-person transmission of drug-resistant organisms. </a:t>
            </a:r>
          </a:p>
          <a:p>
            <a:pPr lvl="2" eaLnBrk="1" hangingPunct="1">
              <a:lnSpc>
                <a:spcPct val="90000"/>
              </a:lnSpc>
            </a:pPr>
            <a:endParaRPr lang="en-US" altLang="en-US" sz="1600" dirty="0" smtClean="0">
              <a:solidFill>
                <a:srgbClr val="532B64"/>
              </a:solidFill>
            </a:endParaRPr>
          </a:p>
          <a:p>
            <a:pPr lvl="2" eaLnBrk="1" hangingPunct="1">
              <a:lnSpc>
                <a:spcPct val="90000"/>
              </a:lnSpc>
            </a:pPr>
            <a:r>
              <a:rPr lang="en-US" altLang="en-US" sz="2800" dirty="0" smtClean="0">
                <a:solidFill>
                  <a:srgbClr val="532B64"/>
                </a:solidFill>
              </a:rPr>
              <a:t>Secondary resistance develops during TB treatment.  Either the patient was not treated with the right TB drugs or the patient did not follow the prescribed treatment regimen. </a:t>
            </a:r>
            <a:endParaRPr lang="en-US" altLang="en-US" sz="2000" dirty="0" smtClean="0">
              <a:solidFill>
                <a:srgbClr val="532B64"/>
              </a:solidFill>
            </a:endParaRPr>
          </a:p>
        </p:txBody>
      </p:sp>
      <p:sp>
        <p:nvSpPr>
          <p:cNvPr id="84998" name="Rectangle 4"/>
          <p:cNvSpPr>
            <a:spLocks noChangeArrowheads="1"/>
          </p:cNvSpPr>
          <p:nvPr/>
        </p:nvSpPr>
        <p:spPr bwMode="auto">
          <a:xfrm>
            <a:off x="457200" y="152400"/>
            <a:ext cx="8153400" cy="11430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19100" y="1981200"/>
            <a:ext cx="8229600" cy="1143000"/>
          </a:xfrm>
        </p:spPr>
        <p:txBody>
          <a:bodyPr/>
          <a:lstStyle/>
          <a:p>
            <a:r>
              <a:rPr lang="en-US" altLang="en-US" sz="4800" dirty="0" smtClean="0">
                <a:solidFill>
                  <a:srgbClr val="532B64"/>
                </a:solidFill>
              </a:rPr>
              <a:t>TB Pathogenesis</a:t>
            </a:r>
          </a:p>
        </p:txBody>
      </p:sp>
      <p:sp>
        <p:nvSpPr>
          <p:cNvPr id="870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870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D5F797F-3BAD-4A3F-89C4-CF3030F988F8}" type="slidenum">
              <a:rPr lang="en-US" altLang="en-US" sz="2000" smtClean="0"/>
              <a:pPr>
                <a:spcBef>
                  <a:spcPct val="0"/>
                </a:spcBef>
                <a:buFontTx/>
                <a:buNone/>
              </a:pPr>
              <a:t>31</a:t>
            </a:fld>
            <a:endParaRPr lang="en-US" altLang="en-US" sz="2000" smtClean="0"/>
          </a:p>
        </p:txBody>
      </p:sp>
      <p:sp>
        <p:nvSpPr>
          <p:cNvPr id="87045"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CD41F758-DBDF-40BA-A98C-6A8229CCADDA}" type="slidenum">
              <a:rPr lang="en-US" altLang="en-US" sz="2000" smtClean="0"/>
              <a:pPr>
                <a:spcBef>
                  <a:spcPct val="0"/>
                </a:spcBef>
                <a:buFontTx/>
                <a:buNone/>
              </a:pPr>
              <a:t>32</a:t>
            </a:fld>
            <a:endParaRPr lang="en-US" altLang="en-US" sz="2000" smtClean="0"/>
          </a:p>
        </p:txBody>
      </p:sp>
      <p:sp>
        <p:nvSpPr>
          <p:cNvPr id="89092" name="Rectangle 3"/>
          <p:cNvSpPr>
            <a:spLocks noGrp="1" noChangeArrowheads="1"/>
          </p:cNvSpPr>
          <p:nvPr>
            <p:ph type="body" idx="1"/>
          </p:nvPr>
        </p:nvSpPr>
        <p:spPr>
          <a:xfrm>
            <a:off x="457200" y="2209800"/>
            <a:ext cx="8229600" cy="3429000"/>
          </a:xfrm>
        </p:spPr>
        <p:txBody>
          <a:bodyPr/>
          <a:lstStyle/>
          <a:p>
            <a:pPr algn="ctr" eaLnBrk="1" hangingPunct="1">
              <a:buFontTx/>
              <a:buNone/>
            </a:pPr>
            <a:endParaRPr lang="en-US" altLang="en-US" sz="2400" dirty="0" smtClean="0"/>
          </a:p>
          <a:p>
            <a:pPr algn="ctr" eaLnBrk="1" hangingPunct="1">
              <a:buFontTx/>
              <a:buNone/>
            </a:pPr>
            <a:r>
              <a:rPr lang="en-US" altLang="en-US" sz="2800" dirty="0" smtClean="0"/>
              <a:t>Pathogenesis is defined as the way an infection or disease develops in the body.</a:t>
            </a:r>
          </a:p>
        </p:txBody>
      </p:sp>
      <p:sp>
        <p:nvSpPr>
          <p:cNvPr id="89093" name="Rectangle 7"/>
          <p:cNvSpPr>
            <a:spLocks noGrp="1" noChangeArrowheads="1"/>
          </p:cNvSpPr>
          <p:nvPr>
            <p:ph type="title"/>
          </p:nvPr>
        </p:nvSpPr>
        <p:spPr>
          <a:xfrm>
            <a:off x="427038" y="381000"/>
            <a:ext cx="8229600" cy="685800"/>
          </a:xfrm>
          <a:noFill/>
        </p:spPr>
        <p:txBody>
          <a:bodyPr/>
          <a:lstStyle/>
          <a:p>
            <a:pPr eaLnBrk="1" hangingPunct="1"/>
            <a:r>
              <a:rPr lang="en-US" altLang="en-US" dirty="0" smtClean="0">
                <a:solidFill>
                  <a:srgbClr val="532B64"/>
                </a:solidFill>
              </a:rPr>
              <a:t>TB Pathogenesis (1)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911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88B94D0-FE84-4D66-81E5-5048F5B3DF5A}" type="slidenum">
              <a:rPr lang="en-US" altLang="en-US" sz="2000" smtClean="0"/>
              <a:pPr>
                <a:spcBef>
                  <a:spcPct val="0"/>
                </a:spcBef>
                <a:buFontTx/>
                <a:buNone/>
              </a:pPr>
              <a:t>33</a:t>
            </a:fld>
            <a:endParaRPr lang="en-US" altLang="en-US" sz="2000" smtClean="0"/>
          </a:p>
        </p:txBody>
      </p:sp>
      <p:sp>
        <p:nvSpPr>
          <p:cNvPr id="91140" name="Rectangle 3"/>
          <p:cNvSpPr>
            <a:spLocks noGrp="1" noChangeArrowheads="1"/>
          </p:cNvSpPr>
          <p:nvPr>
            <p:ph type="body" idx="1"/>
          </p:nvPr>
        </p:nvSpPr>
        <p:spPr>
          <a:xfrm>
            <a:off x="304800" y="1447800"/>
            <a:ext cx="8686800" cy="4724400"/>
          </a:xfrm>
        </p:spPr>
        <p:txBody>
          <a:bodyPr/>
          <a:lstStyle/>
          <a:p>
            <a:pPr eaLnBrk="1" hangingPunct="1">
              <a:lnSpc>
                <a:spcPct val="80000"/>
              </a:lnSpc>
            </a:pPr>
            <a:r>
              <a:rPr lang="en-US" altLang="en-US" sz="2800" dirty="0" smtClean="0"/>
              <a:t>LTBI occurs when tubercle bacilli are in the body, but the immune system is keeping them under control</a:t>
            </a:r>
          </a:p>
          <a:p>
            <a:pPr eaLnBrk="1" hangingPunct="1">
              <a:lnSpc>
                <a:spcPct val="80000"/>
              </a:lnSpc>
            </a:pPr>
            <a:endParaRPr lang="en-US" altLang="en-US" sz="1600" dirty="0" smtClean="0"/>
          </a:p>
          <a:p>
            <a:pPr eaLnBrk="1" hangingPunct="1">
              <a:lnSpc>
                <a:spcPct val="80000"/>
              </a:lnSpc>
            </a:pPr>
            <a:r>
              <a:rPr lang="en-US" altLang="en-US" sz="2800" dirty="0" smtClean="0"/>
              <a:t>LTBI is detected by the </a:t>
            </a:r>
            <a:r>
              <a:rPr lang="en-US" altLang="en-US" sz="2800" dirty="0" err="1" smtClean="0"/>
              <a:t>Mantoux</a:t>
            </a:r>
            <a:r>
              <a:rPr lang="en-US" altLang="en-US" sz="2800" dirty="0" smtClean="0"/>
              <a:t> tuberculin skin test (TST) or by an interferon-gamma release assay (IGRA), such as:</a:t>
            </a:r>
          </a:p>
          <a:p>
            <a:pPr eaLnBrk="1" hangingPunct="1">
              <a:lnSpc>
                <a:spcPct val="80000"/>
              </a:lnSpc>
              <a:buFontTx/>
              <a:buNone/>
            </a:pPr>
            <a:endParaRPr lang="en-US" altLang="en-US" sz="2800" dirty="0" smtClean="0"/>
          </a:p>
          <a:p>
            <a:pPr lvl="1" eaLnBrk="1" hangingPunct="1">
              <a:lnSpc>
                <a:spcPct val="80000"/>
              </a:lnSpc>
            </a:pPr>
            <a:r>
              <a:rPr lang="en-US" altLang="en-US" sz="2400" dirty="0" err="1" smtClean="0"/>
              <a:t>QuantiFERON</a:t>
            </a:r>
            <a:r>
              <a:rPr lang="en-US" altLang="en-US" sz="2400" baseline="30000" dirty="0" smtClean="0">
                <a:cs typeface="Arial" panose="020B0604020202020204" pitchFamily="34" charset="0"/>
              </a:rPr>
              <a:t>®</a:t>
            </a:r>
            <a:r>
              <a:rPr lang="en-US" altLang="en-US" sz="2400" dirty="0" smtClean="0"/>
              <a:t>-TB Gold In-Tube (QFT-GIT)</a:t>
            </a:r>
          </a:p>
          <a:p>
            <a:pPr lvl="1" eaLnBrk="1" hangingPunct="1">
              <a:lnSpc>
                <a:spcPct val="80000"/>
              </a:lnSpc>
            </a:pPr>
            <a:r>
              <a:rPr lang="en-US" altLang="en-US" sz="2400" dirty="0" err="1" smtClean="0"/>
              <a:t>T-Spot</a:t>
            </a:r>
            <a:r>
              <a:rPr lang="en-US" altLang="en-US" sz="2400" baseline="30000" dirty="0" err="1" smtClean="0"/>
              <a:t>®</a:t>
            </a:r>
            <a:r>
              <a:rPr lang="en-US" altLang="en-US" sz="2400" dirty="0" err="1" smtClean="0"/>
              <a:t>.</a:t>
            </a:r>
            <a:r>
              <a:rPr lang="en-US" altLang="en-US" sz="2400" i="1" dirty="0" err="1" smtClean="0"/>
              <a:t>TB</a:t>
            </a:r>
            <a:r>
              <a:rPr lang="en-US" altLang="en-US" sz="2400" dirty="0" smtClean="0"/>
              <a:t> test (T-SPOT)</a:t>
            </a:r>
          </a:p>
          <a:p>
            <a:pPr lvl="1" eaLnBrk="1" hangingPunct="1">
              <a:lnSpc>
                <a:spcPct val="80000"/>
              </a:lnSpc>
              <a:buFontTx/>
              <a:buNone/>
            </a:pPr>
            <a:endParaRPr lang="en-US" altLang="en-US" sz="2400" dirty="0" smtClean="0"/>
          </a:p>
          <a:p>
            <a:pPr eaLnBrk="1" hangingPunct="1">
              <a:lnSpc>
                <a:spcPct val="80000"/>
              </a:lnSpc>
            </a:pPr>
            <a:r>
              <a:rPr lang="en-US" altLang="en-US" sz="2800" dirty="0" smtClean="0"/>
              <a:t>People with LTBI are NOT infectious</a:t>
            </a:r>
          </a:p>
        </p:txBody>
      </p:sp>
      <p:sp>
        <p:nvSpPr>
          <p:cNvPr id="91141" name="Rectangle 5"/>
          <p:cNvSpPr>
            <a:spLocks noGrp="1" noChangeArrowheads="1"/>
          </p:cNvSpPr>
          <p:nvPr>
            <p:ph type="title"/>
          </p:nvPr>
        </p:nvSpPr>
        <p:spPr>
          <a:xfrm>
            <a:off x="381000" y="152400"/>
            <a:ext cx="8229600" cy="1143000"/>
          </a:xfrm>
          <a:noFill/>
        </p:spPr>
        <p:txBody>
          <a:bodyPr/>
          <a:lstStyle/>
          <a:p>
            <a:pPr eaLnBrk="1" hangingPunct="1"/>
            <a:r>
              <a:rPr lang="en-US" altLang="en-US" dirty="0" smtClean="0">
                <a:solidFill>
                  <a:srgbClr val="532B64"/>
                </a:solidFill>
              </a:rPr>
              <a:t>TB Pathogenesis (2)</a:t>
            </a:r>
            <a:br>
              <a:rPr lang="en-US" altLang="en-US" dirty="0" smtClean="0">
                <a:solidFill>
                  <a:srgbClr val="532B64"/>
                </a:solidFill>
              </a:rPr>
            </a:br>
            <a:r>
              <a:rPr lang="en-US" altLang="en-US" sz="3200" dirty="0" smtClean="0">
                <a:solidFill>
                  <a:srgbClr val="532B64"/>
                </a:solidFill>
              </a:rPr>
              <a:t>Latent TB Infection (LTBI)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1B0E3B0-7AA2-4B2A-BD0F-300E9CB84957}" type="slidenum">
              <a:rPr lang="en-US" altLang="en-US" sz="2000" smtClean="0"/>
              <a:pPr>
                <a:spcBef>
                  <a:spcPct val="0"/>
                </a:spcBef>
                <a:buFontTx/>
                <a:buNone/>
              </a:pPr>
              <a:t>34</a:t>
            </a:fld>
            <a:endParaRPr lang="en-US" altLang="en-US" sz="2000" smtClean="0"/>
          </a:p>
        </p:txBody>
      </p:sp>
      <p:sp>
        <p:nvSpPr>
          <p:cNvPr id="93188" name="Rectangle 3"/>
          <p:cNvSpPr>
            <a:spLocks noGrp="1" noChangeArrowheads="1"/>
          </p:cNvSpPr>
          <p:nvPr>
            <p:ph type="body" idx="1"/>
          </p:nvPr>
        </p:nvSpPr>
        <p:spPr>
          <a:xfrm>
            <a:off x="457200" y="1371600"/>
            <a:ext cx="8458200" cy="4754563"/>
          </a:xfrm>
        </p:spPr>
        <p:txBody>
          <a:bodyPr/>
          <a:lstStyle/>
          <a:p>
            <a:pPr eaLnBrk="1" hangingPunct="1">
              <a:lnSpc>
                <a:spcPct val="90000"/>
              </a:lnSpc>
            </a:pPr>
            <a:r>
              <a:rPr lang="en-US" altLang="en-US" sz="2800" dirty="0" smtClean="0"/>
              <a:t>TB disease develops when the immune system </a:t>
            </a:r>
            <a:r>
              <a:rPr lang="en-US" altLang="en-US" sz="2800" u="sng" dirty="0" smtClean="0"/>
              <a:t>cannot</a:t>
            </a:r>
            <a:r>
              <a:rPr lang="en-US" altLang="en-US" sz="2800" dirty="0" smtClean="0"/>
              <a:t> keep tubercle bacilli under control</a:t>
            </a:r>
          </a:p>
          <a:p>
            <a:pPr eaLnBrk="1" hangingPunct="1">
              <a:lnSpc>
                <a:spcPct val="90000"/>
              </a:lnSpc>
            </a:pPr>
            <a:endParaRPr lang="en-US" altLang="en-US" sz="1600" dirty="0" smtClean="0"/>
          </a:p>
          <a:p>
            <a:pPr lvl="1" eaLnBrk="1" hangingPunct="1">
              <a:lnSpc>
                <a:spcPct val="90000"/>
              </a:lnSpc>
            </a:pPr>
            <a:r>
              <a:rPr lang="en-US" altLang="en-US" dirty="0" smtClean="0"/>
              <a:t>May develop very soon after infection or many years after infection</a:t>
            </a:r>
          </a:p>
          <a:p>
            <a:pPr eaLnBrk="1" hangingPunct="1">
              <a:lnSpc>
                <a:spcPct val="90000"/>
              </a:lnSpc>
            </a:pPr>
            <a:endParaRPr lang="en-US" altLang="en-US" sz="1600" dirty="0" smtClean="0"/>
          </a:p>
          <a:p>
            <a:pPr eaLnBrk="1" hangingPunct="1">
              <a:lnSpc>
                <a:spcPct val="90000"/>
              </a:lnSpc>
            </a:pPr>
            <a:r>
              <a:rPr lang="en-US" altLang="en-US" sz="2800" dirty="0" smtClean="0"/>
              <a:t>About 10% of all people with normal immune systems who have LTBI will develop TB disease at some point in their lives</a:t>
            </a:r>
          </a:p>
          <a:p>
            <a:pPr eaLnBrk="1" hangingPunct="1">
              <a:lnSpc>
                <a:spcPct val="90000"/>
              </a:lnSpc>
              <a:buFontTx/>
              <a:buNone/>
            </a:pPr>
            <a:endParaRPr lang="en-US" altLang="en-US" sz="1600" dirty="0" smtClean="0"/>
          </a:p>
          <a:p>
            <a:pPr eaLnBrk="1" hangingPunct="1">
              <a:lnSpc>
                <a:spcPct val="90000"/>
              </a:lnSpc>
            </a:pPr>
            <a:r>
              <a:rPr lang="en-US" altLang="en-US" sz="2800" dirty="0" smtClean="0"/>
              <a:t>People with TB disease are often infectious</a:t>
            </a:r>
          </a:p>
        </p:txBody>
      </p:sp>
      <p:sp>
        <p:nvSpPr>
          <p:cNvPr id="93189" name="Rectangle 5"/>
          <p:cNvSpPr>
            <a:spLocks noGrp="1" noChangeArrowheads="1"/>
          </p:cNvSpPr>
          <p:nvPr>
            <p:ph type="title"/>
          </p:nvPr>
        </p:nvSpPr>
        <p:spPr>
          <a:xfrm>
            <a:off x="457200" y="152400"/>
            <a:ext cx="8229600" cy="1143000"/>
          </a:xfrm>
          <a:noFill/>
        </p:spPr>
        <p:txBody>
          <a:bodyPr/>
          <a:lstStyle/>
          <a:p>
            <a:pPr eaLnBrk="1" hangingPunct="1"/>
            <a:r>
              <a:rPr lang="en-US" altLang="en-US" dirty="0" smtClean="0">
                <a:solidFill>
                  <a:srgbClr val="532B64"/>
                </a:solidFill>
              </a:rPr>
              <a:t>TB Pathogenesis (3)</a:t>
            </a:r>
            <a:br>
              <a:rPr lang="en-US" altLang="en-US" dirty="0" smtClean="0">
                <a:solidFill>
                  <a:srgbClr val="532B64"/>
                </a:solidFill>
              </a:rPr>
            </a:br>
            <a:r>
              <a:rPr lang="en-US" altLang="en-US" sz="3200" dirty="0" smtClean="0">
                <a:solidFill>
                  <a:srgbClr val="532B64"/>
                </a:solidFill>
              </a:rPr>
              <a:t>TB Disease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952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7624580-CC24-4DAD-9146-EA6B92A04A7E}" type="slidenum">
              <a:rPr lang="en-US" altLang="en-US" sz="2000" smtClean="0"/>
              <a:pPr>
                <a:spcBef>
                  <a:spcPct val="0"/>
                </a:spcBef>
                <a:buFontTx/>
                <a:buNone/>
              </a:pPr>
              <a:t>35</a:t>
            </a:fld>
            <a:endParaRPr lang="en-US" altLang="en-US" sz="2000" smtClean="0"/>
          </a:p>
        </p:txBody>
      </p:sp>
      <p:sp>
        <p:nvSpPr>
          <p:cNvPr id="95236" name="Rectangle 2"/>
          <p:cNvSpPr>
            <a:spLocks noGrp="1" noChangeArrowheads="1"/>
          </p:cNvSpPr>
          <p:nvPr>
            <p:ph type="title"/>
          </p:nvPr>
        </p:nvSpPr>
        <p:spPr>
          <a:xfrm>
            <a:off x="457200" y="228600"/>
            <a:ext cx="8229600" cy="762000"/>
          </a:xfrm>
        </p:spPr>
        <p:txBody>
          <a:bodyPr/>
          <a:lstStyle/>
          <a:p>
            <a:pPr eaLnBrk="1" hangingPunct="1"/>
            <a:r>
              <a:rPr lang="en-US" altLang="en-US" dirty="0" smtClean="0">
                <a:solidFill>
                  <a:srgbClr val="532B64"/>
                </a:solidFill>
              </a:rPr>
              <a:t>TB Pathogenesis (4)</a:t>
            </a:r>
            <a:endParaRPr lang="en-US" altLang="en-US" sz="3600" dirty="0" smtClean="0">
              <a:solidFill>
                <a:srgbClr val="532B64"/>
              </a:solidFill>
            </a:endParaRPr>
          </a:p>
        </p:txBody>
      </p:sp>
      <p:sp>
        <p:nvSpPr>
          <p:cNvPr id="95237" name="Rectangle 4"/>
          <p:cNvSpPr>
            <a:spLocks noChangeArrowheads="1"/>
          </p:cNvSpPr>
          <p:nvPr/>
        </p:nvSpPr>
        <p:spPr bwMode="auto">
          <a:xfrm>
            <a:off x="609600" y="4800600"/>
            <a:ext cx="8077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800" dirty="0"/>
              <a:t>Droplet nuclei containing tubercle bacilli are inhaled, enter the lungs, and travel to small air sacs (alveoli)</a:t>
            </a:r>
          </a:p>
        </p:txBody>
      </p:sp>
      <p:pic>
        <p:nvPicPr>
          <p:cNvPr id="952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74763"/>
            <a:ext cx="5891213"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972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3AB6073-A29C-42A2-AC79-EE492CB782B2}" type="slidenum">
              <a:rPr lang="en-US" altLang="en-US" sz="2000" smtClean="0"/>
              <a:pPr>
                <a:spcBef>
                  <a:spcPct val="0"/>
                </a:spcBef>
                <a:buFontTx/>
                <a:buNone/>
              </a:pPr>
              <a:t>36</a:t>
            </a:fld>
            <a:endParaRPr lang="en-US" altLang="en-US" sz="2000" smtClean="0"/>
          </a:p>
        </p:txBody>
      </p:sp>
      <p:sp>
        <p:nvSpPr>
          <p:cNvPr id="97284" name="Rectangle 2"/>
          <p:cNvSpPr>
            <a:spLocks noGrp="1" noChangeArrowheads="1"/>
          </p:cNvSpPr>
          <p:nvPr>
            <p:ph type="title"/>
          </p:nvPr>
        </p:nvSpPr>
        <p:spPr>
          <a:xfrm>
            <a:off x="457200" y="228600"/>
            <a:ext cx="8229600" cy="838200"/>
          </a:xfrm>
        </p:spPr>
        <p:txBody>
          <a:bodyPr/>
          <a:lstStyle/>
          <a:p>
            <a:pPr eaLnBrk="1" hangingPunct="1"/>
            <a:r>
              <a:rPr lang="en-US" altLang="en-US" dirty="0" smtClean="0">
                <a:solidFill>
                  <a:srgbClr val="532B64"/>
                </a:solidFill>
              </a:rPr>
              <a:t>TB Pathogenesis (5)</a:t>
            </a:r>
          </a:p>
        </p:txBody>
      </p:sp>
      <p:sp>
        <p:nvSpPr>
          <p:cNvPr id="97285" name="Rectangle 5"/>
          <p:cNvSpPr>
            <a:spLocks noChangeArrowheads="1"/>
          </p:cNvSpPr>
          <p:nvPr/>
        </p:nvSpPr>
        <p:spPr bwMode="auto">
          <a:xfrm>
            <a:off x="0" y="5181600"/>
            <a:ext cx="929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800" dirty="0"/>
              <a:t>Tubercle bacilli multiply in alveoli, where </a:t>
            </a:r>
          </a:p>
          <a:p>
            <a:pPr algn="ctr" eaLnBrk="1" hangingPunct="1">
              <a:buClr>
                <a:srgbClr val="008080"/>
              </a:buClr>
              <a:buFontTx/>
              <a:buNone/>
            </a:pPr>
            <a:r>
              <a:rPr lang="en-US" altLang="en-US" sz="2800" dirty="0"/>
              <a:t>infection begins</a:t>
            </a:r>
            <a:r>
              <a:rPr lang="en-US" altLang="en-US" sz="2400" dirty="0"/>
              <a:t> </a:t>
            </a:r>
          </a:p>
        </p:txBody>
      </p:sp>
      <p:pic>
        <p:nvPicPr>
          <p:cNvPr id="972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495425"/>
            <a:ext cx="5710238"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AED750DF-9C9B-4129-9F5F-0A2C85134B49}" type="slidenum">
              <a:rPr lang="en-US" altLang="en-US" sz="2000" smtClean="0"/>
              <a:pPr>
                <a:spcBef>
                  <a:spcPct val="0"/>
                </a:spcBef>
                <a:buFontTx/>
                <a:buNone/>
              </a:pPr>
              <a:t>37</a:t>
            </a:fld>
            <a:endParaRPr lang="en-US" altLang="en-US" sz="2000" smtClean="0"/>
          </a:p>
        </p:txBody>
      </p:sp>
      <p:sp>
        <p:nvSpPr>
          <p:cNvPr id="99332" name="Rectangle 2"/>
          <p:cNvSpPr>
            <a:spLocks noGrp="1" noChangeArrowheads="1"/>
          </p:cNvSpPr>
          <p:nvPr>
            <p:ph type="title"/>
          </p:nvPr>
        </p:nvSpPr>
        <p:spPr>
          <a:xfrm>
            <a:off x="381000" y="304800"/>
            <a:ext cx="8229600" cy="685800"/>
          </a:xfrm>
        </p:spPr>
        <p:txBody>
          <a:bodyPr/>
          <a:lstStyle/>
          <a:p>
            <a:pPr eaLnBrk="1" hangingPunct="1"/>
            <a:r>
              <a:rPr lang="en-US" altLang="en-US" dirty="0" smtClean="0">
                <a:solidFill>
                  <a:srgbClr val="532B64"/>
                </a:solidFill>
              </a:rPr>
              <a:t>TB Pathogenesis (6)</a:t>
            </a:r>
          </a:p>
        </p:txBody>
      </p:sp>
      <p:sp>
        <p:nvSpPr>
          <p:cNvPr id="99333" name="Rectangle 4"/>
          <p:cNvSpPr>
            <a:spLocks noChangeArrowheads="1"/>
          </p:cNvSpPr>
          <p:nvPr/>
        </p:nvSpPr>
        <p:spPr bwMode="auto">
          <a:xfrm>
            <a:off x="571500" y="51387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800" dirty="0"/>
              <a:t>A small number of tubercle bacilli enter bloodstream and spread throughout body</a:t>
            </a:r>
          </a:p>
          <a:p>
            <a:pPr eaLnBrk="1" hangingPunct="1">
              <a:buClr>
                <a:srgbClr val="008080"/>
              </a:buClr>
              <a:buFontTx/>
              <a:buNone/>
            </a:pPr>
            <a:endParaRPr lang="en-US" altLang="en-US" sz="2800" dirty="0"/>
          </a:p>
          <a:p>
            <a:pPr eaLnBrk="1" hangingPunct="1">
              <a:buClr>
                <a:srgbClr val="008080"/>
              </a:buClr>
              <a:buFontTx/>
              <a:buNone/>
            </a:pPr>
            <a:endParaRPr lang="en-US" altLang="en-US" sz="2000" dirty="0"/>
          </a:p>
        </p:txBody>
      </p:sp>
      <p:pic>
        <p:nvPicPr>
          <p:cNvPr id="993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271588"/>
            <a:ext cx="56737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01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55E6868-A55E-4104-9059-A1B07E635C18}" type="slidenum">
              <a:rPr lang="en-US" altLang="en-US" sz="2000" smtClean="0"/>
              <a:pPr>
                <a:spcBef>
                  <a:spcPct val="0"/>
                </a:spcBef>
                <a:buFontTx/>
                <a:buNone/>
              </a:pPr>
              <a:t>38</a:t>
            </a:fld>
            <a:endParaRPr lang="en-US" altLang="en-US" sz="2000" smtClean="0"/>
          </a:p>
        </p:txBody>
      </p:sp>
      <p:sp>
        <p:nvSpPr>
          <p:cNvPr id="101380" name="Rectangle 2"/>
          <p:cNvSpPr>
            <a:spLocks noGrp="1" noChangeArrowheads="1"/>
          </p:cNvSpPr>
          <p:nvPr>
            <p:ph type="title"/>
          </p:nvPr>
        </p:nvSpPr>
        <p:spPr>
          <a:xfrm>
            <a:off x="381000" y="457200"/>
            <a:ext cx="8229600" cy="762000"/>
          </a:xfrm>
        </p:spPr>
        <p:txBody>
          <a:bodyPr/>
          <a:lstStyle/>
          <a:p>
            <a:pPr eaLnBrk="1" hangingPunct="1"/>
            <a:r>
              <a:rPr lang="en-US" altLang="en-US" dirty="0" smtClean="0">
                <a:solidFill>
                  <a:srgbClr val="532B64"/>
                </a:solidFill>
              </a:rPr>
              <a:t>TB Pathogenesis (7)</a:t>
            </a:r>
            <a:r>
              <a:rPr lang="en-US" altLang="en-US" sz="3600" dirty="0" smtClean="0">
                <a:solidFill>
                  <a:srgbClr val="532B64"/>
                </a:solidFill>
              </a:rPr>
              <a:t/>
            </a:r>
            <a:br>
              <a:rPr lang="en-US" altLang="en-US" sz="3600" dirty="0" smtClean="0">
                <a:solidFill>
                  <a:srgbClr val="532B64"/>
                </a:solidFill>
              </a:rPr>
            </a:br>
            <a:r>
              <a:rPr lang="en-US" altLang="en-US" sz="3200" dirty="0" smtClean="0">
                <a:solidFill>
                  <a:srgbClr val="532B64"/>
                </a:solidFill>
              </a:rPr>
              <a:t>LTBI</a:t>
            </a:r>
          </a:p>
        </p:txBody>
      </p:sp>
      <p:sp>
        <p:nvSpPr>
          <p:cNvPr id="101381" name="Rectangle 8"/>
          <p:cNvSpPr>
            <a:spLocks noChangeArrowheads="1"/>
          </p:cNvSpPr>
          <p:nvPr/>
        </p:nvSpPr>
        <p:spPr bwMode="auto">
          <a:xfrm>
            <a:off x="730250" y="4267200"/>
            <a:ext cx="769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5000"/>
              </a:lnSpc>
            </a:pPr>
            <a:r>
              <a:rPr lang="en-US" altLang="en-US" sz="2400" dirty="0"/>
              <a:t>Within 2 to 8 weeks the immune system produces special immune cells called macrophages that surround the tubercle bacilli</a:t>
            </a:r>
          </a:p>
          <a:p>
            <a:pPr eaLnBrk="1" hangingPunct="1">
              <a:lnSpc>
                <a:spcPct val="95000"/>
              </a:lnSpc>
              <a:buFontTx/>
              <a:buNone/>
            </a:pPr>
            <a:endParaRPr lang="en-US" altLang="en-US" sz="900" dirty="0"/>
          </a:p>
          <a:p>
            <a:pPr eaLnBrk="1" hangingPunct="1">
              <a:lnSpc>
                <a:spcPct val="95000"/>
              </a:lnSpc>
            </a:pPr>
            <a:r>
              <a:rPr lang="en-US" altLang="en-US" sz="2400" dirty="0"/>
              <a:t>These cells form a barrier shell that keeps the bacilli contained and under control (LTBI)</a:t>
            </a:r>
          </a:p>
        </p:txBody>
      </p:sp>
      <p:pic>
        <p:nvPicPr>
          <p:cNvPr id="1013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76350"/>
            <a:ext cx="5438775"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03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91BBA95F-7DFA-4D3A-BA00-2A42585F1674}" type="slidenum">
              <a:rPr lang="en-US" altLang="en-US" sz="2000" smtClean="0"/>
              <a:pPr>
                <a:spcBef>
                  <a:spcPct val="0"/>
                </a:spcBef>
                <a:buFontTx/>
                <a:buNone/>
              </a:pPr>
              <a:t>39</a:t>
            </a:fld>
            <a:endParaRPr lang="en-US" altLang="en-US" sz="2000" smtClean="0"/>
          </a:p>
        </p:txBody>
      </p:sp>
      <p:sp>
        <p:nvSpPr>
          <p:cNvPr id="103428" name="Rectangle 2"/>
          <p:cNvSpPr>
            <a:spLocks noGrp="1" noChangeArrowheads="1"/>
          </p:cNvSpPr>
          <p:nvPr>
            <p:ph type="title"/>
          </p:nvPr>
        </p:nvSpPr>
        <p:spPr>
          <a:xfrm>
            <a:off x="457200" y="0"/>
            <a:ext cx="8229600" cy="1143000"/>
          </a:xfrm>
        </p:spPr>
        <p:txBody>
          <a:bodyPr/>
          <a:lstStyle/>
          <a:p>
            <a:pPr eaLnBrk="1" hangingPunct="1"/>
            <a:r>
              <a:rPr lang="en-US" altLang="en-US" dirty="0" smtClean="0">
                <a:solidFill>
                  <a:srgbClr val="532B64"/>
                </a:solidFill>
              </a:rPr>
              <a:t>TB Pathogenesis (8)</a:t>
            </a:r>
            <a:br>
              <a:rPr lang="en-US" altLang="en-US" dirty="0" smtClean="0">
                <a:solidFill>
                  <a:srgbClr val="532B64"/>
                </a:solidFill>
              </a:rPr>
            </a:br>
            <a:r>
              <a:rPr lang="en-US" altLang="en-US" sz="3200" dirty="0" smtClean="0">
                <a:solidFill>
                  <a:srgbClr val="532B64"/>
                </a:solidFill>
              </a:rPr>
              <a:t>TB Disease</a:t>
            </a:r>
          </a:p>
        </p:txBody>
      </p:sp>
      <p:sp>
        <p:nvSpPr>
          <p:cNvPr id="103429" name="Rectangle 8"/>
          <p:cNvSpPr>
            <a:spLocks noChangeArrowheads="1"/>
          </p:cNvSpPr>
          <p:nvPr/>
        </p:nvSpPr>
        <p:spPr bwMode="auto">
          <a:xfrm>
            <a:off x="381000" y="4495800"/>
            <a:ext cx="838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r>
              <a:rPr lang="en-US" altLang="en-US" sz="2400" dirty="0"/>
              <a:t>If the immune system CANNOT keep tubercle bacilli under control, bacilli begin to multiply rapidly and cause</a:t>
            </a:r>
            <a:r>
              <a:rPr lang="en-US" altLang="en-US" sz="2400" i="1" dirty="0"/>
              <a:t> </a:t>
            </a:r>
            <a:r>
              <a:rPr lang="en-US" altLang="en-US" sz="2400" dirty="0"/>
              <a:t>TB disease</a:t>
            </a:r>
          </a:p>
          <a:p>
            <a:pPr eaLnBrk="1" hangingPunct="1">
              <a:buFontTx/>
              <a:buNone/>
            </a:pPr>
            <a:endParaRPr lang="en-US" altLang="en-US" sz="900" i="1" dirty="0"/>
          </a:p>
          <a:p>
            <a:pPr eaLnBrk="1" hangingPunct="1"/>
            <a:r>
              <a:rPr lang="en-US" altLang="en-US" sz="2400" dirty="0"/>
              <a:t>This process can occur in different places in the body</a:t>
            </a:r>
          </a:p>
        </p:txBody>
      </p:sp>
      <p:pic>
        <p:nvPicPr>
          <p:cNvPr id="1034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95400"/>
            <a:ext cx="54864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Oval 1"/>
          <p:cNvSpPr>
            <a:spLocks noChangeArrowheads="1"/>
          </p:cNvSpPr>
          <p:nvPr/>
        </p:nvSpPr>
        <p:spPr bwMode="auto">
          <a:xfrm>
            <a:off x="2819400" y="1143000"/>
            <a:ext cx="1219200" cy="1219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b"/>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3" name="Oval 2"/>
          <p:cNvSpPr>
            <a:spLocks noChangeArrowheads="1"/>
          </p:cNvSpPr>
          <p:nvPr/>
        </p:nvSpPr>
        <p:spPr bwMode="auto">
          <a:xfrm>
            <a:off x="2743200" y="1227138"/>
            <a:ext cx="1866900" cy="160020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1DF414A2-797C-4A9B-AEE3-21A1A01BA0B0}" type="slidenum">
              <a:rPr lang="en-US" altLang="en-US" sz="2000" smtClean="0"/>
              <a:pPr>
                <a:spcBef>
                  <a:spcPct val="0"/>
                </a:spcBef>
                <a:buFontTx/>
                <a:buNone/>
              </a:pPr>
              <a:t>4</a:t>
            </a:fld>
            <a:endParaRPr lang="en-US" altLang="en-US" sz="2000" smtClean="0"/>
          </a:p>
        </p:txBody>
      </p:sp>
      <p:sp>
        <p:nvSpPr>
          <p:cNvPr id="31748" name="Rectangle 2"/>
          <p:cNvSpPr>
            <a:spLocks noGrp="1" noChangeArrowheads="1"/>
          </p:cNvSpPr>
          <p:nvPr>
            <p:ph type="title"/>
          </p:nvPr>
        </p:nvSpPr>
        <p:spPr>
          <a:xfrm>
            <a:off x="381000" y="228600"/>
            <a:ext cx="8229600" cy="762000"/>
          </a:xfrm>
        </p:spPr>
        <p:txBody>
          <a:bodyPr/>
          <a:lstStyle/>
          <a:p>
            <a:pPr eaLnBrk="1" hangingPunct="1"/>
            <a:r>
              <a:rPr lang="en-US" altLang="en-US" dirty="0" smtClean="0">
                <a:solidFill>
                  <a:srgbClr val="532B64"/>
                </a:solidFill>
              </a:rPr>
              <a:t>Module 1: Objectives</a:t>
            </a:r>
          </a:p>
        </p:txBody>
      </p:sp>
      <p:sp>
        <p:nvSpPr>
          <p:cNvPr id="31749" name="Rectangle 3"/>
          <p:cNvSpPr>
            <a:spLocks noGrp="1" noChangeArrowheads="1"/>
          </p:cNvSpPr>
          <p:nvPr>
            <p:ph type="body" idx="1"/>
          </p:nvPr>
        </p:nvSpPr>
        <p:spPr>
          <a:xfrm>
            <a:off x="152400" y="1143000"/>
            <a:ext cx="8534400" cy="5181600"/>
          </a:xfrm>
        </p:spPr>
        <p:txBody>
          <a:bodyPr/>
          <a:lstStyle/>
          <a:p>
            <a:pPr marL="990600" lvl="1" indent="-533400" eaLnBrk="1" hangingPunct="1">
              <a:lnSpc>
                <a:spcPct val="80000"/>
              </a:lnSpc>
              <a:buFontTx/>
              <a:buNone/>
            </a:pPr>
            <a:r>
              <a:rPr lang="en-US" altLang="en-US" dirty="0" smtClean="0"/>
              <a:t>At completion of this module, learners will be</a:t>
            </a:r>
          </a:p>
          <a:p>
            <a:pPr marL="990600" lvl="1" indent="-533400" eaLnBrk="1" hangingPunct="1">
              <a:lnSpc>
                <a:spcPct val="80000"/>
              </a:lnSpc>
              <a:buFontTx/>
              <a:buNone/>
            </a:pPr>
            <a:r>
              <a:rPr lang="en-US" altLang="en-US" dirty="0" smtClean="0"/>
              <a:t>able to</a:t>
            </a:r>
          </a:p>
          <a:p>
            <a:pPr marL="990600" lvl="1" indent="-533400" eaLnBrk="1" hangingPunct="1">
              <a:lnSpc>
                <a:spcPct val="80000"/>
              </a:lnSpc>
              <a:buFontTx/>
              <a:buNone/>
            </a:pPr>
            <a:endParaRPr lang="en-US" altLang="en-US" sz="2000" dirty="0" smtClean="0"/>
          </a:p>
          <a:p>
            <a:pPr marL="990600" lvl="1" indent="-533400" eaLnBrk="1" hangingPunct="1">
              <a:lnSpc>
                <a:spcPct val="80000"/>
              </a:lnSpc>
              <a:buFontTx/>
              <a:buAutoNum type="arabicPeriod"/>
            </a:pPr>
            <a:r>
              <a:rPr lang="en-US" altLang="en-US" sz="2400" dirty="0" smtClean="0"/>
              <a:t>Describe the history of tuberculosis (TB).</a:t>
            </a:r>
          </a:p>
          <a:p>
            <a:pPr marL="990600" lvl="1" indent="-533400" eaLnBrk="1" hangingPunct="1">
              <a:lnSpc>
                <a:spcPct val="80000"/>
              </a:lnSpc>
              <a:buFontTx/>
              <a:buAutoNum type="arabicPeriod"/>
            </a:pPr>
            <a:endParaRPr lang="en-US" altLang="en-US" sz="1600" dirty="0" smtClean="0"/>
          </a:p>
          <a:p>
            <a:pPr marL="990600" lvl="1" indent="-533400" eaLnBrk="1" hangingPunct="1">
              <a:lnSpc>
                <a:spcPct val="80000"/>
              </a:lnSpc>
              <a:buFontTx/>
              <a:buAutoNum type="arabicPeriod"/>
            </a:pPr>
            <a:r>
              <a:rPr lang="en-US" altLang="en-US" sz="2400" dirty="0" smtClean="0"/>
              <a:t>Explain how TB is spread (transmission).</a:t>
            </a:r>
          </a:p>
          <a:p>
            <a:pPr marL="990600" lvl="1" indent="-533400" eaLnBrk="1" hangingPunct="1">
              <a:lnSpc>
                <a:spcPct val="80000"/>
              </a:lnSpc>
              <a:buFontTx/>
              <a:buAutoNum type="arabicPeriod"/>
            </a:pPr>
            <a:endParaRPr lang="en-US" altLang="en-US" sz="1600" dirty="0" smtClean="0"/>
          </a:p>
          <a:p>
            <a:pPr marL="990600" lvl="1" indent="-533400" eaLnBrk="1" hangingPunct="1">
              <a:lnSpc>
                <a:spcPct val="80000"/>
              </a:lnSpc>
              <a:buFontTx/>
              <a:buAutoNum type="arabicPeriod"/>
            </a:pPr>
            <a:r>
              <a:rPr lang="en-US" altLang="en-US" sz="2400" dirty="0" smtClean="0"/>
              <a:t>Define drug-resistant TB.</a:t>
            </a:r>
          </a:p>
          <a:p>
            <a:pPr marL="990600" lvl="1" indent="-533400" eaLnBrk="1" hangingPunct="1">
              <a:lnSpc>
                <a:spcPct val="80000"/>
              </a:lnSpc>
              <a:buFontTx/>
              <a:buAutoNum type="arabicPeriod"/>
            </a:pPr>
            <a:endParaRPr lang="en-US" altLang="en-US" sz="1600" dirty="0" smtClean="0"/>
          </a:p>
          <a:p>
            <a:pPr marL="990600" lvl="1" indent="-533400" eaLnBrk="1" hangingPunct="1">
              <a:lnSpc>
                <a:spcPct val="80000"/>
              </a:lnSpc>
              <a:buFontTx/>
              <a:buAutoNum type="arabicPeriod"/>
            </a:pPr>
            <a:r>
              <a:rPr lang="en-US" altLang="en-US" sz="2400" dirty="0" smtClean="0"/>
              <a:t>Explain the difference between latent TB infection (LTBI) and TB disease.</a:t>
            </a:r>
          </a:p>
          <a:p>
            <a:pPr marL="990600" lvl="1" indent="-533400" eaLnBrk="1" hangingPunct="1">
              <a:lnSpc>
                <a:spcPct val="80000"/>
              </a:lnSpc>
              <a:buFontTx/>
              <a:buAutoNum type="arabicPeriod"/>
            </a:pPr>
            <a:endParaRPr lang="en-US" altLang="en-US" sz="1600" dirty="0" smtClean="0"/>
          </a:p>
          <a:p>
            <a:pPr marL="990600" lvl="1" indent="-533400" eaLnBrk="1" hangingPunct="1">
              <a:lnSpc>
                <a:spcPct val="80000"/>
              </a:lnSpc>
              <a:buFontTx/>
              <a:buAutoNum type="arabicPeriod"/>
            </a:pPr>
            <a:r>
              <a:rPr lang="en-US" altLang="en-US" sz="2400" dirty="0" smtClean="0"/>
              <a:t>Explain how LTBI and TB disease develop (pathogenesis).</a:t>
            </a:r>
          </a:p>
          <a:p>
            <a:pPr marL="990600" lvl="1" indent="-533400" eaLnBrk="1" hangingPunct="1">
              <a:lnSpc>
                <a:spcPct val="80000"/>
              </a:lnSpc>
              <a:buFontTx/>
              <a:buAutoNum type="arabicPeriod"/>
            </a:pPr>
            <a:endParaRPr lang="en-US" altLang="en-US" sz="1600" dirty="0" smtClean="0"/>
          </a:p>
          <a:p>
            <a:pPr marL="990600" lvl="1" indent="-533400" eaLnBrk="1" hangingPunct="1">
              <a:lnSpc>
                <a:spcPct val="80000"/>
              </a:lnSpc>
              <a:buFontTx/>
              <a:buAutoNum type="arabicPeriod"/>
            </a:pPr>
            <a:r>
              <a:rPr lang="en-US" altLang="en-US" sz="2400" dirty="0" smtClean="0"/>
              <a:t>Describe the classification system for TB.</a:t>
            </a:r>
            <a:endParaRPr lang="en-US" altLang="en-US" sz="1000" dirty="0" smtClean="0"/>
          </a:p>
          <a:p>
            <a:pPr marL="990600" lvl="1" indent="-533400" eaLnBrk="1" hangingPunct="1">
              <a:lnSpc>
                <a:spcPct val="80000"/>
              </a:lnSpc>
              <a:buFontTx/>
              <a:buNone/>
            </a:pPr>
            <a:endParaRPr lang="en-US" altLang="en-US" sz="1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44501425"/>
              </p:ext>
            </p:extLst>
          </p:nvPr>
        </p:nvGraphicFramePr>
        <p:xfrm>
          <a:off x="-16042" y="996315"/>
          <a:ext cx="9144000" cy="5044440"/>
        </p:xfrm>
        <a:graphic>
          <a:graphicData uri="http://schemas.openxmlformats.org/drawingml/2006/table">
            <a:tbl>
              <a:tblPr firstRow="1" bandRow="1">
                <a:tableStyleId>{5C22544A-7EE6-4342-B048-85BDC9FD1C3A}</a:tableStyleId>
              </a:tblPr>
              <a:tblGrid>
                <a:gridCol w="4740442"/>
                <a:gridCol w="4403558"/>
              </a:tblGrid>
              <a:tr h="370840">
                <a:tc>
                  <a:txBody>
                    <a:bodyPr/>
                    <a:lstStyle/>
                    <a:p>
                      <a:pPr algn="ctr"/>
                      <a:r>
                        <a:rPr lang="en-US" sz="2400" dirty="0" smtClean="0"/>
                        <a:t>Person with LTBI</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32B64"/>
                    </a:solidFill>
                  </a:tcPr>
                </a:tc>
                <a:tc>
                  <a:txBody>
                    <a:bodyPr/>
                    <a:lstStyle/>
                    <a:p>
                      <a:pPr algn="ctr"/>
                      <a:r>
                        <a:rPr lang="en-US" sz="2400" dirty="0" smtClean="0"/>
                        <a:t>Person with TB</a:t>
                      </a:r>
                      <a:r>
                        <a:rPr lang="en-US" sz="2400" baseline="0" dirty="0" smtClean="0"/>
                        <a:t> Disease </a:t>
                      </a:r>
                    </a:p>
                    <a:p>
                      <a:pPr algn="ctr"/>
                      <a:r>
                        <a:rPr lang="en-US" sz="2400" baseline="0" dirty="0" smtClean="0"/>
                        <a:t>(in the lungs)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2B64"/>
                    </a:solidFill>
                  </a:tcPr>
                </a:tc>
              </a:tr>
              <a:tr h="1076325">
                <a:tc>
                  <a:txBody>
                    <a:bodyPr/>
                    <a:lstStyle/>
                    <a:p>
                      <a:pPr marL="285750" indent="-285750">
                        <a:spcBef>
                          <a:spcPts val="600"/>
                        </a:spcBef>
                        <a:spcAft>
                          <a:spcPts val="600"/>
                        </a:spcAft>
                        <a:buFont typeface="Arial" panose="020B0604020202020204" pitchFamily="34" charset="0"/>
                        <a:buChar char="•"/>
                      </a:pPr>
                      <a:r>
                        <a:rPr lang="en-US" sz="2200" dirty="0" smtClean="0"/>
                        <a:t>Has a small number of TB bacteria in his or her body that are alive, but under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alpha val="43922"/>
                      </a:srgbClr>
                    </a:solidFill>
                  </a:tcPr>
                </a:tc>
                <a:tc>
                  <a:txBody>
                    <a:bodyPr/>
                    <a:lstStyle/>
                    <a:p>
                      <a:pPr marL="342900" indent="-342900">
                        <a:spcBef>
                          <a:spcPts val="600"/>
                        </a:spcBef>
                        <a:spcAft>
                          <a:spcPts val="600"/>
                        </a:spcAft>
                        <a:buFont typeface="Arial" panose="020B0604020202020204" pitchFamily="34" charset="0"/>
                        <a:buChar char="•"/>
                      </a:pPr>
                      <a:r>
                        <a:rPr lang="en-US" sz="2200" dirty="0" smtClean="0"/>
                        <a:t>Has a large number of </a:t>
                      </a:r>
                      <a:r>
                        <a:rPr lang="en-US" sz="2200" b="1" dirty="0" smtClean="0"/>
                        <a:t>active </a:t>
                      </a:r>
                      <a:r>
                        <a:rPr lang="en-US" sz="2200" dirty="0" smtClean="0"/>
                        <a:t>TB bacteria</a:t>
                      </a:r>
                      <a:r>
                        <a:rPr lang="en-US" sz="2200" baseline="0" dirty="0" smtClean="0"/>
                        <a:t> in his or her body</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r>
              <a:tr h="457200">
                <a:tc>
                  <a:txBody>
                    <a:bodyPr/>
                    <a:lstStyle/>
                    <a:p>
                      <a:pPr marL="285750" indent="-285750">
                        <a:spcBef>
                          <a:spcPts val="600"/>
                        </a:spcBef>
                        <a:spcAft>
                          <a:spcPts val="600"/>
                        </a:spcAft>
                        <a:buFont typeface="Arial" panose="020B0604020202020204" pitchFamily="34" charset="0"/>
                        <a:buChar char="•"/>
                      </a:pPr>
                      <a:r>
                        <a:rPr lang="en-US" sz="2200" dirty="0" smtClean="0"/>
                        <a:t>Cannot spread TB bacteria</a:t>
                      </a:r>
                      <a:r>
                        <a:rPr lang="en-US" sz="2200" baseline="0" dirty="0" smtClean="0"/>
                        <a:t> to others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spcBef>
                          <a:spcPts val="600"/>
                        </a:spcBef>
                        <a:spcAft>
                          <a:spcPts val="600"/>
                        </a:spcAft>
                        <a:buFont typeface="Arial" panose="020B0604020202020204" pitchFamily="34" charset="0"/>
                        <a:buChar char="•"/>
                      </a:pPr>
                      <a:r>
                        <a:rPr lang="en-US" sz="2200" dirty="0" smtClean="0"/>
                        <a:t>May spread TB bacteria to others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800">
                <a:tc>
                  <a:txBody>
                    <a:bodyPr/>
                    <a:lstStyle/>
                    <a:p>
                      <a:pPr marL="285750" indent="-285750">
                        <a:spcBef>
                          <a:spcPts val="600"/>
                        </a:spcBef>
                        <a:spcAft>
                          <a:spcPts val="600"/>
                        </a:spcAft>
                        <a:buFont typeface="Arial" panose="020B0604020202020204" pitchFamily="34" charset="0"/>
                        <a:buChar char="•"/>
                      </a:pPr>
                      <a:r>
                        <a:rPr lang="en-US" sz="2200" dirty="0" smtClean="0"/>
                        <a:t>Does not feel sick,</a:t>
                      </a:r>
                      <a:r>
                        <a:rPr lang="en-US" sz="2200" baseline="0" dirty="0" smtClean="0"/>
                        <a:t> but may become sick if the bacteria become active in his or her body</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alpha val="43922"/>
                      </a:srgbClr>
                    </a:solidFill>
                  </a:tcPr>
                </a:tc>
                <a:tc>
                  <a:txBody>
                    <a:bodyPr/>
                    <a:lstStyle/>
                    <a:p>
                      <a:pPr marL="342900" indent="-342900">
                        <a:spcBef>
                          <a:spcPts val="600"/>
                        </a:spcBef>
                        <a:spcAft>
                          <a:spcPts val="600"/>
                        </a:spcAft>
                        <a:buFont typeface="Arial" panose="020B0604020202020204" pitchFamily="34" charset="0"/>
                        <a:buChar char="•"/>
                      </a:pPr>
                      <a:r>
                        <a:rPr lang="en-US" sz="2200" dirty="0" smtClean="0"/>
                        <a:t>May feel sick and may have symptoms such as cough, fever, or weight loss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r>
              <a:tr h="838200">
                <a:tc>
                  <a:txBody>
                    <a:bodyPr/>
                    <a:lstStyle/>
                    <a:p>
                      <a:pPr marL="285750" indent="-285750">
                        <a:spcBef>
                          <a:spcPts val="600"/>
                        </a:spcBef>
                        <a:spcAft>
                          <a:spcPts val="600"/>
                        </a:spcAft>
                        <a:buFont typeface="Arial" panose="020B0604020202020204" pitchFamily="34" charset="0"/>
                        <a:buChar char="•"/>
                      </a:pPr>
                      <a:r>
                        <a:rPr lang="en-US" sz="2200" dirty="0" smtClean="0"/>
                        <a:t>TST</a:t>
                      </a:r>
                      <a:r>
                        <a:rPr lang="en-US" sz="2200" baseline="0" dirty="0" smtClean="0"/>
                        <a:t> or IGRA results usually positive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spcBef>
                          <a:spcPts val="600"/>
                        </a:spcBef>
                        <a:spcAft>
                          <a:spcPts val="600"/>
                        </a:spcAft>
                        <a:buFont typeface="Arial" panose="020B0604020202020204" pitchFamily="34" charset="0"/>
                        <a:buChar char="•"/>
                      </a:pPr>
                      <a:r>
                        <a:rPr lang="en-US" sz="2200" dirty="0" smtClean="0"/>
                        <a:t>TST</a:t>
                      </a:r>
                      <a:r>
                        <a:rPr lang="en-US" sz="2200" baseline="0" dirty="0" smtClean="0"/>
                        <a:t> or IGRA results usually positive</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85750" indent="-285750">
                        <a:spcBef>
                          <a:spcPts val="600"/>
                        </a:spcBef>
                        <a:spcAft>
                          <a:spcPts val="600"/>
                        </a:spcAft>
                        <a:buFont typeface="Arial" panose="020B0604020202020204" pitchFamily="34" charset="0"/>
                        <a:buChar char="•"/>
                      </a:pPr>
                      <a:r>
                        <a:rPr lang="en-US" sz="2200" dirty="0" smtClean="0"/>
                        <a:t>Chest x-ray</a:t>
                      </a:r>
                      <a:r>
                        <a:rPr lang="en-US" sz="2200" baseline="0" dirty="0" smtClean="0"/>
                        <a:t> usually normal</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CFF">
                        <a:alpha val="43922"/>
                      </a:srgbClr>
                    </a:solidFill>
                  </a:tcPr>
                </a:tc>
                <a:tc>
                  <a:txBody>
                    <a:bodyPr/>
                    <a:lstStyle/>
                    <a:p>
                      <a:pPr marL="342900" indent="-342900">
                        <a:spcBef>
                          <a:spcPts val="600"/>
                        </a:spcBef>
                        <a:spcAft>
                          <a:spcPts val="600"/>
                        </a:spcAft>
                        <a:buFont typeface="Arial" panose="020B0604020202020204" pitchFamily="34" charset="0"/>
                        <a:buChar char="•"/>
                      </a:pPr>
                      <a:r>
                        <a:rPr lang="en-US" sz="2200" dirty="0" smtClean="0"/>
                        <a:t>Chest x-ray usually abnormal </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r>
            </a:tbl>
          </a:graphicData>
        </a:graphic>
      </p:graphicFrame>
      <p:sp>
        <p:nvSpPr>
          <p:cNvPr id="4" name="Footer Placeholder 3"/>
          <p:cNvSpPr>
            <a:spLocks noGrp="1"/>
          </p:cNvSpPr>
          <p:nvPr>
            <p:ph type="ftr" sz="quarter" idx="11"/>
          </p:nvPr>
        </p:nvSpPr>
        <p:spPr/>
        <p:txBody>
          <a:bodyPr/>
          <a:lstStyle/>
          <a:p>
            <a:pPr>
              <a:defRPr/>
            </a:pPr>
            <a:r>
              <a:rPr lang="en-US" smtClean="0"/>
              <a:t>Module 1 – Transmission and Pathogenesis of Tuberculosis</a:t>
            </a:r>
            <a:endParaRPr lang="en-US"/>
          </a:p>
        </p:txBody>
      </p:sp>
      <p:sp>
        <p:nvSpPr>
          <p:cNvPr id="5" name="Slide Number Placeholder 4"/>
          <p:cNvSpPr>
            <a:spLocks noGrp="1"/>
          </p:cNvSpPr>
          <p:nvPr>
            <p:ph type="sldNum" sz="quarter" idx="12"/>
          </p:nvPr>
        </p:nvSpPr>
        <p:spPr/>
        <p:txBody>
          <a:bodyPr/>
          <a:lstStyle/>
          <a:p>
            <a:pPr>
              <a:defRPr/>
            </a:pPr>
            <a:fld id="{3249D90A-D8D5-4546-BE7E-A1C40ED75682}" type="slidenum">
              <a:rPr lang="en-US" altLang="en-US" smtClean="0"/>
              <a:pPr>
                <a:defRPr/>
              </a:pPr>
              <a:t>40</a:t>
            </a:fld>
            <a:endParaRPr lang="en-US" altLang="en-US"/>
          </a:p>
        </p:txBody>
      </p:sp>
      <p:sp>
        <p:nvSpPr>
          <p:cNvPr id="6" name="Rectangle 2"/>
          <p:cNvSpPr>
            <a:spLocks noGrp="1" noChangeArrowheads="1"/>
          </p:cNvSpPr>
          <p:nvPr>
            <p:ph type="title"/>
          </p:nvPr>
        </p:nvSpPr>
        <p:spPr>
          <a:xfrm>
            <a:off x="0" y="152400"/>
            <a:ext cx="9144000" cy="762000"/>
          </a:xfrm>
        </p:spPr>
        <p:txBody>
          <a:bodyPr/>
          <a:lstStyle/>
          <a:p>
            <a:pPr eaLnBrk="1" hangingPunct="1"/>
            <a:r>
              <a:rPr lang="en-US" altLang="en-US" dirty="0" smtClean="0">
                <a:solidFill>
                  <a:srgbClr val="532B64"/>
                </a:solidFill>
              </a:rPr>
              <a:t>LTBI vs. TB Disease (1)</a:t>
            </a:r>
          </a:p>
        </p:txBody>
      </p:sp>
    </p:spTree>
    <p:extLst>
      <p:ext uri="{BB962C8B-B14F-4D97-AF65-F5344CB8AC3E}">
        <p14:creationId xmlns:p14="http://schemas.microsoft.com/office/powerpoint/2010/main" val="482320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Module 1 – Transmission and Pathogenesis of Tuberculosis</a:t>
            </a:r>
            <a:endParaRPr lang="en-US"/>
          </a:p>
        </p:txBody>
      </p:sp>
      <p:sp>
        <p:nvSpPr>
          <p:cNvPr id="5" name="Slide Number Placeholder 4"/>
          <p:cNvSpPr>
            <a:spLocks noGrp="1"/>
          </p:cNvSpPr>
          <p:nvPr>
            <p:ph type="sldNum" sz="quarter" idx="12"/>
          </p:nvPr>
        </p:nvSpPr>
        <p:spPr/>
        <p:txBody>
          <a:bodyPr/>
          <a:lstStyle/>
          <a:p>
            <a:pPr>
              <a:defRPr/>
            </a:pPr>
            <a:fld id="{3249D90A-D8D5-4546-BE7E-A1C40ED75682}" type="slidenum">
              <a:rPr lang="en-US" altLang="en-US" smtClean="0"/>
              <a:pPr>
                <a:defRPr/>
              </a:pPr>
              <a:t>41</a:t>
            </a:fld>
            <a:endParaRPr lang="en-US" altLang="en-US"/>
          </a:p>
        </p:txBody>
      </p:sp>
      <p:sp>
        <p:nvSpPr>
          <p:cNvPr id="6" name="Rectangle 2"/>
          <p:cNvSpPr>
            <a:spLocks noGrp="1" noChangeArrowheads="1"/>
          </p:cNvSpPr>
          <p:nvPr>
            <p:ph type="title"/>
          </p:nvPr>
        </p:nvSpPr>
        <p:spPr>
          <a:xfrm>
            <a:off x="0" y="152400"/>
            <a:ext cx="9144000" cy="762000"/>
          </a:xfrm>
        </p:spPr>
        <p:txBody>
          <a:bodyPr/>
          <a:lstStyle/>
          <a:p>
            <a:pPr eaLnBrk="1" hangingPunct="1"/>
            <a:r>
              <a:rPr lang="en-US" altLang="en-US" dirty="0" smtClean="0">
                <a:solidFill>
                  <a:srgbClr val="532B64"/>
                </a:solidFill>
              </a:rPr>
              <a:t>LTBI vs. TB Disease (2)</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14187106"/>
              </p:ext>
            </p:extLst>
          </p:nvPr>
        </p:nvGraphicFramePr>
        <p:xfrm>
          <a:off x="0" y="1046798"/>
          <a:ext cx="9144000" cy="4668201"/>
        </p:xfrm>
        <a:graphic>
          <a:graphicData uri="http://schemas.openxmlformats.org/drawingml/2006/table">
            <a:tbl>
              <a:tblPr firstRow="1" bandRow="1">
                <a:tableStyleId>{5C22544A-7EE6-4342-B048-85BDC9FD1C3A}</a:tableStyleId>
              </a:tblPr>
              <a:tblGrid>
                <a:gridCol w="4495800"/>
                <a:gridCol w="4648200"/>
              </a:tblGrid>
              <a:tr h="933640">
                <a:tc>
                  <a:txBody>
                    <a:bodyPr/>
                    <a:lstStyle/>
                    <a:p>
                      <a:pPr algn="ctr"/>
                      <a:r>
                        <a:rPr lang="en-US" sz="2400" dirty="0" smtClean="0"/>
                        <a:t>Person with LTBI</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2B64"/>
                    </a:solidFill>
                  </a:tcPr>
                </a:tc>
                <a:tc>
                  <a:txBody>
                    <a:bodyPr/>
                    <a:lstStyle/>
                    <a:p>
                      <a:pPr algn="ctr"/>
                      <a:r>
                        <a:rPr lang="en-US" sz="2400" dirty="0" smtClean="0"/>
                        <a:t>Person with TB</a:t>
                      </a:r>
                      <a:r>
                        <a:rPr lang="en-US" sz="2400" baseline="0" dirty="0" smtClean="0"/>
                        <a:t> Disease </a:t>
                      </a:r>
                    </a:p>
                    <a:p>
                      <a:pPr algn="ctr"/>
                      <a:r>
                        <a:rPr lang="en-US" sz="2400" baseline="0" dirty="0" smtClean="0"/>
                        <a:t>(in the lungs)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2B64"/>
                    </a:solidFill>
                  </a:tcPr>
                </a:tc>
              </a:tr>
              <a:tr h="933640">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Sputum smears and cultures negative </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c>
                  <a:txBody>
                    <a:bodyPr/>
                    <a:lstStyle/>
                    <a:p>
                      <a:pPr marL="342900" indent="-342900">
                        <a:spcBef>
                          <a:spcPts val="600"/>
                        </a:spcBef>
                        <a:spcAft>
                          <a:spcPts val="600"/>
                        </a:spcAft>
                        <a:buFont typeface="Arial" panose="020B0604020202020204" pitchFamily="34" charset="0"/>
                        <a:buChar char="•"/>
                      </a:pPr>
                      <a:r>
                        <a:rPr lang="en-US" sz="2400" dirty="0" smtClean="0"/>
                        <a:t>Sputum</a:t>
                      </a:r>
                      <a:r>
                        <a:rPr lang="en-US" sz="2400" baseline="0" dirty="0" smtClean="0"/>
                        <a:t> smears and cultures may be positive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r>
              <a:tr h="1348592">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Should consider treatment for LTBI to prevent TB disease</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Needs treatment for TB disease</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3640">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Does not require respiratory isolation</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May require respiratory isolation</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alpha val="43922"/>
                      </a:srgbClr>
                    </a:solidFill>
                  </a:tcPr>
                </a:tc>
              </a:tr>
              <a:tr h="518689">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Not a case of TB</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defTabSz="914400" rtl="0" eaLnBrk="1" latinLnBrk="0" hangingPunct="1">
                        <a:spcBef>
                          <a:spcPts val="600"/>
                        </a:spcBef>
                        <a:spcAft>
                          <a:spcPts val="600"/>
                        </a:spcAft>
                        <a:buFont typeface="Arial" panose="020B0604020202020204" pitchFamily="34" charset="0"/>
                        <a:buChar char="•"/>
                      </a:pPr>
                      <a:r>
                        <a:rPr lang="en-US" sz="2400" kern="1200" dirty="0" smtClean="0">
                          <a:solidFill>
                            <a:schemeClr val="dk1"/>
                          </a:solidFill>
                          <a:latin typeface="+mn-lt"/>
                          <a:ea typeface="+mn-ea"/>
                          <a:cs typeface="+mn-cs"/>
                        </a:rPr>
                        <a:t>A case of TB</a:t>
                      </a:r>
                      <a:endParaRPr 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574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FDC4558-F265-470F-B9EE-14604DFD42B4}" type="slidenum">
              <a:rPr lang="en-US" altLang="en-US" sz="2000" smtClean="0"/>
              <a:pPr>
                <a:spcBef>
                  <a:spcPct val="0"/>
                </a:spcBef>
                <a:buFontTx/>
                <a:buNone/>
              </a:pPr>
              <a:t>42</a:t>
            </a:fld>
            <a:endParaRPr lang="en-US" altLang="en-US" sz="2000" smtClean="0"/>
          </a:p>
        </p:txBody>
      </p:sp>
      <p:sp>
        <p:nvSpPr>
          <p:cNvPr id="107524" name="Rectangle 2"/>
          <p:cNvSpPr>
            <a:spLocks noGrp="1" noChangeArrowheads="1"/>
          </p:cNvSpPr>
          <p:nvPr>
            <p:ph type="title"/>
          </p:nvPr>
        </p:nvSpPr>
        <p:spPr>
          <a:xfrm>
            <a:off x="457200" y="304800"/>
            <a:ext cx="8229600" cy="1066800"/>
          </a:xfrm>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1.7</a:t>
            </a:r>
          </a:p>
        </p:txBody>
      </p:sp>
      <p:sp>
        <p:nvSpPr>
          <p:cNvPr id="107525" name="Rectangle 4"/>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41990" name="Rectangle 6"/>
          <p:cNvSpPr>
            <a:spLocks noGrp="1" noChangeArrowheads="1"/>
          </p:cNvSpPr>
          <p:nvPr>
            <p:ph type="body" idx="1"/>
          </p:nvPr>
        </p:nvSpPr>
        <p:spPr>
          <a:xfrm>
            <a:off x="152400" y="1524000"/>
            <a:ext cx="8915400" cy="4876800"/>
          </a:xfrm>
        </p:spPr>
        <p:txBody>
          <a:bodyPr/>
          <a:lstStyle/>
          <a:p>
            <a:pPr eaLnBrk="1" hangingPunct="1">
              <a:buFontTx/>
              <a:buNone/>
            </a:pPr>
            <a:r>
              <a:rPr lang="en-US" altLang="en-US" sz="2400" dirty="0" smtClean="0"/>
              <a:t>	</a:t>
            </a:r>
            <a:r>
              <a:rPr lang="en-US" altLang="en-US" sz="2800" dirty="0" smtClean="0"/>
              <a:t>When a person inhales droplet nuclei containing </a:t>
            </a:r>
            <a:r>
              <a:rPr lang="en-US" altLang="en-US" sz="2800" i="1" dirty="0" smtClean="0"/>
              <a:t>M. tuberculosis</a:t>
            </a:r>
            <a:r>
              <a:rPr lang="en-US" altLang="en-US" sz="2800" dirty="0" smtClean="0"/>
              <a:t>, where do the droplet nuclei go?</a:t>
            </a:r>
          </a:p>
          <a:p>
            <a:pPr eaLnBrk="1" hangingPunct="1">
              <a:buFontTx/>
              <a:buNone/>
            </a:pPr>
            <a:endParaRPr lang="en-US" altLang="en-US" sz="2400" dirty="0" smtClean="0"/>
          </a:p>
          <a:p>
            <a:pPr lvl="1" eaLnBrk="1" hangingPunct="1">
              <a:buFontTx/>
              <a:buChar char="•"/>
            </a:pPr>
            <a:r>
              <a:rPr lang="en-US" altLang="en-US" dirty="0" smtClean="0">
                <a:solidFill>
                  <a:srgbClr val="532B64"/>
                </a:solidFill>
              </a:rPr>
              <a:t>Most of the larger droplet nuclei become lodged in the upper respiratory tract, where infection is unlikely to develop</a:t>
            </a:r>
          </a:p>
          <a:p>
            <a:pPr lvl="1" eaLnBrk="1" hangingPunct="1"/>
            <a:endParaRPr lang="en-US" altLang="en-US" sz="2000" dirty="0" smtClean="0">
              <a:solidFill>
                <a:srgbClr val="532B64"/>
              </a:solidFill>
            </a:endParaRPr>
          </a:p>
          <a:p>
            <a:pPr lvl="1" eaLnBrk="1" hangingPunct="1">
              <a:buFontTx/>
              <a:buChar char="•"/>
            </a:pPr>
            <a:r>
              <a:rPr lang="en-US" altLang="en-US" dirty="0" smtClean="0">
                <a:solidFill>
                  <a:srgbClr val="532B64"/>
                </a:solidFill>
              </a:rPr>
              <a:t>However, droplet nuclei may reach the small air sacs of the lung (the alveoli), where infection may begin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09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143F3A76-614D-4E8C-91B5-38CD685748B1}" type="slidenum">
              <a:rPr lang="en-US" altLang="en-US" sz="2000" smtClean="0"/>
              <a:pPr>
                <a:spcBef>
                  <a:spcPct val="0"/>
                </a:spcBef>
                <a:buFontTx/>
                <a:buNone/>
              </a:pPr>
              <a:t>43</a:t>
            </a:fld>
            <a:endParaRPr lang="en-US" altLang="en-US" sz="2000" smtClean="0"/>
          </a:p>
        </p:txBody>
      </p:sp>
      <p:sp>
        <p:nvSpPr>
          <p:cNvPr id="295939" name="Rectangle 3"/>
          <p:cNvSpPr>
            <a:spLocks noGrp="1" noChangeArrowheads="1"/>
          </p:cNvSpPr>
          <p:nvPr>
            <p:ph type="body" idx="1"/>
          </p:nvPr>
        </p:nvSpPr>
        <p:spPr>
          <a:xfrm>
            <a:off x="228600" y="1600200"/>
            <a:ext cx="8534400" cy="4648200"/>
          </a:xfrm>
        </p:spPr>
        <p:txBody>
          <a:bodyPr/>
          <a:lstStyle/>
          <a:p>
            <a:pPr eaLnBrk="1" hangingPunct="1">
              <a:lnSpc>
                <a:spcPct val="80000"/>
              </a:lnSpc>
              <a:buFontTx/>
              <a:buNone/>
            </a:pPr>
            <a:r>
              <a:rPr lang="en-US" altLang="en-US" sz="2800" dirty="0" smtClean="0"/>
              <a:t>	After the tubercle bacilli reach the small air sacs of the lung (the alveoli), what happens to the tubercle bacilli? </a:t>
            </a:r>
            <a:endParaRPr lang="en-US" altLang="en-US" sz="1800" i="1" dirty="0" smtClean="0"/>
          </a:p>
          <a:p>
            <a:pPr eaLnBrk="1" hangingPunct="1">
              <a:lnSpc>
                <a:spcPct val="80000"/>
              </a:lnSpc>
              <a:buFontTx/>
              <a:buNone/>
            </a:pPr>
            <a:endParaRPr lang="en-US" altLang="en-US" sz="2000" i="1" dirty="0" smtClean="0"/>
          </a:p>
          <a:p>
            <a:pPr lvl="2" eaLnBrk="1" hangingPunct="1">
              <a:lnSpc>
                <a:spcPct val="80000"/>
              </a:lnSpc>
            </a:pPr>
            <a:r>
              <a:rPr lang="en-US" altLang="en-US" sz="2800" dirty="0" smtClean="0">
                <a:solidFill>
                  <a:srgbClr val="532B64"/>
                </a:solidFill>
              </a:rPr>
              <a:t>Tubercle bacilli multiply in alveoli and some enter the lymph nodes and bloodstream and spread throughout the body  </a:t>
            </a:r>
            <a:endParaRPr lang="en-US" altLang="en-US" sz="2000" dirty="0" smtClean="0">
              <a:solidFill>
                <a:srgbClr val="532B64"/>
              </a:solidFill>
            </a:endParaRPr>
          </a:p>
          <a:p>
            <a:pPr lvl="2" eaLnBrk="1" hangingPunct="1">
              <a:lnSpc>
                <a:spcPct val="80000"/>
              </a:lnSpc>
              <a:buFontTx/>
              <a:buNone/>
            </a:pPr>
            <a:endParaRPr lang="en-US" altLang="en-US" sz="1400" dirty="0" smtClean="0">
              <a:solidFill>
                <a:srgbClr val="532B64"/>
              </a:solidFill>
            </a:endParaRPr>
          </a:p>
          <a:p>
            <a:pPr lvl="2" eaLnBrk="1" hangingPunct="1">
              <a:lnSpc>
                <a:spcPct val="80000"/>
              </a:lnSpc>
            </a:pPr>
            <a:r>
              <a:rPr lang="en-US" altLang="en-US" sz="2800" dirty="0" smtClean="0">
                <a:solidFill>
                  <a:srgbClr val="532B64"/>
                </a:solidFill>
              </a:rPr>
              <a:t>Bacilli may reach any part of the body</a:t>
            </a:r>
          </a:p>
          <a:p>
            <a:pPr lvl="2" eaLnBrk="1" hangingPunct="1">
              <a:lnSpc>
                <a:spcPct val="80000"/>
              </a:lnSpc>
            </a:pPr>
            <a:endParaRPr lang="en-US" altLang="en-US" sz="1400" dirty="0" smtClean="0">
              <a:solidFill>
                <a:srgbClr val="532B64"/>
              </a:solidFill>
            </a:endParaRPr>
          </a:p>
          <a:p>
            <a:pPr lvl="2" eaLnBrk="1" hangingPunct="1">
              <a:lnSpc>
                <a:spcPct val="80000"/>
              </a:lnSpc>
            </a:pPr>
            <a:r>
              <a:rPr lang="en-US" altLang="en-US" sz="2800" dirty="0" smtClean="0">
                <a:solidFill>
                  <a:srgbClr val="532B64"/>
                </a:solidFill>
              </a:rPr>
              <a:t>Within 2 to 8 weeks, the immune system usually intervenes, halting multiplication and preventing further spread</a:t>
            </a:r>
          </a:p>
        </p:txBody>
      </p:sp>
      <p:sp>
        <p:nvSpPr>
          <p:cNvPr id="109573" name="Rectangle 5"/>
          <p:cNvSpPr>
            <a:spLocks noGrp="1" noChangeArrowheads="1"/>
          </p:cNvSpPr>
          <p:nvPr>
            <p:ph type="title"/>
          </p:nvPr>
        </p:nvSpPr>
        <p:spPr>
          <a:xfrm>
            <a:off x="457200" y="152400"/>
            <a:ext cx="8229600" cy="1219200"/>
          </a:xfrm>
          <a:noFill/>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1.8</a:t>
            </a:r>
          </a:p>
        </p:txBody>
      </p:sp>
      <p:sp>
        <p:nvSpPr>
          <p:cNvPr id="109574" name="Rectangle 6"/>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116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3E367BE-3176-4CCB-9B61-DBF54468D37E}" type="slidenum">
              <a:rPr lang="en-US" altLang="en-US" sz="2000" smtClean="0"/>
              <a:pPr>
                <a:spcBef>
                  <a:spcPct val="0"/>
                </a:spcBef>
                <a:buFontTx/>
                <a:buNone/>
              </a:pPr>
              <a:t>44</a:t>
            </a:fld>
            <a:endParaRPr lang="en-US" altLang="en-US" sz="2000" smtClean="0"/>
          </a:p>
        </p:txBody>
      </p:sp>
      <p:sp>
        <p:nvSpPr>
          <p:cNvPr id="296963" name="Rectangle 3"/>
          <p:cNvSpPr>
            <a:spLocks noGrp="1" noChangeArrowheads="1"/>
          </p:cNvSpPr>
          <p:nvPr>
            <p:ph type="body" idx="1"/>
          </p:nvPr>
        </p:nvSpPr>
        <p:spPr/>
        <p:txBody>
          <a:bodyPr/>
          <a:lstStyle/>
          <a:p>
            <a:pPr eaLnBrk="1" hangingPunct="1">
              <a:buFontTx/>
              <a:buNone/>
            </a:pPr>
            <a:r>
              <a:rPr lang="en-US" altLang="en-US" sz="2400" dirty="0" smtClean="0"/>
              <a:t>	</a:t>
            </a:r>
            <a:r>
              <a:rPr lang="en-US" altLang="en-US" sz="2800" dirty="0" smtClean="0"/>
              <a:t>In people with LTBI (but not TB disease), how does the immune system keep the tubercle bacilli under control?</a:t>
            </a:r>
            <a:r>
              <a:rPr lang="en-US" altLang="en-US" sz="2400" dirty="0" smtClean="0"/>
              <a:t> </a:t>
            </a:r>
            <a:endParaRPr lang="en-US" altLang="en-US" sz="1800" i="1" dirty="0" smtClean="0"/>
          </a:p>
          <a:p>
            <a:pPr eaLnBrk="1" hangingPunct="1">
              <a:buFontTx/>
              <a:buNone/>
            </a:pPr>
            <a:endParaRPr lang="en-US" altLang="en-US" sz="1800" i="1" dirty="0" smtClean="0"/>
          </a:p>
          <a:p>
            <a:pPr eaLnBrk="1" hangingPunct="1">
              <a:buFontTx/>
              <a:buNone/>
            </a:pPr>
            <a:r>
              <a:rPr lang="en-US" altLang="en-US" dirty="0" smtClean="0">
                <a:solidFill>
                  <a:srgbClr val="7030A0"/>
                </a:solidFill>
              </a:rPr>
              <a:t>		</a:t>
            </a:r>
            <a:r>
              <a:rPr lang="en-US" altLang="en-US" sz="2800" dirty="0" smtClean="0">
                <a:solidFill>
                  <a:srgbClr val="532B64"/>
                </a:solidFill>
              </a:rPr>
              <a:t>The immune system produces special 	immune cells that surround the tubercle 	bacilli. The cells form a shell that keeps 	the bacilli contained and under control.</a:t>
            </a:r>
            <a:r>
              <a:rPr lang="en-US" altLang="en-US" sz="2800" dirty="0" smtClean="0"/>
              <a:t>	</a:t>
            </a:r>
          </a:p>
          <a:p>
            <a:pPr eaLnBrk="1" hangingPunct="1">
              <a:buFontTx/>
              <a:buNone/>
            </a:pPr>
            <a:r>
              <a:rPr lang="en-US" altLang="en-US" dirty="0" smtClean="0"/>
              <a:t>		</a:t>
            </a:r>
          </a:p>
        </p:txBody>
      </p:sp>
      <p:sp>
        <p:nvSpPr>
          <p:cNvPr id="111621" name="Rectangle 5"/>
          <p:cNvSpPr>
            <a:spLocks noGrp="1" noChangeArrowheads="1"/>
          </p:cNvSpPr>
          <p:nvPr>
            <p:ph type="title"/>
          </p:nvPr>
        </p:nvSpPr>
        <p:spPr>
          <a:xfrm>
            <a:off x="457200" y="609600"/>
            <a:ext cx="8229600" cy="762000"/>
          </a:xfrm>
          <a:noFill/>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1.9</a:t>
            </a:r>
          </a:p>
        </p:txBody>
      </p:sp>
      <p:sp>
        <p:nvSpPr>
          <p:cNvPr id="111622" name="Rectangle 6"/>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7393B3E7-2696-4AE6-9D2B-5330D833DEE8}" type="slidenum">
              <a:rPr lang="en-US" altLang="en-US" sz="2000" smtClean="0"/>
              <a:pPr>
                <a:spcBef>
                  <a:spcPct val="0"/>
                </a:spcBef>
                <a:buFontTx/>
                <a:buNone/>
              </a:pPr>
              <a:t>45</a:t>
            </a:fld>
            <a:endParaRPr lang="en-US" altLang="en-US" sz="2000" smtClean="0"/>
          </a:p>
        </p:txBody>
      </p:sp>
      <p:sp>
        <p:nvSpPr>
          <p:cNvPr id="113668" name="Rectangle 2"/>
          <p:cNvSpPr>
            <a:spLocks noGrp="1" noChangeArrowheads="1"/>
          </p:cNvSpPr>
          <p:nvPr>
            <p:ph type="title"/>
          </p:nvPr>
        </p:nvSpPr>
        <p:spPr>
          <a:xfrm>
            <a:off x="457200" y="685800"/>
            <a:ext cx="8229600" cy="685800"/>
          </a:xfrm>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1.10</a:t>
            </a:r>
          </a:p>
        </p:txBody>
      </p:sp>
      <p:sp>
        <p:nvSpPr>
          <p:cNvPr id="187395" name="Rectangle 3"/>
          <p:cNvSpPr>
            <a:spLocks noGrp="1" noChangeArrowheads="1"/>
          </p:cNvSpPr>
          <p:nvPr>
            <p:ph type="body" idx="1"/>
          </p:nvPr>
        </p:nvSpPr>
        <p:spPr>
          <a:xfrm>
            <a:off x="457200" y="1676400"/>
            <a:ext cx="8229600" cy="4267200"/>
          </a:xfrm>
        </p:spPr>
        <p:txBody>
          <a:bodyPr/>
          <a:lstStyle/>
          <a:p>
            <a:pPr marL="1036638" indent="-1036638" eaLnBrk="1" hangingPunct="1">
              <a:lnSpc>
                <a:spcPct val="90000"/>
              </a:lnSpc>
              <a:buFontTx/>
              <a:buNone/>
            </a:pPr>
            <a:r>
              <a:rPr lang="en-US" altLang="en-US" sz="2400" dirty="0" smtClean="0"/>
              <a:t>     </a:t>
            </a:r>
            <a:r>
              <a:rPr lang="en-US" altLang="en-US" sz="2800" dirty="0" smtClean="0"/>
              <a:t>How is LTBI detected?</a:t>
            </a:r>
            <a:r>
              <a:rPr lang="en-US" altLang="en-US" sz="2400" dirty="0" smtClean="0"/>
              <a:t> </a:t>
            </a:r>
            <a:endParaRPr lang="en-US" altLang="en-US" sz="1800" i="1" dirty="0" smtClean="0"/>
          </a:p>
          <a:p>
            <a:pPr marL="1036638" indent="-1036638" eaLnBrk="1" hangingPunct="1">
              <a:lnSpc>
                <a:spcPct val="90000"/>
              </a:lnSpc>
              <a:buFontTx/>
              <a:buNone/>
            </a:pPr>
            <a:endParaRPr lang="en-US" altLang="en-US" sz="1800" i="1" dirty="0" smtClean="0"/>
          </a:p>
          <a:p>
            <a:pPr marL="1036638" indent="-1036638" eaLnBrk="1" hangingPunct="1">
              <a:lnSpc>
                <a:spcPct val="90000"/>
              </a:lnSpc>
              <a:buFontTx/>
              <a:buNone/>
            </a:pPr>
            <a:r>
              <a:rPr lang="en-US" altLang="en-US" sz="2400" dirty="0" smtClean="0"/>
              <a:t>	</a:t>
            </a:r>
            <a:r>
              <a:rPr lang="en-US" altLang="en-US" sz="2800" dirty="0" smtClean="0">
                <a:solidFill>
                  <a:srgbClr val="532B64"/>
                </a:solidFill>
              </a:rPr>
              <a:t>LTBI is detected by the </a:t>
            </a:r>
            <a:r>
              <a:rPr lang="en-US" altLang="en-US" sz="2800" dirty="0" err="1" smtClean="0">
                <a:solidFill>
                  <a:srgbClr val="532B64"/>
                </a:solidFill>
              </a:rPr>
              <a:t>Mantoux</a:t>
            </a:r>
            <a:r>
              <a:rPr lang="en-US" altLang="en-US" sz="2800" dirty="0" smtClean="0">
                <a:solidFill>
                  <a:srgbClr val="532B64"/>
                </a:solidFill>
              </a:rPr>
              <a:t> tuberculin skin test (TST) or blood tests such as interferon-gamma release assays (IGRAs), which include the </a:t>
            </a:r>
            <a:r>
              <a:rPr lang="en-US" altLang="en-US" sz="2800" dirty="0" err="1" smtClean="0">
                <a:solidFill>
                  <a:srgbClr val="532B64"/>
                </a:solidFill>
              </a:rPr>
              <a:t>QuantiFERON</a:t>
            </a:r>
            <a:r>
              <a:rPr lang="en-US" altLang="en-US" sz="2800" baseline="30000" dirty="0" smtClean="0">
                <a:solidFill>
                  <a:srgbClr val="532B64"/>
                </a:solidFill>
                <a:cs typeface="Arial" panose="020B0604020202020204" pitchFamily="34" charset="0"/>
              </a:rPr>
              <a:t>®</a:t>
            </a:r>
            <a:r>
              <a:rPr lang="en-US" altLang="en-US" sz="2800" dirty="0" smtClean="0">
                <a:solidFill>
                  <a:srgbClr val="532B64"/>
                </a:solidFill>
                <a:cs typeface="Arial" panose="020B0604020202020204" pitchFamily="34" charset="0"/>
              </a:rPr>
              <a:t>-TB Gold In-tube (QFT-GIT) or the T-SPOT®.</a:t>
            </a:r>
            <a:r>
              <a:rPr lang="en-US" altLang="en-US" sz="2800" i="1" dirty="0" smtClean="0">
                <a:solidFill>
                  <a:srgbClr val="532B64"/>
                </a:solidFill>
                <a:cs typeface="Arial" panose="020B0604020202020204" pitchFamily="34" charset="0"/>
              </a:rPr>
              <a:t>TB</a:t>
            </a:r>
            <a:r>
              <a:rPr lang="en-US" altLang="en-US" sz="2800" dirty="0" smtClean="0">
                <a:solidFill>
                  <a:srgbClr val="532B64"/>
                </a:solidFill>
                <a:cs typeface="Arial" panose="020B0604020202020204" pitchFamily="34" charset="0"/>
              </a:rPr>
              <a:t> test (T-SPOT).</a:t>
            </a:r>
            <a:r>
              <a:rPr lang="en-US" altLang="en-US" sz="2000" dirty="0" smtClean="0">
                <a:solidFill>
                  <a:srgbClr val="532B64"/>
                </a:solidFill>
                <a:cs typeface="Arial" panose="020B0604020202020204" pitchFamily="34" charset="0"/>
              </a:rPr>
              <a:t> </a:t>
            </a:r>
            <a:endParaRPr lang="en-US" altLang="en-US" sz="2000" dirty="0" smtClean="0">
              <a:solidFill>
                <a:srgbClr val="532B64"/>
              </a:solidFill>
            </a:endParaRPr>
          </a:p>
          <a:p>
            <a:pPr marL="1036638" indent="-1036638" eaLnBrk="1" hangingPunct="1">
              <a:lnSpc>
                <a:spcPct val="90000"/>
              </a:lnSpc>
              <a:buFontTx/>
              <a:buNone/>
            </a:pPr>
            <a:endParaRPr lang="en-US" altLang="en-US" sz="2000" dirty="0" smtClean="0">
              <a:solidFill>
                <a:srgbClr val="008080"/>
              </a:solidFill>
            </a:endParaRPr>
          </a:p>
          <a:p>
            <a:pPr marL="1036638" indent="-1036638" eaLnBrk="1" hangingPunct="1">
              <a:lnSpc>
                <a:spcPct val="90000"/>
              </a:lnSpc>
              <a:buFontTx/>
              <a:buNone/>
            </a:pPr>
            <a:endParaRPr lang="en-US" altLang="en-US" sz="2400" dirty="0" smtClean="0">
              <a:solidFill>
                <a:srgbClr val="008080"/>
              </a:solidFill>
            </a:endParaRPr>
          </a:p>
        </p:txBody>
      </p:sp>
      <p:sp>
        <p:nvSpPr>
          <p:cNvPr id="113670" name="Rectangle 4"/>
          <p:cNvSpPr>
            <a:spLocks noChangeArrowheads="1"/>
          </p:cNvSpPr>
          <p:nvPr/>
        </p:nvSpPr>
        <p:spPr bwMode="auto">
          <a:xfrm>
            <a:off x="381000" y="152400"/>
            <a:ext cx="8305800" cy="12954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1571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A0630BAC-9459-4CC3-B3C6-8EFB4953057C}" type="slidenum">
              <a:rPr lang="en-US" altLang="en-US" sz="2000" smtClean="0"/>
              <a:pPr>
                <a:spcBef>
                  <a:spcPct val="0"/>
                </a:spcBef>
                <a:buFontTx/>
                <a:buNone/>
              </a:pPr>
              <a:t>46</a:t>
            </a:fld>
            <a:endParaRPr lang="en-US" altLang="en-US" sz="2000" smtClean="0"/>
          </a:p>
        </p:txBody>
      </p:sp>
      <p:sp>
        <p:nvSpPr>
          <p:cNvPr id="115716" name="Rectangle 3"/>
          <p:cNvSpPr>
            <a:spLocks noGrp="1" noChangeArrowheads="1"/>
          </p:cNvSpPr>
          <p:nvPr>
            <p:ph type="body" sz="half" idx="1"/>
          </p:nvPr>
        </p:nvSpPr>
        <p:spPr>
          <a:xfrm>
            <a:off x="152400" y="1219200"/>
            <a:ext cx="8763000" cy="990600"/>
          </a:xfrm>
        </p:spPr>
        <p:txBody>
          <a:bodyPr/>
          <a:lstStyle/>
          <a:p>
            <a:pPr eaLnBrk="1" hangingPunct="1">
              <a:buFontTx/>
              <a:buNone/>
            </a:pPr>
            <a:r>
              <a:rPr lang="en-US" altLang="en-US" sz="2400" dirty="0" smtClean="0"/>
              <a:t>	What are the major similarities and differences between LTBI and TB disease? List characteristics of each. </a:t>
            </a:r>
            <a:endParaRPr lang="en-US" altLang="en-US" sz="1800" i="1" dirty="0" smtClean="0"/>
          </a:p>
          <a:p>
            <a:pPr eaLnBrk="1" hangingPunct="1">
              <a:buFontTx/>
              <a:buNone/>
            </a:pPr>
            <a:endParaRPr lang="en-US" altLang="en-US" sz="1800" i="1" dirty="0" smtClean="0"/>
          </a:p>
          <a:p>
            <a:pPr eaLnBrk="1" hangingPunct="1">
              <a:buFontTx/>
              <a:buNone/>
            </a:pPr>
            <a:endParaRPr lang="en-US" altLang="en-US" sz="2000" dirty="0" smtClean="0"/>
          </a:p>
        </p:txBody>
      </p:sp>
      <p:sp>
        <p:nvSpPr>
          <p:cNvPr id="115717" name="Rectangle 101"/>
          <p:cNvSpPr>
            <a:spLocks noGrp="1" noChangeArrowheads="1"/>
          </p:cNvSpPr>
          <p:nvPr>
            <p:ph type="title"/>
          </p:nvPr>
        </p:nvSpPr>
        <p:spPr>
          <a:xfrm>
            <a:off x="457200" y="609600"/>
            <a:ext cx="8229600" cy="685800"/>
          </a:xfrm>
          <a:noFill/>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1.11</a:t>
            </a:r>
          </a:p>
        </p:txBody>
      </p:sp>
      <p:sp>
        <p:nvSpPr>
          <p:cNvPr id="115718" name="Rectangle 102"/>
          <p:cNvSpPr>
            <a:spLocks noChangeArrowheads="1"/>
          </p:cNvSpPr>
          <p:nvPr/>
        </p:nvSpPr>
        <p:spPr bwMode="auto">
          <a:xfrm>
            <a:off x="381000" y="76200"/>
            <a:ext cx="8305800" cy="11430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pic>
        <p:nvPicPr>
          <p:cNvPr id="1157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00250"/>
            <a:ext cx="7467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17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4CDC23E-C96A-466F-B21E-CC847CC1DC8A}" type="slidenum">
              <a:rPr lang="en-US" altLang="en-US" sz="2000" smtClean="0"/>
              <a:pPr>
                <a:spcBef>
                  <a:spcPct val="0"/>
                </a:spcBef>
                <a:buFontTx/>
                <a:buNone/>
              </a:pPr>
              <a:t>47</a:t>
            </a:fld>
            <a:endParaRPr lang="en-US" altLang="en-US" sz="2000" smtClean="0"/>
          </a:p>
        </p:txBody>
      </p:sp>
      <p:sp>
        <p:nvSpPr>
          <p:cNvPr id="117764" name="Rectangle 2"/>
          <p:cNvSpPr>
            <a:spLocks noGrp="1" noChangeArrowheads="1"/>
          </p:cNvSpPr>
          <p:nvPr>
            <p:ph type="title"/>
          </p:nvPr>
        </p:nvSpPr>
        <p:spPr>
          <a:xfrm>
            <a:off x="457200" y="685800"/>
            <a:ext cx="8229600" cy="762000"/>
          </a:xfrm>
        </p:spPr>
        <p:txBody>
          <a:bodyPr/>
          <a:lstStyle/>
          <a:p>
            <a:pPr eaLnBrk="1" hangingPunct="1"/>
            <a:r>
              <a:rPr lang="en-US" altLang="en-US" dirty="0" smtClean="0">
                <a:solidFill>
                  <a:srgbClr val="532B64"/>
                </a:solidFill>
              </a:rPr>
              <a:t>TB Pathogenesis</a:t>
            </a:r>
            <a:br>
              <a:rPr lang="en-US" altLang="en-US" dirty="0" smtClean="0">
                <a:solidFill>
                  <a:srgbClr val="532B64"/>
                </a:solidFill>
              </a:rPr>
            </a:br>
            <a:r>
              <a:rPr lang="en-US" altLang="en-US" dirty="0" smtClean="0">
                <a:solidFill>
                  <a:srgbClr val="532B64"/>
                </a:solidFill>
              </a:rPr>
              <a:t>Study Question 1.12</a:t>
            </a:r>
          </a:p>
        </p:txBody>
      </p:sp>
      <p:sp>
        <p:nvSpPr>
          <p:cNvPr id="117765" name="Rectangle 3"/>
          <p:cNvSpPr>
            <a:spLocks noGrp="1" noChangeArrowheads="1"/>
          </p:cNvSpPr>
          <p:nvPr>
            <p:ph type="body" idx="1"/>
          </p:nvPr>
        </p:nvSpPr>
        <p:spPr/>
        <p:txBody>
          <a:bodyPr/>
          <a:lstStyle/>
          <a:p>
            <a:pPr marL="914400" indent="-914400" eaLnBrk="1" hangingPunct="1">
              <a:buFontTx/>
              <a:buNone/>
            </a:pPr>
            <a:r>
              <a:rPr lang="en-US" altLang="en-US" sz="2400" smtClean="0"/>
              <a:t>	</a:t>
            </a:r>
            <a:endParaRPr lang="en-US" altLang="en-US" sz="2400" smtClean="0">
              <a:solidFill>
                <a:srgbClr val="008080"/>
              </a:solidFill>
            </a:endParaRPr>
          </a:p>
          <a:p>
            <a:pPr marL="914400" indent="-914400" eaLnBrk="1" hangingPunct="1">
              <a:buFontTx/>
              <a:buNone/>
            </a:pPr>
            <a:r>
              <a:rPr lang="en-US" altLang="en-US" smtClean="0"/>
              <a:t>	</a:t>
            </a:r>
          </a:p>
          <a:p>
            <a:pPr marL="914400" indent="-914400" eaLnBrk="1" hangingPunct="1">
              <a:buFontTx/>
              <a:buNone/>
            </a:pPr>
            <a:endParaRPr lang="en-US" altLang="en-US" smtClean="0"/>
          </a:p>
        </p:txBody>
      </p:sp>
      <p:sp>
        <p:nvSpPr>
          <p:cNvPr id="117766" name="Rectangle 4"/>
          <p:cNvSpPr>
            <a:spLocks noChangeArrowheads="1"/>
          </p:cNvSpPr>
          <p:nvPr/>
        </p:nvSpPr>
        <p:spPr bwMode="auto">
          <a:xfrm>
            <a:off x="381000" y="152400"/>
            <a:ext cx="8305800" cy="13716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179205" name="Rectangle 5"/>
          <p:cNvSpPr>
            <a:spLocks noChangeArrowheads="1"/>
          </p:cNvSpPr>
          <p:nvPr/>
        </p:nvSpPr>
        <p:spPr bwMode="auto">
          <a:xfrm>
            <a:off x="457200" y="1752600"/>
            <a:ext cx="8001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buClr>
                <a:srgbClr val="008080"/>
              </a:buClr>
              <a:buFontTx/>
              <a:buNone/>
            </a:pPr>
            <a:r>
              <a:rPr lang="en-US" altLang="en-US" sz="2400" dirty="0"/>
              <a:t>	</a:t>
            </a:r>
            <a:r>
              <a:rPr lang="en-US" altLang="en-US" sz="2800" dirty="0"/>
              <a:t>What happens if the immune system cannot keep the tubercle bacilli under control and the bacilli begin to multiply rapidly?</a:t>
            </a:r>
            <a:r>
              <a:rPr lang="en-US" altLang="en-US" sz="2400" dirty="0"/>
              <a:t> </a:t>
            </a:r>
            <a:endParaRPr lang="en-US" altLang="en-US" sz="1800" i="1" dirty="0"/>
          </a:p>
          <a:p>
            <a:pPr eaLnBrk="1" hangingPunct="1">
              <a:buClr>
                <a:srgbClr val="008080"/>
              </a:buClr>
              <a:buFontTx/>
              <a:buNone/>
            </a:pPr>
            <a:endParaRPr lang="en-US" altLang="en-US" sz="1800" i="1" dirty="0"/>
          </a:p>
          <a:p>
            <a:pPr eaLnBrk="1" hangingPunct="1">
              <a:buClr>
                <a:srgbClr val="008080"/>
              </a:buClr>
              <a:buFontTx/>
              <a:buNone/>
            </a:pPr>
            <a:r>
              <a:rPr lang="en-US" altLang="en-US" sz="2400" dirty="0">
                <a:solidFill>
                  <a:srgbClr val="008080"/>
                </a:solidFill>
              </a:rPr>
              <a:t>		</a:t>
            </a:r>
            <a:r>
              <a:rPr lang="en-US" altLang="en-US" sz="2800" dirty="0">
                <a:solidFill>
                  <a:srgbClr val="532B64"/>
                </a:solidFill>
              </a:rPr>
              <a:t>When this happens, TB disease 	develops.  The risk that TB disease will 	develop is higher for some people than 	for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682625" y="2371725"/>
            <a:ext cx="8229600" cy="1295400"/>
          </a:xfrm>
        </p:spPr>
        <p:txBody>
          <a:bodyPr/>
          <a:lstStyle/>
          <a:p>
            <a:r>
              <a:rPr lang="en-US" altLang="en-US" sz="4800" dirty="0" smtClean="0">
                <a:solidFill>
                  <a:srgbClr val="532B64"/>
                </a:solidFill>
              </a:rPr>
              <a:t>TB Pathogenesis</a:t>
            </a:r>
            <a:r>
              <a:rPr lang="en-US" altLang="en-US" dirty="0" smtClean="0">
                <a:solidFill>
                  <a:srgbClr val="532B64"/>
                </a:solidFill>
              </a:rPr>
              <a:t/>
            </a:r>
            <a:br>
              <a:rPr lang="en-US" altLang="en-US" dirty="0" smtClean="0">
                <a:solidFill>
                  <a:srgbClr val="532B64"/>
                </a:solidFill>
              </a:rPr>
            </a:br>
            <a:endParaRPr lang="en-US" altLang="en-US" dirty="0" smtClean="0">
              <a:solidFill>
                <a:srgbClr val="532B64"/>
              </a:solidFill>
            </a:endParaRPr>
          </a:p>
        </p:txBody>
      </p:sp>
      <p:sp>
        <p:nvSpPr>
          <p:cNvPr id="1198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198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09212919-2259-4EB9-8542-DCC9C53902F1}" type="slidenum">
              <a:rPr lang="en-US" altLang="en-US" sz="2000" smtClean="0"/>
              <a:pPr>
                <a:spcBef>
                  <a:spcPct val="0"/>
                </a:spcBef>
                <a:buFontTx/>
                <a:buNone/>
              </a:pPr>
              <a:t>48</a:t>
            </a:fld>
            <a:endParaRPr lang="en-US" altLang="en-US" sz="2000" smtClean="0"/>
          </a:p>
        </p:txBody>
      </p:sp>
      <p:sp>
        <p:nvSpPr>
          <p:cNvPr id="119813"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 name="TextBox 6"/>
          <p:cNvSpPr txBox="1"/>
          <p:nvPr/>
        </p:nvSpPr>
        <p:spPr>
          <a:xfrm>
            <a:off x="0" y="3133725"/>
            <a:ext cx="9296400" cy="1323975"/>
          </a:xfrm>
          <a:prstGeom prst="rect">
            <a:avLst/>
          </a:prstGeom>
          <a:noFill/>
        </p:spPr>
        <p:txBody>
          <a:bodyPr>
            <a:spAutoFit/>
          </a:bodyPr>
          <a:lstStyle/>
          <a:p>
            <a:pPr>
              <a:defRPr/>
            </a:pPr>
            <a:r>
              <a:rPr lang="en-US" dirty="0">
                <a:solidFill>
                  <a:srgbClr val="532B64"/>
                </a:solidFill>
                <a:latin typeface="Arial" charset="0"/>
              </a:rPr>
              <a:t>Progression from LTBI to TB Disease </a:t>
            </a:r>
            <a:endParaRPr lang="en-US" kern="0" dirty="0">
              <a:solidFill>
                <a:srgbClr val="532B64"/>
              </a:solidFill>
            </a:endParaRPr>
          </a:p>
          <a:p>
            <a:pP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218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30708A7-E1C9-4A2A-B832-E0C277AA1E90}" type="slidenum">
              <a:rPr lang="en-US" altLang="en-US" sz="2000" smtClean="0"/>
              <a:pPr>
                <a:spcBef>
                  <a:spcPct val="0"/>
                </a:spcBef>
                <a:buFontTx/>
                <a:buNone/>
              </a:pPr>
              <a:t>49</a:t>
            </a:fld>
            <a:endParaRPr lang="en-US" altLang="en-US" sz="2000" smtClean="0"/>
          </a:p>
        </p:txBody>
      </p:sp>
      <p:sp>
        <p:nvSpPr>
          <p:cNvPr id="121860" name="Rectangle 2"/>
          <p:cNvSpPr>
            <a:spLocks noGrp="1" noChangeArrowheads="1"/>
          </p:cNvSpPr>
          <p:nvPr>
            <p:ph type="title"/>
          </p:nvPr>
        </p:nvSpPr>
        <p:spPr>
          <a:xfrm>
            <a:off x="228600" y="228600"/>
            <a:ext cx="8610600" cy="762000"/>
          </a:xfrm>
        </p:spPr>
        <p:txBody>
          <a:bodyPr/>
          <a:lstStyle/>
          <a:p>
            <a:pPr eaLnBrk="1" hangingPunct="1"/>
            <a:r>
              <a:rPr lang="en-US" altLang="en-US" dirty="0" smtClean="0">
                <a:solidFill>
                  <a:srgbClr val="532B64"/>
                </a:solidFill>
              </a:rPr>
              <a:t>Progression to TB Disease (1)</a:t>
            </a:r>
          </a:p>
        </p:txBody>
      </p:sp>
      <p:sp>
        <p:nvSpPr>
          <p:cNvPr id="121861" name="Rectangle 4"/>
          <p:cNvSpPr>
            <a:spLocks noGrp="1" noChangeArrowheads="1"/>
          </p:cNvSpPr>
          <p:nvPr>
            <p:ph type="body" idx="1"/>
          </p:nvPr>
        </p:nvSpPr>
        <p:spPr>
          <a:xfrm>
            <a:off x="457200" y="1493838"/>
            <a:ext cx="8229600" cy="4449762"/>
          </a:xfrm>
          <a:noFill/>
        </p:spPr>
        <p:txBody>
          <a:bodyPr/>
          <a:lstStyle/>
          <a:p>
            <a:pPr eaLnBrk="1" hangingPunct="1"/>
            <a:r>
              <a:rPr lang="en-US" altLang="en-US" sz="2800" dirty="0" smtClean="0"/>
              <a:t>Risk of developing TB disease is highest the first 2 years after infection </a:t>
            </a:r>
          </a:p>
          <a:p>
            <a:pPr eaLnBrk="1" hangingPunct="1"/>
            <a:endParaRPr lang="en-US" altLang="en-US" sz="2800" dirty="0" smtClean="0"/>
          </a:p>
          <a:p>
            <a:pPr eaLnBrk="1" hangingPunct="1"/>
            <a:r>
              <a:rPr lang="en-US" altLang="en-US" sz="2800" dirty="0" smtClean="0"/>
              <a:t>People with LTBI can be given treatment to prevent them from developing TB disease</a:t>
            </a:r>
          </a:p>
          <a:p>
            <a:pPr eaLnBrk="1" hangingPunct="1">
              <a:buFontTx/>
              <a:buNone/>
            </a:pPr>
            <a:r>
              <a:rPr lang="en-US" altLang="en-US" sz="2800" dirty="0" smtClean="0"/>
              <a:t>  </a:t>
            </a:r>
          </a:p>
          <a:p>
            <a:pPr eaLnBrk="1" hangingPunct="1"/>
            <a:r>
              <a:rPr lang="en-US" altLang="en-US" sz="2800" dirty="0" smtClean="0"/>
              <a:t>Detecting TB infection early and providing treatment helps prevent new cases of TB disease</a:t>
            </a:r>
            <a:r>
              <a:rPr lang="en-US" altLang="en-US" sz="2400" dirty="0" smtClean="0"/>
              <a:t> </a:t>
            </a:r>
          </a:p>
          <a:p>
            <a:pPr eaLnBrk="1" hangingPunct="1">
              <a:buFontTx/>
              <a:buNone/>
            </a:pPr>
            <a:endParaRPr lang="en-US" alt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337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0915BE14-353B-4FA6-9A19-5BBF59C95337}" type="slidenum">
              <a:rPr lang="en-US" altLang="en-US" sz="2000" smtClean="0"/>
              <a:pPr>
                <a:spcBef>
                  <a:spcPct val="0"/>
                </a:spcBef>
                <a:buFontTx/>
                <a:buNone/>
              </a:pPr>
              <a:t>5</a:t>
            </a:fld>
            <a:endParaRPr lang="en-US" altLang="en-US" sz="2000" smtClean="0"/>
          </a:p>
        </p:txBody>
      </p:sp>
      <p:sp>
        <p:nvSpPr>
          <p:cNvPr id="33796" name="Rectangle 3"/>
          <p:cNvSpPr>
            <a:spLocks noGrp="1" noChangeArrowheads="1"/>
          </p:cNvSpPr>
          <p:nvPr>
            <p:ph type="body" sz="half" idx="1"/>
          </p:nvPr>
        </p:nvSpPr>
        <p:spPr>
          <a:xfrm>
            <a:off x="381000" y="762000"/>
            <a:ext cx="8305800" cy="5638800"/>
          </a:xfrm>
        </p:spPr>
        <p:txBody>
          <a:bodyPr/>
          <a:lstStyle/>
          <a:p>
            <a:pPr eaLnBrk="1" hangingPunct="1"/>
            <a:r>
              <a:rPr lang="en-US" altLang="en-US" dirty="0" smtClean="0"/>
              <a:t>History of TB</a:t>
            </a:r>
          </a:p>
          <a:p>
            <a:pPr eaLnBrk="1" hangingPunct="1"/>
            <a:endParaRPr lang="en-US" altLang="en-US" sz="1200" dirty="0" smtClean="0"/>
          </a:p>
          <a:p>
            <a:pPr eaLnBrk="1" hangingPunct="1"/>
            <a:r>
              <a:rPr lang="en-US" altLang="en-US" dirty="0" smtClean="0"/>
              <a:t>TB Transmission</a:t>
            </a:r>
          </a:p>
          <a:p>
            <a:pPr eaLnBrk="1" hangingPunct="1"/>
            <a:endParaRPr lang="en-US" altLang="en-US" sz="1200" dirty="0" smtClean="0"/>
          </a:p>
          <a:p>
            <a:pPr eaLnBrk="1" hangingPunct="1"/>
            <a:r>
              <a:rPr lang="en-US" altLang="en-US" dirty="0" smtClean="0"/>
              <a:t>Drug-Resistant TB </a:t>
            </a:r>
          </a:p>
          <a:p>
            <a:pPr eaLnBrk="1" hangingPunct="1"/>
            <a:endParaRPr lang="en-US" altLang="en-US" sz="1200" dirty="0" smtClean="0"/>
          </a:p>
          <a:p>
            <a:pPr eaLnBrk="1" hangingPunct="1"/>
            <a:r>
              <a:rPr lang="en-US" altLang="en-US" dirty="0" smtClean="0"/>
              <a:t>TB Pathogenesis</a:t>
            </a:r>
          </a:p>
          <a:p>
            <a:pPr eaLnBrk="1" hangingPunct="1"/>
            <a:endParaRPr lang="en-US" altLang="en-US" sz="1200" dirty="0" smtClean="0"/>
          </a:p>
          <a:p>
            <a:pPr eaLnBrk="1" hangingPunct="1"/>
            <a:r>
              <a:rPr lang="en-US" altLang="en-US" dirty="0" smtClean="0"/>
              <a:t>Progression from LTBI to TB disease</a:t>
            </a:r>
          </a:p>
          <a:p>
            <a:pPr eaLnBrk="1" hangingPunct="1"/>
            <a:endParaRPr lang="en-US" altLang="en-US" sz="1200" dirty="0" smtClean="0"/>
          </a:p>
          <a:p>
            <a:pPr eaLnBrk="1" hangingPunct="1"/>
            <a:r>
              <a:rPr lang="en-US" altLang="en-US" dirty="0" smtClean="0"/>
              <a:t>Sites of TB disease</a:t>
            </a:r>
          </a:p>
          <a:p>
            <a:pPr eaLnBrk="1" hangingPunct="1"/>
            <a:endParaRPr lang="en-US" altLang="en-US" sz="1200" dirty="0" smtClean="0"/>
          </a:p>
          <a:p>
            <a:pPr eaLnBrk="1" hangingPunct="1"/>
            <a:r>
              <a:rPr lang="en-US" altLang="en-US" dirty="0" smtClean="0"/>
              <a:t>TB Classification System</a:t>
            </a:r>
          </a:p>
          <a:p>
            <a:pPr eaLnBrk="1" hangingPunct="1"/>
            <a:endParaRPr lang="en-US" altLang="en-US" sz="1200" dirty="0" smtClean="0"/>
          </a:p>
          <a:p>
            <a:pPr eaLnBrk="1" hangingPunct="1"/>
            <a:r>
              <a:rPr lang="en-US" altLang="en-US" dirty="0" smtClean="0"/>
              <a:t>Case Studies</a:t>
            </a:r>
          </a:p>
          <a:p>
            <a:pPr eaLnBrk="1" hangingPunct="1"/>
            <a:endParaRPr lang="en-US" altLang="en-US" dirty="0" smtClean="0"/>
          </a:p>
          <a:p>
            <a:pPr lvl="1" eaLnBrk="1" hangingPunct="1"/>
            <a:endParaRPr lang="en-US" altLang="en-US" sz="2800" dirty="0" smtClean="0"/>
          </a:p>
          <a:p>
            <a:pPr eaLnBrk="1" hangingPunct="1"/>
            <a:endParaRPr lang="en-US" altLang="en-US" sz="3600" dirty="0" smtClean="0"/>
          </a:p>
        </p:txBody>
      </p:sp>
      <p:sp>
        <p:nvSpPr>
          <p:cNvPr id="33797" name="Rectangle 7"/>
          <p:cNvSpPr>
            <a:spLocks noGrp="1" noChangeArrowheads="1"/>
          </p:cNvSpPr>
          <p:nvPr>
            <p:ph type="title"/>
          </p:nvPr>
        </p:nvSpPr>
        <p:spPr>
          <a:xfrm>
            <a:off x="381000" y="0"/>
            <a:ext cx="8229600" cy="762000"/>
          </a:xfrm>
          <a:noFill/>
        </p:spPr>
        <p:txBody>
          <a:bodyPr/>
          <a:lstStyle/>
          <a:p>
            <a:pPr eaLnBrk="1" hangingPunct="1"/>
            <a:r>
              <a:rPr lang="en-US" altLang="en-US" dirty="0" smtClean="0">
                <a:solidFill>
                  <a:srgbClr val="532B64"/>
                </a:solidFill>
              </a:rPr>
              <a:t>Module 1: Overview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239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07229CF-6B6E-4C58-BDD7-16FE6151A003}" type="slidenum">
              <a:rPr lang="en-US" altLang="en-US" sz="2000" smtClean="0"/>
              <a:pPr>
                <a:spcBef>
                  <a:spcPct val="0"/>
                </a:spcBef>
                <a:buFontTx/>
                <a:buNone/>
              </a:pPr>
              <a:t>50</a:t>
            </a:fld>
            <a:endParaRPr lang="en-US" altLang="en-US" sz="2000" smtClean="0"/>
          </a:p>
        </p:txBody>
      </p:sp>
      <p:sp>
        <p:nvSpPr>
          <p:cNvPr id="69636" name="Rectangle 4"/>
          <p:cNvSpPr>
            <a:spLocks noGrp="1" noChangeArrowheads="1"/>
          </p:cNvSpPr>
          <p:nvPr>
            <p:ph type="body" sz="half" idx="1"/>
          </p:nvPr>
        </p:nvSpPr>
        <p:spPr>
          <a:xfrm>
            <a:off x="457200" y="2057400"/>
            <a:ext cx="4038600" cy="4419600"/>
          </a:xfrm>
        </p:spPr>
        <p:txBody>
          <a:bodyPr/>
          <a:lstStyle/>
          <a:p>
            <a:pPr eaLnBrk="1" hangingPunct="1">
              <a:lnSpc>
                <a:spcPct val="80000"/>
              </a:lnSpc>
              <a:defRPr/>
            </a:pPr>
            <a:r>
              <a:rPr lang="en-US" altLang="en-US" sz="1800" dirty="0" smtClean="0"/>
              <a:t>Infection with HIV</a:t>
            </a:r>
          </a:p>
          <a:p>
            <a:pPr eaLnBrk="1" hangingPunct="1">
              <a:lnSpc>
                <a:spcPct val="80000"/>
              </a:lnSpc>
              <a:defRPr/>
            </a:pPr>
            <a:endParaRPr lang="en-US" altLang="en-US" sz="1800" dirty="0" smtClean="0"/>
          </a:p>
          <a:p>
            <a:pPr eaLnBrk="1" hangingPunct="1">
              <a:lnSpc>
                <a:spcPct val="80000"/>
              </a:lnSpc>
              <a:defRPr/>
            </a:pPr>
            <a:r>
              <a:rPr lang="en-US" altLang="en-US" sz="1800" dirty="0" smtClean="0"/>
              <a:t>History of untreated or inadequately treated TB disease</a:t>
            </a:r>
          </a:p>
          <a:p>
            <a:pPr eaLnBrk="1" hangingPunct="1">
              <a:lnSpc>
                <a:spcPct val="80000"/>
              </a:lnSpc>
              <a:defRPr/>
            </a:pPr>
            <a:endParaRPr lang="en-US" altLang="en-US" sz="1800" dirty="0" smtClean="0"/>
          </a:p>
          <a:p>
            <a:pPr eaLnBrk="1" hangingPunct="1">
              <a:lnSpc>
                <a:spcPct val="80000"/>
              </a:lnSpc>
              <a:defRPr/>
            </a:pPr>
            <a:r>
              <a:rPr lang="en-US" altLang="en-US" sz="1800" dirty="0" smtClean="0"/>
              <a:t>Recent TB infection (within the past 2 years)</a:t>
            </a:r>
          </a:p>
          <a:p>
            <a:pPr marL="0" indent="0" eaLnBrk="1" hangingPunct="1">
              <a:lnSpc>
                <a:spcPct val="80000"/>
              </a:lnSpc>
              <a:buFontTx/>
              <a:buNone/>
              <a:defRPr/>
            </a:pPr>
            <a:endParaRPr lang="en-US" altLang="en-US" sz="1800" dirty="0" smtClean="0"/>
          </a:p>
          <a:p>
            <a:pPr eaLnBrk="1" hangingPunct="1">
              <a:lnSpc>
                <a:spcPct val="80000"/>
              </a:lnSpc>
              <a:defRPr/>
            </a:pPr>
            <a:r>
              <a:rPr lang="en-US" altLang="en-US" sz="1800" dirty="0" smtClean="0"/>
              <a:t>Immunosuppressive therapy such as tumor necrosis factor-alpha (TNF) antagonists, systemic corticosteroids, or immunosuppressive drug therapy following organ transplantation</a:t>
            </a:r>
          </a:p>
        </p:txBody>
      </p:sp>
      <p:sp>
        <p:nvSpPr>
          <p:cNvPr id="69637" name="Rectangle 5"/>
          <p:cNvSpPr>
            <a:spLocks noGrp="1" noChangeArrowheads="1"/>
          </p:cNvSpPr>
          <p:nvPr>
            <p:ph type="body" sz="half" idx="2"/>
          </p:nvPr>
        </p:nvSpPr>
        <p:spPr>
          <a:xfrm>
            <a:off x="4648200" y="2057400"/>
            <a:ext cx="4038600" cy="4267200"/>
          </a:xfrm>
        </p:spPr>
        <p:txBody>
          <a:bodyPr/>
          <a:lstStyle/>
          <a:p>
            <a:pPr eaLnBrk="1" hangingPunct="1">
              <a:lnSpc>
                <a:spcPct val="80000"/>
              </a:lnSpc>
              <a:defRPr/>
            </a:pPr>
            <a:r>
              <a:rPr lang="en-US" altLang="en-US" sz="1800" dirty="0"/>
              <a:t>Abusing drugs or alcohol or smoking cigarettes</a:t>
            </a:r>
          </a:p>
          <a:p>
            <a:pPr eaLnBrk="1" hangingPunct="1">
              <a:lnSpc>
                <a:spcPct val="80000"/>
              </a:lnSpc>
              <a:defRPr/>
            </a:pPr>
            <a:endParaRPr lang="en-US" altLang="en-US" sz="1800" dirty="0" smtClean="0"/>
          </a:p>
          <a:p>
            <a:pPr eaLnBrk="1" hangingPunct="1">
              <a:lnSpc>
                <a:spcPct val="80000"/>
              </a:lnSpc>
              <a:defRPr/>
            </a:pPr>
            <a:r>
              <a:rPr lang="en-US" altLang="en-US" sz="1800" dirty="0" smtClean="0"/>
              <a:t>Silicosis</a:t>
            </a:r>
          </a:p>
          <a:p>
            <a:pPr eaLnBrk="1" hangingPunct="1">
              <a:lnSpc>
                <a:spcPct val="80000"/>
              </a:lnSpc>
              <a:defRPr/>
            </a:pPr>
            <a:endParaRPr lang="en-US" altLang="en-US" sz="1800" dirty="0" smtClean="0"/>
          </a:p>
          <a:p>
            <a:pPr eaLnBrk="1" hangingPunct="1">
              <a:lnSpc>
                <a:spcPct val="80000"/>
              </a:lnSpc>
              <a:defRPr/>
            </a:pPr>
            <a:r>
              <a:rPr lang="en-US" altLang="en-US" sz="1800" dirty="0" smtClean="0"/>
              <a:t>Diabetes mellitus</a:t>
            </a:r>
          </a:p>
          <a:p>
            <a:pPr eaLnBrk="1" hangingPunct="1">
              <a:lnSpc>
                <a:spcPct val="80000"/>
              </a:lnSpc>
              <a:defRPr/>
            </a:pPr>
            <a:endParaRPr lang="en-US" altLang="en-US" sz="1800" dirty="0" smtClean="0"/>
          </a:p>
          <a:p>
            <a:pPr eaLnBrk="1" hangingPunct="1">
              <a:lnSpc>
                <a:spcPct val="80000"/>
              </a:lnSpc>
              <a:defRPr/>
            </a:pPr>
            <a:r>
              <a:rPr lang="en-US" altLang="en-US" sz="1800" dirty="0" smtClean="0"/>
              <a:t>Chronic renal failure</a:t>
            </a:r>
          </a:p>
          <a:p>
            <a:pPr eaLnBrk="1" hangingPunct="1">
              <a:lnSpc>
                <a:spcPct val="80000"/>
              </a:lnSpc>
              <a:defRPr/>
            </a:pPr>
            <a:endParaRPr lang="en-US" altLang="en-US" sz="1800" dirty="0" smtClean="0"/>
          </a:p>
          <a:p>
            <a:pPr eaLnBrk="1" hangingPunct="1">
              <a:lnSpc>
                <a:spcPct val="80000"/>
              </a:lnSpc>
              <a:defRPr/>
            </a:pPr>
            <a:r>
              <a:rPr lang="en-US" altLang="en-US" sz="1800" dirty="0" smtClean="0"/>
              <a:t>Certain types of cancer (e.g., leukemia, cancer of the head, neck, or lung)</a:t>
            </a:r>
          </a:p>
          <a:p>
            <a:pPr eaLnBrk="1" hangingPunct="1">
              <a:lnSpc>
                <a:spcPct val="80000"/>
              </a:lnSpc>
              <a:defRPr/>
            </a:pPr>
            <a:endParaRPr lang="en-US" altLang="en-US" sz="1800" dirty="0" smtClean="0"/>
          </a:p>
          <a:p>
            <a:pPr eaLnBrk="1" hangingPunct="1">
              <a:lnSpc>
                <a:spcPct val="80000"/>
              </a:lnSpc>
              <a:defRPr/>
            </a:pPr>
            <a:r>
              <a:rPr lang="en-US" altLang="en-US" sz="1800" dirty="0" smtClean="0"/>
              <a:t>Certain intestinal conditions</a:t>
            </a:r>
          </a:p>
          <a:p>
            <a:pPr eaLnBrk="1" hangingPunct="1">
              <a:lnSpc>
                <a:spcPct val="80000"/>
              </a:lnSpc>
              <a:defRPr/>
            </a:pPr>
            <a:endParaRPr lang="en-US" altLang="en-US" sz="1800" dirty="0" smtClean="0"/>
          </a:p>
          <a:p>
            <a:pPr eaLnBrk="1" hangingPunct="1">
              <a:lnSpc>
                <a:spcPct val="80000"/>
              </a:lnSpc>
              <a:defRPr/>
            </a:pPr>
            <a:r>
              <a:rPr lang="en-US" altLang="en-US" sz="1800" dirty="0" smtClean="0"/>
              <a:t>Low body weight</a:t>
            </a:r>
          </a:p>
          <a:p>
            <a:pPr marL="0" indent="0" eaLnBrk="1" hangingPunct="1">
              <a:lnSpc>
                <a:spcPct val="80000"/>
              </a:lnSpc>
              <a:buFontTx/>
              <a:buNone/>
              <a:defRPr/>
            </a:pPr>
            <a:endParaRPr lang="en-US" altLang="en-US" sz="2000" dirty="0" smtClean="0"/>
          </a:p>
        </p:txBody>
      </p:sp>
      <p:sp>
        <p:nvSpPr>
          <p:cNvPr id="123910" name="Text Box 36"/>
          <p:cNvSpPr txBox="1">
            <a:spLocks noChangeArrowheads="1"/>
          </p:cNvSpPr>
          <p:nvPr/>
        </p:nvSpPr>
        <p:spPr bwMode="auto">
          <a:xfrm>
            <a:off x="533400" y="103505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50000"/>
              </a:spcBef>
              <a:buFontTx/>
              <a:buNone/>
            </a:pPr>
            <a:r>
              <a:rPr lang="en-US" altLang="en-US" sz="2800" dirty="0"/>
              <a:t>Some conditions increase probability of LTBI progressing to TB disease</a:t>
            </a:r>
          </a:p>
        </p:txBody>
      </p:sp>
      <p:sp>
        <p:nvSpPr>
          <p:cNvPr id="123911" name="Rectangle 38"/>
          <p:cNvSpPr>
            <a:spLocks noGrp="1" noChangeArrowheads="1"/>
          </p:cNvSpPr>
          <p:nvPr>
            <p:ph type="title"/>
          </p:nvPr>
        </p:nvSpPr>
        <p:spPr>
          <a:xfrm>
            <a:off x="427038" y="304800"/>
            <a:ext cx="8229600" cy="685800"/>
          </a:xfrm>
          <a:noFill/>
        </p:spPr>
        <p:txBody>
          <a:bodyPr/>
          <a:lstStyle/>
          <a:p>
            <a:pPr eaLnBrk="1" hangingPunct="1"/>
            <a:r>
              <a:rPr lang="en-US" altLang="en-US" dirty="0" smtClean="0">
                <a:solidFill>
                  <a:srgbClr val="532B64"/>
                </a:solidFill>
              </a:rPr>
              <a:t>Progression to TB Disease (2)</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259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98A7CBF-7943-4818-AEEA-0B16951D7421}" type="slidenum">
              <a:rPr lang="en-US" altLang="en-US" sz="2000" smtClean="0"/>
              <a:pPr>
                <a:spcBef>
                  <a:spcPct val="0"/>
                </a:spcBef>
                <a:buFontTx/>
                <a:buNone/>
              </a:pPr>
              <a:t>51</a:t>
            </a:fld>
            <a:endParaRPr lang="en-US" altLang="en-US" sz="2000" smtClean="0"/>
          </a:p>
        </p:txBody>
      </p:sp>
      <p:sp>
        <p:nvSpPr>
          <p:cNvPr id="125956" name="Rectangle 2"/>
          <p:cNvSpPr>
            <a:spLocks noGrp="1" noChangeArrowheads="1"/>
          </p:cNvSpPr>
          <p:nvPr>
            <p:ph type="title"/>
          </p:nvPr>
        </p:nvSpPr>
        <p:spPr>
          <a:xfrm>
            <a:off x="444500" y="152400"/>
            <a:ext cx="8229600" cy="685800"/>
          </a:xfrm>
        </p:spPr>
        <p:txBody>
          <a:bodyPr/>
          <a:lstStyle/>
          <a:p>
            <a:pPr eaLnBrk="1" hangingPunct="1"/>
            <a:r>
              <a:rPr lang="en-US" altLang="en-US" dirty="0" smtClean="0">
                <a:solidFill>
                  <a:srgbClr val="532B64"/>
                </a:solidFill>
              </a:rPr>
              <a:t>Progression to TB Disease (3)</a:t>
            </a:r>
          </a:p>
        </p:txBody>
      </p:sp>
      <p:pic>
        <p:nvPicPr>
          <p:cNvPr id="1259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971550"/>
            <a:ext cx="88709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2800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8B4333FB-3FF8-4B57-AC7F-D40DE1A7B936}" type="slidenum">
              <a:rPr lang="en-US" altLang="en-US" sz="2000" smtClean="0"/>
              <a:pPr>
                <a:spcBef>
                  <a:spcPct val="0"/>
                </a:spcBef>
                <a:buFontTx/>
                <a:buNone/>
              </a:pPr>
              <a:t>52</a:t>
            </a:fld>
            <a:endParaRPr lang="en-US" altLang="en-US" sz="2000" smtClean="0"/>
          </a:p>
        </p:txBody>
      </p:sp>
      <p:sp>
        <p:nvSpPr>
          <p:cNvPr id="128004" name="Rectangle 3"/>
          <p:cNvSpPr>
            <a:spLocks noGrp="1" noChangeArrowheads="1"/>
          </p:cNvSpPr>
          <p:nvPr>
            <p:ph type="body" sz="half" idx="1"/>
          </p:nvPr>
        </p:nvSpPr>
        <p:spPr>
          <a:xfrm>
            <a:off x="152400" y="1447800"/>
            <a:ext cx="4724400" cy="4953000"/>
          </a:xfrm>
        </p:spPr>
        <p:txBody>
          <a:bodyPr/>
          <a:lstStyle/>
          <a:p>
            <a:pPr eaLnBrk="1" hangingPunct="1">
              <a:lnSpc>
                <a:spcPct val="80000"/>
              </a:lnSpc>
              <a:buFontTx/>
              <a:buNone/>
            </a:pPr>
            <a:r>
              <a:rPr lang="en-US" altLang="en-US" sz="2800" dirty="0" smtClean="0"/>
              <a:t>In an HIV-infected person,</a:t>
            </a:r>
          </a:p>
          <a:p>
            <a:pPr eaLnBrk="1" hangingPunct="1">
              <a:lnSpc>
                <a:spcPct val="80000"/>
              </a:lnSpc>
              <a:buFontTx/>
              <a:buNone/>
            </a:pPr>
            <a:r>
              <a:rPr lang="en-US" altLang="en-US" sz="2800" dirty="0" smtClean="0"/>
              <a:t>TB can develop in one of</a:t>
            </a:r>
          </a:p>
          <a:p>
            <a:pPr eaLnBrk="1" hangingPunct="1">
              <a:lnSpc>
                <a:spcPct val="80000"/>
              </a:lnSpc>
              <a:buFontTx/>
              <a:buNone/>
            </a:pPr>
            <a:r>
              <a:rPr lang="en-US" altLang="en-US" sz="2800" dirty="0" smtClean="0"/>
              <a:t>two ways:</a:t>
            </a:r>
          </a:p>
          <a:p>
            <a:pPr eaLnBrk="1" hangingPunct="1">
              <a:lnSpc>
                <a:spcPct val="80000"/>
              </a:lnSpc>
              <a:buFontTx/>
              <a:buNone/>
            </a:pPr>
            <a:endParaRPr lang="en-US" altLang="en-US" sz="2000" dirty="0" smtClean="0"/>
          </a:p>
          <a:p>
            <a:pPr eaLnBrk="1" hangingPunct="1">
              <a:lnSpc>
                <a:spcPct val="80000"/>
              </a:lnSpc>
            </a:pPr>
            <a:r>
              <a:rPr lang="en-US" altLang="en-US" sz="2400" dirty="0" smtClean="0"/>
              <a:t>Person with LTBI becomes infected with HIV and then develops TB disease as the immune system is weakened</a:t>
            </a:r>
          </a:p>
          <a:p>
            <a:pPr eaLnBrk="1" hangingPunct="1">
              <a:lnSpc>
                <a:spcPct val="80000"/>
              </a:lnSpc>
              <a:buFontTx/>
              <a:buNone/>
            </a:pPr>
            <a:endParaRPr lang="en-US" altLang="en-US" sz="2000" dirty="0" smtClean="0"/>
          </a:p>
          <a:p>
            <a:pPr eaLnBrk="1" hangingPunct="1">
              <a:lnSpc>
                <a:spcPct val="80000"/>
              </a:lnSpc>
            </a:pPr>
            <a:r>
              <a:rPr lang="en-US" altLang="en-US" sz="2400" dirty="0" smtClean="0"/>
              <a:t>Person with HIV infection becomes infected with </a:t>
            </a:r>
            <a:r>
              <a:rPr lang="en-US" altLang="en-US" sz="2400" i="1" dirty="0" smtClean="0"/>
              <a:t>M. tuberculosis</a:t>
            </a:r>
            <a:r>
              <a:rPr lang="en-US" altLang="en-US" sz="2400" dirty="0" smtClean="0"/>
              <a:t> and then rapidly develops TB disease</a:t>
            </a:r>
          </a:p>
          <a:p>
            <a:pPr lvl="2" eaLnBrk="1" hangingPunct="1">
              <a:lnSpc>
                <a:spcPct val="80000"/>
              </a:lnSpc>
              <a:buFontTx/>
              <a:buNone/>
            </a:pPr>
            <a:endParaRPr lang="en-US" altLang="en-US" sz="2800" dirty="0" smtClean="0"/>
          </a:p>
        </p:txBody>
      </p:sp>
      <p:pic>
        <p:nvPicPr>
          <p:cNvPr id="128005" name="Picture 5" descr="TB_HIV"/>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l="10345" r="6897" b="10588"/>
          <a:stretch>
            <a:fillRect/>
          </a:stretch>
        </p:blipFill>
        <p:spPr>
          <a:xfrm>
            <a:off x="5257800" y="2133600"/>
            <a:ext cx="3657600" cy="2895600"/>
          </a:xfrm>
          <a:noFill/>
        </p:spPr>
      </p:pic>
      <p:sp>
        <p:nvSpPr>
          <p:cNvPr id="128006" name="Rectangle 7"/>
          <p:cNvSpPr>
            <a:spLocks noGrp="1" noChangeArrowheads="1"/>
          </p:cNvSpPr>
          <p:nvPr>
            <p:ph type="title"/>
          </p:nvPr>
        </p:nvSpPr>
        <p:spPr>
          <a:xfrm>
            <a:off x="152400" y="0"/>
            <a:ext cx="8686800" cy="1295400"/>
          </a:xfrm>
          <a:noFill/>
        </p:spPr>
        <p:txBody>
          <a:bodyPr/>
          <a:lstStyle/>
          <a:p>
            <a:pPr eaLnBrk="1" hangingPunct="1"/>
            <a:r>
              <a:rPr lang="en-US" altLang="en-US" dirty="0" smtClean="0">
                <a:solidFill>
                  <a:srgbClr val="532B64"/>
                </a:solidFill>
              </a:rPr>
              <a:t>Progression to TB Disease (4) </a:t>
            </a:r>
            <a:br>
              <a:rPr lang="en-US" altLang="en-US" dirty="0" smtClean="0">
                <a:solidFill>
                  <a:srgbClr val="532B64"/>
                </a:solidFill>
              </a:rPr>
            </a:br>
            <a:r>
              <a:rPr lang="en-US" altLang="en-US" sz="3200" dirty="0" smtClean="0">
                <a:solidFill>
                  <a:srgbClr val="532B64"/>
                </a:solidFill>
              </a:rPr>
              <a:t>TB and HIV</a:t>
            </a:r>
          </a:p>
        </p:txBody>
      </p:sp>
      <p:sp>
        <p:nvSpPr>
          <p:cNvPr id="128007" name="TextBox 7"/>
          <p:cNvSpPr txBox="1">
            <a:spLocks noChangeArrowheads="1"/>
          </p:cNvSpPr>
          <p:nvPr/>
        </p:nvSpPr>
        <p:spPr bwMode="auto">
          <a:xfrm>
            <a:off x="4953000" y="5029200"/>
            <a:ext cx="434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t>Image credit: Mississippi State Department of Health</a:t>
            </a:r>
            <a:endParaRPr lang="en-US" altLang="en-US" sz="4000">
              <a:solidFill>
                <a:srgbClr val="00999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3005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8C2B631A-4BB5-43A0-AC12-E154DEDDA257}" type="slidenum">
              <a:rPr lang="en-US" altLang="en-US" sz="2000" smtClean="0"/>
              <a:pPr>
                <a:spcBef>
                  <a:spcPct val="0"/>
                </a:spcBef>
                <a:buFontTx/>
                <a:buNone/>
              </a:pPr>
              <a:t>53</a:t>
            </a:fld>
            <a:endParaRPr lang="en-US" altLang="en-US" sz="2000" smtClean="0"/>
          </a:p>
        </p:txBody>
      </p:sp>
      <p:sp>
        <p:nvSpPr>
          <p:cNvPr id="130052" name="Rectangle 121"/>
          <p:cNvSpPr>
            <a:spLocks noGrp="1" noChangeArrowheads="1"/>
          </p:cNvSpPr>
          <p:nvPr>
            <p:ph type="title"/>
          </p:nvPr>
        </p:nvSpPr>
        <p:spPr>
          <a:xfrm>
            <a:off x="304800" y="0"/>
            <a:ext cx="8534400" cy="1219200"/>
          </a:xfrm>
        </p:spPr>
        <p:txBody>
          <a:bodyPr/>
          <a:lstStyle/>
          <a:p>
            <a:pPr eaLnBrk="1" hangingPunct="1"/>
            <a:r>
              <a:rPr lang="en-US" altLang="en-US" dirty="0" smtClean="0">
                <a:solidFill>
                  <a:srgbClr val="532B64"/>
                </a:solidFill>
              </a:rPr>
              <a:t>Progression to TB Disease (5)</a:t>
            </a:r>
            <a:br>
              <a:rPr lang="en-US" altLang="en-US" dirty="0" smtClean="0">
                <a:solidFill>
                  <a:srgbClr val="532B64"/>
                </a:solidFill>
              </a:rPr>
            </a:br>
            <a:r>
              <a:rPr lang="en-US" altLang="en-US" sz="3200" dirty="0" smtClean="0">
                <a:solidFill>
                  <a:srgbClr val="532B64"/>
                </a:solidFill>
              </a:rPr>
              <a:t>TB and HIV</a:t>
            </a:r>
          </a:p>
        </p:txBody>
      </p:sp>
      <p:sp>
        <p:nvSpPr>
          <p:cNvPr id="130053" name="Rectangle 5"/>
          <p:cNvSpPr>
            <a:spLocks noChangeArrowheads="1"/>
          </p:cNvSpPr>
          <p:nvPr/>
        </p:nvSpPr>
        <p:spPr bwMode="auto">
          <a:xfrm>
            <a:off x="457200" y="12192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400" dirty="0"/>
              <a:t>People who are infected with both </a:t>
            </a:r>
            <a:r>
              <a:rPr lang="en-US" altLang="en-US" sz="2400" i="1" dirty="0"/>
              <a:t>M. tuberculosis </a:t>
            </a:r>
            <a:r>
              <a:rPr lang="en-US" altLang="en-US" sz="2400" dirty="0"/>
              <a:t>and HIV are much more likely to develop TB disease</a:t>
            </a:r>
          </a:p>
        </p:txBody>
      </p:sp>
      <p:sp>
        <p:nvSpPr>
          <p:cNvPr id="130054" name="Rectangle 49"/>
          <p:cNvSpPr>
            <a:spLocks noChangeArrowheads="1"/>
          </p:cNvSpPr>
          <p:nvPr/>
        </p:nvSpPr>
        <p:spPr bwMode="auto">
          <a:xfrm>
            <a:off x="3276600" y="3048000"/>
            <a:ext cx="236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130055" name="Rectangle 140"/>
          <p:cNvSpPr>
            <a:spLocks noChangeArrowheads="1"/>
          </p:cNvSpPr>
          <p:nvPr/>
        </p:nvSpPr>
        <p:spPr bwMode="auto">
          <a:xfrm>
            <a:off x="0" y="2151063"/>
            <a:ext cx="304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130056" name="Rectangle 142"/>
          <p:cNvSpPr>
            <a:spLocks noChangeArrowheads="1"/>
          </p:cNvSpPr>
          <p:nvPr/>
        </p:nvSpPr>
        <p:spPr bwMode="auto">
          <a:xfrm>
            <a:off x="0" y="2151063"/>
            <a:ext cx="304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130057" name="Rectangle 144"/>
          <p:cNvSpPr>
            <a:spLocks noChangeArrowheads="1"/>
          </p:cNvSpPr>
          <p:nvPr/>
        </p:nvSpPr>
        <p:spPr bwMode="auto">
          <a:xfrm>
            <a:off x="0" y="2151063"/>
            <a:ext cx="3048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pic>
        <p:nvPicPr>
          <p:cNvPr id="1300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2017713"/>
            <a:ext cx="74199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32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EC8CC78-F959-4262-B28A-3218F48A882A}" type="slidenum">
              <a:rPr lang="en-US" altLang="en-US" sz="2000" smtClean="0"/>
              <a:pPr>
                <a:spcBef>
                  <a:spcPct val="0"/>
                </a:spcBef>
                <a:buFontTx/>
                <a:buNone/>
              </a:pPr>
              <a:t>54</a:t>
            </a:fld>
            <a:endParaRPr lang="en-US" altLang="en-US" sz="2000" smtClean="0"/>
          </a:p>
        </p:txBody>
      </p:sp>
      <p:sp>
        <p:nvSpPr>
          <p:cNvPr id="132100" name="Rectangle 2"/>
          <p:cNvSpPr>
            <a:spLocks noGrp="1" noChangeArrowheads="1"/>
          </p:cNvSpPr>
          <p:nvPr>
            <p:ph type="title"/>
          </p:nvPr>
        </p:nvSpPr>
        <p:spPr>
          <a:xfrm>
            <a:off x="381000" y="381000"/>
            <a:ext cx="8229600" cy="990600"/>
          </a:xfrm>
        </p:spPr>
        <p:txBody>
          <a:bodyPr/>
          <a:lstStyle/>
          <a:p>
            <a:pPr eaLnBrk="1" hangingPunct="1"/>
            <a:r>
              <a:rPr lang="en-US" altLang="en-US" dirty="0" smtClean="0">
                <a:solidFill>
                  <a:srgbClr val="532B64"/>
                </a:solidFill>
              </a:rPr>
              <a:t>Progression to TB Disease</a:t>
            </a:r>
            <a:br>
              <a:rPr lang="en-US" altLang="en-US" dirty="0" smtClean="0">
                <a:solidFill>
                  <a:srgbClr val="532B64"/>
                </a:solidFill>
              </a:rPr>
            </a:br>
            <a:r>
              <a:rPr lang="en-US" altLang="en-US" dirty="0" smtClean="0">
                <a:solidFill>
                  <a:srgbClr val="532B64"/>
                </a:solidFill>
              </a:rPr>
              <a:t>Study Question 1.13</a:t>
            </a:r>
          </a:p>
        </p:txBody>
      </p:sp>
      <p:sp>
        <p:nvSpPr>
          <p:cNvPr id="382979" name="Rectangle 3"/>
          <p:cNvSpPr>
            <a:spLocks noGrp="1" noChangeArrowheads="1"/>
          </p:cNvSpPr>
          <p:nvPr>
            <p:ph type="body" idx="1"/>
          </p:nvPr>
        </p:nvSpPr>
        <p:spPr>
          <a:xfrm>
            <a:off x="381000" y="1447800"/>
            <a:ext cx="8229600" cy="4830763"/>
          </a:xfrm>
        </p:spPr>
        <p:txBody>
          <a:bodyPr/>
          <a:lstStyle/>
          <a:p>
            <a:pPr eaLnBrk="1" hangingPunct="1">
              <a:lnSpc>
                <a:spcPct val="80000"/>
              </a:lnSpc>
              <a:buFontTx/>
              <a:buNone/>
            </a:pPr>
            <a:r>
              <a:rPr lang="en-US" altLang="en-US" sz="2400" dirty="0" smtClean="0"/>
              <a:t>	</a:t>
            </a:r>
            <a:r>
              <a:rPr lang="en-US" altLang="en-US" sz="2800" dirty="0" smtClean="0"/>
              <a:t>What percentage of people who have LTBI (but not HIV infection) usually develop TB disease?</a:t>
            </a:r>
            <a:r>
              <a:rPr lang="en-US" altLang="en-US" sz="2400" dirty="0" smtClean="0"/>
              <a:t> </a:t>
            </a:r>
            <a:endParaRPr lang="en-US" altLang="en-US" sz="1800" i="1" dirty="0" smtClean="0"/>
          </a:p>
          <a:p>
            <a:pPr eaLnBrk="1" hangingPunct="1">
              <a:lnSpc>
                <a:spcPct val="80000"/>
              </a:lnSpc>
              <a:buFontTx/>
              <a:buNone/>
            </a:pPr>
            <a:endParaRPr lang="en-US" altLang="en-US" sz="1800" i="1" dirty="0" smtClean="0"/>
          </a:p>
          <a:p>
            <a:pPr lvl="2" eaLnBrk="1" hangingPunct="1">
              <a:lnSpc>
                <a:spcPct val="80000"/>
              </a:lnSpc>
              <a:buClr>
                <a:srgbClr val="532B64"/>
              </a:buClr>
            </a:pPr>
            <a:r>
              <a:rPr lang="en-US" altLang="en-US" dirty="0" smtClean="0">
                <a:solidFill>
                  <a:srgbClr val="532B64"/>
                </a:solidFill>
              </a:rPr>
              <a:t>About 10% of all people with LTBI will develop TB disease at some point</a:t>
            </a:r>
          </a:p>
          <a:p>
            <a:pPr lvl="2" eaLnBrk="1" hangingPunct="1">
              <a:lnSpc>
                <a:spcPct val="80000"/>
              </a:lnSpc>
              <a:buClr>
                <a:srgbClr val="532B64"/>
              </a:buClr>
              <a:buFontTx/>
              <a:buNone/>
            </a:pPr>
            <a:endParaRPr lang="en-US" altLang="en-US" sz="1600" dirty="0" smtClean="0">
              <a:solidFill>
                <a:srgbClr val="532B64"/>
              </a:solidFill>
            </a:endParaRPr>
          </a:p>
          <a:p>
            <a:pPr lvl="3" eaLnBrk="1" hangingPunct="1">
              <a:lnSpc>
                <a:spcPct val="80000"/>
              </a:lnSpc>
              <a:buClr>
                <a:srgbClr val="532B64"/>
              </a:buClr>
            </a:pPr>
            <a:r>
              <a:rPr lang="en-US" altLang="en-US" sz="2400" dirty="0" smtClean="0">
                <a:solidFill>
                  <a:srgbClr val="532B64"/>
                </a:solidFill>
              </a:rPr>
              <a:t>In U.S., about 5% of recently infected will develop TB disease in first year or two after infection  </a:t>
            </a:r>
          </a:p>
          <a:p>
            <a:pPr lvl="3" eaLnBrk="1" hangingPunct="1">
              <a:lnSpc>
                <a:spcPct val="80000"/>
              </a:lnSpc>
              <a:buClr>
                <a:srgbClr val="532B64"/>
              </a:buClr>
              <a:buFontTx/>
              <a:buNone/>
            </a:pPr>
            <a:endParaRPr lang="en-US" altLang="en-US" sz="1600" dirty="0" smtClean="0">
              <a:solidFill>
                <a:srgbClr val="532B64"/>
              </a:solidFill>
            </a:endParaRPr>
          </a:p>
          <a:p>
            <a:pPr lvl="3" eaLnBrk="1" hangingPunct="1">
              <a:lnSpc>
                <a:spcPct val="80000"/>
              </a:lnSpc>
              <a:buClr>
                <a:srgbClr val="532B64"/>
              </a:buClr>
            </a:pPr>
            <a:r>
              <a:rPr lang="en-US" altLang="en-US" sz="2400" dirty="0" smtClean="0">
                <a:solidFill>
                  <a:srgbClr val="532B64"/>
                </a:solidFill>
              </a:rPr>
              <a:t>Additional 5% will develop disease later in life</a:t>
            </a:r>
          </a:p>
          <a:p>
            <a:pPr lvl="4" eaLnBrk="1" hangingPunct="1">
              <a:lnSpc>
                <a:spcPct val="80000"/>
              </a:lnSpc>
              <a:buClr>
                <a:srgbClr val="532B64"/>
              </a:buClr>
              <a:buFontTx/>
              <a:buNone/>
            </a:pPr>
            <a:endParaRPr lang="en-US" altLang="en-US" sz="1600" dirty="0" smtClean="0">
              <a:solidFill>
                <a:srgbClr val="532B64"/>
              </a:solidFill>
            </a:endParaRPr>
          </a:p>
          <a:p>
            <a:pPr lvl="2" eaLnBrk="1" hangingPunct="1">
              <a:lnSpc>
                <a:spcPct val="80000"/>
              </a:lnSpc>
              <a:buClr>
                <a:srgbClr val="532B64"/>
              </a:buClr>
            </a:pPr>
            <a:r>
              <a:rPr lang="en-US" altLang="en-US" dirty="0" smtClean="0">
                <a:solidFill>
                  <a:srgbClr val="532B64"/>
                </a:solidFill>
              </a:rPr>
              <a:t>Remaining 90% will remain free of disease for the rest of their lives</a:t>
            </a:r>
            <a:endParaRPr lang="en-US" altLang="en-US" sz="1800" dirty="0" smtClean="0">
              <a:solidFill>
                <a:srgbClr val="532B64"/>
              </a:solidFill>
            </a:endParaRPr>
          </a:p>
        </p:txBody>
      </p:sp>
      <p:sp>
        <p:nvSpPr>
          <p:cNvPr id="132102" name="Rectangle 4"/>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297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2979">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29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3414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656C937C-95DC-4307-95B1-F2FF6079D67B}" type="slidenum">
              <a:rPr lang="en-US" altLang="en-US" sz="2000" smtClean="0"/>
              <a:pPr>
                <a:spcBef>
                  <a:spcPct val="0"/>
                </a:spcBef>
                <a:buFontTx/>
                <a:buNone/>
              </a:pPr>
              <a:t>55</a:t>
            </a:fld>
            <a:endParaRPr lang="en-US" altLang="en-US" sz="2000" smtClean="0"/>
          </a:p>
        </p:txBody>
      </p:sp>
      <p:sp>
        <p:nvSpPr>
          <p:cNvPr id="134148" name="Rectangle 4"/>
          <p:cNvSpPr>
            <a:spLocks noGrp="1" noChangeArrowheads="1"/>
          </p:cNvSpPr>
          <p:nvPr>
            <p:ph type="title"/>
          </p:nvPr>
        </p:nvSpPr>
        <p:spPr>
          <a:xfrm>
            <a:off x="457200" y="685800"/>
            <a:ext cx="8229600" cy="685800"/>
          </a:xfrm>
        </p:spPr>
        <p:txBody>
          <a:bodyPr/>
          <a:lstStyle/>
          <a:p>
            <a:pPr eaLnBrk="1" hangingPunct="1"/>
            <a:r>
              <a:rPr lang="en-US" altLang="en-US" dirty="0" smtClean="0">
                <a:solidFill>
                  <a:srgbClr val="532B64"/>
                </a:solidFill>
              </a:rPr>
              <a:t>Progression to TB Disease</a:t>
            </a:r>
            <a:br>
              <a:rPr lang="en-US" altLang="en-US" dirty="0" smtClean="0">
                <a:solidFill>
                  <a:srgbClr val="532B64"/>
                </a:solidFill>
              </a:rPr>
            </a:br>
            <a:r>
              <a:rPr lang="en-US" altLang="en-US" dirty="0" smtClean="0">
                <a:solidFill>
                  <a:srgbClr val="532B64"/>
                </a:solidFill>
              </a:rPr>
              <a:t>Study Question 1.14</a:t>
            </a:r>
          </a:p>
        </p:txBody>
      </p:sp>
      <p:sp>
        <p:nvSpPr>
          <p:cNvPr id="134149" name="Rectangle 3"/>
          <p:cNvSpPr>
            <a:spLocks noGrp="1" noChangeArrowheads="1"/>
          </p:cNvSpPr>
          <p:nvPr>
            <p:ph type="body" sz="half" idx="1"/>
          </p:nvPr>
        </p:nvSpPr>
        <p:spPr>
          <a:xfrm>
            <a:off x="457200" y="1295400"/>
            <a:ext cx="8229600" cy="914400"/>
          </a:xfrm>
        </p:spPr>
        <p:txBody>
          <a:bodyPr/>
          <a:lstStyle/>
          <a:p>
            <a:pPr eaLnBrk="1" hangingPunct="1">
              <a:buFontTx/>
              <a:buNone/>
            </a:pPr>
            <a:r>
              <a:rPr lang="en-US" altLang="en-US" sz="2400" dirty="0" smtClean="0"/>
              <a:t>	What conditions appear to increase the risk that LTBI will progress to TB disease? </a:t>
            </a:r>
            <a:endParaRPr lang="en-US" altLang="en-US" sz="1800" i="1" dirty="0" smtClean="0"/>
          </a:p>
          <a:p>
            <a:pPr eaLnBrk="1" hangingPunct="1"/>
            <a:endParaRPr lang="en-US" altLang="en-US" sz="2400" dirty="0" smtClean="0"/>
          </a:p>
        </p:txBody>
      </p:sp>
      <p:sp>
        <p:nvSpPr>
          <p:cNvPr id="134150" name="Rectangle 114"/>
          <p:cNvSpPr>
            <a:spLocks noChangeArrowheads="1"/>
          </p:cNvSpPr>
          <p:nvPr/>
        </p:nvSpPr>
        <p:spPr bwMode="auto">
          <a:xfrm>
            <a:off x="381000" y="152400"/>
            <a:ext cx="80772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
        <p:nvSpPr>
          <p:cNvPr id="9" name="Rectangle 4"/>
          <p:cNvSpPr txBox="1">
            <a:spLocks noChangeArrowheads="1"/>
          </p:cNvSpPr>
          <p:nvPr/>
        </p:nvSpPr>
        <p:spPr bwMode="auto">
          <a:xfrm>
            <a:off x="457200" y="2324100"/>
            <a:ext cx="403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8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a:lstStyle>
          <a:p>
            <a:pPr eaLnBrk="1" hangingPunct="1">
              <a:lnSpc>
                <a:spcPct val="80000"/>
              </a:lnSpc>
              <a:buClr>
                <a:srgbClr val="532B64"/>
              </a:buClr>
              <a:defRPr/>
            </a:pPr>
            <a:r>
              <a:rPr lang="en-US" altLang="en-US" sz="1800" kern="0" dirty="0" smtClean="0">
                <a:solidFill>
                  <a:srgbClr val="532B64"/>
                </a:solidFill>
              </a:rPr>
              <a:t>Infection with HIV</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History of untreated or inadequately treated TB disease</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Recent TB infection (within the past 2 years)</a:t>
            </a:r>
          </a:p>
          <a:p>
            <a:pPr marL="0" indent="0" eaLnBrk="1" hangingPunct="1">
              <a:lnSpc>
                <a:spcPct val="80000"/>
              </a:lnSpc>
              <a:buClr>
                <a:srgbClr val="532B64"/>
              </a:buClr>
              <a:buFontTx/>
              <a:buNone/>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Immunosuppressive therapy such as tumor necrosis factor-alpha (TNF) antagonists, systemic corticosteroids, or immunosuppressive drug therapy following organ transplantation</a:t>
            </a:r>
          </a:p>
        </p:txBody>
      </p:sp>
      <p:sp>
        <p:nvSpPr>
          <p:cNvPr id="10" name="Rectangle 5"/>
          <p:cNvSpPr txBox="1">
            <a:spLocks noChangeArrowheads="1"/>
          </p:cNvSpPr>
          <p:nvPr/>
        </p:nvSpPr>
        <p:spPr bwMode="auto">
          <a:xfrm>
            <a:off x="4724400" y="2333625"/>
            <a:ext cx="40386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80"/>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8080"/>
              </a:buClr>
              <a:buChar char="–"/>
              <a:defRPr sz="2800" b="1">
                <a:solidFill>
                  <a:schemeClr val="tx1"/>
                </a:solidFill>
                <a:latin typeface="+mn-lt"/>
              </a:defRPr>
            </a:lvl2pPr>
            <a:lvl3pPr marL="1143000" indent="-228600" algn="l" rtl="0" eaLnBrk="0" fontAlgn="base" hangingPunct="0">
              <a:spcBef>
                <a:spcPct val="20000"/>
              </a:spcBef>
              <a:spcAft>
                <a:spcPct val="0"/>
              </a:spcAft>
              <a:buClr>
                <a:srgbClr val="008080"/>
              </a:buClr>
              <a:buChar char="•"/>
              <a:defRPr sz="2400" b="1">
                <a:solidFill>
                  <a:schemeClr val="tx1"/>
                </a:solidFill>
                <a:latin typeface="+mn-lt"/>
              </a:defRPr>
            </a:lvl3pPr>
            <a:lvl4pPr marL="1600200" indent="-228600" algn="l" rtl="0" eaLnBrk="0" fontAlgn="base" hangingPunct="0">
              <a:spcBef>
                <a:spcPct val="20000"/>
              </a:spcBef>
              <a:spcAft>
                <a:spcPct val="0"/>
              </a:spcAft>
              <a:buClr>
                <a:srgbClr val="008080"/>
              </a:buClr>
              <a:buChar char="–"/>
              <a:defRPr sz="2000" b="1">
                <a:solidFill>
                  <a:schemeClr val="tx1"/>
                </a:solidFill>
                <a:latin typeface="+mn-lt"/>
              </a:defRPr>
            </a:lvl4pPr>
            <a:lvl5pPr marL="2057400" indent="-228600" algn="l" rtl="0" eaLnBrk="0" fontAlgn="base" hangingPunct="0">
              <a:spcBef>
                <a:spcPct val="20000"/>
              </a:spcBef>
              <a:spcAft>
                <a:spcPct val="0"/>
              </a:spcAft>
              <a:buClr>
                <a:srgbClr val="008080"/>
              </a:buClr>
              <a:buChar char="»"/>
              <a:defRPr sz="2000" b="1">
                <a:solidFill>
                  <a:schemeClr val="tx1"/>
                </a:solidFill>
                <a:latin typeface="+mn-lt"/>
              </a:defRPr>
            </a:lvl5pPr>
            <a:lvl6pPr marL="2514600" indent="-228600" algn="l" rtl="0" fontAlgn="base">
              <a:spcBef>
                <a:spcPct val="20000"/>
              </a:spcBef>
              <a:spcAft>
                <a:spcPct val="0"/>
              </a:spcAft>
              <a:buClr>
                <a:srgbClr val="008080"/>
              </a:buClr>
              <a:buChar char="»"/>
              <a:defRPr sz="2000" b="1">
                <a:solidFill>
                  <a:schemeClr val="tx1"/>
                </a:solidFill>
                <a:latin typeface="+mn-lt"/>
              </a:defRPr>
            </a:lvl6pPr>
            <a:lvl7pPr marL="2971800" indent="-228600" algn="l" rtl="0" fontAlgn="base">
              <a:spcBef>
                <a:spcPct val="20000"/>
              </a:spcBef>
              <a:spcAft>
                <a:spcPct val="0"/>
              </a:spcAft>
              <a:buClr>
                <a:srgbClr val="008080"/>
              </a:buClr>
              <a:buChar char="»"/>
              <a:defRPr sz="2000" b="1">
                <a:solidFill>
                  <a:schemeClr val="tx1"/>
                </a:solidFill>
                <a:latin typeface="+mn-lt"/>
              </a:defRPr>
            </a:lvl7pPr>
            <a:lvl8pPr marL="3429000" indent="-228600" algn="l" rtl="0" fontAlgn="base">
              <a:spcBef>
                <a:spcPct val="20000"/>
              </a:spcBef>
              <a:spcAft>
                <a:spcPct val="0"/>
              </a:spcAft>
              <a:buClr>
                <a:srgbClr val="008080"/>
              </a:buClr>
              <a:buChar char="»"/>
              <a:defRPr sz="2000" b="1">
                <a:solidFill>
                  <a:schemeClr val="tx1"/>
                </a:solidFill>
                <a:latin typeface="+mn-lt"/>
              </a:defRPr>
            </a:lvl8pPr>
            <a:lvl9pPr marL="3886200" indent="-228600" algn="l" rtl="0" fontAlgn="base">
              <a:spcBef>
                <a:spcPct val="20000"/>
              </a:spcBef>
              <a:spcAft>
                <a:spcPct val="0"/>
              </a:spcAft>
              <a:buClr>
                <a:srgbClr val="008080"/>
              </a:buClr>
              <a:buChar char="»"/>
              <a:defRPr sz="2000" b="1">
                <a:solidFill>
                  <a:schemeClr val="tx1"/>
                </a:solidFill>
                <a:latin typeface="+mn-lt"/>
              </a:defRPr>
            </a:lvl9pPr>
          </a:lstStyle>
          <a:p>
            <a:pPr eaLnBrk="1" hangingPunct="1">
              <a:lnSpc>
                <a:spcPct val="80000"/>
              </a:lnSpc>
              <a:buClr>
                <a:srgbClr val="532B64"/>
              </a:buClr>
              <a:defRPr/>
            </a:pPr>
            <a:r>
              <a:rPr lang="en-US" altLang="en-US" sz="1800" kern="0" dirty="0" smtClean="0">
                <a:solidFill>
                  <a:srgbClr val="532B64"/>
                </a:solidFill>
              </a:rPr>
              <a:t>Abusing drugs or alcohol or smoking cigarettes</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Silicosis</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Diabetes mellitus</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Chronic renal failure</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Certain types of cancer (e.g., leukemia, cancer of the head, neck, or lung)</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Certain intestinal conditions</a:t>
            </a:r>
          </a:p>
          <a:p>
            <a:pPr eaLnBrk="1" hangingPunct="1">
              <a:lnSpc>
                <a:spcPct val="80000"/>
              </a:lnSpc>
              <a:buClr>
                <a:srgbClr val="532B64"/>
              </a:buClr>
              <a:defRPr/>
            </a:pPr>
            <a:endParaRPr lang="en-US" altLang="en-US" sz="1000" kern="0" dirty="0" smtClean="0">
              <a:solidFill>
                <a:srgbClr val="532B64"/>
              </a:solidFill>
            </a:endParaRPr>
          </a:p>
          <a:p>
            <a:pPr eaLnBrk="1" hangingPunct="1">
              <a:lnSpc>
                <a:spcPct val="80000"/>
              </a:lnSpc>
              <a:buClr>
                <a:srgbClr val="532B64"/>
              </a:buClr>
              <a:defRPr/>
            </a:pPr>
            <a:r>
              <a:rPr lang="en-US" altLang="en-US" sz="1800" kern="0" dirty="0" smtClean="0">
                <a:solidFill>
                  <a:srgbClr val="532B64"/>
                </a:solidFill>
              </a:rPr>
              <a:t>Low body weight</a:t>
            </a:r>
          </a:p>
          <a:p>
            <a:pPr marL="0" indent="0" eaLnBrk="1" hangingPunct="1">
              <a:lnSpc>
                <a:spcPct val="80000"/>
              </a:lnSpc>
              <a:buFontTx/>
              <a:buNone/>
              <a:defRPr/>
            </a:pPr>
            <a:endParaRPr lang="en-US" altLang="en-US" sz="20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36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E1B7266B-D6D2-4EA4-9555-46825CA124A9}" type="slidenum">
              <a:rPr lang="en-US" altLang="en-US" sz="2000" smtClean="0"/>
              <a:pPr>
                <a:spcBef>
                  <a:spcPct val="0"/>
                </a:spcBef>
                <a:buFontTx/>
                <a:buNone/>
              </a:pPr>
              <a:t>56</a:t>
            </a:fld>
            <a:endParaRPr lang="en-US" altLang="en-US" sz="2000" smtClean="0"/>
          </a:p>
        </p:txBody>
      </p:sp>
      <p:sp>
        <p:nvSpPr>
          <p:cNvPr id="136196" name="Rectangle 2"/>
          <p:cNvSpPr>
            <a:spLocks noGrp="1" noChangeArrowheads="1"/>
          </p:cNvSpPr>
          <p:nvPr>
            <p:ph type="title"/>
          </p:nvPr>
        </p:nvSpPr>
        <p:spPr>
          <a:xfrm>
            <a:off x="381000" y="457200"/>
            <a:ext cx="8229600" cy="914400"/>
          </a:xfrm>
        </p:spPr>
        <p:txBody>
          <a:bodyPr/>
          <a:lstStyle/>
          <a:p>
            <a:pPr eaLnBrk="1" hangingPunct="1"/>
            <a:r>
              <a:rPr lang="en-US" altLang="en-US" dirty="0" smtClean="0">
                <a:solidFill>
                  <a:srgbClr val="532B64"/>
                </a:solidFill>
              </a:rPr>
              <a:t>Progression to TB Disease</a:t>
            </a:r>
            <a:br>
              <a:rPr lang="en-US" altLang="en-US" dirty="0" smtClean="0">
                <a:solidFill>
                  <a:srgbClr val="532B64"/>
                </a:solidFill>
              </a:rPr>
            </a:br>
            <a:r>
              <a:rPr lang="en-US" altLang="en-US" dirty="0" smtClean="0">
                <a:solidFill>
                  <a:srgbClr val="532B64"/>
                </a:solidFill>
              </a:rPr>
              <a:t>Study Question 1.15</a:t>
            </a:r>
          </a:p>
        </p:txBody>
      </p:sp>
      <p:sp>
        <p:nvSpPr>
          <p:cNvPr id="394243" name="Rectangle 3"/>
          <p:cNvSpPr>
            <a:spLocks noGrp="1" noChangeArrowheads="1"/>
          </p:cNvSpPr>
          <p:nvPr>
            <p:ph type="body" idx="1"/>
          </p:nvPr>
        </p:nvSpPr>
        <p:spPr>
          <a:xfrm>
            <a:off x="381000" y="1447800"/>
            <a:ext cx="8229600" cy="4876800"/>
          </a:xfrm>
        </p:spPr>
        <p:txBody>
          <a:bodyPr/>
          <a:lstStyle/>
          <a:p>
            <a:pPr marL="533400" indent="-533400" eaLnBrk="1" hangingPunct="1">
              <a:lnSpc>
                <a:spcPct val="80000"/>
              </a:lnSpc>
              <a:buFontTx/>
              <a:buNone/>
            </a:pPr>
            <a:r>
              <a:rPr lang="en-US" altLang="en-US" sz="2400" dirty="0" smtClean="0"/>
              <a:t>How does being infected with both </a:t>
            </a:r>
            <a:r>
              <a:rPr lang="en-US" altLang="en-US" sz="2400" i="1" dirty="0" smtClean="0"/>
              <a:t>M. tuberculosis</a:t>
            </a:r>
            <a:endParaRPr lang="en-US" altLang="en-US" sz="2400" dirty="0" smtClean="0"/>
          </a:p>
          <a:p>
            <a:pPr marL="533400" indent="-533400" eaLnBrk="1" hangingPunct="1">
              <a:lnSpc>
                <a:spcPct val="80000"/>
              </a:lnSpc>
              <a:buFontTx/>
              <a:buNone/>
            </a:pPr>
            <a:r>
              <a:rPr lang="en-US" altLang="en-US" sz="2400" dirty="0" smtClean="0"/>
              <a:t>and HIV affect the risk for TB disease?</a:t>
            </a:r>
            <a:r>
              <a:rPr lang="en-US" altLang="en-US" sz="1600" dirty="0" smtClean="0"/>
              <a:t> </a:t>
            </a:r>
            <a:endParaRPr lang="en-US" altLang="en-US" sz="1800" i="1" dirty="0" smtClean="0"/>
          </a:p>
          <a:p>
            <a:pPr marL="533400" indent="-533400" eaLnBrk="1" hangingPunct="1">
              <a:lnSpc>
                <a:spcPct val="80000"/>
              </a:lnSpc>
              <a:buFontTx/>
              <a:buNone/>
            </a:pPr>
            <a:endParaRPr lang="en-US" altLang="en-US" sz="1800" i="1" dirty="0" smtClean="0"/>
          </a:p>
          <a:p>
            <a:pPr marL="533400" indent="-533400" eaLnBrk="1" hangingPunct="1">
              <a:lnSpc>
                <a:spcPct val="80000"/>
              </a:lnSpc>
              <a:buClr>
                <a:srgbClr val="532B64"/>
              </a:buClr>
            </a:pPr>
            <a:r>
              <a:rPr lang="en-US" altLang="en-US" sz="2400" dirty="0" smtClean="0">
                <a:solidFill>
                  <a:srgbClr val="532B64"/>
                </a:solidFill>
              </a:rPr>
              <a:t>Much more likely to develop TB disease</a:t>
            </a:r>
          </a:p>
          <a:p>
            <a:pPr marL="533400" indent="-533400" eaLnBrk="1" hangingPunct="1">
              <a:lnSpc>
                <a:spcPct val="80000"/>
              </a:lnSpc>
              <a:buClr>
                <a:srgbClr val="532B64"/>
              </a:buClr>
              <a:buFontTx/>
              <a:buNone/>
            </a:pPr>
            <a:endParaRPr lang="en-US" altLang="en-US" sz="1600" dirty="0" smtClean="0">
              <a:solidFill>
                <a:srgbClr val="532B64"/>
              </a:solidFill>
            </a:endParaRPr>
          </a:p>
          <a:p>
            <a:pPr marL="533400" indent="-533400" eaLnBrk="1" hangingPunct="1">
              <a:lnSpc>
                <a:spcPct val="80000"/>
              </a:lnSpc>
              <a:buClr>
                <a:srgbClr val="532B64"/>
              </a:buClr>
            </a:pPr>
            <a:r>
              <a:rPr lang="en-US" altLang="en-US" sz="2400" dirty="0" smtClean="0">
                <a:solidFill>
                  <a:srgbClr val="532B64"/>
                </a:solidFill>
              </a:rPr>
              <a:t>Risk of developing TB disease is 7% to 10% EACH YEAR (if HIV is not being treated)</a:t>
            </a:r>
          </a:p>
          <a:p>
            <a:pPr marL="533400" indent="-533400" eaLnBrk="1" hangingPunct="1">
              <a:lnSpc>
                <a:spcPct val="80000"/>
              </a:lnSpc>
              <a:buClr>
                <a:srgbClr val="532B64"/>
              </a:buClr>
            </a:pPr>
            <a:endParaRPr lang="en-US" altLang="en-US" sz="1600" dirty="0" smtClean="0">
              <a:solidFill>
                <a:srgbClr val="532B64"/>
              </a:solidFill>
            </a:endParaRPr>
          </a:p>
          <a:p>
            <a:pPr marL="533400" indent="-533400" eaLnBrk="1" hangingPunct="1">
              <a:lnSpc>
                <a:spcPct val="80000"/>
              </a:lnSpc>
              <a:buClr>
                <a:srgbClr val="532B64"/>
              </a:buClr>
            </a:pPr>
            <a:r>
              <a:rPr lang="en-US" altLang="en-US" sz="2400" dirty="0" smtClean="0">
                <a:solidFill>
                  <a:srgbClr val="532B64"/>
                </a:solidFill>
              </a:rPr>
              <a:t>In an HIV-infected person, TB disease can develop in two ways:</a:t>
            </a:r>
            <a:endParaRPr lang="en-US" altLang="en-US" sz="1600" dirty="0" smtClean="0">
              <a:solidFill>
                <a:srgbClr val="532B64"/>
              </a:solidFill>
            </a:endParaRPr>
          </a:p>
          <a:p>
            <a:pPr marL="1295400" lvl="2" indent="-381000" eaLnBrk="1" hangingPunct="1">
              <a:lnSpc>
                <a:spcPct val="80000"/>
              </a:lnSpc>
              <a:buClr>
                <a:srgbClr val="532B64"/>
              </a:buClr>
              <a:buFontTx/>
              <a:buAutoNum type="arabicPeriod"/>
            </a:pPr>
            <a:r>
              <a:rPr lang="en-US" altLang="en-US" sz="2000" dirty="0" smtClean="0">
                <a:solidFill>
                  <a:srgbClr val="532B64"/>
                </a:solidFill>
              </a:rPr>
              <a:t>Person with LTBI becomes infected with HIV and then develops TB disease as the immune system is weakened</a:t>
            </a:r>
          </a:p>
          <a:p>
            <a:pPr marL="1295400" lvl="2" indent="-381000" eaLnBrk="1" hangingPunct="1">
              <a:lnSpc>
                <a:spcPct val="80000"/>
              </a:lnSpc>
              <a:buClr>
                <a:srgbClr val="532B64"/>
              </a:buClr>
              <a:buFontTx/>
              <a:buAutoNum type="arabicPeriod"/>
            </a:pPr>
            <a:endParaRPr lang="en-US" altLang="en-US" sz="1400" dirty="0" smtClean="0">
              <a:solidFill>
                <a:srgbClr val="532B64"/>
              </a:solidFill>
            </a:endParaRPr>
          </a:p>
          <a:p>
            <a:pPr marL="1295400" lvl="2" indent="-381000" eaLnBrk="1" hangingPunct="1">
              <a:lnSpc>
                <a:spcPct val="80000"/>
              </a:lnSpc>
              <a:buClr>
                <a:srgbClr val="532B64"/>
              </a:buClr>
              <a:buFontTx/>
              <a:buAutoNum type="arabicPeriod"/>
            </a:pPr>
            <a:r>
              <a:rPr lang="en-US" altLang="en-US" sz="2000" dirty="0" smtClean="0">
                <a:solidFill>
                  <a:srgbClr val="532B64"/>
                </a:solidFill>
              </a:rPr>
              <a:t>Person with HIV infection becomes infected with </a:t>
            </a:r>
            <a:r>
              <a:rPr lang="en-US" altLang="en-US" sz="2000" i="1" dirty="0" smtClean="0">
                <a:solidFill>
                  <a:srgbClr val="532B64"/>
                </a:solidFill>
              </a:rPr>
              <a:t>M. tuberculosis </a:t>
            </a:r>
            <a:r>
              <a:rPr lang="en-US" altLang="en-US" sz="2000" dirty="0" smtClean="0">
                <a:solidFill>
                  <a:srgbClr val="532B64"/>
                </a:solidFill>
              </a:rPr>
              <a:t>and then rapidly develops TB disease</a:t>
            </a:r>
            <a:endParaRPr lang="en-US" altLang="en-US" sz="500" dirty="0" smtClean="0">
              <a:solidFill>
                <a:srgbClr val="532B64"/>
              </a:solidFill>
            </a:endParaRPr>
          </a:p>
          <a:p>
            <a:pPr marL="533400" indent="-533400" eaLnBrk="1" hangingPunct="1">
              <a:lnSpc>
                <a:spcPct val="80000"/>
              </a:lnSpc>
              <a:buFontTx/>
              <a:buNone/>
            </a:pPr>
            <a:r>
              <a:rPr lang="en-US" altLang="en-US" sz="300" dirty="0" smtClean="0">
                <a:solidFill>
                  <a:srgbClr val="7030A0"/>
                </a:solidFill>
              </a:rPr>
              <a:t>		</a:t>
            </a:r>
          </a:p>
          <a:p>
            <a:pPr marL="533400" indent="-533400" eaLnBrk="1" hangingPunct="1">
              <a:lnSpc>
                <a:spcPct val="80000"/>
              </a:lnSpc>
            </a:pPr>
            <a:endParaRPr lang="en-US" altLang="en-US" sz="300" dirty="0" smtClean="0">
              <a:solidFill>
                <a:srgbClr val="7030A0"/>
              </a:solidFill>
            </a:endParaRPr>
          </a:p>
        </p:txBody>
      </p:sp>
      <p:sp>
        <p:nvSpPr>
          <p:cNvPr id="136198" name="Rectangle 4"/>
          <p:cNvSpPr>
            <a:spLocks noChangeArrowheads="1"/>
          </p:cNvSpPr>
          <p:nvPr/>
        </p:nvSpPr>
        <p:spPr bwMode="auto">
          <a:xfrm>
            <a:off x="381000" y="152400"/>
            <a:ext cx="8305800" cy="12192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424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424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424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4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495300" y="1981200"/>
            <a:ext cx="8229600" cy="1143000"/>
          </a:xfrm>
        </p:spPr>
        <p:txBody>
          <a:bodyPr/>
          <a:lstStyle/>
          <a:p>
            <a:r>
              <a:rPr lang="en-US" altLang="en-US" sz="4800" dirty="0" smtClean="0">
                <a:solidFill>
                  <a:srgbClr val="532B64"/>
                </a:solidFill>
              </a:rPr>
              <a:t>TB Pathogenesis</a:t>
            </a:r>
          </a:p>
        </p:txBody>
      </p:sp>
      <p:sp>
        <p:nvSpPr>
          <p:cNvPr id="138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38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97850C4-E163-4D56-84B4-8EF6D2C14429}" type="slidenum">
              <a:rPr lang="en-US" altLang="en-US" sz="2000" smtClean="0"/>
              <a:pPr>
                <a:spcBef>
                  <a:spcPct val="0"/>
                </a:spcBef>
                <a:buFontTx/>
                <a:buNone/>
              </a:pPr>
              <a:t>57</a:t>
            </a:fld>
            <a:endParaRPr lang="en-US" altLang="en-US" sz="2000" smtClean="0"/>
          </a:p>
        </p:txBody>
      </p:sp>
      <p:sp>
        <p:nvSpPr>
          <p:cNvPr id="138245"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 name="TextBox 6"/>
          <p:cNvSpPr txBox="1"/>
          <p:nvPr/>
        </p:nvSpPr>
        <p:spPr>
          <a:xfrm>
            <a:off x="2057400" y="3152775"/>
            <a:ext cx="4953000" cy="1323975"/>
          </a:xfrm>
          <a:prstGeom prst="rect">
            <a:avLst/>
          </a:prstGeom>
          <a:noFill/>
        </p:spPr>
        <p:txBody>
          <a:bodyPr>
            <a:spAutoFit/>
          </a:bodyPr>
          <a:lstStyle/>
          <a:p>
            <a:pPr>
              <a:defRPr/>
            </a:pPr>
            <a:r>
              <a:rPr lang="en-US" dirty="0">
                <a:solidFill>
                  <a:srgbClr val="532B64"/>
                </a:solidFill>
                <a:latin typeface="Arial" charset="0"/>
              </a:rPr>
              <a:t>Sites of TB Disease</a:t>
            </a:r>
            <a:endParaRPr lang="en-US" kern="0" dirty="0">
              <a:solidFill>
                <a:srgbClr val="532B64"/>
              </a:solidFill>
            </a:endParaRPr>
          </a:p>
          <a:p>
            <a:pP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402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D2F10D2-563E-4A12-98F3-E8C92D5477A7}" type="slidenum">
              <a:rPr lang="en-US" altLang="en-US" sz="2000" smtClean="0"/>
              <a:pPr>
                <a:spcBef>
                  <a:spcPct val="0"/>
                </a:spcBef>
                <a:buFontTx/>
                <a:buNone/>
              </a:pPr>
              <a:t>58</a:t>
            </a:fld>
            <a:endParaRPr lang="en-US" altLang="en-US" sz="2000" smtClean="0"/>
          </a:p>
        </p:txBody>
      </p:sp>
      <p:sp>
        <p:nvSpPr>
          <p:cNvPr id="140292" name="Rectangle 2"/>
          <p:cNvSpPr>
            <a:spLocks noGrp="1" noChangeArrowheads="1"/>
          </p:cNvSpPr>
          <p:nvPr>
            <p:ph type="title"/>
          </p:nvPr>
        </p:nvSpPr>
        <p:spPr>
          <a:xfrm>
            <a:off x="427038" y="152400"/>
            <a:ext cx="8229600" cy="685800"/>
          </a:xfrm>
        </p:spPr>
        <p:txBody>
          <a:bodyPr/>
          <a:lstStyle/>
          <a:p>
            <a:pPr eaLnBrk="1" hangingPunct="1"/>
            <a:r>
              <a:rPr lang="en-US" altLang="en-US" dirty="0" smtClean="0">
                <a:solidFill>
                  <a:srgbClr val="532B64"/>
                </a:solidFill>
              </a:rPr>
              <a:t>Sites of TB Disease (1)</a:t>
            </a:r>
          </a:p>
        </p:txBody>
      </p:sp>
      <p:sp>
        <p:nvSpPr>
          <p:cNvPr id="140293" name="Rectangle 3"/>
          <p:cNvSpPr>
            <a:spLocks noGrp="1" noChangeArrowheads="1"/>
          </p:cNvSpPr>
          <p:nvPr>
            <p:ph type="body" sz="half" idx="1"/>
          </p:nvPr>
        </p:nvSpPr>
        <p:spPr>
          <a:xfrm>
            <a:off x="427038" y="865188"/>
            <a:ext cx="8686800" cy="914400"/>
          </a:xfrm>
        </p:spPr>
        <p:txBody>
          <a:bodyPr/>
          <a:lstStyle/>
          <a:p>
            <a:pPr algn="ctr" eaLnBrk="1" hangingPunct="1">
              <a:buFontTx/>
              <a:buNone/>
            </a:pPr>
            <a:r>
              <a:rPr lang="en-US" altLang="en-US" sz="2800" dirty="0" smtClean="0"/>
              <a:t>Bacilli may reach any part of the body, but common sites include:</a:t>
            </a:r>
          </a:p>
        </p:txBody>
      </p:sp>
      <p:pic>
        <p:nvPicPr>
          <p:cNvPr id="1402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808163"/>
            <a:ext cx="767715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42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12B5C16-8410-43FD-9614-4D1CCB74EB0B}" type="slidenum">
              <a:rPr lang="en-US" altLang="en-US" sz="2000" smtClean="0"/>
              <a:pPr>
                <a:spcBef>
                  <a:spcPct val="0"/>
                </a:spcBef>
                <a:buFontTx/>
                <a:buNone/>
              </a:pPr>
              <a:t>59</a:t>
            </a:fld>
            <a:endParaRPr lang="en-US" altLang="en-US" sz="2000" smtClean="0"/>
          </a:p>
        </p:txBody>
      </p:sp>
      <p:sp>
        <p:nvSpPr>
          <p:cNvPr id="142340" name="Rectangle 2"/>
          <p:cNvSpPr>
            <a:spLocks noGrp="1" noChangeArrowheads="1"/>
          </p:cNvSpPr>
          <p:nvPr>
            <p:ph type="title"/>
          </p:nvPr>
        </p:nvSpPr>
        <p:spPr>
          <a:xfrm>
            <a:off x="304800" y="0"/>
            <a:ext cx="8229600" cy="838200"/>
          </a:xfrm>
        </p:spPr>
        <p:txBody>
          <a:bodyPr/>
          <a:lstStyle/>
          <a:p>
            <a:pPr eaLnBrk="1" hangingPunct="1"/>
            <a:r>
              <a:rPr lang="en-US" altLang="en-US" dirty="0" smtClean="0">
                <a:solidFill>
                  <a:srgbClr val="532B64"/>
                </a:solidFill>
              </a:rPr>
              <a:t>Sites of TB Disease (2)</a:t>
            </a:r>
          </a:p>
        </p:txBody>
      </p:sp>
      <p:graphicFrame>
        <p:nvGraphicFramePr>
          <p:cNvPr id="390180" name="Group 36"/>
          <p:cNvGraphicFramePr>
            <a:graphicFrameLocks noGrp="1"/>
          </p:cNvGraphicFramePr>
          <p:nvPr>
            <p:ph type="tbl" idx="1"/>
          </p:nvPr>
        </p:nvGraphicFramePr>
        <p:xfrm>
          <a:off x="304800" y="990600"/>
          <a:ext cx="8534400" cy="5132388"/>
        </p:xfrm>
        <a:graphic>
          <a:graphicData uri="http://schemas.openxmlformats.org/drawingml/2006/table">
            <a:tbl>
              <a:tblPr/>
              <a:tblGrid>
                <a:gridCol w="3003550"/>
                <a:gridCol w="2686050"/>
                <a:gridCol w="2844800"/>
              </a:tblGrid>
              <a:tr h="569913">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tx1"/>
                          </a:solidFill>
                          <a:effectLst/>
                          <a:latin typeface="Arial" charset="0"/>
                        </a:rPr>
                        <a:t>Frequency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Pulmonary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Lungs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Most TB cases are pulmonary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6849">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Extrapulmonary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7030A0"/>
                        </a:buClr>
                        <a:buSzTx/>
                        <a:buFont typeface="Wingdings" panose="05000000000000000000" pitchFamily="2" charset="2"/>
                        <a:buNone/>
                        <a:tabLst/>
                      </a:pPr>
                      <a:r>
                        <a:rPr kumimoji="0" lang="en-US" sz="2000" b="1" i="0" u="none" strike="noStrike" cap="none" normalizeH="0" baseline="0" dirty="0" smtClean="0">
                          <a:ln>
                            <a:noFill/>
                          </a:ln>
                          <a:solidFill>
                            <a:schemeClr val="tx1"/>
                          </a:solidFill>
                          <a:effectLst/>
                          <a:latin typeface="Arial" charset="0"/>
                        </a:rPr>
                        <a:t>Places other than lungs such as:</a:t>
                      </a: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Larynx</a:t>
                      </a: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Lymph nodes</a:t>
                      </a: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Pleura</a:t>
                      </a:r>
                      <a:endParaRPr kumimoji="0" lang="en-US" sz="2000" b="0" i="0" u="none" strike="noStrike" cap="none" normalizeH="0" baseline="0" dirty="0" smtClean="0">
                        <a:ln>
                          <a:noFill/>
                        </a:ln>
                        <a:solidFill>
                          <a:schemeClr val="tx1"/>
                        </a:solidFill>
                        <a:effectLst/>
                        <a:latin typeface="Arial" charset="0"/>
                      </a:endParaRP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Brain</a:t>
                      </a: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Kidneys</a:t>
                      </a:r>
                    </a:p>
                    <a:p>
                      <a:pPr marL="342900" marR="0" lvl="0" indent="-342900" algn="l" defTabSz="914400" rtl="0" eaLnBrk="1" fontAlgn="base" latinLnBrk="0" hangingPunct="1">
                        <a:lnSpc>
                          <a:spcPct val="80000"/>
                        </a:lnSpc>
                        <a:spcBef>
                          <a:spcPct val="20000"/>
                        </a:spcBef>
                        <a:spcAft>
                          <a:spcPct val="0"/>
                        </a:spcAft>
                        <a:buClr>
                          <a:srgbClr val="7030A0"/>
                        </a:buClr>
                        <a:buSzTx/>
                        <a:buFont typeface="Wingdings" panose="05000000000000000000" pitchFamily="2" charset="2"/>
                        <a:buChar char="§"/>
                        <a:tabLst/>
                      </a:pPr>
                      <a:r>
                        <a:rPr kumimoji="0" lang="en-US" sz="2000" b="1" i="0" u="none" strike="noStrike" cap="none" normalizeH="0" baseline="0" dirty="0" smtClean="0">
                          <a:ln>
                            <a:noFill/>
                          </a:ln>
                          <a:solidFill>
                            <a:schemeClr val="tx1"/>
                          </a:solidFill>
                          <a:effectLst/>
                          <a:latin typeface="Arial" charset="0"/>
                        </a:rPr>
                        <a:t> Bones and joints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Found more often in:</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7030A0"/>
                        </a:buClr>
                        <a:buSzTx/>
                        <a:buFontTx/>
                        <a:buChar char="•"/>
                        <a:tabLst/>
                      </a:pPr>
                      <a:r>
                        <a:rPr kumimoji="0" lang="en-US" sz="2000" b="1" i="0" u="none" strike="noStrike" cap="none" normalizeH="0" baseline="0" dirty="0" smtClean="0">
                          <a:ln>
                            <a:noFill/>
                          </a:ln>
                          <a:solidFill>
                            <a:schemeClr val="tx1"/>
                          </a:solidFill>
                          <a:effectLst/>
                          <a:latin typeface="Arial" charset="0"/>
                        </a:rPr>
                        <a:t> HIV-infected or</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  other</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  immunosuppressed</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  persons</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endParaRPr kumimoji="0" lang="en-US" sz="1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7030A0"/>
                        </a:buClr>
                        <a:buSzTx/>
                        <a:buFontTx/>
                        <a:buChar char="•"/>
                        <a:tabLst/>
                      </a:pPr>
                      <a:r>
                        <a:rPr kumimoji="0" lang="en-US" sz="2000" b="1" i="0" u="none" strike="noStrike" cap="none" normalizeH="0" baseline="0" dirty="0" smtClean="0">
                          <a:ln>
                            <a:noFill/>
                          </a:ln>
                          <a:solidFill>
                            <a:schemeClr val="tx1"/>
                          </a:solidFill>
                          <a:effectLst/>
                          <a:latin typeface="Arial" charset="0"/>
                        </a:rPr>
                        <a:t> Young children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400" b="1" i="0" u="none" strike="noStrike" cap="none" normalizeH="0" baseline="0" dirty="0" smtClean="0">
                          <a:ln>
                            <a:noFill/>
                          </a:ln>
                          <a:solidFill>
                            <a:schemeClr val="bg1"/>
                          </a:solidFill>
                          <a:effectLst/>
                          <a:latin typeface="Arial" charset="0"/>
                        </a:rPr>
                        <a:t>Disseminated 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Carried to all parts of body, through bloodstream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Rare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1971675"/>
            <a:ext cx="8229600" cy="1143000"/>
          </a:xfrm>
        </p:spPr>
        <p:txBody>
          <a:bodyPr/>
          <a:lstStyle/>
          <a:p>
            <a:r>
              <a:rPr lang="en-US" altLang="en-US" sz="4800" dirty="0" smtClean="0">
                <a:solidFill>
                  <a:srgbClr val="532B64"/>
                </a:solidFill>
              </a:rPr>
              <a:t>History of TB</a:t>
            </a:r>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7A4CC02-FC4C-459C-A9A9-5C2B3BCDAE9B}" type="slidenum">
              <a:rPr lang="en-US" altLang="en-US" sz="2000" smtClean="0"/>
              <a:pPr>
                <a:spcBef>
                  <a:spcPct val="0"/>
                </a:spcBef>
                <a:buFontTx/>
                <a:buNone/>
              </a:pPr>
              <a:t>6</a:t>
            </a:fld>
            <a:endParaRPr lang="en-US" altLang="en-US" sz="2000" smtClean="0"/>
          </a:p>
        </p:txBody>
      </p:sp>
      <p:sp>
        <p:nvSpPr>
          <p:cNvPr id="35845"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44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BAE0DED-65D3-4FF4-90F5-73B8015C561B}" type="slidenum">
              <a:rPr lang="en-US" altLang="en-US" sz="2000" smtClean="0"/>
              <a:pPr>
                <a:spcBef>
                  <a:spcPct val="0"/>
                </a:spcBef>
                <a:buFontTx/>
                <a:buNone/>
              </a:pPr>
              <a:t>60</a:t>
            </a:fld>
            <a:endParaRPr lang="en-US" altLang="en-US" sz="2000" smtClean="0"/>
          </a:p>
        </p:txBody>
      </p:sp>
      <p:sp>
        <p:nvSpPr>
          <p:cNvPr id="144388" name="Rectangle 2"/>
          <p:cNvSpPr>
            <a:spLocks noGrp="1" noChangeArrowheads="1"/>
          </p:cNvSpPr>
          <p:nvPr>
            <p:ph type="title"/>
          </p:nvPr>
        </p:nvSpPr>
        <p:spPr>
          <a:xfrm>
            <a:off x="457200" y="533400"/>
            <a:ext cx="8229600" cy="838200"/>
          </a:xfrm>
        </p:spPr>
        <p:txBody>
          <a:bodyPr/>
          <a:lstStyle/>
          <a:p>
            <a:pPr eaLnBrk="1" hangingPunct="1"/>
            <a:r>
              <a:rPr lang="en-US" altLang="en-US" dirty="0" smtClean="0">
                <a:solidFill>
                  <a:srgbClr val="532B64"/>
                </a:solidFill>
              </a:rPr>
              <a:t>Sites for TB</a:t>
            </a:r>
            <a:br>
              <a:rPr lang="en-US" altLang="en-US" dirty="0" smtClean="0">
                <a:solidFill>
                  <a:srgbClr val="532B64"/>
                </a:solidFill>
              </a:rPr>
            </a:br>
            <a:r>
              <a:rPr lang="en-US" altLang="en-US" dirty="0" smtClean="0">
                <a:solidFill>
                  <a:srgbClr val="532B64"/>
                </a:solidFill>
              </a:rPr>
              <a:t>Study Question 1.16</a:t>
            </a:r>
          </a:p>
        </p:txBody>
      </p:sp>
      <p:sp>
        <p:nvSpPr>
          <p:cNvPr id="391171" name="Rectangle 3"/>
          <p:cNvSpPr>
            <a:spLocks noGrp="1" noChangeArrowheads="1"/>
          </p:cNvSpPr>
          <p:nvPr>
            <p:ph type="body" idx="1"/>
          </p:nvPr>
        </p:nvSpPr>
        <p:spPr>
          <a:xfrm>
            <a:off x="457200" y="1447800"/>
            <a:ext cx="8686800" cy="4876800"/>
          </a:xfrm>
        </p:spPr>
        <p:txBody>
          <a:bodyPr/>
          <a:lstStyle/>
          <a:p>
            <a:pPr marL="965200" indent="-965200" eaLnBrk="1" hangingPunct="1">
              <a:lnSpc>
                <a:spcPct val="80000"/>
              </a:lnSpc>
              <a:buFontTx/>
              <a:buNone/>
            </a:pPr>
            <a:r>
              <a:rPr lang="en-US" altLang="en-US" sz="2400" dirty="0" smtClean="0"/>
              <a:t>   </a:t>
            </a:r>
            <a:r>
              <a:rPr lang="en-US" altLang="en-US" sz="2800" dirty="0" smtClean="0"/>
              <a:t>What part of the body is the most common</a:t>
            </a:r>
          </a:p>
          <a:p>
            <a:pPr marL="965200" indent="-965200" eaLnBrk="1" hangingPunct="1">
              <a:lnSpc>
                <a:spcPct val="80000"/>
              </a:lnSpc>
              <a:buFontTx/>
              <a:buNone/>
            </a:pPr>
            <a:r>
              <a:rPr lang="en-US" altLang="en-US" sz="2800" dirty="0" smtClean="0"/>
              <a:t>   site for TB disease?</a:t>
            </a:r>
            <a:r>
              <a:rPr lang="en-US" altLang="en-US" sz="1800" dirty="0" smtClean="0"/>
              <a:t> </a:t>
            </a:r>
            <a:endParaRPr lang="en-US" altLang="en-US" sz="1600" i="1" dirty="0" smtClean="0"/>
          </a:p>
          <a:p>
            <a:pPr marL="965200" indent="-965200" eaLnBrk="1" hangingPunct="1">
              <a:lnSpc>
                <a:spcPct val="80000"/>
              </a:lnSpc>
              <a:buFontTx/>
              <a:buNone/>
            </a:pPr>
            <a:r>
              <a:rPr lang="en-US" altLang="en-US" sz="1800" dirty="0" smtClean="0"/>
              <a:t> </a:t>
            </a:r>
          </a:p>
          <a:p>
            <a:pPr marL="1612900" lvl="1" indent="-533400" eaLnBrk="1" hangingPunct="1">
              <a:lnSpc>
                <a:spcPct val="80000"/>
              </a:lnSpc>
              <a:buFontTx/>
              <a:buNone/>
            </a:pPr>
            <a:r>
              <a:rPr lang="en-US" altLang="en-US" sz="2400" dirty="0" smtClean="0">
                <a:solidFill>
                  <a:srgbClr val="532B64"/>
                </a:solidFill>
              </a:rPr>
              <a:t>Lungs are the most common site</a:t>
            </a:r>
          </a:p>
          <a:p>
            <a:pPr marL="965200" indent="-965200" eaLnBrk="1" hangingPunct="1">
              <a:lnSpc>
                <a:spcPct val="80000"/>
              </a:lnSpc>
              <a:buFontTx/>
              <a:buNone/>
            </a:pPr>
            <a:endParaRPr lang="en-US" altLang="en-US" sz="2400" dirty="0" smtClean="0"/>
          </a:p>
          <a:p>
            <a:pPr marL="965200" indent="-965200" eaLnBrk="1" hangingPunct="1">
              <a:lnSpc>
                <a:spcPct val="80000"/>
              </a:lnSpc>
              <a:buFontTx/>
              <a:buNone/>
            </a:pPr>
            <a:r>
              <a:rPr lang="en-US" altLang="en-US" sz="2800" dirty="0" smtClean="0"/>
              <a:t>   What are some other common sites?</a:t>
            </a:r>
            <a:r>
              <a:rPr lang="en-US" altLang="en-US" sz="1600" dirty="0" smtClean="0"/>
              <a:t> </a:t>
            </a:r>
            <a:endParaRPr lang="en-US" altLang="en-US" sz="1600" i="1" dirty="0" smtClean="0"/>
          </a:p>
          <a:p>
            <a:pPr marL="965200" indent="-965200" eaLnBrk="1" hangingPunct="1">
              <a:lnSpc>
                <a:spcPct val="80000"/>
              </a:lnSpc>
              <a:buFontTx/>
              <a:buNone/>
            </a:pPr>
            <a:r>
              <a:rPr lang="en-US" altLang="en-US" dirty="0" smtClean="0">
                <a:solidFill>
                  <a:srgbClr val="008080"/>
                </a:solidFill>
              </a:rPr>
              <a:t>	</a:t>
            </a:r>
            <a:r>
              <a:rPr lang="en-US" altLang="en-US" sz="2400" dirty="0" smtClean="0">
                <a:solidFill>
                  <a:srgbClr val="532B64"/>
                </a:solidFill>
              </a:rPr>
              <a:t>-  Larynx</a:t>
            </a:r>
          </a:p>
          <a:p>
            <a:pPr marL="965200" indent="-965200" eaLnBrk="1" hangingPunct="1">
              <a:lnSpc>
                <a:spcPct val="80000"/>
              </a:lnSpc>
              <a:buFontTx/>
              <a:buNone/>
            </a:pPr>
            <a:r>
              <a:rPr lang="en-US" altLang="en-US" sz="2400" dirty="0" smtClean="0">
                <a:solidFill>
                  <a:srgbClr val="532B64"/>
                </a:solidFill>
              </a:rPr>
              <a:t>	-  Lymph nodes</a:t>
            </a:r>
          </a:p>
          <a:p>
            <a:pPr marL="965200" indent="-965200" eaLnBrk="1" hangingPunct="1">
              <a:lnSpc>
                <a:spcPct val="80000"/>
              </a:lnSpc>
              <a:buFontTx/>
              <a:buNone/>
            </a:pPr>
            <a:r>
              <a:rPr lang="en-US" altLang="en-US" sz="2400" dirty="0" smtClean="0">
                <a:solidFill>
                  <a:srgbClr val="532B64"/>
                </a:solidFill>
              </a:rPr>
              <a:t>	-  Pleura (membrane around the lungs)</a:t>
            </a:r>
          </a:p>
          <a:p>
            <a:pPr marL="965200" indent="-965200" eaLnBrk="1" hangingPunct="1">
              <a:lnSpc>
                <a:spcPct val="80000"/>
              </a:lnSpc>
              <a:buFontTx/>
              <a:buNone/>
            </a:pPr>
            <a:r>
              <a:rPr lang="en-US" altLang="en-US" sz="2400" dirty="0" smtClean="0">
                <a:solidFill>
                  <a:srgbClr val="532B64"/>
                </a:solidFill>
              </a:rPr>
              <a:t>	-  Brain</a:t>
            </a:r>
          </a:p>
          <a:p>
            <a:pPr marL="965200" indent="-965200" eaLnBrk="1" hangingPunct="1">
              <a:lnSpc>
                <a:spcPct val="80000"/>
              </a:lnSpc>
              <a:buFontTx/>
              <a:buNone/>
            </a:pPr>
            <a:r>
              <a:rPr lang="en-US" altLang="en-US" sz="2400" dirty="0" smtClean="0">
                <a:solidFill>
                  <a:srgbClr val="532B64"/>
                </a:solidFill>
              </a:rPr>
              <a:t>	-  Kidneys</a:t>
            </a:r>
          </a:p>
          <a:p>
            <a:pPr marL="965200" indent="-965200" eaLnBrk="1" hangingPunct="1">
              <a:lnSpc>
                <a:spcPct val="80000"/>
              </a:lnSpc>
              <a:buFontTx/>
              <a:buNone/>
            </a:pPr>
            <a:r>
              <a:rPr lang="en-US" altLang="en-US" sz="2400" dirty="0" smtClean="0">
                <a:solidFill>
                  <a:srgbClr val="532B64"/>
                </a:solidFill>
              </a:rPr>
              <a:t>	-  Bones and joints</a:t>
            </a:r>
          </a:p>
          <a:p>
            <a:pPr marL="965200" indent="-965200" eaLnBrk="1" hangingPunct="1">
              <a:lnSpc>
                <a:spcPct val="80000"/>
              </a:lnSpc>
              <a:buFontTx/>
              <a:buNone/>
            </a:pPr>
            <a:r>
              <a:rPr lang="en-US" altLang="en-US" sz="2400" dirty="0" smtClean="0">
                <a:solidFill>
                  <a:srgbClr val="008080"/>
                </a:solidFill>
              </a:rPr>
              <a:t>	</a:t>
            </a:r>
            <a:endParaRPr lang="en-US" altLang="en-US" sz="2800" dirty="0" smtClean="0"/>
          </a:p>
          <a:p>
            <a:pPr marL="965200" indent="-965200" eaLnBrk="1" hangingPunct="1">
              <a:lnSpc>
                <a:spcPct val="80000"/>
              </a:lnSpc>
              <a:buFontTx/>
              <a:buNone/>
            </a:pPr>
            <a:endParaRPr lang="en-US" altLang="en-US" sz="1400" dirty="0" smtClean="0"/>
          </a:p>
        </p:txBody>
      </p:sp>
      <p:sp>
        <p:nvSpPr>
          <p:cNvPr id="144390" name="Rectangle 4"/>
          <p:cNvSpPr>
            <a:spLocks noChangeArrowheads="1"/>
          </p:cNvSpPr>
          <p:nvPr/>
        </p:nvSpPr>
        <p:spPr bwMode="auto">
          <a:xfrm>
            <a:off x="381000" y="152400"/>
            <a:ext cx="8305800" cy="1219200"/>
          </a:xfrm>
          <a:prstGeom prst="rect">
            <a:avLst/>
          </a:prstGeom>
          <a:noFill/>
          <a:ln w="254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117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1171">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1171">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1171">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1171">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11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533400" y="1971675"/>
            <a:ext cx="8229600" cy="1143000"/>
          </a:xfrm>
        </p:spPr>
        <p:txBody>
          <a:bodyPr/>
          <a:lstStyle/>
          <a:p>
            <a:r>
              <a:rPr lang="en-US" altLang="en-US" sz="4800" dirty="0" smtClean="0">
                <a:solidFill>
                  <a:srgbClr val="532B64"/>
                </a:solidFill>
              </a:rPr>
              <a:t>TB Pathogenesis</a:t>
            </a:r>
          </a:p>
        </p:txBody>
      </p:sp>
      <p:sp>
        <p:nvSpPr>
          <p:cNvPr id="146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46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2D0E9574-806E-4CE9-8E4E-589863621FC0}" type="slidenum">
              <a:rPr lang="en-US" altLang="en-US" sz="2000" smtClean="0"/>
              <a:pPr>
                <a:spcBef>
                  <a:spcPct val="0"/>
                </a:spcBef>
                <a:buFontTx/>
                <a:buNone/>
              </a:pPr>
              <a:t>61</a:t>
            </a:fld>
            <a:endParaRPr lang="en-US" altLang="en-US" sz="2000" smtClean="0"/>
          </a:p>
        </p:txBody>
      </p:sp>
      <p:sp>
        <p:nvSpPr>
          <p:cNvPr id="146437"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
        <p:nvSpPr>
          <p:cNvPr id="7" name="TextBox 6"/>
          <p:cNvSpPr txBox="1"/>
          <p:nvPr/>
        </p:nvSpPr>
        <p:spPr>
          <a:xfrm>
            <a:off x="1447800" y="3143250"/>
            <a:ext cx="6553200" cy="1322388"/>
          </a:xfrm>
          <a:prstGeom prst="rect">
            <a:avLst/>
          </a:prstGeom>
          <a:noFill/>
        </p:spPr>
        <p:txBody>
          <a:bodyPr>
            <a:spAutoFit/>
          </a:bodyPr>
          <a:lstStyle/>
          <a:p>
            <a:pPr>
              <a:defRPr/>
            </a:pPr>
            <a:r>
              <a:rPr lang="en-US" dirty="0">
                <a:solidFill>
                  <a:srgbClr val="532B64"/>
                </a:solidFill>
                <a:latin typeface="Arial" charset="0"/>
              </a:rPr>
              <a:t>TB Classification System</a:t>
            </a:r>
            <a:endParaRPr lang="en-US" kern="0" dirty="0">
              <a:solidFill>
                <a:srgbClr val="532B64"/>
              </a:solidFill>
            </a:endParaRPr>
          </a:p>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48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EE59E2B-271F-48C3-B767-831539B5E7DF}" type="slidenum">
              <a:rPr lang="en-US" altLang="en-US" sz="2000" smtClean="0"/>
              <a:pPr>
                <a:spcBef>
                  <a:spcPct val="0"/>
                </a:spcBef>
                <a:buFontTx/>
                <a:buNone/>
              </a:pPr>
              <a:t>62</a:t>
            </a:fld>
            <a:endParaRPr lang="en-US" altLang="en-US" sz="2000" smtClean="0"/>
          </a:p>
        </p:txBody>
      </p:sp>
      <p:sp>
        <p:nvSpPr>
          <p:cNvPr id="148484" name="Rectangle 2"/>
          <p:cNvSpPr>
            <a:spLocks noGrp="1" noChangeArrowheads="1"/>
          </p:cNvSpPr>
          <p:nvPr>
            <p:ph type="title"/>
          </p:nvPr>
        </p:nvSpPr>
        <p:spPr>
          <a:xfrm>
            <a:off x="457200" y="228600"/>
            <a:ext cx="8229600" cy="838200"/>
          </a:xfrm>
        </p:spPr>
        <p:txBody>
          <a:bodyPr/>
          <a:lstStyle/>
          <a:p>
            <a:pPr eaLnBrk="1" hangingPunct="1"/>
            <a:r>
              <a:rPr lang="en-US" altLang="en-US" dirty="0" smtClean="0">
                <a:solidFill>
                  <a:srgbClr val="532B64"/>
                </a:solidFill>
              </a:rPr>
              <a:t>TB Classification System (1)</a:t>
            </a:r>
          </a:p>
        </p:txBody>
      </p:sp>
      <p:graphicFrame>
        <p:nvGraphicFramePr>
          <p:cNvPr id="115813" name="Group 101"/>
          <p:cNvGraphicFramePr>
            <a:graphicFrameLocks noGrp="1"/>
          </p:cNvGraphicFramePr>
          <p:nvPr>
            <p:ph idx="1"/>
          </p:nvPr>
        </p:nvGraphicFramePr>
        <p:xfrm>
          <a:off x="381000" y="1987550"/>
          <a:ext cx="8458200" cy="4421188"/>
        </p:xfrm>
        <a:graphic>
          <a:graphicData uri="http://schemas.openxmlformats.org/drawingml/2006/table">
            <a:tbl>
              <a:tblPr/>
              <a:tblGrid>
                <a:gridCol w="862013"/>
                <a:gridCol w="2262187"/>
                <a:gridCol w="5334000"/>
              </a:tblGrid>
              <a:tr h="396260">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Class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Type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Description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r>
              <a:tr h="990533">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 TB exposure</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Not infected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 history of TB exposure</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Negative result to a TST or to an IGRA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01">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TB exposure</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 evidence of infection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History of TB exposure</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Negative result to a TST or an IGRA (done at least 8 to 10 weeks after exposure)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494">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TB infection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 TB disease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Positive result to a TST or to an IGRA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Negative smears, molecular tests, and cultures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No clinical or x-ray evidence of active TB disease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8507" name="Rectangle 42"/>
          <p:cNvSpPr>
            <a:spLocks noChangeArrowheads="1"/>
          </p:cNvSpPr>
          <p:nvPr/>
        </p:nvSpPr>
        <p:spPr bwMode="auto">
          <a:xfrm>
            <a:off x="228600" y="1219200"/>
            <a:ext cx="868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800" dirty="0"/>
              <a:t>Based on pathogenesis of TB</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50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1F29636-EAAB-47C0-A33F-9E29069ADEE0}" type="slidenum">
              <a:rPr lang="en-US" altLang="en-US" sz="2000" smtClean="0"/>
              <a:pPr>
                <a:spcBef>
                  <a:spcPct val="0"/>
                </a:spcBef>
                <a:buFontTx/>
                <a:buNone/>
              </a:pPr>
              <a:t>63</a:t>
            </a:fld>
            <a:endParaRPr lang="en-US" altLang="en-US" sz="2000" smtClean="0"/>
          </a:p>
        </p:txBody>
      </p:sp>
      <p:sp>
        <p:nvSpPr>
          <p:cNvPr id="150532" name="Rectangle 2"/>
          <p:cNvSpPr>
            <a:spLocks noGrp="1" noChangeArrowheads="1"/>
          </p:cNvSpPr>
          <p:nvPr>
            <p:ph type="title"/>
          </p:nvPr>
        </p:nvSpPr>
        <p:spPr>
          <a:xfrm>
            <a:off x="457200" y="228600"/>
            <a:ext cx="8229600" cy="838200"/>
          </a:xfrm>
        </p:spPr>
        <p:txBody>
          <a:bodyPr/>
          <a:lstStyle/>
          <a:p>
            <a:pPr eaLnBrk="1" hangingPunct="1"/>
            <a:r>
              <a:rPr lang="en-US" altLang="en-US" dirty="0" smtClean="0">
                <a:solidFill>
                  <a:srgbClr val="532B64"/>
                </a:solidFill>
              </a:rPr>
              <a:t>TB Classification System (2)</a:t>
            </a:r>
          </a:p>
        </p:txBody>
      </p:sp>
      <p:graphicFrame>
        <p:nvGraphicFramePr>
          <p:cNvPr id="393271" name="Group 55"/>
          <p:cNvGraphicFramePr>
            <a:graphicFrameLocks noGrp="1"/>
          </p:cNvGraphicFramePr>
          <p:nvPr>
            <p:ph idx="1"/>
          </p:nvPr>
        </p:nvGraphicFramePr>
        <p:xfrm>
          <a:off x="381000" y="1752600"/>
          <a:ext cx="8458200" cy="4516439"/>
        </p:xfrm>
        <a:graphic>
          <a:graphicData uri="http://schemas.openxmlformats.org/drawingml/2006/table">
            <a:tbl>
              <a:tblPr/>
              <a:tblGrid>
                <a:gridCol w="862013"/>
                <a:gridCol w="1652587"/>
                <a:gridCol w="5943600"/>
              </a:tblGrid>
              <a:tr h="457198">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charset="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32B64"/>
                    </a:solidFill>
                  </a:tcPr>
                </a:tc>
              </a:tr>
              <a:tr h="1243664">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TB, clinically active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Positive culture for </a:t>
                      </a:r>
                      <a:r>
                        <a:rPr kumimoji="0" lang="en-US" sz="1800" b="1" i="1" u="none" strike="noStrike" cap="none" normalizeH="0" baseline="0" dirty="0" smtClean="0">
                          <a:ln>
                            <a:noFill/>
                          </a:ln>
                          <a:solidFill>
                            <a:schemeClr val="tx1"/>
                          </a:solidFill>
                          <a:effectLst/>
                          <a:latin typeface="Arial" charset="0"/>
                        </a:rPr>
                        <a:t>M. tuberculosis </a:t>
                      </a:r>
                      <a:r>
                        <a:rPr kumimoji="0" lang="en-US" sz="1800" b="1" i="0" u="none" strike="noStrike" cap="none" normalizeH="0" baseline="0" dirty="0" smtClean="0">
                          <a:ln>
                            <a:noFill/>
                          </a:ln>
                          <a:solidFill>
                            <a:schemeClr val="tx1"/>
                          </a:solidFill>
                          <a:effectLst/>
                          <a:latin typeface="Arial" charset="0"/>
                        </a:rPr>
                        <a:t>OR</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Positive result to a TST or to an IGRA, and clinical, bacteriological, or x-ray evidence of current active TB disease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4540">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Previous TB disease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(not clinically active)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Medical history of TB disease</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Abnormal but stable x-ray findings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Positive result to a TST or to an IGRA </a:t>
                      </a:r>
                    </a:p>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Negative smears, molecular tests, and cultures (if done)</a:t>
                      </a:r>
                      <a:br>
                        <a:rPr kumimoji="0" lang="en-US" sz="1800" b="1" i="0" u="none" strike="noStrike" cap="none" normalizeH="0" baseline="0" dirty="0" smtClean="0">
                          <a:ln>
                            <a:noFill/>
                          </a:ln>
                          <a:solidFill>
                            <a:schemeClr val="tx1"/>
                          </a:solidFill>
                          <a:effectLst/>
                          <a:latin typeface="Arial" charset="0"/>
                        </a:rPr>
                      </a:br>
                      <a:r>
                        <a:rPr kumimoji="0" lang="en-US" sz="1800" b="1" i="0" u="none" strike="noStrike" cap="none" normalizeH="0" baseline="0" dirty="0" smtClean="0">
                          <a:ln>
                            <a:noFill/>
                          </a:ln>
                          <a:solidFill>
                            <a:schemeClr val="tx1"/>
                          </a:solidFill>
                          <a:effectLst/>
                          <a:latin typeface="Arial" charset="0"/>
                        </a:rPr>
                        <a:t>No clinical or x-ray evidence of active TB disease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37">
                <a:tc>
                  <a:txBody>
                    <a:bodyPr/>
                    <a:lstStyle/>
                    <a:p>
                      <a:pPr marL="0" marR="0" lvl="0" indent="0" algn="ctr" defTabSz="914400" rtl="0" eaLnBrk="1" fontAlgn="base" latinLnBrk="0" hangingPunct="1">
                        <a:lnSpc>
                          <a:spcPct val="100000"/>
                        </a:lnSpc>
                        <a:spcBef>
                          <a:spcPct val="20000"/>
                        </a:spcBef>
                        <a:spcAft>
                          <a:spcPct val="0"/>
                        </a:spcAft>
                        <a:buClr>
                          <a:srgbClr val="008080"/>
                        </a:buClr>
                        <a:buSzTx/>
                        <a:buFontTx/>
                        <a:buNone/>
                        <a:tabLst/>
                      </a:pPr>
                      <a:r>
                        <a:rPr kumimoji="0" lang="en-US" sz="2000" b="1"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TB suspected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8080"/>
                        </a:buClr>
                        <a:buSzTx/>
                        <a:buFontTx/>
                        <a:buNone/>
                        <a:tabLst/>
                      </a:pPr>
                      <a:r>
                        <a:rPr kumimoji="0" lang="en-US" sz="1800" b="1" i="0" u="none" strike="noStrike" cap="none" normalizeH="0" baseline="0" dirty="0" smtClean="0">
                          <a:ln>
                            <a:noFill/>
                          </a:ln>
                          <a:solidFill>
                            <a:schemeClr val="tx1"/>
                          </a:solidFill>
                          <a:effectLst/>
                          <a:latin typeface="Arial" charset="0"/>
                        </a:rPr>
                        <a:t>Signs and symptoms of TB disease, but diagnostic evaluation not complete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0555" name="Rectangle 37"/>
          <p:cNvSpPr>
            <a:spLocks noChangeArrowheads="1"/>
          </p:cNvSpPr>
          <p:nvPr/>
        </p:nvSpPr>
        <p:spPr bwMode="auto">
          <a:xfrm>
            <a:off x="228600" y="1143000"/>
            <a:ext cx="868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buClr>
                <a:srgbClr val="008080"/>
              </a:buClr>
              <a:buFontTx/>
              <a:buNone/>
            </a:pPr>
            <a:r>
              <a:rPr lang="en-US" altLang="en-US" sz="2800" dirty="0"/>
              <a:t>Based on pathogenesis of TB</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52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A16BA45B-14FA-41BC-A9A4-38BFE7D8D1E9}" type="slidenum">
              <a:rPr lang="en-US" altLang="en-US" sz="2000" smtClean="0"/>
              <a:pPr>
                <a:spcBef>
                  <a:spcPct val="0"/>
                </a:spcBef>
                <a:buFontTx/>
                <a:buNone/>
              </a:pPr>
              <a:t>64</a:t>
            </a:fld>
            <a:endParaRPr lang="en-US" altLang="en-US" sz="2000" smtClean="0"/>
          </a:p>
        </p:txBody>
      </p:sp>
      <p:sp>
        <p:nvSpPr>
          <p:cNvPr id="152580" name="Rectangle 2"/>
          <p:cNvSpPr>
            <a:spLocks noGrp="1" noChangeArrowheads="1"/>
          </p:cNvSpPr>
          <p:nvPr>
            <p:ph type="title"/>
          </p:nvPr>
        </p:nvSpPr>
        <p:spPr>
          <a:xfrm>
            <a:off x="381000" y="609600"/>
            <a:ext cx="8229600" cy="838200"/>
          </a:xfrm>
        </p:spPr>
        <p:txBody>
          <a:bodyPr/>
          <a:lstStyle/>
          <a:p>
            <a:pPr eaLnBrk="1" hangingPunct="1"/>
            <a:r>
              <a:rPr lang="en-US" altLang="en-US" dirty="0" smtClean="0">
                <a:solidFill>
                  <a:srgbClr val="532B64"/>
                </a:solidFill>
              </a:rPr>
              <a:t>TB Classification System</a:t>
            </a:r>
            <a:br>
              <a:rPr lang="en-US" altLang="en-US" dirty="0" smtClean="0">
                <a:solidFill>
                  <a:srgbClr val="532B64"/>
                </a:solidFill>
              </a:rPr>
            </a:br>
            <a:r>
              <a:rPr lang="en-US" altLang="en-US" dirty="0" smtClean="0">
                <a:solidFill>
                  <a:srgbClr val="532B64"/>
                </a:solidFill>
              </a:rPr>
              <a:t>Study Question 1.17</a:t>
            </a:r>
          </a:p>
        </p:txBody>
      </p:sp>
      <p:sp>
        <p:nvSpPr>
          <p:cNvPr id="305155" name="Rectangle 3"/>
          <p:cNvSpPr>
            <a:spLocks noGrp="1" noChangeArrowheads="1"/>
          </p:cNvSpPr>
          <p:nvPr>
            <p:ph type="body" idx="1"/>
          </p:nvPr>
        </p:nvSpPr>
        <p:spPr>
          <a:xfrm>
            <a:off x="457200" y="1828800"/>
            <a:ext cx="8229600" cy="4525963"/>
          </a:xfrm>
        </p:spPr>
        <p:txBody>
          <a:bodyPr/>
          <a:lstStyle/>
          <a:p>
            <a:pPr eaLnBrk="1" hangingPunct="1">
              <a:buFontTx/>
              <a:buNone/>
            </a:pPr>
            <a:r>
              <a:rPr lang="en-US" altLang="en-US" sz="2400" dirty="0" smtClean="0"/>
              <a:t>	</a:t>
            </a:r>
            <a:r>
              <a:rPr lang="en-US" altLang="en-US" sz="2800" dirty="0" smtClean="0"/>
              <a:t>What is the classification system for TB based on? What is it used for?</a:t>
            </a:r>
            <a:r>
              <a:rPr lang="en-US" altLang="en-US" sz="2400" dirty="0" smtClean="0"/>
              <a:t> </a:t>
            </a:r>
            <a:endParaRPr lang="en-US" altLang="en-US" sz="1800" i="1" dirty="0" smtClean="0"/>
          </a:p>
          <a:p>
            <a:pPr eaLnBrk="1" hangingPunct="1">
              <a:buFontTx/>
              <a:buNone/>
            </a:pPr>
            <a:endParaRPr lang="en-US" altLang="en-US" sz="2400" dirty="0" smtClean="0"/>
          </a:p>
          <a:p>
            <a:pPr eaLnBrk="1" hangingPunct="1">
              <a:buFontTx/>
              <a:buNone/>
            </a:pPr>
            <a:r>
              <a:rPr lang="en-US" altLang="en-US" sz="2800" dirty="0" smtClean="0">
                <a:solidFill>
                  <a:srgbClr val="7030A0"/>
                </a:solidFill>
              </a:rPr>
              <a:t>		</a:t>
            </a:r>
            <a:r>
              <a:rPr lang="en-US" altLang="en-US" sz="2800" dirty="0" smtClean="0">
                <a:solidFill>
                  <a:srgbClr val="532B64"/>
                </a:solidFill>
              </a:rPr>
              <a:t>The current classification system is 	based on the pathogenesis of TB.  Many 	health departments and private health 	care 	providers use this system when 	describing patients.</a:t>
            </a:r>
          </a:p>
          <a:p>
            <a:pPr eaLnBrk="1" hangingPunct="1"/>
            <a:endParaRPr lang="en-US" altLang="en-US" sz="2800" dirty="0" smtClean="0">
              <a:solidFill>
                <a:srgbClr val="008080"/>
              </a:solidFill>
            </a:endParaRPr>
          </a:p>
        </p:txBody>
      </p:sp>
      <p:sp>
        <p:nvSpPr>
          <p:cNvPr id="152582" name="Rectangle 4"/>
          <p:cNvSpPr>
            <a:spLocks noChangeArrowheads="1"/>
          </p:cNvSpPr>
          <p:nvPr/>
        </p:nvSpPr>
        <p:spPr bwMode="auto">
          <a:xfrm>
            <a:off x="381000" y="152400"/>
            <a:ext cx="8305800" cy="1295400"/>
          </a:xfrm>
          <a:prstGeom prst="rect">
            <a:avLst/>
          </a:prstGeom>
          <a:noFill/>
          <a:ln w="25400" algn="ctr">
            <a:solidFill>
              <a:srgbClr val="532B6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4000">
              <a:solidFill>
                <a:srgbClr val="00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Placeholder 2"/>
          <p:cNvSpPr>
            <a:spLocks noGrp="1"/>
          </p:cNvSpPr>
          <p:nvPr>
            <p:ph type="body" idx="1"/>
          </p:nvPr>
        </p:nvSpPr>
        <p:spPr>
          <a:xfrm>
            <a:off x="722313" y="1524000"/>
            <a:ext cx="7772400" cy="1500188"/>
          </a:xfrm>
        </p:spPr>
        <p:txBody>
          <a:bodyPr/>
          <a:lstStyle/>
          <a:p>
            <a:pPr algn="ctr"/>
            <a:r>
              <a:rPr lang="en-US" altLang="en-US" sz="4800" dirty="0" smtClean="0">
                <a:solidFill>
                  <a:srgbClr val="532B64"/>
                </a:solidFill>
              </a:rPr>
              <a:t>Case Studies</a:t>
            </a:r>
          </a:p>
        </p:txBody>
      </p:sp>
      <p:sp>
        <p:nvSpPr>
          <p:cNvPr id="1546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546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B08813EA-4C04-42DC-A78D-FE257FF0786D}" type="slidenum">
              <a:rPr lang="en-US" altLang="en-US" sz="2000" smtClean="0"/>
              <a:pPr>
                <a:spcBef>
                  <a:spcPct val="0"/>
                </a:spcBef>
                <a:buFontTx/>
                <a:buNone/>
              </a:pPr>
              <a:t>65</a:t>
            </a:fld>
            <a:endParaRPr lang="en-US" altLang="en-US" sz="2000" smtClean="0"/>
          </a:p>
        </p:txBody>
      </p:sp>
      <p:sp>
        <p:nvSpPr>
          <p:cNvPr id="154629" name="Line 7"/>
          <p:cNvSpPr>
            <a:spLocks noChangeShapeType="1"/>
          </p:cNvSpPr>
          <p:nvPr/>
        </p:nvSpPr>
        <p:spPr bwMode="auto">
          <a:xfrm>
            <a:off x="685800" y="3124200"/>
            <a:ext cx="7696200" cy="0"/>
          </a:xfrm>
          <a:prstGeom prst="line">
            <a:avLst/>
          </a:prstGeom>
          <a:noFill/>
          <a:ln w="38100">
            <a:solidFill>
              <a:srgbClr val="532B64"/>
            </a:solidFill>
            <a:round/>
            <a:headEnd/>
            <a:tailEnd/>
          </a:ln>
          <a:extLst>
            <a:ext uri="{909E8E84-426E-40DD-AFC4-6F175D3DCCD1}">
              <a14:hiddenFill xmlns:a14="http://schemas.microsoft.com/office/drawing/2010/main">
                <a:noFill/>
              </a14:hiddenFill>
            </a:ext>
          </a:extLst>
        </p:spPr>
        <p:txBody>
          <a:bodyPr anchor="b"/>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56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C5D0214B-3F22-4A5C-A13F-6C682D367034}" type="slidenum">
              <a:rPr lang="en-US" altLang="en-US" sz="2000" smtClean="0"/>
              <a:pPr>
                <a:spcBef>
                  <a:spcPct val="0"/>
                </a:spcBef>
                <a:buFontTx/>
                <a:buNone/>
              </a:pPr>
              <a:t>66</a:t>
            </a:fld>
            <a:endParaRPr lang="en-US" altLang="en-US" sz="2000" smtClean="0"/>
          </a:p>
        </p:txBody>
      </p:sp>
      <p:sp>
        <p:nvSpPr>
          <p:cNvPr id="156676" name="Rectangle 2"/>
          <p:cNvSpPr>
            <a:spLocks noGrp="1" noChangeArrowheads="1"/>
          </p:cNvSpPr>
          <p:nvPr>
            <p:ph type="title"/>
          </p:nvPr>
        </p:nvSpPr>
        <p:spPr/>
        <p:txBody>
          <a:bodyPr/>
          <a:lstStyle/>
          <a:p>
            <a:pPr eaLnBrk="1" hangingPunct="1"/>
            <a:r>
              <a:rPr lang="en-US" altLang="en-US" dirty="0" smtClean="0">
                <a:solidFill>
                  <a:srgbClr val="532B64"/>
                </a:solidFill>
              </a:rPr>
              <a:t>Module 1: Case Study 1.1 (1)</a:t>
            </a:r>
          </a:p>
        </p:txBody>
      </p:sp>
      <p:sp>
        <p:nvSpPr>
          <p:cNvPr id="156677" name="Rectangle 3"/>
          <p:cNvSpPr>
            <a:spLocks noGrp="1" noChangeArrowheads="1"/>
          </p:cNvSpPr>
          <p:nvPr>
            <p:ph type="body" idx="1"/>
          </p:nvPr>
        </p:nvSpPr>
        <p:spPr>
          <a:xfrm>
            <a:off x="457200" y="1447800"/>
            <a:ext cx="8229600" cy="4525963"/>
          </a:xfrm>
        </p:spPr>
        <p:txBody>
          <a:bodyPr/>
          <a:lstStyle/>
          <a:p>
            <a:pPr marL="0" indent="0" algn="ctr" eaLnBrk="1" hangingPunct="1">
              <a:buFontTx/>
              <a:buNone/>
            </a:pPr>
            <a:endParaRPr lang="en-US" altLang="en-US" sz="2400" dirty="0" smtClean="0"/>
          </a:p>
          <a:p>
            <a:pPr marL="0" indent="0" algn="ctr" eaLnBrk="1" hangingPunct="1">
              <a:buFontTx/>
              <a:buNone/>
            </a:pPr>
            <a:endParaRPr lang="en-US" altLang="en-US" sz="2400" dirty="0" smtClean="0"/>
          </a:p>
          <a:p>
            <a:pPr marL="0" indent="0" eaLnBrk="1" hangingPunct="1">
              <a:buFontTx/>
              <a:buNone/>
            </a:pPr>
            <a:r>
              <a:rPr lang="en-US" altLang="en-US" sz="2800" dirty="0" smtClean="0"/>
              <a:t>A 30-year-old man visits the health department for a TST because he is required to have one before starting his new job as a health care worker.  He has an 18 mm positive reaction to the TST.  He has no symptoms of TB, and his chest x-ray findings are normal.</a:t>
            </a:r>
            <a:r>
              <a:rPr lang="en-US" altLang="en-US" sz="2400" dirty="0" smtClean="0"/>
              <a:t> </a:t>
            </a:r>
            <a:endParaRPr lang="en-US" altLang="en-US" sz="1800" i="1" dirty="0" smtClean="0"/>
          </a:p>
          <a:p>
            <a:pPr marL="0" indent="0" eaLnBrk="1" hangingPunct="1">
              <a:buFontTx/>
              <a:buNone/>
            </a:pPr>
            <a:endParaRPr lang="en-US" altLang="en-US" sz="2400" dirty="0" smtClean="0"/>
          </a:p>
          <a:p>
            <a:pPr lvl="1" eaLnBrk="1" hangingPunct="1">
              <a:buFontTx/>
              <a:buNone/>
            </a:pPr>
            <a:endParaRPr lang="en-US" altLang="en-US" sz="3200" dirty="0" smtClean="0"/>
          </a:p>
        </p:txBody>
      </p:sp>
      <p:sp>
        <p:nvSpPr>
          <p:cNvPr id="156678" name="Rectangle 4"/>
          <p:cNvSpPr>
            <a:spLocks noChangeArrowheads="1"/>
          </p:cNvSpPr>
          <p:nvPr/>
        </p:nvSpPr>
        <p:spPr bwMode="auto">
          <a:xfrm>
            <a:off x="228600" y="2286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4000">
              <a:solidFill>
                <a:srgbClr val="00808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altLang="en-US" dirty="0" smtClean="0">
                <a:solidFill>
                  <a:srgbClr val="532B64"/>
                </a:solidFill>
              </a:rPr>
              <a:t>Module 1: Case Study 1.1 (2)</a:t>
            </a:r>
          </a:p>
        </p:txBody>
      </p:sp>
      <p:sp>
        <p:nvSpPr>
          <p:cNvPr id="158723" name="Content Placeholder 2"/>
          <p:cNvSpPr>
            <a:spLocks noGrp="1"/>
          </p:cNvSpPr>
          <p:nvPr>
            <p:ph idx="1"/>
          </p:nvPr>
        </p:nvSpPr>
        <p:spPr/>
        <p:txBody>
          <a:bodyPr/>
          <a:lstStyle/>
          <a:p>
            <a:pPr marL="0" indent="0">
              <a:buFontTx/>
              <a:buNone/>
            </a:pPr>
            <a:r>
              <a:rPr lang="en-US" altLang="en-US" sz="2800" dirty="0" smtClean="0"/>
              <a:t>Should this be considered a case of TB?</a:t>
            </a:r>
          </a:p>
          <a:p>
            <a:pPr marL="0" indent="0">
              <a:buFontTx/>
              <a:buNone/>
            </a:pPr>
            <a:r>
              <a:rPr lang="en-US" altLang="en-US" dirty="0" smtClean="0">
                <a:solidFill>
                  <a:srgbClr val="7030A0"/>
                </a:solidFill>
              </a:rPr>
              <a:t>	</a:t>
            </a:r>
            <a:r>
              <a:rPr lang="en-US" altLang="en-US" sz="2400" dirty="0" smtClean="0">
                <a:solidFill>
                  <a:srgbClr val="532B64"/>
                </a:solidFill>
              </a:rPr>
              <a:t>No. The man described above has LTBI. He has 	an 18 mm positive reaction to the TST, but no 	evidence of TB disease. Therefore, this is not a 	case of TB.</a:t>
            </a:r>
          </a:p>
          <a:p>
            <a:pPr marL="0" indent="0">
              <a:buFontTx/>
              <a:buNone/>
            </a:pPr>
            <a:endParaRPr lang="en-US" altLang="en-US" sz="1200" dirty="0" smtClean="0">
              <a:solidFill>
                <a:srgbClr val="008080"/>
              </a:solidFill>
            </a:endParaRPr>
          </a:p>
          <a:p>
            <a:pPr marL="0" indent="0">
              <a:buFontTx/>
              <a:buNone/>
            </a:pPr>
            <a:r>
              <a:rPr lang="en-US" altLang="en-US" sz="2800" dirty="0" smtClean="0"/>
              <a:t>Should this man be considered infectious?</a:t>
            </a:r>
          </a:p>
          <a:p>
            <a:pPr marL="0" indent="0">
              <a:buFontTx/>
              <a:buNone/>
            </a:pPr>
            <a:r>
              <a:rPr lang="en-US" altLang="en-US" sz="2400" dirty="0" smtClean="0">
                <a:solidFill>
                  <a:srgbClr val="7030A0"/>
                </a:solidFill>
              </a:rPr>
              <a:t>	</a:t>
            </a:r>
            <a:r>
              <a:rPr lang="en-US" altLang="en-US" sz="2400" dirty="0" smtClean="0">
                <a:solidFill>
                  <a:srgbClr val="532B64"/>
                </a:solidFill>
              </a:rPr>
              <a:t>No, he should not be considered infectious. This 	man has LTBI, not TB disease. People with TB 	infection and no evidence of TB disease are not 	infectious. </a:t>
            </a:r>
          </a:p>
        </p:txBody>
      </p:sp>
      <p:sp>
        <p:nvSpPr>
          <p:cNvPr id="158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58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B65144A-3650-4DAE-868D-9E9DFA588018}" type="slidenum">
              <a:rPr lang="en-US" altLang="en-US" sz="2000" smtClean="0"/>
              <a:pPr>
                <a:spcBef>
                  <a:spcPct val="0"/>
                </a:spcBef>
                <a:buFontTx/>
                <a:buNone/>
              </a:pPr>
              <a:t>67</a:t>
            </a:fld>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dirty="0" smtClean="0">
                <a:solidFill>
                  <a:srgbClr val="532B64"/>
                </a:solidFill>
              </a:rPr>
              <a:t>Module 1: Case Study 1.2 (1)</a:t>
            </a:r>
          </a:p>
        </p:txBody>
      </p:sp>
      <p:sp>
        <p:nvSpPr>
          <p:cNvPr id="160771" name="Content Placeholder 2"/>
          <p:cNvSpPr>
            <a:spLocks noGrp="1"/>
          </p:cNvSpPr>
          <p:nvPr>
            <p:ph idx="1"/>
          </p:nvPr>
        </p:nvSpPr>
        <p:spPr/>
        <p:txBody>
          <a:bodyPr/>
          <a:lstStyle/>
          <a:p>
            <a:pPr marL="0" indent="0">
              <a:buFontTx/>
              <a:buNone/>
            </a:pPr>
            <a:r>
              <a:rPr lang="en-US" altLang="en-US" dirty="0" smtClean="0"/>
              <a:t>A 45-year-old woman is referred to the health department by her private physician because she was found to have LTBI as part of an employee testing program. She is overweight, with high blood pressure. Upon further questioning, she reports that she has injected illegal drugs in the past, but has never been tested for HIV infection.</a:t>
            </a:r>
          </a:p>
        </p:txBody>
      </p:sp>
      <p:sp>
        <p:nvSpPr>
          <p:cNvPr id="160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60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4704C59-554B-4ED3-BFAD-5D4B9DD7B4CF}" type="slidenum">
              <a:rPr lang="en-US" altLang="en-US" sz="2000" smtClean="0"/>
              <a:pPr>
                <a:spcBef>
                  <a:spcPct val="0"/>
                </a:spcBef>
                <a:buFontTx/>
                <a:buNone/>
              </a:pPr>
              <a:t>68</a:t>
            </a:fld>
            <a:endParaRPr lang="en-US" altLang="en-US"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altLang="en-US" dirty="0" smtClean="0">
                <a:solidFill>
                  <a:srgbClr val="532B64"/>
                </a:solidFill>
              </a:rPr>
              <a:t>Module 1: Case Study 1.2 (2)</a:t>
            </a:r>
          </a:p>
        </p:txBody>
      </p:sp>
      <p:sp>
        <p:nvSpPr>
          <p:cNvPr id="162819" name="Content Placeholder 2"/>
          <p:cNvSpPr>
            <a:spLocks noGrp="1"/>
          </p:cNvSpPr>
          <p:nvPr>
            <p:ph idx="1"/>
          </p:nvPr>
        </p:nvSpPr>
        <p:spPr/>
        <p:txBody>
          <a:bodyPr/>
          <a:lstStyle/>
          <a:p>
            <a:pPr marL="0" indent="0">
              <a:buFontTx/>
              <a:buNone/>
            </a:pPr>
            <a:r>
              <a:rPr lang="en-US" altLang="en-US" sz="2800" dirty="0" smtClean="0"/>
              <a:t>What conditions does this woman have that increase the risk that she will develop TB disease?</a:t>
            </a:r>
          </a:p>
          <a:p>
            <a:pPr marL="0" indent="0">
              <a:buFontTx/>
              <a:buNone/>
            </a:pPr>
            <a:endParaRPr lang="en-US" altLang="en-US" sz="1400" dirty="0" smtClean="0">
              <a:solidFill>
                <a:srgbClr val="532B64"/>
              </a:solidFill>
            </a:endParaRPr>
          </a:p>
          <a:p>
            <a:pPr marL="400050" lvl="1" indent="0">
              <a:buFontTx/>
              <a:buNone/>
            </a:pPr>
            <a:r>
              <a:rPr lang="en-US" altLang="en-US" sz="2400" dirty="0" smtClean="0">
                <a:solidFill>
                  <a:srgbClr val="532B64"/>
                </a:solidFill>
              </a:rPr>
              <a:t>Drug abuse increases the risk that LTBI will progress to TB disease. This woman may also be at risk for HIV infection because of her injection drug use. HIV is the strongest known risk factor for developing TB disease. This woman should be offered HIV counseling, testing, and referral. Overweight and high blood pressure are NOT risk factors for TB disease.</a:t>
            </a:r>
          </a:p>
        </p:txBody>
      </p:sp>
      <p:sp>
        <p:nvSpPr>
          <p:cNvPr id="162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162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5908DF0D-FC03-4DEE-8D2A-05CCD0A17401}" type="slidenum">
              <a:rPr lang="en-US" altLang="en-US" sz="2000" smtClean="0"/>
              <a:pPr>
                <a:spcBef>
                  <a:spcPct val="0"/>
                </a:spcBef>
                <a:buFontTx/>
                <a:buNone/>
              </a:pPr>
              <a:t>69</a:t>
            </a:fld>
            <a:endParaRPr lang="en-US" alt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378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FCA690C2-6E05-4696-BE0C-17BAAA94BCF9}" type="slidenum">
              <a:rPr lang="en-US" altLang="en-US" sz="2000" smtClean="0"/>
              <a:pPr>
                <a:spcBef>
                  <a:spcPct val="0"/>
                </a:spcBef>
                <a:buFontTx/>
                <a:buNone/>
              </a:pPr>
              <a:t>7</a:t>
            </a:fld>
            <a:endParaRPr lang="en-US" altLang="en-US" sz="2000" smtClean="0"/>
          </a:p>
        </p:txBody>
      </p:sp>
      <p:sp>
        <p:nvSpPr>
          <p:cNvPr id="37892" name="Rectangle 2"/>
          <p:cNvSpPr>
            <a:spLocks noGrp="1" noChangeArrowheads="1"/>
          </p:cNvSpPr>
          <p:nvPr>
            <p:ph type="body" sz="half" idx="1"/>
          </p:nvPr>
        </p:nvSpPr>
        <p:spPr>
          <a:xfrm>
            <a:off x="381000" y="1143000"/>
            <a:ext cx="4267200" cy="5029200"/>
          </a:xfrm>
        </p:spPr>
        <p:txBody>
          <a:bodyPr/>
          <a:lstStyle/>
          <a:p>
            <a:pPr eaLnBrk="1" hangingPunct="1"/>
            <a:r>
              <a:rPr lang="en-US" altLang="en-US" sz="2800" dirty="0" smtClean="0"/>
              <a:t>TB has affected humans for millennia</a:t>
            </a:r>
            <a:endParaRPr lang="en-US" altLang="en-US" sz="2000" dirty="0" smtClean="0"/>
          </a:p>
          <a:p>
            <a:pPr eaLnBrk="1" hangingPunct="1"/>
            <a:endParaRPr lang="en-US" altLang="en-US" sz="1600" dirty="0" smtClean="0"/>
          </a:p>
          <a:p>
            <a:pPr eaLnBrk="1" hangingPunct="1"/>
            <a:r>
              <a:rPr lang="en-US" altLang="en-US" sz="2800" dirty="0" smtClean="0"/>
              <a:t>Historically known by a variety of names, including:</a:t>
            </a:r>
          </a:p>
          <a:p>
            <a:pPr lvl="1" eaLnBrk="1" hangingPunct="1"/>
            <a:r>
              <a:rPr lang="en-US" altLang="en-US" sz="2400" dirty="0" smtClean="0"/>
              <a:t>Consumption</a:t>
            </a:r>
          </a:p>
          <a:p>
            <a:pPr lvl="1" eaLnBrk="1" hangingPunct="1"/>
            <a:r>
              <a:rPr lang="en-US" altLang="en-US" sz="2400" dirty="0" smtClean="0"/>
              <a:t>Wasting disease</a:t>
            </a:r>
          </a:p>
          <a:p>
            <a:pPr lvl="1" eaLnBrk="1" hangingPunct="1"/>
            <a:r>
              <a:rPr lang="en-US" altLang="en-US" sz="2400" dirty="0" smtClean="0"/>
              <a:t>White plague</a:t>
            </a:r>
          </a:p>
          <a:p>
            <a:pPr lvl="1" eaLnBrk="1" hangingPunct="1"/>
            <a:endParaRPr lang="en-US" altLang="en-US" sz="1600" dirty="0" smtClean="0"/>
          </a:p>
          <a:p>
            <a:pPr eaLnBrk="1" hangingPunct="1"/>
            <a:r>
              <a:rPr lang="en-US" altLang="en-US" sz="2800" dirty="0" smtClean="0"/>
              <a:t>TB was a death sentence for many</a:t>
            </a:r>
            <a:endParaRPr lang="en-US" altLang="en-US" dirty="0" smtClean="0"/>
          </a:p>
        </p:txBody>
      </p:sp>
      <p:pic>
        <p:nvPicPr>
          <p:cNvPr id="37893" name="Picture 8" descr="Poster: The Next To Go: Fight Tuberculos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700" y="1143000"/>
            <a:ext cx="3289300"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4" name="Rectangle 15"/>
          <p:cNvSpPr>
            <a:spLocks noGrp="1" noChangeArrowheads="1"/>
          </p:cNvSpPr>
          <p:nvPr>
            <p:ph type="title"/>
          </p:nvPr>
        </p:nvSpPr>
        <p:spPr>
          <a:xfrm>
            <a:off x="427038" y="152400"/>
            <a:ext cx="8229600" cy="685800"/>
          </a:xfrm>
          <a:noFill/>
        </p:spPr>
        <p:txBody>
          <a:bodyPr/>
          <a:lstStyle/>
          <a:p>
            <a:pPr eaLnBrk="1" hangingPunct="1"/>
            <a:r>
              <a:rPr lang="en-US" altLang="en-US" dirty="0" smtClean="0">
                <a:solidFill>
                  <a:srgbClr val="532B64"/>
                </a:solidFill>
              </a:rPr>
              <a:t>History of TB (1)</a:t>
            </a:r>
          </a:p>
        </p:txBody>
      </p:sp>
      <p:sp>
        <p:nvSpPr>
          <p:cNvPr id="37895" name="TextBox 6"/>
          <p:cNvSpPr txBox="1">
            <a:spLocks noChangeArrowheads="1"/>
          </p:cNvSpPr>
          <p:nvPr/>
        </p:nvSpPr>
        <p:spPr bwMode="auto">
          <a:xfrm>
            <a:off x="5029200" y="57864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t>Vintage image circa 1919</a:t>
            </a:r>
          </a:p>
          <a:p>
            <a:pPr algn="ctr" eaLnBrk="1" hangingPunct="1">
              <a:spcBef>
                <a:spcPct val="0"/>
              </a:spcBef>
              <a:buFontTx/>
              <a:buNone/>
            </a:pPr>
            <a:r>
              <a:rPr lang="en-US" altLang="en-US" sz="1200"/>
              <a:t>Image credit: National Library of Medicine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3993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352FD152-A741-4D8A-BD7B-A7850659BBA7}" type="slidenum">
              <a:rPr lang="en-US" altLang="en-US" sz="2000" smtClean="0"/>
              <a:pPr>
                <a:spcBef>
                  <a:spcPct val="0"/>
                </a:spcBef>
                <a:buFontTx/>
                <a:buNone/>
              </a:pPr>
              <a:t>8</a:t>
            </a:fld>
            <a:endParaRPr lang="en-US" altLang="en-US" sz="2000" smtClean="0"/>
          </a:p>
        </p:txBody>
      </p:sp>
      <p:sp>
        <p:nvSpPr>
          <p:cNvPr id="39940" name="Rectangle 22"/>
          <p:cNvSpPr>
            <a:spLocks noGrp="1" noChangeArrowheads="1"/>
          </p:cNvSpPr>
          <p:nvPr>
            <p:ph type="body" sz="half" idx="1"/>
          </p:nvPr>
        </p:nvSpPr>
        <p:spPr>
          <a:xfrm>
            <a:off x="228600" y="1524000"/>
            <a:ext cx="4495800" cy="4800600"/>
          </a:xfrm>
        </p:spPr>
        <p:txBody>
          <a:bodyPr/>
          <a:lstStyle/>
          <a:p>
            <a:pPr eaLnBrk="1" hangingPunct="1">
              <a:lnSpc>
                <a:spcPct val="80000"/>
              </a:lnSpc>
            </a:pPr>
            <a:r>
              <a:rPr lang="en-US" altLang="en-US" sz="2800" dirty="0" smtClean="0"/>
              <a:t>Until mid-1800s, many believed TB was hereditary</a:t>
            </a:r>
          </a:p>
          <a:p>
            <a:pPr eaLnBrk="1" hangingPunct="1">
              <a:lnSpc>
                <a:spcPct val="80000"/>
              </a:lnSpc>
            </a:pPr>
            <a:endParaRPr lang="en-US" altLang="en-US" sz="2800" dirty="0" smtClean="0"/>
          </a:p>
          <a:p>
            <a:pPr eaLnBrk="1" hangingPunct="1">
              <a:lnSpc>
                <a:spcPct val="80000"/>
              </a:lnSpc>
            </a:pPr>
            <a:r>
              <a:rPr lang="en-US" altLang="en-US" sz="2800" dirty="0" smtClean="0"/>
              <a:t>1865 Jean Antoine-</a:t>
            </a:r>
            <a:r>
              <a:rPr lang="en-US" altLang="en-US" sz="2800" dirty="0" err="1" smtClean="0"/>
              <a:t>Villemin</a:t>
            </a:r>
            <a:r>
              <a:rPr lang="en-US" altLang="en-US" sz="2800" dirty="0" smtClean="0"/>
              <a:t> showed TB was contagious</a:t>
            </a:r>
          </a:p>
          <a:p>
            <a:pPr eaLnBrk="1" hangingPunct="1">
              <a:lnSpc>
                <a:spcPct val="80000"/>
              </a:lnSpc>
            </a:pPr>
            <a:endParaRPr lang="en-US" altLang="en-US" sz="2800" dirty="0" smtClean="0"/>
          </a:p>
          <a:p>
            <a:pPr eaLnBrk="1" hangingPunct="1">
              <a:lnSpc>
                <a:spcPct val="80000"/>
              </a:lnSpc>
            </a:pPr>
            <a:r>
              <a:rPr lang="en-US" altLang="en-US" sz="2800" dirty="0" smtClean="0"/>
              <a:t>1882 Robert Koch discovered </a:t>
            </a:r>
            <a:r>
              <a:rPr lang="en-US" altLang="en-US" sz="2800" i="1" dirty="0" smtClean="0"/>
              <a:t>M. tuberculosis,</a:t>
            </a:r>
            <a:r>
              <a:rPr lang="en-US" altLang="en-US" sz="2800" dirty="0" smtClean="0"/>
              <a:t> the bacterium that causes TB </a:t>
            </a:r>
          </a:p>
        </p:txBody>
      </p:sp>
      <p:sp>
        <p:nvSpPr>
          <p:cNvPr id="39941" name="Text Box 9"/>
          <p:cNvSpPr txBox="1">
            <a:spLocks noChangeArrowheads="1"/>
          </p:cNvSpPr>
          <p:nvPr/>
        </p:nvSpPr>
        <p:spPr bwMode="auto">
          <a:xfrm>
            <a:off x="4724400" y="48720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i="1"/>
              <a:t>Mycobacterium tuberculosis</a:t>
            </a:r>
          </a:p>
          <a:p>
            <a:pPr algn="ctr" eaLnBrk="1" hangingPunct="1">
              <a:spcBef>
                <a:spcPct val="0"/>
              </a:spcBef>
              <a:buFontTx/>
              <a:buNone/>
            </a:pPr>
            <a:r>
              <a:rPr lang="en-US" altLang="en-US" sz="1200"/>
              <a:t>Image credit: Janice Haney Carr</a:t>
            </a:r>
          </a:p>
        </p:txBody>
      </p:sp>
      <p:sp>
        <p:nvSpPr>
          <p:cNvPr id="39942" name="Rectangle 25"/>
          <p:cNvSpPr>
            <a:spLocks noGrp="1" noChangeArrowheads="1"/>
          </p:cNvSpPr>
          <p:nvPr>
            <p:ph type="title"/>
          </p:nvPr>
        </p:nvSpPr>
        <p:spPr>
          <a:xfrm>
            <a:off x="381000" y="0"/>
            <a:ext cx="8229600" cy="1219200"/>
          </a:xfrm>
          <a:noFill/>
        </p:spPr>
        <p:txBody>
          <a:bodyPr/>
          <a:lstStyle/>
          <a:p>
            <a:pPr eaLnBrk="1" hangingPunct="1"/>
            <a:r>
              <a:rPr lang="en-US" altLang="en-US" dirty="0" smtClean="0">
                <a:solidFill>
                  <a:srgbClr val="532B64"/>
                </a:solidFill>
              </a:rPr>
              <a:t>History of TB (2)</a:t>
            </a:r>
            <a:br>
              <a:rPr lang="en-US" altLang="en-US" dirty="0" smtClean="0">
                <a:solidFill>
                  <a:srgbClr val="532B64"/>
                </a:solidFill>
              </a:rPr>
            </a:br>
            <a:r>
              <a:rPr lang="en-US" altLang="en-US" sz="3200" dirty="0" smtClean="0">
                <a:solidFill>
                  <a:srgbClr val="532B64"/>
                </a:solidFill>
              </a:rPr>
              <a:t>Scientific Discoveries in 1800s</a:t>
            </a:r>
          </a:p>
        </p:txBody>
      </p:sp>
      <p:pic>
        <p:nvPicPr>
          <p:cNvPr id="399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25650"/>
            <a:ext cx="4114800" cy="2789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Module 1 – Transmission and Pathogenesis of Tuberculosis</a:t>
            </a:r>
          </a:p>
        </p:txBody>
      </p:sp>
      <p:sp>
        <p:nvSpPr>
          <p:cNvPr id="4198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fld id="{4596129D-FD2D-4AD2-B9E9-AA42D4491EDE}" type="slidenum">
              <a:rPr lang="en-US" altLang="en-US" sz="2000" smtClean="0"/>
              <a:pPr>
                <a:spcBef>
                  <a:spcPct val="0"/>
                </a:spcBef>
                <a:buFontTx/>
                <a:buNone/>
              </a:pPr>
              <a:t>9</a:t>
            </a:fld>
            <a:endParaRPr lang="en-US" altLang="en-US" sz="2000" smtClean="0"/>
          </a:p>
        </p:txBody>
      </p:sp>
      <p:sp>
        <p:nvSpPr>
          <p:cNvPr id="41988" name="Rectangle 26"/>
          <p:cNvSpPr>
            <a:spLocks noGrp="1" noChangeArrowheads="1"/>
          </p:cNvSpPr>
          <p:nvPr>
            <p:ph type="body" sz="half" idx="1"/>
          </p:nvPr>
        </p:nvSpPr>
        <p:spPr>
          <a:xfrm>
            <a:off x="76200" y="1371600"/>
            <a:ext cx="4572000" cy="5029200"/>
          </a:xfrm>
        </p:spPr>
        <p:txBody>
          <a:bodyPr/>
          <a:lstStyle/>
          <a:p>
            <a:pPr eaLnBrk="1" hangingPunct="1"/>
            <a:r>
              <a:rPr lang="en-US" altLang="en-US" sz="2800" dirty="0" smtClean="0"/>
              <a:t>Before TB antibiotics, many patients were sent to sanatoriums</a:t>
            </a:r>
          </a:p>
          <a:p>
            <a:pPr eaLnBrk="1" hangingPunct="1"/>
            <a:endParaRPr lang="en-US" altLang="en-US" sz="1600" dirty="0" smtClean="0"/>
          </a:p>
          <a:p>
            <a:pPr eaLnBrk="1" hangingPunct="1"/>
            <a:r>
              <a:rPr lang="en-US" altLang="en-US" sz="2800" dirty="0" smtClean="0"/>
              <a:t>Patients followed a regimen of bed rest, open air, and sunshine</a:t>
            </a:r>
          </a:p>
          <a:p>
            <a:pPr lvl="1" eaLnBrk="1" hangingPunct="1"/>
            <a:endParaRPr lang="en-US" altLang="en-US" sz="1600" dirty="0" smtClean="0"/>
          </a:p>
          <a:p>
            <a:pPr eaLnBrk="1" hangingPunct="1"/>
            <a:r>
              <a:rPr lang="en-US" altLang="en-US" sz="2800" dirty="0" smtClean="0"/>
              <a:t>TB patients who could not afford sanatoriums often died at home</a:t>
            </a:r>
            <a:endParaRPr lang="en-US" altLang="en-US" sz="1800" dirty="0" smtClean="0"/>
          </a:p>
        </p:txBody>
      </p:sp>
      <p:pic>
        <p:nvPicPr>
          <p:cNvPr id="41989" name="Picture 14" descr="TB Sanatorium - Open Air/Sunshine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09775"/>
            <a:ext cx="4343400" cy="286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90" name="Rectangle 29"/>
          <p:cNvSpPr>
            <a:spLocks noGrp="1" noChangeArrowheads="1"/>
          </p:cNvSpPr>
          <p:nvPr>
            <p:ph type="title"/>
          </p:nvPr>
        </p:nvSpPr>
        <p:spPr>
          <a:xfrm>
            <a:off x="381000" y="0"/>
            <a:ext cx="8229600" cy="1219200"/>
          </a:xfrm>
          <a:noFill/>
        </p:spPr>
        <p:txBody>
          <a:bodyPr/>
          <a:lstStyle/>
          <a:p>
            <a:pPr eaLnBrk="1" hangingPunct="1"/>
            <a:r>
              <a:rPr lang="en-US" altLang="en-US" dirty="0" smtClean="0">
                <a:solidFill>
                  <a:srgbClr val="532B64"/>
                </a:solidFill>
              </a:rPr>
              <a:t>History of TB (3)</a:t>
            </a:r>
            <a:br>
              <a:rPr lang="en-US" altLang="en-US" dirty="0" smtClean="0">
                <a:solidFill>
                  <a:srgbClr val="532B64"/>
                </a:solidFill>
              </a:rPr>
            </a:br>
            <a:r>
              <a:rPr lang="en-US" altLang="en-US" sz="3200" dirty="0" smtClean="0">
                <a:solidFill>
                  <a:srgbClr val="532B64"/>
                </a:solidFill>
              </a:rPr>
              <a:t>Sanatoriums</a:t>
            </a:r>
          </a:p>
        </p:txBody>
      </p:sp>
      <p:sp>
        <p:nvSpPr>
          <p:cNvPr id="41991" name="TextBox 6"/>
          <p:cNvSpPr txBox="1">
            <a:spLocks noChangeArrowheads="1"/>
          </p:cNvSpPr>
          <p:nvPr/>
        </p:nvSpPr>
        <p:spPr bwMode="auto">
          <a:xfrm>
            <a:off x="4648200" y="4953000"/>
            <a:ext cx="426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t>Sanatorium patients resting outside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99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99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9999"/>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14078</TotalTime>
  <Words>3515</Words>
  <Application>Microsoft Office PowerPoint</Application>
  <PresentationFormat>On-screen Show (4:3)</PresentationFormat>
  <Paragraphs>1093</Paragraphs>
  <Slides>69</Slides>
  <Notes>69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80" baseType="lpstr">
      <vt:lpstr>Arial</vt:lpstr>
      <vt:lpstr>Calibri</vt:lpstr>
      <vt:lpstr>Courier New</vt:lpstr>
      <vt:lpstr>Myriad Web Pro</vt:lpstr>
      <vt:lpstr>Times New Roman</vt:lpstr>
      <vt:lpstr>Verdana</vt:lpstr>
      <vt:lpstr>Wingdings</vt:lpstr>
      <vt:lpstr>Default Design</vt:lpstr>
      <vt:lpstr>1_Default Design</vt:lpstr>
      <vt:lpstr>NCHHSTP_PPT_light(</vt:lpstr>
      <vt:lpstr>Chart</vt:lpstr>
      <vt:lpstr>PowerPoint Presentation</vt:lpstr>
      <vt:lpstr>    CDC Self-Study Modules on Tuberculosis, 1-5 </vt:lpstr>
      <vt:lpstr>Self-Study Modules  on Tuberculosis </vt:lpstr>
      <vt:lpstr>Module 1: Objectives</vt:lpstr>
      <vt:lpstr>Module 1: Overview</vt:lpstr>
      <vt:lpstr>History of TB</vt:lpstr>
      <vt:lpstr>History of TB (1)</vt:lpstr>
      <vt:lpstr>History of TB (2) Scientific Discoveries in 1800s</vt:lpstr>
      <vt:lpstr>History of TB (3) Sanatoriums</vt:lpstr>
      <vt:lpstr>Breakthrough in the Fight Against TB (1)</vt:lpstr>
      <vt:lpstr>Breakthrough in the Fight Against TB (2)</vt:lpstr>
      <vt:lpstr>TB Resurgence</vt:lpstr>
      <vt:lpstr>TB Prevention and Control Efforts</vt:lpstr>
      <vt:lpstr>TB History Timeline</vt:lpstr>
      <vt:lpstr>     History of TB Study Question 1.1</vt:lpstr>
      <vt:lpstr>TB Transmission</vt:lpstr>
      <vt:lpstr>TB Transmission (1)</vt:lpstr>
      <vt:lpstr>TB Transmission (2) Types of Mycobacteria</vt:lpstr>
      <vt:lpstr>TB Transmission (3)</vt:lpstr>
      <vt:lpstr>TB Transmission (4)</vt:lpstr>
      <vt:lpstr>TB Transmission (5)</vt:lpstr>
      <vt:lpstr>TB Transmission Study Question 1.2</vt:lpstr>
      <vt:lpstr>TB Transmission Study Question 1.3</vt:lpstr>
      <vt:lpstr>TB Transmission Study Question 1.4</vt:lpstr>
      <vt:lpstr>Drug-Resistant TB</vt:lpstr>
      <vt:lpstr>Drug-Resistant TB (1)</vt:lpstr>
      <vt:lpstr>Drug-Resistant TB (2)</vt:lpstr>
      <vt:lpstr>Drug-Resistant TB (3)</vt:lpstr>
      <vt:lpstr>Drug-resistant TB Study Question 1.5</vt:lpstr>
      <vt:lpstr> Drug-resistant TB Study Question 1.6</vt:lpstr>
      <vt:lpstr>TB Pathogenesis</vt:lpstr>
      <vt:lpstr>TB Pathogenesis (1)</vt:lpstr>
      <vt:lpstr>TB Pathogenesis (2) Latent TB Infection (LTBI)</vt:lpstr>
      <vt:lpstr>TB Pathogenesis (3) TB Disease</vt:lpstr>
      <vt:lpstr>TB Pathogenesis (4)</vt:lpstr>
      <vt:lpstr>TB Pathogenesis (5)</vt:lpstr>
      <vt:lpstr>TB Pathogenesis (6)</vt:lpstr>
      <vt:lpstr>TB Pathogenesis (7) LTBI</vt:lpstr>
      <vt:lpstr>TB Pathogenesis (8) TB Disease</vt:lpstr>
      <vt:lpstr>LTBI vs. TB Disease (1)</vt:lpstr>
      <vt:lpstr>LTBI vs. TB Disease (2)</vt:lpstr>
      <vt:lpstr>TB Pathogenesis Study Question 1.7</vt:lpstr>
      <vt:lpstr>TB Pathogenesis Study Question 1.8</vt:lpstr>
      <vt:lpstr>TB Pathogenesis Study Question 1.9</vt:lpstr>
      <vt:lpstr>TB Pathogenesis Study Question 1.10</vt:lpstr>
      <vt:lpstr>TB Pathogenesis Study Question 1.11</vt:lpstr>
      <vt:lpstr>TB Pathogenesis Study Question 1.12</vt:lpstr>
      <vt:lpstr>TB Pathogenesis </vt:lpstr>
      <vt:lpstr>Progression to TB Disease (1)</vt:lpstr>
      <vt:lpstr>Progression to TB Disease (2)</vt:lpstr>
      <vt:lpstr>Progression to TB Disease (3)</vt:lpstr>
      <vt:lpstr>Progression to TB Disease (4)  TB and HIV</vt:lpstr>
      <vt:lpstr>Progression to TB Disease (5) TB and HIV</vt:lpstr>
      <vt:lpstr>Progression to TB Disease Study Question 1.13</vt:lpstr>
      <vt:lpstr>Progression to TB Disease Study Question 1.14</vt:lpstr>
      <vt:lpstr>Progression to TB Disease Study Question 1.15</vt:lpstr>
      <vt:lpstr>TB Pathogenesis</vt:lpstr>
      <vt:lpstr>Sites of TB Disease (1)</vt:lpstr>
      <vt:lpstr>Sites of TB Disease (2)</vt:lpstr>
      <vt:lpstr>Sites for TB Study Question 1.16</vt:lpstr>
      <vt:lpstr>TB Pathogenesis</vt:lpstr>
      <vt:lpstr>TB Classification System (1)</vt:lpstr>
      <vt:lpstr>TB Classification System (2)</vt:lpstr>
      <vt:lpstr>TB Classification System Study Question 1.17</vt:lpstr>
      <vt:lpstr>PowerPoint Presentation</vt:lpstr>
      <vt:lpstr>Module 1: Case Study 1.1 (1)</vt:lpstr>
      <vt:lpstr>Module 1: Case Study 1.1 (2)</vt:lpstr>
      <vt:lpstr>Module 1: Case Study 1.2 (1)</vt:lpstr>
      <vt:lpstr>Module 1: Case Study 1.2 (2)</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Segerlind, Sarah (CDC/OID/NCHHSTP)</dc:creator>
  <cp:lastModifiedBy>Segerlind, Sarah (CDC/OID/NCHHSTP)</cp:lastModifiedBy>
  <cp:revision>985</cp:revision>
  <cp:lastPrinted>2016-05-24T15:18:18Z</cp:lastPrinted>
  <dcterms:created xsi:type="dcterms:W3CDTF">2007-03-05T15:39:00Z</dcterms:created>
  <dcterms:modified xsi:type="dcterms:W3CDTF">2016-09-30T20:04:36Z</dcterms:modified>
</cp:coreProperties>
</file>