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8"/>
  </p:notesMasterIdLst>
  <p:handoutMasterIdLst>
    <p:handoutMasterId r:id="rId39"/>
  </p:handoutMasterIdLst>
  <p:sldIdLst>
    <p:sldId id="257" r:id="rId5"/>
    <p:sldId id="337" r:id="rId6"/>
    <p:sldId id="336" r:id="rId7"/>
    <p:sldId id="335"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7" r:id="rId25"/>
    <p:sldId id="358" r:id="rId26"/>
    <p:sldId id="359" r:id="rId27"/>
    <p:sldId id="360" r:id="rId28"/>
    <p:sldId id="361" r:id="rId29"/>
    <p:sldId id="362" r:id="rId30"/>
    <p:sldId id="363" r:id="rId31"/>
    <p:sldId id="364" r:id="rId32"/>
    <p:sldId id="366" r:id="rId33"/>
    <p:sldId id="367" r:id="rId34"/>
    <p:sldId id="368" r:id="rId35"/>
    <p:sldId id="369" r:id="rId36"/>
    <p:sldId id="370" r:id="rId37"/>
  </p:sldIdLst>
  <p:sldSz cx="6858000" cy="5143500"/>
  <p:notesSz cx="7315200" cy="9601200"/>
  <p:embeddedFontLst>
    <p:embeddedFont>
      <p:font typeface="Marlett" pitchFamily="2" charset="2"/>
      <p:regular r:id="rId40"/>
    </p:embeddedFont>
    <p:embeddedFont>
      <p:font typeface="Calibri" panose="020F0502020204030204" pitchFamily="34" charset="0"/>
      <p:regular r:id="rId41"/>
      <p:bold r:id="rId42"/>
      <p:italic r:id="rId43"/>
      <p:boldItalic r:id="rId44"/>
    </p:embeddedFont>
    <p:embeddedFont>
      <p:font typeface="Myriad Web Pro" panose="020B0604020202020204" charset="0"/>
      <p:regular r:id="rId45"/>
      <p:bold r:id="rId46"/>
      <p: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J. Langer" initials="ALanger" lastIdx="18" clrIdx="0">
    <p:extLst>
      <p:ext uri="{19B8F6BF-5375-455C-9EA6-DF929625EA0E}">
        <p15:presenceInfo xmlns:p15="http://schemas.microsoft.com/office/powerpoint/2012/main" userId="Adam J. Langer" providerId="None"/>
      </p:ext>
    </p:extLst>
  </p:cmAuthor>
  <p:cmAuthor id="2" name="Pratt, Robert (CDC/OID/NCHHSTP)" initials="PR(" lastIdx="2" clrIdx="1">
    <p:extLst>
      <p:ext uri="{19B8F6BF-5375-455C-9EA6-DF929625EA0E}">
        <p15:presenceInfo xmlns:p15="http://schemas.microsoft.com/office/powerpoint/2012/main" userId="S-1-5-21-1207783550-2075000910-922709458-177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4E9E"/>
    <a:srgbClr val="0F56DC"/>
    <a:srgbClr val="00788A"/>
    <a:srgbClr val="86B2D8"/>
    <a:srgbClr val="005DAA"/>
    <a:srgbClr val="006166"/>
    <a:srgbClr val="343434"/>
    <a:srgbClr val="F6A01A"/>
    <a:srgbClr val="008FA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68836" autoAdjust="0"/>
  </p:normalViewPr>
  <p:slideViewPr>
    <p:cSldViewPr snapToGrid="0">
      <p:cViewPr varScale="1">
        <p:scale>
          <a:sx n="93" d="100"/>
          <a:sy n="93" d="100"/>
        </p:scale>
        <p:origin x="1939" y="53"/>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9868895395888"/>
          <c:y val="6.9814281364903155E-2"/>
          <c:w val="0.84696134547755331"/>
          <c:h val="0.70387276193471038"/>
        </c:manualLayout>
      </c:layout>
      <c:lineChart>
        <c:grouping val="standard"/>
        <c:varyColors val="0"/>
        <c:ser>
          <c:idx val="0"/>
          <c:order val="0"/>
          <c:tx>
            <c:strRef>
              <c:f>Sheet1!$A$2</c:f>
              <c:strCache>
                <c:ptCount val="1"/>
                <c:pt idx="0">
                  <c:v>&lt; 15 yrs</c:v>
                </c:pt>
              </c:strCache>
            </c:strRef>
          </c:tx>
          <c:spPr>
            <a:ln w="15875" cap="rnd">
              <a:solidFill>
                <a:srgbClr val="7030A0"/>
              </a:solidFill>
              <a:round/>
            </a:ln>
            <a:effectLst/>
          </c:spPr>
          <c:marker>
            <c:symbol val="circle"/>
            <c:size val="5"/>
            <c:spPr>
              <a:solidFill>
                <a:srgbClr val="9A4E9E"/>
              </a:solidFill>
              <a:ln w="19050">
                <a:solidFill>
                  <a:srgbClr val="9A4E9E"/>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1660</c:v>
                </c:pt>
                <c:pt idx="1">
                  <c:v>1659</c:v>
                </c:pt>
                <c:pt idx="2">
                  <c:v>1536</c:v>
                </c:pt>
                <c:pt idx="3">
                  <c:v>1356</c:v>
                </c:pt>
                <c:pt idx="4">
                  <c:v>1251</c:v>
                </c:pt>
                <c:pt idx="5">
                  <c:v>1077</c:v>
                </c:pt>
                <c:pt idx="6">
                  <c:v>1038</c:v>
                </c:pt>
                <c:pt idx="7">
                  <c:v>964</c:v>
                </c:pt>
                <c:pt idx="8">
                  <c:v>929</c:v>
                </c:pt>
                <c:pt idx="9">
                  <c:v>944</c:v>
                </c:pt>
                <c:pt idx="10">
                  <c:v>911</c:v>
                </c:pt>
                <c:pt idx="11">
                  <c:v>952</c:v>
                </c:pt>
                <c:pt idx="12">
                  <c:v>851</c:v>
                </c:pt>
                <c:pt idx="13">
                  <c:v>803</c:v>
                </c:pt>
                <c:pt idx="14">
                  <c:v>777</c:v>
                </c:pt>
                <c:pt idx="15">
                  <c:v>786</c:v>
                </c:pt>
                <c:pt idx="16">
                  <c:v>647</c:v>
                </c:pt>
                <c:pt idx="17">
                  <c:v>636</c:v>
                </c:pt>
                <c:pt idx="18">
                  <c:v>578</c:v>
                </c:pt>
                <c:pt idx="19">
                  <c:v>487</c:v>
                </c:pt>
                <c:pt idx="20">
                  <c:v>483</c:v>
                </c:pt>
                <c:pt idx="21">
                  <c:v>458</c:v>
                </c:pt>
                <c:pt idx="22">
                  <c:v>440</c:v>
                </c:pt>
              </c:numCache>
            </c:numRef>
          </c:val>
          <c:smooth val="0"/>
        </c:ser>
        <c:ser>
          <c:idx val="1"/>
          <c:order val="1"/>
          <c:tx>
            <c:strRef>
              <c:f>Sheet1!$A$3</c:f>
              <c:strCache>
                <c:ptCount val="1"/>
                <c:pt idx="0">
                  <c:v>15–24 yrs</c:v>
                </c:pt>
              </c:strCache>
            </c:strRef>
          </c:tx>
          <c:spPr>
            <a:ln w="15875" cap="rnd">
              <a:solidFill>
                <a:srgbClr val="F6A01A"/>
              </a:solidFill>
              <a:round/>
            </a:ln>
            <a:effectLst/>
          </c:spPr>
          <c:marker>
            <c:symbol val="circle"/>
            <c:size val="5"/>
            <c:spPr>
              <a:solidFill>
                <a:srgbClr val="F6A01A"/>
              </a:solidFill>
              <a:ln w="19050">
                <a:solidFill>
                  <a:srgbClr val="F6A01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1821</c:v>
                </c:pt>
                <c:pt idx="1">
                  <c:v>1832</c:v>
                </c:pt>
                <c:pt idx="2">
                  <c:v>1697</c:v>
                </c:pt>
                <c:pt idx="3">
                  <c:v>1637</c:v>
                </c:pt>
                <c:pt idx="4">
                  <c:v>1674</c:v>
                </c:pt>
                <c:pt idx="5">
                  <c:v>1543</c:v>
                </c:pt>
                <c:pt idx="6">
                  <c:v>1518</c:v>
                </c:pt>
                <c:pt idx="7">
                  <c:v>1618</c:v>
                </c:pt>
                <c:pt idx="8">
                  <c:v>1597</c:v>
                </c:pt>
                <c:pt idx="9">
                  <c:v>1498</c:v>
                </c:pt>
                <c:pt idx="10">
                  <c:v>1573</c:v>
                </c:pt>
                <c:pt idx="11">
                  <c:v>1603</c:v>
                </c:pt>
                <c:pt idx="12">
                  <c:v>1540</c:v>
                </c:pt>
                <c:pt idx="13">
                  <c:v>1532</c:v>
                </c:pt>
                <c:pt idx="14">
                  <c:v>1580</c:v>
                </c:pt>
                <c:pt idx="15">
                  <c:v>1444</c:v>
                </c:pt>
                <c:pt idx="16">
                  <c:v>1279</c:v>
                </c:pt>
                <c:pt idx="17">
                  <c:v>1199</c:v>
                </c:pt>
                <c:pt idx="18">
                  <c:v>1030</c:v>
                </c:pt>
                <c:pt idx="19">
                  <c:v>1019</c:v>
                </c:pt>
                <c:pt idx="20">
                  <c:v>976</c:v>
                </c:pt>
                <c:pt idx="21">
                  <c:v>962</c:v>
                </c:pt>
                <c:pt idx="22">
                  <c:v>935</c:v>
                </c:pt>
              </c:numCache>
            </c:numRef>
          </c:val>
          <c:smooth val="0"/>
        </c:ser>
        <c:ser>
          <c:idx val="2"/>
          <c:order val="2"/>
          <c:tx>
            <c:strRef>
              <c:f>Sheet1!$A$4</c:f>
              <c:strCache>
                <c:ptCount val="1"/>
                <c:pt idx="0">
                  <c:v>25–44 yrs</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Sheet1!$B$4:$X$4</c:f>
              <c:numCache>
                <c:formatCode>General</c:formatCode>
                <c:ptCount val="23"/>
                <c:pt idx="0">
                  <c:v>9589</c:v>
                </c:pt>
                <c:pt idx="1">
                  <c:v>9043</c:v>
                </c:pt>
                <c:pt idx="2">
                  <c:v>8200</c:v>
                </c:pt>
                <c:pt idx="3">
                  <c:v>7564</c:v>
                </c:pt>
                <c:pt idx="4">
                  <c:v>6884</c:v>
                </c:pt>
                <c:pt idx="5">
                  <c:v>6335</c:v>
                </c:pt>
                <c:pt idx="6">
                  <c:v>6062</c:v>
                </c:pt>
                <c:pt idx="7">
                  <c:v>5576</c:v>
                </c:pt>
                <c:pt idx="8">
                  <c:v>5610</c:v>
                </c:pt>
                <c:pt idx="9">
                  <c:v>5288</c:v>
                </c:pt>
                <c:pt idx="10">
                  <c:v>5074</c:v>
                </c:pt>
                <c:pt idx="11">
                  <c:v>4940</c:v>
                </c:pt>
                <c:pt idx="12">
                  <c:v>4737</c:v>
                </c:pt>
                <c:pt idx="13">
                  <c:v>4690</c:v>
                </c:pt>
                <c:pt idx="14">
                  <c:v>4313</c:v>
                </c:pt>
                <c:pt idx="15">
                  <c:v>4238</c:v>
                </c:pt>
                <c:pt idx="16">
                  <c:v>3885</c:v>
                </c:pt>
                <c:pt idx="17">
                  <c:v>3669</c:v>
                </c:pt>
                <c:pt idx="18">
                  <c:v>3365</c:v>
                </c:pt>
                <c:pt idx="19">
                  <c:v>3119</c:v>
                </c:pt>
                <c:pt idx="20">
                  <c:v>2959</c:v>
                </c:pt>
                <c:pt idx="21">
                  <c:v>2822</c:v>
                </c:pt>
                <c:pt idx="22">
                  <c:v>2858</c:v>
                </c:pt>
              </c:numCache>
            </c:numRef>
          </c:val>
          <c:smooth val="0"/>
        </c:ser>
        <c:ser>
          <c:idx val="3"/>
          <c:order val="3"/>
          <c:tx>
            <c:strRef>
              <c:f>Sheet1!$A$5</c:f>
              <c:strCache>
                <c:ptCount val="1"/>
                <c:pt idx="0">
                  <c:v>45–64 yrs</c:v>
                </c:pt>
              </c:strCache>
            </c:strRef>
          </c:tx>
          <c:spPr>
            <a:ln w="15875" cap="rnd">
              <a:solidFill>
                <a:schemeClr val="accent3"/>
              </a:solidFill>
              <a:round/>
            </a:ln>
            <a:effectLst/>
          </c:spPr>
          <c:marker>
            <c:symbol val="circle"/>
            <c:size val="5"/>
            <c:spPr>
              <a:solidFill>
                <a:schemeClr val="accent3"/>
              </a:solidFill>
              <a:ln w="19050">
                <a:solidFill>
                  <a:schemeClr val="accent3"/>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Sheet1!$B$5:$X$5</c:f>
              <c:numCache>
                <c:formatCode>General</c:formatCode>
                <c:ptCount val="23"/>
                <c:pt idx="0">
                  <c:v>6195</c:v>
                </c:pt>
                <c:pt idx="1">
                  <c:v>6126</c:v>
                </c:pt>
                <c:pt idx="2">
                  <c:v>5960</c:v>
                </c:pt>
                <c:pt idx="3">
                  <c:v>5572</c:v>
                </c:pt>
                <c:pt idx="4">
                  <c:v>5278</c:v>
                </c:pt>
                <c:pt idx="5">
                  <c:v>4954</c:v>
                </c:pt>
                <c:pt idx="6">
                  <c:v>4860</c:v>
                </c:pt>
                <c:pt idx="7">
                  <c:v>4635</c:v>
                </c:pt>
                <c:pt idx="8">
                  <c:v>4515</c:v>
                </c:pt>
                <c:pt idx="9">
                  <c:v>4182</c:v>
                </c:pt>
                <c:pt idx="10">
                  <c:v>4283</c:v>
                </c:pt>
                <c:pt idx="11">
                  <c:v>4192</c:v>
                </c:pt>
                <c:pt idx="12">
                  <c:v>4123</c:v>
                </c:pt>
                <c:pt idx="13">
                  <c:v>4039</c:v>
                </c:pt>
                <c:pt idx="14">
                  <c:v>4037</c:v>
                </c:pt>
                <c:pt idx="15">
                  <c:v>3929</c:v>
                </c:pt>
                <c:pt idx="16">
                  <c:v>3425</c:v>
                </c:pt>
                <c:pt idx="17">
                  <c:v>3429</c:v>
                </c:pt>
                <c:pt idx="18">
                  <c:v>3292</c:v>
                </c:pt>
                <c:pt idx="19">
                  <c:v>3115</c:v>
                </c:pt>
                <c:pt idx="20">
                  <c:v>2952</c:v>
                </c:pt>
                <c:pt idx="21">
                  <c:v>2957</c:v>
                </c:pt>
                <c:pt idx="22">
                  <c:v>3028</c:v>
                </c:pt>
              </c:numCache>
            </c:numRef>
          </c:val>
          <c:smooth val="0"/>
        </c:ser>
        <c:ser>
          <c:idx val="4"/>
          <c:order val="4"/>
          <c:tx>
            <c:strRef>
              <c:f>Sheet1!$A$6</c:f>
              <c:strCache>
                <c:ptCount val="1"/>
                <c:pt idx="0">
                  <c:v>65+ yrs</c:v>
                </c:pt>
              </c:strCache>
            </c:strRef>
          </c:tx>
          <c:spPr>
            <a:ln w="15875" cap="rnd">
              <a:solidFill>
                <a:srgbClr val="005DAA"/>
              </a:solidFill>
              <a:round/>
            </a:ln>
            <a:effectLst/>
          </c:spPr>
          <c:marker>
            <c:symbol val="circle"/>
            <c:size val="5"/>
            <c:spPr>
              <a:solidFill>
                <a:srgbClr val="005DAA"/>
              </a:solidFill>
              <a:ln w="19050">
                <a:solidFill>
                  <a:srgbClr val="005DA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Sheet1!$B$6:$X$6</c:f>
              <c:numCache>
                <c:formatCode>General</c:formatCode>
                <c:ptCount val="23"/>
                <c:pt idx="0">
                  <c:v>5820</c:v>
                </c:pt>
                <c:pt idx="1">
                  <c:v>5540</c:v>
                </c:pt>
                <c:pt idx="2">
                  <c:v>5328</c:v>
                </c:pt>
                <c:pt idx="3">
                  <c:v>5076</c:v>
                </c:pt>
                <c:pt idx="4">
                  <c:v>4663</c:v>
                </c:pt>
                <c:pt idx="5">
                  <c:v>4377</c:v>
                </c:pt>
                <c:pt idx="6">
                  <c:v>4019</c:v>
                </c:pt>
                <c:pt idx="7">
                  <c:v>3515</c:v>
                </c:pt>
                <c:pt idx="8">
                  <c:v>3293</c:v>
                </c:pt>
                <c:pt idx="9">
                  <c:v>3142</c:v>
                </c:pt>
                <c:pt idx="10">
                  <c:v>2994</c:v>
                </c:pt>
                <c:pt idx="11">
                  <c:v>2811</c:v>
                </c:pt>
                <c:pt idx="12">
                  <c:v>2809</c:v>
                </c:pt>
                <c:pt idx="13">
                  <c:v>2663</c:v>
                </c:pt>
                <c:pt idx="14">
                  <c:v>2574</c:v>
                </c:pt>
                <c:pt idx="15">
                  <c:v>2496</c:v>
                </c:pt>
                <c:pt idx="16">
                  <c:v>2283</c:v>
                </c:pt>
                <c:pt idx="17">
                  <c:v>2226</c:v>
                </c:pt>
                <c:pt idx="18">
                  <c:v>2245</c:v>
                </c:pt>
                <c:pt idx="19">
                  <c:v>2200</c:v>
                </c:pt>
                <c:pt idx="20">
                  <c:v>2180</c:v>
                </c:pt>
                <c:pt idx="21">
                  <c:v>2207</c:v>
                </c:pt>
                <c:pt idx="22">
                  <c:v>2294</c:v>
                </c:pt>
              </c:numCache>
            </c:numRef>
          </c:val>
          <c:smooth val="0"/>
        </c:ser>
        <c:dLbls>
          <c:showLegendKey val="0"/>
          <c:showVal val="0"/>
          <c:showCatName val="0"/>
          <c:showSerName val="0"/>
          <c:showPercent val="0"/>
          <c:showBubbleSize val="0"/>
        </c:dLbls>
        <c:marker val="1"/>
        <c:smooth val="0"/>
        <c:axId val="131836928"/>
        <c:axId val="131835752"/>
      </c:lineChart>
      <c:catAx>
        <c:axId val="131836928"/>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131835752"/>
        <c:crosses val="autoZero"/>
        <c:auto val="1"/>
        <c:lblAlgn val="ctr"/>
        <c:lblOffset val="100"/>
        <c:noMultiLvlLbl val="0"/>
      </c:catAx>
      <c:valAx>
        <c:axId val="131835752"/>
        <c:scaling>
          <c:orientation val="minMax"/>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Number of TB Cases</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1318369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77677293332938"/>
          <c:y val="4.4338066557171894E-2"/>
          <c:w val="0.78537369282206082"/>
          <c:h val="0.66095075377634727"/>
        </c:manualLayout>
      </c:layout>
      <c:barChart>
        <c:barDir val="col"/>
        <c:grouping val="stacked"/>
        <c:varyColors val="0"/>
        <c:ser>
          <c:idx val="0"/>
          <c:order val="0"/>
          <c:tx>
            <c:strRef>
              <c:f>Sheet1!$A$2</c:f>
              <c:strCache>
                <c:ptCount val="1"/>
                <c:pt idx="0">
                  <c:v>Foreign-born</c:v>
                </c:pt>
              </c:strCache>
            </c:strRef>
          </c:tx>
          <c:spPr>
            <a:solidFill>
              <a:srgbClr val="005DAA"/>
            </a:solidFill>
            <a:ln w="12700">
              <a:solidFill>
                <a:srgbClr val="002060"/>
              </a:solidFill>
            </a:ln>
            <a:effectLst/>
          </c:spPr>
          <c:invertIfNegative val="0"/>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413</c:v>
                </c:pt>
                <c:pt idx="1">
                  <c:v>386</c:v>
                </c:pt>
                <c:pt idx="2">
                  <c:v>353</c:v>
                </c:pt>
                <c:pt idx="3">
                  <c:v>313</c:v>
                </c:pt>
                <c:pt idx="4">
                  <c:v>287</c:v>
                </c:pt>
                <c:pt idx="5">
                  <c:v>249</c:v>
                </c:pt>
                <c:pt idx="6">
                  <c:v>265</c:v>
                </c:pt>
                <c:pt idx="7">
                  <c:v>255</c:v>
                </c:pt>
                <c:pt idx="8">
                  <c:v>269</c:v>
                </c:pt>
                <c:pt idx="9">
                  <c:v>249</c:v>
                </c:pt>
                <c:pt idx="10">
                  <c:v>268</c:v>
                </c:pt>
                <c:pt idx="11">
                  <c:v>280</c:v>
                </c:pt>
                <c:pt idx="12">
                  <c:v>243</c:v>
                </c:pt>
                <c:pt idx="13">
                  <c:v>200</c:v>
                </c:pt>
                <c:pt idx="14">
                  <c:v>206</c:v>
                </c:pt>
                <c:pt idx="15">
                  <c:v>203</c:v>
                </c:pt>
                <c:pt idx="16">
                  <c:v>143</c:v>
                </c:pt>
                <c:pt idx="17">
                  <c:v>152</c:v>
                </c:pt>
                <c:pt idx="18">
                  <c:v>120</c:v>
                </c:pt>
                <c:pt idx="19">
                  <c:v>135</c:v>
                </c:pt>
                <c:pt idx="20">
                  <c:v>98</c:v>
                </c:pt>
                <c:pt idx="21">
                  <c:v>102</c:v>
                </c:pt>
                <c:pt idx="22">
                  <c:v>95</c:v>
                </c:pt>
              </c:numCache>
            </c:numRef>
          </c:val>
        </c:ser>
        <c:ser>
          <c:idx val="1"/>
          <c:order val="1"/>
          <c:tx>
            <c:strRef>
              <c:f>Sheet1!$A$3</c:f>
              <c:strCache>
                <c:ptCount val="1"/>
                <c:pt idx="0">
                  <c:v>U.S.-born</c:v>
                </c:pt>
              </c:strCache>
            </c:strRef>
          </c:tx>
          <c:spPr>
            <a:solidFill>
              <a:srgbClr val="9A4E9E"/>
            </a:solidFill>
            <a:ln w="12700">
              <a:solidFill>
                <a:srgbClr val="002060"/>
              </a:solidFill>
            </a:ln>
            <a:effectLst/>
          </c:spPr>
          <c:invertIfNegative val="0"/>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1231</c:v>
                </c:pt>
                <c:pt idx="1">
                  <c:v>1252</c:v>
                </c:pt>
                <c:pt idx="2">
                  <c:v>1181</c:v>
                </c:pt>
                <c:pt idx="3">
                  <c:v>1040</c:v>
                </c:pt>
                <c:pt idx="4">
                  <c:v>960</c:v>
                </c:pt>
                <c:pt idx="5">
                  <c:v>822</c:v>
                </c:pt>
                <c:pt idx="6">
                  <c:v>762</c:v>
                </c:pt>
                <c:pt idx="7">
                  <c:v>707</c:v>
                </c:pt>
                <c:pt idx="8">
                  <c:v>659</c:v>
                </c:pt>
                <c:pt idx="9">
                  <c:v>690</c:v>
                </c:pt>
                <c:pt idx="10">
                  <c:v>643</c:v>
                </c:pt>
                <c:pt idx="11">
                  <c:v>671</c:v>
                </c:pt>
                <c:pt idx="12">
                  <c:v>607</c:v>
                </c:pt>
                <c:pt idx="13">
                  <c:v>603</c:v>
                </c:pt>
                <c:pt idx="14">
                  <c:v>570</c:v>
                </c:pt>
                <c:pt idx="15">
                  <c:v>583</c:v>
                </c:pt>
                <c:pt idx="16">
                  <c:v>504</c:v>
                </c:pt>
                <c:pt idx="17">
                  <c:v>484</c:v>
                </c:pt>
                <c:pt idx="18">
                  <c:v>458</c:v>
                </c:pt>
                <c:pt idx="19">
                  <c:v>351</c:v>
                </c:pt>
                <c:pt idx="20">
                  <c:v>385</c:v>
                </c:pt>
                <c:pt idx="21">
                  <c:v>356</c:v>
                </c:pt>
                <c:pt idx="22">
                  <c:v>344</c:v>
                </c:pt>
              </c:numCache>
            </c:numRef>
          </c:val>
        </c:ser>
        <c:dLbls>
          <c:showLegendKey val="0"/>
          <c:showVal val="0"/>
          <c:showCatName val="0"/>
          <c:showSerName val="0"/>
          <c:showPercent val="0"/>
          <c:showBubbleSize val="0"/>
        </c:dLbls>
        <c:gapWidth val="75"/>
        <c:overlap val="100"/>
        <c:axId val="322992552"/>
        <c:axId val="322992944"/>
      </c:barChart>
      <c:lineChart>
        <c:grouping val="standard"/>
        <c:varyColors val="0"/>
        <c:dLbls>
          <c:showLegendKey val="0"/>
          <c:showVal val="0"/>
          <c:showCatName val="0"/>
          <c:showSerName val="0"/>
          <c:showPercent val="0"/>
          <c:showBubbleSize val="0"/>
        </c:dLbls>
        <c:marker val="1"/>
        <c:smooth val="0"/>
        <c:axId val="322992552"/>
        <c:axId val="322992944"/>
        <c:extLst>
          <c:ext xmlns:c15="http://schemas.microsoft.com/office/drawing/2012/chart" uri="{02D57815-91ED-43cb-92C2-25804820EDAC}">
            <c15:filteredLineSeries>
              <c15:ser>
                <c:idx val="3"/>
                <c:order val="3"/>
                <c:tx>
                  <c:strRef>
                    <c:extLst>
                      <c:ext uri="{02D57815-91ED-43cb-92C2-25804820EDAC}">
                        <c15:formulaRef>
                          <c15:sqref>Sheet1!$A$5</c15:sqref>
                        </c15:formulaRef>
                      </c:ext>
                    </c:extLst>
                    <c:strCache>
                      <c:ptCount val="1"/>
                    </c:strCache>
                  </c:strRef>
                </c:tx>
                <c:spPr>
                  <a:ln w="28575" cap="rnd">
                    <a:solidFill>
                      <a:schemeClr val="accent1">
                        <a:lumMod val="60000"/>
                      </a:schemeClr>
                    </a:solidFill>
                    <a:round/>
                  </a:ln>
                  <a:effectLst/>
                </c:spPr>
                <c:marker>
                  <c:symbol val="none"/>
                </c:marker>
                <c:cat>
                  <c:strRef>
                    <c:extLst>
                      <c:ext uri="{02D57815-91ED-43cb-92C2-25804820EDAC}">
                        <c15:formulaRef>
                          <c15:sqref>Sheet1!$B$1:$W$1</c15:sqref>
                        </c15:formulaRef>
                      </c:ext>
                    </c:extLst>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extLst>
                      <c:ext uri="{02D57815-91ED-43cb-92C2-25804820EDAC}">
                        <c15:formulaRef>
                          <c15:sqref>Sheet1!$B$5:$W$5</c15:sqref>
                        </c15:formulaRef>
                      </c:ext>
                    </c:extLst>
                    <c:numCache>
                      <c:formatCode>General</c:formatCode>
                      <c:ptCount val="22"/>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Sheet1!$B$1:$W$1</c15:sqref>
                        </c15:formulaRef>
                      </c:ext>
                    </c:extLst>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extLst xmlns:c15="http://schemas.microsoft.com/office/drawing/2012/chart">
                      <c:ext xmlns:c15="http://schemas.microsoft.com/office/drawing/2012/chart" uri="{02D57815-91ED-43cb-92C2-25804820EDAC}">
                        <c15:formulaRef>
                          <c15:sqref>Sheet1!$B$6:$W$6</c15:sqref>
                        </c15:formulaRef>
                      </c:ext>
                    </c:extLst>
                    <c:numCache>
                      <c:formatCode>General</c:formatCode>
                      <c:ptCount val="22"/>
                    </c:numCache>
                  </c:numRef>
                </c:val>
                <c:smooth val="0"/>
              </c15:ser>
            </c15:filteredLineSeries>
          </c:ext>
        </c:extLst>
      </c:lineChart>
      <c:lineChart>
        <c:grouping val="standard"/>
        <c:varyColors val="0"/>
        <c:ser>
          <c:idx val="2"/>
          <c:order val="2"/>
          <c:tx>
            <c:strRef>
              <c:f>Sheet1!$A$4</c:f>
              <c:strCache>
                <c:ptCount val="1"/>
                <c:pt idx="0">
                  <c:v>Percentage foreign-born</c:v>
                </c:pt>
              </c:strCache>
            </c:strRef>
          </c:tx>
          <c:spPr>
            <a:ln w="19050" cap="rnd">
              <a:solidFill>
                <a:srgbClr val="F6A01A"/>
              </a:solidFill>
              <a:round/>
            </a:ln>
            <a:effectLst/>
          </c:spPr>
          <c:marker>
            <c:symbol val="none"/>
          </c:marker>
          <c:cat>
            <c:strRef>
              <c:f>Sheet1!$B$1:$W$1</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f>Sheet1!$B$4:$X$4</c:f>
              <c:numCache>
                <c:formatCode>General</c:formatCode>
                <c:ptCount val="23"/>
                <c:pt idx="0">
                  <c:v>24.9</c:v>
                </c:pt>
                <c:pt idx="1">
                  <c:v>23.3</c:v>
                </c:pt>
                <c:pt idx="2">
                  <c:v>23</c:v>
                </c:pt>
                <c:pt idx="3">
                  <c:v>23.1</c:v>
                </c:pt>
                <c:pt idx="4">
                  <c:v>22.9</c:v>
                </c:pt>
                <c:pt idx="5">
                  <c:v>23.1</c:v>
                </c:pt>
                <c:pt idx="6">
                  <c:v>25.5</c:v>
                </c:pt>
                <c:pt idx="7">
                  <c:v>26.5</c:v>
                </c:pt>
                <c:pt idx="8">
                  <c:v>29</c:v>
                </c:pt>
                <c:pt idx="9">
                  <c:v>26.4</c:v>
                </c:pt>
                <c:pt idx="10">
                  <c:v>29.4</c:v>
                </c:pt>
                <c:pt idx="11">
                  <c:v>29.4</c:v>
                </c:pt>
                <c:pt idx="12">
                  <c:v>28.6</c:v>
                </c:pt>
                <c:pt idx="13">
                  <c:v>24.9</c:v>
                </c:pt>
                <c:pt idx="14">
                  <c:v>26.5</c:v>
                </c:pt>
                <c:pt idx="15">
                  <c:v>25.8</c:v>
                </c:pt>
                <c:pt idx="16">
                  <c:v>22.1</c:v>
                </c:pt>
                <c:pt idx="17">
                  <c:v>23.9</c:v>
                </c:pt>
                <c:pt idx="18">
                  <c:v>20.8</c:v>
                </c:pt>
                <c:pt idx="19">
                  <c:v>27.7</c:v>
                </c:pt>
                <c:pt idx="20">
                  <c:v>20.3</c:v>
                </c:pt>
                <c:pt idx="21">
                  <c:v>22.3</c:v>
                </c:pt>
                <c:pt idx="22">
                  <c:v>21.6</c:v>
                </c:pt>
              </c:numCache>
            </c:numRef>
          </c:val>
          <c:smooth val="0"/>
        </c:ser>
        <c:dLbls>
          <c:showLegendKey val="0"/>
          <c:showVal val="0"/>
          <c:showCatName val="0"/>
          <c:showSerName val="0"/>
          <c:showPercent val="0"/>
          <c:showBubbleSize val="0"/>
        </c:dLbls>
        <c:marker val="1"/>
        <c:smooth val="0"/>
        <c:axId val="322993728"/>
        <c:axId val="322993336"/>
      </c:lineChart>
      <c:catAx>
        <c:axId val="322992552"/>
        <c:scaling>
          <c:orientation val="minMax"/>
        </c:scaling>
        <c:delete val="0"/>
        <c:axPos val="b"/>
        <c:title>
          <c:tx>
            <c:rich>
              <a:bodyPr rot="0" spcFirstLastPara="1" vertOverflow="ellipsis" vert="horz" wrap="square" anchor="ctr" anchorCtr="1"/>
              <a:lstStyle/>
              <a:p>
                <a:pPr>
                  <a:defRPr sz="1330" b="0" i="0" u="none" strike="noStrike" kern="1200" baseline="0">
                    <a:solidFill>
                      <a:srgbClr val="343434"/>
                    </a:solidFill>
                    <a:latin typeface="Calibri" panose="020F0502020204030204" pitchFamily="34" charset="0"/>
                    <a:ea typeface="+mn-ea"/>
                    <a:cs typeface="+mn-cs"/>
                  </a:defRPr>
                </a:pPr>
                <a:r>
                  <a:rPr lang="en-US"/>
                  <a:t>Year</a:t>
                </a:r>
              </a:p>
            </c:rich>
          </c:tx>
          <c:layout>
            <c:manualLayout>
              <c:xMode val="edge"/>
              <c:yMode val="edge"/>
              <c:x val="0.47447280176039686"/>
              <c:y val="0.82876737530335287"/>
            </c:manualLayout>
          </c:layout>
          <c:overlay val="0"/>
          <c:spPr>
            <a:noFill/>
            <a:ln>
              <a:noFill/>
            </a:ln>
            <a:effectLst/>
          </c:spPr>
          <c:txPr>
            <a:bodyPr rot="0" spcFirstLastPara="1" vertOverflow="ellipsis" vert="horz" wrap="square" anchor="ctr" anchorCtr="1"/>
            <a:lstStyle/>
            <a:p>
              <a:pPr>
                <a:defRPr sz="1330" b="0" i="0" u="none" strike="noStrike" kern="1200" baseline="0">
                  <a:solidFill>
                    <a:srgbClr val="343434"/>
                  </a:solidFill>
                  <a:latin typeface="Calibri" panose="020F0502020204030204" pitchFamily="34" charset="0"/>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97" b="0" i="0" u="none" strike="noStrike" kern="1200" baseline="0">
                <a:solidFill>
                  <a:srgbClr val="343434"/>
                </a:solidFill>
                <a:latin typeface="Calibri" panose="020F0502020204030204" pitchFamily="34" charset="0"/>
                <a:ea typeface="+mn-ea"/>
                <a:cs typeface="+mn-cs"/>
              </a:defRPr>
            </a:pPr>
            <a:endParaRPr lang="en-US"/>
          </a:p>
        </c:txPr>
        <c:crossAx val="322992944"/>
        <c:crosses val="autoZero"/>
        <c:auto val="0"/>
        <c:lblAlgn val="ctr"/>
        <c:lblOffset val="100"/>
        <c:noMultiLvlLbl val="0"/>
      </c:catAx>
      <c:valAx>
        <c:axId val="322992944"/>
        <c:scaling>
          <c:orientation val="minMax"/>
        </c:scaling>
        <c:delete val="0"/>
        <c:axPos val="l"/>
        <c:majorGridlines>
          <c:spPr>
            <a:ln w="9525" cap="flat" cmpd="sng" algn="ctr">
              <a:solidFill>
                <a:srgbClr val="7F7F7F">
                  <a:lumMod val="60000"/>
                  <a:lumOff val="40000"/>
                </a:srgbClr>
              </a:solidFill>
              <a:round/>
            </a:ln>
            <a:effectLst/>
          </c:spPr>
        </c:majorGridlines>
        <c:title>
          <c:tx>
            <c:rich>
              <a:bodyPr rot="-5400000" spcFirstLastPara="1" vertOverflow="ellipsis" vert="horz" wrap="square" anchor="ctr" anchorCtr="1"/>
              <a:lstStyle/>
              <a:p>
                <a:pPr>
                  <a:defRPr sz="1330" b="0" i="0" u="none" strike="noStrike" kern="1200" baseline="0">
                    <a:solidFill>
                      <a:srgbClr val="343434"/>
                    </a:solidFill>
                    <a:latin typeface="Calibri" panose="020F0502020204030204" pitchFamily="34" charset="0"/>
                    <a:ea typeface="+mn-ea"/>
                    <a:cs typeface="+mn-cs"/>
                  </a:defRPr>
                </a:pPr>
                <a:r>
                  <a:rPr lang="en-US"/>
                  <a:t>Number of Pediatric TB Cases</a:t>
                </a:r>
              </a:p>
            </c:rich>
          </c:tx>
          <c:layout>
            <c:manualLayout>
              <c:xMode val="edge"/>
              <c:yMode val="edge"/>
              <c:x val="7.718286339790951E-3"/>
              <c:y val="0.1001200850697743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343434"/>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a:solidFill>
              <a:srgbClr val="7F7F7F">
                <a:lumMod val="60000"/>
                <a:lumOff val="40000"/>
              </a:srgbClr>
            </a:solidFill>
          </a:ln>
          <a:effectLst/>
        </c:spPr>
        <c:txPr>
          <a:bodyPr rot="0" spcFirstLastPara="1" vertOverflow="ellipsis" wrap="square" anchor="ctr" anchorCtr="1"/>
          <a:lstStyle/>
          <a:p>
            <a:pPr>
              <a:defRPr sz="1100" b="0" i="0" u="none" strike="noStrike" kern="1200" baseline="0">
                <a:solidFill>
                  <a:srgbClr val="343434"/>
                </a:solidFill>
                <a:latin typeface="Calibri" panose="020F0502020204030204" pitchFamily="34" charset="0"/>
                <a:ea typeface="+mn-ea"/>
                <a:cs typeface="+mn-cs"/>
              </a:defRPr>
            </a:pPr>
            <a:endParaRPr lang="en-US"/>
          </a:p>
        </c:txPr>
        <c:crossAx val="322992552"/>
        <c:crosses val="autoZero"/>
        <c:crossBetween val="between"/>
      </c:valAx>
      <c:valAx>
        <c:axId val="322993336"/>
        <c:scaling>
          <c:orientation val="minMax"/>
          <c:max val="100"/>
        </c:scaling>
        <c:delete val="0"/>
        <c:axPos val="r"/>
        <c:title>
          <c:tx>
            <c:rich>
              <a:bodyPr rot="-5400000" spcFirstLastPara="1" vertOverflow="ellipsis" vert="horz" wrap="square" anchor="ctr" anchorCtr="1"/>
              <a:lstStyle/>
              <a:p>
                <a:pPr>
                  <a:defRPr sz="1330" b="0" i="0" u="none" strike="noStrike" kern="1200" baseline="0">
                    <a:solidFill>
                      <a:srgbClr val="343434"/>
                    </a:solidFill>
                    <a:latin typeface="Calibri" panose="020F0502020204030204" pitchFamily="34" charset="0"/>
                    <a:ea typeface="+mn-ea"/>
                    <a:cs typeface="+mn-cs"/>
                  </a:defRPr>
                </a:pPr>
                <a:r>
                  <a:rPr lang="en-US"/>
                  <a:t>Percentage of Pediatric Cases</a:t>
                </a:r>
              </a:p>
            </c:rich>
          </c:tx>
          <c:layout>
            <c:manualLayout>
              <c:xMode val="edge"/>
              <c:yMode val="edge"/>
              <c:x val="0.96231408024410603"/>
              <c:y val="8.8963681367253883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343434"/>
                  </a:solidFill>
                  <a:latin typeface="Calibri" panose="020F0502020204030204" pitchFamily="34" charset="0"/>
                  <a:ea typeface="+mn-ea"/>
                  <a:cs typeface="+mn-cs"/>
                </a:defRPr>
              </a:pPr>
              <a:endParaRPr lang="en-US"/>
            </a:p>
          </c:txPr>
        </c:title>
        <c:numFmt formatCode="0.0%" sourceLinked="0"/>
        <c:majorTickMark val="out"/>
        <c:minorTickMark val="none"/>
        <c:tickLblPos val="nextTo"/>
        <c:spPr>
          <a:noFill/>
          <a:ln>
            <a:solidFill>
              <a:srgbClr val="7F7F7F">
                <a:lumMod val="60000"/>
                <a:lumOff val="40000"/>
              </a:srgbClr>
            </a:solidFill>
          </a:ln>
          <a:effectLst/>
        </c:spPr>
        <c:txPr>
          <a:bodyPr rot="-60000000" spcFirstLastPara="1" vertOverflow="ellipsis" vert="horz" wrap="square" anchor="ctr" anchorCtr="1"/>
          <a:lstStyle/>
          <a:p>
            <a:pPr>
              <a:defRPr sz="1100" b="0" i="0" u="none" strike="noStrike" kern="1200" baseline="0">
                <a:solidFill>
                  <a:srgbClr val="343434"/>
                </a:solidFill>
                <a:latin typeface="Calibri" panose="020F0502020204030204" pitchFamily="34" charset="0"/>
                <a:ea typeface="+mn-ea"/>
                <a:cs typeface="+mn-cs"/>
              </a:defRPr>
            </a:pPr>
            <a:endParaRPr lang="en-US"/>
          </a:p>
        </c:txPr>
        <c:crossAx val="322993728"/>
        <c:crosses val="max"/>
        <c:crossBetween val="between"/>
        <c:dispUnits>
          <c:builtInUnit val="hundreds"/>
        </c:dispUnits>
      </c:valAx>
      <c:catAx>
        <c:axId val="322993728"/>
        <c:scaling>
          <c:orientation val="minMax"/>
        </c:scaling>
        <c:delete val="1"/>
        <c:axPos val="b"/>
        <c:numFmt formatCode="General" sourceLinked="1"/>
        <c:majorTickMark val="none"/>
        <c:minorTickMark val="none"/>
        <c:tickLblPos val="nextTo"/>
        <c:crossAx val="322993336"/>
        <c:crosses val="autoZero"/>
        <c:auto val="1"/>
        <c:lblAlgn val="ctr"/>
        <c:lblOffset val="100"/>
        <c:noMultiLvlLbl val="0"/>
      </c:catAx>
      <c:spPr>
        <a:noFill/>
        <a:ln>
          <a:noFill/>
        </a:ln>
        <a:effectLst/>
      </c:spPr>
    </c:plotArea>
    <c:legend>
      <c:legendPos val="b"/>
      <c:layout>
        <c:manualLayout>
          <c:xMode val="edge"/>
          <c:yMode val="edge"/>
          <c:x val="0.16617121116523931"/>
          <c:y val="0.88753958718940151"/>
          <c:w val="0.66765757766952138"/>
          <c:h val="7.610131420093063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43434"/>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Calibri" panose="020F0502020204030204" pitchFamily="34" charset="0"/>
                <a:ea typeface="+mn-ea"/>
                <a:cs typeface="+mn-cs"/>
              </a:defRPr>
            </a:pPr>
            <a:r>
              <a:rPr lang="en-US" sz="1400" b="1" dirty="0" smtClean="0">
                <a:solidFill>
                  <a:schemeClr val="accent4">
                    <a:lumMod val="50000"/>
                  </a:schemeClr>
                </a:solidFill>
              </a:rPr>
              <a:t>1993</a:t>
            </a:r>
          </a:p>
          <a:p>
            <a:pPr>
              <a:defRPr>
                <a:solidFill>
                  <a:schemeClr val="accent4">
                    <a:lumMod val="50000"/>
                  </a:schemeClr>
                </a:solidFill>
                <a:latin typeface="Calibri" panose="020F0502020204030204" pitchFamily="34" charset="0"/>
              </a:defRPr>
            </a:pPr>
            <a:r>
              <a:rPr lang="en-US" sz="1400" b="1" dirty="0" smtClean="0">
                <a:solidFill>
                  <a:schemeClr val="accent4">
                    <a:lumMod val="50000"/>
                  </a:schemeClr>
                </a:solidFill>
              </a:rPr>
              <a:t>N=1,660</a:t>
            </a:r>
            <a:endParaRPr lang="en-US" sz="1400" b="1" dirty="0">
              <a:solidFill>
                <a:schemeClr val="accent4">
                  <a:lumMod val="5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1993</c:v>
                </c:pt>
              </c:strCache>
            </c:strRef>
          </c:tx>
          <c:spPr>
            <a:ln w="9525">
              <a:solidFill>
                <a:schemeClr val="accent6"/>
              </a:solidFill>
            </a:ln>
          </c:spPr>
          <c:dPt>
            <c:idx val="0"/>
            <c:bubble3D val="0"/>
            <c:spPr>
              <a:solidFill>
                <a:schemeClr val="accent3"/>
              </a:solidFill>
              <a:ln w="9525">
                <a:solidFill>
                  <a:schemeClr val="accent6"/>
                </a:solidFill>
              </a:ln>
              <a:effectLst/>
            </c:spPr>
          </c:dPt>
          <c:dPt>
            <c:idx val="1"/>
            <c:bubble3D val="0"/>
            <c:spPr>
              <a:solidFill>
                <a:schemeClr val="accent5">
                  <a:lumMod val="60000"/>
                  <a:lumOff val="40000"/>
                </a:schemeClr>
              </a:solidFill>
              <a:ln w="9525">
                <a:solidFill>
                  <a:schemeClr val="accent6"/>
                </a:solidFill>
              </a:ln>
              <a:effectLst/>
            </c:spPr>
          </c:dPt>
          <c:dPt>
            <c:idx val="2"/>
            <c:bubble3D val="0"/>
            <c:spPr>
              <a:solidFill>
                <a:srgbClr val="9A4E9E"/>
              </a:solidFill>
              <a:ln w="9525">
                <a:solidFill>
                  <a:schemeClr val="accent6"/>
                </a:solidFill>
              </a:ln>
              <a:effectLst/>
            </c:spPr>
          </c:dPt>
          <c:dPt>
            <c:idx val="3"/>
            <c:bubble3D val="0"/>
            <c:spPr>
              <a:solidFill>
                <a:srgbClr val="F6A01A"/>
              </a:solidFill>
              <a:ln w="9525">
                <a:solidFill>
                  <a:schemeClr val="accent6"/>
                </a:solidFill>
              </a:ln>
              <a:effectLst/>
            </c:spPr>
          </c:dPt>
          <c:dPt>
            <c:idx val="4"/>
            <c:bubble3D val="0"/>
            <c:spPr>
              <a:solidFill>
                <a:srgbClr val="86B2D8"/>
              </a:solidFill>
              <a:ln w="9525">
                <a:solidFill>
                  <a:schemeClr val="accent6"/>
                </a:solidFill>
              </a:ln>
              <a:effectLst/>
            </c:spPr>
          </c:dPt>
          <c:dPt>
            <c:idx val="5"/>
            <c:bubble3D val="0"/>
            <c:spPr>
              <a:solidFill>
                <a:schemeClr val="accent6"/>
              </a:solidFill>
              <a:ln w="9525">
                <a:solidFill>
                  <a:schemeClr val="accent6"/>
                </a:solidFill>
              </a:ln>
              <a:effectLst/>
            </c:spPr>
          </c:dPt>
          <c:dPt>
            <c:idx val="6"/>
            <c:bubble3D val="0"/>
            <c:spPr>
              <a:solidFill>
                <a:srgbClr val="00788A"/>
              </a:solidFill>
              <a:ln w="9525">
                <a:solidFill>
                  <a:schemeClr val="accent6"/>
                </a:solidFill>
              </a:ln>
              <a:effectLst/>
            </c:spPr>
          </c:dPt>
          <c:dLbls>
            <c:dLbl>
              <c:idx val="0"/>
              <c:layout>
                <c:manualLayout>
                  <c:x val="-1.4543925159482361E-16"/>
                  <c:y val="-9.5962625227004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3.966572104004145E-2"/>
                  <c:y val="-3.4375878851823994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0693730318659909E-2"/>
                  <c:y val="3.6992876659066466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overflow" horzOverflow="overflow" vert="horz" wrap="square" lIns="0" tIns="19050" rIns="38100" bIns="19050" anchor="t" anchorCtr="0">
                <a:spAutoFit/>
              </a:bodyPr>
              <a:lstStyle/>
              <a:p>
                <a:pPr>
                  <a:defRPr sz="1050"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Mexico</c:v>
                </c:pt>
                <c:pt idx="1">
                  <c:v>Philippines</c:v>
                </c:pt>
                <c:pt idx="2">
                  <c:v>Vietnam</c:v>
                </c:pt>
                <c:pt idx="3">
                  <c:v>Haiti</c:v>
                </c:pt>
                <c:pt idx="4">
                  <c:v>Somalia</c:v>
                </c:pt>
                <c:pt idx="5">
                  <c:v>Ethiopia</c:v>
                </c:pt>
                <c:pt idx="6">
                  <c:v>Other</c:v>
                </c:pt>
              </c:strCache>
            </c:strRef>
          </c:cat>
          <c:val>
            <c:numRef>
              <c:f>Sheet1!$B$2:$B$8</c:f>
              <c:numCache>
                <c:formatCode>General</c:formatCode>
                <c:ptCount val="7"/>
                <c:pt idx="0">
                  <c:v>44.79</c:v>
                </c:pt>
                <c:pt idx="1">
                  <c:v>9.44</c:v>
                </c:pt>
                <c:pt idx="2">
                  <c:v>7.99</c:v>
                </c:pt>
                <c:pt idx="3">
                  <c:v>4.3600000000000003</c:v>
                </c:pt>
                <c:pt idx="4">
                  <c:v>2.42</c:v>
                </c:pt>
                <c:pt idx="5">
                  <c:v>2.1800000000000002</c:v>
                </c:pt>
                <c:pt idx="6">
                  <c:v>28.82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4">
                    <a:lumMod val="50000"/>
                  </a:schemeClr>
                </a:solidFill>
                <a:latin typeface="Calibri" panose="020F0502020204030204" pitchFamily="34" charset="0"/>
                <a:ea typeface="+mn-ea"/>
                <a:cs typeface="+mn-cs"/>
              </a:defRPr>
            </a:pPr>
            <a:r>
              <a:rPr lang="en-US" sz="1400" b="1" dirty="0" smtClean="0">
                <a:solidFill>
                  <a:schemeClr val="accent4">
                    <a:lumMod val="50000"/>
                  </a:schemeClr>
                </a:solidFill>
              </a:rPr>
              <a:t>2015</a:t>
            </a:r>
          </a:p>
          <a:p>
            <a:pPr>
              <a:defRPr sz="1400">
                <a:solidFill>
                  <a:schemeClr val="accent4">
                    <a:lumMod val="50000"/>
                  </a:schemeClr>
                </a:solidFill>
                <a:latin typeface="Calibri" panose="020F0502020204030204" pitchFamily="34" charset="0"/>
              </a:defRPr>
            </a:pPr>
            <a:r>
              <a:rPr lang="en-US" sz="1400" b="1" dirty="0" smtClean="0">
                <a:solidFill>
                  <a:schemeClr val="accent4">
                    <a:lumMod val="50000"/>
                  </a:schemeClr>
                </a:solidFill>
              </a:rPr>
              <a:t>N=440</a:t>
            </a:r>
            <a:endParaRPr lang="en-US" sz="1400" b="1" dirty="0">
              <a:solidFill>
                <a:schemeClr val="accent4">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4">
                  <a:lumMod val="50000"/>
                </a:schemeClr>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w="9525">
              <a:solidFill>
                <a:schemeClr val="accent6"/>
              </a:solidFill>
            </a:ln>
          </c:spPr>
          <c:dPt>
            <c:idx val="0"/>
            <c:bubble3D val="0"/>
            <c:spPr>
              <a:solidFill>
                <a:schemeClr val="accent3"/>
              </a:solidFill>
              <a:ln w="9525">
                <a:solidFill>
                  <a:schemeClr val="accent6"/>
                </a:solidFill>
              </a:ln>
              <a:effectLst/>
            </c:spPr>
          </c:dPt>
          <c:dPt>
            <c:idx val="1"/>
            <c:bubble3D val="0"/>
            <c:spPr>
              <a:solidFill>
                <a:srgbClr val="86B2D8"/>
              </a:solidFill>
              <a:ln w="9525">
                <a:solidFill>
                  <a:schemeClr val="accent6"/>
                </a:solidFill>
              </a:ln>
              <a:effectLst/>
            </c:spPr>
          </c:dPt>
          <c:dPt>
            <c:idx val="2"/>
            <c:bubble3D val="0"/>
            <c:spPr>
              <a:solidFill>
                <a:srgbClr val="9A4E9E"/>
              </a:solidFill>
              <a:ln w="9525">
                <a:solidFill>
                  <a:schemeClr val="accent6"/>
                </a:solidFill>
              </a:ln>
              <a:effectLst/>
            </c:spPr>
          </c:dPt>
          <c:dPt>
            <c:idx val="3"/>
            <c:bubble3D val="0"/>
            <c:spPr>
              <a:solidFill>
                <a:srgbClr val="F6A01A"/>
              </a:solidFill>
              <a:ln w="9525">
                <a:solidFill>
                  <a:schemeClr val="accent6"/>
                </a:solidFill>
              </a:ln>
              <a:effectLst/>
            </c:spPr>
          </c:dPt>
          <c:dPt>
            <c:idx val="4"/>
            <c:bubble3D val="0"/>
            <c:spPr>
              <a:solidFill>
                <a:schemeClr val="accent5">
                  <a:lumMod val="60000"/>
                  <a:lumOff val="40000"/>
                </a:schemeClr>
              </a:solidFill>
              <a:ln w="9525">
                <a:solidFill>
                  <a:schemeClr val="accent6"/>
                </a:solidFill>
              </a:ln>
              <a:effectLst/>
            </c:spPr>
          </c:dPt>
          <c:dPt>
            <c:idx val="5"/>
            <c:bubble3D val="0"/>
            <c:spPr>
              <a:solidFill>
                <a:schemeClr val="accent6"/>
              </a:solidFill>
              <a:ln w="9525">
                <a:solidFill>
                  <a:schemeClr val="accent6"/>
                </a:solidFill>
              </a:ln>
              <a:effectLst/>
            </c:spPr>
          </c:dPt>
          <c:dPt>
            <c:idx val="6"/>
            <c:bubble3D val="0"/>
            <c:spPr>
              <a:solidFill>
                <a:srgbClr val="00788A"/>
              </a:solidFill>
              <a:ln w="9525">
                <a:solidFill>
                  <a:schemeClr val="accent6"/>
                </a:solidFill>
              </a:ln>
              <a:effectLst/>
            </c:spPr>
          </c:dPt>
          <c:dLbls>
            <c:dLbl>
              <c:idx val="0"/>
              <c:layout>
                <c:manualLayout>
                  <c:x val="8.2304526748970437E-3"/>
                  <c:y val="6.3759949313350528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layout>
                <c:manualLayout>
                  <c:x val="1.2399708004776329E-2"/>
                  <c:y val="7.562437475910632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Myanmar</c:v>
                </c:pt>
                <c:pt idx="1">
                  <c:v>Mexico</c:v>
                </c:pt>
                <c:pt idx="2">
                  <c:v>Ethiopia</c:v>
                </c:pt>
                <c:pt idx="3">
                  <c:v>Philippines</c:v>
                </c:pt>
                <c:pt idx="4">
                  <c:v>Honduras</c:v>
                </c:pt>
                <c:pt idx="5">
                  <c:v>Kenya</c:v>
                </c:pt>
                <c:pt idx="6">
                  <c:v>Other</c:v>
                </c:pt>
              </c:strCache>
            </c:strRef>
          </c:cat>
          <c:val>
            <c:numRef>
              <c:f>Sheet1!$B$2:$B$8</c:f>
              <c:numCache>
                <c:formatCode>General</c:formatCode>
                <c:ptCount val="7"/>
                <c:pt idx="0">
                  <c:v>10.53</c:v>
                </c:pt>
                <c:pt idx="1">
                  <c:v>9.4700000000000006</c:v>
                </c:pt>
                <c:pt idx="2">
                  <c:v>6.32</c:v>
                </c:pt>
                <c:pt idx="3">
                  <c:v>6.32</c:v>
                </c:pt>
                <c:pt idx="4">
                  <c:v>5.26</c:v>
                </c:pt>
                <c:pt idx="5">
                  <c:v>5.26</c:v>
                </c:pt>
                <c:pt idx="6">
                  <c:v>56.84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accent6"/>
              </a:solidFill>
            </a:ln>
          </c:spPr>
          <c:dPt>
            <c:idx val="0"/>
            <c:bubble3D val="0"/>
            <c:spPr>
              <a:solidFill>
                <a:schemeClr val="accent3"/>
              </a:solidFill>
              <a:ln w="12700">
                <a:solidFill>
                  <a:schemeClr val="accent6"/>
                </a:solidFill>
              </a:ln>
              <a:effectLst/>
            </c:spPr>
          </c:dPt>
          <c:dPt>
            <c:idx val="1"/>
            <c:bubble3D val="0"/>
            <c:spPr>
              <a:solidFill>
                <a:schemeClr val="accent5">
                  <a:lumMod val="60000"/>
                  <a:lumOff val="40000"/>
                </a:schemeClr>
              </a:solidFill>
              <a:ln w="12700">
                <a:solidFill>
                  <a:schemeClr val="accent6"/>
                </a:solidFill>
              </a:ln>
              <a:effectLst/>
            </c:spPr>
          </c:dPt>
          <c:dPt>
            <c:idx val="2"/>
            <c:bubble3D val="0"/>
            <c:spPr>
              <a:solidFill>
                <a:srgbClr val="9A4E9E"/>
              </a:solidFill>
              <a:ln w="12700">
                <a:solidFill>
                  <a:schemeClr val="accent6"/>
                </a:solidFill>
              </a:ln>
              <a:effectLst/>
            </c:spPr>
          </c:dPt>
          <c:dPt>
            <c:idx val="3"/>
            <c:bubble3D val="0"/>
            <c:spPr>
              <a:solidFill>
                <a:srgbClr val="F6A01A"/>
              </a:solidFill>
              <a:ln w="12700">
                <a:solidFill>
                  <a:schemeClr val="accent6"/>
                </a:solidFill>
              </a:ln>
              <a:effectLst/>
            </c:spPr>
          </c:dPt>
          <c:dPt>
            <c:idx val="4"/>
            <c:bubble3D val="0"/>
            <c:spPr>
              <a:solidFill>
                <a:srgbClr val="86B2D8"/>
              </a:solidFill>
              <a:ln w="12700">
                <a:solidFill>
                  <a:schemeClr val="accent6"/>
                </a:solidFill>
              </a:ln>
              <a:effectLst/>
            </c:spPr>
          </c:dPt>
          <c:dPt>
            <c:idx val="5"/>
            <c:bubble3D val="0"/>
            <c:spPr>
              <a:solidFill>
                <a:schemeClr val="accent6"/>
              </a:solidFill>
              <a:ln w="12700">
                <a:solidFill>
                  <a:schemeClr val="accent6"/>
                </a:solidFill>
              </a:ln>
              <a:effectLst/>
            </c:spPr>
          </c:dPt>
          <c:dPt>
            <c:idx val="6"/>
            <c:bubble3D val="0"/>
            <c:spPr>
              <a:solidFill>
                <a:srgbClr val="00788A"/>
              </a:solidFill>
              <a:ln w="12700">
                <a:solidFill>
                  <a:schemeClr val="accent6"/>
                </a:solidFill>
              </a:ln>
              <a:effectLst/>
            </c:spPr>
          </c:dPt>
          <c:cat>
            <c:strRef>
              <c:f>Sheet1!$A$2:$A$8</c:f>
              <c:strCache>
                <c:ptCount val="7"/>
                <c:pt idx="0">
                  <c:v>California</c:v>
                </c:pt>
                <c:pt idx="1">
                  <c:v>Texas</c:v>
                </c:pt>
                <c:pt idx="2">
                  <c:v>New York</c:v>
                </c:pt>
                <c:pt idx="3">
                  <c:v>Florida</c:v>
                </c:pt>
                <c:pt idx="4">
                  <c:v>Georgia</c:v>
                </c:pt>
                <c:pt idx="5">
                  <c:v>Illinois</c:v>
                </c:pt>
                <c:pt idx="6">
                  <c:v>All others</c:v>
                </c:pt>
              </c:strCache>
            </c:strRef>
          </c:cat>
          <c:val>
            <c:numRef>
              <c:f>Sheet1!$B$2:$B$8</c:f>
              <c:numCache>
                <c:formatCode>General</c:formatCode>
                <c:ptCount val="7"/>
                <c:pt idx="0">
                  <c:v>24</c:v>
                </c:pt>
                <c:pt idx="1">
                  <c:v>13</c:v>
                </c:pt>
                <c:pt idx="2">
                  <c:v>8</c:v>
                </c:pt>
                <c:pt idx="3">
                  <c:v>5</c:v>
                </c:pt>
                <c:pt idx="4">
                  <c:v>4</c:v>
                </c:pt>
                <c:pt idx="5">
                  <c:v>4</c:v>
                </c:pt>
                <c:pt idx="6">
                  <c:v>42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M=21,223</c:v>
                </c:pt>
              </c:strCache>
            </c:strRef>
          </c:tx>
          <c:spPr>
            <a:ln w="12700">
              <a:solidFill>
                <a:schemeClr val="accent6"/>
              </a:solidFill>
            </a:ln>
          </c:spPr>
          <c:dPt>
            <c:idx val="0"/>
            <c:bubble3D val="0"/>
            <c:spPr>
              <a:solidFill>
                <a:schemeClr val="accent3"/>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rgbClr val="9A4E9E"/>
              </a:solidFill>
              <a:ln w="12700">
                <a:solidFill>
                  <a:schemeClr val="accent6"/>
                </a:solidFill>
              </a:ln>
              <a:effectLst/>
            </c:spPr>
          </c:dPt>
          <c:dPt>
            <c:idx val="3"/>
            <c:bubble3D val="0"/>
            <c:spPr>
              <a:solidFill>
                <a:schemeClr val="bg1"/>
              </a:solidFill>
              <a:ln w="12700">
                <a:solidFill>
                  <a:schemeClr val="accent6"/>
                </a:solidFill>
              </a:ln>
              <a:effectLst/>
            </c:spPr>
          </c:dPt>
          <c:dPt>
            <c:idx val="4"/>
            <c:bubble3D val="0"/>
            <c:spPr>
              <a:solidFill>
                <a:srgbClr val="9A4E9E"/>
              </a:solidFill>
              <a:ln w="12700">
                <a:solidFill>
                  <a:schemeClr val="accent6"/>
                </a:solidFill>
              </a:ln>
              <a:effectLst/>
            </c:spPr>
          </c:dPt>
          <c:dPt>
            <c:idx val="5"/>
            <c:bubble3D val="0"/>
            <c:spPr>
              <a:solidFill>
                <a:schemeClr val="accent6"/>
              </a:solidFill>
              <a:ln w="12700">
                <a:solidFill>
                  <a:schemeClr val="accent6"/>
                </a:solidFill>
              </a:ln>
              <a:effectLst/>
            </c:spPr>
          </c:dPt>
          <c:dPt>
            <c:idx val="6"/>
            <c:bubble3D val="0"/>
            <c:spPr>
              <a:solidFill>
                <a:schemeClr val="accent1">
                  <a:lumMod val="60000"/>
                </a:schemeClr>
              </a:solidFill>
              <a:ln w="12700">
                <a:solidFill>
                  <a:schemeClr val="accent6"/>
                </a:solidFill>
              </a:ln>
              <a:effectLst/>
            </c:spPr>
          </c:dPt>
          <c:cat>
            <c:strRef>
              <c:f>Sheet1!$A$2:$A$8</c:f>
              <c:strCache>
                <c:ptCount val="3"/>
                <c:pt idx="0">
                  <c:v>Lab Confirmed</c:v>
                </c:pt>
                <c:pt idx="1">
                  <c:v>Provider Diagnosis</c:v>
                </c:pt>
                <c:pt idx="2">
                  <c:v>Clinical Case</c:v>
                </c:pt>
              </c:strCache>
            </c:strRef>
          </c:cat>
          <c:val>
            <c:numRef>
              <c:f>Sheet1!$B$2:$B$8</c:f>
              <c:numCache>
                <c:formatCode>General</c:formatCode>
                <c:ptCount val="7"/>
                <c:pt idx="0">
                  <c:v>26</c:v>
                </c:pt>
                <c:pt idx="1">
                  <c:v>22</c:v>
                </c:pt>
                <c:pt idx="2">
                  <c:v>52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&lt;1, n=2,160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&lt;1, n=2,160</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6.2185703716835884E-2"/>
                  <c:y val="8.8046695354536686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3.9026009668819084E-2"/>
                  <c:y val="-1.4217460779616175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1781589013821389E-2"/>
                  <c:y val="2.3579801416358504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Laboratory Confirmed</c:v>
                </c:pt>
                <c:pt idx="1">
                  <c:v>Provider Diagnosis</c:v>
                </c:pt>
                <c:pt idx="2">
                  <c:v>Clinical Case</c:v>
                </c:pt>
              </c:strCache>
            </c:strRef>
          </c:cat>
          <c:val>
            <c:numRef>
              <c:f>Sheet1!$B$2:$B$4</c:f>
              <c:numCache>
                <c:formatCode>General</c:formatCode>
                <c:ptCount val="3"/>
                <c:pt idx="0">
                  <c:v>51</c:v>
                </c:pt>
                <c:pt idx="1">
                  <c:v>23</c:v>
                </c:pt>
                <c:pt idx="2">
                  <c:v>26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a:t>
            </a:r>
            <a:r>
              <a:rPr lang="en-US" sz="1400" b="1" dirty="0" smtClean="0">
                <a:solidFill>
                  <a:schemeClr val="accent4">
                    <a:lumMod val="50000"/>
                  </a:schemeClr>
                </a:solidFill>
                <a:latin typeface="Calibri" panose="020F0502020204030204" pitchFamily="34" charset="0"/>
              </a:rPr>
              <a:t>5-9, n=4,753</a:t>
            </a:r>
            <a:endParaRPr lang="en-US" sz="1400" b="1"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&lt;1, n=2,160</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5.5615739446463419E-2"/>
                  <c:y val="9.1955551377957724E-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7.0359750983587571E-2"/>
                  <c:y val="5.1212891659349502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8401781026476746"/>
                      <c:h val="0.12374223100536694"/>
                    </c:manualLayout>
                  </c15:layout>
                </c:ext>
              </c:extLst>
            </c:dLbl>
            <c:dLbl>
              <c:idx val="2"/>
              <c:layout>
                <c:manualLayout>
                  <c:x val="-5.8763816251525672E-2"/>
                  <c:y val="-2.814032449236455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Laboratory Confirmed</c:v>
                </c:pt>
                <c:pt idx="1">
                  <c:v>Provider Diagnosis</c:v>
                </c:pt>
                <c:pt idx="2">
                  <c:v>Clinical Case</c:v>
                </c:pt>
              </c:strCache>
            </c:strRef>
          </c:cat>
          <c:val>
            <c:numRef>
              <c:f>Sheet1!$B$2:$B$4</c:f>
              <c:numCache>
                <c:formatCode>General</c:formatCode>
                <c:ptCount val="3"/>
                <c:pt idx="0">
                  <c:v>16</c:v>
                </c:pt>
                <c:pt idx="1">
                  <c:v>23</c:v>
                </c:pt>
                <c:pt idx="2">
                  <c:v>61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a:t>
            </a:r>
            <a:r>
              <a:rPr lang="en-US" sz="1400" b="1" dirty="0" smtClean="0">
                <a:solidFill>
                  <a:schemeClr val="accent4">
                    <a:lumMod val="50000"/>
                  </a:schemeClr>
                </a:solidFill>
                <a:latin typeface="Calibri" panose="020F0502020204030204" pitchFamily="34" charset="0"/>
              </a:rPr>
              <a:t>10-14, n=3,982</a:t>
            </a:r>
            <a:endParaRPr lang="en-US" sz="1400" b="1"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&lt;1, n=2,160</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2.4711998063508732E-2"/>
                  <c:y val="-0.12385284819195348"/>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5.8433420406412355E-2"/>
                  <c:y val="6.5483552011235877E-4"/>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0635155498885163E-2"/>
                  <c:y val="-4.6628296449474881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Laboratory Confirmed</c:v>
                </c:pt>
                <c:pt idx="1">
                  <c:v>Provider Diagnosis</c:v>
                </c:pt>
                <c:pt idx="2">
                  <c:v>Clinical Case</c:v>
                </c:pt>
              </c:strCache>
            </c:strRef>
          </c:cat>
          <c:val>
            <c:numRef>
              <c:f>Sheet1!$B$2:$B$4</c:f>
              <c:numCache>
                <c:formatCode>General</c:formatCode>
                <c:ptCount val="3"/>
                <c:pt idx="0">
                  <c:v>38</c:v>
                </c:pt>
                <c:pt idx="1">
                  <c:v>16</c:v>
                </c:pt>
                <c:pt idx="2">
                  <c:v>46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a:t>
            </a:r>
            <a:r>
              <a:rPr lang="en-US" sz="1400" b="1" dirty="0" smtClean="0">
                <a:solidFill>
                  <a:schemeClr val="accent4">
                    <a:lumMod val="50000"/>
                  </a:schemeClr>
                </a:solidFill>
                <a:latin typeface="Calibri" panose="020F0502020204030204" pitchFamily="34" charset="0"/>
              </a:rPr>
              <a:t>1-4, n=10,328</a:t>
            </a:r>
            <a:endParaRPr lang="en-US" sz="1400" b="1"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&lt;1, n=2,160</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2.4766547113332468E-2"/>
                  <c:y val="-4.4665271247097014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4.5430835214139015E-2"/>
                  <c:y val="-6.3441535664585762E-3"/>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0053867186700941E-2"/>
                  <c:y val="-2.264843909406243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Laboratory Confirmed</c:v>
                </c:pt>
                <c:pt idx="1">
                  <c:v>Provider Diagnosis</c:v>
                </c:pt>
                <c:pt idx="2">
                  <c:v>Clinical Case</c:v>
                </c:pt>
              </c:strCache>
            </c:strRef>
          </c:cat>
          <c:val>
            <c:numRef>
              <c:f>Sheet1!$B$2:$B$4</c:f>
              <c:numCache>
                <c:formatCode>General</c:formatCode>
                <c:ptCount val="3"/>
                <c:pt idx="0">
                  <c:v>21</c:v>
                </c:pt>
                <c:pt idx="1">
                  <c:v>24</c:v>
                </c:pt>
                <c:pt idx="2">
                  <c:v>55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Age &lt;1, n=2,160</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cat>
            <c:strRef>
              <c:f>Sheet1!$A$2:$A$4</c:f>
              <c:strCache>
                <c:ptCount val="3"/>
                <c:pt idx="0">
                  <c:v>Pulmonary</c:v>
                </c:pt>
                <c:pt idx="1">
                  <c:v>Extrapulmonary</c:v>
                </c:pt>
                <c:pt idx="2">
                  <c:v>Both</c:v>
                </c:pt>
              </c:strCache>
            </c:strRef>
          </c:cat>
          <c:val>
            <c:numRef>
              <c:f>Sheet1!$B$2:$B$4</c:f>
              <c:numCache>
                <c:formatCode>General</c:formatCode>
                <c:ptCount val="3"/>
                <c:pt idx="0">
                  <c:v>71</c:v>
                </c:pt>
                <c:pt idx="1">
                  <c:v>22</c:v>
                </c:pt>
                <c:pt idx="2">
                  <c:v>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1626298915855E-2"/>
          <c:y val="3.2512544387833874E-2"/>
          <c:w val="0.89004203251230685"/>
          <c:h val="0.73030417000044212"/>
        </c:manualLayout>
      </c:layout>
      <c:lineChart>
        <c:grouping val="standard"/>
        <c:varyColors val="0"/>
        <c:ser>
          <c:idx val="0"/>
          <c:order val="0"/>
          <c:tx>
            <c:strRef>
              <c:f>Sheet1!$A$2</c:f>
              <c:strCache>
                <c:ptCount val="1"/>
                <c:pt idx="0">
                  <c:v>Overall US</c:v>
                </c:pt>
              </c:strCache>
            </c:strRef>
          </c:tx>
          <c:spPr>
            <a:ln w="15875" cap="rnd">
              <a:solidFill>
                <a:schemeClr val="accent6"/>
              </a:solidFill>
              <a:round/>
            </a:ln>
            <a:effectLst/>
          </c:spPr>
          <c:marker>
            <c:symbol val="circle"/>
            <c:size val="5"/>
            <c:spPr>
              <a:solidFill>
                <a:schemeClr val="accent6"/>
              </a:solidFill>
              <a:ln w="19050">
                <a:solidFill>
                  <a:schemeClr val="accent6"/>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9.6999999999999993</c:v>
                </c:pt>
                <c:pt idx="1">
                  <c:v>9.3000000000000007</c:v>
                </c:pt>
                <c:pt idx="2">
                  <c:v>8.6</c:v>
                </c:pt>
                <c:pt idx="3">
                  <c:v>8</c:v>
                </c:pt>
                <c:pt idx="4">
                  <c:v>7.4</c:v>
                </c:pt>
                <c:pt idx="5">
                  <c:v>6.8</c:v>
                </c:pt>
                <c:pt idx="6">
                  <c:v>6.4</c:v>
                </c:pt>
                <c:pt idx="7">
                  <c:v>5.8</c:v>
                </c:pt>
                <c:pt idx="8">
                  <c:v>5.6</c:v>
                </c:pt>
                <c:pt idx="9">
                  <c:v>5.2</c:v>
                </c:pt>
                <c:pt idx="10">
                  <c:v>5.0999999999999996</c:v>
                </c:pt>
                <c:pt idx="11">
                  <c:v>5</c:v>
                </c:pt>
                <c:pt idx="12">
                  <c:v>4.8</c:v>
                </c:pt>
                <c:pt idx="13">
                  <c:v>4.5999999999999996</c:v>
                </c:pt>
                <c:pt idx="14">
                  <c:v>4.4000000000000004</c:v>
                </c:pt>
                <c:pt idx="15">
                  <c:v>4.2</c:v>
                </c:pt>
                <c:pt idx="16">
                  <c:v>3.8</c:v>
                </c:pt>
                <c:pt idx="17">
                  <c:v>3.6</c:v>
                </c:pt>
                <c:pt idx="18">
                  <c:v>3.4</c:v>
                </c:pt>
                <c:pt idx="19">
                  <c:v>3.2</c:v>
                </c:pt>
                <c:pt idx="20">
                  <c:v>3</c:v>
                </c:pt>
                <c:pt idx="21">
                  <c:v>2.9</c:v>
                </c:pt>
                <c:pt idx="22">
                  <c:v>3</c:v>
                </c:pt>
              </c:numCache>
            </c:numRef>
          </c:val>
          <c:smooth val="0"/>
        </c:ser>
        <c:ser>
          <c:idx val="1"/>
          <c:order val="1"/>
          <c:tx>
            <c:strRef>
              <c:f>Sheet1!$A$3</c:f>
              <c:strCache>
                <c:ptCount val="1"/>
                <c:pt idx="0">
                  <c:v>&lt; 15 yrs</c:v>
                </c:pt>
              </c:strCache>
            </c:strRef>
          </c:tx>
          <c:spPr>
            <a:ln w="15875" cap="rnd">
              <a:solidFill>
                <a:srgbClr val="9A4E9E">
                  <a:alpha val="96000"/>
                </a:srgbClr>
              </a:solidFill>
              <a:round/>
            </a:ln>
            <a:effectLst/>
          </c:spPr>
          <c:marker>
            <c:symbol val="circle"/>
            <c:size val="5"/>
            <c:spPr>
              <a:solidFill>
                <a:srgbClr val="9A4E9E"/>
              </a:solidFill>
              <a:ln w="19050">
                <a:solidFill>
                  <a:srgbClr val="9A4E9E"/>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2.9</c:v>
                </c:pt>
                <c:pt idx="1">
                  <c:v>2.9</c:v>
                </c:pt>
                <c:pt idx="2">
                  <c:v>2.7</c:v>
                </c:pt>
                <c:pt idx="3">
                  <c:v>2.2999999999999998</c:v>
                </c:pt>
                <c:pt idx="4">
                  <c:v>2.2000000000000002</c:v>
                </c:pt>
                <c:pt idx="5">
                  <c:v>1.9</c:v>
                </c:pt>
                <c:pt idx="6">
                  <c:v>1.8</c:v>
                </c:pt>
                <c:pt idx="7">
                  <c:v>1.6</c:v>
                </c:pt>
                <c:pt idx="8">
                  <c:v>1.5</c:v>
                </c:pt>
                <c:pt idx="9">
                  <c:v>1.6</c:v>
                </c:pt>
                <c:pt idx="10">
                  <c:v>1.5</c:v>
                </c:pt>
                <c:pt idx="11">
                  <c:v>1.6</c:v>
                </c:pt>
                <c:pt idx="12">
                  <c:v>1.4</c:v>
                </c:pt>
                <c:pt idx="13">
                  <c:v>1.3</c:v>
                </c:pt>
                <c:pt idx="14">
                  <c:v>1.3</c:v>
                </c:pt>
                <c:pt idx="15">
                  <c:v>1.3</c:v>
                </c:pt>
                <c:pt idx="16">
                  <c:v>1.1000000000000001</c:v>
                </c:pt>
                <c:pt idx="17">
                  <c:v>1</c:v>
                </c:pt>
                <c:pt idx="18">
                  <c:v>0.9</c:v>
                </c:pt>
                <c:pt idx="19">
                  <c:v>0.8</c:v>
                </c:pt>
                <c:pt idx="20">
                  <c:v>0.8</c:v>
                </c:pt>
                <c:pt idx="21">
                  <c:v>0.7</c:v>
                </c:pt>
                <c:pt idx="22">
                  <c:v>0.7</c:v>
                </c:pt>
              </c:numCache>
            </c:numRef>
          </c:val>
          <c:smooth val="0"/>
        </c:ser>
        <c:ser>
          <c:idx val="2"/>
          <c:order val="2"/>
          <c:tx>
            <c:strRef>
              <c:f>Sheet1!$A$4</c:f>
              <c:strCache>
                <c:ptCount val="1"/>
                <c:pt idx="0">
                  <c:v>15–24 yrs</c:v>
                </c:pt>
              </c:strCache>
            </c:strRef>
          </c:tx>
          <c:spPr>
            <a:ln w="15875" cap="sq">
              <a:solidFill>
                <a:srgbClr val="F6A01A"/>
              </a:solidFill>
              <a:round/>
            </a:ln>
            <a:effectLst/>
          </c:spPr>
          <c:marker>
            <c:symbol val="circle"/>
            <c:size val="5"/>
            <c:spPr>
              <a:solidFill>
                <a:srgbClr val="F6A01A">
                  <a:alpha val="99000"/>
                </a:srgbClr>
              </a:solidFill>
              <a:ln w="19050" cap="sq">
                <a:solidFill>
                  <a:srgbClr val="F6A01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Sheet1!$B$4:$X$4</c:f>
              <c:numCache>
                <c:formatCode>General</c:formatCode>
                <c:ptCount val="23"/>
                <c:pt idx="0">
                  <c:v>5</c:v>
                </c:pt>
                <c:pt idx="1">
                  <c:v>5.0999999999999996</c:v>
                </c:pt>
                <c:pt idx="2">
                  <c:v>4.7</c:v>
                </c:pt>
                <c:pt idx="3">
                  <c:v>4.5</c:v>
                </c:pt>
                <c:pt idx="4">
                  <c:v>4.5999999999999996</c:v>
                </c:pt>
                <c:pt idx="5">
                  <c:v>4.0999999999999996</c:v>
                </c:pt>
                <c:pt idx="6">
                  <c:v>4</c:v>
                </c:pt>
                <c:pt idx="7">
                  <c:v>4.0999999999999996</c:v>
                </c:pt>
                <c:pt idx="8">
                  <c:v>4</c:v>
                </c:pt>
                <c:pt idx="9">
                  <c:v>3.7</c:v>
                </c:pt>
                <c:pt idx="10">
                  <c:v>3.8</c:v>
                </c:pt>
                <c:pt idx="11">
                  <c:v>3.8</c:v>
                </c:pt>
                <c:pt idx="12">
                  <c:v>3.6</c:v>
                </c:pt>
                <c:pt idx="13">
                  <c:v>3.6</c:v>
                </c:pt>
                <c:pt idx="14">
                  <c:v>3.7</c:v>
                </c:pt>
                <c:pt idx="15">
                  <c:v>3.3</c:v>
                </c:pt>
                <c:pt idx="16">
                  <c:v>2.9</c:v>
                </c:pt>
                <c:pt idx="17">
                  <c:v>2.7</c:v>
                </c:pt>
                <c:pt idx="18">
                  <c:v>2.2999999999999998</c:v>
                </c:pt>
                <c:pt idx="19">
                  <c:v>2.2999999999999998</c:v>
                </c:pt>
                <c:pt idx="20">
                  <c:v>2.2000000000000002</c:v>
                </c:pt>
                <c:pt idx="21">
                  <c:v>2.2000000000000002</c:v>
                </c:pt>
                <c:pt idx="22">
                  <c:v>2.1</c:v>
                </c:pt>
              </c:numCache>
            </c:numRef>
          </c:val>
          <c:smooth val="0"/>
        </c:ser>
        <c:ser>
          <c:idx val="3"/>
          <c:order val="3"/>
          <c:tx>
            <c:strRef>
              <c:f>Sheet1!$A$5</c:f>
              <c:strCache>
                <c:ptCount val="1"/>
                <c:pt idx="0">
                  <c:v>25–44 yrs</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Sheet1!$B$5:$X$5</c:f>
              <c:numCache>
                <c:formatCode>General</c:formatCode>
                <c:ptCount val="23"/>
                <c:pt idx="0">
                  <c:v>11.6</c:v>
                </c:pt>
                <c:pt idx="1">
                  <c:v>10.9</c:v>
                </c:pt>
                <c:pt idx="2">
                  <c:v>9.8000000000000007</c:v>
                </c:pt>
                <c:pt idx="3">
                  <c:v>9</c:v>
                </c:pt>
                <c:pt idx="4">
                  <c:v>8.1999999999999993</c:v>
                </c:pt>
                <c:pt idx="5">
                  <c:v>7.6</c:v>
                </c:pt>
                <c:pt idx="6">
                  <c:v>7.3</c:v>
                </c:pt>
                <c:pt idx="7">
                  <c:v>6.6</c:v>
                </c:pt>
                <c:pt idx="8">
                  <c:v>6.6</c:v>
                </c:pt>
                <c:pt idx="9">
                  <c:v>6.3</c:v>
                </c:pt>
                <c:pt idx="10">
                  <c:v>6.1</c:v>
                </c:pt>
                <c:pt idx="11">
                  <c:v>5.9</c:v>
                </c:pt>
                <c:pt idx="12">
                  <c:v>5.7</c:v>
                </c:pt>
                <c:pt idx="13">
                  <c:v>5.7</c:v>
                </c:pt>
                <c:pt idx="14">
                  <c:v>5.2</c:v>
                </c:pt>
                <c:pt idx="15">
                  <c:v>5.0999999999999996</c:v>
                </c:pt>
                <c:pt idx="16">
                  <c:v>4.7</c:v>
                </c:pt>
                <c:pt idx="17">
                  <c:v>4.5</c:v>
                </c:pt>
                <c:pt idx="18">
                  <c:v>4.0999999999999996</c:v>
                </c:pt>
                <c:pt idx="19">
                  <c:v>3.8</c:v>
                </c:pt>
                <c:pt idx="20">
                  <c:v>3.5</c:v>
                </c:pt>
                <c:pt idx="21">
                  <c:v>3.4</c:v>
                </c:pt>
                <c:pt idx="22">
                  <c:v>3.4</c:v>
                </c:pt>
              </c:numCache>
            </c:numRef>
          </c:val>
          <c:smooth val="0"/>
        </c:ser>
        <c:ser>
          <c:idx val="4"/>
          <c:order val="4"/>
          <c:tx>
            <c:strRef>
              <c:f>Sheet1!$A$6</c:f>
              <c:strCache>
                <c:ptCount val="1"/>
                <c:pt idx="0">
                  <c:v>45–64 yrs</c:v>
                </c:pt>
              </c:strCache>
            </c:strRef>
          </c:tx>
          <c:spPr>
            <a:ln w="15875" cap="rnd">
              <a:solidFill>
                <a:srgbClr val="BF311A"/>
              </a:solidFill>
              <a:round/>
            </a:ln>
            <a:effectLst/>
          </c:spPr>
          <c:marker>
            <c:symbol val="circle"/>
            <c:size val="5"/>
            <c:spPr>
              <a:solidFill>
                <a:schemeClr val="accent3"/>
              </a:solidFill>
              <a:ln w="19050">
                <a:solidFill>
                  <a:schemeClr val="accent3"/>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Sheet1!$B$6:$X$6</c:f>
              <c:numCache>
                <c:formatCode>General</c:formatCode>
                <c:ptCount val="23"/>
                <c:pt idx="0">
                  <c:v>12.5</c:v>
                </c:pt>
                <c:pt idx="1">
                  <c:v>12</c:v>
                </c:pt>
                <c:pt idx="2">
                  <c:v>11.4</c:v>
                </c:pt>
                <c:pt idx="3">
                  <c:v>10.4</c:v>
                </c:pt>
                <c:pt idx="4">
                  <c:v>9.5</c:v>
                </c:pt>
                <c:pt idx="5">
                  <c:v>8.6999999999999993</c:v>
                </c:pt>
                <c:pt idx="6">
                  <c:v>8.1999999999999993</c:v>
                </c:pt>
                <c:pt idx="7">
                  <c:v>7.4</c:v>
                </c:pt>
                <c:pt idx="8">
                  <c:v>7</c:v>
                </c:pt>
                <c:pt idx="9">
                  <c:v>6.3</c:v>
                </c:pt>
                <c:pt idx="10">
                  <c:v>6.2</c:v>
                </c:pt>
                <c:pt idx="11">
                  <c:v>5.9</c:v>
                </c:pt>
                <c:pt idx="12">
                  <c:v>5.6</c:v>
                </c:pt>
                <c:pt idx="13">
                  <c:v>5.4</c:v>
                </c:pt>
                <c:pt idx="14">
                  <c:v>5.2</c:v>
                </c:pt>
                <c:pt idx="15">
                  <c:v>5</c:v>
                </c:pt>
                <c:pt idx="16">
                  <c:v>4.3</c:v>
                </c:pt>
                <c:pt idx="17">
                  <c:v>4.2</c:v>
                </c:pt>
                <c:pt idx="18">
                  <c:v>4</c:v>
                </c:pt>
                <c:pt idx="19">
                  <c:v>3.8</c:v>
                </c:pt>
                <c:pt idx="20">
                  <c:v>3.5</c:v>
                </c:pt>
                <c:pt idx="21">
                  <c:v>3.5</c:v>
                </c:pt>
                <c:pt idx="22">
                  <c:v>3.6</c:v>
                </c:pt>
              </c:numCache>
            </c:numRef>
          </c:val>
          <c:smooth val="0"/>
        </c:ser>
        <c:ser>
          <c:idx val="5"/>
          <c:order val="5"/>
          <c:tx>
            <c:strRef>
              <c:f>Sheet1!$A$7</c:f>
              <c:strCache>
                <c:ptCount val="1"/>
                <c:pt idx="0">
                  <c:v>65+ yrs</c:v>
                </c:pt>
              </c:strCache>
            </c:strRef>
          </c:tx>
          <c:spPr>
            <a:ln w="15875" cap="rnd">
              <a:solidFill>
                <a:srgbClr val="005DAA"/>
              </a:solidFill>
              <a:round/>
            </a:ln>
            <a:effectLst/>
          </c:spPr>
          <c:marker>
            <c:symbol val="circle"/>
            <c:size val="5"/>
            <c:spPr>
              <a:solidFill>
                <a:srgbClr val="005DAA"/>
              </a:solidFill>
              <a:ln w="19050">
                <a:solidFill>
                  <a:srgbClr val="005DA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Sheet1!$B$7:$X$7</c:f>
              <c:numCache>
                <c:formatCode>General</c:formatCode>
                <c:ptCount val="23"/>
                <c:pt idx="0">
                  <c:v>17.7</c:v>
                </c:pt>
                <c:pt idx="1">
                  <c:v>16.7</c:v>
                </c:pt>
                <c:pt idx="2">
                  <c:v>15.8</c:v>
                </c:pt>
                <c:pt idx="3">
                  <c:v>14.9</c:v>
                </c:pt>
                <c:pt idx="4">
                  <c:v>13.6</c:v>
                </c:pt>
                <c:pt idx="5">
                  <c:v>12.7</c:v>
                </c:pt>
                <c:pt idx="6">
                  <c:v>11.6</c:v>
                </c:pt>
                <c:pt idx="7">
                  <c:v>10</c:v>
                </c:pt>
                <c:pt idx="8">
                  <c:v>9.3000000000000007</c:v>
                </c:pt>
                <c:pt idx="9">
                  <c:v>8.8000000000000007</c:v>
                </c:pt>
                <c:pt idx="10">
                  <c:v>8.3000000000000007</c:v>
                </c:pt>
                <c:pt idx="11">
                  <c:v>7.8</c:v>
                </c:pt>
                <c:pt idx="12">
                  <c:v>7.7</c:v>
                </c:pt>
                <c:pt idx="13">
                  <c:v>7.2</c:v>
                </c:pt>
                <c:pt idx="14">
                  <c:v>6.8</c:v>
                </c:pt>
                <c:pt idx="15">
                  <c:v>6.4</c:v>
                </c:pt>
                <c:pt idx="16">
                  <c:v>5.8</c:v>
                </c:pt>
                <c:pt idx="17">
                  <c:v>5.5</c:v>
                </c:pt>
                <c:pt idx="18">
                  <c:v>5.4</c:v>
                </c:pt>
                <c:pt idx="19">
                  <c:v>5.0999999999999996</c:v>
                </c:pt>
                <c:pt idx="20">
                  <c:v>4.9000000000000004</c:v>
                </c:pt>
                <c:pt idx="21">
                  <c:v>4.8</c:v>
                </c:pt>
                <c:pt idx="22">
                  <c:v>4.8</c:v>
                </c:pt>
              </c:numCache>
            </c:numRef>
          </c:val>
          <c:smooth val="0"/>
        </c:ser>
        <c:dLbls>
          <c:showLegendKey val="0"/>
          <c:showVal val="0"/>
          <c:showCatName val="0"/>
          <c:showSerName val="0"/>
          <c:showPercent val="0"/>
          <c:showBubbleSize val="0"/>
        </c:dLbls>
        <c:marker val="1"/>
        <c:smooth val="0"/>
        <c:axId val="294857200"/>
        <c:axId val="294857592"/>
      </c:lineChart>
      <c:catAx>
        <c:axId val="2948572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1" i="0" u="none" strike="noStrike" baseline="0" dirty="0" smtClean="0">
                    <a:solidFill>
                      <a:schemeClr val="bg2"/>
                    </a:solidFill>
                    <a:effectLst/>
                  </a:rPr>
                  <a:t>Year</a:t>
                </a:r>
                <a:endParaRPr lang="en-US" dirty="0">
                  <a:solidFill>
                    <a:schemeClr val="bg2"/>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in"/>
        <c:tickLblPos val="nextTo"/>
        <c:spPr>
          <a:noFill/>
          <a:ln w="12700" cap="flat" cmpd="sng" algn="ctr">
            <a:solidFill>
              <a:schemeClr val="accent4">
                <a:lumMod val="60000"/>
                <a:lumOff val="40000"/>
              </a:schemeClr>
            </a:solidFill>
            <a:round/>
          </a:ln>
          <a:effectLst/>
        </c:spPr>
        <c:txPr>
          <a:bodyPr rot="-2400000" spcFirstLastPara="1" vertOverflow="ellipsis" wrap="square" anchor="ctr" anchorCtr="0"/>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57592"/>
        <c:crossesAt val="0.1"/>
        <c:auto val="0"/>
        <c:lblAlgn val="ctr"/>
        <c:lblOffset val="0"/>
        <c:noMultiLvlLbl val="0"/>
      </c:catAx>
      <c:valAx>
        <c:axId val="294857592"/>
        <c:scaling>
          <c:logBase val="10"/>
          <c:orientation val="minMax"/>
          <c:max val="100"/>
          <c:min val="0.1"/>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r>
                  <a:rPr lang="en-US" sz="1400" b="0" dirty="0" smtClean="0">
                    <a:solidFill>
                      <a:schemeClr val="accent4">
                        <a:lumMod val="50000"/>
                      </a:schemeClr>
                    </a:solidFill>
                    <a:effectLst/>
                    <a:latin typeface="Calibri" panose="020F0502020204030204" pitchFamily="34" charset="0"/>
                  </a:rPr>
                  <a:t>TB Case Rate per 100,000</a:t>
                </a:r>
                <a:endParaRPr lang="en-US" sz="1400" b="0" dirty="0">
                  <a:solidFill>
                    <a:schemeClr val="accent4">
                      <a:lumMod val="50000"/>
                    </a:schemeClr>
                  </a:solidFill>
                  <a:effectLst/>
                  <a:latin typeface="Calibri" panose="020F0502020204030204" pitchFamily="34" charset="0"/>
                </a:endParaRPr>
              </a:p>
            </c:rich>
          </c:tx>
          <c:layout>
            <c:manualLayout>
              <c:xMode val="edge"/>
              <c:yMode val="edge"/>
              <c:x val="1.1035652543783083E-2"/>
              <c:y val="0.1298239179310286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12700">
            <a:solidFill>
              <a:schemeClr val="accent4">
                <a:lumMod val="60000"/>
                <a:lumOff val="40000"/>
              </a:schemeClr>
            </a:solidFill>
          </a:ln>
          <a:effectLst/>
        </c:spPr>
        <c:txPr>
          <a:bodyPr rot="-60000000" spcFirstLastPara="1" vertOverflow="ellipsis" vert="horz"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57200"/>
        <c:crossesAt val="1"/>
        <c:crossBetween val="between"/>
        <c:minorUnit val="10"/>
      </c:valAx>
      <c:spPr>
        <a:noFill/>
        <a:ln>
          <a:noFill/>
        </a:ln>
        <a:effectLst/>
      </c:spPr>
    </c:plotArea>
    <c:legend>
      <c:legendPos val="b"/>
      <c:layout>
        <c:manualLayout>
          <c:xMode val="edge"/>
          <c:yMode val="edge"/>
          <c:x val="0.13032678785522181"/>
          <c:y val="0.84785834939731508"/>
          <c:w val="0.8523092252357346"/>
          <c:h val="0.130908772745232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&lt;1, n=2,160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&lt;1 n=2,160 
</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6.2185703716835884E-2"/>
                  <c:y val="8.8046695354536686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4.878772424516923E-2"/>
                  <c:y val="9.9249667718999207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7.6156597580252922E-3"/>
                  <c:y val="-9.792632480132776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Pulmonary</c:v>
                </c:pt>
                <c:pt idx="1">
                  <c:v>Extrapulmonary</c:v>
                </c:pt>
                <c:pt idx="2">
                  <c:v>Both</c:v>
                </c:pt>
              </c:strCache>
            </c:strRef>
          </c:cat>
          <c:val>
            <c:numRef>
              <c:f>Sheet1!$B$2:$B$4</c:f>
              <c:numCache>
                <c:formatCode>General</c:formatCode>
                <c:ptCount val="3"/>
                <c:pt idx="0">
                  <c:v>75.599999999999994</c:v>
                </c:pt>
                <c:pt idx="1">
                  <c:v>10.32</c:v>
                </c:pt>
                <c:pt idx="2">
                  <c:v>14.12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a:t>
            </a:r>
            <a:r>
              <a:rPr lang="en-US" sz="1400" b="1" dirty="0" smtClean="0">
                <a:solidFill>
                  <a:schemeClr val="accent4">
                    <a:lumMod val="50000"/>
                  </a:schemeClr>
                </a:solidFill>
                <a:latin typeface="Calibri" panose="020F0502020204030204" pitchFamily="34" charset="0"/>
              </a:rPr>
              <a:t>5-9, n=4,753</a:t>
            </a:r>
            <a:endParaRPr lang="en-US" sz="1400" b="1"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5-9 n= 4753
</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5.5615739446463419E-2"/>
                  <c:y val="9.1955551377957724E-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7.7340328961578103E-3"/>
                  <c:y val="7.106137533171560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8401781026476746"/>
                      <c:h val="0.12374223100536694"/>
                    </c:manualLayout>
                  </c15:layout>
                </c:ext>
              </c:extLst>
            </c:dLbl>
            <c:dLbl>
              <c:idx val="2"/>
              <c:layout>
                <c:manualLayout>
                  <c:x val="-5.8763816251525672E-2"/>
                  <c:y val="-2.814032449236455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Pulmonary</c:v>
                </c:pt>
                <c:pt idx="1">
                  <c:v>Extrapulmonary</c:v>
                </c:pt>
                <c:pt idx="2">
                  <c:v>Both</c:v>
                </c:pt>
              </c:strCache>
            </c:strRef>
          </c:cat>
          <c:val>
            <c:numRef>
              <c:f>Sheet1!$B$2:$B$4</c:f>
              <c:numCache>
                <c:formatCode>General</c:formatCode>
                <c:ptCount val="3"/>
                <c:pt idx="0">
                  <c:v>69.16</c:v>
                </c:pt>
                <c:pt idx="1">
                  <c:v>25.82</c:v>
                </c:pt>
                <c:pt idx="2">
                  <c:v>4.99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a:t>
            </a:r>
            <a:r>
              <a:rPr lang="en-US" sz="1400" b="1" dirty="0" smtClean="0">
                <a:solidFill>
                  <a:schemeClr val="accent4">
                    <a:lumMod val="50000"/>
                  </a:schemeClr>
                </a:solidFill>
                <a:latin typeface="Calibri" panose="020F0502020204030204" pitchFamily="34" charset="0"/>
              </a:rPr>
              <a:t>10-14, n=3,982</a:t>
            </a:r>
            <a:endParaRPr lang="en-US" sz="1400" b="1"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10-14 n=3,982 
</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3.2451617296987471E-2"/>
                  <c:y val="-0.1172369170948017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3761525701953312"/>
                      <c:h val="0.12974130610773477"/>
                    </c:manualLayout>
                  </c15:layout>
                </c:ext>
              </c:extLst>
            </c:dLbl>
            <c:dLbl>
              <c:idx val="1"/>
              <c:layout>
                <c:manualLayout>
                  <c:x val="-3.6010993595940753E-2"/>
                  <c:y val="-1.2577322165531167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0635155498885163E-2"/>
                  <c:y val="-4.6628296449474881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Pulmonary</c:v>
                </c:pt>
                <c:pt idx="1">
                  <c:v>Extrapulmonary</c:v>
                </c:pt>
                <c:pt idx="2">
                  <c:v>Both</c:v>
                </c:pt>
              </c:strCache>
            </c:strRef>
          </c:cat>
          <c:val>
            <c:numRef>
              <c:f>Sheet1!$B$2:$B$4</c:f>
              <c:numCache>
                <c:formatCode>General</c:formatCode>
                <c:ptCount val="3"/>
                <c:pt idx="0">
                  <c:v>65.7</c:v>
                </c:pt>
                <c:pt idx="1">
                  <c:v>27.85</c:v>
                </c:pt>
                <c:pt idx="2">
                  <c:v>6.33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r>
              <a:rPr lang="en-US" sz="1400" b="1" dirty="0">
                <a:solidFill>
                  <a:schemeClr val="accent4">
                    <a:lumMod val="50000"/>
                  </a:schemeClr>
                </a:solidFill>
                <a:latin typeface="Calibri" panose="020F0502020204030204" pitchFamily="34" charset="0"/>
              </a:rPr>
              <a:t>Age </a:t>
            </a:r>
            <a:r>
              <a:rPr lang="en-US" sz="1400" b="1" dirty="0" smtClean="0">
                <a:solidFill>
                  <a:schemeClr val="accent4">
                    <a:lumMod val="50000"/>
                  </a:schemeClr>
                </a:solidFill>
                <a:latin typeface="Calibri" panose="020F0502020204030204" pitchFamily="34" charset="0"/>
              </a:rPr>
              <a:t>1-4, n=10,328</a:t>
            </a:r>
            <a:endParaRPr lang="en-US" sz="1400" b="1"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1-4 n=10,328
</c:v>
                </c:pt>
              </c:strCache>
            </c:strRef>
          </c:tx>
          <c:spPr>
            <a:ln w="12700">
              <a:solidFill>
                <a:schemeClr val="accent6"/>
              </a:solidFill>
            </a:ln>
          </c:spPr>
          <c:dPt>
            <c:idx val="0"/>
            <c:bubble3D val="0"/>
            <c:spPr>
              <a:solidFill>
                <a:srgbClr val="9A4E9E"/>
              </a:solidFill>
              <a:ln w="12700">
                <a:solidFill>
                  <a:schemeClr val="accent6"/>
                </a:solidFill>
              </a:ln>
              <a:effectLst/>
            </c:spPr>
          </c:dPt>
          <c:dPt>
            <c:idx val="1"/>
            <c:bubble3D val="0"/>
            <c:spPr>
              <a:solidFill>
                <a:srgbClr val="00788A"/>
              </a:solidFill>
              <a:ln w="12700">
                <a:solidFill>
                  <a:schemeClr val="accent6"/>
                </a:solidFill>
              </a:ln>
              <a:effectLst/>
            </c:spPr>
          </c:dPt>
          <c:dPt>
            <c:idx val="2"/>
            <c:bubble3D val="0"/>
            <c:spPr>
              <a:solidFill>
                <a:schemeClr val="accent3"/>
              </a:solidFill>
              <a:ln w="12700">
                <a:solidFill>
                  <a:schemeClr val="accent6"/>
                </a:solidFill>
              </a:ln>
              <a:effectLst/>
            </c:spPr>
          </c:dPt>
          <c:dLbls>
            <c:dLbl>
              <c:idx val="0"/>
              <c:layout>
                <c:manualLayout>
                  <c:x val="2.4766547113332468E-2"/>
                  <c:y val="-4.4665271247097014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2.4159843941662863E-2"/>
                  <c:y val="-6.3439558198739093E-3"/>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0053867186700941E-2"/>
                  <c:y val="-2.264843909406243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Pulmonary</c:v>
                </c:pt>
                <c:pt idx="1">
                  <c:v>Extrapulmonary</c:v>
                </c:pt>
                <c:pt idx="2">
                  <c:v>Both</c:v>
                </c:pt>
              </c:strCache>
            </c:strRef>
          </c:cat>
          <c:val>
            <c:numRef>
              <c:f>Sheet1!$B$2:$B$4</c:f>
              <c:numCache>
                <c:formatCode>General</c:formatCode>
                <c:ptCount val="3"/>
                <c:pt idx="0">
                  <c:v>71.790000000000006</c:v>
                </c:pt>
                <c:pt idx="1">
                  <c:v>20.78</c:v>
                </c:pt>
                <c:pt idx="2">
                  <c:v>7.38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80445848330593E-2"/>
          <c:y val="5.8602919095590997E-2"/>
          <c:w val="0.82023689972806435"/>
          <c:h val="0.69991059115665266"/>
        </c:manualLayout>
      </c:layout>
      <c:barChart>
        <c:barDir val="col"/>
        <c:grouping val="clustered"/>
        <c:varyColors val="0"/>
        <c:ser>
          <c:idx val="0"/>
          <c:order val="0"/>
          <c:tx>
            <c:strRef>
              <c:f>Sheet1!$A$2</c:f>
              <c:strCache>
                <c:ptCount val="1"/>
                <c:pt idx="0">
                  <c:v>Resistance to any 1st line drug</c:v>
                </c:pt>
              </c:strCache>
            </c:strRef>
          </c:tx>
          <c:spPr>
            <a:solidFill>
              <a:srgbClr val="005DAA"/>
            </a:solidFill>
            <a:ln w="3175">
              <a:solidFill>
                <a:schemeClr val="accent6"/>
              </a:solidFill>
            </a:ln>
            <a:effectLst/>
          </c:spPr>
          <c:invertIfNegative val="0"/>
          <c:cat>
            <c:strRef>
              <c:f>Sheet1!$B$1:$W$1</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f>Sheet1!$B$2:$W$2</c:f>
              <c:numCache>
                <c:formatCode>General</c:formatCode>
                <c:ptCount val="22"/>
                <c:pt idx="0">
                  <c:v>31</c:v>
                </c:pt>
                <c:pt idx="1">
                  <c:v>43</c:v>
                </c:pt>
                <c:pt idx="2">
                  <c:v>31</c:v>
                </c:pt>
                <c:pt idx="3">
                  <c:v>38</c:v>
                </c:pt>
                <c:pt idx="4">
                  <c:v>38</c:v>
                </c:pt>
                <c:pt idx="5">
                  <c:v>28</c:v>
                </c:pt>
                <c:pt idx="6">
                  <c:v>28</c:v>
                </c:pt>
                <c:pt idx="7">
                  <c:v>27</c:v>
                </c:pt>
                <c:pt idx="8">
                  <c:v>38</c:v>
                </c:pt>
                <c:pt idx="9">
                  <c:v>33</c:v>
                </c:pt>
                <c:pt idx="10">
                  <c:v>31</c:v>
                </c:pt>
                <c:pt idx="11">
                  <c:v>40</c:v>
                </c:pt>
                <c:pt idx="12">
                  <c:v>38</c:v>
                </c:pt>
                <c:pt idx="13">
                  <c:v>27</c:v>
                </c:pt>
                <c:pt idx="14">
                  <c:v>24</c:v>
                </c:pt>
                <c:pt idx="15">
                  <c:v>44</c:v>
                </c:pt>
                <c:pt idx="16">
                  <c:v>32</c:v>
                </c:pt>
                <c:pt idx="17">
                  <c:v>22</c:v>
                </c:pt>
                <c:pt idx="18">
                  <c:v>18</c:v>
                </c:pt>
                <c:pt idx="19">
                  <c:v>22</c:v>
                </c:pt>
                <c:pt idx="20">
                  <c:v>29</c:v>
                </c:pt>
                <c:pt idx="21">
                  <c:v>20</c:v>
                </c:pt>
              </c:numCache>
            </c:numRef>
          </c:val>
        </c:ser>
        <c:ser>
          <c:idx val="2"/>
          <c:order val="2"/>
          <c:tx>
            <c:strRef>
              <c:f>Sheet1!$A$4</c:f>
              <c:strCache>
                <c:ptCount val="1"/>
                <c:pt idx="0">
                  <c:v>MDR TB</c:v>
                </c:pt>
              </c:strCache>
            </c:strRef>
          </c:tx>
          <c:spPr>
            <a:solidFill>
              <a:srgbClr val="9A4E9E"/>
            </a:solidFill>
            <a:ln w="3175">
              <a:solidFill>
                <a:schemeClr val="accent6"/>
              </a:solidFill>
            </a:ln>
            <a:effectLst/>
          </c:spPr>
          <c:invertIfNegative val="0"/>
          <c:cat>
            <c:strRef>
              <c:f>Sheet1!$B$1:$W$1</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f>Sheet1!$B$4:$W$4</c:f>
              <c:numCache>
                <c:formatCode>General</c:formatCode>
                <c:ptCount val="22"/>
                <c:pt idx="0">
                  <c:v>6</c:v>
                </c:pt>
                <c:pt idx="1">
                  <c:v>6</c:v>
                </c:pt>
                <c:pt idx="2">
                  <c:v>4</c:v>
                </c:pt>
                <c:pt idx="3">
                  <c:v>6</c:v>
                </c:pt>
                <c:pt idx="4">
                  <c:v>4</c:v>
                </c:pt>
                <c:pt idx="5">
                  <c:v>6</c:v>
                </c:pt>
                <c:pt idx="6">
                  <c:v>5</c:v>
                </c:pt>
                <c:pt idx="7">
                  <c:v>1</c:v>
                </c:pt>
                <c:pt idx="8">
                  <c:v>3</c:v>
                </c:pt>
                <c:pt idx="9">
                  <c:v>4</c:v>
                </c:pt>
                <c:pt idx="10">
                  <c:v>3</c:v>
                </c:pt>
                <c:pt idx="11">
                  <c:v>1</c:v>
                </c:pt>
                <c:pt idx="12">
                  <c:v>5</c:v>
                </c:pt>
                <c:pt idx="13">
                  <c:v>4</c:v>
                </c:pt>
                <c:pt idx="14">
                  <c:v>4</c:v>
                </c:pt>
                <c:pt idx="15">
                  <c:v>5</c:v>
                </c:pt>
                <c:pt idx="16">
                  <c:v>3</c:v>
                </c:pt>
                <c:pt idx="17">
                  <c:v>2</c:v>
                </c:pt>
                <c:pt idx="18">
                  <c:v>3</c:v>
                </c:pt>
                <c:pt idx="19">
                  <c:v>3</c:v>
                </c:pt>
                <c:pt idx="20">
                  <c:v>2</c:v>
                </c:pt>
                <c:pt idx="21">
                  <c:v>1</c:v>
                </c:pt>
              </c:numCache>
            </c:numRef>
          </c:val>
        </c:ser>
        <c:dLbls>
          <c:showLegendKey val="0"/>
          <c:showVal val="0"/>
          <c:showCatName val="0"/>
          <c:showSerName val="0"/>
          <c:showPercent val="0"/>
          <c:showBubbleSize val="0"/>
        </c:dLbls>
        <c:gapWidth val="76"/>
        <c:axId val="321702664"/>
        <c:axId val="295043792"/>
      </c:barChart>
      <c:lineChart>
        <c:grouping val="standard"/>
        <c:varyColors val="0"/>
        <c:ser>
          <c:idx val="1"/>
          <c:order val="1"/>
          <c:tx>
            <c:strRef>
              <c:f>Sheet1!$A$3</c:f>
              <c:strCache>
                <c:ptCount val="1"/>
                <c:pt idx="0">
                  <c:v>Percent with resistance to any 1st line drug</c:v>
                </c:pt>
              </c:strCache>
            </c:strRef>
          </c:tx>
          <c:spPr>
            <a:ln w="19050" cap="rnd">
              <a:solidFill>
                <a:schemeClr val="accent3"/>
              </a:solidFill>
              <a:round/>
            </a:ln>
            <a:effectLst/>
          </c:spPr>
          <c:marker>
            <c:symbol val="circle"/>
            <c:size val="5"/>
            <c:spPr>
              <a:solidFill>
                <a:schemeClr val="accent3"/>
              </a:solidFill>
              <a:ln w="19050">
                <a:solidFill>
                  <a:schemeClr val="accent3"/>
                </a:solidFill>
              </a:ln>
              <a:effectLst/>
            </c:spPr>
          </c:marker>
          <c:cat>
            <c:strRef>
              <c:f>Sheet1!$B$1:$W$1</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f>Sheet1!$B$3:$W$3</c:f>
              <c:numCache>
                <c:formatCode>General</c:formatCode>
                <c:ptCount val="22"/>
                <c:pt idx="0">
                  <c:v>9.6999999999999993</c:v>
                </c:pt>
                <c:pt idx="1">
                  <c:v>13.3</c:v>
                </c:pt>
                <c:pt idx="2">
                  <c:v>10.3</c:v>
                </c:pt>
                <c:pt idx="3">
                  <c:v>12.7</c:v>
                </c:pt>
                <c:pt idx="4">
                  <c:v>13.4</c:v>
                </c:pt>
                <c:pt idx="5">
                  <c:v>12.2</c:v>
                </c:pt>
                <c:pt idx="6">
                  <c:v>12.3</c:v>
                </c:pt>
                <c:pt idx="7">
                  <c:v>11.3</c:v>
                </c:pt>
                <c:pt idx="8">
                  <c:v>15</c:v>
                </c:pt>
                <c:pt idx="9">
                  <c:v>14.7</c:v>
                </c:pt>
                <c:pt idx="10">
                  <c:v>14.8</c:v>
                </c:pt>
                <c:pt idx="11">
                  <c:v>17.399999999999999</c:v>
                </c:pt>
                <c:pt idx="12">
                  <c:v>18.2</c:v>
                </c:pt>
                <c:pt idx="13">
                  <c:v>13.3</c:v>
                </c:pt>
                <c:pt idx="14">
                  <c:v>11.3</c:v>
                </c:pt>
                <c:pt idx="15">
                  <c:v>21.4</c:v>
                </c:pt>
                <c:pt idx="16">
                  <c:v>19.399999999999999</c:v>
                </c:pt>
                <c:pt idx="17">
                  <c:v>13.8</c:v>
                </c:pt>
                <c:pt idx="18">
                  <c:v>11.7</c:v>
                </c:pt>
                <c:pt idx="19">
                  <c:v>15.8</c:v>
                </c:pt>
                <c:pt idx="20">
                  <c:v>18</c:v>
                </c:pt>
                <c:pt idx="21">
                  <c:v>17.399999999999999</c:v>
                </c:pt>
              </c:numCache>
            </c:numRef>
          </c:val>
          <c:smooth val="0"/>
        </c:ser>
        <c:ser>
          <c:idx val="3"/>
          <c:order val="3"/>
          <c:tx>
            <c:strRef>
              <c:f>Sheet1!$A$5</c:f>
              <c:strCache>
                <c:ptCount val="1"/>
                <c:pt idx="0">
                  <c:v>Percent with MDR TB</c:v>
                </c:pt>
              </c:strCache>
            </c:strRef>
          </c:tx>
          <c:spPr>
            <a:ln w="19050" cap="rnd">
              <a:solidFill>
                <a:srgbClr val="F6A01A"/>
              </a:solidFill>
              <a:round/>
            </a:ln>
            <a:effectLst/>
          </c:spPr>
          <c:marker>
            <c:symbol val="circle"/>
            <c:size val="5"/>
            <c:spPr>
              <a:solidFill>
                <a:srgbClr val="F6A01A"/>
              </a:solidFill>
              <a:ln w="19050">
                <a:solidFill>
                  <a:srgbClr val="F6A01A"/>
                </a:solidFill>
              </a:ln>
              <a:effectLst/>
            </c:spPr>
          </c:marker>
          <c:cat>
            <c:strRef>
              <c:f>Sheet1!$B$1:$W$1</c:f>
              <c:strCach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strCache>
            </c:strRef>
          </c:cat>
          <c:val>
            <c:numRef>
              <c:f>Sheet1!$B$5:$W$5</c:f>
              <c:numCache>
                <c:formatCode>General</c:formatCode>
                <c:ptCount val="22"/>
                <c:pt idx="0">
                  <c:v>1.9</c:v>
                </c:pt>
                <c:pt idx="1">
                  <c:v>1.9</c:v>
                </c:pt>
                <c:pt idx="2">
                  <c:v>1.3</c:v>
                </c:pt>
                <c:pt idx="3">
                  <c:v>2</c:v>
                </c:pt>
                <c:pt idx="4">
                  <c:v>1.4</c:v>
                </c:pt>
                <c:pt idx="5">
                  <c:v>2.6</c:v>
                </c:pt>
                <c:pt idx="6">
                  <c:v>2.2000000000000002</c:v>
                </c:pt>
                <c:pt idx="7">
                  <c:v>0.4</c:v>
                </c:pt>
                <c:pt idx="8">
                  <c:v>1.2</c:v>
                </c:pt>
                <c:pt idx="9">
                  <c:v>1.8</c:v>
                </c:pt>
                <c:pt idx="10">
                  <c:v>1.4</c:v>
                </c:pt>
                <c:pt idx="11">
                  <c:v>0.4</c:v>
                </c:pt>
                <c:pt idx="12">
                  <c:v>2.4</c:v>
                </c:pt>
                <c:pt idx="13">
                  <c:v>2</c:v>
                </c:pt>
                <c:pt idx="14">
                  <c:v>1.9</c:v>
                </c:pt>
                <c:pt idx="15">
                  <c:v>2.4</c:v>
                </c:pt>
                <c:pt idx="16">
                  <c:v>1.8</c:v>
                </c:pt>
                <c:pt idx="17">
                  <c:v>1.3</c:v>
                </c:pt>
                <c:pt idx="18">
                  <c:v>1.9</c:v>
                </c:pt>
                <c:pt idx="19">
                  <c:v>2.2000000000000002</c:v>
                </c:pt>
                <c:pt idx="20">
                  <c:v>1.2</c:v>
                </c:pt>
                <c:pt idx="21">
                  <c:v>0.9</c:v>
                </c:pt>
              </c:numCache>
            </c:numRef>
          </c:val>
          <c:smooth val="0"/>
        </c:ser>
        <c:dLbls>
          <c:showLegendKey val="0"/>
          <c:showVal val="0"/>
          <c:showCatName val="0"/>
          <c:showSerName val="0"/>
          <c:showPercent val="0"/>
          <c:showBubbleSize val="0"/>
        </c:dLbls>
        <c:marker val="1"/>
        <c:smooth val="0"/>
        <c:axId val="328443856"/>
        <c:axId val="294859552"/>
      </c:lineChart>
      <c:catAx>
        <c:axId val="321702664"/>
        <c:scaling>
          <c:orientation val="minMax"/>
        </c:scaling>
        <c:delete val="0"/>
        <c:axPos val="b"/>
        <c:title>
          <c:tx>
            <c:rich>
              <a:bodyPr rot="0" spcFirstLastPara="1" vertOverflow="ellipsis" vert="horz" wrap="square" anchor="ctr" anchorCtr="1"/>
              <a:lstStyle/>
              <a:p>
                <a:pPr>
                  <a:defRPr sz="1200" b="0" i="0" u="none" strike="noStrike" kern="1200" baseline="0">
                    <a:solidFill>
                      <a:srgbClr val="343434"/>
                    </a:solidFill>
                    <a:latin typeface="Calibri" panose="020F0502020204030204" pitchFamily="34" charset="0"/>
                    <a:ea typeface="+mn-ea"/>
                    <a:cs typeface="+mn-cs"/>
                  </a:defRPr>
                </a:pPr>
                <a:r>
                  <a:rPr lang="en-US" sz="1200">
                    <a:solidFill>
                      <a:srgbClr val="343434"/>
                    </a:solidFill>
                  </a:rPr>
                  <a:t>Years</a:t>
                </a:r>
              </a:p>
            </c:rich>
          </c:tx>
          <c:layout>
            <c:manualLayout>
              <c:xMode val="edge"/>
              <c:yMode val="edge"/>
              <c:x val="0.46996914570059412"/>
              <c:y val="0.8375666611388471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43434"/>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25400" cap="flat" cmpd="sng" algn="ctr">
            <a:solidFill>
              <a:schemeClr val="bg2"/>
            </a:solidFill>
            <a:round/>
          </a:ln>
          <a:effectLst/>
        </c:spPr>
        <c:txPr>
          <a:bodyPr rot="-2160000" spcFirstLastPara="1" vertOverflow="ellipsis" wrap="square" anchor="ctr" anchorCtr="1"/>
          <a:lstStyle/>
          <a:p>
            <a:pPr>
              <a:defRPr sz="900" b="0" i="0" u="none" strike="noStrike" kern="1200" baseline="0">
                <a:solidFill>
                  <a:srgbClr val="343434"/>
                </a:solidFill>
                <a:latin typeface="Calibri" panose="020F0502020204030204" pitchFamily="34" charset="0"/>
                <a:ea typeface="+mn-ea"/>
                <a:cs typeface="+mn-cs"/>
              </a:defRPr>
            </a:pPr>
            <a:endParaRPr lang="en-US"/>
          </a:p>
        </c:txPr>
        <c:crossAx val="295043792"/>
        <c:crosses val="autoZero"/>
        <c:auto val="1"/>
        <c:lblAlgn val="ctr"/>
        <c:lblOffset val="100"/>
        <c:noMultiLvlLbl val="0"/>
      </c:catAx>
      <c:valAx>
        <c:axId val="295043792"/>
        <c:scaling>
          <c:orientation val="minMax"/>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Calibri" panose="020F0502020204030204" pitchFamily="34" charset="0"/>
                    <a:ea typeface="+mn-ea"/>
                    <a:cs typeface="+mn-cs"/>
                  </a:defRPr>
                </a:pPr>
                <a:r>
                  <a:rPr lang="en-US" sz="1300" b="0" i="0" baseline="0" dirty="0" smtClean="0">
                    <a:solidFill>
                      <a:srgbClr val="343434"/>
                    </a:solidFill>
                    <a:effectLst/>
                  </a:rPr>
                  <a:t>Number of cases that are drug resistant</a:t>
                </a:r>
                <a:endParaRPr lang="en-US" sz="1300" b="0" dirty="0">
                  <a:solidFill>
                    <a:srgbClr val="343434"/>
                  </a:solidFill>
                  <a:effectLst/>
                </a:endParaRPr>
              </a:p>
            </c:rich>
          </c:tx>
          <c:layout>
            <c:manualLayout>
              <c:xMode val="edge"/>
              <c:yMode val="edge"/>
              <c:x val="0"/>
              <c:y val="6.5421743532451199E-2"/>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25400">
            <a:solidFill>
              <a:schemeClr val="accent4">
                <a:lumMod val="60000"/>
                <a:lumOff val="40000"/>
              </a:schemeClr>
            </a:solidFill>
          </a:ln>
          <a:effectLst/>
        </c:spPr>
        <c:txPr>
          <a:bodyPr rot="-60000000" spcFirstLastPara="1" vertOverflow="ellipsis" vert="horz" wrap="square" anchor="ctr" anchorCtr="1"/>
          <a:lstStyle/>
          <a:p>
            <a:pPr>
              <a:defRPr sz="1100" b="0" i="0" u="none" strike="noStrike" kern="1200" baseline="0">
                <a:solidFill>
                  <a:srgbClr val="343434"/>
                </a:solidFill>
                <a:latin typeface="Calibri" panose="020F0502020204030204" pitchFamily="34" charset="0"/>
                <a:ea typeface="+mn-ea"/>
                <a:cs typeface="+mn-cs"/>
              </a:defRPr>
            </a:pPr>
            <a:endParaRPr lang="en-US"/>
          </a:p>
        </c:txPr>
        <c:crossAx val="321702664"/>
        <c:crosses val="autoZero"/>
        <c:crossBetween val="midCat"/>
      </c:valAx>
      <c:valAx>
        <c:axId val="29485955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mn-cs"/>
                  </a:defRPr>
                </a:pPr>
                <a:r>
                  <a:rPr lang="en-US" sz="1300" b="0" i="0" baseline="0" dirty="0" smtClean="0">
                    <a:solidFill>
                      <a:srgbClr val="343434"/>
                    </a:solidFill>
                    <a:effectLst/>
                  </a:rPr>
                  <a:t>Percentage of cases that are drug resistant</a:t>
                </a:r>
                <a:endParaRPr lang="en-US" sz="1300" dirty="0">
                  <a:solidFill>
                    <a:srgbClr val="343434"/>
                  </a:solidFill>
                  <a:effectLst/>
                </a:endParaRPr>
              </a:p>
            </c:rich>
          </c:tx>
          <c:layout>
            <c:manualLayout>
              <c:xMode val="edge"/>
              <c:yMode val="edge"/>
              <c:x val="0.95036057117160433"/>
              <c:y val="4.8210950319449768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25400">
            <a:solidFill>
              <a:schemeClr val="accent4">
                <a:lumMod val="60000"/>
                <a:lumOff val="40000"/>
              </a:schemeClr>
            </a:solidFill>
          </a:ln>
          <a:effectLst/>
        </c:spPr>
        <c:txPr>
          <a:bodyPr rot="-60000000" spcFirstLastPara="1" vertOverflow="ellipsis" vert="horz" wrap="square" anchor="ctr" anchorCtr="1"/>
          <a:lstStyle/>
          <a:p>
            <a:pPr>
              <a:defRPr sz="1000" b="0" i="0" u="none" strike="noStrike" kern="1200" baseline="0">
                <a:solidFill>
                  <a:srgbClr val="343434"/>
                </a:solidFill>
                <a:latin typeface="Calibri" panose="020F0502020204030204" pitchFamily="34" charset="0"/>
                <a:ea typeface="+mn-ea"/>
                <a:cs typeface="+mn-cs"/>
              </a:defRPr>
            </a:pPr>
            <a:endParaRPr lang="en-US"/>
          </a:p>
        </c:txPr>
        <c:crossAx val="328443856"/>
        <c:crosses val="max"/>
        <c:crossBetween val="between"/>
      </c:valAx>
      <c:catAx>
        <c:axId val="328443856"/>
        <c:scaling>
          <c:orientation val="minMax"/>
        </c:scaling>
        <c:delete val="1"/>
        <c:axPos val="b"/>
        <c:numFmt formatCode="General" sourceLinked="1"/>
        <c:majorTickMark val="out"/>
        <c:minorTickMark val="none"/>
        <c:tickLblPos val="nextTo"/>
        <c:crossAx val="294859552"/>
        <c:crosses val="autoZero"/>
        <c:auto val="1"/>
        <c:lblAlgn val="ctr"/>
        <c:lblOffset val="100"/>
        <c:noMultiLvlLbl val="0"/>
      </c:catAx>
      <c:spPr>
        <a:noFill/>
        <a:ln>
          <a:noFill/>
        </a:ln>
        <a:effectLst/>
      </c:spPr>
    </c:plotArea>
    <c:legend>
      <c:legendPos val="b"/>
      <c:layout>
        <c:manualLayout>
          <c:xMode val="edge"/>
          <c:yMode val="edge"/>
          <c:x val="7.4074393309244728E-3"/>
          <c:y val="0.88472968962748311"/>
          <c:w val="0.98003222222692055"/>
          <c:h val="8.7558367336886017E-2"/>
        </c:manualLayout>
      </c:layout>
      <c:overlay val="1"/>
      <c:spPr>
        <a:noFill/>
        <a:ln>
          <a:noFill/>
        </a:ln>
        <a:effectLst/>
      </c:spPr>
      <c:txPr>
        <a:bodyPr rot="0" spcFirstLastPara="1" vertOverflow="ellipsis" vert="horz" wrap="square" anchor="ctr" anchorCtr="1"/>
        <a:lstStyle/>
        <a:p>
          <a:pPr>
            <a:defRPr sz="1000" b="0" i="0" u="none" strike="noStrike" kern="1200" baseline="0">
              <a:solidFill>
                <a:srgbClr val="343434"/>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3612660202176"/>
          <c:y val="6.9814281364903155E-2"/>
          <c:w val="0.84322390782949042"/>
          <c:h val="0.70387276193471038"/>
        </c:manualLayout>
      </c:layout>
      <c:lineChart>
        <c:grouping val="standard"/>
        <c:varyColors val="0"/>
        <c:ser>
          <c:idx val="0"/>
          <c:order val="0"/>
          <c:tx>
            <c:strRef>
              <c:f>Sheet1!$A$2</c:f>
              <c:strCache>
                <c:ptCount val="1"/>
                <c:pt idx="0">
                  <c:v>DOT only</c:v>
                </c:pt>
              </c:strCache>
            </c:strRef>
          </c:tx>
          <c:spPr>
            <a:ln w="15875" cap="rnd">
              <a:solidFill>
                <a:srgbClr val="9A4E9E"/>
              </a:solidFill>
              <a:round/>
            </a:ln>
            <a:effectLst/>
          </c:spPr>
          <c:marker>
            <c:symbol val="circle"/>
            <c:size val="5"/>
            <c:spPr>
              <a:solidFill>
                <a:srgbClr val="9A4E9E"/>
              </a:solidFill>
              <a:ln w="19050">
                <a:solidFill>
                  <a:srgbClr val="9A4E9E"/>
                </a:solidFill>
              </a:ln>
              <a:effectLst/>
            </c:spPr>
          </c:marker>
          <c:cat>
            <c:strRef>
              <c:f>Sheet1!$B$1:$V$1</c:f>
              <c:strCach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strCache>
            </c:strRef>
          </c:cat>
          <c:val>
            <c:numRef>
              <c:f>Sheet1!$B$2:$V$2</c:f>
              <c:numCache>
                <c:formatCode>General</c:formatCode>
                <c:ptCount val="21"/>
                <c:pt idx="0">
                  <c:v>0.221</c:v>
                </c:pt>
                <c:pt idx="1">
                  <c:v>0.26899999999999996</c:v>
                </c:pt>
                <c:pt idx="2">
                  <c:v>0.41</c:v>
                </c:pt>
                <c:pt idx="3">
                  <c:v>0.47399999999999998</c:v>
                </c:pt>
                <c:pt idx="4">
                  <c:v>0.55500000000000005</c:v>
                </c:pt>
                <c:pt idx="5">
                  <c:v>0.58299999999999996</c:v>
                </c:pt>
                <c:pt idx="6">
                  <c:v>0.56600000000000006</c:v>
                </c:pt>
                <c:pt idx="7">
                  <c:v>0.61799999999999999</c:v>
                </c:pt>
                <c:pt idx="8">
                  <c:v>0.61899999999999999</c:v>
                </c:pt>
                <c:pt idx="9">
                  <c:v>0.64500000000000002</c:v>
                </c:pt>
                <c:pt idx="10">
                  <c:v>0.63500000000000001</c:v>
                </c:pt>
                <c:pt idx="11">
                  <c:v>0.65799999999999992</c:v>
                </c:pt>
                <c:pt idx="12">
                  <c:v>0.64599999999999991</c:v>
                </c:pt>
                <c:pt idx="13">
                  <c:v>0.65200000000000002</c:v>
                </c:pt>
                <c:pt idx="14">
                  <c:v>0.63700000000000001</c:v>
                </c:pt>
                <c:pt idx="15">
                  <c:v>0.68200000000000005</c:v>
                </c:pt>
                <c:pt idx="16">
                  <c:v>0.66500000000000004</c:v>
                </c:pt>
                <c:pt idx="17">
                  <c:v>0.65200000000000002</c:v>
                </c:pt>
                <c:pt idx="18">
                  <c:v>0.67200000000000004</c:v>
                </c:pt>
                <c:pt idx="19">
                  <c:v>0.68099999999999994</c:v>
                </c:pt>
                <c:pt idx="20">
                  <c:v>0.67099999999999993</c:v>
                </c:pt>
              </c:numCache>
            </c:numRef>
          </c:val>
          <c:smooth val="0"/>
        </c:ser>
        <c:ser>
          <c:idx val="1"/>
          <c:order val="1"/>
          <c:tx>
            <c:strRef>
              <c:f>Sheet1!$A$3</c:f>
              <c:strCache>
                <c:ptCount val="1"/>
                <c:pt idx="0">
                  <c:v>Self-Administered only</c:v>
                </c:pt>
              </c:strCache>
            </c:strRef>
          </c:tx>
          <c:spPr>
            <a:ln w="15875" cap="rnd">
              <a:solidFill>
                <a:srgbClr val="F6A01A"/>
              </a:solidFill>
              <a:round/>
            </a:ln>
            <a:effectLst/>
          </c:spPr>
          <c:marker>
            <c:symbol val="circle"/>
            <c:size val="5"/>
            <c:spPr>
              <a:solidFill>
                <a:srgbClr val="F6A01A"/>
              </a:solidFill>
              <a:ln w="19050">
                <a:solidFill>
                  <a:srgbClr val="F6A01A"/>
                </a:solidFill>
              </a:ln>
              <a:effectLst/>
            </c:spPr>
          </c:marker>
          <c:cat>
            <c:strRef>
              <c:f>Sheet1!$B$1:$V$1</c:f>
              <c:strCach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strCache>
            </c:strRef>
          </c:cat>
          <c:val>
            <c:numRef>
              <c:f>Sheet1!$B$3:$V$3</c:f>
              <c:numCache>
                <c:formatCode>General</c:formatCode>
                <c:ptCount val="21"/>
                <c:pt idx="0">
                  <c:v>0.64300000000000002</c:v>
                </c:pt>
                <c:pt idx="1">
                  <c:v>0.51</c:v>
                </c:pt>
                <c:pt idx="2">
                  <c:v>0.34499999999999997</c:v>
                </c:pt>
                <c:pt idx="3">
                  <c:v>0.28199999999999997</c:v>
                </c:pt>
                <c:pt idx="4">
                  <c:v>0.20100000000000001</c:v>
                </c:pt>
                <c:pt idx="5">
                  <c:v>0.17100000000000001</c:v>
                </c:pt>
                <c:pt idx="6">
                  <c:v>0.151</c:v>
                </c:pt>
                <c:pt idx="7">
                  <c:v>0.13400000000000001</c:v>
                </c:pt>
                <c:pt idx="8">
                  <c:v>0.113</c:v>
                </c:pt>
                <c:pt idx="9">
                  <c:v>7.5999999999999998E-2</c:v>
                </c:pt>
                <c:pt idx="10">
                  <c:v>6.3E-2</c:v>
                </c:pt>
                <c:pt idx="11">
                  <c:v>6.3E-2</c:v>
                </c:pt>
                <c:pt idx="12">
                  <c:v>6.6000000000000003E-2</c:v>
                </c:pt>
                <c:pt idx="13">
                  <c:v>4.7E-2</c:v>
                </c:pt>
                <c:pt idx="14">
                  <c:v>0.04</c:v>
                </c:pt>
                <c:pt idx="15">
                  <c:v>3.4000000000000002E-2</c:v>
                </c:pt>
                <c:pt idx="16">
                  <c:v>4.8000000000000001E-2</c:v>
                </c:pt>
                <c:pt idx="17">
                  <c:v>0.05</c:v>
                </c:pt>
                <c:pt idx="18">
                  <c:v>2.4E-2</c:v>
                </c:pt>
                <c:pt idx="19">
                  <c:v>3.9E-2</c:v>
                </c:pt>
                <c:pt idx="20">
                  <c:v>0.04</c:v>
                </c:pt>
              </c:numCache>
            </c:numRef>
          </c:val>
          <c:smooth val="0"/>
        </c:ser>
        <c:ser>
          <c:idx val="2"/>
          <c:order val="2"/>
          <c:tx>
            <c:strRef>
              <c:f>Sheet1!$A$4</c:f>
              <c:strCache>
                <c:ptCount val="1"/>
                <c:pt idx="0">
                  <c:v>DOT and Self-Administered</c:v>
                </c:pt>
              </c:strCache>
            </c:strRef>
          </c:tx>
          <c:spPr>
            <a:ln w="15875" cap="rnd">
              <a:solidFill>
                <a:srgbClr val="005DAA"/>
              </a:solidFill>
              <a:round/>
            </a:ln>
            <a:effectLst/>
          </c:spPr>
          <c:marker>
            <c:symbol val="circle"/>
            <c:size val="5"/>
            <c:spPr>
              <a:solidFill>
                <a:srgbClr val="005DAA"/>
              </a:solidFill>
              <a:ln w="19050">
                <a:solidFill>
                  <a:srgbClr val="005DAA"/>
                </a:solidFill>
              </a:ln>
              <a:effectLst/>
            </c:spPr>
          </c:marker>
          <c:cat>
            <c:strRef>
              <c:f>Sheet1!$B$1:$V$1</c:f>
              <c:strCach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strCache>
            </c:strRef>
          </c:cat>
          <c:val>
            <c:numRef>
              <c:f>Sheet1!$B$4:$V$4</c:f>
              <c:numCache>
                <c:formatCode>General</c:formatCode>
                <c:ptCount val="21"/>
                <c:pt idx="0">
                  <c:v>0.121</c:v>
                </c:pt>
                <c:pt idx="1">
                  <c:v>0.191</c:v>
                </c:pt>
                <c:pt idx="2">
                  <c:v>0.223</c:v>
                </c:pt>
                <c:pt idx="3">
                  <c:v>0.221</c:v>
                </c:pt>
                <c:pt idx="4">
                  <c:v>0.22500000000000001</c:v>
                </c:pt>
                <c:pt idx="5">
                  <c:v>0.23399999999999999</c:v>
                </c:pt>
                <c:pt idx="6">
                  <c:v>0.26</c:v>
                </c:pt>
                <c:pt idx="7">
                  <c:v>0.23899999999999999</c:v>
                </c:pt>
                <c:pt idx="8">
                  <c:v>0.26</c:v>
                </c:pt>
                <c:pt idx="9">
                  <c:v>0.26300000000000001</c:v>
                </c:pt>
                <c:pt idx="10">
                  <c:v>0.29299999999999998</c:v>
                </c:pt>
                <c:pt idx="11">
                  <c:v>0.25700000000000001</c:v>
                </c:pt>
                <c:pt idx="12">
                  <c:v>0.27899999999999997</c:v>
                </c:pt>
                <c:pt idx="13">
                  <c:v>0.30099999999999999</c:v>
                </c:pt>
                <c:pt idx="14">
                  <c:v>0.32</c:v>
                </c:pt>
                <c:pt idx="15">
                  <c:v>0.27</c:v>
                </c:pt>
                <c:pt idx="16">
                  <c:v>0.28100000000000003</c:v>
                </c:pt>
                <c:pt idx="17">
                  <c:v>0.29399999999999998</c:v>
                </c:pt>
                <c:pt idx="18">
                  <c:v>0.28899999999999998</c:v>
                </c:pt>
                <c:pt idx="19">
                  <c:v>0.27399999999999997</c:v>
                </c:pt>
                <c:pt idx="20">
                  <c:v>0.27</c:v>
                </c:pt>
              </c:numCache>
            </c:numRef>
          </c:val>
          <c:smooth val="0"/>
        </c:ser>
        <c:dLbls>
          <c:showLegendKey val="0"/>
          <c:showVal val="0"/>
          <c:showCatName val="0"/>
          <c:showSerName val="0"/>
          <c:showPercent val="0"/>
          <c:showBubbleSize val="0"/>
        </c:dLbls>
        <c:marker val="1"/>
        <c:smooth val="0"/>
        <c:axId val="322995296"/>
        <c:axId val="328444248"/>
      </c:lineChart>
      <c:catAx>
        <c:axId val="322995296"/>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28444248"/>
        <c:crosses val="autoZero"/>
        <c:auto val="1"/>
        <c:lblAlgn val="ctr"/>
        <c:lblOffset val="100"/>
        <c:noMultiLvlLbl val="0"/>
      </c:catAx>
      <c:valAx>
        <c:axId val="328444248"/>
        <c:scaling>
          <c:orientation val="minMax"/>
          <c:max val="1"/>
          <c:min val="0"/>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Percentage</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321135767120019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0.0%" sourceLinked="0"/>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22995296"/>
        <c:crosses val="autoZero"/>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788A"/>
                </a:solidFill>
                <a:latin typeface="Calibri" panose="020F0502020204030204" pitchFamily="34" charset="0"/>
                <a:ea typeface="+mn-ea"/>
                <a:cs typeface="+mn-cs"/>
              </a:defRPr>
            </a:pPr>
            <a:r>
              <a:rPr lang="en-US" b="1" dirty="0">
                <a:solidFill>
                  <a:schemeClr val="accent4">
                    <a:lumMod val="75000"/>
                  </a:schemeClr>
                </a:solidFill>
              </a:rPr>
              <a:t>N=21,223</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788A"/>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N=21,223</c:v>
                </c:pt>
              </c:strCache>
            </c:strRef>
          </c:tx>
          <c:spPr>
            <a:ln w="9525">
              <a:solidFill>
                <a:schemeClr val="accent6"/>
              </a:solidFill>
            </a:ln>
          </c:spPr>
          <c:dPt>
            <c:idx val="0"/>
            <c:bubble3D val="0"/>
            <c:spPr>
              <a:solidFill>
                <a:schemeClr val="accent3"/>
              </a:solidFill>
              <a:ln w="9525">
                <a:solidFill>
                  <a:schemeClr val="accent6"/>
                </a:solidFill>
              </a:ln>
              <a:effectLst/>
            </c:spPr>
          </c:dPt>
          <c:dPt>
            <c:idx val="1"/>
            <c:bubble3D val="0"/>
            <c:spPr>
              <a:solidFill>
                <a:srgbClr val="00788A"/>
              </a:solidFill>
              <a:ln w="9525">
                <a:solidFill>
                  <a:schemeClr val="accent6"/>
                </a:solidFill>
              </a:ln>
              <a:effectLst/>
            </c:spPr>
          </c:dPt>
          <c:dPt>
            <c:idx val="2"/>
            <c:bubble3D val="0"/>
            <c:spPr>
              <a:solidFill>
                <a:srgbClr val="9A4E9E"/>
              </a:solidFill>
              <a:ln w="9525">
                <a:solidFill>
                  <a:schemeClr val="accent6"/>
                </a:solidFill>
              </a:ln>
              <a:effectLst/>
            </c:spPr>
          </c:dPt>
          <c:dPt>
            <c:idx val="3"/>
            <c:bubble3D val="0"/>
            <c:spPr>
              <a:solidFill>
                <a:srgbClr val="86B2D8"/>
              </a:solidFill>
              <a:ln w="9525">
                <a:solidFill>
                  <a:schemeClr val="accent6"/>
                </a:solidFill>
              </a:ln>
              <a:effectLst/>
            </c:spPr>
          </c:dPt>
          <c:dLbls>
            <c:dLbl>
              <c:idx val="0"/>
              <c:layout>
                <c:manualLayout>
                  <c:x val="2.3107052098801876E-2"/>
                  <c:y val="2.6503593367326425E-2"/>
                </c:manualLayout>
              </c:layout>
              <c:tx>
                <c:rich>
                  <a:bodyPr/>
                  <a:lstStyle/>
                  <a:p>
                    <a:fld id="{19F57C4C-6EB0-4F7C-8C0F-F72BA3C7D73A}" type="CATEGORYNAME">
                      <a:rPr lang="en-US" sz="1400"/>
                      <a:pPr/>
                      <a:t>[CATEGORY NAME]</a:t>
                    </a:fld>
                    <a:r>
                      <a:rPr lang="en-US" sz="1400" baseline="0" dirty="0"/>
                      <a:t>
</a:t>
                    </a:r>
                    <a:fld id="{D144498F-45CA-48D7-A88A-0B63F0FCD1EC}" type="PERCENTAGE">
                      <a:rPr lang="en-US" sz="1400" baseline="0"/>
                      <a:pPr/>
                      <a:t>[PERCENTAGE]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CBA6074D-2B6A-40EB-9BFA-6400EA1CC631}" type="CATEGORYNAME">
                      <a:rPr lang="en-US" sz="1400"/>
                      <a:pPr/>
                      <a:t>[CATEGORY NAME]</a:t>
                    </a:fld>
                    <a:r>
                      <a:rPr lang="en-US" sz="1400" baseline="0" dirty="0"/>
                      <a:t>
</a:t>
                    </a:r>
                    <a:fld id="{EEE5451C-38AD-4760-8711-F247B02436E7}" type="PERCENTAGE">
                      <a:rPr lang="en-US" sz="1400" baseline="0"/>
                      <a:pPr/>
                      <a:t>[PERCENTAGE]</a:t>
                    </a:fld>
                    <a:endParaRPr lang="en-US" sz="1400"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D2A917C5-B14B-4F37-842A-6C3297284A9B}" type="CATEGORYNAME">
                      <a:rPr lang="en-US" sz="1400"/>
                      <a:pPr/>
                      <a:t>[CATEGORY NAME]</a:t>
                    </a:fld>
                    <a:r>
                      <a:rPr lang="en-US" sz="1400" baseline="0" dirty="0"/>
                      <a:t>
</a:t>
                    </a:r>
                    <a:fld id="{0E9FB903-7159-4DAE-8F84-F3B3363D6795}" type="PERCENTAGE">
                      <a:rPr lang="en-US" sz="1400" baseline="0"/>
                      <a:pPr/>
                      <a:t>[PERCENTAGE]</a:t>
                    </a:fld>
                    <a:endParaRPr lang="en-US" sz="1400"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1.1756342792425066E-2"/>
                  <c:y val="4.0599715150887616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fld id="{B44C1205-DA39-42B5-8131-52AABEAE0EE5}" type="CATEGORYNAME">
                      <a:rPr lang="en-US" sz="1400"/>
                      <a:pPr>
                        <a:defRPr>
                          <a:solidFill>
                            <a:schemeClr val="accent4">
                              <a:lumMod val="50000"/>
                            </a:schemeClr>
                          </a:solidFill>
                          <a:latin typeface="Calibri" panose="020F0502020204030204" pitchFamily="34" charset="0"/>
                        </a:defRPr>
                      </a:pPr>
                      <a:t>[CATEGORY NAME]</a:t>
                    </a:fld>
                    <a:r>
                      <a:rPr lang="en-US" sz="1400" baseline="0" dirty="0"/>
                      <a:t>
</a:t>
                    </a:r>
                    <a:fld id="{346EEE78-84FA-4423-B913-5899AB7038B3}" type="PERCENTAGE">
                      <a:rPr lang="en-US" sz="1400" baseline="0"/>
                      <a:pPr>
                        <a:defRPr>
                          <a:solidFill>
                            <a:schemeClr val="accent4">
                              <a:lumMod val="50000"/>
                            </a:schemeClr>
                          </a:solidFill>
                          <a:latin typeface="Calibri" panose="020F0502020204030204" pitchFamily="34" charset="0"/>
                        </a:defRPr>
                      </a:pPr>
                      <a:t>[PERCENTAGE]</a:t>
                    </a:fld>
                    <a:endParaRPr lang="en-US" sz="1400" baseline="0" dirty="0"/>
                  </a:p>
                </c:rich>
              </c:tx>
              <c:spPr>
                <a:noFill/>
                <a:ln>
                  <a:no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514142116971713"/>
                      <c:h val="0.12747420403902518"/>
                    </c:manualLayout>
                  </c15:layout>
                  <c15:dlblFieldTable/>
                  <c15:showDataLabelsRange val="0"/>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Age &lt;1 </c:v>
                </c:pt>
                <c:pt idx="1">
                  <c:v>Age 1-4</c:v>
                </c:pt>
                <c:pt idx="2">
                  <c:v>Age 5-9</c:v>
                </c:pt>
                <c:pt idx="3">
                  <c:v>Age 10-14</c:v>
                </c:pt>
              </c:strCache>
            </c:strRef>
          </c:cat>
          <c:val>
            <c:numRef>
              <c:f>Sheet1!$B$2:$B$5</c:f>
              <c:numCache>
                <c:formatCode>General</c:formatCode>
                <c:ptCount val="4"/>
                <c:pt idx="0">
                  <c:v>10.199999999999999</c:v>
                </c:pt>
                <c:pt idx="1">
                  <c:v>48.7</c:v>
                </c:pt>
                <c:pt idx="2">
                  <c:v>22.4</c:v>
                </c:pt>
                <c:pt idx="3">
                  <c:v>18.8</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dirty="0" smtClean="0">
                <a:solidFill>
                  <a:schemeClr val="accent4">
                    <a:lumMod val="50000"/>
                  </a:schemeClr>
                </a:solidFill>
                <a:latin typeface="Calibri" panose="020F0502020204030204" pitchFamily="34" charset="0"/>
              </a:rPr>
              <a:t>N=21,223</a:t>
            </a:r>
            <a:endParaRPr lang="en-US"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12309868895395888"/>
          <c:y val="0.1179624287357265"/>
          <c:w val="0.84696134547755331"/>
          <c:h val="0.65572474205670594"/>
        </c:manualLayout>
      </c:layout>
      <c:lineChart>
        <c:grouping val="standard"/>
        <c:varyColors val="0"/>
        <c:ser>
          <c:idx val="0"/>
          <c:order val="0"/>
          <c:tx>
            <c:strRef>
              <c:f>Sheet1!$A$2</c:f>
              <c:strCache>
                <c:ptCount val="1"/>
                <c:pt idx="0">
                  <c:v>Age &lt; 1 year</c:v>
                </c:pt>
              </c:strCache>
            </c:strRef>
          </c:tx>
          <c:spPr>
            <a:ln w="15875" cap="rnd">
              <a:solidFill>
                <a:schemeClr val="accent3"/>
              </a:solidFill>
              <a:round/>
            </a:ln>
            <a:effectLst/>
          </c:spPr>
          <c:marker>
            <c:symbol val="circle"/>
            <c:size val="5"/>
            <c:spPr>
              <a:solidFill>
                <a:schemeClr val="accent3"/>
              </a:solidFill>
              <a:ln w="19050">
                <a:solidFill>
                  <a:schemeClr val="accent3"/>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156</c:v>
                </c:pt>
                <c:pt idx="1">
                  <c:v>139</c:v>
                </c:pt>
                <c:pt idx="2">
                  <c:v>118</c:v>
                </c:pt>
                <c:pt idx="3">
                  <c:v>102</c:v>
                </c:pt>
                <c:pt idx="4">
                  <c:v>111</c:v>
                </c:pt>
                <c:pt idx="5">
                  <c:v>103</c:v>
                </c:pt>
                <c:pt idx="6">
                  <c:v>96</c:v>
                </c:pt>
                <c:pt idx="7">
                  <c:v>91</c:v>
                </c:pt>
                <c:pt idx="8">
                  <c:v>97</c:v>
                </c:pt>
                <c:pt idx="9">
                  <c:v>101</c:v>
                </c:pt>
                <c:pt idx="10">
                  <c:v>95</c:v>
                </c:pt>
                <c:pt idx="11">
                  <c:v>81</c:v>
                </c:pt>
                <c:pt idx="12">
                  <c:v>80</c:v>
                </c:pt>
                <c:pt idx="13">
                  <c:v>91</c:v>
                </c:pt>
                <c:pt idx="14">
                  <c:v>115</c:v>
                </c:pt>
                <c:pt idx="15">
                  <c:v>117</c:v>
                </c:pt>
                <c:pt idx="16">
                  <c:v>93</c:v>
                </c:pt>
                <c:pt idx="17">
                  <c:v>76</c:v>
                </c:pt>
                <c:pt idx="18">
                  <c:v>72</c:v>
                </c:pt>
                <c:pt idx="19">
                  <c:v>59</c:v>
                </c:pt>
                <c:pt idx="20">
                  <c:v>67</c:v>
                </c:pt>
                <c:pt idx="21">
                  <c:v>46</c:v>
                </c:pt>
                <c:pt idx="22">
                  <c:v>54</c:v>
                </c:pt>
              </c:numCache>
            </c:numRef>
          </c:val>
          <c:smooth val="0"/>
        </c:ser>
        <c:ser>
          <c:idx val="1"/>
          <c:order val="1"/>
          <c:tx>
            <c:strRef>
              <c:f>Sheet1!$A$3</c:f>
              <c:strCache>
                <c:ptCount val="1"/>
                <c:pt idx="0">
                  <c:v>Age 1–4 years</c:v>
                </c:pt>
              </c:strCache>
            </c:strRef>
          </c:tx>
          <c:spPr>
            <a:ln w="15875" cap="rnd">
              <a:solidFill>
                <a:srgbClr val="71A6D1"/>
              </a:solidFill>
              <a:round/>
            </a:ln>
            <a:effectLst/>
          </c:spPr>
          <c:marker>
            <c:symbol val="circle"/>
            <c:size val="5"/>
            <c:spPr>
              <a:solidFill>
                <a:srgbClr val="71A6D1"/>
              </a:solidFill>
              <a:ln w="19050">
                <a:solidFill>
                  <a:srgbClr val="71A6D1"/>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858</c:v>
                </c:pt>
                <c:pt idx="1">
                  <c:v>856</c:v>
                </c:pt>
                <c:pt idx="2">
                  <c:v>776</c:v>
                </c:pt>
                <c:pt idx="3">
                  <c:v>668</c:v>
                </c:pt>
                <c:pt idx="4">
                  <c:v>623</c:v>
                </c:pt>
                <c:pt idx="5">
                  <c:v>535</c:v>
                </c:pt>
                <c:pt idx="6">
                  <c:v>506</c:v>
                </c:pt>
                <c:pt idx="7">
                  <c:v>453</c:v>
                </c:pt>
                <c:pt idx="8">
                  <c:v>446</c:v>
                </c:pt>
                <c:pt idx="9">
                  <c:v>455</c:v>
                </c:pt>
                <c:pt idx="10">
                  <c:v>452</c:v>
                </c:pt>
                <c:pt idx="11">
                  <c:v>468</c:v>
                </c:pt>
                <c:pt idx="12">
                  <c:v>394</c:v>
                </c:pt>
                <c:pt idx="13">
                  <c:v>391</c:v>
                </c:pt>
                <c:pt idx="14">
                  <c:v>352</c:v>
                </c:pt>
                <c:pt idx="15">
                  <c:v>380</c:v>
                </c:pt>
                <c:pt idx="16">
                  <c:v>310</c:v>
                </c:pt>
                <c:pt idx="17">
                  <c:v>289</c:v>
                </c:pt>
                <c:pt idx="18">
                  <c:v>279</c:v>
                </c:pt>
                <c:pt idx="19">
                  <c:v>202</c:v>
                </c:pt>
                <c:pt idx="20">
                  <c:v>228</c:v>
                </c:pt>
                <c:pt idx="21">
                  <c:v>217</c:v>
                </c:pt>
                <c:pt idx="22">
                  <c:v>190</c:v>
                </c:pt>
              </c:numCache>
            </c:numRef>
          </c:val>
          <c:smooth val="0"/>
        </c:ser>
        <c:ser>
          <c:idx val="2"/>
          <c:order val="2"/>
          <c:tx>
            <c:strRef>
              <c:f>Sheet1!$A$4</c:f>
              <c:strCache>
                <c:ptCount val="1"/>
                <c:pt idx="0">
                  <c:v>Age 5–9 years</c:v>
                </c:pt>
              </c:strCache>
            </c:strRef>
          </c:tx>
          <c:spPr>
            <a:ln w="15875" cap="rnd">
              <a:solidFill>
                <a:srgbClr val="9A4E9E"/>
              </a:solidFill>
              <a:round/>
            </a:ln>
            <a:effectLst/>
          </c:spPr>
          <c:marker>
            <c:symbol val="circle"/>
            <c:size val="5"/>
            <c:spPr>
              <a:solidFill>
                <a:srgbClr val="9A4E9E"/>
              </a:solidFill>
              <a:ln w="19050">
                <a:solidFill>
                  <a:srgbClr val="9A4E9E"/>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Sheet1!$B$4:$X$4</c:f>
              <c:numCache>
                <c:formatCode>General</c:formatCode>
                <c:ptCount val="23"/>
                <c:pt idx="0">
                  <c:v>358</c:v>
                </c:pt>
                <c:pt idx="1">
                  <c:v>395</c:v>
                </c:pt>
                <c:pt idx="2">
                  <c:v>393</c:v>
                </c:pt>
                <c:pt idx="3">
                  <c:v>368</c:v>
                </c:pt>
                <c:pt idx="4">
                  <c:v>305</c:v>
                </c:pt>
                <c:pt idx="5">
                  <c:v>243</c:v>
                </c:pt>
                <c:pt idx="6">
                  <c:v>250</c:v>
                </c:pt>
                <c:pt idx="7">
                  <c:v>222</c:v>
                </c:pt>
                <c:pt idx="8">
                  <c:v>208</c:v>
                </c:pt>
                <c:pt idx="9">
                  <c:v>196</c:v>
                </c:pt>
                <c:pt idx="10">
                  <c:v>195</c:v>
                </c:pt>
                <c:pt idx="11">
                  <c:v>203</c:v>
                </c:pt>
                <c:pt idx="12">
                  <c:v>195</c:v>
                </c:pt>
                <c:pt idx="13">
                  <c:v>159</c:v>
                </c:pt>
                <c:pt idx="14">
                  <c:v>159</c:v>
                </c:pt>
                <c:pt idx="15">
                  <c:v>141</c:v>
                </c:pt>
                <c:pt idx="16">
                  <c:v>140</c:v>
                </c:pt>
                <c:pt idx="17">
                  <c:v>139</c:v>
                </c:pt>
                <c:pt idx="18">
                  <c:v>96</c:v>
                </c:pt>
                <c:pt idx="19">
                  <c:v>109</c:v>
                </c:pt>
                <c:pt idx="20">
                  <c:v>92</c:v>
                </c:pt>
                <c:pt idx="21">
                  <c:v>99</c:v>
                </c:pt>
                <c:pt idx="22">
                  <c:v>88</c:v>
                </c:pt>
              </c:numCache>
            </c:numRef>
          </c:val>
          <c:smooth val="0"/>
        </c:ser>
        <c:ser>
          <c:idx val="3"/>
          <c:order val="3"/>
          <c:tx>
            <c:strRef>
              <c:f>Sheet1!$A$5</c:f>
              <c:strCache>
                <c:ptCount val="1"/>
                <c:pt idx="0">
                  <c:v>Age 10–14 years</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Sheet1!$B$5:$X$5</c:f>
              <c:numCache>
                <c:formatCode>General</c:formatCode>
                <c:ptCount val="23"/>
                <c:pt idx="0">
                  <c:v>288</c:v>
                </c:pt>
                <c:pt idx="1">
                  <c:v>269</c:v>
                </c:pt>
                <c:pt idx="2">
                  <c:v>249</c:v>
                </c:pt>
                <c:pt idx="3">
                  <c:v>218</c:v>
                </c:pt>
                <c:pt idx="4">
                  <c:v>212</c:v>
                </c:pt>
                <c:pt idx="5">
                  <c:v>196</c:v>
                </c:pt>
                <c:pt idx="6">
                  <c:v>186</c:v>
                </c:pt>
                <c:pt idx="7">
                  <c:v>198</c:v>
                </c:pt>
                <c:pt idx="8">
                  <c:v>178</c:v>
                </c:pt>
                <c:pt idx="9">
                  <c:v>192</c:v>
                </c:pt>
                <c:pt idx="10">
                  <c:v>169</c:v>
                </c:pt>
                <c:pt idx="11">
                  <c:v>200</c:v>
                </c:pt>
                <c:pt idx="12">
                  <c:v>182</c:v>
                </c:pt>
                <c:pt idx="13">
                  <c:v>162</c:v>
                </c:pt>
                <c:pt idx="14">
                  <c:v>151</c:v>
                </c:pt>
                <c:pt idx="15">
                  <c:v>148</c:v>
                </c:pt>
                <c:pt idx="16">
                  <c:v>104</c:v>
                </c:pt>
                <c:pt idx="17">
                  <c:v>132</c:v>
                </c:pt>
                <c:pt idx="18">
                  <c:v>131</c:v>
                </c:pt>
                <c:pt idx="19">
                  <c:v>117</c:v>
                </c:pt>
                <c:pt idx="20">
                  <c:v>96</c:v>
                </c:pt>
                <c:pt idx="21">
                  <c:v>96</c:v>
                </c:pt>
                <c:pt idx="22">
                  <c:v>108</c:v>
                </c:pt>
              </c:numCache>
            </c:numRef>
          </c:val>
          <c:smooth val="0"/>
        </c:ser>
        <c:dLbls>
          <c:showLegendKey val="0"/>
          <c:showVal val="0"/>
          <c:showCatName val="0"/>
          <c:showSerName val="0"/>
          <c:showPercent val="0"/>
          <c:showBubbleSize val="0"/>
        </c:dLbls>
        <c:marker val="1"/>
        <c:smooth val="0"/>
        <c:axId val="294846936"/>
        <c:axId val="294847328"/>
      </c:lineChart>
      <c:catAx>
        <c:axId val="294846936"/>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47328"/>
        <c:crosses val="autoZero"/>
        <c:auto val="1"/>
        <c:lblAlgn val="ctr"/>
        <c:lblOffset val="100"/>
        <c:noMultiLvlLbl val="0"/>
      </c:catAx>
      <c:valAx>
        <c:axId val="294847328"/>
        <c:scaling>
          <c:orientation val="minMax"/>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Number of TB Cases</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469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dirty="0" smtClean="0">
                <a:solidFill>
                  <a:schemeClr val="accent4">
                    <a:lumMod val="50000"/>
                  </a:schemeClr>
                </a:solidFill>
                <a:latin typeface="Calibri" panose="020F0502020204030204" pitchFamily="34" charset="0"/>
              </a:rPr>
              <a:t>N=21,223</a:t>
            </a:r>
            <a:endParaRPr lang="en-US"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10814893836170747"/>
          <c:y val="0.12432150847961836"/>
          <c:w val="0.84696134547755331"/>
          <c:h val="0.64936550732187415"/>
        </c:manualLayout>
      </c:layout>
      <c:lineChart>
        <c:grouping val="standard"/>
        <c:varyColors val="0"/>
        <c:ser>
          <c:idx val="0"/>
          <c:order val="0"/>
          <c:tx>
            <c:strRef>
              <c:f>Sheet1!$A$2</c:f>
              <c:strCache>
                <c:ptCount val="1"/>
                <c:pt idx="0">
                  <c:v>Age &lt; 1 year</c:v>
                </c:pt>
              </c:strCache>
            </c:strRef>
          </c:tx>
          <c:spPr>
            <a:ln w="15875" cap="rnd">
              <a:solidFill>
                <a:schemeClr val="accent3"/>
              </a:solidFill>
              <a:round/>
            </a:ln>
            <a:effectLst/>
          </c:spPr>
          <c:marker>
            <c:symbol val="circle"/>
            <c:size val="5"/>
            <c:spPr>
              <a:solidFill>
                <a:schemeClr val="accent3"/>
              </a:solidFill>
              <a:ln w="19050">
                <a:solidFill>
                  <a:schemeClr val="accent3"/>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4</c:v>
                </c:pt>
                <c:pt idx="1">
                  <c:v>3.6</c:v>
                </c:pt>
                <c:pt idx="2">
                  <c:v>3.1</c:v>
                </c:pt>
                <c:pt idx="3">
                  <c:v>2.7</c:v>
                </c:pt>
                <c:pt idx="4">
                  <c:v>2.9</c:v>
                </c:pt>
                <c:pt idx="5">
                  <c:v>2.7</c:v>
                </c:pt>
                <c:pt idx="6">
                  <c:v>2.5</c:v>
                </c:pt>
                <c:pt idx="7">
                  <c:v>2.4</c:v>
                </c:pt>
                <c:pt idx="8">
                  <c:v>2.4</c:v>
                </c:pt>
                <c:pt idx="9">
                  <c:v>2.6</c:v>
                </c:pt>
                <c:pt idx="10">
                  <c:v>2.4</c:v>
                </c:pt>
                <c:pt idx="11">
                  <c:v>2</c:v>
                </c:pt>
                <c:pt idx="12">
                  <c:v>2</c:v>
                </c:pt>
                <c:pt idx="13">
                  <c:v>2.2999999999999998</c:v>
                </c:pt>
                <c:pt idx="14">
                  <c:v>2.8</c:v>
                </c:pt>
                <c:pt idx="15">
                  <c:v>2.8</c:v>
                </c:pt>
                <c:pt idx="16">
                  <c:v>2.2999999999999998</c:v>
                </c:pt>
                <c:pt idx="17">
                  <c:v>1.9</c:v>
                </c:pt>
                <c:pt idx="18">
                  <c:v>1.8</c:v>
                </c:pt>
                <c:pt idx="19">
                  <c:v>1.5</c:v>
                </c:pt>
                <c:pt idx="20">
                  <c:v>1.7</c:v>
                </c:pt>
                <c:pt idx="21">
                  <c:v>1.2</c:v>
                </c:pt>
                <c:pt idx="22">
                  <c:v>1.4</c:v>
                </c:pt>
              </c:numCache>
            </c:numRef>
          </c:val>
          <c:smooth val="0"/>
        </c:ser>
        <c:ser>
          <c:idx val="1"/>
          <c:order val="1"/>
          <c:tx>
            <c:strRef>
              <c:f>Sheet1!$A$3</c:f>
              <c:strCache>
                <c:ptCount val="1"/>
                <c:pt idx="0">
                  <c:v>Age 1–4 years</c:v>
                </c:pt>
              </c:strCache>
            </c:strRef>
          </c:tx>
          <c:spPr>
            <a:ln w="15875" cap="rnd">
              <a:solidFill>
                <a:srgbClr val="71A6D1"/>
              </a:solidFill>
              <a:round/>
            </a:ln>
            <a:effectLst/>
          </c:spPr>
          <c:marker>
            <c:symbol val="circle"/>
            <c:size val="5"/>
            <c:spPr>
              <a:solidFill>
                <a:srgbClr val="71A6D1"/>
              </a:solidFill>
              <a:ln w="19050">
                <a:solidFill>
                  <a:srgbClr val="71A6D1"/>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5.4</c:v>
                </c:pt>
                <c:pt idx="1">
                  <c:v>5.4</c:v>
                </c:pt>
                <c:pt idx="2">
                  <c:v>4.9000000000000004</c:v>
                </c:pt>
                <c:pt idx="3">
                  <c:v>4.3</c:v>
                </c:pt>
                <c:pt idx="4">
                  <c:v>4.0999999999999996</c:v>
                </c:pt>
                <c:pt idx="5">
                  <c:v>3.5</c:v>
                </c:pt>
                <c:pt idx="6">
                  <c:v>3.3</c:v>
                </c:pt>
                <c:pt idx="7">
                  <c:v>3</c:v>
                </c:pt>
                <c:pt idx="8">
                  <c:v>2.9</c:v>
                </c:pt>
                <c:pt idx="9">
                  <c:v>2.9</c:v>
                </c:pt>
                <c:pt idx="10">
                  <c:v>2.9</c:v>
                </c:pt>
                <c:pt idx="11">
                  <c:v>3</c:v>
                </c:pt>
                <c:pt idx="12">
                  <c:v>2.5</c:v>
                </c:pt>
                <c:pt idx="13">
                  <c:v>2.5</c:v>
                </c:pt>
                <c:pt idx="14">
                  <c:v>2.2000000000000002</c:v>
                </c:pt>
                <c:pt idx="15">
                  <c:v>2.4</c:v>
                </c:pt>
                <c:pt idx="16">
                  <c:v>1.9</c:v>
                </c:pt>
                <c:pt idx="17">
                  <c:v>1.8</c:v>
                </c:pt>
                <c:pt idx="18">
                  <c:v>1.7</c:v>
                </c:pt>
                <c:pt idx="19">
                  <c:v>1.3</c:v>
                </c:pt>
                <c:pt idx="20">
                  <c:v>1.4</c:v>
                </c:pt>
                <c:pt idx="21">
                  <c:v>1.4</c:v>
                </c:pt>
                <c:pt idx="22">
                  <c:v>1.2</c:v>
                </c:pt>
              </c:numCache>
            </c:numRef>
          </c:val>
          <c:smooth val="0"/>
        </c:ser>
        <c:ser>
          <c:idx val="2"/>
          <c:order val="2"/>
          <c:tx>
            <c:strRef>
              <c:f>Sheet1!$A$4</c:f>
              <c:strCache>
                <c:ptCount val="1"/>
                <c:pt idx="0">
                  <c:v>Age 5–9 years</c:v>
                </c:pt>
              </c:strCache>
            </c:strRef>
          </c:tx>
          <c:spPr>
            <a:ln w="15875" cap="rnd">
              <a:solidFill>
                <a:srgbClr val="9A4E9E"/>
              </a:solidFill>
              <a:round/>
            </a:ln>
            <a:effectLst/>
          </c:spPr>
          <c:marker>
            <c:symbol val="circle"/>
            <c:size val="5"/>
            <c:spPr>
              <a:solidFill>
                <a:srgbClr val="9A4E9E"/>
              </a:solidFill>
              <a:ln w="19050">
                <a:solidFill>
                  <a:srgbClr val="9A4E9E"/>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Sheet1!$B$4:$X$4</c:f>
              <c:numCache>
                <c:formatCode>General</c:formatCode>
                <c:ptCount val="23"/>
                <c:pt idx="0">
                  <c:v>1.9</c:v>
                </c:pt>
                <c:pt idx="1">
                  <c:v>2.1</c:v>
                </c:pt>
                <c:pt idx="2">
                  <c:v>2.1</c:v>
                </c:pt>
                <c:pt idx="3">
                  <c:v>1.9</c:v>
                </c:pt>
                <c:pt idx="4">
                  <c:v>1.5</c:v>
                </c:pt>
                <c:pt idx="5">
                  <c:v>1.2</c:v>
                </c:pt>
                <c:pt idx="6">
                  <c:v>1.3</c:v>
                </c:pt>
                <c:pt idx="7">
                  <c:v>1.1000000000000001</c:v>
                </c:pt>
                <c:pt idx="8">
                  <c:v>1</c:v>
                </c:pt>
                <c:pt idx="9">
                  <c:v>1</c:v>
                </c:pt>
                <c:pt idx="10">
                  <c:v>1</c:v>
                </c:pt>
                <c:pt idx="11">
                  <c:v>1</c:v>
                </c:pt>
                <c:pt idx="12">
                  <c:v>1</c:v>
                </c:pt>
                <c:pt idx="13">
                  <c:v>0.8</c:v>
                </c:pt>
                <c:pt idx="14">
                  <c:v>0.8</c:v>
                </c:pt>
                <c:pt idx="15">
                  <c:v>0.7</c:v>
                </c:pt>
                <c:pt idx="16">
                  <c:v>0.7</c:v>
                </c:pt>
                <c:pt idx="17">
                  <c:v>0.7</c:v>
                </c:pt>
                <c:pt idx="18">
                  <c:v>0.5</c:v>
                </c:pt>
                <c:pt idx="19">
                  <c:v>0.5</c:v>
                </c:pt>
                <c:pt idx="20">
                  <c:v>0.4</c:v>
                </c:pt>
                <c:pt idx="21">
                  <c:v>0.5</c:v>
                </c:pt>
                <c:pt idx="22">
                  <c:v>0.4</c:v>
                </c:pt>
              </c:numCache>
            </c:numRef>
          </c:val>
          <c:smooth val="0"/>
        </c:ser>
        <c:ser>
          <c:idx val="3"/>
          <c:order val="3"/>
          <c:tx>
            <c:strRef>
              <c:f>Sheet1!$A$5</c:f>
              <c:strCache>
                <c:ptCount val="1"/>
                <c:pt idx="0">
                  <c:v>Age 10–14 years</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Sheet1!$B$5:$X$5</c:f>
              <c:numCache>
                <c:formatCode>General</c:formatCode>
                <c:ptCount val="23"/>
                <c:pt idx="0">
                  <c:v>1.6</c:v>
                </c:pt>
                <c:pt idx="1">
                  <c:v>1.4</c:v>
                </c:pt>
                <c:pt idx="2">
                  <c:v>1.3</c:v>
                </c:pt>
                <c:pt idx="3">
                  <c:v>1.1000000000000001</c:v>
                </c:pt>
                <c:pt idx="4">
                  <c:v>1.1000000000000001</c:v>
                </c:pt>
                <c:pt idx="5">
                  <c:v>1</c:v>
                </c:pt>
                <c:pt idx="6">
                  <c:v>1</c:v>
                </c:pt>
                <c:pt idx="7">
                  <c:v>1</c:v>
                </c:pt>
                <c:pt idx="8">
                  <c:v>0.8</c:v>
                </c:pt>
                <c:pt idx="9">
                  <c:v>0.9</c:v>
                </c:pt>
                <c:pt idx="10">
                  <c:v>0.8</c:v>
                </c:pt>
                <c:pt idx="11">
                  <c:v>0.9</c:v>
                </c:pt>
                <c:pt idx="12">
                  <c:v>0.9</c:v>
                </c:pt>
                <c:pt idx="13">
                  <c:v>0.8</c:v>
                </c:pt>
                <c:pt idx="14">
                  <c:v>0.7</c:v>
                </c:pt>
                <c:pt idx="15">
                  <c:v>0.7</c:v>
                </c:pt>
                <c:pt idx="16">
                  <c:v>0.5</c:v>
                </c:pt>
                <c:pt idx="17">
                  <c:v>0.6</c:v>
                </c:pt>
                <c:pt idx="18">
                  <c:v>0.6</c:v>
                </c:pt>
                <c:pt idx="19">
                  <c:v>0.6</c:v>
                </c:pt>
                <c:pt idx="20">
                  <c:v>0.5</c:v>
                </c:pt>
                <c:pt idx="21">
                  <c:v>0.5</c:v>
                </c:pt>
                <c:pt idx="22">
                  <c:v>0.5</c:v>
                </c:pt>
              </c:numCache>
            </c:numRef>
          </c:val>
          <c:smooth val="0"/>
        </c:ser>
        <c:dLbls>
          <c:showLegendKey val="0"/>
          <c:showVal val="0"/>
          <c:showCatName val="0"/>
          <c:showSerName val="0"/>
          <c:showPercent val="0"/>
          <c:showBubbleSize val="0"/>
        </c:dLbls>
        <c:marker val="1"/>
        <c:smooth val="0"/>
        <c:axId val="294848112"/>
        <c:axId val="294849288"/>
      </c:lineChart>
      <c:catAx>
        <c:axId val="294848112"/>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alpha val="95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49288"/>
        <c:crossesAt val="0.1"/>
        <c:auto val="1"/>
        <c:lblAlgn val="ctr"/>
        <c:lblOffset val="100"/>
        <c:noMultiLvlLbl val="0"/>
      </c:catAx>
      <c:valAx>
        <c:axId val="294849288"/>
        <c:scaling>
          <c:logBase val="10"/>
          <c:orientation val="minMax"/>
          <c:max val="10"/>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TB Case Rate per 100,000</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48112"/>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dirty="0" smtClean="0">
                <a:solidFill>
                  <a:schemeClr val="accent4">
                    <a:lumMod val="50000"/>
                  </a:schemeClr>
                </a:solidFill>
                <a:latin typeface="Calibri" panose="020F0502020204030204" pitchFamily="34" charset="0"/>
              </a:rPr>
              <a:t>N=21,223</a:t>
            </a:r>
            <a:endParaRPr lang="en-US"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12309868895395888"/>
          <c:y val="0.127728216582943"/>
          <c:w val="0.84696134547755331"/>
          <c:h val="0.61332835910630401"/>
        </c:manualLayout>
      </c:layout>
      <c:lineChart>
        <c:grouping val="standard"/>
        <c:varyColors val="0"/>
        <c:ser>
          <c:idx val="0"/>
          <c:order val="0"/>
          <c:tx>
            <c:strRef>
              <c:f>Sheet1!$A$2</c:f>
              <c:strCache>
                <c:ptCount val="1"/>
                <c:pt idx="0">
                  <c:v>White, non-Hispanic</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250</c:v>
                </c:pt>
                <c:pt idx="1">
                  <c:v>230</c:v>
                </c:pt>
                <c:pt idx="2">
                  <c:v>185</c:v>
                </c:pt>
                <c:pt idx="3">
                  <c:v>157</c:v>
                </c:pt>
                <c:pt idx="4">
                  <c:v>136</c:v>
                </c:pt>
                <c:pt idx="5">
                  <c:v>137</c:v>
                </c:pt>
                <c:pt idx="6">
                  <c:v>125</c:v>
                </c:pt>
                <c:pt idx="7">
                  <c:v>104</c:v>
                </c:pt>
                <c:pt idx="8">
                  <c:v>87</c:v>
                </c:pt>
                <c:pt idx="9">
                  <c:v>103</c:v>
                </c:pt>
                <c:pt idx="10">
                  <c:v>82</c:v>
                </c:pt>
                <c:pt idx="11">
                  <c:v>76</c:v>
                </c:pt>
                <c:pt idx="12">
                  <c:v>65</c:v>
                </c:pt>
                <c:pt idx="13">
                  <c:v>64</c:v>
                </c:pt>
                <c:pt idx="14">
                  <c:v>70</c:v>
                </c:pt>
                <c:pt idx="15">
                  <c:v>49</c:v>
                </c:pt>
                <c:pt idx="16">
                  <c:v>47</c:v>
                </c:pt>
                <c:pt idx="17">
                  <c:v>46</c:v>
                </c:pt>
                <c:pt idx="18">
                  <c:v>47</c:v>
                </c:pt>
                <c:pt idx="19">
                  <c:v>36</c:v>
                </c:pt>
                <c:pt idx="20">
                  <c:v>46</c:v>
                </c:pt>
                <c:pt idx="21">
                  <c:v>35</c:v>
                </c:pt>
                <c:pt idx="22">
                  <c:v>29</c:v>
                </c:pt>
              </c:numCache>
            </c:numRef>
          </c:val>
          <c:smooth val="0"/>
        </c:ser>
        <c:ser>
          <c:idx val="1"/>
          <c:order val="1"/>
          <c:tx>
            <c:strRef>
              <c:f>Sheet1!$A$3</c:f>
              <c:strCache>
                <c:ptCount val="1"/>
                <c:pt idx="0">
                  <c:v>Black, non-Hispanic</c:v>
                </c:pt>
              </c:strCache>
            </c:strRef>
          </c:tx>
          <c:spPr>
            <a:ln w="15875" cap="rnd">
              <a:solidFill>
                <a:srgbClr val="F6A01A"/>
              </a:solidFill>
              <a:round/>
            </a:ln>
            <a:effectLst/>
          </c:spPr>
          <c:marker>
            <c:symbol val="circle"/>
            <c:size val="5"/>
            <c:spPr>
              <a:solidFill>
                <a:srgbClr val="F6A01A"/>
              </a:solidFill>
              <a:ln w="19050">
                <a:solidFill>
                  <a:srgbClr val="F6A01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559</c:v>
                </c:pt>
                <c:pt idx="1">
                  <c:v>572</c:v>
                </c:pt>
                <c:pt idx="2">
                  <c:v>517</c:v>
                </c:pt>
                <c:pt idx="3">
                  <c:v>515</c:v>
                </c:pt>
                <c:pt idx="4">
                  <c:v>469</c:v>
                </c:pt>
                <c:pt idx="5">
                  <c:v>372</c:v>
                </c:pt>
                <c:pt idx="6">
                  <c:v>345</c:v>
                </c:pt>
                <c:pt idx="7">
                  <c:v>334</c:v>
                </c:pt>
                <c:pt idx="8">
                  <c:v>310</c:v>
                </c:pt>
                <c:pt idx="9">
                  <c:v>330</c:v>
                </c:pt>
                <c:pt idx="10">
                  <c:v>257</c:v>
                </c:pt>
                <c:pt idx="11">
                  <c:v>289</c:v>
                </c:pt>
                <c:pt idx="12">
                  <c:v>263</c:v>
                </c:pt>
                <c:pt idx="13">
                  <c:v>251</c:v>
                </c:pt>
                <c:pt idx="14">
                  <c:v>225</c:v>
                </c:pt>
                <c:pt idx="15">
                  <c:v>228</c:v>
                </c:pt>
                <c:pt idx="16">
                  <c:v>158</c:v>
                </c:pt>
                <c:pt idx="17">
                  <c:v>177</c:v>
                </c:pt>
                <c:pt idx="18">
                  <c:v>157</c:v>
                </c:pt>
                <c:pt idx="19">
                  <c:v>126</c:v>
                </c:pt>
                <c:pt idx="20">
                  <c:v>125</c:v>
                </c:pt>
                <c:pt idx="21">
                  <c:v>105</c:v>
                </c:pt>
                <c:pt idx="22">
                  <c:v>109</c:v>
                </c:pt>
              </c:numCache>
            </c:numRef>
          </c:val>
          <c:smooth val="0"/>
        </c:ser>
        <c:ser>
          <c:idx val="2"/>
          <c:order val="2"/>
          <c:tx>
            <c:strRef>
              <c:f>Sheet1!$A$4</c:f>
              <c:strCache>
                <c:ptCount val="1"/>
                <c:pt idx="0">
                  <c:v>Hispanic</c:v>
                </c:pt>
              </c:strCache>
            </c:strRef>
          </c:tx>
          <c:spPr>
            <a:ln w="15875" cap="rnd">
              <a:solidFill>
                <a:srgbClr val="9A4E9E"/>
              </a:solidFill>
              <a:round/>
            </a:ln>
            <a:effectLst/>
          </c:spPr>
          <c:marker>
            <c:symbol val="circle"/>
            <c:size val="5"/>
            <c:spPr>
              <a:solidFill>
                <a:srgbClr val="9A4E9E"/>
              </a:solidFill>
              <a:ln w="19050">
                <a:solidFill>
                  <a:srgbClr val="9A4E9E"/>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Sheet1!$B$4:$X$4</c:f>
              <c:numCache>
                <c:formatCode>General</c:formatCode>
                <c:ptCount val="23"/>
                <c:pt idx="0">
                  <c:v>639</c:v>
                </c:pt>
                <c:pt idx="1">
                  <c:v>642</c:v>
                </c:pt>
                <c:pt idx="2">
                  <c:v>624</c:v>
                </c:pt>
                <c:pt idx="3">
                  <c:v>512</c:v>
                </c:pt>
                <c:pt idx="4">
                  <c:v>438</c:v>
                </c:pt>
                <c:pt idx="5">
                  <c:v>423</c:v>
                </c:pt>
                <c:pt idx="6">
                  <c:v>432</c:v>
                </c:pt>
                <c:pt idx="7">
                  <c:v>374</c:v>
                </c:pt>
                <c:pt idx="8">
                  <c:v>413</c:v>
                </c:pt>
                <c:pt idx="9">
                  <c:v>401</c:v>
                </c:pt>
                <c:pt idx="10">
                  <c:v>431</c:v>
                </c:pt>
                <c:pt idx="11">
                  <c:v>457</c:v>
                </c:pt>
                <c:pt idx="12">
                  <c:v>396</c:v>
                </c:pt>
                <c:pt idx="13">
                  <c:v>387</c:v>
                </c:pt>
                <c:pt idx="14">
                  <c:v>353</c:v>
                </c:pt>
                <c:pt idx="15">
                  <c:v>357</c:v>
                </c:pt>
                <c:pt idx="16">
                  <c:v>310</c:v>
                </c:pt>
                <c:pt idx="17">
                  <c:v>283</c:v>
                </c:pt>
                <c:pt idx="18">
                  <c:v>255</c:v>
                </c:pt>
                <c:pt idx="19">
                  <c:v>188</c:v>
                </c:pt>
                <c:pt idx="20">
                  <c:v>182</c:v>
                </c:pt>
                <c:pt idx="21">
                  <c:v>188</c:v>
                </c:pt>
                <c:pt idx="22">
                  <c:v>176</c:v>
                </c:pt>
              </c:numCache>
            </c:numRef>
          </c:val>
          <c:smooth val="0"/>
        </c:ser>
        <c:ser>
          <c:idx val="3"/>
          <c:order val="3"/>
          <c:tx>
            <c:strRef>
              <c:f>Sheet1!$A$5</c:f>
              <c:strCache>
                <c:ptCount val="1"/>
                <c:pt idx="0">
                  <c:v>American Indian/Alaskan Native</c:v>
                </c:pt>
              </c:strCache>
            </c:strRef>
          </c:tx>
          <c:spPr>
            <a:ln w="15875" cap="rnd">
              <a:solidFill>
                <a:schemeClr val="accent3"/>
              </a:solidFill>
              <a:round/>
            </a:ln>
            <a:effectLst/>
          </c:spPr>
          <c:marker>
            <c:symbol val="circle"/>
            <c:size val="5"/>
            <c:spPr>
              <a:solidFill>
                <a:schemeClr val="accent3"/>
              </a:solidFill>
              <a:ln w="19050">
                <a:solidFill>
                  <a:schemeClr val="accent3"/>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Sheet1!$B$5:$X$5</c:f>
              <c:numCache>
                <c:formatCode>General</c:formatCode>
                <c:ptCount val="23"/>
                <c:pt idx="0">
                  <c:v>22</c:v>
                </c:pt>
                <c:pt idx="1">
                  <c:v>31</c:v>
                </c:pt>
                <c:pt idx="2">
                  <c:v>34</c:v>
                </c:pt>
                <c:pt idx="3">
                  <c:v>37</c:v>
                </c:pt>
                <c:pt idx="4">
                  <c:v>29</c:v>
                </c:pt>
                <c:pt idx="5">
                  <c:v>15</c:v>
                </c:pt>
                <c:pt idx="6">
                  <c:v>15</c:v>
                </c:pt>
                <c:pt idx="7">
                  <c:v>27</c:v>
                </c:pt>
                <c:pt idx="8">
                  <c:v>8</c:v>
                </c:pt>
                <c:pt idx="9">
                  <c:v>13</c:v>
                </c:pt>
                <c:pt idx="10">
                  <c:v>13</c:v>
                </c:pt>
                <c:pt idx="11">
                  <c:v>13</c:v>
                </c:pt>
                <c:pt idx="12">
                  <c:v>12</c:v>
                </c:pt>
                <c:pt idx="13">
                  <c:v>9</c:v>
                </c:pt>
                <c:pt idx="14">
                  <c:v>9</c:v>
                </c:pt>
                <c:pt idx="15">
                  <c:v>10</c:v>
                </c:pt>
                <c:pt idx="16">
                  <c:v>4</c:v>
                </c:pt>
                <c:pt idx="17">
                  <c:v>13</c:v>
                </c:pt>
                <c:pt idx="18">
                  <c:v>12</c:v>
                </c:pt>
                <c:pt idx="19">
                  <c:v>19</c:v>
                </c:pt>
                <c:pt idx="20">
                  <c:v>12</c:v>
                </c:pt>
                <c:pt idx="21">
                  <c:v>4</c:v>
                </c:pt>
                <c:pt idx="22">
                  <c:v>16</c:v>
                </c:pt>
              </c:numCache>
            </c:numRef>
          </c:val>
          <c:smooth val="0"/>
        </c:ser>
        <c:ser>
          <c:idx val="4"/>
          <c:order val="4"/>
          <c:tx>
            <c:strRef>
              <c:f>Sheet1!$A$6</c:f>
              <c:strCache>
                <c:ptCount val="1"/>
                <c:pt idx="0">
                  <c:v>Asian</c:v>
                </c:pt>
              </c:strCache>
            </c:strRef>
          </c:tx>
          <c:spPr>
            <a:ln w="28575" cap="rnd">
              <a:solidFill>
                <a:schemeClr val="accent5"/>
              </a:solidFill>
              <a:round/>
            </a:ln>
            <a:effectLst/>
          </c:spPr>
          <c:marker>
            <c:symbol val="circle"/>
            <c:size val="5"/>
            <c:spPr>
              <a:solidFill>
                <a:schemeClr val="accent5"/>
              </a:solidFill>
              <a:ln w="19050">
                <a:solidFill>
                  <a:schemeClr val="accent5"/>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Sheet1!$B$6:$X$6</c:f>
              <c:numCache>
                <c:formatCode>General</c:formatCode>
                <c:ptCount val="23"/>
                <c:pt idx="0">
                  <c:v>151</c:v>
                </c:pt>
                <c:pt idx="1">
                  <c:v>158</c:v>
                </c:pt>
                <c:pt idx="2">
                  <c:v>146</c:v>
                </c:pt>
                <c:pt idx="3">
                  <c:v>110</c:v>
                </c:pt>
                <c:pt idx="4">
                  <c:v>138</c:v>
                </c:pt>
                <c:pt idx="5">
                  <c:v>97</c:v>
                </c:pt>
                <c:pt idx="6">
                  <c:v>97</c:v>
                </c:pt>
                <c:pt idx="7">
                  <c:v>95</c:v>
                </c:pt>
                <c:pt idx="8">
                  <c:v>94</c:v>
                </c:pt>
                <c:pt idx="9">
                  <c:v>82</c:v>
                </c:pt>
                <c:pt idx="10">
                  <c:v>115</c:v>
                </c:pt>
                <c:pt idx="11">
                  <c:v>103</c:v>
                </c:pt>
                <c:pt idx="12">
                  <c:v>99</c:v>
                </c:pt>
                <c:pt idx="13">
                  <c:v>84</c:v>
                </c:pt>
                <c:pt idx="14">
                  <c:v>104</c:v>
                </c:pt>
                <c:pt idx="15">
                  <c:v>132</c:v>
                </c:pt>
                <c:pt idx="16">
                  <c:v>107</c:v>
                </c:pt>
                <c:pt idx="17">
                  <c:v>93</c:v>
                </c:pt>
                <c:pt idx="18">
                  <c:v>88</c:v>
                </c:pt>
                <c:pt idx="19">
                  <c:v>104</c:v>
                </c:pt>
                <c:pt idx="20">
                  <c:v>100</c:v>
                </c:pt>
                <c:pt idx="21">
                  <c:v>88</c:v>
                </c:pt>
                <c:pt idx="22">
                  <c:v>82</c:v>
                </c:pt>
              </c:numCache>
            </c:numRef>
          </c:val>
          <c:smooth val="0"/>
        </c:ser>
        <c:dLbls>
          <c:showLegendKey val="0"/>
          <c:showVal val="0"/>
          <c:showCatName val="0"/>
          <c:showSerName val="0"/>
          <c:showPercent val="0"/>
          <c:showBubbleSize val="0"/>
        </c:dLbls>
        <c:marker val="1"/>
        <c:smooth val="0"/>
        <c:axId val="294858768"/>
        <c:axId val="294859944"/>
      </c:lineChart>
      <c:catAx>
        <c:axId val="294858768"/>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alpha val="95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59944"/>
        <c:crossesAt val="0.1"/>
        <c:auto val="1"/>
        <c:lblAlgn val="ctr"/>
        <c:lblOffset val="100"/>
        <c:noMultiLvlLbl val="0"/>
      </c:catAx>
      <c:valAx>
        <c:axId val="294859944"/>
        <c:scaling>
          <c:orientation val="minMax"/>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Number of TB Cases</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4858768"/>
        <c:crossesAt val="1"/>
        <c:crossBetween val="midCat"/>
      </c:valAx>
      <c:spPr>
        <a:noFill/>
        <a:ln>
          <a:noFill/>
        </a:ln>
        <a:effectLst/>
      </c:spPr>
    </c:plotArea>
    <c:legend>
      <c:legendPos val="b"/>
      <c:layout>
        <c:manualLayout>
          <c:xMode val="edge"/>
          <c:yMode val="edge"/>
          <c:x val="4.525566133517752E-2"/>
          <c:y val="0.85842594491043567"/>
          <c:w val="0.90761995850561339"/>
          <c:h val="0.1219957441582379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dirty="0" smtClean="0">
                <a:solidFill>
                  <a:schemeClr val="accent4">
                    <a:lumMod val="50000"/>
                  </a:schemeClr>
                </a:solidFill>
                <a:latin typeface="Calibri" panose="020F0502020204030204" pitchFamily="34" charset="0"/>
              </a:rPr>
              <a:t>N=21,223</a:t>
            </a:r>
            <a:endParaRPr lang="en-US"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12309868895395888"/>
          <c:y val="0.127728216582943"/>
          <c:w val="0.84696134547755331"/>
          <c:h val="0.61332835910630401"/>
        </c:manualLayout>
      </c:layout>
      <c:lineChart>
        <c:grouping val="standard"/>
        <c:varyColors val="0"/>
        <c:ser>
          <c:idx val="0"/>
          <c:order val="0"/>
          <c:tx>
            <c:strRef>
              <c:f>Sheet1!$A$2</c:f>
              <c:strCache>
                <c:ptCount val="1"/>
                <c:pt idx="0">
                  <c:v>White, non-Hispanic</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Sheet1!$B$2:$X$2</c:f>
              <c:numCache>
                <c:formatCode>General</c:formatCode>
                <c:ptCount val="23"/>
                <c:pt idx="0">
                  <c:v>0.7</c:v>
                </c:pt>
                <c:pt idx="1">
                  <c:v>0.6</c:v>
                </c:pt>
                <c:pt idx="2">
                  <c:v>0.5</c:v>
                </c:pt>
                <c:pt idx="3">
                  <c:v>0.4</c:v>
                </c:pt>
                <c:pt idx="4">
                  <c:v>0.4</c:v>
                </c:pt>
                <c:pt idx="5">
                  <c:v>0.4</c:v>
                </c:pt>
                <c:pt idx="6">
                  <c:v>0.3</c:v>
                </c:pt>
                <c:pt idx="7">
                  <c:v>0.3</c:v>
                </c:pt>
                <c:pt idx="8">
                  <c:v>0.2</c:v>
                </c:pt>
                <c:pt idx="9">
                  <c:v>0.3</c:v>
                </c:pt>
                <c:pt idx="10">
                  <c:v>0.2</c:v>
                </c:pt>
                <c:pt idx="11">
                  <c:v>0.2</c:v>
                </c:pt>
                <c:pt idx="12">
                  <c:v>0.2</c:v>
                </c:pt>
                <c:pt idx="13">
                  <c:v>0.2</c:v>
                </c:pt>
                <c:pt idx="14">
                  <c:v>0.2</c:v>
                </c:pt>
                <c:pt idx="15">
                  <c:v>0.1</c:v>
                </c:pt>
                <c:pt idx="16">
                  <c:v>0.1</c:v>
                </c:pt>
                <c:pt idx="17">
                  <c:v>0.1</c:v>
                </c:pt>
                <c:pt idx="18">
                  <c:v>0.1</c:v>
                </c:pt>
                <c:pt idx="19">
                  <c:v>0.1</c:v>
                </c:pt>
                <c:pt idx="20">
                  <c:v>0.1</c:v>
                </c:pt>
                <c:pt idx="21">
                  <c:v>0.1</c:v>
                </c:pt>
                <c:pt idx="22">
                  <c:v>0.1</c:v>
                </c:pt>
              </c:numCache>
            </c:numRef>
          </c:val>
          <c:smooth val="0"/>
        </c:ser>
        <c:ser>
          <c:idx val="1"/>
          <c:order val="1"/>
          <c:tx>
            <c:strRef>
              <c:f>Sheet1!$A$3</c:f>
              <c:strCache>
                <c:ptCount val="1"/>
                <c:pt idx="0">
                  <c:v>Black, non-Hispanic</c:v>
                </c:pt>
              </c:strCache>
            </c:strRef>
          </c:tx>
          <c:spPr>
            <a:ln w="15875" cap="rnd">
              <a:solidFill>
                <a:srgbClr val="F6A01A"/>
              </a:solidFill>
              <a:round/>
            </a:ln>
            <a:effectLst/>
          </c:spPr>
          <c:marker>
            <c:symbol val="circle"/>
            <c:size val="5"/>
            <c:spPr>
              <a:solidFill>
                <a:srgbClr val="F6A01A"/>
              </a:solidFill>
              <a:ln w="19050">
                <a:solidFill>
                  <a:srgbClr val="F6A01A"/>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Sheet1!$B$3:$X$3</c:f>
              <c:numCache>
                <c:formatCode>General</c:formatCode>
                <c:ptCount val="23"/>
                <c:pt idx="0">
                  <c:v>6.7</c:v>
                </c:pt>
                <c:pt idx="1">
                  <c:v>6.8</c:v>
                </c:pt>
                <c:pt idx="2">
                  <c:v>6.1</c:v>
                </c:pt>
                <c:pt idx="3">
                  <c:v>6.1</c:v>
                </c:pt>
                <c:pt idx="4">
                  <c:v>5.5</c:v>
                </c:pt>
                <c:pt idx="5">
                  <c:v>4.4000000000000004</c:v>
                </c:pt>
                <c:pt idx="6">
                  <c:v>4.0999999999999996</c:v>
                </c:pt>
                <c:pt idx="7">
                  <c:v>3.7</c:v>
                </c:pt>
                <c:pt idx="8">
                  <c:v>3.4</c:v>
                </c:pt>
                <c:pt idx="9">
                  <c:v>3.7</c:v>
                </c:pt>
                <c:pt idx="10">
                  <c:v>2.9</c:v>
                </c:pt>
                <c:pt idx="11">
                  <c:v>3.3</c:v>
                </c:pt>
                <c:pt idx="12">
                  <c:v>3</c:v>
                </c:pt>
                <c:pt idx="13">
                  <c:v>2.9</c:v>
                </c:pt>
                <c:pt idx="14">
                  <c:v>2.6</c:v>
                </c:pt>
                <c:pt idx="15">
                  <c:v>2.7</c:v>
                </c:pt>
                <c:pt idx="16">
                  <c:v>1.9</c:v>
                </c:pt>
                <c:pt idx="17">
                  <c:v>2.1</c:v>
                </c:pt>
                <c:pt idx="18">
                  <c:v>1.9</c:v>
                </c:pt>
                <c:pt idx="19">
                  <c:v>1.5</c:v>
                </c:pt>
                <c:pt idx="20">
                  <c:v>1.5</c:v>
                </c:pt>
                <c:pt idx="21">
                  <c:v>1.2</c:v>
                </c:pt>
                <c:pt idx="22">
                  <c:v>1.3</c:v>
                </c:pt>
              </c:numCache>
            </c:numRef>
          </c:val>
          <c:smooth val="0"/>
        </c:ser>
        <c:ser>
          <c:idx val="2"/>
          <c:order val="2"/>
          <c:tx>
            <c:strRef>
              <c:f>Sheet1!$A$4</c:f>
              <c:strCache>
                <c:ptCount val="1"/>
                <c:pt idx="0">
                  <c:v>Hispanic</c:v>
                </c:pt>
              </c:strCache>
            </c:strRef>
          </c:tx>
          <c:spPr>
            <a:ln w="15875" cap="rnd">
              <a:solidFill>
                <a:srgbClr val="9A4E9E"/>
              </a:solidFill>
              <a:round/>
            </a:ln>
            <a:effectLst/>
          </c:spPr>
          <c:marker>
            <c:symbol val="circle"/>
            <c:size val="5"/>
            <c:spPr>
              <a:solidFill>
                <a:srgbClr val="9A4E9E"/>
              </a:solidFill>
              <a:ln w="19050">
                <a:solidFill>
                  <a:srgbClr val="9A4E9E"/>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Sheet1!$B$4:$X$4</c:f>
              <c:numCache>
                <c:formatCode>General</c:formatCode>
                <c:ptCount val="23"/>
                <c:pt idx="0">
                  <c:v>8.4</c:v>
                </c:pt>
                <c:pt idx="1">
                  <c:v>8.1</c:v>
                </c:pt>
                <c:pt idx="2">
                  <c:v>7.6</c:v>
                </c:pt>
                <c:pt idx="3">
                  <c:v>6</c:v>
                </c:pt>
                <c:pt idx="4">
                  <c:v>5</c:v>
                </c:pt>
                <c:pt idx="5">
                  <c:v>4.5999999999999996</c:v>
                </c:pt>
                <c:pt idx="6">
                  <c:v>4.5999999999999996</c:v>
                </c:pt>
                <c:pt idx="7">
                  <c:v>3.5</c:v>
                </c:pt>
                <c:pt idx="8">
                  <c:v>3.8</c:v>
                </c:pt>
                <c:pt idx="9">
                  <c:v>3.5</c:v>
                </c:pt>
                <c:pt idx="10">
                  <c:v>3.7</c:v>
                </c:pt>
                <c:pt idx="11">
                  <c:v>3.8</c:v>
                </c:pt>
                <c:pt idx="12">
                  <c:v>3.2</c:v>
                </c:pt>
                <c:pt idx="13">
                  <c:v>3</c:v>
                </c:pt>
                <c:pt idx="14">
                  <c:v>2.6</c:v>
                </c:pt>
                <c:pt idx="15">
                  <c:v>2.6</c:v>
                </c:pt>
                <c:pt idx="16">
                  <c:v>2.2000000000000002</c:v>
                </c:pt>
                <c:pt idx="17">
                  <c:v>2</c:v>
                </c:pt>
                <c:pt idx="18">
                  <c:v>1.7</c:v>
                </c:pt>
                <c:pt idx="19">
                  <c:v>1.3</c:v>
                </c:pt>
                <c:pt idx="20">
                  <c:v>1.2</c:v>
                </c:pt>
                <c:pt idx="21">
                  <c:v>1.2</c:v>
                </c:pt>
                <c:pt idx="22">
                  <c:v>1.2</c:v>
                </c:pt>
              </c:numCache>
            </c:numRef>
          </c:val>
          <c:smooth val="0"/>
        </c:ser>
        <c:ser>
          <c:idx val="3"/>
          <c:order val="3"/>
          <c:tx>
            <c:strRef>
              <c:f>Sheet1!$A$5</c:f>
              <c:strCache>
                <c:ptCount val="1"/>
                <c:pt idx="0">
                  <c:v>Asian</c:v>
                </c:pt>
              </c:strCache>
            </c:strRef>
          </c:tx>
          <c:spPr>
            <a:ln w="15875" cap="rnd">
              <a:solidFill>
                <a:srgbClr val="0F56DC"/>
              </a:solidFill>
              <a:round/>
            </a:ln>
            <a:effectLst/>
          </c:spPr>
          <c:marker>
            <c:symbol val="circle"/>
            <c:size val="5"/>
            <c:spPr>
              <a:solidFill>
                <a:srgbClr val="0F56DC"/>
              </a:solidFill>
              <a:ln w="19050">
                <a:solidFill>
                  <a:srgbClr val="0F56DC"/>
                </a:solidFill>
              </a:ln>
              <a:effectLst/>
            </c:spPr>
          </c:marker>
          <c:cat>
            <c:strRef>
              <c:f>Sheet1!$B$1:$X$1</c:f>
              <c:strCach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strCache>
            </c:strRef>
          </c:cat>
          <c:val>
            <c:numRef>
              <c:f>Sheet1!$B$5:$X$5</c:f>
              <c:numCache>
                <c:formatCode>General</c:formatCode>
                <c:ptCount val="23"/>
                <c:pt idx="0">
                  <c:v>7.6</c:v>
                </c:pt>
                <c:pt idx="1">
                  <c:v>7.7</c:v>
                </c:pt>
                <c:pt idx="2">
                  <c:v>6.8</c:v>
                </c:pt>
                <c:pt idx="3">
                  <c:v>5</c:v>
                </c:pt>
                <c:pt idx="4">
                  <c:v>6.1</c:v>
                </c:pt>
                <c:pt idx="5">
                  <c:v>4.0999999999999996</c:v>
                </c:pt>
                <c:pt idx="6">
                  <c:v>4</c:v>
                </c:pt>
                <c:pt idx="7">
                  <c:v>4.5999999999999996</c:v>
                </c:pt>
                <c:pt idx="8">
                  <c:v>4.4000000000000004</c:v>
                </c:pt>
                <c:pt idx="9">
                  <c:v>3.7</c:v>
                </c:pt>
                <c:pt idx="10">
                  <c:v>5.0999999999999996</c:v>
                </c:pt>
                <c:pt idx="11">
                  <c:v>4.4000000000000004</c:v>
                </c:pt>
                <c:pt idx="12">
                  <c:v>4.0999999999999996</c:v>
                </c:pt>
                <c:pt idx="13">
                  <c:v>3.4</c:v>
                </c:pt>
                <c:pt idx="14">
                  <c:v>4.0999999999999996</c:v>
                </c:pt>
                <c:pt idx="15">
                  <c:v>5.0999999999999996</c:v>
                </c:pt>
                <c:pt idx="16">
                  <c:v>4</c:v>
                </c:pt>
                <c:pt idx="17">
                  <c:v>3.4</c:v>
                </c:pt>
                <c:pt idx="18">
                  <c:v>3.2</c:v>
                </c:pt>
                <c:pt idx="19">
                  <c:v>3.7</c:v>
                </c:pt>
                <c:pt idx="20">
                  <c:v>3.5</c:v>
                </c:pt>
                <c:pt idx="21">
                  <c:v>3</c:v>
                </c:pt>
                <c:pt idx="22">
                  <c:v>2.7</c:v>
                </c:pt>
              </c:numCache>
            </c:numRef>
          </c:val>
          <c:smooth val="0"/>
        </c:ser>
        <c:dLbls>
          <c:showLegendKey val="0"/>
          <c:showVal val="0"/>
          <c:showCatName val="0"/>
          <c:showSerName val="0"/>
          <c:showPercent val="0"/>
          <c:showBubbleSize val="0"/>
        </c:dLbls>
        <c:marker val="1"/>
        <c:smooth val="0"/>
        <c:axId val="295040264"/>
        <c:axId val="295040656"/>
      </c:lineChart>
      <c:catAx>
        <c:axId val="295040264"/>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alpha val="95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5040656"/>
        <c:crossesAt val="1.0000000000000002E-2"/>
        <c:auto val="1"/>
        <c:lblAlgn val="ctr"/>
        <c:lblOffset val="100"/>
        <c:noMultiLvlLbl val="0"/>
      </c:catAx>
      <c:valAx>
        <c:axId val="295040656"/>
        <c:scaling>
          <c:logBase val="10"/>
          <c:orientation val="minMax"/>
          <c:max val="100"/>
          <c:min val="1.0000000000000002E-2"/>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TB Case Rate per 100,000</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5040264"/>
        <c:crossesAt val="1"/>
        <c:crossBetween val="midCat"/>
      </c:valAx>
      <c:spPr>
        <a:noFill/>
        <a:ln>
          <a:noFill/>
        </a:ln>
        <a:effectLst/>
      </c:spPr>
    </c:plotArea>
    <c:legend>
      <c:legendPos val="b"/>
      <c:layout>
        <c:manualLayout>
          <c:xMode val="edge"/>
          <c:yMode val="edge"/>
          <c:x val="9.0805167669692918E-2"/>
          <c:y val="0.81587292288766222"/>
          <c:w val="0.86137019761333689"/>
          <c:h val="0.128655196140246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9868895395888"/>
          <c:y val="9.5097662884095879E-2"/>
          <c:w val="0.84696134547755331"/>
          <c:h val="0.64595887732518131"/>
        </c:manualLayout>
      </c:layout>
      <c:lineChart>
        <c:grouping val="standard"/>
        <c:varyColors val="0"/>
        <c:ser>
          <c:idx val="0"/>
          <c:order val="0"/>
          <c:tx>
            <c:strRef>
              <c:f>Sheet1!$A$2</c:f>
              <c:strCache>
                <c:ptCount val="1"/>
                <c:pt idx="0">
                  <c:v>US Born: Age &lt; 1 year</c:v>
                </c:pt>
              </c:strCache>
            </c:strRef>
          </c:tx>
          <c:spPr>
            <a:ln w="15875" cap="rnd">
              <a:solidFill>
                <a:srgbClr val="F6A01A"/>
              </a:solidFill>
              <a:round/>
            </a:ln>
            <a:effectLst/>
          </c:spPr>
          <c:marker>
            <c:symbol val="circle"/>
            <c:size val="5"/>
            <c:spPr>
              <a:solidFill>
                <a:srgbClr val="F6A01A"/>
              </a:solidFill>
              <a:ln w="19050">
                <a:solidFill>
                  <a:srgbClr val="F6A01A"/>
                </a:solidFill>
              </a:ln>
              <a:effectLst/>
            </c:spPr>
          </c:marker>
          <c:cat>
            <c:strRef>
              <c:f>Sheet1!$B$1:$W$1</c:f>
              <c:strCach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strCache>
            </c:strRef>
          </c:cat>
          <c:val>
            <c:numRef>
              <c:f>Sheet1!$B$2:$W$2</c:f>
              <c:numCache>
                <c:formatCode>General</c:formatCode>
                <c:ptCount val="22"/>
                <c:pt idx="0">
                  <c:v>3.3</c:v>
                </c:pt>
                <c:pt idx="1">
                  <c:v>2.8</c:v>
                </c:pt>
                <c:pt idx="2">
                  <c:v>2.4</c:v>
                </c:pt>
                <c:pt idx="3">
                  <c:v>2.7</c:v>
                </c:pt>
                <c:pt idx="4">
                  <c:v>2.2999999999999998</c:v>
                </c:pt>
                <c:pt idx="5">
                  <c:v>2.2999999999999998</c:v>
                </c:pt>
                <c:pt idx="6">
                  <c:v>2.1</c:v>
                </c:pt>
                <c:pt idx="7">
                  <c:v>2.2000000000000002</c:v>
                </c:pt>
                <c:pt idx="8">
                  <c:v>2.6</c:v>
                </c:pt>
                <c:pt idx="9">
                  <c:v>2.6</c:v>
                </c:pt>
                <c:pt idx="10">
                  <c:v>2.2000000000000002</c:v>
                </c:pt>
                <c:pt idx="11">
                  <c:v>1.9</c:v>
                </c:pt>
                <c:pt idx="12">
                  <c:v>2.1</c:v>
                </c:pt>
                <c:pt idx="13">
                  <c:v>2.6</c:v>
                </c:pt>
                <c:pt idx="14">
                  <c:v>2.5</c:v>
                </c:pt>
                <c:pt idx="15">
                  <c:v>2.1</c:v>
                </c:pt>
                <c:pt idx="16">
                  <c:v>1.7</c:v>
                </c:pt>
                <c:pt idx="17">
                  <c:v>1.8</c:v>
                </c:pt>
                <c:pt idx="18">
                  <c:v>1.4</c:v>
                </c:pt>
                <c:pt idx="19">
                  <c:v>1.8</c:v>
                </c:pt>
                <c:pt idx="20">
                  <c:v>1.1000000000000001</c:v>
                </c:pt>
                <c:pt idx="21">
                  <c:v>1.3</c:v>
                </c:pt>
              </c:numCache>
            </c:numRef>
          </c:val>
          <c:smooth val="0"/>
        </c:ser>
        <c:ser>
          <c:idx val="1"/>
          <c:order val="1"/>
          <c:tx>
            <c:strRef>
              <c:f>Sheet1!$A$3</c:f>
              <c:strCache>
                <c:ptCount val="1"/>
                <c:pt idx="0">
                  <c:v>US Born: Age 1–4 years</c:v>
                </c:pt>
              </c:strCache>
            </c:strRef>
          </c:tx>
          <c:spPr>
            <a:ln w="15875" cap="rnd">
              <a:solidFill>
                <a:schemeClr val="accent6"/>
              </a:solidFill>
              <a:round/>
            </a:ln>
            <a:effectLst/>
          </c:spPr>
          <c:marker>
            <c:symbol val="circle"/>
            <c:size val="5"/>
            <c:spPr>
              <a:solidFill>
                <a:schemeClr val="accent6"/>
              </a:solidFill>
              <a:ln w="19050">
                <a:solidFill>
                  <a:schemeClr val="accent6"/>
                </a:solidFill>
              </a:ln>
              <a:effectLst/>
            </c:spPr>
          </c:marker>
          <c:cat>
            <c:strRef>
              <c:f>Sheet1!$B$1:$W$1</c:f>
              <c:strCach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strCache>
            </c:strRef>
          </c:cat>
          <c:val>
            <c:numRef>
              <c:f>Sheet1!$B$3:$W$3</c:f>
              <c:numCache>
                <c:formatCode>General</c:formatCode>
                <c:ptCount val="22"/>
                <c:pt idx="0">
                  <c:v>4.4000000000000004</c:v>
                </c:pt>
                <c:pt idx="1">
                  <c:v>4.0999999999999996</c:v>
                </c:pt>
                <c:pt idx="2">
                  <c:v>3.6</c:v>
                </c:pt>
                <c:pt idx="3">
                  <c:v>3.4</c:v>
                </c:pt>
                <c:pt idx="4">
                  <c:v>2.9</c:v>
                </c:pt>
                <c:pt idx="5">
                  <c:v>2.7</c:v>
                </c:pt>
                <c:pt idx="6">
                  <c:v>2.4</c:v>
                </c:pt>
                <c:pt idx="7">
                  <c:v>2.2999999999999998</c:v>
                </c:pt>
                <c:pt idx="8">
                  <c:v>2.4</c:v>
                </c:pt>
                <c:pt idx="9">
                  <c:v>2.2000000000000002</c:v>
                </c:pt>
                <c:pt idx="10">
                  <c:v>2.2999999999999998</c:v>
                </c:pt>
                <c:pt idx="11">
                  <c:v>2</c:v>
                </c:pt>
                <c:pt idx="12">
                  <c:v>2</c:v>
                </c:pt>
                <c:pt idx="13">
                  <c:v>1.8</c:v>
                </c:pt>
                <c:pt idx="14">
                  <c:v>2</c:v>
                </c:pt>
                <c:pt idx="15">
                  <c:v>1.6</c:v>
                </c:pt>
                <c:pt idx="16">
                  <c:v>1.5</c:v>
                </c:pt>
                <c:pt idx="17">
                  <c:v>1.4</c:v>
                </c:pt>
                <c:pt idx="18">
                  <c:v>1</c:v>
                </c:pt>
                <c:pt idx="19">
                  <c:v>1.2</c:v>
                </c:pt>
                <c:pt idx="20">
                  <c:v>1.2</c:v>
                </c:pt>
                <c:pt idx="21">
                  <c:v>1</c:v>
                </c:pt>
              </c:numCache>
            </c:numRef>
          </c:val>
          <c:smooth val="0"/>
        </c:ser>
        <c:ser>
          <c:idx val="2"/>
          <c:order val="2"/>
          <c:tx>
            <c:strRef>
              <c:f>Sheet1!$A$4</c:f>
              <c:strCache>
                <c:ptCount val="1"/>
                <c:pt idx="0">
                  <c:v>FB: Age &lt; 1 year</c:v>
                </c:pt>
              </c:strCache>
            </c:strRef>
          </c:tx>
          <c:spPr>
            <a:ln w="15875" cap="rnd">
              <a:solidFill>
                <a:srgbClr val="71A6D1"/>
              </a:solidFill>
              <a:round/>
            </a:ln>
            <a:effectLst/>
          </c:spPr>
          <c:marker>
            <c:symbol val="circle"/>
            <c:size val="5"/>
            <c:spPr>
              <a:solidFill>
                <a:srgbClr val="71A6D1"/>
              </a:solidFill>
              <a:ln w="19050">
                <a:solidFill>
                  <a:srgbClr val="71A6D1"/>
                </a:solidFill>
              </a:ln>
              <a:effectLst/>
            </c:spPr>
          </c:marker>
          <c:cat>
            <c:strRef>
              <c:f>Sheet1!$B$1:$W$1</c:f>
              <c:strCach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strCache>
            </c:strRef>
          </c:cat>
          <c:val>
            <c:numRef>
              <c:f>Sheet1!$B$4:$W$4</c:f>
              <c:numCache>
                <c:formatCode>General</c:formatCode>
                <c:ptCount val="22"/>
                <c:pt idx="0">
                  <c:v>23.3</c:v>
                </c:pt>
                <c:pt idx="1">
                  <c:v>106.3</c:v>
                </c:pt>
                <c:pt idx="2">
                  <c:v>45.1</c:v>
                </c:pt>
                <c:pt idx="3">
                  <c:v>177.6</c:v>
                </c:pt>
                <c:pt idx="4">
                  <c:v>43.5</c:v>
                </c:pt>
                <c:pt idx="5">
                  <c:v>55.7</c:v>
                </c:pt>
                <c:pt idx="6">
                  <c:v>53.7</c:v>
                </c:pt>
                <c:pt idx="7">
                  <c:v>69.7</c:v>
                </c:pt>
                <c:pt idx="8">
                  <c:v>9.3000000000000007</c:v>
                </c:pt>
                <c:pt idx="9">
                  <c:v>25.4</c:v>
                </c:pt>
                <c:pt idx="10">
                  <c:v>9.4</c:v>
                </c:pt>
                <c:pt idx="11">
                  <c:v>16.2</c:v>
                </c:pt>
                <c:pt idx="12">
                  <c:v>217.8</c:v>
                </c:pt>
                <c:pt idx="13">
                  <c:v>32.4</c:v>
                </c:pt>
                <c:pt idx="14">
                  <c:v>52.8</c:v>
                </c:pt>
                <c:pt idx="15">
                  <c:v>11.8</c:v>
                </c:pt>
                <c:pt idx="16">
                  <c:v>26.7</c:v>
                </c:pt>
                <c:pt idx="17">
                  <c:v>5.6</c:v>
                </c:pt>
                <c:pt idx="18">
                  <c:v>22.4</c:v>
                </c:pt>
                <c:pt idx="19">
                  <c:v>16.8</c:v>
                </c:pt>
                <c:pt idx="20">
                  <c:v>11.3</c:v>
                </c:pt>
                <c:pt idx="21">
                  <c:v>30.6</c:v>
                </c:pt>
              </c:numCache>
            </c:numRef>
          </c:val>
          <c:smooth val="0"/>
        </c:ser>
        <c:ser>
          <c:idx val="3"/>
          <c:order val="3"/>
          <c:tx>
            <c:strRef>
              <c:f>Sheet1!$A$5</c:f>
              <c:strCache>
                <c:ptCount val="1"/>
                <c:pt idx="0">
                  <c:v>FB: Age 1–4 years</c:v>
                </c:pt>
              </c:strCache>
            </c:strRef>
          </c:tx>
          <c:spPr>
            <a:ln w="15875" cap="rnd">
              <a:solidFill>
                <a:schemeClr val="accent3"/>
              </a:solidFill>
              <a:round/>
            </a:ln>
            <a:effectLst/>
          </c:spPr>
          <c:marker>
            <c:symbol val="circle"/>
            <c:size val="5"/>
            <c:spPr>
              <a:solidFill>
                <a:schemeClr val="accent3"/>
              </a:solidFill>
              <a:ln w="19050">
                <a:solidFill>
                  <a:schemeClr val="accent3"/>
                </a:solidFill>
              </a:ln>
              <a:effectLst/>
            </c:spPr>
          </c:marker>
          <c:cat>
            <c:strRef>
              <c:f>Sheet1!$B$1:$W$1</c:f>
              <c:strCach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strCache>
            </c:strRef>
          </c:cat>
          <c:val>
            <c:numRef>
              <c:f>Sheet1!$B$5:$W$5</c:f>
              <c:numCache>
                <c:formatCode>General</c:formatCode>
                <c:ptCount val="22"/>
                <c:pt idx="0">
                  <c:v>61.1</c:v>
                </c:pt>
                <c:pt idx="1">
                  <c:v>56.6</c:v>
                </c:pt>
                <c:pt idx="2">
                  <c:v>37.799999999999997</c:v>
                </c:pt>
                <c:pt idx="3">
                  <c:v>38.6</c:v>
                </c:pt>
                <c:pt idx="4">
                  <c:v>32.299999999999997</c:v>
                </c:pt>
                <c:pt idx="5">
                  <c:v>34.200000000000003</c:v>
                </c:pt>
                <c:pt idx="6">
                  <c:v>28.5</c:v>
                </c:pt>
                <c:pt idx="7">
                  <c:v>24.8</c:v>
                </c:pt>
                <c:pt idx="8">
                  <c:v>24.1</c:v>
                </c:pt>
                <c:pt idx="9">
                  <c:v>34.5</c:v>
                </c:pt>
                <c:pt idx="10">
                  <c:v>32.5</c:v>
                </c:pt>
                <c:pt idx="11">
                  <c:v>24.1</c:v>
                </c:pt>
                <c:pt idx="12">
                  <c:v>21.9</c:v>
                </c:pt>
                <c:pt idx="13">
                  <c:v>25.3</c:v>
                </c:pt>
                <c:pt idx="14">
                  <c:v>19.600000000000001</c:v>
                </c:pt>
                <c:pt idx="15">
                  <c:v>17.7</c:v>
                </c:pt>
                <c:pt idx="16">
                  <c:v>12.4</c:v>
                </c:pt>
                <c:pt idx="17">
                  <c:v>17.2</c:v>
                </c:pt>
                <c:pt idx="18">
                  <c:v>18</c:v>
                </c:pt>
                <c:pt idx="19">
                  <c:v>18.7</c:v>
                </c:pt>
                <c:pt idx="20">
                  <c:v>15.7</c:v>
                </c:pt>
                <c:pt idx="21">
                  <c:v>10.7</c:v>
                </c:pt>
              </c:numCache>
            </c:numRef>
          </c:val>
          <c:smooth val="0"/>
        </c:ser>
        <c:dLbls>
          <c:showLegendKey val="0"/>
          <c:showVal val="0"/>
          <c:showCatName val="0"/>
          <c:showSerName val="0"/>
          <c:showPercent val="0"/>
          <c:showBubbleSize val="0"/>
        </c:dLbls>
        <c:marker val="1"/>
        <c:smooth val="0"/>
        <c:axId val="295041832"/>
        <c:axId val="295042224"/>
      </c:lineChart>
      <c:catAx>
        <c:axId val="295041832"/>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alpha val="95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5042224"/>
        <c:crossesAt val="0.1"/>
        <c:auto val="1"/>
        <c:lblAlgn val="ctr"/>
        <c:lblOffset val="100"/>
        <c:noMultiLvlLbl val="0"/>
      </c:catAx>
      <c:valAx>
        <c:axId val="295042224"/>
        <c:scaling>
          <c:logBase val="10"/>
          <c:orientation val="minMax"/>
          <c:max val="1000"/>
          <c:min val="0.1"/>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TB Case Rate per 100,000</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295041832"/>
        <c:crossesAt val="1"/>
        <c:crossBetween val="midCat"/>
      </c:valAx>
      <c:spPr>
        <a:noFill/>
        <a:ln>
          <a:noFill/>
        </a:ln>
        <a:effectLst/>
      </c:spPr>
    </c:plotArea>
    <c:legend>
      <c:legendPos val="b"/>
      <c:layout>
        <c:manualLayout>
          <c:xMode val="edge"/>
          <c:yMode val="edge"/>
          <c:x val="9.0805167669692932E-2"/>
          <c:y val="0.8517664929284271"/>
          <c:w val="0.86137019761333689"/>
          <c:h val="0.128655196140246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9868895395888"/>
          <c:y val="9.5097662884095879E-2"/>
          <c:w val="0.84696134547755331"/>
          <c:h val="0.64595887732518131"/>
        </c:manualLayout>
      </c:layout>
      <c:lineChart>
        <c:grouping val="standard"/>
        <c:varyColors val="0"/>
        <c:ser>
          <c:idx val="0"/>
          <c:order val="0"/>
          <c:tx>
            <c:strRef>
              <c:f>Sheet1!$A$2</c:f>
              <c:strCache>
                <c:ptCount val="1"/>
                <c:pt idx="0">
                  <c:v>US Born: Age 5–9 years</c:v>
                </c:pt>
              </c:strCache>
            </c:strRef>
          </c:tx>
          <c:spPr>
            <a:ln w="15875" cap="rnd">
              <a:solidFill>
                <a:srgbClr val="00788A"/>
              </a:solidFill>
              <a:round/>
            </a:ln>
            <a:effectLst/>
          </c:spPr>
          <c:marker>
            <c:symbol val="circle"/>
            <c:size val="5"/>
            <c:spPr>
              <a:solidFill>
                <a:srgbClr val="00788A"/>
              </a:solidFill>
              <a:ln w="19050">
                <a:solidFill>
                  <a:srgbClr val="00788A"/>
                </a:solidFill>
              </a:ln>
              <a:effectLst/>
            </c:spPr>
          </c:marker>
          <c:cat>
            <c:strRef>
              <c:f>Sheet1!$B$1:$X$1</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20152</c:v>
                </c:pt>
                <c:pt idx="22">
                  <c:v>Column1</c:v>
                </c:pt>
              </c:strCache>
            </c:strRef>
          </c:cat>
          <c:val>
            <c:numRef>
              <c:f>Sheet1!$B$2:$X$2</c:f>
              <c:numCache>
                <c:formatCode>General</c:formatCode>
                <c:ptCount val="23"/>
                <c:pt idx="0">
                  <c:v>1.3</c:v>
                </c:pt>
                <c:pt idx="1">
                  <c:v>1.4</c:v>
                </c:pt>
                <c:pt idx="2">
                  <c:v>1.3</c:v>
                </c:pt>
                <c:pt idx="3">
                  <c:v>1.1000000000000001</c:v>
                </c:pt>
                <c:pt idx="4">
                  <c:v>0.9</c:v>
                </c:pt>
                <c:pt idx="5">
                  <c:v>0.8</c:v>
                </c:pt>
                <c:pt idx="6">
                  <c:v>0.8</c:v>
                </c:pt>
                <c:pt idx="7">
                  <c:v>0.6</c:v>
                </c:pt>
                <c:pt idx="8">
                  <c:v>0.6</c:v>
                </c:pt>
                <c:pt idx="9">
                  <c:v>0.6</c:v>
                </c:pt>
                <c:pt idx="10">
                  <c:v>0.7</c:v>
                </c:pt>
                <c:pt idx="11">
                  <c:v>0.6</c:v>
                </c:pt>
                <c:pt idx="12">
                  <c:v>0.6</c:v>
                </c:pt>
                <c:pt idx="13">
                  <c:v>0.5</c:v>
                </c:pt>
                <c:pt idx="14">
                  <c:v>0.4</c:v>
                </c:pt>
                <c:pt idx="15">
                  <c:v>0.5</c:v>
                </c:pt>
                <c:pt idx="16">
                  <c:v>0.5</c:v>
                </c:pt>
                <c:pt idx="17">
                  <c:v>0.3</c:v>
                </c:pt>
                <c:pt idx="18">
                  <c:v>0.4</c:v>
                </c:pt>
                <c:pt idx="19">
                  <c:v>0.3</c:v>
                </c:pt>
                <c:pt idx="20">
                  <c:v>0.4</c:v>
                </c:pt>
                <c:pt idx="21">
                  <c:v>0.3</c:v>
                </c:pt>
              </c:numCache>
            </c:numRef>
          </c:val>
          <c:smooth val="0"/>
        </c:ser>
        <c:ser>
          <c:idx val="1"/>
          <c:order val="1"/>
          <c:tx>
            <c:strRef>
              <c:f>Sheet1!$A$3</c:f>
              <c:strCache>
                <c:ptCount val="1"/>
                <c:pt idx="0">
                  <c:v>US Born: Age 10–14 years</c:v>
                </c:pt>
              </c:strCache>
            </c:strRef>
          </c:tx>
          <c:spPr>
            <a:ln w="15875" cap="rnd">
              <a:solidFill>
                <a:srgbClr val="9A4E9E"/>
              </a:solidFill>
              <a:round/>
            </a:ln>
            <a:effectLst/>
          </c:spPr>
          <c:marker>
            <c:symbol val="circle"/>
            <c:size val="5"/>
            <c:spPr>
              <a:solidFill>
                <a:srgbClr val="9A4E9E"/>
              </a:solidFill>
              <a:ln w="19050">
                <a:solidFill>
                  <a:srgbClr val="9A4E9E"/>
                </a:solidFill>
              </a:ln>
              <a:effectLst/>
            </c:spPr>
          </c:marker>
          <c:cat>
            <c:strRef>
              <c:f>Sheet1!$B$1:$X$1</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20152</c:v>
                </c:pt>
                <c:pt idx="22">
                  <c:v>Column1</c:v>
                </c:pt>
              </c:strCache>
            </c:strRef>
          </c:cat>
          <c:val>
            <c:numRef>
              <c:f>Sheet1!$B$3:$X$3</c:f>
              <c:numCache>
                <c:formatCode>General</c:formatCode>
                <c:ptCount val="23"/>
                <c:pt idx="0">
                  <c:v>0.8</c:v>
                </c:pt>
                <c:pt idx="1">
                  <c:v>0.7</c:v>
                </c:pt>
                <c:pt idx="2">
                  <c:v>0.6</c:v>
                </c:pt>
                <c:pt idx="3">
                  <c:v>0.6</c:v>
                </c:pt>
                <c:pt idx="4">
                  <c:v>0.6</c:v>
                </c:pt>
                <c:pt idx="5">
                  <c:v>0.5</c:v>
                </c:pt>
                <c:pt idx="6">
                  <c:v>0.5</c:v>
                </c:pt>
                <c:pt idx="7">
                  <c:v>0.5</c:v>
                </c:pt>
                <c:pt idx="8">
                  <c:v>0.5</c:v>
                </c:pt>
                <c:pt idx="9">
                  <c:v>0.4</c:v>
                </c:pt>
                <c:pt idx="10">
                  <c:v>0.5</c:v>
                </c:pt>
                <c:pt idx="11">
                  <c:v>0.4</c:v>
                </c:pt>
                <c:pt idx="12">
                  <c:v>0.4</c:v>
                </c:pt>
                <c:pt idx="13">
                  <c:v>0.4</c:v>
                </c:pt>
                <c:pt idx="14">
                  <c:v>0.3</c:v>
                </c:pt>
                <c:pt idx="15">
                  <c:v>0.3</c:v>
                </c:pt>
                <c:pt idx="16">
                  <c:v>0.4</c:v>
                </c:pt>
                <c:pt idx="17">
                  <c:v>0.4</c:v>
                </c:pt>
                <c:pt idx="18">
                  <c:v>0.3</c:v>
                </c:pt>
                <c:pt idx="19">
                  <c:v>0.3</c:v>
                </c:pt>
                <c:pt idx="20">
                  <c:v>0.3</c:v>
                </c:pt>
                <c:pt idx="21">
                  <c:v>0.3</c:v>
                </c:pt>
              </c:numCache>
            </c:numRef>
          </c:val>
          <c:smooth val="0"/>
        </c:ser>
        <c:ser>
          <c:idx val="2"/>
          <c:order val="2"/>
          <c:tx>
            <c:strRef>
              <c:f>Sheet1!$A$4</c:f>
              <c:strCache>
                <c:ptCount val="1"/>
                <c:pt idx="0">
                  <c:v>FB: Age 5–9 years</c:v>
                </c:pt>
              </c:strCache>
            </c:strRef>
          </c:tx>
          <c:spPr>
            <a:ln w="15875" cap="rnd">
              <a:solidFill>
                <a:schemeClr val="bg1"/>
              </a:solidFill>
              <a:round/>
            </a:ln>
            <a:effectLst/>
          </c:spPr>
          <c:marker>
            <c:symbol val="circle"/>
            <c:size val="5"/>
            <c:spPr>
              <a:solidFill>
                <a:schemeClr val="bg1"/>
              </a:solidFill>
              <a:ln w="19050">
                <a:solidFill>
                  <a:schemeClr val="bg1"/>
                </a:solidFill>
              </a:ln>
              <a:effectLst/>
            </c:spPr>
          </c:marker>
          <c:cat>
            <c:strRef>
              <c:f>Sheet1!$B$1:$X$1</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20152</c:v>
                </c:pt>
                <c:pt idx="22">
                  <c:v>Column1</c:v>
                </c:pt>
              </c:strCache>
            </c:strRef>
          </c:cat>
          <c:val>
            <c:numRef>
              <c:f>Sheet1!$B$4:$X$4</c:f>
              <c:numCache>
                <c:formatCode>General</c:formatCode>
                <c:ptCount val="23"/>
                <c:pt idx="0">
                  <c:v>22.7</c:v>
                </c:pt>
                <c:pt idx="1">
                  <c:v>22.7</c:v>
                </c:pt>
                <c:pt idx="2">
                  <c:v>16.600000000000001</c:v>
                </c:pt>
                <c:pt idx="3">
                  <c:v>13.2</c:v>
                </c:pt>
                <c:pt idx="4">
                  <c:v>9.9</c:v>
                </c:pt>
                <c:pt idx="5">
                  <c:v>15.3</c:v>
                </c:pt>
                <c:pt idx="6">
                  <c:v>11.1</c:v>
                </c:pt>
                <c:pt idx="7">
                  <c:v>15.2</c:v>
                </c:pt>
                <c:pt idx="8">
                  <c:v>9.8000000000000007</c:v>
                </c:pt>
                <c:pt idx="9">
                  <c:v>12</c:v>
                </c:pt>
                <c:pt idx="10">
                  <c:v>10.7</c:v>
                </c:pt>
                <c:pt idx="11">
                  <c:v>11.2</c:v>
                </c:pt>
                <c:pt idx="12">
                  <c:v>6</c:v>
                </c:pt>
                <c:pt idx="13">
                  <c:v>9.1999999999999993</c:v>
                </c:pt>
                <c:pt idx="14">
                  <c:v>8.1</c:v>
                </c:pt>
                <c:pt idx="15">
                  <c:v>8.5</c:v>
                </c:pt>
                <c:pt idx="16">
                  <c:v>7.4</c:v>
                </c:pt>
                <c:pt idx="17">
                  <c:v>4.5</c:v>
                </c:pt>
                <c:pt idx="18">
                  <c:v>6.7</c:v>
                </c:pt>
                <c:pt idx="19">
                  <c:v>5.4</c:v>
                </c:pt>
                <c:pt idx="20">
                  <c:v>4.5</c:v>
                </c:pt>
                <c:pt idx="21">
                  <c:v>3.9</c:v>
                </c:pt>
              </c:numCache>
            </c:numRef>
          </c:val>
          <c:smooth val="0"/>
        </c:ser>
        <c:ser>
          <c:idx val="3"/>
          <c:order val="3"/>
          <c:tx>
            <c:strRef>
              <c:f>Sheet1!$A$5</c:f>
              <c:strCache>
                <c:ptCount val="1"/>
                <c:pt idx="0">
                  <c:v>FB: Age 10–14 years</c:v>
                </c:pt>
              </c:strCache>
            </c:strRef>
          </c:tx>
          <c:spPr>
            <a:ln w="15875" cap="rnd">
              <a:solidFill>
                <a:srgbClr val="005DAA"/>
              </a:solidFill>
              <a:round/>
            </a:ln>
            <a:effectLst/>
          </c:spPr>
          <c:marker>
            <c:symbol val="circle"/>
            <c:size val="5"/>
            <c:spPr>
              <a:solidFill>
                <a:srgbClr val="005DAA"/>
              </a:solidFill>
              <a:ln w="19050">
                <a:solidFill>
                  <a:srgbClr val="005DAA"/>
                </a:solidFill>
              </a:ln>
              <a:effectLst/>
            </c:spPr>
          </c:marker>
          <c:cat>
            <c:strRef>
              <c:f>Sheet1!$B$1:$X$1</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20152</c:v>
                </c:pt>
                <c:pt idx="22">
                  <c:v>Column1</c:v>
                </c:pt>
              </c:strCache>
            </c:strRef>
          </c:cat>
          <c:val>
            <c:numRef>
              <c:f>Sheet1!$B$5:$X$5</c:f>
              <c:numCache>
                <c:formatCode>General</c:formatCode>
                <c:ptCount val="23"/>
                <c:pt idx="0">
                  <c:v>14.8</c:v>
                </c:pt>
                <c:pt idx="1">
                  <c:v>16</c:v>
                </c:pt>
                <c:pt idx="2">
                  <c:v>12.1</c:v>
                </c:pt>
                <c:pt idx="3">
                  <c:v>10.6</c:v>
                </c:pt>
                <c:pt idx="4">
                  <c:v>9.1999999999999993</c:v>
                </c:pt>
                <c:pt idx="5">
                  <c:v>7.9</c:v>
                </c:pt>
                <c:pt idx="6">
                  <c:v>8.6</c:v>
                </c:pt>
                <c:pt idx="7">
                  <c:v>8.6</c:v>
                </c:pt>
                <c:pt idx="8">
                  <c:v>9.3000000000000007</c:v>
                </c:pt>
                <c:pt idx="9">
                  <c:v>7.7</c:v>
                </c:pt>
                <c:pt idx="10">
                  <c:v>10.8</c:v>
                </c:pt>
                <c:pt idx="11">
                  <c:v>9.1999999999999993</c:v>
                </c:pt>
                <c:pt idx="12">
                  <c:v>7.8</c:v>
                </c:pt>
                <c:pt idx="13">
                  <c:v>6.9</c:v>
                </c:pt>
                <c:pt idx="14">
                  <c:v>8.1</c:v>
                </c:pt>
                <c:pt idx="15">
                  <c:v>4.0999999999999996</c:v>
                </c:pt>
                <c:pt idx="16">
                  <c:v>6.5</c:v>
                </c:pt>
                <c:pt idx="17">
                  <c:v>6.5</c:v>
                </c:pt>
                <c:pt idx="18">
                  <c:v>6.2</c:v>
                </c:pt>
                <c:pt idx="19">
                  <c:v>4.3</c:v>
                </c:pt>
                <c:pt idx="20">
                  <c:v>4.9000000000000004</c:v>
                </c:pt>
                <c:pt idx="21">
                  <c:v>5.2</c:v>
                </c:pt>
              </c:numCache>
            </c:numRef>
          </c:val>
          <c:smooth val="0"/>
        </c:ser>
        <c:dLbls>
          <c:showLegendKey val="0"/>
          <c:showVal val="0"/>
          <c:showCatName val="0"/>
          <c:showSerName val="0"/>
          <c:showPercent val="0"/>
          <c:showBubbleSize val="0"/>
        </c:dLbls>
        <c:marker val="1"/>
        <c:smooth val="0"/>
        <c:axId val="318726320"/>
        <c:axId val="318726712"/>
      </c:lineChart>
      <c:catAx>
        <c:axId val="318726320"/>
        <c:scaling>
          <c:orientation val="minMax"/>
        </c:scaling>
        <c:delete val="0"/>
        <c:axPos val="b"/>
        <c:numFmt formatCode="General" sourceLinked="1"/>
        <c:majorTickMark val="out"/>
        <c:minorTickMark val="in"/>
        <c:tickLblPos val="nextTo"/>
        <c:spPr>
          <a:noFill/>
          <a:ln w="9525" cap="flat" cmpd="sng" algn="ctr">
            <a:solidFill>
              <a:schemeClr val="accent4">
                <a:lumMod val="60000"/>
                <a:lumOff val="40000"/>
                <a:alpha val="95000"/>
              </a:schemeClr>
            </a:solidFill>
            <a:round/>
          </a:ln>
          <a:effectLst/>
        </c:spPr>
        <c:txPr>
          <a:bodyPr rot="-276000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18726712"/>
        <c:crossesAt val="0.1"/>
        <c:auto val="1"/>
        <c:lblAlgn val="ctr"/>
        <c:lblOffset val="100"/>
        <c:noMultiLvlLbl val="0"/>
      </c:catAx>
      <c:valAx>
        <c:axId val="318726712"/>
        <c:scaling>
          <c:logBase val="10"/>
          <c:orientation val="minMax"/>
          <c:max val="100"/>
          <c:min val="0.1"/>
        </c:scaling>
        <c:delete val="0"/>
        <c:axPos val="l"/>
        <c:majorGridlines>
          <c:spPr>
            <a:ln w="9525" cap="flat" cmpd="sng" algn="ctr">
              <a:solidFill>
                <a:schemeClr val="accent4">
                  <a:lumMod val="60000"/>
                  <a:lumOff val="4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r>
                  <a:rPr lang="en-US" sz="1400" dirty="0" smtClean="0">
                    <a:solidFill>
                      <a:schemeClr val="accent4">
                        <a:lumMod val="50000"/>
                      </a:schemeClr>
                    </a:solidFill>
                    <a:latin typeface="Calibri" panose="020F0502020204030204" pitchFamily="34" charset="0"/>
                  </a:rPr>
                  <a:t>TB Case Rate per 100,000</a:t>
                </a:r>
                <a:endParaRPr lang="en-US" sz="1400" dirty="0">
                  <a:solidFill>
                    <a:schemeClr val="accent4">
                      <a:lumMod val="50000"/>
                    </a:schemeClr>
                  </a:solidFill>
                  <a:latin typeface="Calibri" panose="020F0502020204030204" pitchFamily="34" charset="0"/>
                </a:endParaRPr>
              </a:p>
            </c:rich>
          </c:tx>
          <c:layout>
            <c:manualLayout>
              <c:xMode val="edge"/>
              <c:yMode val="edge"/>
              <c:x val="9.7199864628242667E-3"/>
              <c:y val="0.2070537706850814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4">
                <a:lumMod val="60000"/>
                <a:lumOff val="40000"/>
              </a:schemeClr>
            </a:solidFill>
          </a:ln>
          <a:effectLst/>
        </c:spPr>
        <c:txPr>
          <a:bodyPr rot="0" spcFirstLastPara="1" vertOverflow="ellipsis" wrap="square" anchor="ctr" anchorCtr="1"/>
          <a:lstStyle/>
          <a:p>
            <a:pPr>
              <a:defRPr sz="11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18726320"/>
        <c:crossesAt val="1"/>
        <c:crossBetween val="midCat"/>
      </c:valAx>
      <c:spPr>
        <a:noFill/>
        <a:ln>
          <a:noFill/>
        </a:ln>
        <a:effectLst/>
      </c:spPr>
    </c:plotArea>
    <c:legend>
      <c:legendPos val="b"/>
      <c:layout>
        <c:manualLayout>
          <c:xMode val="edge"/>
          <c:yMode val="edge"/>
          <c:x val="8.8936448845661487E-2"/>
          <c:y val="0.8517664929284271"/>
          <c:w val="0.8632389164373685"/>
          <c:h val="0.128655196140246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12/12/2016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 very different picture emerges when the case counts are population adjusted to annual rates.  From 1993 through 2006 the rates among all groups except white, non-Hispanic, are similar, and the trends (i.e., slopes of the trend lines) for decreasing rates also are similar.  Beginning in 2007 the rates for pediatric cases among Asian persons becomes slightly higher than for the other race and ethnicity categories.  Rates are not shown for American Indian/Alaska Native children because the small case counts and small denominators give an unstable trend line.  Rates</a:t>
            </a:r>
            <a:r>
              <a:rPr lang="en-US" baseline="0" dirty="0" smtClean="0"/>
              <a:t> for all groups except Asians have leveled over the past three years.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161451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32943" indent="-232943"/>
            <a:r>
              <a:rPr lang="en-US" dirty="0" smtClean="0"/>
              <a:t>Important patterns of rate trends are shown by the comparison of the age groups separated into U.S.-born and foreign-born.</a:t>
            </a:r>
          </a:p>
          <a:p>
            <a:pPr marL="232943" indent="-232943">
              <a:buFont typeface="Arial" panose="020B0604020202020204" pitchFamily="34" charset="0"/>
              <a:buChar char="•"/>
            </a:pPr>
            <a:r>
              <a:rPr lang="en-US" dirty="0" smtClean="0"/>
              <a:t>The U.S.-born &lt; 1 year and the 1-4 year age groups had consistently lower rates than did the same age groups among foreign-born persons.</a:t>
            </a:r>
            <a:r>
              <a:rPr lang="en-US" baseline="0" dirty="0" smtClean="0"/>
              <a:t>  Rates vary widely among foreign-born &lt; 1 year due to small numbers of cases.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255471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31774">
              <a:defRPr/>
            </a:pPr>
            <a:r>
              <a:rPr lang="en-US" dirty="0" smtClean="0"/>
              <a:t>TB rates for the 5-9 year age group and the 10-14 year age group among foreign-born children were consistently about 10 times higher than for the same age groups among U.S.-born children.</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335651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 contrast to overall U.S. TB cases, where two-thirds of cases are among foreign-born persons, only about one-quarter of pediatric cases are among foreign-born children, and the fraction has been fairly stable (23 - 29%) since 1993. How many U.S.-born children had foreign-born parents could not be differentiated by surveillance methods until 2009.</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57116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smtClean="0">
                <a:solidFill>
                  <a:srgbClr val="000000"/>
                </a:solidFill>
                <a:latin typeface="Times New Roman" pitchFamily="18" charset="0"/>
              </a:rPr>
              <a:t>The top countries of origin for all foreign-born pediatric TB cases during 1993 – 2015 are Mexico, Philippines, Somalia, Vietnam, Haiti, and Ethiopia.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27638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pitchFamily="18" charset="0"/>
              </a:rPr>
              <a:t>The top countries of origin for foreign-born pediatric TB cases during 1993 were Mexico, followed by the Philippines, Vietnam, Haiti, Somalia and Ethiopia, respectively.  By 2015, Myanmar had replaced Mexico as the country with the highest percentage of foreign-born pediatric</a:t>
            </a:r>
            <a:r>
              <a:rPr lang="en-US" baseline="0" dirty="0" smtClean="0">
                <a:solidFill>
                  <a:srgbClr val="000000"/>
                </a:solidFill>
                <a:latin typeface="Times New Roman" pitchFamily="18" charset="0"/>
              </a:rPr>
              <a:t> TB cases.  Although several of the countries from 1993 remain the top countries with pediatric TB</a:t>
            </a:r>
            <a:r>
              <a:rPr lang="en-US" dirty="0" smtClean="0">
                <a:solidFill>
                  <a:srgbClr val="000000"/>
                </a:solidFill>
                <a:latin typeface="Times New Roman" pitchFamily="18" charset="0"/>
              </a:rPr>
              <a:t>, there</a:t>
            </a:r>
            <a:r>
              <a:rPr lang="en-US" baseline="0" dirty="0" smtClean="0">
                <a:solidFill>
                  <a:srgbClr val="000000"/>
                </a:solidFill>
                <a:latin typeface="Times New Roman" pitchFamily="18" charset="0"/>
              </a:rPr>
              <a:t> has been diversity in the origin of these cases since 1993.  The number of foreign born pediatric cases in 2015 is only about one fourth of the cases in 1993. </a:t>
            </a:r>
            <a:r>
              <a:rPr lang="en-US" dirty="0" smtClean="0">
                <a:solidFill>
                  <a:srgbClr val="000000"/>
                </a:solidFill>
                <a:latin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48504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state with the greatest percentage of pediatric TB cases, 1993–2015, is California, with 24% of the cases during the interval.  This is similar to the distribution of total TB cases across</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all age groups.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43134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six states with the greatest numbers of pediatric cases, 1993–2015, California, Texas, Georgia and Illinois exceed the overall U.S. percentage of cases that were in the pediatric age group; 6.0%. All six states equaled or exceeded the overall U.S. annual incidence rate for pediatric TB: 1.5 per 100,000 population.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83154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states with the greatest numbers of pediatric cases are not in the list of those with the greatest time-averaged percentage of their cases in the pediatric age group, which is headed by Alaska.</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50238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Alaska also reported the greatest incidence rate of pediatric TB, followed by the District of Columbia.</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50222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Tuberculosis (TB) is a reportable condition in all United States jurisdictions, and TB cases are reported to the Centers for Disease Control and Prevention (CDC) in a standard format by public health authorities throughout the United States. These reports are summarized for pediatric cases in this slide set, for the years 1993 through 2015.</a:t>
            </a:r>
          </a:p>
          <a:p>
            <a:r>
              <a:rPr lang="en-US" dirty="0" smtClean="0"/>
              <a:t>Pediatric TB is defined as TB disease in a person &lt; 15 years old. Pediatric TB is a public health problem of special significance. When children have TB disease, it often indicates recent transmission (because they are young and the amount of time they could have been infected is limited) and usually primary disease from infection within the past 3–12 months.  In comparison, adult TB disease often reflects reactivation of remotely acquired infection.  In 2015, there were 9,557 cases of TB reported among all age groups, 440 (4.6%) were pediatric.  There were 244 (2.55%) cases among children 0–4 and 196 (2.05%) cases among children 5–14.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241809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adult TB cases, more than half of pediatric TB cases are verified by the clinical case definition only, and a quarter of cases have bacteriological (laboratory) confirmation.  The decision of a medical provider, which has the least specific verification criteria, accounts for less than a quarter of the cases. It is much more difficult to obtain a sputum culture from pediatric patients, leading to the difference</a:t>
            </a:r>
            <a:r>
              <a:rPr lang="en-US" baseline="0" dirty="0" smtClean="0"/>
              <a:t> in mode for verifying cases in this age group.  </a:t>
            </a:r>
            <a:r>
              <a:rPr lang="en-US" dirty="0" smtClean="0"/>
              <a:t>Furthermore, these proportions are different for the pediatric age subgroups that were defined for earlier slides in this series.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11849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diagnosis is common for all the pediatric age groups, but least common in the early adolescent</a:t>
            </a:r>
            <a:r>
              <a:rPr lang="en-US" b="1" dirty="0" smtClean="0"/>
              <a:t> </a:t>
            </a:r>
            <a:r>
              <a:rPr lang="en-US" dirty="0" smtClean="0"/>
              <a:t>group (age 10–14). Laboratory confirmation is most common for the infancy</a:t>
            </a:r>
            <a:r>
              <a:rPr lang="en-US" b="1" dirty="0" smtClean="0"/>
              <a:t> </a:t>
            </a:r>
            <a:r>
              <a:rPr lang="en-US" dirty="0" smtClean="0"/>
              <a:t>age group (age &lt;1) and least common for the school-age group (age 5–9).</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81665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 typically is a pulmonary disease, but the infection can manifest in any organ system.  More than a quarter of pediatric cases involved an extrapulmonary site. Of these sites, disease in the lymphatic system was most common.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20445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fraction of pediatric TB cases with extrapulmonary involvement varied by the age subgroups. The early adolescent group (age 10–14 years) had the highest percentage of extrapulmonary disease, but the infant group (age &lt; 1 years) had a higher percentage of combined pulmonary and extrapulmonary disease.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2407025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extrapulmonary sites are compared by age group, disease in the lymphatic system was the most common form in all age groups except the infant age group (age &lt;1 years). Disseminated disease, represented by </a:t>
            </a:r>
            <a:r>
              <a:rPr lang="en-US" dirty="0" err="1" smtClean="0"/>
              <a:t>miliary</a:t>
            </a:r>
            <a:r>
              <a:rPr lang="en-US" dirty="0" smtClean="0"/>
              <a:t> TB, and disease of the central nervous system (meningeal) were more common in the younger age groups, while bone and joint disease was most common in the early adolescent group (age 10–14 years).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51124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Foreign-born infants under 1 year of age with extrapulmonary TB had a higher percentage of TB of the lymphatic system than U.S.-born children. U.S.-born children had a higher percentage of disease in the central nervous system (meningeal). The reasons for these differences are unknown.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92673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for the older age groups are less pronounced. For the toddler/preschool group (age 1 – 4 years), disease of the central nervous system (meningeal) was greater for U.S.-born children than for foreign-born children, but the difference was not as pronounced as it was for infants.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639615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patterns for extrapulmonary TB in school age children (age 5–9 years) were similar to those of the toddler/pre-school age group, with a slightly greater percentage for lymphatic disease in both U.S.-born and foreign-born children.</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404098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children 10–14 years old, the fraction of total cases that were extrapulmonary was slightly greater than for the younger age groups, with a small but persistent predominance in U.S.-born children.  Lymphatic sites were diminished somewhat and all other categories accounted for the overall increase.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012520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 is an indicator disease for HIV infection, but the rate of testing in pediatric TB cases that is reported with surveillance results is low: less than 27%.  Of the subset of cases that included an HIV test result, 3.3% had a positive result.  </a:t>
            </a:r>
          </a:p>
          <a:p>
            <a:r>
              <a:rPr lang="en-US" dirty="0" smtClean="0"/>
              <a:t>All TB patients, regardless of age, should be offered opt-out testing for HIV infection, in accordance with national guidelines.  Results are shown through 2014 only because</a:t>
            </a:r>
            <a:r>
              <a:rPr lang="en-US" baseline="0" dirty="0" smtClean="0"/>
              <a:t> of delays in reporting HIV status for all patients.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09099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of TB are counted according to a set of criteria (the “case definition”) which is specific to the United States. Only incident (or new) cases that are diagnosed in the United States are included, and cases are verified by three levels of certainty, depending on the types of information that are available to healthcare practitioners and public health authorities. The verification of cases is an interactive process between healthcare practitioners and public health authorities and between public health authorities and CDC.</a:t>
            </a:r>
          </a:p>
          <a:p>
            <a:r>
              <a:rPr lang="en-US" dirty="0" smtClean="0"/>
              <a:t>The verification of cases is especially important when considering the epidemiology of TB in children, because a smaller fraction of cases among this age group are confirmed by bacteriology. Therefore, the statistics for children are more sensitive to changes in medical practice and notification than they are for adults.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640237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Drug resistance results are possible only for TB cases that are confirmed by culture results; the rates that are shown here are based on those cases. The percentage of pediatric cases with resistance to at least one drug increased through 2005.  Since then, the percentage has varied between 10</a:t>
            </a:r>
            <a:r>
              <a:rPr lang="en-US" baseline="0" dirty="0" smtClean="0"/>
              <a:t> – 25%</a:t>
            </a:r>
            <a:r>
              <a:rPr lang="en-US" dirty="0" smtClean="0"/>
              <a:t>, before leveling off in 2014, the most recent year with complete reporting.  However, the percentage of cases with multidrug resistance (MDR), that is, resistance to at least isoniazid and rifampin, has remained stable  at 1-2%).</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893665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American Thoracic Society, the American Academy of Pediatrics, and CDC strongly recommend directly observed therapy (DOT) for all TB patients. DOT means that the ingestion of each dose of medication is observed by a trained worker, who should not be a family member. The fraction of pediatric cases with at least partial DOT reported has increased since 1993.  Information on DOT</a:t>
            </a:r>
            <a:r>
              <a:rPr lang="en-US" baseline="0" dirty="0" smtClean="0"/>
              <a:t> is reported at case completion, which can be up to two years after initial case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1506665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treatment-completion rate was high: 95.6% averaged over the years for which final treatment data were available. Death was an uncommon reason for the end of treatment, although the death rate of 0.5% is greater than expected for a population in this age group. (For all age groups in the United States, death was the reason that therapy was stopped for approximately 7% of TB patients.)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339293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death associated with a report of TB was more common for the youngest age group, infants. For the statistics shown here, death at the time of diagnosis (i.e., before treatment was started) and during treatment were combined. Cause of death was not included in TB case reports for the full time period analyzed.</a:t>
            </a:r>
          </a:p>
          <a:p>
            <a:r>
              <a:rPr lang="en-US" b="1" dirty="0" smtClean="0"/>
              <a:t>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28151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Since 1993, the number of TB cases in the United States has been decreasing for each age group.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relative changes are less apparent for the two younger age groups because the number of cases is smaller. </a:t>
            </a:r>
            <a:r>
              <a:rPr lang="en-US" dirty="0" smtClean="0"/>
              <a:t>However, since 2013, patients</a:t>
            </a:r>
            <a:r>
              <a:rPr lang="en-US" baseline="0" dirty="0" smtClean="0"/>
              <a:t> 45 and older have experienced a slight increase in cases.  </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409658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TB case rates are shown on a logarithmic scale, the relative trends can be compared by inspection. Straight lines with a negative (i.e., downward) slope demonstrate a constant decline (i.e., exponential decay or rate of decrease). The pattern for the overall United States (dark blue line), 1993</a:t>
            </a:r>
            <a:r>
              <a:rPr lang="en-US" dirty="0" smtClean="0">
                <a:cs typeface="Times New Roman" pitchFamily="18" charset="0"/>
              </a:rPr>
              <a:t>–</a:t>
            </a:r>
            <a:r>
              <a:rPr lang="en-US" dirty="0" smtClean="0"/>
              <a:t>2000, is a good example of this. </a:t>
            </a:r>
            <a:r>
              <a:rPr lang="en-US" baseline="0" dirty="0" smtClean="0"/>
              <a:t> The pattern for the pediatric age group (&lt;15yrs) shows that the TB rate is lower than the rates for the other groups but is declining at about the same rate. The average annual percent change for the &lt;15 years old group is 3.4%.  Most age groups experienced a decline in rates from 1993 through 2013.  However, there has been a leveling of incidence rates since 2013.</a:t>
            </a: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41534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pediatric age group (&lt; 15 years) can be divided into four groups that reflect age-dependent differences in TB pathophysiology that have been noted historically:</a:t>
            </a:r>
          </a:p>
          <a:p>
            <a:pPr lvl="0"/>
            <a:r>
              <a:rPr lang="en-US" dirty="0" smtClean="0"/>
              <a:t>Age &lt; 1 year: Infancy. Cases in this age group represent the most recent transmission and also are slightly more likely to be the severe forms of disease that were uniformly fatal before the discovery of chemotherapy.</a:t>
            </a:r>
          </a:p>
          <a:p>
            <a:pPr lvl="0"/>
            <a:r>
              <a:rPr lang="en-US" dirty="0" smtClean="0"/>
              <a:t>Age 1–4 years: Toddler/preschool. In this transitional age group, primary pulmonary TB is the most common form, and self-resolution of recent infection is a greater possibility.</a:t>
            </a:r>
          </a:p>
          <a:p>
            <a:pPr lvl="0"/>
            <a:r>
              <a:rPr lang="en-US" dirty="0" smtClean="0"/>
              <a:t>Age 5–9 years</a:t>
            </a:r>
            <a:r>
              <a:rPr lang="en-US" u="none" dirty="0" smtClean="0"/>
              <a:t>: </a:t>
            </a:r>
            <a:r>
              <a:rPr lang="en-US" u="none" dirty="0" smtClean="0">
                <a:solidFill>
                  <a:srgbClr val="FF0000"/>
                </a:solidFill>
              </a:rPr>
              <a:t>Primary</a:t>
            </a:r>
            <a:r>
              <a:rPr lang="en-US" u="none" dirty="0" smtClean="0"/>
              <a:t> </a:t>
            </a:r>
            <a:r>
              <a:rPr lang="en-US" dirty="0" smtClean="0"/>
              <a:t>School age. In this age group, primary pulmonary TB is the expected form of disease, but rare instances of contagious adult form/reactivation disease are reported.</a:t>
            </a:r>
          </a:p>
          <a:p>
            <a:pPr lvl="0"/>
            <a:r>
              <a:rPr lang="en-US" dirty="0" smtClean="0"/>
              <a:t>Age 10–14 years: Early adolescence. Another transitional period, where disease patterns more similar to adult forms become more prevalent.</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95729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Overall, the number of TB cases in all pediatric age groups has decreased, 1993–2015.  The most dramatic drop has been among the toddler/preschool group (age 1–4 years).  However, the number</a:t>
            </a:r>
            <a:r>
              <a:rPr lang="en-US" baseline="0" dirty="0" smtClean="0"/>
              <a:t> of cases in each pediatric age group has leveled off over the past 3-4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172958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population-adjusted rates for the infant (&lt;1 year) age group and the toddler/preschool (1-4 years) age group have been consistently higher than the rates for the </a:t>
            </a:r>
            <a:r>
              <a:rPr lang="en-US" u="none" dirty="0" smtClean="0"/>
              <a:t>primary</a:t>
            </a:r>
            <a:r>
              <a:rPr lang="en-US" dirty="0" smtClean="0"/>
              <a:t> school age (5-9 years) group and the early adolescence (10-14 years) group. All groups had similar degrees of decline from 1993 to present.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147432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By the standard categories of race and ethnicity, the greatest number of cases since 1998 has been among Hispanic children.</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127383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5347" y="1"/>
            <a:ext cx="6863347" cy="738089"/>
          </a:xfrm>
          <a:prstGeom prst="rect">
            <a:avLst/>
          </a:prstGeom>
        </p:spPr>
      </p:pic>
      <p:sp>
        <p:nvSpPr>
          <p:cNvPr id="7" name="Title 1"/>
          <p:cNvSpPr>
            <a:spLocks noGrp="1"/>
          </p:cNvSpPr>
          <p:nvPr>
            <p:ph type="title"/>
          </p:nvPr>
        </p:nvSpPr>
        <p:spPr>
          <a:xfrm>
            <a:off x="342899" y="1039553"/>
            <a:ext cx="6306733" cy="885728"/>
          </a:xfrm>
          <a:prstGeom prst="rect">
            <a:avLst/>
          </a:prstGeom>
        </p:spPr>
        <p:txBody>
          <a:bodyPr/>
          <a:lstStyle>
            <a:lvl1pPr algn="l">
              <a:lnSpc>
                <a:spcPts val="2250"/>
              </a:lnSpc>
              <a:defRPr sz="21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500" b="1" baseline="0">
                <a:solidFill>
                  <a:srgbClr val="00788A"/>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500"/>
              </a:lnSpc>
              <a:buNone/>
              <a:defRPr sz="135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2900" y="90152"/>
            <a:ext cx="5177307" cy="646331"/>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6858000" cy="134374"/>
          </a:xfrm>
          <a:prstGeom prst="rect">
            <a:avLst/>
          </a:prstGeom>
        </p:spPr>
      </p:pic>
      <p:sp>
        <p:nvSpPr>
          <p:cNvPr id="6" name="Text Placeholder 7"/>
          <p:cNvSpPr>
            <a:spLocks noGrp="1"/>
          </p:cNvSpPr>
          <p:nvPr>
            <p:ph type="body" sz="quarter" idx="10"/>
          </p:nvPr>
        </p:nvSpPr>
        <p:spPr>
          <a:xfrm>
            <a:off x="342900" y="1158875"/>
            <a:ext cx="6172200" cy="3341688"/>
          </a:xfrm>
        </p:spPr>
        <p:txBody>
          <a:bodyPr/>
          <a:lstStyle>
            <a:lvl1pPr marL="257175" indent="-257175">
              <a:buClr>
                <a:srgbClr val="006A71"/>
              </a:buClr>
              <a:buFont typeface="Wingdings" panose="05000000000000000000" pitchFamily="2" charset="2"/>
              <a:buChar char="§"/>
              <a:defRPr sz="1800" b="1">
                <a:solidFill>
                  <a:srgbClr val="00788A"/>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6857397"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3350323"/>
            <a:ext cx="6221185"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342901" y="4425696"/>
            <a:ext cx="58293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71488" y="1370013"/>
            <a:ext cx="5915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42889" y="1834378"/>
            <a:ext cx="6306733" cy="885728"/>
          </a:xfrm>
        </p:spPr>
        <p:txBody>
          <a:bodyPr/>
          <a:lstStyle/>
          <a:p>
            <a:pPr algn="ctr"/>
            <a:r>
              <a:rPr lang="en-US" altLang="en-US" dirty="0">
                <a:solidFill>
                  <a:srgbClr val="006166"/>
                </a:solidFill>
              </a:rPr>
              <a:t>Epidemiology of </a:t>
            </a:r>
            <a:r>
              <a:rPr lang="en-US" altLang="en-US" dirty="0" smtClean="0">
                <a:solidFill>
                  <a:srgbClr val="006166"/>
                </a:solidFill>
              </a:rPr>
              <a:t/>
            </a:r>
            <a:br>
              <a:rPr lang="en-US" altLang="en-US" dirty="0" smtClean="0">
                <a:solidFill>
                  <a:srgbClr val="006166"/>
                </a:solidFill>
              </a:rPr>
            </a:br>
            <a:r>
              <a:rPr lang="en-US" altLang="en-US" dirty="0" smtClean="0">
                <a:solidFill>
                  <a:srgbClr val="006166"/>
                </a:solidFill>
              </a:rPr>
              <a:t>Pediatric </a:t>
            </a:r>
            <a:r>
              <a:rPr lang="en-US" altLang="en-US" dirty="0">
                <a:solidFill>
                  <a:srgbClr val="006166"/>
                </a:solidFill>
              </a:rPr>
              <a:t>Tuberculosis </a:t>
            </a:r>
            <a:br>
              <a:rPr lang="en-US" altLang="en-US" dirty="0">
                <a:solidFill>
                  <a:srgbClr val="006166"/>
                </a:solidFill>
              </a:rPr>
            </a:br>
            <a:r>
              <a:rPr lang="en-US" altLang="en-US" dirty="0">
                <a:solidFill>
                  <a:srgbClr val="006166"/>
                </a:solidFill>
              </a:rPr>
              <a:t>in the United States, 1993–2015</a:t>
            </a:r>
          </a:p>
        </p:txBody>
      </p:sp>
      <p:sp>
        <p:nvSpPr>
          <p:cNvPr id="2" name="Subtitle 1"/>
          <p:cNvSpPr>
            <a:spLocks noGrp="1"/>
          </p:cNvSpPr>
          <p:nvPr>
            <p:ph type="subTitle" idx="1"/>
          </p:nvPr>
        </p:nvSpPr>
        <p:spPr>
          <a:xfrm>
            <a:off x="994845" y="3188489"/>
            <a:ext cx="5002823" cy="1119193"/>
          </a:xfrm>
        </p:spPr>
        <p:txBody>
          <a:bodyPr/>
          <a:lstStyle/>
          <a:p>
            <a:pPr algn="ctr"/>
            <a:r>
              <a:rPr lang="en-US" sz="1400" b="0" dirty="0"/>
              <a:t>Surveillance, Epidemiology, and </a:t>
            </a:r>
            <a:endParaRPr lang="en-US" sz="1400" b="0" dirty="0" smtClean="0"/>
          </a:p>
          <a:p>
            <a:pPr algn="ctr"/>
            <a:r>
              <a:rPr lang="en-US" sz="1400" b="0" dirty="0" smtClean="0"/>
              <a:t>Outbreak Investigations Branch</a:t>
            </a:r>
          </a:p>
          <a:p>
            <a:pPr algn="ctr"/>
            <a:r>
              <a:rPr lang="en-US" sz="1400" b="0" dirty="0" smtClean="0"/>
              <a:t>Division of Tuberculosis Elimination</a:t>
            </a:r>
          </a:p>
          <a:p>
            <a:pPr algn="ctr"/>
            <a:endParaRPr lang="en-US" sz="1400" b="0" dirty="0" smtClean="0"/>
          </a:p>
          <a:p>
            <a:endParaRPr lang="en-US" dirty="0"/>
          </a:p>
          <a:p>
            <a:endParaRPr lang="en-US" dirty="0" smtClean="0"/>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307682"/>
            <a:ext cx="1428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
            </a:r>
            <a:br>
              <a:rPr lang="en-US" dirty="0"/>
            </a:br>
            <a:r>
              <a:rPr lang="en-US" dirty="0"/>
              <a:t/>
            </a:r>
            <a:br>
              <a:rPr lang="en-US" dirty="0"/>
            </a:br>
            <a:r>
              <a:rPr lang="en-US" dirty="0" smtClean="0"/>
              <a:t>Pediatric TB Case Rates* by Race/Ethnicity, </a:t>
            </a:r>
            <a:br>
              <a:rPr lang="en-US" dirty="0" smtClean="0"/>
            </a:br>
            <a:r>
              <a:rPr lang="en-US" dirty="0" smtClean="0"/>
              <a:t>1993–2015</a:t>
            </a:r>
            <a:r>
              <a:rPr lang="en-US" dirty="0"/>
              <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83684245"/>
              </p:ext>
            </p:extLst>
          </p:nvPr>
        </p:nvGraphicFramePr>
        <p:xfrm>
          <a:off x="0" y="914400"/>
          <a:ext cx="6796100" cy="38920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bwMode="auto">
          <a:xfrm>
            <a:off x="0" y="4458891"/>
            <a:ext cx="10972800" cy="83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sz="900" b="0" dirty="0" smtClean="0">
                <a:solidFill>
                  <a:srgbClr val="343434"/>
                </a:solidFill>
              </a:rPr>
              <a:t>Note: Rates presented on a logarithmic scale. </a:t>
            </a:r>
          </a:p>
          <a:p>
            <a:pPr marL="0" indent="0">
              <a:spcBef>
                <a:spcPts val="0"/>
              </a:spcBef>
              <a:buNone/>
            </a:pPr>
            <a:r>
              <a:rPr lang="en-US" sz="900" b="0" dirty="0" smtClean="0">
                <a:solidFill>
                  <a:srgbClr val="343434"/>
                </a:solidFill>
              </a:rPr>
              <a:t>*Rates are per 100,000 persons                                                        </a:t>
            </a:r>
          </a:p>
          <a:p>
            <a:pPr marL="0" indent="0">
              <a:lnSpc>
                <a:spcPct val="50000"/>
              </a:lnSpc>
              <a:spcBef>
                <a:spcPct val="50000"/>
              </a:spcBef>
              <a:buNone/>
            </a:pPr>
            <a:r>
              <a:rPr lang="en-US" sz="900" b="0" dirty="0" smtClean="0">
                <a:solidFill>
                  <a:srgbClr val="343434"/>
                </a:solidFill>
              </a:rPr>
              <a:t>Multiple race / ethnicity, American Indian/Alaska Native and Native Hawaiian and Other Pacific Islander  rate not shown because of</a:t>
            </a:r>
          </a:p>
          <a:p>
            <a:pPr marL="0" indent="0">
              <a:lnSpc>
                <a:spcPct val="50000"/>
              </a:lnSpc>
              <a:spcBef>
                <a:spcPct val="50000"/>
              </a:spcBef>
              <a:buNone/>
            </a:pPr>
            <a:r>
              <a:rPr lang="en-US" sz="900" b="0" dirty="0" smtClean="0">
                <a:solidFill>
                  <a:srgbClr val="343434"/>
                </a:solidFill>
              </a:rPr>
              <a:t> small denominators</a:t>
            </a:r>
          </a:p>
          <a:p>
            <a:endParaRPr lang="en-US" dirty="0"/>
          </a:p>
        </p:txBody>
      </p:sp>
    </p:spTree>
    <p:extLst>
      <p:ext uri="{BB962C8B-B14F-4D97-AF65-F5344CB8AC3E}">
        <p14:creationId xmlns:p14="http://schemas.microsoft.com/office/powerpoint/2010/main" val="25286295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
            </a:r>
            <a:br>
              <a:rPr lang="en-US" dirty="0"/>
            </a:br>
            <a:r>
              <a:rPr lang="en-US" dirty="0"/>
              <a:t/>
            </a:r>
            <a:br>
              <a:rPr lang="en-US" dirty="0"/>
            </a:br>
            <a:r>
              <a:rPr lang="en-US" dirty="0"/>
              <a:t>Pediatric TB Case </a:t>
            </a:r>
            <a:r>
              <a:rPr lang="en-US" dirty="0" smtClean="0"/>
              <a:t>Rates* </a:t>
            </a:r>
            <a:r>
              <a:rPr lang="en-US" dirty="0"/>
              <a:t>among U.S.-born and Foreign-born Children, </a:t>
            </a:r>
            <a:r>
              <a:rPr lang="en-US" dirty="0" smtClean="0"/>
              <a:t>1994–2015</a:t>
            </a:r>
            <a:r>
              <a:rPr lang="en-US" dirty="0"/>
              <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23465364"/>
              </p:ext>
            </p:extLst>
          </p:nvPr>
        </p:nvGraphicFramePr>
        <p:xfrm>
          <a:off x="0" y="914400"/>
          <a:ext cx="6796100" cy="38920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bwMode="auto">
          <a:xfrm>
            <a:off x="0" y="4664529"/>
            <a:ext cx="10972800" cy="47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sz="900" b="0" dirty="0">
                <a:solidFill>
                  <a:srgbClr val="343434"/>
                </a:solidFill>
              </a:rPr>
              <a:t>*</a:t>
            </a:r>
            <a:r>
              <a:rPr lang="en-US" sz="900" b="0" dirty="0" smtClean="0">
                <a:solidFill>
                  <a:srgbClr val="343434"/>
                </a:solidFill>
              </a:rPr>
              <a:t>Rates are per 100,000 persons</a:t>
            </a:r>
            <a:endParaRPr lang="en-US" sz="900" b="0" dirty="0">
              <a:solidFill>
                <a:srgbClr val="343434"/>
              </a:solidFill>
            </a:endParaRPr>
          </a:p>
          <a:p>
            <a:pPr marL="0" indent="0">
              <a:spcBef>
                <a:spcPts val="0"/>
              </a:spcBef>
              <a:buNone/>
            </a:pPr>
            <a:r>
              <a:rPr lang="en-US" sz="900" b="0" dirty="0" smtClean="0">
                <a:solidFill>
                  <a:srgbClr val="343434"/>
                </a:solidFill>
              </a:rPr>
              <a:t>Note:  Rates presented on a logarithmic scale.  Case data totals beginning in 1994</a:t>
            </a:r>
          </a:p>
        </p:txBody>
      </p:sp>
    </p:spTree>
    <p:extLst>
      <p:ext uri="{BB962C8B-B14F-4D97-AF65-F5344CB8AC3E}">
        <p14:creationId xmlns:p14="http://schemas.microsoft.com/office/powerpoint/2010/main" val="42381880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
            </a:r>
            <a:br>
              <a:rPr lang="en-US" dirty="0"/>
            </a:br>
            <a:r>
              <a:rPr lang="en-US" dirty="0"/>
              <a:t/>
            </a:r>
            <a:br>
              <a:rPr lang="en-US" dirty="0"/>
            </a:br>
            <a:r>
              <a:rPr lang="en-US" dirty="0"/>
              <a:t>Pediatric TB Case </a:t>
            </a:r>
            <a:r>
              <a:rPr lang="en-US" dirty="0" smtClean="0"/>
              <a:t>Rates* </a:t>
            </a:r>
            <a:r>
              <a:rPr lang="en-US" dirty="0"/>
              <a:t>among U.S.-born and Foreign-born Children, </a:t>
            </a:r>
            <a:r>
              <a:rPr lang="en-US" dirty="0" smtClean="0"/>
              <a:t>1994–2015</a:t>
            </a:r>
            <a:r>
              <a:rPr lang="en-US" dirty="0"/>
              <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6244232"/>
              </p:ext>
            </p:extLst>
          </p:nvPr>
        </p:nvGraphicFramePr>
        <p:xfrm>
          <a:off x="0" y="914400"/>
          <a:ext cx="6796100" cy="38920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bwMode="auto">
          <a:xfrm>
            <a:off x="0" y="4664529"/>
            <a:ext cx="10972800" cy="47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sz="900" b="0" dirty="0" smtClean="0">
                <a:solidFill>
                  <a:srgbClr val="343434"/>
                </a:solidFill>
              </a:rPr>
              <a:t>*Rates are per 100,000 persons</a:t>
            </a:r>
          </a:p>
          <a:p>
            <a:pPr marL="0" indent="0">
              <a:spcBef>
                <a:spcPts val="0"/>
              </a:spcBef>
              <a:buNone/>
            </a:pPr>
            <a:r>
              <a:rPr lang="en-US" sz="900" b="0" dirty="0" smtClean="0">
                <a:solidFill>
                  <a:srgbClr val="343434"/>
                </a:solidFill>
              </a:rPr>
              <a:t>Note: Rate presented on a logarithmic scale. </a:t>
            </a:r>
            <a:r>
              <a:rPr lang="en-US" sz="900" b="0" dirty="0">
                <a:solidFill>
                  <a:srgbClr val="343434"/>
                </a:solidFill>
              </a:rPr>
              <a:t>Case data totals beginning in </a:t>
            </a:r>
            <a:r>
              <a:rPr lang="en-US" sz="900" b="0" dirty="0" smtClean="0">
                <a:solidFill>
                  <a:srgbClr val="343434"/>
                </a:solidFill>
              </a:rPr>
              <a:t>1994</a:t>
            </a:r>
            <a:endParaRPr lang="en-US" sz="900" b="0" dirty="0">
              <a:solidFill>
                <a:srgbClr val="343434"/>
              </a:solidFill>
            </a:endParaRPr>
          </a:p>
        </p:txBody>
      </p:sp>
    </p:spTree>
    <p:extLst>
      <p:ext uri="{BB962C8B-B14F-4D97-AF65-F5344CB8AC3E}">
        <p14:creationId xmlns:p14="http://schemas.microsoft.com/office/powerpoint/2010/main" val="16657482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Number and Percentage of Pediatric TB Cases by U.S. and Foreign Birth, </a:t>
            </a:r>
            <a:br>
              <a:rPr lang="en-US" dirty="0"/>
            </a:br>
            <a:r>
              <a:rPr lang="en-US" dirty="0"/>
              <a:t>1993–2015</a:t>
            </a:r>
          </a:p>
        </p:txBody>
      </p:sp>
      <p:graphicFrame>
        <p:nvGraphicFramePr>
          <p:cNvPr id="9" name="Content Placeholder 7"/>
          <p:cNvGraphicFramePr>
            <a:graphicFrameLocks/>
          </p:cNvGraphicFramePr>
          <p:nvPr>
            <p:extLst>
              <p:ext uri="{D42A27DB-BD31-4B8C-83A1-F6EECF244321}">
                <p14:modId xmlns:p14="http://schemas.microsoft.com/office/powerpoint/2010/main" val="353571897"/>
              </p:ext>
            </p:extLst>
          </p:nvPr>
        </p:nvGraphicFramePr>
        <p:xfrm>
          <a:off x="-30950" y="1285875"/>
          <a:ext cx="6857999" cy="3750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5392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0"/>
            <p:extLst>
              <p:ext uri="{D42A27DB-BD31-4B8C-83A1-F6EECF244321}">
                <p14:modId xmlns:p14="http://schemas.microsoft.com/office/powerpoint/2010/main" val="559263844"/>
              </p:ext>
            </p:extLst>
          </p:nvPr>
        </p:nvGraphicFramePr>
        <p:xfrm>
          <a:off x="487973" y="1474159"/>
          <a:ext cx="5936274" cy="3079232"/>
        </p:xfrm>
        <a:graphic>
          <a:graphicData uri="http://schemas.openxmlformats.org/drawingml/2006/table">
            <a:tbl>
              <a:tblPr firstRow="1" bandRow="1">
                <a:tableStyleId>{7DF18680-E054-41AD-8BC1-D1AEF772440D}</a:tableStyleId>
              </a:tblPr>
              <a:tblGrid>
                <a:gridCol w="2241981"/>
                <a:gridCol w="3694293"/>
              </a:tblGrid>
              <a:tr h="480812">
                <a:tc gridSpan="2">
                  <a:txBody>
                    <a:bodyPr/>
                    <a:lstStyle/>
                    <a:p>
                      <a:pPr algn="ctr"/>
                      <a:r>
                        <a:rPr lang="en-US" sz="2000" dirty="0" smtClean="0">
                          <a:solidFill>
                            <a:srgbClr val="FFFFFF"/>
                          </a:solidFill>
                          <a:latin typeface="Calibri" panose="020F0502020204030204" pitchFamily="34" charset="0"/>
                        </a:rPr>
                        <a:t>1993-2015</a:t>
                      </a:r>
                      <a:endParaRPr lang="en-US" sz="2000" dirty="0">
                        <a:solidFill>
                          <a:srgbClr val="FFFFFF"/>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rgbClr val="00788A"/>
                    </a:solidFill>
                  </a:tcPr>
                </a:tc>
              </a:tr>
              <a:tr h="496532">
                <a:tc>
                  <a:txBody>
                    <a:bodyPr/>
                    <a:lstStyle/>
                    <a:p>
                      <a:pPr algn="ctr"/>
                      <a:r>
                        <a:rPr lang="en-US" sz="1400" b="1" dirty="0" smtClean="0">
                          <a:solidFill>
                            <a:srgbClr val="FFFFFF"/>
                          </a:solidFill>
                          <a:latin typeface="Calibri" panose="020F0502020204030204" pitchFamily="34" charset="0"/>
                        </a:rPr>
                        <a:t>Country</a:t>
                      </a:r>
                      <a:endParaRPr lang="en-US" sz="1400" b="1" dirty="0">
                        <a:solidFill>
                          <a:srgbClr val="FFFFFF"/>
                        </a:solidFill>
                        <a:latin typeface="Calibri" panose="020F0502020204030204" pitchFamily="34" charset="0"/>
                      </a:endParaRPr>
                    </a:p>
                  </a:txBody>
                  <a:tcPr anchor="b">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endParaRPr lang="en-US" sz="1400" b="1" dirty="0" smtClean="0">
                        <a:solidFill>
                          <a:srgbClr val="FFFFFF"/>
                        </a:solidFill>
                        <a:latin typeface="Calibri" panose="020F0502020204030204" pitchFamily="34" charset="0"/>
                      </a:endParaRPr>
                    </a:p>
                    <a:p>
                      <a:pPr algn="ctr"/>
                      <a:r>
                        <a:rPr lang="en-US" sz="1400" b="1" dirty="0" smtClean="0">
                          <a:solidFill>
                            <a:srgbClr val="FFFFFF"/>
                          </a:solidFill>
                          <a:latin typeface="Calibri" panose="020F0502020204030204" pitchFamily="34" charset="0"/>
                        </a:rPr>
                        <a:t>N</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284776">
                <a:tc>
                  <a:txBody>
                    <a:bodyPr/>
                    <a:lstStyle/>
                    <a:p>
                      <a:pPr algn="ctr"/>
                      <a:r>
                        <a:rPr lang="en-US" dirty="0" smtClean="0">
                          <a:solidFill>
                            <a:srgbClr val="005DAA"/>
                          </a:solidFill>
                          <a:latin typeface="Calibri" panose="020F0502020204030204" pitchFamily="34" charset="0"/>
                        </a:rPr>
                        <a:t>Mexico</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1,722</a:t>
                      </a:r>
                      <a:endParaRPr lang="en-US" dirty="0">
                        <a:solidFill>
                          <a:srgbClr val="005DAA"/>
                        </a:solidFill>
                        <a:latin typeface="Calibri" panose="020F050202020403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algn="ctr"/>
                      <a:r>
                        <a:rPr lang="en-US" dirty="0" smtClean="0">
                          <a:solidFill>
                            <a:srgbClr val="005DAA"/>
                          </a:solidFill>
                          <a:latin typeface="Calibri" panose="020F0502020204030204" pitchFamily="34" charset="0"/>
                        </a:rPr>
                        <a:t>Philippines</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417</a:t>
                      </a:r>
                      <a:endParaRPr lang="en-US" dirty="0">
                        <a:solidFill>
                          <a:srgbClr val="005DAA"/>
                        </a:solidFill>
                        <a:latin typeface="Calibri" panose="020F0502020204030204" pitchFamily="34" charset="0"/>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algn="ctr"/>
                      <a:r>
                        <a:rPr lang="en-US" dirty="0" smtClean="0">
                          <a:solidFill>
                            <a:srgbClr val="005DAA"/>
                          </a:solidFill>
                          <a:latin typeface="Calibri" panose="020F0502020204030204" pitchFamily="34" charset="0"/>
                        </a:rPr>
                        <a:t>Somalia</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266</a:t>
                      </a:r>
                      <a:endParaRPr lang="en-US" dirty="0">
                        <a:solidFill>
                          <a:srgbClr val="005DAA"/>
                        </a:solidFill>
                        <a:latin typeface="Calibri" panose="020F050202020403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algn="ctr"/>
                      <a:r>
                        <a:rPr lang="en-US" dirty="0" smtClean="0">
                          <a:solidFill>
                            <a:srgbClr val="005DAA"/>
                          </a:solidFill>
                          <a:latin typeface="Calibri" panose="020F0502020204030204" pitchFamily="34" charset="0"/>
                        </a:rPr>
                        <a:t>Vietnam</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243</a:t>
                      </a:r>
                      <a:endParaRPr lang="en-US" dirty="0">
                        <a:solidFill>
                          <a:srgbClr val="005DAA"/>
                        </a:solidFill>
                        <a:latin typeface="Calibri" panose="020F050202020403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algn="ctr"/>
                      <a:r>
                        <a:rPr lang="en-US" dirty="0" smtClean="0">
                          <a:solidFill>
                            <a:srgbClr val="005DAA"/>
                          </a:solidFill>
                          <a:latin typeface="Calibri" panose="020F0502020204030204" pitchFamily="34" charset="0"/>
                        </a:rPr>
                        <a:t>Haiti</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213</a:t>
                      </a:r>
                      <a:endParaRPr lang="en-US" dirty="0">
                        <a:solidFill>
                          <a:srgbClr val="005DAA"/>
                        </a:solidFill>
                        <a:latin typeface="Calibri" panose="020F050202020403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algn="ctr"/>
                      <a:r>
                        <a:rPr lang="en-US" dirty="0" smtClean="0">
                          <a:solidFill>
                            <a:srgbClr val="005DAA"/>
                          </a:solidFill>
                          <a:latin typeface="Calibri" panose="020F0502020204030204" pitchFamily="34" charset="0"/>
                        </a:rPr>
                        <a:t>Ethiopia</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207</a:t>
                      </a:r>
                      <a:endParaRPr lang="en-US" dirty="0">
                        <a:solidFill>
                          <a:srgbClr val="005DAA"/>
                        </a:solidFill>
                        <a:latin typeface="Calibri" panose="020F050202020403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algn="ctr"/>
                      <a:r>
                        <a:rPr lang="en-US" dirty="0" smtClean="0">
                          <a:solidFill>
                            <a:srgbClr val="005DAA"/>
                          </a:solidFill>
                          <a:latin typeface="Calibri" panose="020F0502020204030204" pitchFamily="34" charset="0"/>
                        </a:rPr>
                        <a:t>Other</a:t>
                      </a:r>
                      <a:endParaRPr lang="en-US" dirty="0">
                        <a:solidFill>
                          <a:srgbClr val="005DAA"/>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2,216</a:t>
                      </a:r>
                      <a:endParaRPr lang="en-US" dirty="0">
                        <a:solidFill>
                          <a:srgbClr val="005DAA"/>
                        </a:solidFill>
                        <a:latin typeface="Calibri" panose="020F050202020403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15" name="Title 14"/>
          <p:cNvSpPr>
            <a:spLocks noGrp="1"/>
          </p:cNvSpPr>
          <p:nvPr>
            <p:ph type="title"/>
          </p:nvPr>
        </p:nvSpPr>
        <p:spPr>
          <a:xfrm>
            <a:off x="370010" y="211704"/>
            <a:ext cx="6172200" cy="1079213"/>
          </a:xfrm>
        </p:spPr>
        <p:txBody>
          <a:bodyPr/>
          <a:lstStyle/>
          <a:p>
            <a:pPr algn="ctr"/>
            <a:r>
              <a:rPr lang="en-US" dirty="0"/>
              <a:t>Number of Pediatric TB Cases with Foreign Birth by Birth Country*, </a:t>
            </a:r>
            <a:r>
              <a:rPr lang="en-US" dirty="0" smtClean="0"/>
              <a:t>1993–2015</a:t>
            </a:r>
            <a:br>
              <a:rPr lang="en-US" dirty="0" smtClean="0"/>
            </a:br>
            <a:r>
              <a:rPr lang="en-US" dirty="0" smtClean="0">
                <a:solidFill>
                  <a:schemeClr val="accent4">
                    <a:lumMod val="75000"/>
                  </a:schemeClr>
                </a:solidFill>
              </a:rPr>
              <a:t>N=5,284</a:t>
            </a:r>
            <a:endParaRPr lang="en-US" dirty="0">
              <a:solidFill>
                <a:schemeClr val="accent4">
                  <a:lumMod val="75000"/>
                </a:schemeClr>
              </a:solidFill>
            </a:endParaRPr>
          </a:p>
        </p:txBody>
      </p:sp>
      <p:sp>
        <p:nvSpPr>
          <p:cNvPr id="4" name="Text Placeholder 3"/>
          <p:cNvSpPr txBox="1">
            <a:spLocks/>
          </p:cNvSpPr>
          <p:nvPr/>
        </p:nvSpPr>
        <p:spPr bwMode="auto">
          <a:xfrm>
            <a:off x="0" y="4840048"/>
            <a:ext cx="10972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sz="900" b="0" dirty="0" smtClean="0">
                <a:solidFill>
                  <a:srgbClr val="343434"/>
                </a:solidFill>
              </a:rPr>
              <a:t>*Ranked by Counts</a:t>
            </a:r>
          </a:p>
        </p:txBody>
      </p:sp>
    </p:spTree>
    <p:extLst>
      <p:ext uri="{BB962C8B-B14F-4D97-AF65-F5344CB8AC3E}">
        <p14:creationId xmlns:p14="http://schemas.microsoft.com/office/powerpoint/2010/main" val="9361106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89" y="201330"/>
            <a:ext cx="6172200" cy="857250"/>
          </a:xfrm>
        </p:spPr>
        <p:txBody>
          <a:bodyPr/>
          <a:lstStyle/>
          <a:p>
            <a:pPr algn="ctr"/>
            <a:r>
              <a:rPr lang="en-US" dirty="0"/>
              <a:t>Percentage of Pediatric TB Cases with Foreign Birth by Birth Country</a:t>
            </a:r>
            <a:r>
              <a:rPr lang="en-US" dirty="0" smtClean="0"/>
              <a:t>, </a:t>
            </a:r>
            <a:r>
              <a:rPr lang="en-US" dirty="0"/>
              <a:t>1993 and 2015</a:t>
            </a:r>
            <a:endParaRPr lang="en-US" dirty="0">
              <a:solidFill>
                <a:srgbClr val="00788A"/>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43045918"/>
              </p:ext>
            </p:extLst>
          </p:nvPr>
        </p:nvGraphicFramePr>
        <p:xfrm>
          <a:off x="240689" y="1112010"/>
          <a:ext cx="3201757" cy="3694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noGrp="1"/>
          </p:cNvGraphicFramePr>
          <p:nvPr>
            <p:ph idx="1"/>
            <p:extLst>
              <p:ext uri="{D42A27DB-BD31-4B8C-83A1-F6EECF244321}">
                <p14:modId xmlns:p14="http://schemas.microsoft.com/office/powerpoint/2010/main" val="2120851865"/>
              </p:ext>
            </p:extLst>
          </p:nvPr>
        </p:nvGraphicFramePr>
        <p:xfrm>
          <a:off x="3442446" y="1112009"/>
          <a:ext cx="3072653" cy="37827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0" y="3341077"/>
            <a:ext cx="679938" cy="400110"/>
          </a:xfrm>
          <a:prstGeom prst="rect">
            <a:avLst/>
          </a:prstGeom>
          <a:noFill/>
        </p:spPr>
        <p:txBody>
          <a:bodyPr wrap="square" rtlCol="0">
            <a:spAutoFit/>
          </a:bodyPr>
          <a:lstStyle/>
          <a:p>
            <a:pPr algn="ctr"/>
            <a:r>
              <a:rPr lang="en-US" sz="1000" dirty="0" smtClean="0">
                <a:solidFill>
                  <a:schemeClr val="accent4">
                    <a:lumMod val="50000"/>
                  </a:schemeClr>
                </a:solidFill>
                <a:latin typeface="Calibri" panose="020F0502020204030204" pitchFamily="34" charset="0"/>
              </a:rPr>
              <a:t>Ethiopia 2%</a:t>
            </a:r>
          </a:p>
        </p:txBody>
      </p:sp>
      <p:sp>
        <p:nvSpPr>
          <p:cNvPr id="10" name="TextBox 9"/>
          <p:cNvSpPr txBox="1"/>
          <p:nvPr/>
        </p:nvSpPr>
        <p:spPr>
          <a:xfrm>
            <a:off x="5868866" y="3949615"/>
            <a:ext cx="762000" cy="400110"/>
          </a:xfrm>
          <a:prstGeom prst="rect">
            <a:avLst/>
          </a:prstGeom>
          <a:noFill/>
        </p:spPr>
        <p:txBody>
          <a:bodyPr wrap="square" rtlCol="0">
            <a:spAutoFit/>
          </a:bodyPr>
          <a:lstStyle/>
          <a:p>
            <a:pPr algn="ctr"/>
            <a:r>
              <a:rPr lang="en-US" sz="1000" dirty="0" smtClean="0">
                <a:solidFill>
                  <a:schemeClr val="accent4">
                    <a:lumMod val="75000"/>
                  </a:schemeClr>
                </a:solidFill>
                <a:latin typeface="Calibri" panose="020F0502020204030204" pitchFamily="34" charset="0"/>
              </a:rPr>
              <a:t>Honduras 5%</a:t>
            </a:r>
          </a:p>
        </p:txBody>
      </p:sp>
      <p:sp>
        <p:nvSpPr>
          <p:cNvPr id="11" name="TextBox 10"/>
          <p:cNvSpPr txBox="1"/>
          <p:nvPr/>
        </p:nvSpPr>
        <p:spPr>
          <a:xfrm>
            <a:off x="6052039" y="3507532"/>
            <a:ext cx="805962" cy="553998"/>
          </a:xfrm>
          <a:prstGeom prst="rect">
            <a:avLst/>
          </a:prstGeom>
          <a:noFill/>
        </p:spPr>
        <p:txBody>
          <a:bodyPr wrap="square" rtlCol="0">
            <a:spAutoFit/>
          </a:bodyPr>
          <a:lstStyle/>
          <a:p>
            <a:pPr algn="ctr"/>
            <a:r>
              <a:rPr lang="en-US" sz="1000" dirty="0" smtClean="0">
                <a:solidFill>
                  <a:schemeClr val="accent4">
                    <a:lumMod val="50000"/>
                  </a:schemeClr>
                </a:solidFill>
                <a:latin typeface="Calibri" panose="020F0502020204030204" pitchFamily="34" charset="0"/>
              </a:rPr>
              <a:t>Philippines 6%</a:t>
            </a:r>
          </a:p>
          <a:p>
            <a:pPr algn="ctr"/>
            <a:endParaRPr lang="en-US" sz="1000" dirty="0" smtClean="0">
              <a:solidFill>
                <a:schemeClr val="accent4">
                  <a:lumMod val="50000"/>
                </a:schemeClr>
              </a:solidFill>
              <a:latin typeface="Calibri" panose="020F0502020204030204" pitchFamily="34" charset="0"/>
            </a:endParaRPr>
          </a:p>
        </p:txBody>
      </p:sp>
      <p:sp>
        <p:nvSpPr>
          <p:cNvPr id="12" name="TextBox 11"/>
          <p:cNvSpPr txBox="1"/>
          <p:nvPr/>
        </p:nvSpPr>
        <p:spPr>
          <a:xfrm>
            <a:off x="6162201" y="2906008"/>
            <a:ext cx="679938" cy="400110"/>
          </a:xfrm>
          <a:prstGeom prst="rect">
            <a:avLst/>
          </a:prstGeom>
          <a:noFill/>
        </p:spPr>
        <p:txBody>
          <a:bodyPr wrap="square" rtlCol="0">
            <a:spAutoFit/>
          </a:bodyPr>
          <a:lstStyle/>
          <a:p>
            <a:pPr algn="ctr"/>
            <a:r>
              <a:rPr lang="en-US" sz="1000" dirty="0" smtClean="0">
                <a:solidFill>
                  <a:schemeClr val="accent4">
                    <a:lumMod val="50000"/>
                  </a:schemeClr>
                </a:solidFill>
                <a:latin typeface="Calibri" panose="020F0502020204030204" pitchFamily="34" charset="0"/>
              </a:rPr>
              <a:t>Ethiopia 6%</a:t>
            </a:r>
          </a:p>
        </p:txBody>
      </p:sp>
      <p:sp>
        <p:nvSpPr>
          <p:cNvPr id="13" name="TextBox 12"/>
          <p:cNvSpPr txBox="1"/>
          <p:nvPr/>
        </p:nvSpPr>
        <p:spPr>
          <a:xfrm>
            <a:off x="1378505" y="4529462"/>
            <a:ext cx="926123" cy="553998"/>
          </a:xfrm>
          <a:prstGeom prst="rect">
            <a:avLst/>
          </a:prstGeom>
          <a:noFill/>
        </p:spPr>
        <p:txBody>
          <a:bodyPr wrap="square" rtlCol="0">
            <a:spAutoFit/>
          </a:bodyPr>
          <a:lstStyle/>
          <a:p>
            <a:pPr algn="ctr"/>
            <a:r>
              <a:rPr lang="en-US" sz="1000" dirty="0" smtClean="0">
                <a:solidFill>
                  <a:schemeClr val="accent4">
                    <a:lumMod val="50000"/>
                  </a:schemeClr>
                </a:solidFill>
                <a:latin typeface="Calibri" panose="020F0502020204030204" pitchFamily="34" charset="0"/>
              </a:rPr>
              <a:t>Philippines 10%</a:t>
            </a:r>
          </a:p>
          <a:p>
            <a:pPr algn="ctr"/>
            <a:endParaRPr lang="en-US" sz="1000" dirty="0" smtClean="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61731779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6" y="422372"/>
            <a:ext cx="6172200" cy="857250"/>
          </a:xfrm>
        </p:spPr>
        <p:txBody>
          <a:bodyPr/>
          <a:lstStyle/>
          <a:p>
            <a:pPr algn="ctr"/>
            <a:r>
              <a:rPr lang="en-US" dirty="0"/>
              <a:t>States with the Greatest Percentage of Total Pediatric TB Cases, 1993–2015</a:t>
            </a:r>
            <a:br>
              <a:rPr lang="en-US" dirty="0"/>
            </a:br>
            <a:r>
              <a:rPr lang="en-US" dirty="0">
                <a:solidFill>
                  <a:schemeClr val="accent4">
                    <a:lumMod val="75000"/>
                  </a:schemeClr>
                </a:solidFill>
              </a:rPr>
              <a:t>N= 21,223</a:t>
            </a:r>
          </a:p>
        </p:txBody>
      </p:sp>
      <p:graphicFrame>
        <p:nvGraphicFramePr>
          <p:cNvPr id="16" name="Chart 15"/>
          <p:cNvGraphicFramePr/>
          <p:nvPr>
            <p:extLst>
              <p:ext uri="{D42A27DB-BD31-4B8C-83A1-F6EECF244321}">
                <p14:modId xmlns:p14="http://schemas.microsoft.com/office/powerpoint/2010/main" val="323705766"/>
              </p:ext>
            </p:extLst>
          </p:nvPr>
        </p:nvGraphicFramePr>
        <p:xfrm>
          <a:off x="1082138" y="1299769"/>
          <a:ext cx="4908178" cy="330797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183341" y="2428741"/>
            <a:ext cx="927236"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All others</a:t>
            </a:r>
          </a:p>
          <a:p>
            <a:pPr algn="ctr"/>
            <a:r>
              <a:rPr lang="en-US" sz="1100" dirty="0" smtClean="0">
                <a:solidFill>
                  <a:schemeClr val="accent4">
                    <a:lumMod val="50000"/>
                  </a:schemeClr>
                </a:solidFill>
                <a:latin typeface="Calibri" panose="020F0502020204030204" pitchFamily="34" charset="0"/>
              </a:rPr>
              <a:t>42%</a:t>
            </a:r>
          </a:p>
        </p:txBody>
      </p:sp>
      <p:sp>
        <p:nvSpPr>
          <p:cNvPr id="18" name="TextBox 17"/>
          <p:cNvSpPr txBox="1"/>
          <p:nvPr/>
        </p:nvSpPr>
        <p:spPr>
          <a:xfrm>
            <a:off x="4582157" y="1675436"/>
            <a:ext cx="1068780"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California</a:t>
            </a:r>
          </a:p>
          <a:p>
            <a:pPr algn="ctr"/>
            <a:r>
              <a:rPr lang="en-US" sz="1100" dirty="0" smtClean="0">
                <a:solidFill>
                  <a:schemeClr val="accent4">
                    <a:lumMod val="50000"/>
                  </a:schemeClr>
                </a:solidFill>
                <a:latin typeface="Calibri" panose="020F0502020204030204" pitchFamily="34" charset="0"/>
              </a:rPr>
              <a:t>24%</a:t>
            </a:r>
          </a:p>
        </p:txBody>
      </p:sp>
      <p:sp>
        <p:nvSpPr>
          <p:cNvPr id="19" name="TextBox 18"/>
          <p:cNvSpPr txBox="1"/>
          <p:nvPr/>
        </p:nvSpPr>
        <p:spPr>
          <a:xfrm>
            <a:off x="4786949" y="3380334"/>
            <a:ext cx="1068780"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Texas</a:t>
            </a:r>
          </a:p>
          <a:p>
            <a:pPr algn="ctr"/>
            <a:r>
              <a:rPr lang="en-US" sz="1100" dirty="0" smtClean="0">
                <a:solidFill>
                  <a:schemeClr val="accent4">
                    <a:lumMod val="50000"/>
                  </a:schemeClr>
                </a:solidFill>
                <a:latin typeface="Calibri" panose="020F0502020204030204" pitchFamily="34" charset="0"/>
              </a:rPr>
              <a:t>13%</a:t>
            </a:r>
          </a:p>
        </p:txBody>
      </p:sp>
      <p:sp>
        <p:nvSpPr>
          <p:cNvPr id="20" name="TextBox 19"/>
          <p:cNvSpPr txBox="1"/>
          <p:nvPr/>
        </p:nvSpPr>
        <p:spPr>
          <a:xfrm>
            <a:off x="4340237" y="4079210"/>
            <a:ext cx="1068780"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New York*</a:t>
            </a:r>
          </a:p>
          <a:p>
            <a:pPr algn="ctr"/>
            <a:r>
              <a:rPr lang="en-US" sz="1100" dirty="0" smtClean="0">
                <a:solidFill>
                  <a:schemeClr val="accent4">
                    <a:lumMod val="50000"/>
                  </a:schemeClr>
                </a:solidFill>
                <a:latin typeface="Calibri" panose="020F0502020204030204" pitchFamily="34" charset="0"/>
              </a:rPr>
              <a:t>8%</a:t>
            </a:r>
          </a:p>
        </p:txBody>
      </p:sp>
      <p:sp>
        <p:nvSpPr>
          <p:cNvPr id="21" name="TextBox 20"/>
          <p:cNvSpPr txBox="1"/>
          <p:nvPr/>
        </p:nvSpPr>
        <p:spPr>
          <a:xfrm>
            <a:off x="3742586" y="4359676"/>
            <a:ext cx="1068780"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Florida</a:t>
            </a:r>
          </a:p>
          <a:p>
            <a:pPr algn="ctr"/>
            <a:r>
              <a:rPr lang="en-US" sz="1100" dirty="0" smtClean="0">
                <a:solidFill>
                  <a:schemeClr val="accent4">
                    <a:lumMod val="50000"/>
                  </a:schemeClr>
                </a:solidFill>
                <a:latin typeface="Calibri" panose="020F0502020204030204" pitchFamily="34" charset="0"/>
              </a:rPr>
              <a:t>5%</a:t>
            </a:r>
          </a:p>
        </p:txBody>
      </p:sp>
      <p:sp>
        <p:nvSpPr>
          <p:cNvPr id="22" name="TextBox 21"/>
          <p:cNvSpPr txBox="1"/>
          <p:nvPr/>
        </p:nvSpPr>
        <p:spPr>
          <a:xfrm>
            <a:off x="3121387" y="4501982"/>
            <a:ext cx="1068780"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Georgia</a:t>
            </a:r>
          </a:p>
          <a:p>
            <a:pPr algn="ctr"/>
            <a:r>
              <a:rPr lang="en-US" sz="1100" dirty="0" smtClean="0">
                <a:solidFill>
                  <a:schemeClr val="accent4">
                    <a:lumMod val="50000"/>
                  </a:schemeClr>
                </a:solidFill>
                <a:latin typeface="Calibri" panose="020F0502020204030204" pitchFamily="34" charset="0"/>
              </a:rPr>
              <a:t>4%</a:t>
            </a:r>
          </a:p>
        </p:txBody>
      </p:sp>
      <p:sp>
        <p:nvSpPr>
          <p:cNvPr id="23" name="TextBox 22"/>
          <p:cNvSpPr txBox="1"/>
          <p:nvPr/>
        </p:nvSpPr>
        <p:spPr>
          <a:xfrm>
            <a:off x="2373666" y="4412448"/>
            <a:ext cx="1068780" cy="430887"/>
          </a:xfrm>
          <a:prstGeom prst="rect">
            <a:avLst/>
          </a:prstGeom>
          <a:noFill/>
        </p:spPr>
        <p:txBody>
          <a:bodyPr wrap="square" rtlCol="0">
            <a:spAutoFit/>
          </a:bodyPr>
          <a:lstStyle/>
          <a:p>
            <a:pPr algn="ctr"/>
            <a:r>
              <a:rPr lang="en-US" sz="1100" dirty="0" smtClean="0">
                <a:solidFill>
                  <a:schemeClr val="accent4">
                    <a:lumMod val="50000"/>
                  </a:schemeClr>
                </a:solidFill>
                <a:latin typeface="Calibri" panose="020F0502020204030204" pitchFamily="34" charset="0"/>
              </a:rPr>
              <a:t>Illinois</a:t>
            </a:r>
          </a:p>
          <a:p>
            <a:pPr algn="ctr"/>
            <a:r>
              <a:rPr lang="en-US" sz="1100" dirty="0" smtClean="0">
                <a:solidFill>
                  <a:schemeClr val="accent4">
                    <a:lumMod val="50000"/>
                  </a:schemeClr>
                </a:solidFill>
                <a:latin typeface="Calibri" panose="020F0502020204030204" pitchFamily="34" charset="0"/>
              </a:rPr>
              <a:t>4%</a:t>
            </a:r>
          </a:p>
        </p:txBody>
      </p:sp>
      <p:sp>
        <p:nvSpPr>
          <p:cNvPr id="11" name="Text Placeholder 3"/>
          <p:cNvSpPr txBox="1">
            <a:spLocks/>
          </p:cNvSpPr>
          <p:nvPr/>
        </p:nvSpPr>
        <p:spPr bwMode="auto">
          <a:xfrm>
            <a:off x="0" y="4840048"/>
            <a:ext cx="10972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sz="900" b="0" dirty="0" smtClean="0">
                <a:solidFill>
                  <a:srgbClr val="343434"/>
                </a:solidFill>
              </a:rPr>
              <a:t>*Includes New York City.</a:t>
            </a:r>
          </a:p>
          <a:p>
            <a:pPr marL="0" indent="0">
              <a:spcBef>
                <a:spcPts val="0"/>
              </a:spcBef>
              <a:buNone/>
            </a:pPr>
            <a:r>
              <a:rPr lang="en-US" sz="900" b="0" dirty="0" smtClean="0">
                <a:solidFill>
                  <a:srgbClr val="343434"/>
                </a:solidFill>
              </a:rPr>
              <a:t> </a:t>
            </a:r>
          </a:p>
        </p:txBody>
      </p:sp>
    </p:spTree>
    <p:extLst>
      <p:ext uri="{BB962C8B-B14F-4D97-AF65-F5344CB8AC3E}">
        <p14:creationId xmlns:p14="http://schemas.microsoft.com/office/powerpoint/2010/main" val="37616041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0"/>
            <a:ext cx="6172200" cy="931295"/>
          </a:xfrm>
        </p:spPr>
        <p:txBody>
          <a:bodyPr/>
          <a:lstStyle/>
          <a:p>
            <a:pPr algn="ctr"/>
            <a:r>
              <a:rPr lang="en-US" dirty="0"/>
              <a:t>States with Greatest Numbers of Pediatric TB Cases, </a:t>
            </a:r>
            <a:br>
              <a:rPr lang="en-US" dirty="0"/>
            </a:br>
            <a:r>
              <a:rPr lang="en-US" dirty="0"/>
              <a:t>1993–2015</a:t>
            </a:r>
            <a:endParaRPr lang="en-US" dirty="0">
              <a:solidFill>
                <a:srgbClr val="009999"/>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223124123"/>
              </p:ext>
            </p:extLst>
          </p:nvPr>
        </p:nvGraphicFramePr>
        <p:xfrm>
          <a:off x="487972" y="1145912"/>
          <a:ext cx="5936274" cy="3376412"/>
        </p:xfrm>
        <a:graphic>
          <a:graphicData uri="http://schemas.openxmlformats.org/drawingml/2006/table">
            <a:tbl>
              <a:tblPr firstRow="1" bandRow="1">
                <a:tableStyleId>{7DF18680-E054-41AD-8BC1-D1AEF772440D}</a:tableStyleId>
              </a:tblPr>
              <a:tblGrid>
                <a:gridCol w="2013181"/>
                <a:gridCol w="1358153"/>
                <a:gridCol w="1358153"/>
                <a:gridCol w="1206787"/>
              </a:tblGrid>
              <a:tr h="480812">
                <a:tc gridSpan="4">
                  <a:txBody>
                    <a:bodyPr/>
                    <a:lstStyle/>
                    <a:p>
                      <a:pPr algn="ctr"/>
                      <a:r>
                        <a:rPr lang="en-US" sz="2000" dirty="0" smtClean="0">
                          <a:solidFill>
                            <a:srgbClr val="FFFFFF"/>
                          </a:solidFill>
                          <a:latin typeface="Calibri" panose="020F0502020204030204" pitchFamily="34" charset="0"/>
                        </a:rPr>
                        <a:t>Pediatric TB Cases</a:t>
                      </a:r>
                      <a:endParaRPr lang="en-US" sz="2000" dirty="0">
                        <a:solidFill>
                          <a:srgbClr val="FFFFFF"/>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sz="2000" dirty="0">
                        <a:solidFill>
                          <a:srgbClr val="FFFFFF"/>
                        </a:solidFill>
                        <a:latin typeface="Calibri" panose="020F0502020204030204" pitchFamily="34" charset="0"/>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sz="2000" dirty="0">
                        <a:solidFill>
                          <a:srgbClr val="FFFFFF"/>
                        </a:solidFill>
                        <a:latin typeface="Calibri" panose="020F0502020204030204" pitchFamily="34" charset="0"/>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r>
              <a:tr h="496532">
                <a:tc>
                  <a:txBody>
                    <a:bodyPr/>
                    <a:lstStyle/>
                    <a:p>
                      <a:pPr algn="ctr"/>
                      <a:r>
                        <a:rPr lang="en-US" sz="1400" b="1" dirty="0" smtClean="0">
                          <a:solidFill>
                            <a:srgbClr val="FFFFFF"/>
                          </a:solidFill>
                          <a:latin typeface="Calibri" panose="020F0502020204030204" pitchFamily="34" charset="0"/>
                        </a:rPr>
                        <a:t>State</a:t>
                      </a:r>
                      <a:endParaRPr lang="en-US" sz="1400" b="1" dirty="0">
                        <a:solidFill>
                          <a:srgbClr val="FFFFFF"/>
                        </a:solidFill>
                        <a:latin typeface="Calibri" panose="020F0502020204030204" pitchFamily="34" charset="0"/>
                      </a:endParaRPr>
                    </a:p>
                  </a:txBody>
                  <a:tcPr anchor="b">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endParaRPr lang="en-US" sz="1400" b="1" dirty="0" smtClean="0">
                        <a:solidFill>
                          <a:srgbClr val="FFFFFF"/>
                        </a:solidFill>
                        <a:latin typeface="Calibri" panose="020F0502020204030204" pitchFamily="34" charset="0"/>
                      </a:endParaRPr>
                    </a:p>
                    <a:p>
                      <a:pPr algn="ctr"/>
                      <a:r>
                        <a:rPr lang="en-US" sz="1400" b="1" dirty="0" smtClean="0">
                          <a:solidFill>
                            <a:srgbClr val="FFFFFF"/>
                          </a:solidFill>
                          <a:latin typeface="Calibri" panose="020F0502020204030204" pitchFamily="34" charset="0"/>
                        </a:rPr>
                        <a:t>Number</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sz="1400" b="1" dirty="0" smtClean="0">
                          <a:solidFill>
                            <a:srgbClr val="FFFFFF"/>
                          </a:solidFill>
                          <a:latin typeface="Calibri" panose="020F0502020204030204" pitchFamily="34" charset="0"/>
                        </a:rPr>
                        <a:t>Percent*</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sz="1400" b="1" dirty="0" smtClean="0">
                          <a:solidFill>
                            <a:srgbClr val="FFFFFF"/>
                          </a:solidFill>
                          <a:latin typeface="Calibri" panose="020F0502020204030204" pitchFamily="34" charset="0"/>
                        </a:rPr>
                        <a:t>Percent**</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California</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4,998</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6.8%</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2.8</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Texas</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2,687</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7.1%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2.2</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New York</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1,691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4.5%</a:t>
                      </a: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2.0</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Florida</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1,131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4.6%</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1.6</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Georgia</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950</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7.6%</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2.2</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Illinois</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920</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6.1%</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1.5</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All others</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8,846</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5.9%</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Overall U.S.</a:t>
                      </a:r>
                    </a:p>
                  </a:txBody>
                  <a:tcPr horzOverflow="overflow">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21,223</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6.0%</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1.5</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736941"/>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50000"/>
              </a:lnSpc>
              <a:spcBef>
                <a:spcPct val="50000"/>
              </a:spcBef>
              <a:buNone/>
            </a:pPr>
            <a:r>
              <a:rPr lang="en-US" sz="900" b="0" dirty="0" smtClean="0">
                <a:solidFill>
                  <a:srgbClr val="343434"/>
                </a:solidFill>
              </a:rPr>
              <a:t> *Average percentage of total state cases that are pediatric, for all years</a:t>
            </a:r>
          </a:p>
          <a:p>
            <a:pPr marL="0" indent="0">
              <a:lnSpc>
                <a:spcPct val="50000"/>
              </a:lnSpc>
              <a:spcBef>
                <a:spcPct val="50000"/>
              </a:spcBef>
              <a:buNone/>
            </a:pPr>
            <a:r>
              <a:rPr lang="en-US" sz="900" b="0" dirty="0" smtClean="0">
                <a:solidFill>
                  <a:srgbClr val="343434"/>
                </a:solidFill>
              </a:rPr>
              <a:t>**Time-averaged annual rate per 100,000</a:t>
            </a:r>
          </a:p>
          <a:p>
            <a:endParaRPr lang="en-US" dirty="0"/>
          </a:p>
        </p:txBody>
      </p:sp>
    </p:spTree>
    <p:extLst>
      <p:ext uri="{BB962C8B-B14F-4D97-AF65-F5344CB8AC3E}">
        <p14:creationId xmlns:p14="http://schemas.microsoft.com/office/powerpoint/2010/main" val="17448065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0"/>
            <a:ext cx="6172200" cy="931295"/>
          </a:xfrm>
        </p:spPr>
        <p:txBody>
          <a:bodyPr/>
          <a:lstStyle/>
          <a:p>
            <a:pPr algn="ctr"/>
            <a:r>
              <a:rPr lang="en-US" dirty="0"/>
              <a:t>States with Greatest Percentage of Pediatric TB Cases, </a:t>
            </a:r>
            <a:br>
              <a:rPr lang="en-US" dirty="0"/>
            </a:br>
            <a:r>
              <a:rPr lang="en-US" dirty="0"/>
              <a:t>1993–2015</a:t>
            </a:r>
            <a:endParaRPr lang="en-US" dirty="0">
              <a:solidFill>
                <a:srgbClr val="009999"/>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2496611011"/>
              </p:ext>
            </p:extLst>
          </p:nvPr>
        </p:nvGraphicFramePr>
        <p:xfrm>
          <a:off x="487972" y="1145912"/>
          <a:ext cx="5936274" cy="3376412"/>
        </p:xfrm>
        <a:graphic>
          <a:graphicData uri="http://schemas.openxmlformats.org/drawingml/2006/table">
            <a:tbl>
              <a:tblPr firstRow="1" bandRow="1">
                <a:tableStyleId>{7DF18680-E054-41AD-8BC1-D1AEF772440D}</a:tableStyleId>
              </a:tblPr>
              <a:tblGrid>
                <a:gridCol w="2013181"/>
                <a:gridCol w="1358153"/>
                <a:gridCol w="1358153"/>
                <a:gridCol w="1206787"/>
              </a:tblGrid>
              <a:tr h="480812">
                <a:tc gridSpan="4">
                  <a:txBody>
                    <a:bodyPr/>
                    <a:lstStyle/>
                    <a:p>
                      <a:pPr algn="ctr"/>
                      <a:r>
                        <a:rPr lang="en-US" sz="2000" dirty="0" smtClean="0">
                          <a:solidFill>
                            <a:srgbClr val="FFFFFF"/>
                          </a:solidFill>
                          <a:latin typeface="Calibri" panose="020F0502020204030204" pitchFamily="34" charset="0"/>
                        </a:rPr>
                        <a:t>Pediatric TB Cases</a:t>
                      </a:r>
                      <a:endParaRPr lang="en-US" sz="2000" dirty="0">
                        <a:solidFill>
                          <a:srgbClr val="FFFFFF"/>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sz="2000" dirty="0">
                        <a:solidFill>
                          <a:srgbClr val="FFFFFF"/>
                        </a:solidFill>
                        <a:latin typeface="Calibri" panose="020F0502020204030204" pitchFamily="34" charset="0"/>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sz="2000" dirty="0">
                        <a:solidFill>
                          <a:srgbClr val="FFFFFF"/>
                        </a:solidFill>
                        <a:latin typeface="Calibri" panose="020F0502020204030204" pitchFamily="34" charset="0"/>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r>
              <a:tr h="496532">
                <a:tc>
                  <a:txBody>
                    <a:bodyPr/>
                    <a:lstStyle/>
                    <a:p>
                      <a:pPr algn="ctr"/>
                      <a:r>
                        <a:rPr lang="en-US" sz="1400" b="1" dirty="0" smtClean="0">
                          <a:solidFill>
                            <a:srgbClr val="FFFFFF"/>
                          </a:solidFill>
                          <a:latin typeface="Calibri" panose="020F0502020204030204" pitchFamily="34" charset="0"/>
                        </a:rPr>
                        <a:t>State</a:t>
                      </a:r>
                      <a:endParaRPr lang="en-US" sz="1400" b="1" dirty="0">
                        <a:solidFill>
                          <a:srgbClr val="FFFFFF"/>
                        </a:solidFill>
                        <a:latin typeface="Calibri" panose="020F0502020204030204" pitchFamily="34" charset="0"/>
                      </a:endParaRPr>
                    </a:p>
                  </a:txBody>
                  <a:tcPr anchor="b">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endParaRPr lang="en-US" sz="1400" b="1" dirty="0" smtClean="0">
                        <a:solidFill>
                          <a:srgbClr val="FFFFFF"/>
                        </a:solidFill>
                        <a:latin typeface="Calibri" panose="020F0502020204030204" pitchFamily="34" charset="0"/>
                      </a:endParaRPr>
                    </a:p>
                    <a:p>
                      <a:pPr algn="ctr"/>
                      <a:r>
                        <a:rPr lang="en-US" sz="1400" b="1" dirty="0" smtClean="0">
                          <a:solidFill>
                            <a:srgbClr val="FFFFFF"/>
                          </a:solidFill>
                          <a:latin typeface="Calibri" panose="020F0502020204030204" pitchFamily="34" charset="0"/>
                        </a:rPr>
                        <a:t>Number</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sz="1400" b="1" dirty="0" smtClean="0">
                          <a:solidFill>
                            <a:srgbClr val="FFFFFF"/>
                          </a:solidFill>
                          <a:latin typeface="Calibri" panose="020F0502020204030204" pitchFamily="34" charset="0"/>
                        </a:rPr>
                        <a:t>Percent*</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sz="1400" b="1" dirty="0" smtClean="0">
                          <a:solidFill>
                            <a:srgbClr val="FFFFFF"/>
                          </a:solidFill>
                          <a:latin typeface="Calibri" panose="020F0502020204030204" pitchFamily="34" charset="0"/>
                        </a:rPr>
                        <a:t>Rate**</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Alaska</a:t>
                      </a: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178</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11.9%</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5.0</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Oklahoma</a:t>
                      </a: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367</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10.5%</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Rhode Island</a:t>
                      </a: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95</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10.0%</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Minnesota</a:t>
                      </a:r>
                    </a:p>
                  </a:txBody>
                  <a:tcP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401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9.9%</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1.7</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Idaho</a:t>
                      </a: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29</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9.2%</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0.4</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Delaware</a:t>
                      </a: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64</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8.8%</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1.7</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0" i="0" u="none" strike="noStrike" cap="none" normalizeH="0" baseline="0" dirty="0" smtClean="0">
                          <a:ln>
                            <a:noFill/>
                          </a:ln>
                          <a:solidFill>
                            <a:srgbClr val="005DAA"/>
                          </a:solidFill>
                          <a:effectLst/>
                          <a:latin typeface="Calibri" panose="020F0502020204030204" pitchFamily="34" charset="0"/>
                        </a:rPr>
                        <a:t>All others</a:t>
                      </a: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20,089</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5.9%</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1.5</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r>
              <a:tr h="284776">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Overall U.S.</a:t>
                      </a:r>
                    </a:p>
                  </a:txBody>
                  <a:tcP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21,223</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6.0%</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1.5</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736941"/>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50000"/>
              </a:lnSpc>
              <a:spcBef>
                <a:spcPct val="50000"/>
              </a:spcBef>
              <a:buNone/>
            </a:pPr>
            <a:r>
              <a:rPr lang="en-US" sz="900" b="0" dirty="0" smtClean="0">
                <a:solidFill>
                  <a:srgbClr val="343434"/>
                </a:solidFill>
              </a:rPr>
              <a:t> *Average percentage of total state cases that are pediatric, for all years</a:t>
            </a:r>
          </a:p>
          <a:p>
            <a:pPr marL="0" indent="0">
              <a:lnSpc>
                <a:spcPct val="50000"/>
              </a:lnSpc>
              <a:spcBef>
                <a:spcPct val="50000"/>
              </a:spcBef>
              <a:buNone/>
            </a:pPr>
            <a:r>
              <a:rPr lang="en-US" sz="900" b="0" dirty="0" smtClean="0">
                <a:solidFill>
                  <a:srgbClr val="343434"/>
                </a:solidFill>
              </a:rPr>
              <a:t>**Time-averaged annual rate per 100,000</a:t>
            </a:r>
          </a:p>
          <a:p>
            <a:endParaRPr lang="en-US" dirty="0"/>
          </a:p>
        </p:txBody>
      </p:sp>
    </p:spTree>
    <p:extLst>
      <p:ext uri="{BB962C8B-B14F-4D97-AF65-F5344CB8AC3E}">
        <p14:creationId xmlns:p14="http://schemas.microsoft.com/office/powerpoint/2010/main" val="33897174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0"/>
            <a:ext cx="6172200" cy="931295"/>
          </a:xfrm>
        </p:spPr>
        <p:txBody>
          <a:bodyPr/>
          <a:lstStyle/>
          <a:p>
            <a:pPr algn="ctr"/>
            <a:r>
              <a:rPr lang="en-US" dirty="0"/>
              <a:t>States with Greatest Rate of Pediatric TB Cases, </a:t>
            </a:r>
            <a:br>
              <a:rPr lang="en-US" dirty="0"/>
            </a:br>
            <a:r>
              <a:rPr lang="en-US" dirty="0"/>
              <a:t>1993–2015</a:t>
            </a:r>
            <a:endParaRPr lang="en-US" dirty="0">
              <a:solidFill>
                <a:srgbClr val="009999"/>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1700488046"/>
              </p:ext>
            </p:extLst>
          </p:nvPr>
        </p:nvGraphicFramePr>
        <p:xfrm>
          <a:off x="487972" y="1145912"/>
          <a:ext cx="5936274" cy="3444992"/>
        </p:xfrm>
        <a:graphic>
          <a:graphicData uri="http://schemas.openxmlformats.org/drawingml/2006/table">
            <a:tbl>
              <a:tblPr firstRow="1" bandRow="1">
                <a:tableStyleId>{7DF18680-E054-41AD-8BC1-D1AEF772440D}</a:tableStyleId>
              </a:tblPr>
              <a:tblGrid>
                <a:gridCol w="2013181"/>
                <a:gridCol w="1358153"/>
                <a:gridCol w="1358153"/>
                <a:gridCol w="1206787"/>
              </a:tblGrid>
              <a:tr h="480812">
                <a:tc gridSpan="4">
                  <a:txBody>
                    <a:bodyPr/>
                    <a:lstStyle/>
                    <a:p>
                      <a:pPr algn="ctr"/>
                      <a:r>
                        <a:rPr lang="en-US" sz="2000" dirty="0" smtClean="0">
                          <a:solidFill>
                            <a:srgbClr val="FFFFFF"/>
                          </a:solidFill>
                          <a:latin typeface="Calibri" panose="020F0502020204030204" pitchFamily="34" charset="0"/>
                        </a:rPr>
                        <a:t>Pediatric TB Cases</a:t>
                      </a:r>
                      <a:endParaRPr lang="en-US" sz="2000" dirty="0">
                        <a:solidFill>
                          <a:srgbClr val="FFFFFF"/>
                        </a:solidFill>
                        <a:latin typeface="Calibri" panose="020F0502020204030204" pitchFamily="34" charset="0"/>
                      </a:endParaRPr>
                    </a:p>
                  </a:txBody>
                  <a:tcPr anchor="ctr">
                    <a:lnL w="12700" cap="flat" cmpd="sng" algn="ctr">
                      <a:solidFill>
                        <a:srgbClr val="F6A01A"/>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sz="2000" dirty="0">
                        <a:solidFill>
                          <a:srgbClr val="FFFFFF"/>
                        </a:solidFill>
                        <a:latin typeface="Calibri" panose="020F0502020204030204" pitchFamily="34" charset="0"/>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sz="2000" dirty="0">
                        <a:solidFill>
                          <a:srgbClr val="FFFFFF"/>
                        </a:solidFill>
                        <a:latin typeface="Calibri" panose="020F0502020204030204" pitchFamily="34" charset="0"/>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r>
              <a:tr h="496532">
                <a:tc>
                  <a:txBody>
                    <a:bodyPr/>
                    <a:lstStyle/>
                    <a:p>
                      <a:pPr algn="ctr"/>
                      <a:r>
                        <a:rPr lang="en-US" sz="1400" b="1" dirty="0" smtClean="0">
                          <a:solidFill>
                            <a:srgbClr val="FFFFFF"/>
                          </a:solidFill>
                          <a:latin typeface="Calibri" panose="020F0502020204030204" pitchFamily="34" charset="0"/>
                        </a:rPr>
                        <a:t>State</a:t>
                      </a:r>
                      <a:endParaRPr lang="en-US" sz="1400" b="1" dirty="0">
                        <a:solidFill>
                          <a:srgbClr val="FFFFFF"/>
                        </a:solidFill>
                        <a:latin typeface="Calibri" panose="020F0502020204030204" pitchFamily="34" charset="0"/>
                      </a:endParaRPr>
                    </a:p>
                  </a:txBody>
                  <a:tcPr anchor="b">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endParaRPr lang="en-US" sz="1400" b="1" dirty="0" smtClean="0">
                        <a:solidFill>
                          <a:srgbClr val="FFFFFF"/>
                        </a:solidFill>
                        <a:latin typeface="Calibri" panose="020F0502020204030204" pitchFamily="34" charset="0"/>
                      </a:endParaRPr>
                    </a:p>
                    <a:p>
                      <a:pPr algn="ctr"/>
                      <a:r>
                        <a:rPr lang="en-US" sz="1400" b="1" dirty="0" smtClean="0">
                          <a:solidFill>
                            <a:srgbClr val="FFFFFF"/>
                          </a:solidFill>
                          <a:latin typeface="Calibri" panose="020F0502020204030204" pitchFamily="34" charset="0"/>
                        </a:rPr>
                        <a:t>Number</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sz="1400" b="1" dirty="0" smtClean="0">
                          <a:solidFill>
                            <a:srgbClr val="FFFFFF"/>
                          </a:solidFill>
                          <a:latin typeface="Calibri" panose="020F0502020204030204" pitchFamily="34" charset="0"/>
                        </a:rPr>
                        <a:t>Percent*</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sz="1400" b="1" dirty="0" smtClean="0">
                          <a:solidFill>
                            <a:srgbClr val="FFFFFF"/>
                          </a:solidFill>
                          <a:latin typeface="Calibri" panose="020F0502020204030204" pitchFamily="34" charset="0"/>
                        </a:rPr>
                        <a:t>Rate**</a:t>
                      </a:r>
                      <a:endParaRPr lang="en-US" sz="1400" b="1" dirty="0">
                        <a:solidFill>
                          <a:srgbClr val="FFFFFF"/>
                        </a:solidFill>
                        <a:latin typeface="Calibri" panose="020F0502020204030204" pitchFamily="34" charset="0"/>
                      </a:endParaRPr>
                    </a:p>
                  </a:txBody>
                  <a:tcPr anchor="b">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284776">
                <a:tc>
                  <a:txBody>
                    <a:bodyPr/>
                    <a:lstStyle/>
                    <a:p>
                      <a:r>
                        <a:rPr lang="en-US" b="0" dirty="0" smtClean="0">
                          <a:solidFill>
                            <a:srgbClr val="0070C0"/>
                          </a:solidFill>
                          <a:latin typeface="Calibri" panose="020F0502020204030204" pitchFamily="34" charset="0"/>
                        </a:rPr>
                        <a:t>Alaska</a:t>
                      </a:r>
                      <a:endParaRPr lang="en-US" b="0"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b="0" dirty="0" smtClean="0">
                          <a:solidFill>
                            <a:srgbClr val="0070C0"/>
                          </a:solidFill>
                          <a:latin typeface="Calibri" panose="020F0502020204030204" pitchFamily="34" charset="0"/>
                        </a:rPr>
                        <a:t>178</a:t>
                      </a:r>
                      <a:endParaRPr lang="en-US" b="0"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b="0" dirty="0" smtClean="0">
                          <a:solidFill>
                            <a:srgbClr val="0070C0"/>
                          </a:solidFill>
                          <a:latin typeface="Calibri" panose="020F0502020204030204" pitchFamily="34" charset="0"/>
                        </a:rPr>
                        <a:t>11.9%</a:t>
                      </a:r>
                      <a:endParaRPr lang="en-US" b="0"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b="0" dirty="0" smtClean="0">
                          <a:solidFill>
                            <a:srgbClr val="0070C0"/>
                          </a:solidFill>
                          <a:latin typeface="Calibri" panose="020F0502020204030204" pitchFamily="34" charset="0"/>
                        </a:rPr>
                        <a:t>5.0</a:t>
                      </a:r>
                      <a:endParaRPr lang="en-US" b="0"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01136">
                <a:tc>
                  <a:txBody>
                    <a:bodyPr/>
                    <a:lstStyle/>
                    <a:p>
                      <a:r>
                        <a:rPr lang="en-US" dirty="0" smtClean="0">
                          <a:solidFill>
                            <a:srgbClr val="0070C0"/>
                          </a:solidFill>
                          <a:latin typeface="Calibri" panose="020F0502020204030204" pitchFamily="34" charset="0"/>
                        </a:rPr>
                        <a:t>D.C.</a:t>
                      </a:r>
                      <a:r>
                        <a:rPr lang="en-US" b="1" baseline="30000" dirty="0" smtClean="0">
                          <a:solidFill>
                            <a:srgbClr val="0070C0"/>
                          </a:solidFill>
                          <a:latin typeface="Calibri" panose="020F0502020204030204" pitchFamily="34" charset="0"/>
                        </a:rPr>
                        <a:t> </a:t>
                      </a:r>
                      <a:r>
                        <a:rPr lang="en-US" sz="1800" b="0" baseline="30000" dirty="0" smtClean="0">
                          <a:solidFill>
                            <a:srgbClr val="0070C0"/>
                          </a:solidFill>
                          <a:latin typeface="Calibri" panose="020F0502020204030204" pitchFamily="34" charset="0"/>
                        </a:rPr>
                        <a:t>†</a:t>
                      </a:r>
                      <a:endParaRPr lang="en-US" sz="2000" b="0"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72</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4.1%</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3.4</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r>
                        <a:rPr lang="en-US" dirty="0" smtClean="0">
                          <a:solidFill>
                            <a:srgbClr val="0070C0"/>
                          </a:solidFill>
                          <a:latin typeface="Calibri" panose="020F0502020204030204" pitchFamily="34" charset="0"/>
                        </a:rPr>
                        <a:t>California</a:t>
                      </a:r>
                      <a:endParaRPr lang="en-US"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4,998</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6.8%</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2.8</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r>
                        <a:rPr lang="en-US" dirty="0" smtClean="0">
                          <a:solidFill>
                            <a:srgbClr val="0070C0"/>
                          </a:solidFill>
                          <a:latin typeface="Calibri" panose="020F0502020204030204" pitchFamily="34" charset="0"/>
                        </a:rPr>
                        <a:t>Texas</a:t>
                      </a:r>
                      <a:endParaRPr lang="en-US"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2,687</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7.1%</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2.2</a:t>
                      </a:r>
                      <a:endParaRPr lang="en-US" dirty="0">
                        <a:solidFill>
                          <a:srgbClr val="0070C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r>
                        <a:rPr lang="en-US" dirty="0" smtClean="0">
                          <a:solidFill>
                            <a:srgbClr val="0070C0"/>
                          </a:solidFill>
                          <a:latin typeface="Calibri" panose="020F0502020204030204" pitchFamily="34" charset="0"/>
                        </a:rPr>
                        <a:t>Georgia</a:t>
                      </a:r>
                      <a:endParaRPr lang="en-US"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950</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7.6%</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2.2</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r>
                        <a:rPr lang="en-US" dirty="0" smtClean="0">
                          <a:solidFill>
                            <a:srgbClr val="0070C0"/>
                          </a:solidFill>
                          <a:latin typeface="Calibri" panose="020F0502020204030204" pitchFamily="34" charset="0"/>
                        </a:rPr>
                        <a:t>Rhode Island</a:t>
                      </a:r>
                      <a:endParaRPr lang="en-US"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95</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10.0%</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2.1</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r>
                        <a:rPr lang="en-US" dirty="0" smtClean="0">
                          <a:solidFill>
                            <a:srgbClr val="0070C0"/>
                          </a:solidFill>
                          <a:latin typeface="Calibri" panose="020F0502020204030204" pitchFamily="34" charset="0"/>
                        </a:rPr>
                        <a:t>All others</a:t>
                      </a:r>
                      <a:endParaRPr lang="en-US" dirty="0">
                        <a:solidFill>
                          <a:srgbClr val="0070C0"/>
                        </a:solidFill>
                        <a:latin typeface="Calibri" panose="020F0502020204030204" pitchFamily="34" charset="0"/>
                      </a:endParaRPr>
                    </a:p>
                  </a:txBody>
                  <a:tcP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12,243</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5.5%</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1.2</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776">
                <a:tc>
                  <a:txBody>
                    <a:bodyPr/>
                    <a:lstStyle/>
                    <a:p>
                      <a:r>
                        <a:rPr lang="en-US" b="1" dirty="0" smtClean="0">
                          <a:solidFill>
                            <a:srgbClr val="0070C0"/>
                          </a:solidFill>
                          <a:latin typeface="Calibri" panose="020F0502020204030204" pitchFamily="34" charset="0"/>
                        </a:rPr>
                        <a:t>Overall U.S.</a:t>
                      </a:r>
                      <a:endParaRPr lang="en-US" b="1" dirty="0">
                        <a:solidFill>
                          <a:srgbClr val="0070C0"/>
                        </a:solidFill>
                        <a:latin typeface="Calibri" panose="020F0502020204030204" pitchFamily="34" charset="0"/>
                      </a:endParaRPr>
                    </a:p>
                  </a:txBody>
                  <a:tcP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21,223</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6.0%</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70C0"/>
                          </a:solidFill>
                          <a:latin typeface="Calibri" panose="020F0502020204030204" pitchFamily="34" charset="0"/>
                        </a:rPr>
                        <a:t>1.5</a:t>
                      </a:r>
                      <a:endParaRPr lang="en-US" dirty="0">
                        <a:solidFill>
                          <a:srgbClr val="0070C0"/>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608029"/>
            <a:ext cx="10972800" cy="39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50000"/>
              </a:lnSpc>
              <a:spcBef>
                <a:spcPct val="50000"/>
              </a:spcBef>
              <a:buNone/>
            </a:pPr>
            <a:r>
              <a:rPr lang="en-US" sz="900" b="0" dirty="0" smtClean="0">
                <a:solidFill>
                  <a:srgbClr val="343434"/>
                </a:solidFill>
              </a:rPr>
              <a:t>*Average percentage of total state cases that are pediatric, for all years</a:t>
            </a:r>
          </a:p>
          <a:p>
            <a:pPr marL="0" indent="0">
              <a:lnSpc>
                <a:spcPct val="50000"/>
              </a:lnSpc>
              <a:spcBef>
                <a:spcPct val="50000"/>
              </a:spcBef>
              <a:buNone/>
            </a:pPr>
            <a:r>
              <a:rPr lang="en-US" sz="900" b="0" dirty="0" smtClean="0">
                <a:solidFill>
                  <a:srgbClr val="343434"/>
                </a:solidFill>
              </a:rPr>
              <a:t>**Time-averaged rate per 100,000</a:t>
            </a:r>
          </a:p>
          <a:p>
            <a:pPr marL="0" indent="0">
              <a:lnSpc>
                <a:spcPct val="50000"/>
              </a:lnSpc>
              <a:spcBef>
                <a:spcPct val="50000"/>
              </a:spcBef>
              <a:buNone/>
            </a:pPr>
            <a:r>
              <a:rPr lang="en-US" sz="900" b="0" baseline="30000" dirty="0" smtClean="0">
                <a:solidFill>
                  <a:srgbClr val="343434"/>
                </a:solidFill>
              </a:rPr>
              <a:t>†</a:t>
            </a:r>
            <a:r>
              <a:rPr lang="en-US" sz="900" b="0" dirty="0" smtClean="0">
                <a:solidFill>
                  <a:srgbClr val="343434"/>
                </a:solidFill>
              </a:rPr>
              <a:t>D.C. (District of Columbia) is a distinct reporting jurisdiction</a:t>
            </a:r>
            <a:endParaRPr lang="en-US" sz="900" b="0" dirty="0">
              <a:solidFill>
                <a:srgbClr val="343434"/>
              </a:solidFill>
            </a:endParaRPr>
          </a:p>
        </p:txBody>
      </p:sp>
    </p:spTree>
    <p:extLst>
      <p:ext uri="{BB962C8B-B14F-4D97-AF65-F5344CB8AC3E}">
        <p14:creationId xmlns:p14="http://schemas.microsoft.com/office/powerpoint/2010/main" val="24982626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1002393"/>
            <a:ext cx="6172200" cy="2063554"/>
          </a:xfrm>
        </p:spPr>
        <p:txBody>
          <a:bodyPr/>
          <a:lstStyle/>
          <a:p>
            <a:pPr lvl="0">
              <a:buClrTx/>
              <a:buSzTx/>
            </a:pPr>
            <a:r>
              <a:rPr lang="en-US" dirty="0">
                <a:solidFill>
                  <a:srgbClr val="00788A"/>
                </a:solidFill>
              </a:rPr>
              <a:t>Definition of pediatric tuberculosis (TB</a:t>
            </a:r>
            <a:r>
              <a:rPr lang="en-US" dirty="0" smtClean="0">
                <a:solidFill>
                  <a:srgbClr val="00788A"/>
                </a:solidFill>
              </a:rPr>
              <a:t>):</a:t>
            </a:r>
          </a:p>
          <a:p>
            <a:pPr lvl="1">
              <a:buClr>
                <a:srgbClr val="B45340"/>
              </a:buClr>
              <a:buSzTx/>
            </a:pPr>
            <a:r>
              <a:rPr lang="en-US" dirty="0" smtClean="0">
                <a:solidFill>
                  <a:srgbClr val="5F5F5F"/>
                </a:solidFill>
              </a:rPr>
              <a:t>TB disease in a person &lt; 15 years old</a:t>
            </a:r>
          </a:p>
          <a:p>
            <a:pPr lvl="0">
              <a:buClrTx/>
              <a:buSzTx/>
            </a:pPr>
            <a:r>
              <a:rPr lang="en-US" dirty="0" smtClean="0">
                <a:solidFill>
                  <a:srgbClr val="00788A"/>
                </a:solidFill>
              </a:rPr>
              <a:t>In 2015:</a:t>
            </a:r>
          </a:p>
          <a:p>
            <a:pPr lvl="1">
              <a:buClr>
                <a:srgbClr val="B45340"/>
              </a:buClr>
              <a:buSzTx/>
            </a:pPr>
            <a:r>
              <a:rPr lang="en-US" dirty="0" smtClean="0">
                <a:solidFill>
                  <a:srgbClr val="5F5F5F"/>
                </a:solidFill>
              </a:rPr>
              <a:t>9,557 TB cases were reported among all age groups </a:t>
            </a:r>
          </a:p>
          <a:p>
            <a:pPr lvl="3">
              <a:buClr>
                <a:srgbClr val="7030A0"/>
              </a:buClr>
              <a:buSzTx/>
              <a:buFont typeface="Arial" pitchFamily="34" charset="0"/>
              <a:buChar char="–"/>
            </a:pPr>
            <a:r>
              <a:rPr lang="en-US" dirty="0" smtClean="0">
                <a:solidFill>
                  <a:srgbClr val="5F5F5F"/>
                </a:solidFill>
              </a:rPr>
              <a:t>440 </a:t>
            </a:r>
            <a:r>
              <a:rPr lang="en-US" dirty="0">
                <a:solidFill>
                  <a:srgbClr val="5F5F5F"/>
                </a:solidFill>
              </a:rPr>
              <a:t>(4.6%) were pediatric  </a:t>
            </a:r>
          </a:p>
          <a:p>
            <a:endParaRPr lang="en-US"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114536552"/>
              </p:ext>
            </p:extLst>
          </p:nvPr>
        </p:nvGraphicFramePr>
        <p:xfrm>
          <a:off x="487972" y="2820111"/>
          <a:ext cx="5882055" cy="1828800"/>
        </p:xfrm>
        <a:graphic>
          <a:graphicData uri="http://schemas.openxmlformats.org/drawingml/2006/table">
            <a:tbl>
              <a:tblPr firstRow="1" bandRow="1">
                <a:tableStyleId>{7DF18680-E054-41AD-8BC1-D1AEF772440D}</a:tableStyleId>
              </a:tblPr>
              <a:tblGrid>
                <a:gridCol w="1960685"/>
                <a:gridCol w="1960685"/>
                <a:gridCol w="1960685"/>
              </a:tblGrid>
              <a:tr h="609600">
                <a:tc>
                  <a:txBody>
                    <a:bodyPr/>
                    <a:lstStyle/>
                    <a:p>
                      <a:pPr algn="ctr"/>
                      <a:r>
                        <a:rPr lang="en-US" dirty="0" smtClean="0">
                          <a:solidFill>
                            <a:srgbClr val="FFFFFF"/>
                          </a:solidFill>
                        </a:rPr>
                        <a:t>Age group</a:t>
                      </a:r>
                      <a:endParaRPr lang="en-US" dirty="0">
                        <a:solidFill>
                          <a:srgbClr val="FFFFFF"/>
                        </a:solidFill>
                      </a:endParaRPr>
                    </a:p>
                  </a:txBody>
                  <a:tcPr anchor="ct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dirty="0" smtClean="0">
                          <a:solidFill>
                            <a:srgbClr val="FFFFFF"/>
                          </a:solidFill>
                        </a:rPr>
                        <a:t>N</a:t>
                      </a: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dirty="0" smtClean="0">
                          <a:solidFill>
                            <a:srgbClr val="FFFFFF"/>
                          </a:solidFill>
                        </a:rPr>
                        <a:t>Percent out of all age</a:t>
                      </a:r>
                      <a:r>
                        <a:rPr lang="en-US" baseline="0" dirty="0" smtClean="0">
                          <a:solidFill>
                            <a:srgbClr val="FFFFFF"/>
                          </a:solidFill>
                        </a:rPr>
                        <a:t> groups</a:t>
                      </a: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609600">
                <a:tc>
                  <a:txBody>
                    <a:bodyPr/>
                    <a:lstStyle/>
                    <a:p>
                      <a:pPr algn="ctr"/>
                      <a:r>
                        <a:rPr lang="en-US" dirty="0" smtClean="0">
                          <a:solidFill>
                            <a:srgbClr val="005DAA"/>
                          </a:solidFill>
                        </a:rPr>
                        <a:t>0-4 </a:t>
                      </a:r>
                      <a:r>
                        <a:rPr lang="en-US" dirty="0" smtClean="0">
                          <a:solidFill>
                            <a:srgbClr val="005DAA"/>
                          </a:solidFill>
                        </a:rPr>
                        <a:t>years</a:t>
                      </a:r>
                      <a:endParaRPr lang="en-US" dirty="0">
                        <a:solidFill>
                          <a:srgbClr val="005DAA"/>
                        </a:solidFill>
                      </a:endParaRPr>
                    </a:p>
                  </a:txBody>
                  <a:tcPr anchor="ctr">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rPr>
                        <a:t>244</a:t>
                      </a:r>
                      <a:endParaRPr lang="en-US" dirty="0">
                        <a:solidFill>
                          <a:srgbClr val="005DAA"/>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rPr>
                        <a:t>2.55%</a:t>
                      </a:r>
                      <a:endParaRPr lang="en-US" dirty="0">
                        <a:solidFill>
                          <a:srgbClr val="005DAA"/>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609600">
                <a:tc>
                  <a:txBody>
                    <a:bodyPr/>
                    <a:lstStyle/>
                    <a:p>
                      <a:pPr algn="ctr"/>
                      <a:r>
                        <a:rPr lang="en-US" dirty="0" smtClean="0">
                          <a:solidFill>
                            <a:srgbClr val="005DAA"/>
                          </a:solidFill>
                        </a:rPr>
                        <a:t>5-14 </a:t>
                      </a:r>
                      <a:r>
                        <a:rPr lang="en-US" dirty="0" smtClean="0">
                          <a:solidFill>
                            <a:srgbClr val="005DAA"/>
                          </a:solidFill>
                        </a:rPr>
                        <a:t>years</a:t>
                      </a:r>
                      <a:endParaRPr lang="en-US" dirty="0">
                        <a:solidFill>
                          <a:srgbClr val="005DAA"/>
                        </a:solidFill>
                      </a:endParaRPr>
                    </a:p>
                  </a:txBody>
                  <a:tcPr anchor="ctr">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rPr>
                        <a:t>196</a:t>
                      </a:r>
                      <a:endParaRPr lang="en-US" dirty="0">
                        <a:solidFill>
                          <a:srgbClr val="005DAA"/>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rPr>
                        <a:t>2.05%</a:t>
                      </a:r>
                      <a:endParaRPr lang="en-US" dirty="0">
                        <a:solidFill>
                          <a:srgbClr val="005DAA"/>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15" name="Title 14"/>
          <p:cNvSpPr>
            <a:spLocks noGrp="1"/>
          </p:cNvSpPr>
          <p:nvPr>
            <p:ph type="title"/>
          </p:nvPr>
        </p:nvSpPr>
        <p:spPr>
          <a:xfrm>
            <a:off x="487972" y="23446"/>
            <a:ext cx="6172200" cy="857250"/>
          </a:xfrm>
        </p:spPr>
        <p:txBody>
          <a:bodyPr/>
          <a:lstStyle/>
          <a:p>
            <a:pPr algn="ctr"/>
            <a:r>
              <a:rPr lang="en-US" dirty="0" smtClean="0"/>
              <a:t>Background: Pediatric Tuberculosis</a:t>
            </a:r>
            <a:endParaRPr lang="en-US" dirty="0"/>
          </a:p>
        </p:txBody>
      </p:sp>
    </p:spTree>
    <p:extLst>
      <p:ext uri="{BB962C8B-B14F-4D97-AF65-F5344CB8AC3E}">
        <p14:creationId xmlns:p14="http://schemas.microsoft.com/office/powerpoint/2010/main" val="12738384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6" y="422372"/>
            <a:ext cx="6172200" cy="857250"/>
          </a:xfrm>
        </p:spPr>
        <p:txBody>
          <a:bodyPr/>
          <a:lstStyle/>
          <a:p>
            <a:pPr algn="ctr"/>
            <a:r>
              <a:rPr lang="en-US" dirty="0"/>
              <a:t>Pediatric TB Cases by </a:t>
            </a:r>
            <a:br>
              <a:rPr lang="en-US" dirty="0"/>
            </a:br>
            <a:r>
              <a:rPr lang="en-US" dirty="0"/>
              <a:t>Case Verification Criteria*, 1993–2015</a:t>
            </a:r>
            <a:br>
              <a:rPr lang="en-US" dirty="0"/>
            </a:br>
            <a:r>
              <a:rPr lang="en-US" b="0" dirty="0" smtClean="0">
                <a:solidFill>
                  <a:schemeClr val="accent4">
                    <a:lumMod val="50000"/>
                  </a:schemeClr>
                </a:solidFill>
              </a:rPr>
              <a:t>N= 21,223</a:t>
            </a:r>
            <a:endParaRPr lang="en-US" b="0" dirty="0">
              <a:solidFill>
                <a:schemeClr val="accent4">
                  <a:lumMod val="50000"/>
                </a:schemeClr>
              </a:solidFill>
            </a:endParaRPr>
          </a:p>
        </p:txBody>
      </p:sp>
      <p:graphicFrame>
        <p:nvGraphicFramePr>
          <p:cNvPr id="16" name="Chart 15"/>
          <p:cNvGraphicFramePr/>
          <p:nvPr>
            <p:extLst>
              <p:ext uri="{D42A27DB-BD31-4B8C-83A1-F6EECF244321}">
                <p14:modId xmlns:p14="http://schemas.microsoft.com/office/powerpoint/2010/main" val="1642519617"/>
              </p:ext>
            </p:extLst>
          </p:nvPr>
        </p:nvGraphicFramePr>
        <p:xfrm>
          <a:off x="1082138" y="1398495"/>
          <a:ext cx="4908178" cy="330797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8372" y="2790873"/>
            <a:ext cx="1182651" cy="523220"/>
          </a:xfrm>
          <a:prstGeom prst="rect">
            <a:avLst/>
          </a:prstGeom>
          <a:noFill/>
        </p:spPr>
        <p:txBody>
          <a:bodyPr wrap="square" rtlCol="0">
            <a:spAutoFit/>
          </a:bodyPr>
          <a:lstStyle/>
          <a:p>
            <a:pPr algn="ctr"/>
            <a:r>
              <a:rPr lang="en-US" sz="1400" dirty="0" smtClean="0">
                <a:solidFill>
                  <a:schemeClr val="accent4">
                    <a:lumMod val="50000"/>
                  </a:schemeClr>
                </a:solidFill>
                <a:latin typeface="Calibri" panose="020F0502020204030204" pitchFamily="34" charset="0"/>
              </a:rPr>
              <a:t>Clinical Case</a:t>
            </a:r>
          </a:p>
          <a:p>
            <a:pPr algn="ctr"/>
            <a:r>
              <a:rPr lang="en-US" sz="1400" dirty="0" smtClean="0">
                <a:solidFill>
                  <a:schemeClr val="accent4">
                    <a:lumMod val="50000"/>
                  </a:schemeClr>
                </a:solidFill>
                <a:latin typeface="Calibri" panose="020F0502020204030204" pitchFamily="34" charset="0"/>
              </a:rPr>
              <a:t>52%</a:t>
            </a:r>
          </a:p>
        </p:txBody>
      </p:sp>
      <p:sp>
        <p:nvSpPr>
          <p:cNvPr id="12" name="TextBox 11"/>
          <p:cNvSpPr txBox="1"/>
          <p:nvPr/>
        </p:nvSpPr>
        <p:spPr>
          <a:xfrm>
            <a:off x="4468907" y="1512027"/>
            <a:ext cx="1346598" cy="523220"/>
          </a:xfrm>
          <a:prstGeom prst="rect">
            <a:avLst/>
          </a:prstGeom>
          <a:noFill/>
        </p:spPr>
        <p:txBody>
          <a:bodyPr wrap="square" rtlCol="0">
            <a:spAutoFit/>
          </a:bodyPr>
          <a:lstStyle/>
          <a:p>
            <a:pPr algn="ctr"/>
            <a:r>
              <a:rPr lang="en-US" sz="1400" dirty="0" smtClean="0">
                <a:solidFill>
                  <a:schemeClr val="accent4">
                    <a:lumMod val="50000"/>
                  </a:schemeClr>
                </a:solidFill>
                <a:latin typeface="Calibri" panose="020F0502020204030204" pitchFamily="34" charset="0"/>
              </a:rPr>
              <a:t>Lab Confirmed</a:t>
            </a:r>
          </a:p>
          <a:p>
            <a:pPr algn="ctr"/>
            <a:r>
              <a:rPr lang="en-US" sz="1400" dirty="0" smtClean="0">
                <a:solidFill>
                  <a:schemeClr val="accent4">
                    <a:lumMod val="50000"/>
                  </a:schemeClr>
                </a:solidFill>
                <a:latin typeface="Calibri" panose="020F0502020204030204" pitchFamily="34" charset="0"/>
              </a:rPr>
              <a:t>26%</a:t>
            </a:r>
          </a:p>
        </p:txBody>
      </p:sp>
      <p:sp>
        <p:nvSpPr>
          <p:cNvPr id="13" name="TextBox 2"/>
          <p:cNvSpPr txBox="1"/>
          <p:nvPr/>
        </p:nvSpPr>
        <p:spPr>
          <a:xfrm>
            <a:off x="4468907" y="4183251"/>
            <a:ext cx="1687257"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accent4">
                    <a:lumMod val="50000"/>
                  </a:schemeClr>
                </a:solidFill>
                <a:latin typeface="Calibri" panose="020F0502020204030204" pitchFamily="34" charset="0"/>
              </a:rPr>
              <a:t>Provider Diagnosis</a:t>
            </a:r>
          </a:p>
          <a:p>
            <a:pPr algn="ctr"/>
            <a:r>
              <a:rPr lang="en-US" sz="1400" dirty="0" smtClean="0">
                <a:solidFill>
                  <a:schemeClr val="accent4">
                    <a:lumMod val="50000"/>
                  </a:schemeClr>
                </a:solidFill>
                <a:latin typeface="Calibri" panose="020F0502020204030204" pitchFamily="34" charset="0"/>
              </a:rPr>
              <a:t>22%</a:t>
            </a:r>
          </a:p>
        </p:txBody>
      </p:sp>
      <p:sp>
        <p:nvSpPr>
          <p:cNvPr id="7" name="Text Placeholder 3"/>
          <p:cNvSpPr txBox="1">
            <a:spLocks/>
          </p:cNvSpPr>
          <p:nvPr/>
        </p:nvSpPr>
        <p:spPr bwMode="auto">
          <a:xfrm>
            <a:off x="0" y="4820003"/>
            <a:ext cx="10972800" cy="32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t> *Based on the public health surveillance definition for TB [</a:t>
            </a:r>
            <a:r>
              <a:rPr lang="en-US" sz="900" b="0" i="1" dirty="0" smtClean="0"/>
              <a:t>MMWR </a:t>
            </a:r>
            <a:r>
              <a:rPr lang="en-US" sz="900" b="0" dirty="0" smtClean="0"/>
              <a:t>1997:46(No. RR-10):40-41]</a:t>
            </a:r>
          </a:p>
          <a:p>
            <a:endParaRPr lang="en-US" dirty="0"/>
          </a:p>
        </p:txBody>
      </p:sp>
    </p:spTree>
    <p:extLst>
      <p:ext uri="{BB962C8B-B14F-4D97-AF65-F5344CB8AC3E}">
        <p14:creationId xmlns:p14="http://schemas.microsoft.com/office/powerpoint/2010/main" val="26278317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94" y="194982"/>
            <a:ext cx="6172200" cy="857250"/>
          </a:xfrm>
        </p:spPr>
        <p:txBody>
          <a:bodyPr/>
          <a:lstStyle/>
          <a:p>
            <a:pPr algn="ctr"/>
            <a:r>
              <a:rPr lang="en-US" dirty="0"/>
              <a:t>Pediatric TB Cases by Case Verification Criteria and Age Group, 1993–2015</a:t>
            </a:r>
            <a:endParaRPr lang="en-US" dirty="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76184074"/>
              </p:ext>
            </p:extLst>
          </p:nvPr>
        </p:nvGraphicFramePr>
        <p:xfrm>
          <a:off x="504263" y="1058957"/>
          <a:ext cx="2602007" cy="1902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noGrp="1"/>
          </p:cNvGraphicFramePr>
          <p:nvPr>
            <p:ph idx="1"/>
            <p:extLst>
              <p:ext uri="{D42A27DB-BD31-4B8C-83A1-F6EECF244321}">
                <p14:modId xmlns:p14="http://schemas.microsoft.com/office/powerpoint/2010/main" val="1075702998"/>
              </p:ext>
            </p:extLst>
          </p:nvPr>
        </p:nvGraphicFramePr>
        <p:xfrm>
          <a:off x="504264" y="2880949"/>
          <a:ext cx="2602006" cy="1919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8"/>
          <p:cNvGraphicFramePr>
            <a:graphicFrameLocks noGrp="1"/>
          </p:cNvGraphicFramePr>
          <p:nvPr>
            <p:ph idx="1"/>
            <p:extLst>
              <p:ext uri="{D42A27DB-BD31-4B8C-83A1-F6EECF244321}">
                <p14:modId xmlns:p14="http://schemas.microsoft.com/office/powerpoint/2010/main" val="1715774149"/>
              </p:ext>
            </p:extLst>
          </p:nvPr>
        </p:nvGraphicFramePr>
        <p:xfrm>
          <a:off x="3859305" y="2880949"/>
          <a:ext cx="2554942" cy="19195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8"/>
          <p:cNvGraphicFramePr>
            <a:graphicFrameLocks noGrp="1"/>
          </p:cNvGraphicFramePr>
          <p:nvPr>
            <p:ph idx="1"/>
            <p:extLst>
              <p:ext uri="{D42A27DB-BD31-4B8C-83A1-F6EECF244321}">
                <p14:modId xmlns:p14="http://schemas.microsoft.com/office/powerpoint/2010/main" val="1409658831"/>
              </p:ext>
            </p:extLst>
          </p:nvPr>
        </p:nvGraphicFramePr>
        <p:xfrm>
          <a:off x="3859305" y="1058957"/>
          <a:ext cx="2554942" cy="1902756"/>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1374699" y="4824046"/>
            <a:ext cx="105508" cy="105508"/>
          </a:xfrm>
          <a:prstGeom prst="rect">
            <a:avLst/>
          </a:prstGeom>
          <a:solidFill>
            <a:srgbClr val="9A4E9E"/>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48334" y="4824046"/>
            <a:ext cx="105508" cy="105508"/>
          </a:xfrm>
          <a:prstGeom prst="rect">
            <a:avLst/>
          </a:prstGeom>
          <a:solidFill>
            <a:srgbClr val="00788A"/>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08540" y="4819512"/>
            <a:ext cx="105508" cy="105508"/>
          </a:xfrm>
          <a:prstGeom prst="rect">
            <a:avLst/>
          </a:prstGeom>
          <a:solidFill>
            <a:srgbClr val="BF311A"/>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0206" y="4783621"/>
            <a:ext cx="1678817" cy="276999"/>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Laboratory Confirmed</a:t>
            </a:r>
          </a:p>
        </p:txBody>
      </p:sp>
      <p:sp>
        <p:nvSpPr>
          <p:cNvPr id="17" name="TextBox 16"/>
          <p:cNvSpPr txBox="1"/>
          <p:nvPr/>
        </p:nvSpPr>
        <p:spPr>
          <a:xfrm>
            <a:off x="3247070" y="4781272"/>
            <a:ext cx="1519613" cy="28749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Provider Diagnosis</a:t>
            </a:r>
          </a:p>
        </p:txBody>
      </p:sp>
      <p:sp>
        <p:nvSpPr>
          <p:cNvPr id="18" name="TextBox 17"/>
          <p:cNvSpPr txBox="1"/>
          <p:nvPr/>
        </p:nvSpPr>
        <p:spPr>
          <a:xfrm>
            <a:off x="4827150" y="4773124"/>
            <a:ext cx="1519613" cy="28749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Clinical Case</a:t>
            </a:r>
          </a:p>
        </p:txBody>
      </p:sp>
    </p:spTree>
    <p:extLst>
      <p:ext uri="{BB962C8B-B14F-4D97-AF65-F5344CB8AC3E}">
        <p14:creationId xmlns:p14="http://schemas.microsoft.com/office/powerpoint/2010/main" val="10015451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94" y="194982"/>
            <a:ext cx="6172200" cy="857250"/>
          </a:xfrm>
        </p:spPr>
        <p:txBody>
          <a:bodyPr/>
          <a:lstStyle/>
          <a:p>
            <a:pPr algn="ctr"/>
            <a:r>
              <a:rPr lang="en-US" dirty="0"/>
              <a:t>Pediatric TB Cases by Site of Disease, </a:t>
            </a:r>
            <a:br>
              <a:rPr lang="en-US" dirty="0"/>
            </a:br>
            <a:r>
              <a:rPr lang="en-US" dirty="0"/>
              <a:t>1993–2015</a:t>
            </a:r>
            <a:endParaRPr lang="en-US" dirty="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49152380"/>
              </p:ext>
            </p:extLst>
          </p:nvPr>
        </p:nvGraphicFramePr>
        <p:xfrm>
          <a:off x="452717" y="1697069"/>
          <a:ext cx="2245659" cy="2125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4"/>
          <p:cNvGraphicFramePr>
            <a:graphicFrameLocks noGrp="1"/>
          </p:cNvGraphicFramePr>
          <p:nvPr>
            <p:ph idx="10"/>
            <p:extLst>
              <p:ext uri="{D42A27DB-BD31-4B8C-83A1-F6EECF244321}">
                <p14:modId xmlns:p14="http://schemas.microsoft.com/office/powerpoint/2010/main" val="2067619255"/>
              </p:ext>
            </p:extLst>
          </p:nvPr>
        </p:nvGraphicFramePr>
        <p:xfrm>
          <a:off x="3306855" y="1355731"/>
          <a:ext cx="3235139" cy="2611081"/>
        </p:xfrm>
        <a:graphic>
          <a:graphicData uri="http://schemas.openxmlformats.org/drawingml/2006/table">
            <a:tbl>
              <a:tblPr firstRow="1" bandRow="1">
                <a:tableStyleId>{7DF18680-E054-41AD-8BC1-D1AEF772440D}</a:tableStyleId>
              </a:tblPr>
              <a:tblGrid>
                <a:gridCol w="1802343"/>
                <a:gridCol w="1432796"/>
              </a:tblGrid>
              <a:tr h="714139">
                <a:tc gridSpan="2">
                  <a:txBody>
                    <a:bodyPr/>
                    <a:lstStyle/>
                    <a:p>
                      <a:pPr algn="ctr"/>
                      <a:r>
                        <a:rPr lang="en-US" dirty="0" smtClean="0">
                          <a:solidFill>
                            <a:srgbClr val="FFFFFF"/>
                          </a:solidFill>
                        </a:rPr>
                        <a:t>Any</a:t>
                      </a:r>
                      <a:r>
                        <a:rPr lang="en-US" baseline="0" dirty="0" smtClean="0">
                          <a:solidFill>
                            <a:srgbClr val="FFFFFF"/>
                          </a:solidFill>
                        </a:rPr>
                        <a:t> extrapulmonary involvement* </a:t>
                      </a:r>
                    </a:p>
                    <a:p>
                      <a:pPr algn="ctr"/>
                      <a:r>
                        <a:rPr lang="en-US" baseline="0" dirty="0" smtClean="0">
                          <a:solidFill>
                            <a:srgbClr val="FFFFFF"/>
                          </a:solidFill>
                        </a:rPr>
                        <a:t>(totaling 29.5%)</a:t>
                      </a:r>
                      <a:endParaRPr lang="en-US" dirty="0">
                        <a:solidFill>
                          <a:srgbClr val="FFFFFF"/>
                        </a:solidFill>
                      </a:endParaRPr>
                    </a:p>
                  </a:txBody>
                  <a:tcPr anchor="ctr">
                    <a:lnB w="12700" cap="flat" cmpd="sng" algn="ctr">
                      <a:solidFill>
                        <a:schemeClr val="accent5">
                          <a:lumMod val="50000"/>
                        </a:schemeClr>
                      </a:solidFill>
                      <a:prstDash val="solid"/>
                      <a:round/>
                      <a:headEnd type="none" w="med" len="med"/>
                      <a:tailEnd type="none" w="med" len="med"/>
                    </a:lnB>
                    <a:solidFill>
                      <a:srgbClr val="00788A"/>
                    </a:solidFill>
                  </a:tcPr>
                </a:tc>
                <a:tc hMerge="1">
                  <a:txBody>
                    <a:bodyPr/>
                    <a:lstStyle/>
                    <a:p>
                      <a:pPr algn="ctr"/>
                      <a:endParaRPr lang="en-US" dirty="0">
                        <a:solidFill>
                          <a:srgbClr val="FFFFFF"/>
                        </a:solidFill>
                      </a:endParaRPr>
                    </a:p>
                  </a:txBody>
                  <a:tcPr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rgbClr val="00788A"/>
                    </a:solidFill>
                  </a:tcPr>
                </a:tc>
              </a:tr>
              <a:tr h="475477">
                <a:tc>
                  <a:txBody>
                    <a:bodyPr/>
                    <a:lstStyle/>
                    <a:p>
                      <a:pPr algn="ctr"/>
                      <a:r>
                        <a:rPr lang="en-US" b="1" dirty="0" smtClean="0">
                          <a:solidFill>
                            <a:schemeClr val="bg2"/>
                          </a:solidFill>
                        </a:rPr>
                        <a:t>Extrapulmonary site</a:t>
                      </a:r>
                      <a:endParaRPr lang="en-US" b="1" dirty="0">
                        <a:solidFill>
                          <a:schemeClr val="bg2"/>
                        </a:solidFill>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algn="ctr"/>
                      <a:r>
                        <a:rPr lang="en-US" b="1" dirty="0" smtClean="0">
                          <a:solidFill>
                            <a:schemeClr val="bg2"/>
                          </a:solidFill>
                        </a:rPr>
                        <a:t>(%)</a:t>
                      </a:r>
                      <a:endParaRPr lang="en-US" b="1" dirty="0">
                        <a:solidFill>
                          <a:schemeClr val="bg2"/>
                        </a:solidFill>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284293">
                <a:tc>
                  <a:txBody>
                    <a:bodyPr/>
                    <a:lstStyle/>
                    <a:p>
                      <a:r>
                        <a:rPr lang="en-US" sz="1200" dirty="0" smtClean="0">
                          <a:solidFill>
                            <a:srgbClr val="005DAA"/>
                          </a:solidFill>
                          <a:latin typeface="Calibri" panose="020F0502020204030204" pitchFamily="34" charset="0"/>
                        </a:rPr>
                        <a:t>Lymphatic</a:t>
                      </a:r>
                      <a:endParaRPr lang="en-US" sz="1200" dirty="0">
                        <a:solidFill>
                          <a:srgbClr val="005DAA"/>
                        </a:solidFill>
                        <a:latin typeface="Calibri" panose="020F0502020204030204" pitchFamily="34" charset="0"/>
                      </a:endParaRPr>
                    </a:p>
                  </a:txBody>
                  <a:tcP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200" dirty="0" smtClean="0">
                          <a:solidFill>
                            <a:srgbClr val="005DAA"/>
                          </a:solidFill>
                          <a:latin typeface="Calibri" panose="020F0502020204030204" pitchFamily="34" charset="0"/>
                        </a:rPr>
                        <a:t>(18.8)</a:t>
                      </a:r>
                      <a:endParaRPr lang="en-US" sz="1200" dirty="0">
                        <a:solidFill>
                          <a:srgbClr val="005DAA"/>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293">
                <a:tc>
                  <a:txBody>
                    <a:bodyPr/>
                    <a:lstStyle/>
                    <a:p>
                      <a:r>
                        <a:rPr lang="en-US" sz="1200" dirty="0" smtClean="0">
                          <a:solidFill>
                            <a:srgbClr val="005DAA"/>
                          </a:solidFill>
                          <a:latin typeface="Calibri" panose="020F0502020204030204" pitchFamily="34" charset="0"/>
                        </a:rPr>
                        <a:t>Meningeal</a:t>
                      </a:r>
                      <a:endParaRPr lang="en-US" sz="1200" dirty="0">
                        <a:solidFill>
                          <a:srgbClr val="005DAA"/>
                        </a:solidFill>
                        <a:latin typeface="Calibri" panose="020F0502020204030204" pitchFamily="34" charset="0"/>
                      </a:endParaRPr>
                    </a:p>
                  </a:txBody>
                  <a:tcPr>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200" dirty="0" smtClean="0">
                          <a:solidFill>
                            <a:srgbClr val="005DAA"/>
                          </a:solidFill>
                          <a:latin typeface="Calibri" panose="020F0502020204030204" pitchFamily="34" charset="0"/>
                        </a:rPr>
                        <a:t>(3.6)</a:t>
                      </a:r>
                      <a:endParaRPr lang="en-US" sz="1200" dirty="0">
                        <a:solidFill>
                          <a:srgbClr val="005DAA"/>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293">
                <a:tc>
                  <a:txBody>
                    <a:bodyPr/>
                    <a:lstStyle/>
                    <a:p>
                      <a:r>
                        <a:rPr lang="en-US" sz="1200" dirty="0" smtClean="0">
                          <a:solidFill>
                            <a:srgbClr val="005DAA"/>
                          </a:solidFill>
                          <a:latin typeface="Calibri" panose="020F0502020204030204" pitchFamily="34" charset="0"/>
                        </a:rPr>
                        <a:t>Miliary</a:t>
                      </a:r>
                      <a:endParaRPr lang="en-US" sz="1200" dirty="0">
                        <a:solidFill>
                          <a:srgbClr val="005DAA"/>
                        </a:solidFill>
                        <a:latin typeface="Calibri" panose="020F0502020204030204" pitchFamily="34" charset="0"/>
                      </a:endParaRPr>
                    </a:p>
                  </a:txBody>
                  <a:tcPr>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200" dirty="0" smtClean="0">
                          <a:solidFill>
                            <a:srgbClr val="005DAA"/>
                          </a:solidFill>
                          <a:latin typeface="Calibri" panose="020F0502020204030204" pitchFamily="34" charset="0"/>
                        </a:rPr>
                        <a:t>(1.3)</a:t>
                      </a:r>
                      <a:endParaRPr lang="en-US" sz="1200" dirty="0">
                        <a:solidFill>
                          <a:srgbClr val="005DAA"/>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293">
                <a:tc>
                  <a:txBody>
                    <a:bodyPr/>
                    <a:lstStyle/>
                    <a:p>
                      <a:r>
                        <a:rPr lang="en-US" sz="1200" dirty="0" smtClean="0">
                          <a:solidFill>
                            <a:srgbClr val="005DAA"/>
                          </a:solidFill>
                          <a:latin typeface="Calibri" panose="020F0502020204030204" pitchFamily="34" charset="0"/>
                        </a:rPr>
                        <a:t>Bone &amp; Joint</a:t>
                      </a:r>
                      <a:endParaRPr lang="en-US" sz="1200" dirty="0">
                        <a:solidFill>
                          <a:srgbClr val="005DAA"/>
                        </a:solidFill>
                        <a:latin typeface="Calibri" panose="020F0502020204030204" pitchFamily="34" charset="0"/>
                      </a:endParaRPr>
                    </a:p>
                  </a:txBody>
                  <a:tcPr>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200" dirty="0" smtClean="0">
                          <a:solidFill>
                            <a:srgbClr val="005DAA"/>
                          </a:solidFill>
                          <a:latin typeface="Calibri" panose="020F0502020204030204" pitchFamily="34" charset="0"/>
                        </a:rPr>
                        <a:t>(1.5)</a:t>
                      </a:r>
                      <a:endParaRPr lang="en-US" sz="1200" dirty="0">
                        <a:solidFill>
                          <a:srgbClr val="005DAA"/>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284293">
                <a:tc>
                  <a:txBody>
                    <a:bodyPr/>
                    <a:lstStyle/>
                    <a:p>
                      <a:r>
                        <a:rPr lang="en-US" sz="1200" dirty="0" smtClean="0">
                          <a:solidFill>
                            <a:srgbClr val="005DAA"/>
                          </a:solidFill>
                          <a:latin typeface="Calibri" panose="020F0502020204030204" pitchFamily="34" charset="0"/>
                        </a:rPr>
                        <a:t>Other</a:t>
                      </a:r>
                      <a:endParaRPr lang="en-US" sz="1200" dirty="0">
                        <a:solidFill>
                          <a:srgbClr val="005DAA"/>
                        </a:solidFill>
                        <a:latin typeface="Calibri" panose="020F0502020204030204" pitchFamily="34" charset="0"/>
                      </a:endParaRPr>
                    </a:p>
                  </a:txBody>
                  <a:tcP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4">
                        <a:lumMod val="20000"/>
                        <a:lumOff val="80000"/>
                      </a:schemeClr>
                    </a:solidFill>
                  </a:tcPr>
                </a:tc>
                <a:tc>
                  <a:txBody>
                    <a:bodyPr/>
                    <a:lstStyle/>
                    <a:p>
                      <a:pPr algn="ctr"/>
                      <a:r>
                        <a:rPr lang="en-US" sz="1200" dirty="0" smtClean="0">
                          <a:solidFill>
                            <a:srgbClr val="005DAA"/>
                          </a:solidFill>
                          <a:latin typeface="Calibri" panose="020F0502020204030204" pitchFamily="34" charset="0"/>
                        </a:rPr>
                        <a:t>(4.3)</a:t>
                      </a:r>
                      <a:endParaRPr lang="en-US" sz="1200" dirty="0">
                        <a:solidFill>
                          <a:srgbClr val="005DAA"/>
                        </a:solidFill>
                        <a:latin typeface="Calibri" panose="020F0502020204030204" pitchFamily="34" charset="0"/>
                      </a:endParaRPr>
                    </a:p>
                  </a:txBody>
                  <a:tcPr>
                    <a:lnL w="12700" cap="flat" cmpd="sng" algn="ctr">
                      <a:solidFill>
                        <a:schemeClr val="accent6"/>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solidFill>
                      <a:schemeClr val="accent4">
                        <a:lumMod val="20000"/>
                        <a:lumOff val="80000"/>
                      </a:schemeClr>
                    </a:solidFill>
                  </a:tcPr>
                </a:tc>
              </a:tr>
            </a:tbl>
          </a:graphicData>
        </a:graphic>
      </p:graphicFrame>
      <p:sp>
        <p:nvSpPr>
          <p:cNvPr id="6" name="TextBox 5"/>
          <p:cNvSpPr txBox="1"/>
          <p:nvPr/>
        </p:nvSpPr>
        <p:spPr>
          <a:xfrm>
            <a:off x="1061196" y="1397283"/>
            <a:ext cx="677956" cy="478615"/>
          </a:xfrm>
          <a:prstGeom prst="rect">
            <a:avLst/>
          </a:prstGeom>
          <a:noFill/>
        </p:spPr>
        <p:txBody>
          <a:bodyPr wrap="square" rtlCol="0">
            <a:spAutoFit/>
          </a:bodyPr>
          <a:lstStyle/>
          <a:p>
            <a:pPr algn="ctr"/>
            <a:r>
              <a:rPr lang="en-US" sz="1200" dirty="0" smtClean="0">
                <a:solidFill>
                  <a:schemeClr val="accent4">
                    <a:lumMod val="50000"/>
                  </a:schemeClr>
                </a:solidFill>
                <a:latin typeface="Calibri" panose="020F0502020204030204" pitchFamily="34" charset="0"/>
              </a:rPr>
              <a:t>Both</a:t>
            </a:r>
          </a:p>
          <a:p>
            <a:pPr algn="ctr"/>
            <a:r>
              <a:rPr lang="en-US" sz="1200" dirty="0">
                <a:solidFill>
                  <a:schemeClr val="accent4">
                    <a:lumMod val="50000"/>
                  </a:schemeClr>
                </a:solidFill>
                <a:latin typeface="Calibri" panose="020F0502020204030204" pitchFamily="34" charset="0"/>
              </a:rPr>
              <a:t>7</a:t>
            </a:r>
            <a:r>
              <a:rPr lang="en-US" sz="1200" dirty="0" smtClean="0">
                <a:solidFill>
                  <a:schemeClr val="accent4">
                    <a:lumMod val="50000"/>
                  </a:schemeClr>
                </a:solidFill>
                <a:latin typeface="Calibri" panose="020F0502020204030204" pitchFamily="34" charset="0"/>
              </a:rPr>
              <a:t>%</a:t>
            </a:r>
          </a:p>
        </p:txBody>
      </p:sp>
      <p:sp>
        <p:nvSpPr>
          <p:cNvPr id="20" name="TextBox 19"/>
          <p:cNvSpPr txBox="1"/>
          <p:nvPr/>
        </p:nvSpPr>
        <p:spPr>
          <a:xfrm>
            <a:off x="-108698" y="1713256"/>
            <a:ext cx="1355912" cy="461665"/>
          </a:xfrm>
          <a:prstGeom prst="rect">
            <a:avLst/>
          </a:prstGeom>
          <a:noFill/>
        </p:spPr>
        <p:txBody>
          <a:bodyPr wrap="square" rtlCol="0">
            <a:spAutoFit/>
          </a:bodyPr>
          <a:lstStyle/>
          <a:p>
            <a:pPr algn="ctr"/>
            <a:r>
              <a:rPr lang="en-US" sz="1200" dirty="0" smtClean="0">
                <a:solidFill>
                  <a:schemeClr val="accent4">
                    <a:lumMod val="50000"/>
                  </a:schemeClr>
                </a:solidFill>
                <a:latin typeface="Calibri" panose="020F0502020204030204" pitchFamily="34" charset="0"/>
              </a:rPr>
              <a:t>Extrapulmonary</a:t>
            </a:r>
          </a:p>
          <a:p>
            <a:pPr algn="ctr"/>
            <a:r>
              <a:rPr lang="en-US" sz="1200" dirty="0" smtClean="0">
                <a:solidFill>
                  <a:schemeClr val="accent4">
                    <a:lumMod val="50000"/>
                  </a:schemeClr>
                </a:solidFill>
                <a:latin typeface="Calibri" panose="020F0502020204030204" pitchFamily="34" charset="0"/>
              </a:rPr>
              <a:t>22%</a:t>
            </a:r>
          </a:p>
        </p:txBody>
      </p:sp>
      <p:sp>
        <p:nvSpPr>
          <p:cNvPr id="21" name="TextBox 20"/>
          <p:cNvSpPr txBox="1"/>
          <p:nvPr/>
        </p:nvSpPr>
        <p:spPr>
          <a:xfrm>
            <a:off x="1739152" y="3613344"/>
            <a:ext cx="1169894" cy="461665"/>
          </a:xfrm>
          <a:prstGeom prst="rect">
            <a:avLst/>
          </a:prstGeom>
          <a:noFill/>
        </p:spPr>
        <p:txBody>
          <a:bodyPr wrap="square" rtlCol="0">
            <a:spAutoFit/>
          </a:bodyPr>
          <a:lstStyle/>
          <a:p>
            <a:pPr algn="ctr"/>
            <a:r>
              <a:rPr lang="en-US" sz="1200" dirty="0" smtClean="0">
                <a:solidFill>
                  <a:schemeClr val="accent4">
                    <a:lumMod val="50000"/>
                  </a:schemeClr>
                </a:solidFill>
                <a:latin typeface="Calibri" panose="020F0502020204030204" pitchFamily="34" charset="0"/>
              </a:rPr>
              <a:t>Pulmonary</a:t>
            </a:r>
          </a:p>
          <a:p>
            <a:pPr algn="ctr"/>
            <a:r>
              <a:rPr lang="en-US" sz="1200" dirty="0" smtClean="0">
                <a:solidFill>
                  <a:schemeClr val="accent4">
                    <a:lumMod val="50000"/>
                  </a:schemeClr>
                </a:solidFill>
                <a:latin typeface="Calibri" panose="020F0502020204030204" pitchFamily="34" charset="0"/>
              </a:rPr>
              <a:t>71%</a:t>
            </a:r>
          </a:p>
        </p:txBody>
      </p:sp>
      <p:sp>
        <p:nvSpPr>
          <p:cNvPr id="8" name="Text Placeholder 3"/>
          <p:cNvSpPr txBox="1">
            <a:spLocks/>
          </p:cNvSpPr>
          <p:nvPr/>
        </p:nvSpPr>
        <p:spPr bwMode="auto">
          <a:xfrm>
            <a:off x="0" y="4611649"/>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50000"/>
              </a:lnSpc>
              <a:spcBef>
                <a:spcPct val="50000"/>
              </a:spcBef>
              <a:buNone/>
            </a:pPr>
            <a:r>
              <a:rPr lang="en-US" sz="900" b="0" dirty="0" smtClean="0">
                <a:solidFill>
                  <a:srgbClr val="343434"/>
                </a:solidFill>
              </a:rPr>
              <a:t>*Any extrapulmonary involvement which includes cases that are extrapulmonary only and both.</a:t>
            </a:r>
          </a:p>
          <a:p>
            <a:pPr marL="0" indent="0">
              <a:lnSpc>
                <a:spcPct val="50000"/>
              </a:lnSpc>
              <a:spcBef>
                <a:spcPct val="50000"/>
              </a:spcBef>
              <a:buNone/>
            </a:pPr>
            <a:r>
              <a:rPr lang="en-US" sz="900" b="0" dirty="0" smtClean="0">
                <a:solidFill>
                  <a:srgbClr val="343434"/>
                </a:solidFill>
              </a:rPr>
              <a:t>Patients may have more than one disease site but are counted in mutually exclusive categories</a:t>
            </a:r>
          </a:p>
          <a:p>
            <a:pPr marL="0" indent="0">
              <a:lnSpc>
                <a:spcPct val="50000"/>
              </a:lnSpc>
              <a:spcBef>
                <a:spcPct val="50000"/>
              </a:spcBef>
              <a:buNone/>
            </a:pPr>
            <a:r>
              <a:rPr lang="en-US" sz="900" b="0" dirty="0" smtClean="0">
                <a:solidFill>
                  <a:srgbClr val="343434"/>
                </a:solidFill>
              </a:rPr>
              <a:t>for surveillance purposes. </a:t>
            </a:r>
          </a:p>
          <a:p>
            <a:endParaRPr lang="en-US" dirty="0"/>
          </a:p>
        </p:txBody>
      </p:sp>
    </p:spTree>
    <p:extLst>
      <p:ext uri="{BB962C8B-B14F-4D97-AF65-F5344CB8AC3E}">
        <p14:creationId xmlns:p14="http://schemas.microsoft.com/office/powerpoint/2010/main" val="18037258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94" y="194982"/>
            <a:ext cx="6172200" cy="857250"/>
          </a:xfrm>
        </p:spPr>
        <p:txBody>
          <a:bodyPr/>
          <a:lstStyle/>
          <a:p>
            <a:pPr algn="ctr"/>
            <a:r>
              <a:rPr lang="en-US" dirty="0"/>
              <a:t>Pediatric TB Cases by Site of Disease </a:t>
            </a:r>
            <a:br>
              <a:rPr lang="en-US" dirty="0"/>
            </a:br>
            <a:r>
              <a:rPr lang="en-US" dirty="0"/>
              <a:t>and Age Group, 1993–2015</a:t>
            </a:r>
            <a:br>
              <a:rPr lang="en-US" dirty="0"/>
            </a:br>
            <a:r>
              <a:rPr lang="en-US" dirty="0">
                <a:solidFill>
                  <a:srgbClr val="343434"/>
                </a:solidFill>
              </a:rPr>
              <a:t>N=21,223</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59797678"/>
              </p:ext>
            </p:extLst>
          </p:nvPr>
        </p:nvGraphicFramePr>
        <p:xfrm>
          <a:off x="504263" y="1058957"/>
          <a:ext cx="2602007" cy="1902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noGrp="1"/>
          </p:cNvGraphicFramePr>
          <p:nvPr>
            <p:ph idx="1"/>
            <p:extLst>
              <p:ext uri="{D42A27DB-BD31-4B8C-83A1-F6EECF244321}">
                <p14:modId xmlns:p14="http://schemas.microsoft.com/office/powerpoint/2010/main" val="2347094620"/>
              </p:ext>
            </p:extLst>
          </p:nvPr>
        </p:nvGraphicFramePr>
        <p:xfrm>
          <a:off x="504264" y="2880949"/>
          <a:ext cx="2602006" cy="1919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8"/>
          <p:cNvGraphicFramePr>
            <a:graphicFrameLocks noGrp="1"/>
          </p:cNvGraphicFramePr>
          <p:nvPr>
            <p:ph idx="1"/>
            <p:extLst>
              <p:ext uri="{D42A27DB-BD31-4B8C-83A1-F6EECF244321}">
                <p14:modId xmlns:p14="http://schemas.microsoft.com/office/powerpoint/2010/main" val="1624754855"/>
              </p:ext>
            </p:extLst>
          </p:nvPr>
        </p:nvGraphicFramePr>
        <p:xfrm>
          <a:off x="3859305" y="2880949"/>
          <a:ext cx="2554942" cy="19195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8"/>
          <p:cNvGraphicFramePr>
            <a:graphicFrameLocks noGrp="1"/>
          </p:cNvGraphicFramePr>
          <p:nvPr>
            <p:ph idx="1"/>
            <p:extLst>
              <p:ext uri="{D42A27DB-BD31-4B8C-83A1-F6EECF244321}">
                <p14:modId xmlns:p14="http://schemas.microsoft.com/office/powerpoint/2010/main" val="131363702"/>
              </p:ext>
            </p:extLst>
          </p:nvPr>
        </p:nvGraphicFramePr>
        <p:xfrm>
          <a:off x="3859305" y="1058957"/>
          <a:ext cx="2554942" cy="1902756"/>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1374699" y="4824046"/>
            <a:ext cx="105508" cy="105508"/>
          </a:xfrm>
          <a:prstGeom prst="rect">
            <a:avLst/>
          </a:prstGeom>
          <a:solidFill>
            <a:srgbClr val="9A4E9E"/>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48334" y="4824046"/>
            <a:ext cx="105508" cy="105508"/>
          </a:xfrm>
          <a:prstGeom prst="rect">
            <a:avLst/>
          </a:prstGeom>
          <a:solidFill>
            <a:srgbClr val="00788A"/>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08540" y="4819512"/>
            <a:ext cx="105508" cy="105508"/>
          </a:xfrm>
          <a:prstGeom prst="rect">
            <a:avLst/>
          </a:prstGeom>
          <a:solidFill>
            <a:srgbClr val="BF311A"/>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0206" y="4783621"/>
            <a:ext cx="1678817" cy="276999"/>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Pulmonary</a:t>
            </a:r>
          </a:p>
        </p:txBody>
      </p:sp>
      <p:sp>
        <p:nvSpPr>
          <p:cNvPr id="17" name="TextBox 16"/>
          <p:cNvSpPr txBox="1"/>
          <p:nvPr/>
        </p:nvSpPr>
        <p:spPr>
          <a:xfrm>
            <a:off x="3247070" y="4781272"/>
            <a:ext cx="1519613" cy="28749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Extrapulmonary</a:t>
            </a:r>
          </a:p>
        </p:txBody>
      </p:sp>
      <p:sp>
        <p:nvSpPr>
          <p:cNvPr id="18" name="TextBox 17"/>
          <p:cNvSpPr txBox="1"/>
          <p:nvPr/>
        </p:nvSpPr>
        <p:spPr>
          <a:xfrm>
            <a:off x="4827150" y="4773124"/>
            <a:ext cx="1519613" cy="28749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Both</a:t>
            </a:r>
          </a:p>
        </p:txBody>
      </p:sp>
    </p:spTree>
    <p:extLst>
      <p:ext uri="{BB962C8B-B14F-4D97-AF65-F5344CB8AC3E}">
        <p14:creationId xmlns:p14="http://schemas.microsoft.com/office/powerpoint/2010/main" val="10114834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2000" dirty="0"/>
              <a:t>Percentage of TB Cases in Children with Any Extrapulmonary Involvement* by Age Group, 1993–2015</a:t>
            </a:r>
            <a:br>
              <a:rPr lang="en-US" sz="2000" dirty="0"/>
            </a:br>
            <a:r>
              <a:rPr lang="en-US" sz="2000" dirty="0">
                <a:solidFill>
                  <a:schemeClr val="accent4">
                    <a:lumMod val="50000"/>
                  </a:schemeClr>
                </a:solidFill>
              </a:rPr>
              <a:t>N=21,223</a:t>
            </a: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2037914002"/>
              </p:ext>
            </p:extLst>
          </p:nvPr>
        </p:nvGraphicFramePr>
        <p:xfrm>
          <a:off x="370009" y="1463412"/>
          <a:ext cx="6172199" cy="3108588"/>
        </p:xfrm>
        <a:graphic>
          <a:graphicData uri="http://schemas.openxmlformats.org/drawingml/2006/table">
            <a:tbl>
              <a:tblPr firstRow="1" bandRow="1">
                <a:tableStyleId>{7DF18680-E054-41AD-8BC1-D1AEF772440D}</a:tableStyleId>
              </a:tblPr>
              <a:tblGrid>
                <a:gridCol w="1703458"/>
                <a:gridCol w="1149205"/>
                <a:gridCol w="1149205"/>
                <a:gridCol w="1149205"/>
                <a:gridCol w="1021126"/>
              </a:tblGrid>
              <a:tr h="694792">
                <a:tc>
                  <a:txBody>
                    <a:bodyPr/>
                    <a:lstStyle/>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Site of Disease</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Age &lt;1</a:t>
                      </a:r>
                    </a:p>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(n =2,160)</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Age 1–4</a:t>
                      </a:r>
                    </a:p>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(n=10,328)</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Age 5–9</a:t>
                      </a:r>
                    </a:p>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(n=4,753)</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Age 10–14</a:t>
                      </a:r>
                    </a:p>
                    <a:p>
                      <a:pPr marL="0" marR="0" lvl="0" indent="0" algn="ctr"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  (n=3,982)</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8484">
                <a:tc>
                  <a:txBody>
                    <a:bodyPr/>
                    <a:lstStyle/>
                    <a:p>
                      <a:pPr marL="0" marR="0" lvl="0" indent="0" algn="l"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Lymphatic</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7.8%</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19.2%</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22.3%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19.5%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21376">
                <a:tc>
                  <a:txBody>
                    <a:bodyPr/>
                    <a:lstStyle/>
                    <a:p>
                      <a:pPr marL="0" marR="0" lvl="0" indent="0" algn="l"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Meningeal</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8.4%</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4.0%</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1.7%</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8484">
                <a:tc>
                  <a:txBody>
                    <a:bodyPr/>
                    <a:lstStyle/>
                    <a:p>
                      <a:pPr marL="0" marR="0" lvl="0" indent="0" algn="l"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Miliary</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8484">
                <a:tc>
                  <a:txBody>
                    <a:bodyPr/>
                    <a:lstStyle/>
                    <a:p>
                      <a:pPr marL="0" marR="0" lvl="0" indent="0" algn="l"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Bone &amp; Joint</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0.4%</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1.8%</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2.4%</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8484">
                <a:tc>
                  <a:txBody>
                    <a:bodyPr/>
                    <a:lstStyle/>
                    <a:p>
                      <a:pPr marL="0" marR="0" lvl="0" indent="0" algn="l"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Other</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2.6%</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8484">
                <a:tc>
                  <a:txBody>
                    <a:bodyPr/>
                    <a:lstStyle/>
                    <a:p>
                      <a:pPr marL="0" marR="0" lvl="0" indent="0" algn="l" defTabSz="914400" rtl="0" eaLnBrk="1" fontAlgn="base" latinLnBrk="0" hangingPunct="1">
                        <a:lnSpc>
                          <a:spcPct val="7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Total</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24.4%</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28.2%</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30.8%</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34.2%</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674727"/>
            <a:ext cx="10972800" cy="42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*Any extrapulmonary  involvement includes: 1.) extrapulmonary only, and 2.) both extrapulmonary and pulmonary.</a:t>
            </a:r>
          </a:p>
          <a:p>
            <a:pPr marL="0" indent="0">
              <a:buNone/>
            </a:pPr>
            <a:r>
              <a:rPr lang="en-US" sz="900" b="0" dirty="0" smtClean="0">
                <a:solidFill>
                  <a:srgbClr val="343434"/>
                </a:solidFill>
              </a:rPr>
              <a:t>Note:  Combine the total extrapulmonary percent shown with the pulmonary percentage in slide #23 to obtain 100% for each age group. </a:t>
            </a:r>
          </a:p>
          <a:p>
            <a:endParaRPr lang="en-US" dirty="0"/>
          </a:p>
        </p:txBody>
      </p:sp>
    </p:spTree>
    <p:extLst>
      <p:ext uri="{BB962C8B-B14F-4D97-AF65-F5344CB8AC3E}">
        <p14:creationId xmlns:p14="http://schemas.microsoft.com/office/powerpoint/2010/main" val="19457393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1950" dirty="0" smtClean="0"/>
              <a:t>Percentage of TB Cases in Children Age &lt; 1 </a:t>
            </a:r>
            <a:br>
              <a:rPr lang="en-US" sz="1950" dirty="0" smtClean="0"/>
            </a:br>
            <a:r>
              <a:rPr lang="en-US" sz="1950" dirty="0" smtClean="0"/>
              <a:t>Year With Any Extrapulmonary Involvement*, 1993 - 2015</a:t>
            </a:r>
            <a:r>
              <a:rPr lang="en-US" sz="2000" dirty="0"/>
              <a:t/>
            </a:r>
            <a:br>
              <a:rPr lang="en-US" sz="2000" dirty="0"/>
            </a:br>
            <a:r>
              <a:rPr lang="en-US" sz="2000" dirty="0" smtClean="0">
                <a:solidFill>
                  <a:srgbClr val="343434"/>
                </a:solidFill>
              </a:rPr>
              <a:t>N=2,160</a:t>
            </a:r>
            <a:endParaRPr lang="en-US" sz="2000" dirty="0">
              <a:solidFill>
                <a:srgbClr val="343434"/>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2329956357"/>
              </p:ext>
            </p:extLst>
          </p:nvPr>
        </p:nvGraphicFramePr>
        <p:xfrm>
          <a:off x="370009" y="1463412"/>
          <a:ext cx="6172200" cy="3083188"/>
        </p:xfrm>
        <a:graphic>
          <a:graphicData uri="http://schemas.openxmlformats.org/drawingml/2006/table">
            <a:tbl>
              <a:tblPr firstRow="1" bandRow="1">
                <a:tableStyleId>{7DF18680-E054-41AD-8BC1-D1AEF772440D}</a:tableStyleId>
              </a:tblPr>
              <a:tblGrid>
                <a:gridCol w="2714160"/>
                <a:gridCol w="1831056"/>
                <a:gridCol w="1626984"/>
              </a:tblGrid>
              <a:tr h="689115">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Site of disease</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U.S.-born </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(n=2,003)</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Foreign-born </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(n=152)</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Lymphatic</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7.1%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17.7%</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17933">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Meningeal</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8.7%</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Miliary</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4.7%</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Bone &amp; Joint</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0.7%</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Other</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Total</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24.1%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28.3%</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864100"/>
            <a:ext cx="10972800" cy="3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 Any extrapulmonary involvement includes: 1.) extrapulmonary only, and 2.) both extrapulmonary and pulmonary.</a:t>
            </a:r>
            <a:endParaRPr lang="en-US" sz="900" b="0" dirty="0">
              <a:solidFill>
                <a:srgbClr val="343434"/>
              </a:solidFill>
            </a:endParaRPr>
          </a:p>
        </p:txBody>
      </p:sp>
    </p:spTree>
    <p:extLst>
      <p:ext uri="{BB962C8B-B14F-4D97-AF65-F5344CB8AC3E}">
        <p14:creationId xmlns:p14="http://schemas.microsoft.com/office/powerpoint/2010/main" val="39510682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1950" dirty="0"/>
              <a:t>Percentage of TB Cases in Children Age 1–4 </a:t>
            </a:r>
            <a:r>
              <a:rPr lang="en-US" sz="1950" dirty="0" smtClean="0"/>
              <a:t> Years </a:t>
            </a:r>
            <a:r>
              <a:rPr lang="en-US" sz="1950" dirty="0"/>
              <a:t>With Any Extrapulmonary Involvement*, </a:t>
            </a:r>
            <a:r>
              <a:rPr lang="en-US" sz="1950" dirty="0" smtClean="0"/>
              <a:t>1993–2015</a:t>
            </a:r>
            <a:r>
              <a:rPr lang="en-US" sz="1950" dirty="0"/>
              <a:t/>
            </a:r>
            <a:br>
              <a:rPr lang="en-US" sz="1950" dirty="0"/>
            </a:br>
            <a:r>
              <a:rPr lang="en-US" sz="1950" dirty="0">
                <a:solidFill>
                  <a:srgbClr val="343434"/>
                </a:solidFill>
              </a:rPr>
              <a:t>N= 10,328</a:t>
            </a:r>
            <a:endParaRPr lang="en-US" sz="2000" dirty="0">
              <a:solidFill>
                <a:srgbClr val="343434"/>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1197048621"/>
              </p:ext>
            </p:extLst>
          </p:nvPr>
        </p:nvGraphicFramePr>
        <p:xfrm>
          <a:off x="370009" y="1463412"/>
          <a:ext cx="6172200" cy="3083188"/>
        </p:xfrm>
        <a:graphic>
          <a:graphicData uri="http://schemas.openxmlformats.org/drawingml/2006/table">
            <a:tbl>
              <a:tblPr firstRow="1" bandRow="1">
                <a:tableStyleId>{7DF18680-E054-41AD-8BC1-D1AEF772440D}</a:tableStyleId>
              </a:tblPr>
              <a:tblGrid>
                <a:gridCol w="2714160"/>
                <a:gridCol w="1831056"/>
                <a:gridCol w="1626984"/>
              </a:tblGrid>
              <a:tr h="689115">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Site of disease</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U.S.-born</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(n= 8,603)</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Foreign-born</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(n= 1,684)</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Lymphatic</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19.3%</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18.8%</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17933">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Meningeal</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4.4%</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2.0%</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Miliary</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0.9%</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Bone &amp; Joint</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1.2%</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2.2%</a:t>
                      </a:r>
                      <a:endParaRPr lang="en-US" sz="1350"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Other</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2.7%</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1.9%</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Total</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28.7%</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25.8%</a:t>
                      </a:r>
                      <a:endParaRPr lang="en-US" sz="1350"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864100"/>
            <a:ext cx="10972800" cy="3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 Any extrapulmonary involvement includes: 1.) extrapulmonary only, and 2.) both extrapulmonary and pulmonary.</a:t>
            </a:r>
            <a:endParaRPr lang="en-US" sz="900" b="0" dirty="0">
              <a:solidFill>
                <a:srgbClr val="343434"/>
              </a:solidFill>
            </a:endParaRPr>
          </a:p>
        </p:txBody>
      </p:sp>
    </p:spTree>
    <p:extLst>
      <p:ext uri="{BB962C8B-B14F-4D97-AF65-F5344CB8AC3E}">
        <p14:creationId xmlns:p14="http://schemas.microsoft.com/office/powerpoint/2010/main" val="264269274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1950" dirty="0"/>
              <a:t>Percentage of TB Cases in Children Age 5–9 </a:t>
            </a:r>
            <a:r>
              <a:rPr lang="en-US" sz="1950" dirty="0" smtClean="0"/>
              <a:t>Years </a:t>
            </a:r>
            <a:r>
              <a:rPr lang="en-US" sz="1950" dirty="0"/>
              <a:t>With Any Extrapulmonary Involvement*, </a:t>
            </a:r>
            <a:r>
              <a:rPr lang="en-US" sz="1950" dirty="0" smtClean="0"/>
              <a:t>1993–2015</a:t>
            </a:r>
            <a:r>
              <a:rPr lang="en-US" sz="1950" dirty="0"/>
              <a:t/>
            </a:r>
            <a:br>
              <a:rPr lang="en-US" sz="1950" dirty="0"/>
            </a:br>
            <a:r>
              <a:rPr lang="en-US" sz="1950" dirty="0">
                <a:solidFill>
                  <a:srgbClr val="343434"/>
                </a:solidFill>
              </a:rPr>
              <a:t>N=4,753</a:t>
            </a:r>
            <a:endParaRPr lang="en-US" sz="2000" dirty="0">
              <a:solidFill>
                <a:srgbClr val="343434"/>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152345588"/>
              </p:ext>
            </p:extLst>
          </p:nvPr>
        </p:nvGraphicFramePr>
        <p:xfrm>
          <a:off x="370009" y="1463412"/>
          <a:ext cx="6172200" cy="3083188"/>
        </p:xfrm>
        <a:graphic>
          <a:graphicData uri="http://schemas.openxmlformats.org/drawingml/2006/table">
            <a:tbl>
              <a:tblPr firstRow="1" bandRow="1">
                <a:tableStyleId>{7DF18680-E054-41AD-8BC1-D1AEF772440D}</a:tableStyleId>
              </a:tblPr>
              <a:tblGrid>
                <a:gridCol w="2714160"/>
                <a:gridCol w="1831056"/>
                <a:gridCol w="1626984"/>
              </a:tblGrid>
              <a:tr h="689115">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Site of disease</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U.S.-born</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(n=3,151)</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Foreign-born</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(n=1,582)</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Lymphatic</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23.6%</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19.8%</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17933">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Meningeal</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2.0%</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1.1%</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Miliary</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0.5%</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0.6%</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Bone &amp; Joint</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1.4%</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2.5%</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Other</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4.7%</a:t>
                      </a:r>
                      <a:endParaRPr lang="en-US"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4.1%</a:t>
                      </a:r>
                      <a:endParaRPr lang="en-US"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Total</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32.2%</a:t>
                      </a:r>
                      <a:endParaRPr lang="en-US"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28.1%</a:t>
                      </a:r>
                      <a:endParaRPr lang="en-US"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864100"/>
            <a:ext cx="6858000" cy="3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 Any extrapulmonary involvement includes: 1.) extrapulmonary only, and 2.) both extrapulmonary and pulmonary.</a:t>
            </a:r>
            <a:endParaRPr lang="en-US" sz="900" b="0" dirty="0">
              <a:solidFill>
                <a:srgbClr val="343434"/>
              </a:solidFill>
            </a:endParaRPr>
          </a:p>
        </p:txBody>
      </p:sp>
    </p:spTree>
    <p:extLst>
      <p:ext uri="{BB962C8B-B14F-4D97-AF65-F5344CB8AC3E}">
        <p14:creationId xmlns:p14="http://schemas.microsoft.com/office/powerpoint/2010/main" val="156840780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1950" dirty="0"/>
              <a:t>Percentage of TB Cases in Children Age 10–14 </a:t>
            </a:r>
            <a:r>
              <a:rPr lang="en-US" sz="1950" dirty="0" smtClean="0"/>
              <a:t>Years With Any </a:t>
            </a:r>
            <a:r>
              <a:rPr lang="en-US" sz="1950" dirty="0"/>
              <a:t>Extrapulmonary Involvement*, </a:t>
            </a:r>
            <a:r>
              <a:rPr lang="en-US" sz="1950" dirty="0" smtClean="0"/>
              <a:t>1993–2015</a:t>
            </a:r>
            <a:r>
              <a:rPr lang="en-US" sz="1950" dirty="0"/>
              <a:t/>
            </a:r>
            <a:br>
              <a:rPr lang="en-US" sz="1950" dirty="0"/>
            </a:br>
            <a:r>
              <a:rPr lang="en-US" sz="1950" dirty="0">
                <a:solidFill>
                  <a:srgbClr val="343434"/>
                </a:solidFill>
              </a:rPr>
              <a:t>N=3,982</a:t>
            </a:r>
            <a:endParaRPr lang="en-US" sz="2000" dirty="0">
              <a:solidFill>
                <a:srgbClr val="343434"/>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2803427005"/>
              </p:ext>
            </p:extLst>
          </p:nvPr>
        </p:nvGraphicFramePr>
        <p:xfrm>
          <a:off x="370009" y="1463412"/>
          <a:ext cx="6172200" cy="3083188"/>
        </p:xfrm>
        <a:graphic>
          <a:graphicData uri="http://schemas.openxmlformats.org/drawingml/2006/table">
            <a:tbl>
              <a:tblPr firstRow="1" bandRow="1">
                <a:tableStyleId>{7DF18680-E054-41AD-8BC1-D1AEF772440D}</a:tableStyleId>
              </a:tblPr>
              <a:tblGrid>
                <a:gridCol w="2714160"/>
                <a:gridCol w="1831056"/>
                <a:gridCol w="1626984"/>
              </a:tblGrid>
              <a:tr h="689115">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tx2"/>
                          </a:solidFill>
                          <a:effectLst/>
                          <a:latin typeface="Calibri" panose="020F0502020204030204" pitchFamily="34" charset="0"/>
                        </a:rPr>
                        <a:t>Site of disease</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U.S.-born</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(n=2,106)</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Foreign-born</a:t>
                      </a:r>
                    </a:p>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chemeClr val="bg2"/>
                          </a:solidFill>
                          <a:effectLst/>
                          <a:latin typeface="Calibri" panose="020F0502020204030204" pitchFamily="34" charset="0"/>
                        </a:rPr>
                        <a:t>(n=1,876)</a:t>
                      </a: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Lymphatic</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20.5%</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18.4%</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17933">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Meningeal</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2.2%</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2.0%</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Miliary</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1.4%</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0.8%</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Bone &amp; Joint</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2.1%</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2.7%</a:t>
                      </a:r>
                      <a:endParaRPr lang="en-US" dirty="0">
                        <a:solidFill>
                          <a:srgbClr val="005DAA"/>
                        </a:solidFill>
                        <a:latin typeface="Calibri" panose="020F0502020204030204" pitchFamily="34" charset="0"/>
                      </a:endParaRPr>
                    </a:p>
                  </a:txBody>
                  <a:tcP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Other</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10.2%</a:t>
                      </a:r>
                      <a:endParaRPr lang="en-US"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dirty="0" smtClean="0">
                          <a:solidFill>
                            <a:srgbClr val="005DAA"/>
                          </a:solidFill>
                          <a:latin typeface="Calibri" panose="020F0502020204030204" pitchFamily="34" charset="0"/>
                        </a:rPr>
                        <a:t>7.7%</a:t>
                      </a:r>
                      <a:endParaRPr lang="en-US"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b="1" i="0" u="none" strike="noStrike" cap="none" normalizeH="0" baseline="0" dirty="0" smtClean="0">
                          <a:ln>
                            <a:noFill/>
                          </a:ln>
                          <a:solidFill>
                            <a:srgbClr val="005DAA"/>
                          </a:solidFill>
                          <a:effectLst/>
                          <a:latin typeface="Calibri" panose="020F0502020204030204" pitchFamily="34" charset="0"/>
                        </a:rPr>
                        <a:t>Total</a:t>
                      </a: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b="1" dirty="0" smtClean="0">
                          <a:solidFill>
                            <a:srgbClr val="005DAA"/>
                          </a:solidFill>
                          <a:latin typeface="Calibri" panose="020F0502020204030204" pitchFamily="34" charset="0"/>
                        </a:rPr>
                        <a:t>36.4%</a:t>
                      </a:r>
                      <a:endParaRPr lang="en-US" b="1"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b="1" dirty="0" smtClean="0">
                          <a:solidFill>
                            <a:srgbClr val="005DAA"/>
                          </a:solidFill>
                          <a:latin typeface="Calibri" panose="020F0502020204030204" pitchFamily="34" charset="0"/>
                        </a:rPr>
                        <a:t>31.6%</a:t>
                      </a:r>
                      <a:endParaRPr lang="en-US" b="1" dirty="0">
                        <a:solidFill>
                          <a:srgbClr val="005DAA"/>
                        </a:solidFill>
                        <a:latin typeface="Calibri" panose="020F0502020204030204" pitchFamily="34" charset="0"/>
                      </a:endParaRPr>
                    </a:p>
                  </a:txBody>
                  <a:tcP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864100"/>
            <a:ext cx="6944497" cy="3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 Any extrapulmonary involvement includes: 1.) extrapulmonary only, and 2.) both extrapulmonary and pulmonary.</a:t>
            </a:r>
            <a:endParaRPr lang="en-US" sz="900" b="0" dirty="0">
              <a:solidFill>
                <a:srgbClr val="343434"/>
              </a:solidFill>
            </a:endParaRPr>
          </a:p>
        </p:txBody>
      </p:sp>
    </p:spTree>
    <p:extLst>
      <p:ext uri="{BB962C8B-B14F-4D97-AF65-F5344CB8AC3E}">
        <p14:creationId xmlns:p14="http://schemas.microsoft.com/office/powerpoint/2010/main" val="33921117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Pediatric TB Cases by HIV Status, 1993–2014*</a:t>
            </a:r>
            <a:br>
              <a:rPr lang="en-US" dirty="0"/>
            </a:br>
            <a:r>
              <a:rPr lang="en-US" dirty="0" smtClean="0">
                <a:solidFill>
                  <a:srgbClr val="343434"/>
                </a:solidFill>
              </a:rPr>
              <a:t>N=20,783</a:t>
            </a:r>
            <a:endParaRPr lang="en-US" dirty="0"/>
          </a:p>
        </p:txBody>
      </p:sp>
      <p:sp>
        <p:nvSpPr>
          <p:cNvPr id="7" name="TextBox 6"/>
          <p:cNvSpPr txBox="1"/>
          <p:nvPr/>
        </p:nvSpPr>
        <p:spPr>
          <a:xfrm>
            <a:off x="342900" y="1746257"/>
            <a:ext cx="6289508" cy="646331"/>
          </a:xfrm>
          <a:prstGeom prst="rect">
            <a:avLst/>
          </a:prstGeom>
          <a:solidFill>
            <a:srgbClr val="00788A"/>
          </a:solidFill>
          <a:ln>
            <a:solidFill>
              <a:schemeClr val="accent6"/>
            </a:solidFill>
          </a:ln>
          <a:effectLst/>
        </p:spPr>
        <p:txBody>
          <a:bodyPr wrap="square" rtlCol="0">
            <a:spAutoFit/>
          </a:bodyPr>
          <a:lstStyle/>
          <a:p>
            <a:r>
              <a:rPr lang="en-US" dirty="0">
                <a:solidFill>
                  <a:schemeClr val="bg2"/>
                </a:solidFill>
                <a:latin typeface="Calibri" panose="020F0502020204030204" pitchFamily="34" charset="0"/>
              </a:rPr>
              <a:t>Information on HIV results are not available for the majority of pediatric TB cases (73.3%)</a:t>
            </a:r>
          </a:p>
        </p:txBody>
      </p:sp>
      <p:graphicFrame>
        <p:nvGraphicFramePr>
          <p:cNvPr id="8" name="Table 7"/>
          <p:cNvGraphicFramePr>
            <a:graphicFrameLocks noGrp="1"/>
          </p:cNvGraphicFramePr>
          <p:nvPr>
            <p:extLst>
              <p:ext uri="{D42A27DB-BD31-4B8C-83A1-F6EECF244321}">
                <p14:modId xmlns:p14="http://schemas.microsoft.com/office/powerpoint/2010/main" val="3469105204"/>
              </p:ext>
            </p:extLst>
          </p:nvPr>
        </p:nvGraphicFramePr>
        <p:xfrm>
          <a:off x="342900" y="2788072"/>
          <a:ext cx="6172200" cy="759465"/>
        </p:xfrm>
        <a:graphic>
          <a:graphicData uri="http://schemas.openxmlformats.org/drawingml/2006/table">
            <a:tbl>
              <a:tblPr firstRow="1" bandRow="1">
                <a:tableStyleId>{073A0DAA-6AF3-43AB-8588-CEC1D06C72B9}</a:tableStyleId>
              </a:tblPr>
              <a:tblGrid>
                <a:gridCol w="5098381"/>
                <a:gridCol w="1073819"/>
              </a:tblGrid>
              <a:tr h="759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5DAA"/>
                          </a:solidFill>
                          <a:effectLst/>
                          <a:uLnTx/>
                          <a:uFillTx/>
                          <a:latin typeface="Calibri" panose="020F0502020204030204" pitchFamily="34" charset="0"/>
                          <a:ea typeface="+mn-ea"/>
                          <a:cs typeface="+mn-cs"/>
                        </a:rPr>
                        <a:t>Pediatric cases with HIV-positive test results of those patients with known results </a:t>
                      </a:r>
                      <a:endParaRPr kumimoji="0" lang="en-US" sz="1600" b="0" i="0" u="none" strike="noStrike" kern="1200" cap="none" spc="0" normalizeH="0" baseline="0" noProof="0" dirty="0" smtClean="0">
                        <a:ln>
                          <a:noFill/>
                        </a:ln>
                        <a:solidFill>
                          <a:srgbClr val="005DAA"/>
                        </a:solidFill>
                        <a:effectLst/>
                        <a:uLnTx/>
                        <a:uFillTx/>
                        <a:latin typeface="Calibri" panose="020F0502020204030204" pitchFamily="34" charset="0"/>
                        <a:ea typeface="+mn-ea"/>
                        <a:cs typeface="+mn-cs"/>
                      </a:endParaRPr>
                    </a:p>
                  </a:txBody>
                  <a:tcPr marL="51435" marR="51435" marT="25718" marB="2571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lvl="0" algn="ctr"/>
                      <a:r>
                        <a:rPr lang="en-US" sz="1600" b="1" dirty="0" smtClean="0">
                          <a:solidFill>
                            <a:srgbClr val="005DAA"/>
                          </a:solidFill>
                        </a:rPr>
                        <a:t>3.3%</a:t>
                      </a:r>
                      <a:endParaRPr lang="en-US" sz="1600" b="1" dirty="0">
                        <a:solidFill>
                          <a:srgbClr val="005DAA"/>
                        </a:solidFill>
                      </a:endParaRPr>
                    </a:p>
                  </a:txBody>
                  <a:tcPr marL="51435" marR="51435" marT="25718" marB="2571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40000"/>
                        <a:lumOff val="60000"/>
                      </a:schemeClr>
                    </a:solidFill>
                  </a:tcPr>
                </a:tc>
              </a:tr>
            </a:tbl>
          </a:graphicData>
        </a:graphic>
      </p:graphicFrame>
      <p:sp>
        <p:nvSpPr>
          <p:cNvPr id="9" name="Text Placeholder 3"/>
          <p:cNvSpPr txBox="1">
            <a:spLocks/>
          </p:cNvSpPr>
          <p:nvPr/>
        </p:nvSpPr>
        <p:spPr bwMode="auto">
          <a:xfrm>
            <a:off x="0" y="4533900"/>
            <a:ext cx="663240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a:t>
            </a:r>
            <a:r>
              <a:rPr lang="en-US" sz="900" b="0" dirty="0">
                <a:solidFill>
                  <a:srgbClr val="343434"/>
                </a:solidFill>
              </a:rPr>
              <a:t>California HIV data missing from 2005 - 2010; Vermont HIV data through 2006 only.</a:t>
            </a:r>
          </a:p>
          <a:p>
            <a:pPr marL="0" indent="0">
              <a:buNone/>
            </a:pPr>
            <a:r>
              <a:rPr lang="en-US" sz="900" b="0" dirty="0">
                <a:solidFill>
                  <a:srgbClr val="343434"/>
                </a:solidFill>
              </a:rPr>
              <a:t>Note: Through 2004, California only reported positive HIV test results based on TB and AIDS registry matching; all other California TB cases were classified as “</a:t>
            </a:r>
            <a:r>
              <a:rPr lang="en-US" sz="900" b="0" dirty="0" smtClean="0">
                <a:solidFill>
                  <a:srgbClr val="343434"/>
                </a:solidFill>
              </a:rPr>
              <a:t>Unknown.”</a:t>
            </a:r>
          </a:p>
          <a:p>
            <a:endParaRPr lang="en-US" dirty="0"/>
          </a:p>
        </p:txBody>
      </p:sp>
    </p:spTree>
    <p:extLst>
      <p:ext uri="{BB962C8B-B14F-4D97-AF65-F5344CB8AC3E}">
        <p14:creationId xmlns:p14="http://schemas.microsoft.com/office/powerpoint/2010/main" val="34060338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900" y="918085"/>
            <a:ext cx="6172200" cy="683994"/>
          </a:xfrm>
        </p:spPr>
        <p:txBody>
          <a:bodyPr/>
          <a:lstStyle/>
          <a:p>
            <a:r>
              <a:rPr lang="en-US" dirty="0"/>
              <a:t>Incident case of disease</a:t>
            </a:r>
          </a:p>
          <a:p>
            <a:r>
              <a:rPr lang="en-US" dirty="0" smtClean="0"/>
              <a:t>Case </a:t>
            </a:r>
            <a:r>
              <a:rPr lang="en-US" dirty="0"/>
              <a:t>verification categories</a:t>
            </a:r>
            <a:r>
              <a:rPr lang="en-US" dirty="0" smtClean="0"/>
              <a:t>:</a:t>
            </a:r>
          </a:p>
          <a:p>
            <a:endParaRPr lang="en-US" sz="1600" dirty="0"/>
          </a:p>
        </p:txBody>
      </p:sp>
      <p:sp>
        <p:nvSpPr>
          <p:cNvPr id="4" name="TextBox 3"/>
          <p:cNvSpPr txBox="1"/>
          <p:nvPr/>
        </p:nvSpPr>
        <p:spPr>
          <a:xfrm>
            <a:off x="604911" y="1509881"/>
            <a:ext cx="5910189" cy="3077766"/>
          </a:xfrm>
          <a:prstGeom prst="rect">
            <a:avLst/>
          </a:prstGeom>
          <a:noFill/>
        </p:spPr>
        <p:txBody>
          <a:bodyPr wrap="square" rtlCol="0">
            <a:spAutoFit/>
          </a:bodyPr>
          <a:lstStyle/>
          <a:p>
            <a:pPr marL="342900" indent="-342900">
              <a:buFont typeface="+mj-lt"/>
              <a:buAutoNum type="arabicPeriod"/>
            </a:pPr>
            <a:r>
              <a:rPr lang="en-US" b="1" dirty="0">
                <a:solidFill>
                  <a:srgbClr val="00788A"/>
                </a:solidFill>
                <a:latin typeface="Calibri" panose="020F0502020204030204" pitchFamily="34" charset="0"/>
              </a:rPr>
              <a:t>Laboratory confirmed cases</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Positive culture or nucleic acid amplification test or</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Positive Acid-Fast Bacillus smear when culture not attainable</a:t>
            </a:r>
          </a:p>
          <a:p>
            <a:pPr marL="342900" indent="-342900">
              <a:buFont typeface="+mj-lt"/>
              <a:buAutoNum type="arabicPeriod"/>
            </a:pPr>
            <a:r>
              <a:rPr lang="en-US" b="1" dirty="0">
                <a:solidFill>
                  <a:srgbClr val="00788A"/>
                </a:solidFill>
                <a:latin typeface="Calibri" panose="020F0502020204030204" pitchFamily="34" charset="0"/>
              </a:rPr>
              <a:t>Clinical case definition (all four criteria must be met)</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Positive tuberculin skin test or positive interferon gamma release assay</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Signs and symptoms of TB disease</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Current treatment for TB disease</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Completed diagnostic evaluation</a:t>
            </a:r>
          </a:p>
          <a:p>
            <a:pPr marL="342900" indent="-342900">
              <a:buFont typeface="+mj-lt"/>
              <a:buAutoNum type="arabicPeriod"/>
            </a:pPr>
            <a:r>
              <a:rPr lang="en-US" b="1" dirty="0">
                <a:solidFill>
                  <a:srgbClr val="00788A"/>
                </a:solidFill>
                <a:latin typeface="Calibri" panose="020F0502020204030204" pitchFamily="34" charset="0"/>
              </a:rPr>
              <a:t>Provider diagnosis</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Diagnosed by health care provider</a:t>
            </a:r>
          </a:p>
          <a:p>
            <a:pPr marL="642938" lvl="1" indent="-342900">
              <a:buClr>
                <a:srgbClr val="B45340"/>
              </a:buClr>
              <a:buFont typeface="Arial" panose="020B0604020202020204" pitchFamily="34" charset="0"/>
              <a:buChar char="•"/>
            </a:pPr>
            <a:r>
              <a:rPr lang="en-US" sz="1400" dirty="0">
                <a:solidFill>
                  <a:srgbClr val="5F5F5F"/>
                </a:solidFill>
                <a:latin typeface="Calibri" panose="020F0502020204030204" pitchFamily="34" charset="0"/>
              </a:rPr>
              <a:t>Does not fulfill all criteria necessary to meet laboratory or clinical case definitions</a:t>
            </a:r>
          </a:p>
        </p:txBody>
      </p:sp>
      <p:sp>
        <p:nvSpPr>
          <p:cNvPr id="8" name="Title 14"/>
          <p:cNvSpPr>
            <a:spLocks noGrp="1"/>
          </p:cNvSpPr>
          <p:nvPr>
            <p:ph type="title"/>
          </p:nvPr>
        </p:nvSpPr>
        <p:spPr>
          <a:xfrm>
            <a:off x="342900" y="128954"/>
            <a:ext cx="6172200" cy="642884"/>
          </a:xfrm>
        </p:spPr>
        <p:txBody>
          <a:bodyPr/>
          <a:lstStyle/>
          <a:p>
            <a:pPr algn="ctr"/>
            <a:r>
              <a:rPr lang="en-US" dirty="0" smtClean="0">
                <a:solidFill>
                  <a:srgbClr val="006166"/>
                </a:solidFill>
              </a:rPr>
              <a:t>2009 TB Case Verification Criteria</a:t>
            </a:r>
            <a:endParaRPr lang="en-US" dirty="0">
              <a:solidFill>
                <a:srgbClr val="006166"/>
              </a:solidFill>
            </a:endParaRPr>
          </a:p>
        </p:txBody>
      </p:sp>
    </p:spTree>
    <p:extLst>
      <p:ext uri="{BB962C8B-B14F-4D97-AF65-F5344CB8AC3E}">
        <p14:creationId xmlns:p14="http://schemas.microsoft.com/office/powerpoint/2010/main" val="31078114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Number and Percentage of Culture-Confirmed Pediatric TB Cases with Drug Resistance, </a:t>
            </a:r>
            <a:br>
              <a:rPr lang="en-US" dirty="0"/>
            </a:br>
            <a:r>
              <a:rPr lang="en-US" dirty="0"/>
              <a:t>1993–2014</a:t>
            </a:r>
          </a:p>
        </p:txBody>
      </p:sp>
      <p:graphicFrame>
        <p:nvGraphicFramePr>
          <p:cNvPr id="5" name="Content Placeholder 25"/>
          <p:cNvGraphicFramePr>
            <a:graphicFrameLocks noGrp="1"/>
          </p:cNvGraphicFramePr>
          <p:nvPr>
            <p:ph idx="1"/>
            <p:extLst>
              <p:ext uri="{D42A27DB-BD31-4B8C-83A1-F6EECF244321}">
                <p14:modId xmlns:p14="http://schemas.microsoft.com/office/powerpoint/2010/main" val="4079600761"/>
              </p:ext>
            </p:extLst>
          </p:nvPr>
        </p:nvGraphicFramePr>
        <p:xfrm>
          <a:off x="64477" y="1063229"/>
          <a:ext cx="6729046" cy="36663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4729533"/>
            <a:ext cx="7416800" cy="453970"/>
          </a:xfrm>
          <a:prstGeom prst="rect">
            <a:avLst/>
          </a:prstGeom>
          <a:noFill/>
        </p:spPr>
        <p:txBody>
          <a:bodyPr wrap="square" rtlCol="0">
            <a:spAutoFit/>
          </a:bodyPr>
          <a:lstStyle/>
          <a:p>
            <a:pPr>
              <a:lnSpc>
                <a:spcPct val="50000"/>
              </a:lnSpc>
              <a:spcBef>
                <a:spcPct val="50000"/>
              </a:spcBef>
            </a:pPr>
            <a:r>
              <a:rPr lang="en-US" sz="900" dirty="0">
                <a:solidFill>
                  <a:srgbClr val="343434"/>
                </a:solidFill>
                <a:latin typeface="Calibri" panose="020F0502020204030204" pitchFamily="34" charset="0"/>
              </a:rPr>
              <a:t>First line drugs are isoniazid, rifampin, pyrazinamide and ethambutol</a:t>
            </a:r>
          </a:p>
          <a:p>
            <a:pPr>
              <a:lnSpc>
                <a:spcPct val="50000"/>
              </a:lnSpc>
              <a:spcBef>
                <a:spcPct val="50000"/>
              </a:spcBef>
            </a:pPr>
            <a:r>
              <a:rPr lang="en-US" sz="900" dirty="0">
                <a:solidFill>
                  <a:srgbClr val="343434"/>
                </a:solidFill>
                <a:latin typeface="Calibri" panose="020F0502020204030204" pitchFamily="34" charset="0"/>
              </a:rPr>
              <a:t>MDR TB = resistance to at least isoniazid and rifampin </a:t>
            </a:r>
          </a:p>
          <a:p>
            <a:endParaRPr lang="en-US" sz="1000" dirty="0"/>
          </a:p>
        </p:txBody>
      </p:sp>
    </p:spTree>
    <p:extLst>
      <p:ext uri="{BB962C8B-B14F-4D97-AF65-F5344CB8AC3E}">
        <p14:creationId xmlns:p14="http://schemas.microsoft.com/office/powerpoint/2010/main" val="24114035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232996"/>
            <a:ext cx="6172200" cy="857250"/>
          </a:xfrm>
        </p:spPr>
        <p:txBody>
          <a:bodyPr/>
          <a:lstStyle/>
          <a:p>
            <a:pPr algn="ctr"/>
            <a:r>
              <a:rPr lang="en-US" dirty="0"/>
              <a:t>Percentage of Pediatric TB Cases by Use of </a:t>
            </a:r>
            <a:br>
              <a:rPr lang="en-US" dirty="0"/>
            </a:br>
            <a:r>
              <a:rPr lang="en-US" dirty="0"/>
              <a:t>Directly Observed Therapy (DOT), 1993–2013</a:t>
            </a:r>
            <a:br>
              <a:rPr lang="en-US" dirty="0"/>
            </a:br>
            <a:r>
              <a:rPr lang="en-US" dirty="0">
                <a:solidFill>
                  <a:srgbClr val="343434"/>
                </a:solidFill>
              </a:rPr>
              <a:t>N=20,256*</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92043348"/>
              </p:ext>
            </p:extLst>
          </p:nvPr>
        </p:nvGraphicFramePr>
        <p:xfrm>
          <a:off x="0" y="1090246"/>
          <a:ext cx="6796100" cy="332935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4769019"/>
            <a:ext cx="7416800" cy="507831"/>
          </a:xfrm>
          <a:prstGeom prst="rect">
            <a:avLst/>
          </a:prstGeom>
          <a:noFill/>
        </p:spPr>
        <p:txBody>
          <a:bodyPr wrap="square" rtlCol="0">
            <a:spAutoFit/>
          </a:bodyPr>
          <a:lstStyle/>
          <a:p>
            <a:r>
              <a:rPr lang="en-US" sz="900" dirty="0">
                <a:solidFill>
                  <a:srgbClr val="343434"/>
                </a:solidFill>
                <a:latin typeface="Calibri" panose="020F0502020204030204" pitchFamily="34" charset="0"/>
              </a:rPr>
              <a:t> *Pediatric TB cases with patient alive at diagnosis and started on treatment</a:t>
            </a:r>
          </a:p>
          <a:p>
            <a:endParaRPr lang="en-US" dirty="0"/>
          </a:p>
        </p:txBody>
      </p:sp>
    </p:spTree>
    <p:extLst>
      <p:ext uri="{BB962C8B-B14F-4D97-AF65-F5344CB8AC3E}">
        <p14:creationId xmlns:p14="http://schemas.microsoft.com/office/powerpoint/2010/main" val="287609564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1950" dirty="0"/>
              <a:t>Pediatric TB Cases by Treatment </a:t>
            </a:r>
            <a:r>
              <a:rPr lang="en-US" sz="1950" dirty="0" smtClean="0"/>
              <a:t>Outcome, </a:t>
            </a:r>
            <a:br>
              <a:rPr lang="en-US" sz="1950" dirty="0" smtClean="0"/>
            </a:br>
            <a:r>
              <a:rPr lang="en-US" sz="1950" dirty="0" smtClean="0"/>
              <a:t>1993–2013</a:t>
            </a:r>
            <a:r>
              <a:rPr lang="en-US" sz="1950" dirty="0"/>
              <a:t/>
            </a:r>
            <a:br>
              <a:rPr lang="en-US" sz="1950" dirty="0"/>
            </a:br>
            <a:r>
              <a:rPr lang="en-US" sz="1950" dirty="0">
                <a:solidFill>
                  <a:srgbClr val="343434"/>
                </a:solidFill>
              </a:rPr>
              <a:t>N=20,256*</a:t>
            </a:r>
            <a:endParaRPr lang="en-US" sz="2000" dirty="0">
              <a:solidFill>
                <a:srgbClr val="343434"/>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2660837283"/>
              </p:ext>
            </p:extLst>
          </p:nvPr>
        </p:nvGraphicFramePr>
        <p:xfrm>
          <a:off x="370009" y="1463412"/>
          <a:ext cx="6172200" cy="2687960"/>
        </p:xfrm>
        <a:graphic>
          <a:graphicData uri="http://schemas.openxmlformats.org/drawingml/2006/table">
            <a:tbl>
              <a:tblPr firstRow="1" bandRow="1">
                <a:tableStyleId>{7DF18680-E054-41AD-8BC1-D1AEF772440D}</a:tableStyleId>
              </a:tblPr>
              <a:tblGrid>
                <a:gridCol w="2714160"/>
                <a:gridCol w="1831056"/>
                <a:gridCol w="1626984"/>
              </a:tblGrid>
              <a:tr h="689115">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u="none" strike="noStrike" cap="none" normalizeH="0" baseline="0" dirty="0" smtClean="0">
                          <a:ln>
                            <a:noFill/>
                          </a:ln>
                          <a:solidFill>
                            <a:schemeClr val="tx2"/>
                          </a:solidFill>
                          <a:effectLst/>
                          <a:latin typeface="Calibri" panose="020F0502020204030204" pitchFamily="34" charset="0"/>
                        </a:rPr>
                        <a:t>Outcome</a:t>
                      </a:r>
                      <a:endParaRPr kumimoji="0" lang="en-US" sz="1400" b="1" i="0" u="none" strike="noStrike" cap="none" normalizeH="0" baseline="0" dirty="0" smtClean="0">
                        <a:ln>
                          <a:noFill/>
                        </a:ln>
                        <a:solidFill>
                          <a:schemeClr val="tx2"/>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u="none" strike="noStrike" cap="none" normalizeH="0" baseline="0" dirty="0" smtClean="0">
                          <a:ln>
                            <a:noFill/>
                          </a:ln>
                          <a:solidFill>
                            <a:schemeClr val="tx2"/>
                          </a:solidFill>
                          <a:effectLst/>
                          <a:latin typeface="Calibri" panose="020F0502020204030204" pitchFamily="34" charset="0"/>
                        </a:rPr>
                        <a:t>Cases</a:t>
                      </a:r>
                      <a:endParaRPr kumimoji="0" lang="en-US" sz="1400" b="1" i="0" u="none" strike="noStrike" cap="none" normalizeH="0" baseline="0" dirty="0" smtClean="0">
                        <a:ln>
                          <a:noFill/>
                        </a:ln>
                        <a:solidFill>
                          <a:schemeClr val="tx2"/>
                        </a:solidFill>
                        <a:effectLst/>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u="none" strike="noStrike" cap="none" normalizeH="0" baseline="0" dirty="0" smtClean="0">
                          <a:ln>
                            <a:noFill/>
                          </a:ln>
                          <a:solidFill>
                            <a:schemeClr val="tx2"/>
                          </a:solidFill>
                          <a:effectLst/>
                          <a:latin typeface="Calibri" panose="020F0502020204030204" pitchFamily="34" charset="0"/>
                        </a:rPr>
                        <a:t>%</a:t>
                      </a:r>
                      <a:endParaRPr kumimoji="0" lang="en-US" sz="1400" b="1" i="0" u="none" strike="noStrike" cap="none" normalizeH="0" baseline="0" dirty="0" smtClean="0">
                        <a:ln>
                          <a:noFill/>
                        </a:ln>
                        <a:solidFill>
                          <a:schemeClr val="tx2"/>
                        </a:solidFill>
                        <a:effectLst/>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Completed treatment</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19,368</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95.6</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17933">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Moved</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396</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2.0</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Lost to follow-up</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162</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0.8</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Died                                    </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105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0.5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Other**</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225</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a:r>
                        <a:rPr lang="en-US" sz="1350" dirty="0" smtClean="0">
                          <a:solidFill>
                            <a:srgbClr val="005DAA"/>
                          </a:solidFill>
                          <a:latin typeface="Calibri" panose="020F0502020204030204" pitchFamily="34" charset="0"/>
                        </a:rPr>
                        <a:t>1.1</a:t>
                      </a:r>
                      <a:endParaRPr lang="en-US" sz="1350" dirty="0">
                        <a:solidFill>
                          <a:srgbClr val="005DAA"/>
                        </a:solidFill>
                        <a:latin typeface="Calibri" panose="020F0502020204030204" pitchFamily="34" charset="0"/>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5339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ct val="0"/>
              </a:spcBef>
              <a:buNone/>
            </a:pPr>
            <a:r>
              <a:rPr lang="en-US" sz="900" b="0" dirty="0" smtClean="0">
                <a:solidFill>
                  <a:srgbClr val="343434"/>
                </a:solidFill>
              </a:rPr>
              <a:t>Note:  Cause of death not recorded in TB case reports until 2009;  “Moved” no longer a valid response</a:t>
            </a:r>
          </a:p>
          <a:p>
            <a:pPr marL="0" indent="0">
              <a:spcBef>
                <a:spcPct val="0"/>
              </a:spcBef>
              <a:buNone/>
            </a:pPr>
            <a:r>
              <a:rPr lang="en-US" sz="900" b="0" dirty="0" smtClean="0">
                <a:solidFill>
                  <a:srgbClr val="343434"/>
                </a:solidFill>
              </a:rPr>
              <a:t> *Pediatric TB cases with patient alive at diagnosis and started on treatment</a:t>
            </a:r>
          </a:p>
          <a:p>
            <a:pPr marL="0" indent="0">
              <a:spcBef>
                <a:spcPct val="0"/>
              </a:spcBef>
              <a:buNone/>
            </a:pPr>
            <a:r>
              <a:rPr lang="en-US" sz="900" b="0" dirty="0" smtClean="0">
                <a:solidFill>
                  <a:srgbClr val="343434"/>
                </a:solidFill>
              </a:rPr>
              <a:t>**Other includes refused, other, unknown, adverse drug reaction, and missing </a:t>
            </a:r>
          </a:p>
          <a:p>
            <a:pPr marL="0" indent="0">
              <a:buNone/>
            </a:pPr>
            <a:endParaRPr lang="en-US" sz="900" b="0" dirty="0">
              <a:solidFill>
                <a:srgbClr val="343434"/>
              </a:solidFill>
            </a:endParaRPr>
          </a:p>
        </p:txBody>
      </p:sp>
    </p:spTree>
    <p:extLst>
      <p:ext uri="{BB962C8B-B14F-4D97-AF65-F5344CB8AC3E}">
        <p14:creationId xmlns:p14="http://schemas.microsoft.com/office/powerpoint/2010/main" val="34873893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0009" y="214617"/>
            <a:ext cx="6172200" cy="931295"/>
          </a:xfrm>
        </p:spPr>
        <p:txBody>
          <a:bodyPr/>
          <a:lstStyle/>
          <a:p>
            <a:pPr algn="ctr"/>
            <a:r>
              <a:rPr lang="en-US" sz="1950" dirty="0"/>
              <a:t>Deaths Occurring Among Pediatric TB Cases, by Age Group, 1993–2013</a:t>
            </a:r>
            <a:br>
              <a:rPr lang="en-US" sz="1950" dirty="0"/>
            </a:br>
            <a:r>
              <a:rPr lang="en-US" sz="1950" dirty="0" smtClean="0">
                <a:solidFill>
                  <a:srgbClr val="343434"/>
                </a:solidFill>
              </a:rPr>
              <a:t>N=20,325*</a:t>
            </a:r>
            <a:endParaRPr lang="en-US" sz="2000" dirty="0">
              <a:solidFill>
                <a:srgbClr val="343434"/>
              </a:solidFill>
            </a:endParaRPr>
          </a:p>
        </p:txBody>
      </p:sp>
      <p:graphicFrame>
        <p:nvGraphicFramePr>
          <p:cNvPr id="6" name="Content Placeholder 4"/>
          <p:cNvGraphicFramePr>
            <a:graphicFrameLocks noGrp="1"/>
          </p:cNvGraphicFramePr>
          <p:nvPr>
            <p:ph idx="10"/>
            <p:extLst>
              <p:ext uri="{D42A27DB-BD31-4B8C-83A1-F6EECF244321}">
                <p14:modId xmlns:p14="http://schemas.microsoft.com/office/powerpoint/2010/main" val="3415320537"/>
              </p:ext>
            </p:extLst>
          </p:nvPr>
        </p:nvGraphicFramePr>
        <p:xfrm>
          <a:off x="370009" y="1639258"/>
          <a:ext cx="6172200" cy="2292732"/>
        </p:xfrm>
        <a:graphic>
          <a:graphicData uri="http://schemas.openxmlformats.org/drawingml/2006/table">
            <a:tbl>
              <a:tblPr firstRow="1" bandRow="1">
                <a:tableStyleId>{7DF18680-E054-41AD-8BC1-D1AEF772440D}</a:tableStyleId>
              </a:tblPr>
              <a:tblGrid>
                <a:gridCol w="2147960"/>
                <a:gridCol w="1449080"/>
                <a:gridCol w="1287580"/>
                <a:gridCol w="1287580"/>
              </a:tblGrid>
              <a:tr h="689115">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rgbClr val="FFFFFF"/>
                          </a:solidFill>
                          <a:effectLst/>
                          <a:latin typeface="Calibri" panose="020F0502020204030204" pitchFamily="34" charset="0"/>
                        </a:rPr>
                        <a:t>Age Group</a:t>
                      </a:r>
                    </a:p>
                  </a:txBody>
                  <a:tcPr marL="51435" marR="51435" marT="25718" marB="25718"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rgbClr val="FFFFFF"/>
                          </a:solidFill>
                          <a:effectLst/>
                          <a:latin typeface="Calibri" panose="020F0502020204030204" pitchFamily="34" charset="0"/>
                        </a:rPr>
                        <a:t>Cases</a:t>
                      </a:r>
                    </a:p>
                  </a:txBody>
                  <a:tcPr marL="51435" marR="51435" marT="25718" marB="25718"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rgbClr val="FFFFFF"/>
                          </a:solidFill>
                          <a:effectLst/>
                          <a:latin typeface="Calibri" panose="020F0502020204030204" pitchFamily="34" charset="0"/>
                        </a:rPr>
                        <a:t>Deaths</a:t>
                      </a:r>
                      <a:r>
                        <a:rPr kumimoji="0" lang="en-US" sz="1400" b="1" i="0" u="none" strike="noStrike" cap="none" normalizeH="0" baseline="0" dirty="0" smtClean="0">
                          <a:ln>
                            <a:noFill/>
                          </a:ln>
                          <a:solidFill>
                            <a:srgbClr val="FFFFFF"/>
                          </a:solidFill>
                          <a:effectLst/>
                          <a:latin typeface="Calibri" panose="020F0502020204030204" pitchFamily="34" charset="0"/>
                        </a:rPr>
                        <a:t>**</a:t>
                      </a:r>
                      <a:endParaRPr kumimoji="0" lang="en-US" sz="1400" b="1" i="0" u="none" strike="noStrike" cap="none" normalizeH="0" baseline="0" dirty="0" smtClean="0">
                        <a:ln>
                          <a:noFill/>
                        </a:ln>
                        <a:solidFill>
                          <a:srgbClr val="FFFFFF"/>
                        </a:solidFill>
                        <a:effectLst/>
                        <a:latin typeface="Calibri" panose="020F0502020204030204" pitchFamily="34" charset="0"/>
                      </a:endParaRPr>
                    </a:p>
                  </a:txBody>
                  <a:tcPr marL="51435" marR="51435" marT="25718" marB="25718"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400" b="1" i="0" u="none" strike="noStrike" cap="none" normalizeH="0" baseline="0" dirty="0" smtClean="0">
                          <a:ln>
                            <a:noFill/>
                          </a:ln>
                          <a:solidFill>
                            <a:srgbClr val="FFFFFF"/>
                          </a:solidFill>
                          <a:effectLst/>
                          <a:latin typeface="Calibri" panose="020F0502020204030204" pitchFamily="34" charset="0"/>
                        </a:rPr>
                        <a:t>% of Cases</a:t>
                      </a:r>
                    </a:p>
                  </a:txBody>
                  <a:tcPr marL="51435" marR="51435" marT="25718" marB="25718"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rgbClr val="F6A01A"/>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788A"/>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 Age &lt; 1</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marL="51435" marR="51435" marT="25718" marB="25718"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2,060</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40</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1.9</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417933">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 Age 1–4</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marL="51435" marR="51435" marT="25718" marB="25718"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9,921</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65</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0.7</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 Age 5–9</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marL="51435" marR="51435" marT="25718" marB="25718" anchor="ctr" horzOverflow="overflow">
                    <a:lnL w="12700" cap="flat" cmpd="sng" algn="ctr">
                      <a:solidFill>
                        <a:srgbClr val="F6A01A"/>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4,566</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28</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0.6</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5">
                          <a:lumMod val="50000"/>
                        </a:schemeClr>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4">
                        <a:lumMod val="20000"/>
                        <a:lumOff val="80000"/>
                      </a:schemeClr>
                    </a:solidFill>
                  </a:tcPr>
                </a:tc>
              </a:tr>
              <a:tr h="395228">
                <a:tc>
                  <a:txBody>
                    <a:bodyPr/>
                    <a:lstStyle/>
                    <a:p>
                      <a:pPr marL="0" marR="0" lvl="0" indent="0" algn="l" defTabSz="914400" rtl="0" eaLnBrk="1" fontAlgn="base" latinLnBrk="0" hangingPunct="1">
                        <a:lnSpc>
                          <a:spcPct val="100000"/>
                        </a:lnSpc>
                        <a:spcBef>
                          <a:spcPct val="20000"/>
                        </a:spcBef>
                        <a:spcAft>
                          <a:spcPct val="0"/>
                        </a:spcAft>
                        <a:buClr>
                          <a:srgbClr val="FFFF00"/>
                        </a:buClr>
                        <a:buSzPct val="55000"/>
                        <a:buFont typeface="Marlett" pitchFamily="2" charset="2"/>
                        <a:buNone/>
                        <a:tabLst/>
                      </a:pPr>
                      <a:r>
                        <a:rPr kumimoji="0" lang="en-US" sz="1350" u="none" strike="noStrike" cap="none" normalizeH="0" baseline="0" dirty="0" smtClean="0">
                          <a:ln>
                            <a:noFill/>
                          </a:ln>
                          <a:solidFill>
                            <a:srgbClr val="005DAA"/>
                          </a:solidFill>
                          <a:effectLst/>
                          <a:latin typeface="Calibri" panose="020F0502020204030204" pitchFamily="34" charset="0"/>
                        </a:rPr>
                        <a:t> Age 10–14</a:t>
                      </a:r>
                      <a:endParaRPr kumimoji="0" lang="en-US" sz="1350" b="1" i="0" u="none" strike="noStrike" cap="none" normalizeH="0" baseline="0" dirty="0" smtClean="0">
                        <a:ln>
                          <a:noFill/>
                        </a:ln>
                        <a:solidFill>
                          <a:srgbClr val="005DAA"/>
                        </a:solidFill>
                        <a:effectLst/>
                        <a:latin typeface="Calibri" panose="020F0502020204030204" pitchFamily="34" charset="0"/>
                      </a:endParaRPr>
                    </a:p>
                  </a:txBody>
                  <a:tcPr marL="51435" marR="51435" marT="25718" marB="25718" anchor="ctr" horzOverflow="overflow">
                    <a:lnL w="12700" cap="flat" cmpd="sng" algn="ctr">
                      <a:solidFill>
                        <a:srgbClr val="F6A01A"/>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3,778</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24</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c>
                  <a:txBody>
                    <a:bodyPr/>
                    <a:lstStyle/>
                    <a:p>
                      <a:pPr algn="ctr" fontAlgn="b"/>
                      <a:r>
                        <a:rPr lang="en-US" sz="1350" b="0" i="0" u="none" strike="noStrike" dirty="0" smtClean="0">
                          <a:solidFill>
                            <a:srgbClr val="005DAA"/>
                          </a:solidFill>
                          <a:effectLst/>
                          <a:latin typeface="Calibri" panose="020F0502020204030204" pitchFamily="34" charset="0"/>
                        </a:rPr>
                        <a:t>0.6</a:t>
                      </a:r>
                      <a:endParaRPr lang="en-US" sz="1350" b="0" i="0" u="none" strike="noStrike" dirty="0">
                        <a:solidFill>
                          <a:srgbClr val="005DAA"/>
                        </a:solidFill>
                        <a:effectLst/>
                        <a:latin typeface="Calibri" panose="020F0502020204030204" pitchFamily="34" charset="0"/>
                      </a:endParaRPr>
                    </a:p>
                  </a:txBody>
                  <a:tcPr marL="5358" marR="5358" marT="5358" marB="0" anchor="ctr">
                    <a:lnL w="12700" cap="flat" cmpd="sng" algn="ctr">
                      <a:solidFill>
                        <a:schemeClr val="accent6"/>
                      </a:solidFill>
                      <a:prstDash val="solid"/>
                      <a:round/>
                      <a:headEnd type="none" w="med" len="med"/>
                      <a:tailEnd type="none" w="med" len="med"/>
                    </a:lnL>
                    <a:lnR w="12700" cap="flat" cmpd="sng" algn="ctr">
                      <a:solidFill>
                        <a:srgbClr val="F6A01A"/>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F6A01A"/>
                      </a:solidFill>
                      <a:prstDash val="solid"/>
                      <a:round/>
                      <a:headEnd type="none" w="med" len="med"/>
                      <a:tailEnd type="none" w="med" len="med"/>
                    </a:lnB>
                    <a:solidFill>
                      <a:schemeClr val="accent4">
                        <a:lumMod val="20000"/>
                        <a:lumOff val="80000"/>
                      </a:schemeClr>
                    </a:solidFill>
                  </a:tcPr>
                </a:tc>
              </a:tr>
            </a:tbl>
          </a:graphicData>
        </a:graphic>
      </p:graphicFrame>
      <p:sp>
        <p:nvSpPr>
          <p:cNvPr id="4" name="Text Placeholder 3"/>
          <p:cNvSpPr txBox="1">
            <a:spLocks/>
          </p:cNvSpPr>
          <p:nvPr/>
        </p:nvSpPr>
        <p:spPr bwMode="auto">
          <a:xfrm>
            <a:off x="0" y="4580187"/>
            <a:ext cx="685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ct val="0"/>
              </a:spcBef>
              <a:buNone/>
            </a:pPr>
            <a:r>
              <a:rPr lang="en-US" sz="900" b="0" dirty="0" smtClean="0">
                <a:solidFill>
                  <a:srgbClr val="343434"/>
                </a:solidFill>
              </a:rPr>
              <a:t>Note:  Cause of death not recorded in TB case reports until 2009;  “Moved” no longer a valid response</a:t>
            </a:r>
          </a:p>
          <a:p>
            <a:pPr marL="0" indent="0">
              <a:spcBef>
                <a:spcPct val="0"/>
              </a:spcBef>
              <a:buNone/>
            </a:pPr>
            <a:r>
              <a:rPr lang="en-US" sz="900" b="0" dirty="0" smtClean="0">
                <a:solidFill>
                  <a:srgbClr val="343434"/>
                </a:solidFill>
              </a:rPr>
              <a:t> *Pediatric TB cases with patient alive at diagnosis and started on </a:t>
            </a:r>
            <a:r>
              <a:rPr lang="en-US" sz="900" b="0" dirty="0" smtClean="0">
                <a:solidFill>
                  <a:srgbClr val="343434"/>
                </a:solidFill>
              </a:rPr>
              <a:t>treatment</a:t>
            </a:r>
          </a:p>
          <a:p>
            <a:pPr marL="0" indent="0">
              <a:spcBef>
                <a:spcPct val="0"/>
              </a:spcBef>
              <a:buNone/>
            </a:pPr>
            <a:r>
              <a:rPr lang="en-US" sz="900" b="0" dirty="0" smtClean="0">
                <a:solidFill>
                  <a:srgbClr val="343434"/>
                </a:solidFill>
              </a:rPr>
              <a:t>** Death total are cases dead at diagnosis and died during therapy </a:t>
            </a:r>
            <a:endParaRPr lang="en-US" sz="900" b="0" dirty="0" smtClean="0">
              <a:solidFill>
                <a:srgbClr val="343434"/>
              </a:solidFill>
            </a:endParaRPr>
          </a:p>
        </p:txBody>
      </p:sp>
    </p:spTree>
    <p:extLst>
      <p:ext uri="{BB962C8B-B14F-4D97-AF65-F5344CB8AC3E}">
        <p14:creationId xmlns:p14="http://schemas.microsoft.com/office/powerpoint/2010/main" val="13336098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950" y="128954"/>
            <a:ext cx="6172200" cy="857250"/>
          </a:xfrm>
        </p:spPr>
        <p:txBody>
          <a:bodyPr/>
          <a:lstStyle/>
          <a:p>
            <a:pPr algn="ctr"/>
            <a:r>
              <a:rPr lang="en-US" dirty="0"/>
              <a:t/>
            </a:r>
            <a:br>
              <a:rPr lang="en-US" dirty="0"/>
            </a:br>
            <a:r>
              <a:rPr lang="en-US" dirty="0"/>
              <a:t/>
            </a:r>
            <a:br>
              <a:rPr lang="en-US" dirty="0"/>
            </a:br>
            <a:r>
              <a:rPr lang="en-US" dirty="0"/>
              <a:t>TB Cases, All Ages, by Age Group, </a:t>
            </a:r>
            <a:r>
              <a:rPr lang="en-US" dirty="0" smtClean="0"/>
              <a:t/>
            </a:r>
            <a:br>
              <a:rPr lang="en-US" dirty="0" smtClean="0"/>
            </a:br>
            <a:r>
              <a:rPr lang="en-US" dirty="0" smtClean="0"/>
              <a:t>1993–2015</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1085497"/>
              </p:ext>
            </p:extLst>
          </p:nvPr>
        </p:nvGraphicFramePr>
        <p:xfrm>
          <a:off x="0" y="857250"/>
          <a:ext cx="6796100" cy="356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95188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46" y="140677"/>
            <a:ext cx="6172200" cy="857250"/>
          </a:xfrm>
        </p:spPr>
        <p:txBody>
          <a:bodyPr/>
          <a:lstStyle/>
          <a:p>
            <a:pPr algn="ctr"/>
            <a:r>
              <a:rPr lang="en-US" dirty="0"/>
              <a:t>TB Case Rates*, All Ages, by Age Group,</a:t>
            </a:r>
            <a:br>
              <a:rPr lang="en-US" dirty="0"/>
            </a:br>
            <a:r>
              <a:rPr lang="en-US" dirty="0"/>
              <a:t>1993</a:t>
            </a:r>
            <a:r>
              <a:rPr lang="en-US" dirty="0">
                <a:cs typeface="Arial" charset="0"/>
              </a:rPr>
              <a:t>–</a:t>
            </a:r>
            <a:r>
              <a:rPr lang="en-US" dirty="0"/>
              <a:t>2015</a:t>
            </a: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496537654"/>
              </p:ext>
            </p:extLst>
          </p:nvPr>
        </p:nvGraphicFramePr>
        <p:xfrm>
          <a:off x="0" y="1106366"/>
          <a:ext cx="6904893" cy="342529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bwMode="auto">
          <a:xfrm>
            <a:off x="0" y="4640098"/>
            <a:ext cx="10972800" cy="41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Note:  Rates presented on a logarithmic scale</a:t>
            </a:r>
          </a:p>
          <a:p>
            <a:pPr marL="0" indent="0">
              <a:buNone/>
            </a:pPr>
            <a:r>
              <a:rPr lang="en-US" sz="900" b="0" dirty="0" smtClean="0">
                <a:solidFill>
                  <a:srgbClr val="343434"/>
                </a:solidFill>
              </a:rPr>
              <a:t>*Rates are per 100,000 persons</a:t>
            </a:r>
            <a:endParaRPr lang="en-US" sz="900" b="0" dirty="0">
              <a:solidFill>
                <a:srgbClr val="343434"/>
              </a:solidFill>
            </a:endParaRPr>
          </a:p>
        </p:txBody>
      </p:sp>
    </p:spTree>
    <p:extLst>
      <p:ext uri="{BB962C8B-B14F-4D97-AF65-F5344CB8AC3E}">
        <p14:creationId xmlns:p14="http://schemas.microsoft.com/office/powerpoint/2010/main" val="4296632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6104"/>
            <a:ext cx="6172200" cy="857250"/>
          </a:xfrm>
        </p:spPr>
        <p:txBody>
          <a:bodyPr/>
          <a:lstStyle/>
          <a:p>
            <a:pPr algn="ctr"/>
            <a:r>
              <a:rPr lang="en-US" dirty="0" smtClean="0"/>
              <a:t>Percentage </a:t>
            </a:r>
            <a:r>
              <a:rPr lang="en-US" dirty="0"/>
              <a:t>of Pediatric TB Cases by Age Group,</a:t>
            </a:r>
            <a:br>
              <a:rPr lang="en-US" dirty="0"/>
            </a:br>
            <a:r>
              <a:rPr lang="en-US" dirty="0" smtClean="0"/>
              <a:t>1993–2015</a:t>
            </a:r>
            <a:endParaRPr lang="en-US" dirty="0">
              <a:solidFill>
                <a:srgbClr val="00788A"/>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30865545"/>
              </p:ext>
            </p:extLst>
          </p:nvPr>
        </p:nvGraphicFramePr>
        <p:xfrm>
          <a:off x="441081" y="1019909"/>
          <a:ext cx="5975838" cy="3785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4769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
            </a:r>
            <a:br>
              <a:rPr lang="en-US" dirty="0"/>
            </a:br>
            <a:r>
              <a:rPr lang="en-US" dirty="0"/>
              <a:t/>
            </a:r>
            <a:br>
              <a:rPr lang="en-US" dirty="0"/>
            </a:br>
            <a:r>
              <a:rPr lang="en-US" dirty="0"/>
              <a:t>Pediatric TB Cases by Age Group, </a:t>
            </a:r>
            <a:br>
              <a:rPr lang="en-US" dirty="0"/>
            </a:br>
            <a:r>
              <a:rPr lang="en-US" dirty="0"/>
              <a:t>1993–2015</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10397338"/>
              </p:ext>
            </p:extLst>
          </p:nvPr>
        </p:nvGraphicFramePr>
        <p:xfrm>
          <a:off x="0" y="961292"/>
          <a:ext cx="6796100" cy="3692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91630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
            </a:r>
            <a:br>
              <a:rPr lang="en-US" dirty="0"/>
            </a:br>
            <a:r>
              <a:rPr lang="en-US" dirty="0"/>
              <a:t/>
            </a:r>
            <a:br>
              <a:rPr lang="en-US" dirty="0"/>
            </a:br>
            <a:r>
              <a:rPr lang="en-US" dirty="0"/>
              <a:t>Pediatric TB </a:t>
            </a:r>
            <a:r>
              <a:rPr lang="en-US" dirty="0" smtClean="0"/>
              <a:t>Case Rates* </a:t>
            </a:r>
            <a:r>
              <a:rPr lang="en-US" dirty="0"/>
              <a:t>by Age Group, </a:t>
            </a:r>
            <a:br>
              <a:rPr lang="en-US" dirty="0"/>
            </a:br>
            <a:r>
              <a:rPr lang="en-US" dirty="0"/>
              <a:t>1993–2015</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53981941"/>
              </p:ext>
            </p:extLst>
          </p:nvPr>
        </p:nvGraphicFramePr>
        <p:xfrm>
          <a:off x="0" y="914400"/>
          <a:ext cx="6796100" cy="37279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bwMode="auto">
          <a:xfrm>
            <a:off x="0" y="4712643"/>
            <a:ext cx="10972800" cy="4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Note:  Rates presented on a logarithmic scale</a:t>
            </a:r>
          </a:p>
          <a:p>
            <a:pPr marL="0" indent="0">
              <a:buNone/>
            </a:pPr>
            <a:r>
              <a:rPr lang="en-US" sz="900" b="0" dirty="0" smtClean="0">
                <a:solidFill>
                  <a:srgbClr val="343434"/>
                </a:solidFill>
              </a:rPr>
              <a:t>*Rates are per 100,000 persons</a:t>
            </a:r>
          </a:p>
          <a:p>
            <a:endParaRPr lang="en-US" dirty="0"/>
          </a:p>
        </p:txBody>
      </p:sp>
    </p:spTree>
    <p:extLst>
      <p:ext uri="{BB962C8B-B14F-4D97-AF65-F5344CB8AC3E}">
        <p14:creationId xmlns:p14="http://schemas.microsoft.com/office/powerpoint/2010/main" val="25157186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0" y="428625"/>
            <a:ext cx="6172200" cy="857250"/>
          </a:xfrm>
        </p:spPr>
        <p:txBody>
          <a:bodyPr/>
          <a:lstStyle/>
          <a:p>
            <a:pPr algn="ctr"/>
            <a:r>
              <a:rPr lang="en-US" dirty="0"/>
              <a:t/>
            </a:r>
            <a:br>
              <a:rPr lang="en-US" dirty="0"/>
            </a:br>
            <a:r>
              <a:rPr lang="en-US" dirty="0"/>
              <a:t/>
            </a:r>
            <a:br>
              <a:rPr lang="en-US" dirty="0"/>
            </a:br>
            <a:r>
              <a:rPr lang="en-US" dirty="0"/>
              <a:t>Pediatric TB Cases by Race/Ethnicity, </a:t>
            </a:r>
            <a:br>
              <a:rPr lang="en-US" dirty="0"/>
            </a:br>
            <a:r>
              <a:rPr lang="en-US" dirty="0"/>
              <a:t>1993–2015</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5246355"/>
              </p:ext>
            </p:extLst>
          </p:nvPr>
        </p:nvGraphicFramePr>
        <p:xfrm>
          <a:off x="0" y="914400"/>
          <a:ext cx="6796100" cy="38920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bwMode="auto">
          <a:xfrm>
            <a:off x="0" y="4806462"/>
            <a:ext cx="10972800" cy="26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900" b="0" dirty="0" smtClean="0">
                <a:solidFill>
                  <a:srgbClr val="343434"/>
                </a:solidFill>
              </a:rPr>
              <a:t>Note: Unknown, multiple race/ethnicity, and Native Hawaiian and Other Pacific Islander not shown</a:t>
            </a:r>
          </a:p>
          <a:p>
            <a:pPr marL="0" indent="0">
              <a:buNone/>
            </a:pPr>
            <a:endParaRPr lang="en-US" sz="900" dirty="0">
              <a:solidFill>
                <a:srgbClr val="343434"/>
              </a:solidFill>
            </a:endParaRPr>
          </a:p>
        </p:txBody>
      </p:sp>
    </p:spTree>
    <p:extLst>
      <p:ext uri="{BB962C8B-B14F-4D97-AF65-F5344CB8AC3E}">
        <p14:creationId xmlns:p14="http://schemas.microsoft.com/office/powerpoint/2010/main" val="12356366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B4092-11C1-4C0B-BCF8-85CE3C7F27BF}">
  <ds:schemaRefs>
    <ds:schemaRef ds:uri="http://schemas.microsoft.com/sharepoint/v3/contenttype/forms"/>
  </ds:schemaRefs>
</ds:datastoreItem>
</file>

<file path=customXml/itemProps2.xml><?xml version="1.0" encoding="utf-8"?>
<ds:datastoreItem xmlns:ds="http://schemas.openxmlformats.org/officeDocument/2006/customXml" ds:itemID="{BC34186B-D217-4C23-87B0-C12A6266D3CC}">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A45B826-11AB-4408-B914-C7A794C47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3473</TotalTime>
  <Words>4070</Words>
  <Application>Microsoft Office PowerPoint</Application>
  <PresentationFormat>Custom</PresentationFormat>
  <Paragraphs>576</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Wingdings</vt:lpstr>
      <vt:lpstr>Courier New</vt:lpstr>
      <vt:lpstr>Marlett</vt:lpstr>
      <vt:lpstr>Calibri</vt:lpstr>
      <vt:lpstr>Myriad Web Pro</vt:lpstr>
      <vt:lpstr>Times New Roman</vt:lpstr>
      <vt:lpstr>NCEH_ATSDR_combined</vt:lpstr>
      <vt:lpstr>Epidemiology of  Pediatric Tuberculosis  in the United States, 1993–2015</vt:lpstr>
      <vt:lpstr>Background: Pediatric Tuberculosis</vt:lpstr>
      <vt:lpstr>2009 TB Case Verification Criteria</vt:lpstr>
      <vt:lpstr>  TB Cases, All Ages, by Age Group,  1993–2015</vt:lpstr>
      <vt:lpstr>TB Case Rates*, All Ages, by Age Group, 1993–2015</vt:lpstr>
      <vt:lpstr>Percentage of Pediatric TB Cases by Age Group, 1993–2015</vt:lpstr>
      <vt:lpstr>  Pediatric TB Cases by Age Group,  1993–2015 </vt:lpstr>
      <vt:lpstr>  Pediatric TB Case Rates* by Age Group,  1993–2015 </vt:lpstr>
      <vt:lpstr>  Pediatric TB Cases by Race/Ethnicity,  1993–2015 </vt:lpstr>
      <vt:lpstr>  Pediatric TB Case Rates* by Race/Ethnicity,  1993–2015 </vt:lpstr>
      <vt:lpstr>  Pediatric TB Case Rates* among U.S.-born and Foreign-born Children, 1994–2015 </vt:lpstr>
      <vt:lpstr>  Pediatric TB Case Rates* among U.S.-born and Foreign-born Children, 1994–2015 </vt:lpstr>
      <vt:lpstr>Number and Percentage of Pediatric TB Cases by U.S. and Foreign Birth,  1993–2015</vt:lpstr>
      <vt:lpstr>Number of Pediatric TB Cases with Foreign Birth by Birth Country*, 1993–2015 N=5,284</vt:lpstr>
      <vt:lpstr>Percentage of Pediatric TB Cases with Foreign Birth by Birth Country, 1993 and 2015</vt:lpstr>
      <vt:lpstr>States with the Greatest Percentage of Total Pediatric TB Cases, 1993–2015 N= 21,223</vt:lpstr>
      <vt:lpstr>States with Greatest Numbers of Pediatric TB Cases,  1993–2015</vt:lpstr>
      <vt:lpstr>States with Greatest Percentage of Pediatric TB Cases,  1993–2015</vt:lpstr>
      <vt:lpstr>States with Greatest Rate of Pediatric TB Cases,  1993–2015</vt:lpstr>
      <vt:lpstr>Pediatric TB Cases by  Case Verification Criteria*, 1993–2015 N= 21,223</vt:lpstr>
      <vt:lpstr>Pediatric TB Cases by Case Verification Criteria and Age Group, 1993–2015</vt:lpstr>
      <vt:lpstr>Pediatric TB Cases by Site of Disease,  1993–2015</vt:lpstr>
      <vt:lpstr>Pediatric TB Cases by Site of Disease  and Age Group, 1993–2015 N=21,223</vt:lpstr>
      <vt:lpstr>Percentage of TB Cases in Children with Any Extrapulmonary Involvement* by Age Group, 1993–2015 N=21,223</vt:lpstr>
      <vt:lpstr>Percentage of TB Cases in Children Age &lt; 1  Year With Any Extrapulmonary Involvement*, 1993 - 2015 N=2,160</vt:lpstr>
      <vt:lpstr>Percentage of TB Cases in Children Age 1–4  Years With Any Extrapulmonary Involvement*, 1993–2015 N= 10,328</vt:lpstr>
      <vt:lpstr>Percentage of TB Cases in Children Age 5–9 Years With Any Extrapulmonary Involvement*, 1993–2015 N=4,753</vt:lpstr>
      <vt:lpstr>Percentage of TB Cases in Children Age 10–14 Years With Any Extrapulmonary Involvement*, 1993–2015 N=3,982</vt:lpstr>
      <vt:lpstr>Pediatric TB Cases by HIV Status, 1993–2014* N=20,783</vt:lpstr>
      <vt:lpstr>Number and Percentage of Culture-Confirmed Pediatric TB Cases with Drug Resistance,  1993–2014</vt:lpstr>
      <vt:lpstr>Percentage of Pediatric TB Cases by Use of  Directly Observed Therapy (DOT), 1993–2013 N=20,256*</vt:lpstr>
      <vt:lpstr>Pediatric TB Cases by Treatment Outcome,  1993–2013 N=20,256*</vt:lpstr>
      <vt:lpstr>Deaths Occurring Among Pediatric TB Cases, by Age Group, 1993–2013 N=20,325*</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Unaeze, Christiana (CDC/OID/NCHHSTP) (CTR)</cp:lastModifiedBy>
  <cp:revision>345</cp:revision>
  <dcterms:created xsi:type="dcterms:W3CDTF">2011-03-17T17:43:16Z</dcterms:created>
  <dcterms:modified xsi:type="dcterms:W3CDTF">2016-12-12T21:39:23Z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