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2" r:id="rId5"/>
    <p:sldMasterId id="2147483871" r:id="rId6"/>
  </p:sldMasterIdLst>
  <p:notesMasterIdLst>
    <p:notesMasterId r:id="rId25"/>
  </p:notesMasterIdLst>
  <p:handoutMasterIdLst>
    <p:handoutMasterId r:id="rId26"/>
  </p:handoutMasterIdLst>
  <p:sldIdLst>
    <p:sldId id="257" r:id="rId7"/>
    <p:sldId id="348" r:id="rId8"/>
    <p:sldId id="296" r:id="rId9"/>
    <p:sldId id="302" r:id="rId10"/>
    <p:sldId id="304" r:id="rId11"/>
    <p:sldId id="349" r:id="rId12"/>
    <p:sldId id="305" r:id="rId13"/>
    <p:sldId id="377" r:id="rId14"/>
    <p:sldId id="313" r:id="rId15"/>
    <p:sldId id="314" r:id="rId16"/>
    <p:sldId id="374" r:id="rId17"/>
    <p:sldId id="378" r:id="rId18"/>
    <p:sldId id="375" r:id="rId19"/>
    <p:sldId id="341" r:id="rId20"/>
    <p:sldId id="379" r:id="rId21"/>
    <p:sldId id="325" r:id="rId22"/>
    <p:sldId id="326" r:id="rId23"/>
    <p:sldId id="298" r:id="rId24"/>
  </p:sldIdLst>
  <p:sldSz cx="9144000" cy="5143500" type="screen16x9"/>
  <p:notesSz cx="7010400" cy="9296400"/>
  <p:embeddedFontLst>
    <p:embeddedFont>
      <p:font typeface="Myriad Web Pro" panose="020B0604020202020204" charset="0"/>
      <p:regular r:id="rId27"/>
      <p:bold r:id="rId28"/>
      <p:italic r:id="rId29"/>
    </p:embeddedFont>
    <p:embeddedFont>
      <p:font typeface="Calibri" panose="020F0502020204030204" pitchFamily="34"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ratt, Robert (CDC/OID/NCHHSTP)" initials="PR(" lastIdx="11" clrIdx="6">
    <p:extLst>
      <p:ext uri="{19B8F6BF-5375-455C-9EA6-DF929625EA0E}">
        <p15:presenceInfo xmlns:p15="http://schemas.microsoft.com/office/powerpoint/2012/main" userId="S-1-5-21-1207783550-2075000910-922709458-177281" providerId="AD"/>
      </p:ext>
    </p:extLst>
  </p:cmAuthor>
  <p:cmAuthor id="1" name="Adam J. Langer" initials="ALanger" lastIdx="32" clrIdx="0">
    <p:extLst>
      <p:ext uri="{19B8F6BF-5375-455C-9EA6-DF929625EA0E}">
        <p15:presenceInfo xmlns:p15="http://schemas.microsoft.com/office/powerpoint/2012/main" userId="Adam J. Langer" providerId="None"/>
      </p:ext>
    </p:extLst>
  </p:cmAuthor>
  <p:cmAuthor id="8" name="William Walker" initials="WW" lastIdx="47" clrIdx="7">
    <p:extLst>
      <p:ext uri="{19B8F6BF-5375-455C-9EA6-DF929625EA0E}">
        <p15:presenceInfo xmlns:p15="http://schemas.microsoft.com/office/powerpoint/2012/main" userId="S-1-5-21-1207783550-2075000910-922709458-567107" providerId="AD"/>
      </p:ext>
    </p:extLst>
  </p:cmAuthor>
  <p:cmAuthor id="2" name="Navin, Thomas R. (CDC/OID/NCHHSTP)" initials="NTR(" lastIdx="9" clrIdx="1">
    <p:extLst>
      <p:ext uri="{19B8F6BF-5375-455C-9EA6-DF929625EA0E}">
        <p15:presenceInfo xmlns:p15="http://schemas.microsoft.com/office/powerpoint/2012/main" userId="S-1-5-21-1207783550-2075000910-922709458-177098" providerId="AD"/>
      </p:ext>
    </p:extLst>
  </p:cmAuthor>
  <p:cmAuthor id="9" name="Langer, Adam J. (CDC/DDID/NCHHSTP)" initials="LAJ(" lastIdx="36" clrIdx="8">
    <p:extLst>
      <p:ext uri="{19B8F6BF-5375-455C-9EA6-DF929625EA0E}">
        <p15:presenceInfo xmlns:p15="http://schemas.microsoft.com/office/powerpoint/2012/main" userId="S-1-5-21-1207783550-2075000910-922709458-133875" providerId="AD"/>
      </p:ext>
    </p:extLst>
  </p:cmAuthor>
  <p:cmAuthor id="3" name="Katz, Dolly (CDC/OID/NCHHSTP)" initials="KD(" lastIdx="4" clrIdx="2">
    <p:extLst>
      <p:ext uri="{19B8F6BF-5375-455C-9EA6-DF929625EA0E}">
        <p15:presenceInfo xmlns:p15="http://schemas.microsoft.com/office/powerpoint/2012/main" userId="S-1-5-21-1207783550-2075000910-922709458-178618" providerId="AD"/>
      </p:ext>
    </p:extLst>
  </p:cmAuthor>
  <p:cmAuthor id="10" name="Tsang, Clarisse (CDC/DDID/NCHHSTP/DTE)" initials="TC(" lastIdx="11" clrIdx="9">
    <p:extLst>
      <p:ext uri="{19B8F6BF-5375-455C-9EA6-DF929625EA0E}">
        <p15:presenceInfo xmlns:p15="http://schemas.microsoft.com/office/powerpoint/2012/main" userId="S-1-5-21-1207783550-2075000910-922709458-575230" providerId="AD"/>
      </p:ext>
    </p:extLst>
  </p:cmAuthor>
  <p:cmAuthor id="4" name="Iqbal, Shareen (CDC/OID/NCHHSTP) (CTR)" initials="IS((" lastIdx="51" clrIdx="3">
    <p:extLst>
      <p:ext uri="{19B8F6BF-5375-455C-9EA6-DF929625EA0E}">
        <p15:presenceInfo xmlns:p15="http://schemas.microsoft.com/office/powerpoint/2012/main" userId="S-1-5-21-1207783550-2075000910-922709458-517051" providerId="AD"/>
      </p:ext>
    </p:extLst>
  </p:cmAuthor>
  <p:cmAuthor id="5" name="Winston, Carla (CDC/OID/NCHHSTP)" initials="WC(" lastIdx="36" clrIdx="4">
    <p:extLst>
      <p:ext uri="{19B8F6BF-5375-455C-9EA6-DF929625EA0E}">
        <p15:presenceInfo xmlns:p15="http://schemas.microsoft.com/office/powerpoint/2012/main" userId="S-1-5-21-1207783550-2075000910-922709458-178677" providerId="AD"/>
      </p:ext>
    </p:extLst>
  </p:cmAuthor>
  <p:cmAuthor id="6" name="Carla Jeffries" initials="CJ" lastIdx="6" clrIdx="5">
    <p:extLst>
      <p:ext uri="{19B8F6BF-5375-455C-9EA6-DF929625EA0E}">
        <p15:presenceInfo xmlns:p15="http://schemas.microsoft.com/office/powerpoint/2012/main" userId="Carla Jeffr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A"/>
    <a:srgbClr val="86B2D8"/>
    <a:srgbClr val="0059A8"/>
    <a:srgbClr val="FFFFFF"/>
    <a:srgbClr val="004B34"/>
    <a:srgbClr val="0D45B0"/>
    <a:srgbClr val="002060"/>
    <a:srgbClr val="0F56DC"/>
    <a:srgbClr val="7B7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8" autoAdjust="0"/>
    <p:restoredTop sz="70460" autoAdjust="0"/>
  </p:normalViewPr>
  <p:slideViewPr>
    <p:cSldViewPr snapToGrid="0">
      <p:cViewPr varScale="1">
        <p:scale>
          <a:sx n="103" d="100"/>
          <a:sy n="103" d="100"/>
        </p:scale>
        <p:origin x="1284" y="102"/>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2928"/>
    </p:cViewPr>
  </p:sorterViewPr>
  <p:notesViewPr>
    <p:cSldViewPr snapToGrid="0" showGuides="1">
      <p:cViewPr varScale="1">
        <p:scale>
          <a:sx n="50" d="100"/>
          <a:sy n="50" d="100"/>
        </p:scale>
        <p:origin x="220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5" y="2"/>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7/30/2019</a:t>
            </a:fld>
            <a:endParaRPr lang="en-US" dirty="0"/>
          </a:p>
        </p:txBody>
      </p:sp>
      <p:sp>
        <p:nvSpPr>
          <p:cNvPr id="4" name="Footer Placeholder 3"/>
          <p:cNvSpPr>
            <a:spLocks noGrp="1"/>
          </p:cNvSpPr>
          <p:nvPr>
            <p:ph type="ftr" sz="quarter" idx="2"/>
          </p:nvPr>
        </p:nvSpPr>
        <p:spPr>
          <a:xfrm>
            <a:off x="2"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5"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5" y="3"/>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7/30/2019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6" y="4416101"/>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30661"/>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5" y="8830661"/>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tp://ftp.cdc.gov/pub/health_statistics/nchs/datasets/nvss/bridgepop/documentationbridgedintercena1.doc"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census.gov/data/tables/2017/demo/popest/nation-total.html" TargetMode="External"/><Relationship Id="rId4" Type="http://schemas.openxmlformats.org/officeDocument/2006/relationships/hyperlink" Target="https://www.census.gov/data/tables/time-series/demo/popest/intercensal-2000-2010-stat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ftp://ftp.cdc.gov/pub/health_statistics/nchs/datasets/nvss/bridgepop/documentationbridgedintercena1.doc"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census.gov/data/tables/2017/demo/popest/nation-total.html" TargetMode="External"/><Relationship Id="rId4" Type="http://schemas.openxmlformats.org/officeDocument/2006/relationships/hyperlink" Target="https://www.census.gov/data/tables/time-series/demo/popest/intercensal-2000-2010-state.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Epidemiology of Tuberculosis Among Non-U.S.–Born Persons, United States, 1993–2017*</a:t>
            </a:r>
          </a:p>
          <a:p>
            <a:endParaRPr lang="en-US" dirty="0" smtClean="0"/>
          </a:p>
          <a:p>
            <a:r>
              <a:rPr lang="en-US" dirty="0" smtClean="0"/>
              <a:t>Surveillance, Epidemiology, and Outbreak Investigations Branch </a:t>
            </a:r>
          </a:p>
          <a:p>
            <a:r>
              <a:rPr lang="en-US" dirty="0" smtClean="0"/>
              <a:t>Division of Tuberculosis Elimination </a:t>
            </a:r>
          </a:p>
          <a:p>
            <a:r>
              <a:rPr lang="en-US" dirty="0" smtClean="0"/>
              <a:t>Centers for Disease Control and Prevention (CDC)</a:t>
            </a:r>
          </a:p>
          <a:p>
            <a:endParaRPr lang="en-US" dirty="0" smtClean="0"/>
          </a:p>
          <a:p>
            <a:r>
              <a:rPr lang="en-US" dirty="0" smtClean="0"/>
              <a:t>* As of June 1, 2018</a:t>
            </a: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1993, the proportion of TB cases occurring in non-U.S.–born persons has increased in almost every reporting</a:t>
            </a:r>
            <a:r>
              <a:rPr lang="en-US" baseline="0" dirty="0" smtClean="0"/>
              <a:t> area</a:t>
            </a:r>
            <a:r>
              <a:rPr lang="en-US" dirty="0" smtClean="0"/>
              <a:t>; however,</a:t>
            </a:r>
            <a:r>
              <a:rPr lang="en-US" baseline="0" dirty="0" smtClean="0"/>
              <a:t> </a:t>
            </a:r>
            <a:r>
              <a:rPr lang="en-US" dirty="0" smtClean="0"/>
              <a:t>the proportion has remained somewhat lower in Southeastern states, e.g.,</a:t>
            </a:r>
            <a:r>
              <a:rPr lang="en-US" baseline="0" dirty="0" smtClean="0"/>
              <a:t> Mi</a:t>
            </a:r>
            <a:r>
              <a:rPr lang="en-US" dirty="0" smtClean="0"/>
              <a:t>ssissippi and Alabama.</a:t>
            </a:r>
            <a:endParaRPr lang="en-US" dirty="0"/>
          </a:p>
        </p:txBody>
      </p:sp>
      <p:sp>
        <p:nvSpPr>
          <p:cNvPr id="4" name="Slide Number Placeholder 3"/>
          <p:cNvSpPr>
            <a:spLocks noGrp="1"/>
          </p:cNvSpPr>
          <p:nvPr>
            <p:ph type="sldNum" sz="quarter" idx="10"/>
          </p:nvPr>
        </p:nvSpPr>
        <p:spPr/>
        <p:txBody>
          <a:bodyPr/>
          <a:lstStyle/>
          <a:p>
            <a:fld id="{BC94123E-4967-4B8B-A95A-ECFF68C87A8E}" type="slidenum">
              <a:rPr lang="en-US" smtClean="0"/>
              <a:pPr/>
              <a:t>10</a:t>
            </a:fld>
            <a:endParaRPr lang="en-US" dirty="0"/>
          </a:p>
        </p:txBody>
      </p:sp>
    </p:spTree>
    <p:extLst>
      <p:ext uri="{BB962C8B-B14F-4D97-AF65-F5344CB8AC3E}">
        <p14:creationId xmlns:p14="http://schemas.microsoft.com/office/powerpoint/2010/main" val="344827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Genotyping can often help distinguish TB cases that resulted from recent transmission from those that result from reactivation of infection acquired years earlier. A given TB case is attributed to recent transmission when a plausible source case with the following characteristics is identified in the molecular surveillance data: (1) has the same genotype, (2) has respiratory TB (pulmonary or laryngeal), (3) is at least 10 years old, (4) was diagnosed within two years of the other case, and (5) lived within 10 miles of the other case based on zip codes.</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From 2011 to 2017, fewer than 10% of TB cases among non-U.S.–born persons were likely the result of recent transmission. This suggests that more than 90% of TB cases among non-U.S.–born persons are the result of reactivation of LTBI acquired years ago, likely in their country of origin.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85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A case of primary multidrug-resistant (MDR) TB is defined as isolation of </a:t>
            </a:r>
            <a:r>
              <a:rPr lang="en-US" sz="1200" i="1" kern="1200" dirty="0" smtClean="0">
                <a:solidFill>
                  <a:schemeClr val="tx1"/>
                </a:solidFill>
                <a:effectLst/>
                <a:latin typeface="+mn-lt"/>
                <a:ea typeface="+mn-ea"/>
                <a:cs typeface="+mn-cs"/>
              </a:rPr>
              <a:t>M. tuberculosis</a:t>
            </a:r>
            <a:r>
              <a:rPr lang="en-US" sz="1200" kern="1200" dirty="0" smtClean="0">
                <a:solidFill>
                  <a:schemeClr val="tx1"/>
                </a:solidFill>
                <a:effectLst/>
                <a:latin typeface="+mn-lt"/>
                <a:ea typeface="+mn-ea"/>
                <a:cs typeface="+mn-cs"/>
              </a:rPr>
              <a:t> complex organisms resistant to at least isoniazid and rifampin from a person with no prior history of TB. The percentage of TB</a:t>
            </a:r>
            <a:r>
              <a:rPr lang="en-US" sz="1200" kern="1200" baseline="0" dirty="0" smtClean="0">
                <a:solidFill>
                  <a:schemeClr val="tx1"/>
                </a:solidFill>
                <a:effectLst/>
                <a:latin typeface="+mn-lt"/>
                <a:ea typeface="+mn-ea"/>
                <a:cs typeface="+mn-cs"/>
              </a:rPr>
              <a:t> cases that are</a:t>
            </a:r>
            <a:r>
              <a:rPr lang="en-US" sz="1200" kern="1200" dirty="0" smtClean="0">
                <a:solidFill>
                  <a:schemeClr val="tx1"/>
                </a:solidFill>
                <a:effectLst/>
                <a:latin typeface="+mn-lt"/>
                <a:ea typeface="+mn-ea"/>
                <a:cs typeface="+mn-cs"/>
              </a:rPr>
              <a:t> primary MDR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TB has declined among U.S.-born and non-U.S.–born persons since 1993, although the decline in U.S.-born persons has been </a:t>
            </a:r>
            <a:r>
              <a:rPr lang="en-US" sz="1200" b="0" kern="1200" dirty="0" smtClean="0">
                <a:solidFill>
                  <a:schemeClr val="tx1"/>
                </a:solidFill>
                <a:effectLst/>
                <a:latin typeface="+mn-lt"/>
                <a:ea typeface="+mn-ea"/>
                <a:cs typeface="+mn-cs"/>
              </a:rPr>
              <a:t>greater. As a result, the proportion of primary MDR-TB cases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diagnosed</a:t>
            </a:r>
            <a:r>
              <a:rPr lang="en-US" sz="1200" b="0" kern="1200" baseline="0" dirty="0" smtClean="0">
                <a:solidFill>
                  <a:schemeClr val="tx1"/>
                </a:solidFill>
                <a:effectLst/>
                <a:latin typeface="+mn-lt"/>
                <a:ea typeface="+mn-ea"/>
                <a:cs typeface="+mn-cs"/>
              </a:rPr>
              <a:t> in</a:t>
            </a:r>
            <a:r>
              <a:rPr lang="en-US" sz="1200" b="0" kern="1200" dirty="0" smtClean="0">
                <a:solidFill>
                  <a:schemeClr val="tx1"/>
                </a:solidFill>
                <a:effectLst/>
                <a:latin typeface="+mn-lt"/>
                <a:ea typeface="+mn-ea"/>
                <a:cs typeface="+mn-cs"/>
              </a:rPr>
              <a:t> non-U.S.–born persons increased from approximately 25% in 1993 to 85% in 2017 (not shown on slide). Among U.S.-born persons with TB, the percentage with primary MDR</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TB has been less than 1% since 1997 and was 0.9% in 2017</a:t>
            </a:r>
            <a:r>
              <a:rPr lang="en-US" sz="1200" kern="1200" dirty="0" smtClean="0">
                <a:solidFill>
                  <a:schemeClr val="tx1"/>
                </a:solidFill>
                <a:effectLst/>
                <a:latin typeface="+mn-lt"/>
                <a:ea typeface="+mn-ea"/>
                <a:cs typeface="+mn-cs"/>
              </a:rPr>
              <a:t>. Among non-U.S.–born persons, the percentage with primary MDR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TB has remained between 1.2 and 1.8% since 1995; it was 1.8% in 2017.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96795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During 1993–2007, the distribution of TB cases among </a:t>
            </a:r>
            <a:r>
              <a:rPr lang="en-US" dirty="0" smtClean="0"/>
              <a:t>non-U.S.–born persons</a:t>
            </a:r>
            <a:r>
              <a:rPr lang="en-US" baseline="0" dirty="0" smtClean="0"/>
              <a:t> </a:t>
            </a:r>
            <a:r>
              <a:rPr lang="en-US" sz="1200" b="0" kern="1200" dirty="0" smtClean="0">
                <a:solidFill>
                  <a:schemeClr val="tx1"/>
                </a:solidFill>
                <a:effectLst/>
                <a:latin typeface="+mn-lt"/>
                <a:ea typeface="+mn-ea"/>
                <a:cs typeface="+mn-cs"/>
              </a:rPr>
              <a:t>in different age groups was relatively stable. After 2007, the number of TB cases declined in persons</a:t>
            </a:r>
            <a:r>
              <a:rPr lang="en-US" sz="1200" b="0" kern="1200" baseline="0" dirty="0" smtClean="0">
                <a:solidFill>
                  <a:schemeClr val="tx1"/>
                </a:solidFill>
                <a:effectLst/>
                <a:latin typeface="+mn-lt"/>
                <a:ea typeface="+mn-ea"/>
                <a:cs typeface="+mn-cs"/>
              </a:rPr>
              <a:t> aged </a:t>
            </a:r>
            <a:r>
              <a:rPr lang="en-US" sz="1200" b="0" kern="1200" dirty="0" smtClean="0">
                <a:solidFill>
                  <a:schemeClr val="tx1"/>
                </a:solidFill>
                <a:effectLst/>
                <a:latin typeface="+mn-lt"/>
                <a:ea typeface="+mn-ea"/>
                <a:cs typeface="+mn-cs"/>
              </a:rPr>
              <a:t>15–24 and 25–44 years whereas the number of TB cases increased in the ≥65 years age group. Overall, t</a:t>
            </a:r>
            <a:r>
              <a:rPr lang="en-US" dirty="0" smtClean="0">
                <a:solidFill>
                  <a:srgbClr val="006166"/>
                </a:solidFill>
              </a:rPr>
              <a:t>he</a:t>
            </a:r>
            <a:r>
              <a:rPr lang="en-US" baseline="0" dirty="0" smtClean="0">
                <a:solidFill>
                  <a:srgbClr val="006166"/>
                </a:solidFill>
              </a:rPr>
              <a:t> majority of cases have been reported in persons 25–44 years old; however, in recent years, an increasing number of cases have been reported in ages 45 and older.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798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TB</a:t>
            </a:r>
            <a:r>
              <a:rPr lang="en-US" sz="1200" b="0" kern="1200" baseline="0" dirty="0" smtClean="0">
                <a:solidFill>
                  <a:schemeClr val="tx1"/>
                </a:solidFill>
                <a:effectLst/>
                <a:latin typeface="+mn-lt"/>
                <a:ea typeface="+mn-ea"/>
                <a:cs typeface="+mn-cs"/>
              </a:rPr>
              <a:t> case counts give a sense of the burden of TB but have limited value for comparisons because they do not indicate the total population from where those cases arose, i.e., do not provide denominator data. In contrast, </a:t>
            </a:r>
            <a:r>
              <a:rPr lang="en-US" sz="1200" b="0" kern="1200" dirty="0" smtClean="0">
                <a:solidFill>
                  <a:schemeClr val="tx1"/>
                </a:solidFill>
                <a:effectLst/>
                <a:latin typeface="+mn-lt"/>
                <a:ea typeface="+mn-ea"/>
                <a:cs typeface="+mn-cs"/>
              </a:rPr>
              <a:t>TB r</a:t>
            </a:r>
            <a:r>
              <a:rPr lang="en-US" sz="1200" b="0" kern="1200" baseline="0" dirty="0" smtClean="0">
                <a:solidFill>
                  <a:schemeClr val="tx1"/>
                </a:solidFill>
                <a:effectLst/>
                <a:latin typeface="+mn-lt"/>
                <a:ea typeface="+mn-ea"/>
                <a:cs typeface="+mn-cs"/>
              </a:rPr>
              <a:t>ates indicate the frequency of TB cases that occur in a defined population over a specified period of time, e.g., yearly as in this graph, and these rates can be used for comparisons. Rates can be used to compute an estimated number of cases, given a specified population and specified time period.</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Overall, TB rates have declined over time in all age groups. Persons aged ≥65 years had consistently the highest rates from 1994–2017 whereas persons aged 5</a:t>
            </a:r>
            <a:r>
              <a:rPr lang="en-US" sz="1200" b="0" kern="1200" dirty="0" smtClean="0">
                <a:solidFill>
                  <a:schemeClr val="tx1"/>
                </a:solidFill>
                <a:effectLst/>
                <a:latin typeface="+mn-lt"/>
                <a:ea typeface="+mn-ea"/>
                <a:cs typeface="+mn-cs"/>
              </a:rPr>
              <a:t>–14 years had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lowest. The youngest age group (0–4) was also among the highest rates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the early 1990s,</a:t>
            </a:r>
            <a:r>
              <a:rPr lang="en-US" sz="1200" b="0" kern="1200" baseline="0" dirty="0" smtClean="0">
                <a:solidFill>
                  <a:schemeClr val="tx1"/>
                </a:solidFill>
                <a:effectLst/>
                <a:latin typeface="+mn-lt"/>
                <a:ea typeface="+mn-ea"/>
                <a:cs typeface="+mn-cs"/>
              </a:rPr>
              <a:t> peaking at</a:t>
            </a:r>
            <a:r>
              <a:rPr lang="en-US" sz="1200" b="0" kern="1200" dirty="0" smtClean="0">
                <a:solidFill>
                  <a:schemeClr val="tx1"/>
                </a:solidFill>
                <a:effectLst/>
                <a:latin typeface="+mn-lt"/>
                <a:ea typeface="+mn-ea"/>
                <a:cs typeface="+mn-cs"/>
              </a:rPr>
              <a:t> 58.4 per</a:t>
            </a:r>
            <a:r>
              <a:rPr lang="en-US" sz="1200" b="0" kern="1200" baseline="0" dirty="0" smtClean="0">
                <a:solidFill>
                  <a:schemeClr val="tx1"/>
                </a:solidFill>
                <a:effectLst/>
                <a:latin typeface="+mn-lt"/>
                <a:ea typeface="+mn-ea"/>
                <a:cs typeface="+mn-cs"/>
              </a:rPr>
              <a:t> 100,000 persons in 1995. Since then</a:t>
            </a:r>
            <a:r>
              <a:rPr lang="en-US" sz="1200" b="0" kern="1200" dirty="0" smtClean="0">
                <a:solidFill>
                  <a:schemeClr val="tx1"/>
                </a:solidFill>
                <a:effectLst/>
                <a:latin typeface="+mn-lt"/>
                <a:ea typeface="+mn-ea"/>
                <a:cs typeface="+mn-cs"/>
              </a:rPr>
              <a:t>, rates in the</a:t>
            </a:r>
            <a:r>
              <a:rPr lang="en-US" sz="1200" b="0" kern="1200" baseline="0" dirty="0" smtClean="0">
                <a:solidFill>
                  <a:schemeClr val="tx1"/>
                </a:solidFill>
                <a:effectLst/>
                <a:latin typeface="+mn-lt"/>
                <a:ea typeface="+mn-ea"/>
                <a:cs typeface="+mn-cs"/>
              </a:rPr>
              <a:t> youngest children </a:t>
            </a:r>
            <a:r>
              <a:rPr lang="en-US" sz="1200" b="0" kern="1200" dirty="0" smtClean="0">
                <a:solidFill>
                  <a:schemeClr val="tx1"/>
                </a:solidFill>
                <a:effectLst/>
                <a:latin typeface="+mn-lt"/>
                <a:ea typeface="+mn-ea"/>
                <a:cs typeface="+mn-cs"/>
              </a:rPr>
              <a:t>have declined to 5.9 per 100,000 persons in 2017, similar to children aged 5–14 years.</a:t>
            </a:r>
          </a:p>
          <a:p>
            <a:endParaRPr lang="en-US" sz="1200" b="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Denominators for computing the 1994–2017 rates from the U.S. Census Bureau, Current Population Survey via Data Ferrett (http://dataferrett.census.gov/), accessed September 14, 2018.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268919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The distribution of TB cases by race and ethnicity differs greatly between U.S.-born and non-U.S.–born persons. While persons of Asian race/ethnicity accounted for almost half of TB cases among non-U.S.–born persons in 2017, those with Asian race/ethnicity accounted for 5% of TB cases among U.S.-born persons. Almost a third of U.S.-born persons with TB were white, compared with only 4% of non-U.S.–born persons with TB. Blacks/African-Americans accounted for 37% of TB cases among U.S.-born persons, but only 14% of TB cases among non-U.S.–born persons. About one in three non-U.S.–born persons with TB was Hispanic or Latino, compared with one in five U.S.-born persons with TB.</a:t>
            </a:r>
          </a:p>
          <a:p>
            <a:pPr fontAlgn="base"/>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Non-USB, Non-U.S.–born persons; † USB, U.S.-born persons. </a:t>
            </a:r>
            <a:r>
              <a:rPr lang="en-US" sz="1200" kern="1200" dirty="0" smtClean="0">
                <a:solidFill>
                  <a:schemeClr val="tx1"/>
                </a:solidFill>
                <a:effectLst/>
                <a:latin typeface="+mn-lt"/>
                <a:ea typeface="+mn-ea"/>
                <a:cs typeface="+mn-cs"/>
              </a:rPr>
              <a:t>All races are non-Hispanic; multiple race indicates two or more races reported for a person, but does not include persons of Hispanic/Latino origin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4123E-4967-4B8B-A95A-ECFF68C87A8E}"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970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j-lt"/>
              </a:rPr>
              <a:t>Over half</a:t>
            </a:r>
            <a:r>
              <a:rPr lang="en-US" baseline="0" dirty="0" smtClean="0">
                <a:latin typeface="+mj-lt"/>
              </a:rPr>
              <a:t> of non-U.S.–born persons reported with TB were born in one of the five countries in the graph above. </a:t>
            </a:r>
            <a:r>
              <a:rPr lang="en-US" sz="1200" kern="1200" dirty="0" smtClean="0">
                <a:solidFill>
                  <a:schemeClr val="tx1"/>
                </a:solidFill>
                <a:effectLst/>
                <a:latin typeface="+mj-lt"/>
                <a:cs typeface="Times New Roman" panose="02020603050405020304" pitchFamily="18" charset="0"/>
              </a:rPr>
              <a:t>During 2017, these top five countries accounted for 56% of all cases among non-U.S.–born persons, with Mexico accounting for 19%; the Philippines, 12%; India, 9%; Vietnam, 8%; and China, 6%</a:t>
            </a:r>
            <a:r>
              <a:rPr lang="en-US" sz="1200" b="0" i="0" kern="1200" dirty="0" smtClean="0">
                <a:solidFill>
                  <a:schemeClr val="tx1"/>
                </a:solidFill>
                <a:effectLst/>
                <a:latin typeface="+mj-lt"/>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399757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rgbClr val="000000"/>
                </a:solidFill>
                <a:effectLst/>
                <a:latin typeface="+mn-lt"/>
                <a:ea typeface="+mn-ea"/>
                <a:cs typeface="+mn-cs"/>
              </a:rPr>
              <a:t>The proportion of TB cases occurring among long-term residents (5 or more years) in the United States has increased since 1993, due primarily to a higher proportion of TB cases among persons who have resided in the United States for 10 or more years. </a:t>
            </a:r>
            <a:r>
              <a:rPr lang="en-US" sz="1200" b="0" i="0" kern="1200" dirty="0" smtClean="0">
                <a:solidFill>
                  <a:schemeClr val="tx1"/>
                </a:solidFill>
                <a:effectLst/>
                <a:latin typeface="+mn-lt"/>
                <a:ea typeface="+mn-ea"/>
                <a:cs typeface="+mn-cs"/>
              </a:rPr>
              <a:t>This is consistent with the presumption that most TB cases among non-U.S.–born persons are the result of reactivation of remotely acquired infection rather </a:t>
            </a:r>
            <a:r>
              <a:rPr lang="en-US" sz="1200" kern="1200" dirty="0" smtClean="0">
                <a:solidFill>
                  <a:schemeClr val="tx1"/>
                </a:solidFill>
                <a:effectLst/>
                <a:latin typeface="+mn-lt"/>
                <a:ea typeface="+mn-ea"/>
                <a:cs typeface="+mn-cs"/>
              </a:rPr>
              <a:t>than recent transmission. </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NOTE that the length of U.S. residence is counted as the time between first arrival to the United States and date of report of TB to the health department. It is possible that some of these persons traveled outside of the United States after their first arrival and acquired infection more recently.</a:t>
            </a:r>
          </a:p>
        </p:txBody>
      </p:sp>
      <p:sp>
        <p:nvSpPr>
          <p:cNvPr id="4" name="Slide Number Placeholder 3"/>
          <p:cNvSpPr>
            <a:spLocks noGrp="1"/>
          </p:cNvSpPr>
          <p:nvPr>
            <p:ph type="sldNum" sz="quarter" idx="10"/>
          </p:nvPr>
        </p:nvSpPr>
        <p:spPr/>
        <p:txBody>
          <a:bodyPr/>
          <a:lstStyle/>
          <a:p>
            <a:fld id="{7121EEBB-8116-4A67-BE02-E14FD884F284}" type="slidenum">
              <a:rPr lang="en-US" smtClean="0"/>
              <a:t>17</a:t>
            </a:fld>
            <a:endParaRPr lang="en-US" dirty="0"/>
          </a:p>
        </p:txBody>
      </p:sp>
    </p:spTree>
    <p:extLst>
      <p:ext uri="{BB962C8B-B14F-4D97-AF65-F5344CB8AC3E}">
        <p14:creationId xmlns:p14="http://schemas.microsoft.com/office/powerpoint/2010/main" val="4245415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Tuberculosis (TB) is a reportable condition in all United States jurisdictions, and public health authorities report TB cases to the Centers for Disease Control and Prevention (CDC) in a standard format. TB in non-U.S.–born populations is of particular interest because they account for two-thirds of TB cases in the United States. </a:t>
            </a:r>
            <a:r>
              <a:rPr lang="en-US" dirty="0" smtClean="0"/>
              <a:t>The majority of TB cases among non-U.S.–born persons are estimated to arise from reactivation of latent TB infection (LTBI) likely acquired in their birth countries rather than from recent transmission.</a:t>
            </a:r>
            <a:r>
              <a:rPr lang="en-US" baseline="0" dirty="0" smtClean="0"/>
              <a:t> </a:t>
            </a:r>
            <a:r>
              <a:rPr lang="en-US" dirty="0" smtClean="0"/>
              <a:t>Achieving the goal of eliminating TB will require development of more</a:t>
            </a:r>
            <a:r>
              <a:rPr lang="en-US" baseline="0" dirty="0" smtClean="0"/>
              <a:t> efficient</a:t>
            </a:r>
            <a:r>
              <a:rPr lang="en-US" dirty="0" smtClean="0"/>
              <a:t> tools and approaches to the diagnosis and treatment of LTBI. </a:t>
            </a:r>
            <a:r>
              <a:rPr lang="en-US" b="0" baseline="0" dirty="0" smtClean="0"/>
              <a:t>This slide set presents </a:t>
            </a:r>
            <a:r>
              <a:rPr lang="en-US" b="0" dirty="0" smtClean="0"/>
              <a:t>data for TB</a:t>
            </a:r>
            <a:r>
              <a:rPr lang="en-US" b="0" baseline="0" dirty="0" smtClean="0"/>
              <a:t> cases among </a:t>
            </a:r>
            <a:r>
              <a:rPr lang="en-US" dirty="0" smtClean="0"/>
              <a:t>non-U.S.–born persons </a:t>
            </a:r>
            <a:r>
              <a:rPr lang="en-US" b="0" dirty="0" smtClean="0"/>
              <a:t>for the years 1993 through 2017, reported</a:t>
            </a:r>
            <a:r>
              <a:rPr lang="en-US" b="0" baseline="0" dirty="0" smtClean="0"/>
              <a:t> as of </a:t>
            </a:r>
            <a:r>
              <a:rPr lang="en-US" dirty="0" smtClean="0"/>
              <a:t>June 2018.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2017, of the 9,105</a:t>
            </a:r>
            <a:r>
              <a:rPr lang="en-US" sz="1200" kern="1200" baseline="0" dirty="0" smtClean="0">
                <a:solidFill>
                  <a:schemeClr val="tx1"/>
                </a:solidFill>
                <a:effectLst/>
                <a:latin typeface="+mn-lt"/>
                <a:ea typeface="+mn-ea"/>
                <a:cs typeface="+mn-cs"/>
              </a:rPr>
              <a:t> reported cases of TB, </a:t>
            </a:r>
            <a:r>
              <a:rPr lang="en-US" sz="1200" kern="1200" dirty="0" smtClean="0">
                <a:solidFill>
                  <a:schemeClr val="tx1"/>
                </a:solidFill>
                <a:effectLst/>
                <a:latin typeface="+mn-lt"/>
                <a:ea typeface="+mn-ea"/>
                <a:cs typeface="+mn-cs"/>
              </a:rPr>
              <a:t>non-U.S.–born persons accounted for 70.1% (6,384 of 9,105) of reported TB cases and </a:t>
            </a:r>
            <a:r>
              <a:rPr lang="en-US" sz="1200" kern="1200" baseline="0" dirty="0" smtClean="0">
                <a:solidFill>
                  <a:schemeClr val="tx1"/>
                </a:solidFill>
                <a:effectLst/>
                <a:latin typeface="+mn-lt"/>
                <a:ea typeface="+mn-ea"/>
                <a:cs typeface="+mn-cs"/>
              </a:rPr>
              <a:t>U.S.-born persons accounted for 29.7% (2,705).</a:t>
            </a: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72575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Since 1953, through the cooperation of state and local health departments, CDC has collected information on newly reported cases of TB disease in the United States. Currently, 60 jurisdictions report</a:t>
            </a:r>
            <a:r>
              <a:rPr lang="en-US" baseline="0" dirty="0" smtClean="0"/>
              <a:t> cases</a:t>
            </a:r>
            <a:r>
              <a:rPr lang="en-US" dirty="0" smtClean="0"/>
              <a:t>, including 50 states, the District of Columbia, New York City, Puerto Rico, and 7 U.S.-affiliated jurisdictions in the Pacific Ocean and the Caribbean Sea. Public health authorities report cases electronically to </a:t>
            </a:r>
            <a:r>
              <a:rPr lang="en-US" b="0" dirty="0" smtClean="0"/>
              <a:t>the </a:t>
            </a:r>
            <a:r>
              <a:rPr lang="en-US" dirty="0" smtClean="0"/>
              <a:t>CDC through</a:t>
            </a:r>
            <a:r>
              <a:rPr lang="en-US" baseline="0" dirty="0" smtClean="0"/>
              <a:t> the standardized </a:t>
            </a:r>
            <a:r>
              <a:rPr lang="en-US" dirty="0" smtClean="0"/>
              <a:t>Report of Verified Case of Tuberculosis (RVCT) form. In 1986, all reporting areas began submitting information on TB patients’ countries of birth. Since 1993, CDC has collected additional risk factor, clinical, and laboratory information on each reported case. These reports constitute the National Tuberculosis</a:t>
            </a:r>
            <a:r>
              <a:rPr lang="en-US" baseline="0" dirty="0" smtClean="0"/>
              <a:t> </a:t>
            </a:r>
            <a:r>
              <a:rPr lang="en-US" dirty="0" smtClean="0"/>
              <a:t>Surveillance System (NTSS).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surveillance purposes, a non-U.S.–born person is someone who was born outside the 50 states, the District of Columbia, or a U.S. territory* to parents who were not U.S. citizens. Non-U.S.–born persons may be naturalized U.S. citizens, legal permanent residents, visitors, workers, students, or persons with other visa statuses. The U.S. Census Bureau estimated the 2017 non-U.S.–born population in the United States at 43.5 million</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(13.6% of the U.S. population). Persons born abroad to a U.S. citizen are considered U.S.-born.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 territories include American Samoa, Guam, Puerto Rico, U.S. Virgin Islands, and Commonwealth of the Northern Mariana Islands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30000" dirty="0" smtClean="0"/>
              <a:t>†</a:t>
            </a:r>
            <a:r>
              <a:rPr lang="en-US" sz="1200" kern="1200" dirty="0" smtClean="0">
                <a:solidFill>
                  <a:schemeClr val="tx1"/>
                </a:solidFill>
                <a:effectLst/>
                <a:latin typeface="+mn-lt"/>
                <a:ea typeface="+mn-ea"/>
                <a:cs typeface="+mn-cs"/>
              </a:rPr>
              <a:t> U.S. Census Bureau. </a:t>
            </a:r>
            <a:r>
              <a:rPr lang="en-US" sz="1200" b="0" i="0" u="none" strike="noStrike" kern="1200" dirty="0" smtClean="0">
                <a:solidFill>
                  <a:schemeClr val="tx1"/>
                </a:solidFill>
                <a:effectLst/>
                <a:latin typeface="+mn-lt"/>
                <a:ea typeface="+mn-ea"/>
                <a:cs typeface="+mn-cs"/>
              </a:rPr>
              <a:t>Current Population Survey via Data Ferrett (http://dataferrett.census.gov/), accessed September 14, 2018</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76933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overall numbers of TB cases reported in the United States have declined substantially since 1993, the number of cases among non-U.S.–born persons remained stable before 2009, with approximately 7,400–8,000 cases per year. In 2009, the number of TB cases among non-U.S.–born persons decreased to 6,996 and continued to decline through 2013, when 6,222 cases were recorded. In 2014, the number of cases among non-U.S.–born persons began to increase again; the number peaked at 6,406 in 2015, then declined to 6,384 in 2017.</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420421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a:t>
            </a:r>
            <a:r>
              <a:rPr lang="en-US" sz="1200" kern="1200" baseline="0" dirty="0" smtClean="0">
                <a:solidFill>
                  <a:schemeClr val="tx1"/>
                </a:solidFill>
                <a:effectLst/>
                <a:latin typeface="+mn-lt"/>
                <a:ea typeface="+mn-ea"/>
                <a:cs typeface="+mn-cs"/>
              </a:rPr>
              <a:t> the number of TB cases in </a:t>
            </a:r>
            <a:r>
              <a:rPr lang="en-US" sz="1200" kern="1200" dirty="0" smtClean="0">
                <a:solidFill>
                  <a:schemeClr val="tx1"/>
                </a:solidFill>
                <a:effectLst/>
                <a:latin typeface="+mn-lt"/>
                <a:ea typeface="+mn-ea"/>
                <a:cs typeface="+mn-cs"/>
              </a:rPr>
              <a:t>non-U.S.–born persons has</a:t>
            </a:r>
            <a:r>
              <a:rPr lang="en-US" sz="1200" kern="1200" baseline="0" dirty="0" smtClean="0">
                <a:solidFill>
                  <a:schemeClr val="tx1"/>
                </a:solidFill>
                <a:effectLst/>
                <a:latin typeface="+mn-lt"/>
                <a:ea typeface="+mn-ea"/>
                <a:cs typeface="+mn-cs"/>
              </a:rPr>
              <a:t> declined since 1993, t</a:t>
            </a:r>
            <a:r>
              <a:rPr lang="en-US" sz="1200" kern="1200" dirty="0" smtClean="0">
                <a:solidFill>
                  <a:schemeClr val="tx1"/>
                </a:solidFill>
                <a:effectLst/>
                <a:latin typeface="+mn-lt"/>
                <a:ea typeface="+mn-ea"/>
                <a:cs typeface="+mn-cs"/>
              </a:rPr>
              <a:t>he percentage</a:t>
            </a:r>
            <a:r>
              <a:rPr lang="en-US" sz="1200" kern="1200" baseline="0" dirty="0" smtClean="0">
                <a:solidFill>
                  <a:schemeClr val="tx1"/>
                </a:solidFill>
                <a:effectLst/>
                <a:latin typeface="+mn-lt"/>
                <a:ea typeface="+mn-ea"/>
                <a:cs typeface="+mn-cs"/>
              </a:rPr>
              <a:t> of all TB cases occurring in</a:t>
            </a:r>
            <a:r>
              <a:rPr lang="en-US" sz="1200" kern="1200" dirty="0" smtClean="0">
                <a:solidFill>
                  <a:schemeClr val="tx1"/>
                </a:solidFill>
                <a:effectLst/>
                <a:latin typeface="+mn-lt"/>
                <a:ea typeface="+mn-ea"/>
                <a:cs typeface="+mn-cs"/>
              </a:rPr>
              <a:t> non-U.S.–born persons increased from 29.5% in 1993 (7,403</a:t>
            </a:r>
            <a:r>
              <a:rPr lang="en-US" sz="1200" kern="1200" baseline="0" dirty="0" smtClean="0">
                <a:solidFill>
                  <a:schemeClr val="tx1"/>
                </a:solidFill>
                <a:effectLst/>
                <a:latin typeface="+mn-lt"/>
                <a:ea typeface="+mn-ea"/>
                <a:cs typeface="+mn-cs"/>
              </a:rPr>
              <a:t> of 25,102)</a:t>
            </a:r>
            <a:r>
              <a:rPr lang="en-US" sz="1200" kern="1200" dirty="0" smtClean="0">
                <a:solidFill>
                  <a:schemeClr val="tx1"/>
                </a:solidFill>
                <a:effectLst/>
                <a:latin typeface="+mn-lt"/>
                <a:ea typeface="+mn-ea"/>
                <a:cs typeface="+mn-cs"/>
              </a:rPr>
              <a:t> to 70.1% in 2017 (6,384 of 9,105).</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65298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TB rates among non-U.S.–born persons remain higher than those among the U.S.-born population. During 1993–2017, the rate among U.S.-born persons decreased from 7.4 cases/100,000 population to 1.0, whereas the rate among non-U.S.–born persons decreased from 34.0 cases/100,000 population to 14.7. The TB case rate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non-U.S.–born was 4.6 times that of U.S.-born in 1993 and 15.0 times in 2017.</a:t>
            </a:r>
          </a:p>
          <a:p>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Denominator for computing rates by birth country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for year 1993 was obtained from Quarterly Estimates of the United States Foreign-Born and Native Resident Populations: April 1, 1990–July 1, 1999</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(http://www.census.gov/population/estimates/nation/nativity/fbtab001.txt), accessed September 14, 2018.</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Denominators for computing the 1994–2017 rates by birth country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are based on the U.S. Census Bureau, Current Population Survey via Data Ferrett (http://dataferrett.census.gov/), accessed September 14, 2018.</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Denominator for</a:t>
            </a:r>
            <a:r>
              <a:rPr lang="en-US" sz="1200" b="0" i="0" u="none" strike="noStrike" kern="1200" baseline="0" dirty="0" smtClean="0">
                <a:solidFill>
                  <a:schemeClr val="tx1"/>
                </a:solidFill>
                <a:effectLst/>
                <a:latin typeface="+mn-lt"/>
                <a:ea typeface="+mn-ea"/>
                <a:cs typeface="+mn-cs"/>
              </a:rPr>
              <a:t> computing U.S. overall rate from 1993</a:t>
            </a:r>
            <a:r>
              <a:rPr lang="en-US" dirty="0" smtClean="0">
                <a:effectLst/>
              </a:rPr>
              <a:t>–</a:t>
            </a:r>
            <a:r>
              <a:rPr lang="en-US" sz="1200" b="0" i="0" u="none" strike="noStrike" kern="1200" baseline="0" dirty="0" smtClean="0">
                <a:solidFill>
                  <a:schemeClr val="tx1"/>
                </a:solidFill>
                <a:effectLst/>
                <a:latin typeface="+mn-lt"/>
                <a:ea typeface="+mn-ea"/>
                <a:cs typeface="+mn-cs"/>
              </a:rPr>
              <a:t>2017 was obtained from the following sources: </a:t>
            </a:r>
            <a:r>
              <a:rPr lang="en-US" dirty="0" smtClean="0">
                <a:effectLst/>
              </a:rPr>
              <a:t>Bridged-Race 1990–1999 Intercensal Population Estimates for 1990–1999 (</a:t>
            </a:r>
            <a:r>
              <a:rPr lang="en-US" dirty="0" smtClean="0">
                <a:effectLst/>
                <a:hlinkClick r:id="rId3"/>
              </a:rPr>
              <a:t>ftp://ftp.cdc.gov/pub/health_statistics/nchs/datasets/nvss/bridgepop/documentationbridgedintercena1.doc</a:t>
            </a:r>
            <a:r>
              <a:rPr lang="en-US" dirty="0" smtClean="0">
                <a:effectLst/>
              </a:rPr>
              <a:t>), Intercensal Estimates of the Resident Population for the United States, Regions, States, and Puerto Rico: April 1, 2000 to July 1, 2010 (</a:t>
            </a:r>
            <a:r>
              <a:rPr lang="en-US" dirty="0" smtClean="0">
                <a:effectLst/>
                <a:hlinkClick r:id="rId4"/>
              </a:rPr>
              <a:t>https://www.census.gov/data/tables/time-series/demo/popest/intercensal-2000-2010-state.html</a:t>
            </a:r>
            <a:r>
              <a:rPr lang="en-US" dirty="0" smtClean="0">
                <a:effectLst/>
              </a:rPr>
              <a:t>) and Annual Estimates of the Resident Population for the United States, Regions, States, and Puerto Rico: April 1, 2010 July 1, 2017 (</a:t>
            </a:r>
            <a:r>
              <a:rPr lang="en-US" dirty="0" smtClean="0">
                <a:effectLst/>
                <a:hlinkClick r:id="rId5"/>
              </a:rPr>
              <a:t>http://www.census.gov/data/tables/2017/demo/popest/nation-total.html</a:t>
            </a:r>
            <a:r>
              <a:rPr lang="en-US" dirty="0" smtClean="0">
                <a:effectLst/>
              </a:rPr>
              <a:t>)</a:t>
            </a:r>
            <a:r>
              <a:rPr lang="en-US" sz="1200" b="0" i="0" u="none" strike="noStrike" kern="1200" baseline="0" dirty="0" smtClean="0">
                <a:solidFill>
                  <a:schemeClr val="tx1"/>
                </a:solidFill>
                <a:effectLst/>
                <a:latin typeface="+mn-lt"/>
                <a:ea typeface="+mn-ea"/>
                <a:cs typeface="+mn-cs"/>
              </a:rPr>
              <a:t>; accessed 10/29/2018.</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150957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The chart presents the same data as on Slide 7 on a logarithmic scale to better illustrate the trends. The trend lines indicate a greater rate of decrease among U.S.-born compared with non-U.S.–born persons during 1993</a:t>
            </a:r>
            <a:r>
              <a:rPr lang="en-US" dirty="0" smtClean="0">
                <a:solidFill>
                  <a:srgbClr val="006166"/>
                </a:solidFill>
              </a:rPr>
              <a:t>–2017</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Denominator for computing rates for year 1993 was obtained from Quarterly Estimates of the United States Foreign-Born and Native Resident Populations: April 1, 1990–July 1, 1999</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(http://www.census.gov/population/estimates/nation/nativity/fbtab001.txt), accessed September 14, 2018.</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Denominators for computing the 1994–2017 rates are based on the U.S. Census Bureau, Current Population Survey via Data Ferrett (http://dataferrett.census.gov/), accessed September 14, 2018.</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Denominator for</a:t>
            </a:r>
            <a:r>
              <a:rPr lang="en-US" sz="1200" b="0" i="0" u="none" strike="noStrike" kern="1200" baseline="0" dirty="0" smtClean="0">
                <a:solidFill>
                  <a:schemeClr val="tx1"/>
                </a:solidFill>
                <a:effectLst/>
                <a:latin typeface="+mn-lt"/>
                <a:ea typeface="+mn-ea"/>
                <a:cs typeface="+mn-cs"/>
              </a:rPr>
              <a:t> computing U.S. overall rate from 1993</a:t>
            </a:r>
            <a:r>
              <a:rPr lang="en-US" dirty="0" smtClean="0">
                <a:effectLst/>
              </a:rPr>
              <a:t>–</a:t>
            </a:r>
            <a:r>
              <a:rPr lang="en-US" sz="1200" b="0" i="0" u="none" strike="noStrike" kern="1200" baseline="0" dirty="0" smtClean="0">
                <a:solidFill>
                  <a:schemeClr val="tx1"/>
                </a:solidFill>
                <a:effectLst/>
                <a:latin typeface="+mn-lt"/>
                <a:ea typeface="+mn-ea"/>
                <a:cs typeface="+mn-cs"/>
              </a:rPr>
              <a:t>2017 was obtained from the following sources: </a:t>
            </a:r>
            <a:r>
              <a:rPr lang="en-US" dirty="0" smtClean="0">
                <a:effectLst/>
              </a:rPr>
              <a:t>Bridged-Race 1990–1999 Intercensal Population Estimates for 1990–1999 (</a:t>
            </a:r>
            <a:r>
              <a:rPr lang="en-US" dirty="0" smtClean="0">
                <a:effectLst/>
                <a:hlinkClick r:id="rId3"/>
              </a:rPr>
              <a:t>ftp://ftp.cdc.gov/pub/health_statistics/nchs/datasets/nvss/bridgepop/documentationbridgedintercena1.doc</a:t>
            </a:r>
            <a:r>
              <a:rPr lang="en-US" dirty="0" smtClean="0">
                <a:effectLst/>
              </a:rPr>
              <a:t>), Intercensal Estimates of the Resident Population for the United States, Regions, States, and Puerto Rico: April 1, 2000 to July 1, 2010 (</a:t>
            </a:r>
            <a:r>
              <a:rPr lang="en-US" dirty="0" smtClean="0">
                <a:effectLst/>
                <a:hlinkClick r:id="rId4"/>
              </a:rPr>
              <a:t>https://www.census.gov/data/tables/time-series/demo/popest/intercensal-2000-2010-state.html</a:t>
            </a:r>
            <a:r>
              <a:rPr lang="en-US" dirty="0" smtClean="0">
                <a:effectLst/>
              </a:rPr>
              <a:t>) and Annual Estimates of the Resident Population for the United States, Regions, States, and Puerto Rico: April 1, 2010 July 1, 2017 (</a:t>
            </a:r>
            <a:r>
              <a:rPr lang="en-US" dirty="0" smtClean="0">
                <a:effectLst/>
                <a:hlinkClick r:id="rId5"/>
              </a:rPr>
              <a:t>http://www.census.gov/data/tables/2017/demo/popest/nation-total.html</a:t>
            </a:r>
            <a:r>
              <a:rPr lang="en-US" dirty="0" smtClean="0">
                <a:effectLst/>
              </a:rPr>
              <a:t>)</a:t>
            </a:r>
            <a:r>
              <a:rPr lang="en-US" sz="1200" b="0" i="0" u="none" strike="noStrike" kern="1200" baseline="0" dirty="0" smtClean="0">
                <a:solidFill>
                  <a:schemeClr val="tx1"/>
                </a:solidFill>
                <a:effectLst/>
                <a:latin typeface="+mn-lt"/>
                <a:ea typeface="+mn-ea"/>
                <a:cs typeface="+mn-cs"/>
              </a:rPr>
              <a:t>; accessed 10/29/2018.</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363323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rate of TB among non-U.S.–born persons in the United States varies by region of the country. In 2017, TB rates among non-U.S.–born persons were generally lower in the Southeast and the mountain states, and generally higher in the Midwest, California, Texas, and Hawaii. NOTE that the distribution of case rates does not necessarily reflect the overall geographic distribution of non-U.S.–born persons in the United States. For example, the TB case rate among non-U.S.–born persons in Maine was higher than the national average of 14.7 per 100,000 in 2017, but the proportion of Maine’s population that was non-U.S.–born (2.3%) was much lower than the national percentage (13.6%).</a:t>
            </a:r>
            <a:r>
              <a:rPr lang="en-US" sz="1200" kern="1200" baseline="30000" dirty="0" smtClean="0">
                <a:solidFill>
                  <a:schemeClr val="tx1"/>
                </a:solidFill>
                <a:effectLst/>
                <a:latin typeface="+mn-lt"/>
                <a:ea typeface="+mn-ea"/>
                <a:cs typeface="+mn-cs"/>
              </a:rPr>
              <a:t>†</a:t>
            </a:r>
            <a:endParaRPr lang="en-US" baseline="30000" dirty="0" smtClean="0"/>
          </a:p>
          <a:p>
            <a:endParaRPr lang="en-US" baseline="300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U.S. Census Bureau. </a:t>
            </a:r>
            <a:r>
              <a:rPr lang="en-US" sz="1200" b="0" i="0" u="none" strike="noStrike" kern="1200" dirty="0" smtClean="0">
                <a:solidFill>
                  <a:schemeClr val="tx1"/>
                </a:solidFill>
                <a:effectLst/>
                <a:latin typeface="+mn-lt"/>
                <a:ea typeface="+mn-ea"/>
                <a:cs typeface="+mn-cs"/>
              </a:rPr>
              <a:t>Current Population Survey</a:t>
            </a:r>
            <a:r>
              <a:rPr lang="en-US" sz="1200" kern="1200" dirty="0" smtClean="0">
                <a:solidFill>
                  <a:schemeClr val="tx1"/>
                </a:solidFill>
                <a:effectLst/>
                <a:latin typeface="+mn-lt"/>
                <a:ea typeface="+mn-ea"/>
                <a:cs typeface="+mn-cs"/>
              </a:rPr>
              <a:t> July 2017</a:t>
            </a:r>
            <a:r>
              <a:rPr lang="en-US" sz="1200" kern="1200" baseline="0" dirty="0" smtClean="0">
                <a:solidFill>
                  <a:schemeClr val="tx1"/>
                </a:solidFill>
                <a:effectLst/>
                <a:latin typeface="+mn-lt"/>
                <a:ea typeface="+mn-ea"/>
                <a:cs typeface="+mn-cs"/>
              </a:rPr>
              <a:t> estimates from Da</a:t>
            </a:r>
            <a:r>
              <a:rPr lang="en-US" sz="1200" b="0" i="0" u="none" strike="noStrike" kern="1200" dirty="0" smtClean="0">
                <a:solidFill>
                  <a:schemeClr val="tx1"/>
                </a:solidFill>
                <a:effectLst/>
                <a:latin typeface="+mn-lt"/>
                <a:ea typeface="+mn-ea"/>
                <a:cs typeface="+mn-cs"/>
              </a:rPr>
              <a:t>ta Ferrett (http://dataferrett.census.gov/)</a:t>
            </a:r>
            <a:r>
              <a:rPr lang="en-US" sz="1200" kern="1200" baseline="0" dirty="0" smtClean="0">
                <a:solidFill>
                  <a:schemeClr val="tx1"/>
                </a:solidFill>
                <a:effectLst/>
                <a:latin typeface="+mn-lt"/>
                <a:ea typeface="+mn-ea"/>
                <a:cs typeface="+mn-cs"/>
              </a:rPr>
              <a:t>; accessed 9/17/2018.</a:t>
            </a:r>
          </a:p>
        </p:txBody>
      </p:sp>
      <p:sp>
        <p:nvSpPr>
          <p:cNvPr id="4" name="Slide Number Placeholder 3"/>
          <p:cNvSpPr>
            <a:spLocks noGrp="1"/>
          </p:cNvSpPr>
          <p:nvPr>
            <p:ph type="sldNum" sz="quarter" idx="10"/>
          </p:nvPr>
        </p:nvSpPr>
        <p:spPr/>
        <p:txBody>
          <a:bodyPr/>
          <a:lstStyle/>
          <a:p>
            <a:fld id="{BC94123E-4967-4B8B-A95A-ECFF68C87A8E}" type="slidenum">
              <a:rPr lang="en-US" smtClean="0"/>
              <a:pPr/>
              <a:t>9</a:t>
            </a:fld>
            <a:endParaRPr lang="en-US" dirty="0"/>
          </a:p>
        </p:txBody>
      </p:sp>
    </p:spTree>
    <p:extLst>
      <p:ext uri="{BB962C8B-B14F-4D97-AF65-F5344CB8AC3E}">
        <p14:creationId xmlns:p14="http://schemas.microsoft.com/office/powerpoint/2010/main" val="220535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124199118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4197392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4259856"/>
            <a:ext cx="9148928" cy="883645"/>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0872969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8704911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9681034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85900"/>
            <a:ext cx="7772400" cy="2800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115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5561"/>
          <a:stretch/>
        </p:blipFill>
        <p:spPr>
          <a:xfrm>
            <a:off x="-7129" y="2"/>
            <a:ext cx="9151129" cy="738089"/>
          </a:xfrm>
          <a:prstGeom prst="rect">
            <a:avLst/>
          </a:prstGeom>
        </p:spPr>
      </p:pic>
      <p:sp>
        <p:nvSpPr>
          <p:cNvPr id="7" name="Title 1"/>
          <p:cNvSpPr>
            <a:spLocks noGrp="1"/>
          </p:cNvSpPr>
          <p:nvPr>
            <p:ph type="title"/>
          </p:nvPr>
        </p:nvSpPr>
        <p:spPr>
          <a:xfrm>
            <a:off x="457200" y="1039553"/>
            <a:ext cx="8408977" cy="885728"/>
          </a:xfrm>
          <a:prstGeom prst="rect">
            <a:avLst/>
          </a:prstGeom>
        </p:spPr>
        <p:txBody>
          <a:bodyPr/>
          <a:lstStyle>
            <a:lvl1pPr algn="l">
              <a:lnSpc>
                <a:spcPts val="2250"/>
              </a:lnSpc>
              <a:defRPr sz="21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788A"/>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3"/>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80669368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800" b="1">
                <a:solidFill>
                  <a:srgbClr val="00788A"/>
                </a:solidFill>
              </a:defRPr>
            </a:lvl1pPr>
            <a:lvl2pPr>
              <a:buClr>
                <a:srgbClr val="9A4E9E"/>
              </a:buClr>
              <a:defRPr sz="1500">
                <a:solidFill>
                  <a:schemeClr val="accent4">
                    <a:lumMod val="75000"/>
                  </a:schemeClr>
                </a:solidFill>
              </a:defRPr>
            </a:lvl2pPr>
            <a:lvl3pPr>
              <a:buClr>
                <a:srgbClr val="C0000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625443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1" y="5029202"/>
            <a:ext cx="9143196" cy="122049"/>
          </a:xfrm>
          <a:prstGeom prst="rect">
            <a:avLst/>
          </a:prstGeom>
        </p:spPr>
      </p:pic>
    </p:spTree>
    <p:extLst>
      <p:ext uri="{BB962C8B-B14F-4D97-AF65-F5344CB8AC3E}">
        <p14:creationId xmlns:p14="http://schemas.microsoft.com/office/powerpoint/2010/main" val="35112891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2975594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0559733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85900"/>
            <a:ext cx="7772400" cy="28003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98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7" name="Title 1"/>
          <p:cNvSpPr>
            <a:spLocks noGrp="1"/>
          </p:cNvSpPr>
          <p:nvPr>
            <p:ph type="title"/>
          </p:nvPr>
        </p:nvSpPr>
        <p:spPr>
          <a:xfrm>
            <a:off x="457200" y="1039554"/>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sz="1800" b="1" dirty="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32541615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8189072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58" r:id="rId6"/>
    <p:sldLayoutId id="2147483861" r:id="rId7"/>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62990430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7963612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smtClean="0"/>
              <a:t>Epidemiology of Tuberculosis Among Non-U.S.–Born Persons in the United States, 1993–2017*</a:t>
            </a:r>
            <a:endParaRPr lang="en-US" altLang="en-US" dirty="0"/>
          </a:p>
        </p:txBody>
      </p:sp>
      <p:sp>
        <p:nvSpPr>
          <p:cNvPr id="2" name="Subtitle 1"/>
          <p:cNvSpPr>
            <a:spLocks noGrp="1"/>
          </p:cNvSpPr>
          <p:nvPr>
            <p:ph type="subTitle" idx="1"/>
          </p:nvPr>
        </p:nvSpPr>
        <p:spPr/>
        <p:txBody>
          <a:bodyPr/>
          <a:lstStyle/>
          <a:p>
            <a:endParaRPr lang="en-US" smtClean="0"/>
          </a:p>
          <a:p>
            <a:endParaRPr lang="en-US" dirty="0"/>
          </a:p>
        </p:txBody>
      </p:sp>
      <p:sp>
        <p:nvSpPr>
          <p:cNvPr id="6" name="Text Placeholder 5"/>
          <p:cNvSpPr>
            <a:spLocks noGrp="1"/>
          </p:cNvSpPr>
          <p:nvPr>
            <p:ph type="body" sz="quarter" idx="10"/>
          </p:nvPr>
        </p:nvSpPr>
        <p:spPr>
          <a:xfrm>
            <a:off x="457200" y="2959514"/>
            <a:ext cx="6903076" cy="971550"/>
          </a:xfrm>
        </p:spPr>
        <p:txBody>
          <a:bodyPr/>
          <a:lstStyle/>
          <a:p>
            <a:r>
              <a:rPr lang="en-US" sz="2000" dirty="0" smtClean="0"/>
              <a:t>Surveillance, Epidemiology, and Outbreak Investigations Branch</a:t>
            </a:r>
          </a:p>
          <a:p>
            <a:endParaRPr lang="en-US" sz="2000"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362528"/>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Division of Tuberculosis Elimination</a:t>
            </a:r>
          </a:p>
        </p:txBody>
      </p:sp>
      <p:sp>
        <p:nvSpPr>
          <p:cNvPr id="8" name="TextBox 7"/>
          <p:cNvSpPr txBox="1"/>
          <p:nvPr/>
        </p:nvSpPr>
        <p:spPr>
          <a:xfrm>
            <a:off x="457198" y="4589502"/>
            <a:ext cx="8246249" cy="338554"/>
          </a:xfrm>
          <a:prstGeom prst="rect">
            <a:avLst/>
          </a:prstGeom>
          <a:noFill/>
        </p:spPr>
        <p:txBody>
          <a:bodyPr wrap="square" rtlCol="0">
            <a:spAutoFit/>
          </a:bodyPr>
          <a:lstStyle/>
          <a:p>
            <a:r>
              <a:rPr lang="en-US" sz="1600" dirty="0" smtClean="0">
                <a:solidFill>
                  <a:srgbClr val="00788A"/>
                </a:solidFill>
                <a:latin typeface="Calibri" panose="020F0502020204030204" pitchFamily="34" charset="0"/>
              </a:rPr>
              <a:t>* As of June 1, 2018</a:t>
            </a:r>
            <a:endParaRPr lang="en-US" sz="1600" dirty="0">
              <a:solidFill>
                <a:srgbClr val="00788A"/>
              </a:solidFill>
              <a:latin typeface="Calibri" panose="020F0502020204030204" pitchFamily="34" charset="0"/>
            </a:endParaRP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itle 1"/>
          <p:cNvSpPr>
            <a:spLocks noGrp="1"/>
          </p:cNvSpPr>
          <p:nvPr>
            <p:ph type="title"/>
          </p:nvPr>
        </p:nvSpPr>
        <p:spPr/>
        <p:txBody>
          <a:bodyPr/>
          <a:lstStyle/>
          <a:p>
            <a:r>
              <a:rPr lang="en-US" smtClean="0"/>
              <a:t>Percentage of Non-U.S.–Born Persons Among</a:t>
            </a:r>
            <a:br>
              <a:rPr lang="en-US" smtClean="0"/>
            </a:br>
            <a:r>
              <a:rPr lang="en-US" smtClean="0"/>
              <a:t>All TB Cases, by Reporting Area, 1993 and 2017</a:t>
            </a:r>
            <a:endParaRPr lang="en-US" dirty="0"/>
          </a:p>
        </p:txBody>
      </p:sp>
      <p:pic>
        <p:nvPicPr>
          <p:cNvPr id="3" name="Picture 2"/>
          <p:cNvPicPr>
            <a:picLocks noChangeAspect="1"/>
          </p:cNvPicPr>
          <p:nvPr/>
        </p:nvPicPr>
        <p:blipFill>
          <a:blip r:embed="rId3"/>
          <a:stretch>
            <a:fillRect/>
          </a:stretch>
        </p:blipFill>
        <p:spPr>
          <a:xfrm>
            <a:off x="284400" y="1063229"/>
            <a:ext cx="8772904" cy="3962743"/>
          </a:xfrm>
          <a:prstGeom prst="rect">
            <a:avLst/>
          </a:prstGeom>
        </p:spPr>
      </p:pic>
    </p:spTree>
    <p:extLst>
      <p:ext uri="{BB962C8B-B14F-4D97-AF65-F5344CB8AC3E}">
        <p14:creationId xmlns:p14="http://schemas.microsoft.com/office/powerpoint/2010/main" val="28900609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6844" y="1386875"/>
            <a:ext cx="8230313" cy="3523793"/>
          </a:xfrm>
          <a:prstGeom prst="rect">
            <a:avLst/>
          </a:prstGeom>
        </p:spPr>
      </p:pic>
      <p:sp>
        <p:nvSpPr>
          <p:cNvPr id="2" name="Title 1"/>
          <p:cNvSpPr>
            <a:spLocks noGrp="1"/>
          </p:cNvSpPr>
          <p:nvPr>
            <p:ph type="title"/>
          </p:nvPr>
        </p:nvSpPr>
        <p:spPr>
          <a:xfrm>
            <a:off x="457200" y="180269"/>
            <a:ext cx="8229600" cy="1209985"/>
          </a:xfrm>
        </p:spPr>
        <p:txBody>
          <a:bodyPr/>
          <a:lstStyle/>
          <a:p>
            <a:r>
              <a:rPr lang="en-US" dirty="0" smtClean="0"/>
              <a:t>Estimates of Percentages of TB Cases Attributed to Recent Transmission Among U.S.-Born and</a:t>
            </a:r>
            <a:br>
              <a:rPr lang="en-US" dirty="0" smtClean="0"/>
            </a:br>
            <a:r>
              <a:rPr lang="en-US" dirty="0" smtClean="0"/>
              <a:t>Non-U.S.–Born Persons, 2011–2017</a:t>
            </a:r>
            <a:endParaRPr lang="en-US" dirty="0"/>
          </a:p>
        </p:txBody>
      </p:sp>
    </p:spTree>
    <p:extLst>
      <p:ext uri="{BB962C8B-B14F-4D97-AF65-F5344CB8AC3E}">
        <p14:creationId xmlns:p14="http://schemas.microsoft.com/office/powerpoint/2010/main" val="363121488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Primary Multidrug-Resistant* TB Among U.S.-Born and Non-U.S.–Born Persons, United States, 1993–2017</a:t>
            </a:r>
            <a:endParaRPr lang="en-US" dirty="0"/>
          </a:p>
        </p:txBody>
      </p:sp>
      <p:pic>
        <p:nvPicPr>
          <p:cNvPr id="2" name="Picture 1"/>
          <p:cNvPicPr>
            <a:picLocks noChangeAspect="1"/>
          </p:cNvPicPr>
          <p:nvPr/>
        </p:nvPicPr>
        <p:blipFill>
          <a:blip r:embed="rId3"/>
          <a:stretch>
            <a:fillRect/>
          </a:stretch>
        </p:blipFill>
        <p:spPr>
          <a:xfrm>
            <a:off x="81907" y="1197259"/>
            <a:ext cx="8980186" cy="3877392"/>
          </a:xfrm>
          <a:prstGeom prst="rect">
            <a:avLst/>
          </a:prstGeom>
        </p:spPr>
      </p:pic>
    </p:spTree>
    <p:extLst>
      <p:ext uri="{BB962C8B-B14F-4D97-AF65-F5344CB8AC3E}">
        <p14:creationId xmlns:p14="http://schemas.microsoft.com/office/powerpoint/2010/main" val="28953240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9446" y="952084"/>
            <a:ext cx="8327858" cy="3938357"/>
          </a:xfrm>
          <a:prstGeom prst="rect">
            <a:avLst/>
          </a:prstGeom>
        </p:spPr>
      </p:pic>
      <p:sp>
        <p:nvSpPr>
          <p:cNvPr id="2" name="Title 1"/>
          <p:cNvSpPr>
            <a:spLocks noGrp="1"/>
          </p:cNvSpPr>
          <p:nvPr>
            <p:ph type="title"/>
          </p:nvPr>
        </p:nvSpPr>
        <p:spPr/>
        <p:txBody>
          <a:bodyPr/>
          <a:lstStyle/>
          <a:p>
            <a:r>
              <a:rPr lang="en-US" dirty="0" smtClean="0"/>
              <a:t>Reported TB Cases Among Non-U.S.–Born Persons</a:t>
            </a:r>
            <a:br>
              <a:rPr lang="en-US" dirty="0" smtClean="0"/>
            </a:br>
            <a:r>
              <a:rPr lang="en-US" dirty="0" smtClean="0"/>
              <a:t>by Age Group, United States, 1993–2017</a:t>
            </a:r>
            <a:endParaRPr lang="en-US" dirty="0"/>
          </a:p>
        </p:txBody>
      </p:sp>
    </p:spTree>
    <p:extLst>
      <p:ext uri="{BB962C8B-B14F-4D97-AF65-F5344CB8AC3E}">
        <p14:creationId xmlns:p14="http://schemas.microsoft.com/office/powerpoint/2010/main" val="22668929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5023" y="1146155"/>
            <a:ext cx="8333954" cy="3901778"/>
          </a:xfrm>
          <a:prstGeom prst="rect">
            <a:avLst/>
          </a:prstGeom>
        </p:spPr>
      </p:pic>
      <p:sp>
        <p:nvSpPr>
          <p:cNvPr id="2" name="Title 1"/>
          <p:cNvSpPr>
            <a:spLocks noGrp="1"/>
          </p:cNvSpPr>
          <p:nvPr>
            <p:ph type="title"/>
          </p:nvPr>
        </p:nvSpPr>
        <p:spPr/>
        <p:txBody>
          <a:bodyPr/>
          <a:lstStyle/>
          <a:p>
            <a:r>
              <a:rPr lang="en-US" dirty="0" smtClean="0"/>
              <a:t>TB Case Rates Among Non-U.S.–Born Persons</a:t>
            </a:r>
            <a:br>
              <a:rPr lang="en-US" dirty="0" smtClean="0"/>
            </a:br>
            <a:r>
              <a:rPr lang="en-US" dirty="0" smtClean="0"/>
              <a:t>by Age Group, 1994–2017</a:t>
            </a:r>
            <a:endParaRPr lang="en-US" dirty="0"/>
          </a:p>
        </p:txBody>
      </p:sp>
    </p:spTree>
    <p:extLst>
      <p:ext uri="{BB962C8B-B14F-4D97-AF65-F5344CB8AC3E}">
        <p14:creationId xmlns:p14="http://schemas.microsoft.com/office/powerpoint/2010/main" val="36081754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5548" y="690664"/>
            <a:ext cx="8772904" cy="4395597"/>
          </a:xfrm>
          <a:prstGeom prst="rect">
            <a:avLst/>
          </a:prstGeom>
        </p:spPr>
      </p:pic>
      <p:sp>
        <p:nvSpPr>
          <p:cNvPr id="2" name="Title 1"/>
          <p:cNvSpPr>
            <a:spLocks noGrp="1"/>
          </p:cNvSpPr>
          <p:nvPr>
            <p:ph type="title"/>
          </p:nvPr>
        </p:nvSpPr>
        <p:spPr/>
        <p:txBody>
          <a:bodyPr/>
          <a:lstStyle/>
          <a:p>
            <a:r>
              <a:rPr lang="en-US" smtClean="0"/>
              <a:t>Reported TB Cases Among Non-U.S.–Born Persons</a:t>
            </a:r>
            <a:br>
              <a:rPr lang="en-US" smtClean="0"/>
            </a:br>
            <a:r>
              <a:rPr lang="en-US" smtClean="0"/>
              <a:t>by Race/Ethnicity*, United States, 1993–2017</a:t>
            </a:r>
            <a:endParaRPr lang="en-US" dirty="0"/>
          </a:p>
        </p:txBody>
      </p:sp>
    </p:spTree>
    <p:extLst>
      <p:ext uri="{BB962C8B-B14F-4D97-AF65-F5344CB8AC3E}">
        <p14:creationId xmlns:p14="http://schemas.microsoft.com/office/powerpoint/2010/main" val="15479567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3795" y="1150802"/>
            <a:ext cx="8236410" cy="3859102"/>
          </a:xfrm>
          <a:prstGeom prst="rect">
            <a:avLst/>
          </a:prstGeom>
        </p:spPr>
      </p:pic>
      <p:sp>
        <p:nvSpPr>
          <p:cNvPr id="16" name="Title 15"/>
          <p:cNvSpPr>
            <a:spLocks noGrp="1"/>
          </p:cNvSpPr>
          <p:nvPr>
            <p:ph type="title"/>
          </p:nvPr>
        </p:nvSpPr>
        <p:spPr/>
        <p:txBody>
          <a:bodyPr/>
          <a:lstStyle/>
          <a:p>
            <a:r>
              <a:rPr lang="en-US" dirty="0" smtClean="0"/>
              <a:t>Countries of Birth Among Non-U.S.–Born Persons </a:t>
            </a:r>
            <a:br>
              <a:rPr lang="en-US" dirty="0" smtClean="0"/>
            </a:br>
            <a:r>
              <a:rPr lang="en-US" dirty="0" smtClean="0"/>
              <a:t>Reported with TB, United States, 2017</a:t>
            </a:r>
            <a:endParaRPr lang="en-US" dirty="0"/>
          </a:p>
        </p:txBody>
      </p:sp>
    </p:spTree>
    <p:extLst>
      <p:ext uri="{BB962C8B-B14F-4D97-AF65-F5344CB8AC3E}">
        <p14:creationId xmlns:p14="http://schemas.microsoft.com/office/powerpoint/2010/main" val="18098086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535" y="1095508"/>
            <a:ext cx="8900931" cy="3651821"/>
          </a:xfrm>
          <a:prstGeom prst="rect">
            <a:avLst/>
          </a:prstGeom>
        </p:spPr>
      </p:pic>
      <p:sp>
        <p:nvSpPr>
          <p:cNvPr id="2" name="Title 1"/>
          <p:cNvSpPr>
            <a:spLocks noGrp="1"/>
          </p:cNvSpPr>
          <p:nvPr>
            <p:ph type="title"/>
          </p:nvPr>
        </p:nvSpPr>
        <p:spPr/>
        <p:txBody>
          <a:bodyPr/>
          <a:lstStyle/>
          <a:p>
            <a:r>
              <a:rPr lang="en-US" dirty="0" smtClean="0"/>
              <a:t>TB Cases Among Non-U.S.–Born Persons by Length of U.S. Residence Before Diagnosis, 1993–2017</a:t>
            </a:r>
            <a:endParaRPr lang="en-US" dirty="0"/>
          </a:p>
        </p:txBody>
      </p:sp>
      <p:sp>
        <p:nvSpPr>
          <p:cNvPr id="9" name="TextBox 8"/>
          <p:cNvSpPr txBox="1"/>
          <p:nvPr/>
        </p:nvSpPr>
        <p:spPr>
          <a:xfrm>
            <a:off x="123826" y="2009498"/>
            <a:ext cx="461665" cy="1664558"/>
          </a:xfrm>
          <a:prstGeom prst="rect">
            <a:avLst/>
          </a:prstGeom>
          <a:noFill/>
        </p:spPr>
        <p:txBody>
          <a:bodyPr vert="vert270" wrap="none" rtlCol="0">
            <a:spAutoFit/>
          </a:bodyPr>
          <a:lstStyle/>
          <a:p>
            <a:r>
              <a:rPr lang="en-US" dirty="0" smtClean="0">
                <a:solidFill>
                  <a:srgbClr val="3F3F3F"/>
                </a:solidFill>
                <a:latin typeface="Calibri" panose="020F0502020204030204" pitchFamily="34" charset="0"/>
                <a:cs typeface="Calibri" panose="020F0502020204030204" pitchFamily="34" charset="0"/>
              </a:rPr>
              <a:t>Number of cases</a:t>
            </a:r>
            <a:endParaRPr lang="en-US" dirty="0">
              <a:solidFill>
                <a:srgbClr val="3F3F3F"/>
              </a:solidFill>
              <a:latin typeface="Calibri" panose="020F0502020204030204" pitchFamily="34" charset="0"/>
              <a:cs typeface="Calibri" panose="020F0502020204030204" pitchFamily="34" charset="0"/>
            </a:endParaRPr>
          </a:p>
        </p:txBody>
      </p:sp>
      <p:sp>
        <p:nvSpPr>
          <p:cNvPr id="3" name="TextBox 2"/>
          <p:cNvSpPr txBox="1"/>
          <p:nvPr/>
        </p:nvSpPr>
        <p:spPr>
          <a:xfrm>
            <a:off x="4703658" y="4655133"/>
            <a:ext cx="586507" cy="369332"/>
          </a:xfrm>
          <a:prstGeom prst="rect">
            <a:avLst/>
          </a:prstGeom>
          <a:noFill/>
        </p:spPr>
        <p:txBody>
          <a:bodyPr wrap="none" rtlCol="0">
            <a:spAutoFit/>
          </a:bodyPr>
          <a:lstStyle/>
          <a:p>
            <a:r>
              <a:rPr lang="en-US" dirty="0">
                <a:solidFill>
                  <a:srgbClr val="3F3F3F"/>
                </a:solidFill>
                <a:latin typeface="Calibri" panose="020F0502020204030204" pitchFamily="34" charset="0"/>
                <a:cs typeface="Calibri" panose="020F0502020204030204" pitchFamily="34" charset="0"/>
              </a:rPr>
              <a:t>Year</a:t>
            </a:r>
          </a:p>
        </p:txBody>
      </p:sp>
    </p:spTree>
    <p:extLst>
      <p:ext uri="{BB962C8B-B14F-4D97-AF65-F5344CB8AC3E}">
        <p14:creationId xmlns:p14="http://schemas.microsoft.com/office/powerpoint/2010/main" val="30864105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Non-U.S.–Born Persons with TB in the United States </a:t>
            </a:r>
            <a:endParaRPr lang="en-US" dirty="0"/>
          </a:p>
        </p:txBody>
      </p:sp>
      <p:sp>
        <p:nvSpPr>
          <p:cNvPr id="3" name="Text Placeholder 2"/>
          <p:cNvSpPr>
            <a:spLocks noGrp="1"/>
          </p:cNvSpPr>
          <p:nvPr>
            <p:ph type="body" sz="quarter" idx="10"/>
          </p:nvPr>
        </p:nvSpPr>
        <p:spPr/>
        <p:txBody>
          <a:bodyPr/>
          <a:lstStyle/>
          <a:p>
            <a:r>
              <a:rPr lang="en-US" dirty="0" smtClean="0"/>
              <a:t>In 2017:</a:t>
            </a:r>
          </a:p>
          <a:p>
            <a:pPr lvl="1"/>
            <a:r>
              <a:rPr lang="en-US" dirty="0" smtClean="0"/>
              <a:t>A total of 9,105 tuberculosis (TB) cases were reported in the United States</a:t>
            </a:r>
          </a:p>
          <a:p>
            <a:pPr lvl="2"/>
            <a:r>
              <a:rPr lang="en-US" dirty="0" smtClean="0"/>
              <a:t>6,384 (70.1%) were in non-U.S.–born persons</a:t>
            </a:r>
          </a:p>
          <a:p>
            <a:pPr lvl="2"/>
            <a:r>
              <a:rPr lang="en-US" dirty="0" smtClean="0"/>
              <a:t>2,705 (29.7%) were in U.S.-born persons</a:t>
            </a:r>
          </a:p>
          <a:p>
            <a:pPr lvl="2"/>
            <a:r>
              <a:rPr lang="en-US" dirty="0" smtClean="0"/>
              <a:t>16 (0.2%) were in persons whose country of birth was unknown</a:t>
            </a:r>
          </a:p>
          <a:p>
            <a:pPr lvl="2"/>
            <a:endParaRPr lang="en-US" dirty="0"/>
          </a:p>
        </p:txBody>
      </p:sp>
    </p:spTree>
    <p:extLst>
      <p:ext uri="{BB962C8B-B14F-4D97-AF65-F5344CB8AC3E}">
        <p14:creationId xmlns:p14="http://schemas.microsoft.com/office/powerpoint/2010/main" val="36351163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The National Tuberculosis Surveillance System</a:t>
            </a:r>
            <a:endParaRPr lang="en-US" dirty="0"/>
          </a:p>
        </p:txBody>
      </p:sp>
      <p:sp>
        <p:nvSpPr>
          <p:cNvPr id="3" name="Content Placeholder 2"/>
          <p:cNvSpPr>
            <a:spLocks noGrp="1"/>
          </p:cNvSpPr>
          <p:nvPr>
            <p:ph type="body" sz="quarter" idx="10"/>
          </p:nvPr>
        </p:nvSpPr>
        <p:spPr/>
        <p:txBody>
          <a:bodyPr/>
          <a:lstStyle/>
          <a:p>
            <a:r>
              <a:rPr lang="en-US" sz="2200" dirty="0" smtClean="0"/>
              <a:t>Evolved from a program begun in 1953 that collected information on each newly reported case of TB disease in the United States</a:t>
            </a:r>
          </a:p>
          <a:p>
            <a:r>
              <a:rPr lang="en-US" sz="2200" dirty="0" smtClean="0"/>
              <a:t>Currently includes 60 reporting areas (the 50 states, the District of Columbia, New York City, Puerto Rico, and 7 other U.S.-affiliated jurisdictions in the Pacific Ocean and the Caribbean Sea)</a:t>
            </a:r>
          </a:p>
          <a:p>
            <a:r>
              <a:rPr lang="en-US" sz="2200" dirty="0" smtClean="0"/>
              <a:t>In 1986, all reporting areas began submitting information on TB patients’ countries of birth</a:t>
            </a:r>
          </a:p>
          <a:p>
            <a:r>
              <a:rPr lang="en-US" sz="2200" dirty="0" smtClean="0"/>
              <a:t>Since 1993, CDC has collected additional risk factor, clinical, and laboratory information on each reported case</a:t>
            </a:r>
          </a:p>
          <a:p>
            <a:endParaRPr lang="en-US" sz="2200" dirty="0"/>
          </a:p>
        </p:txBody>
      </p:sp>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Non-U.S.–Born Persons in the United States</a:t>
            </a:r>
            <a:endParaRPr lang="en-US" dirty="0"/>
          </a:p>
        </p:txBody>
      </p:sp>
      <p:sp>
        <p:nvSpPr>
          <p:cNvPr id="3" name="Content Placeholder 2"/>
          <p:cNvSpPr>
            <a:spLocks noGrp="1"/>
          </p:cNvSpPr>
          <p:nvPr>
            <p:ph type="body" sz="quarter" idx="10"/>
          </p:nvPr>
        </p:nvSpPr>
        <p:spPr/>
        <p:txBody>
          <a:bodyPr/>
          <a:lstStyle/>
          <a:p>
            <a:r>
              <a:rPr lang="en-US" sz="2200" dirty="0" smtClean="0"/>
              <a:t>Non-U.S.–born persons are those who were born outside of the United States or a U.S. territory* to parents who were not U.S. citizens</a:t>
            </a:r>
          </a:p>
          <a:p>
            <a:r>
              <a:rPr lang="en-US" sz="2200" dirty="0" smtClean="0"/>
              <a:t>May be naturalized U.S. citizens, legal permanent residents, visitors, workers, students, or persons with other visa statuses</a:t>
            </a:r>
          </a:p>
          <a:p>
            <a:r>
              <a:rPr lang="en-US" sz="2200" dirty="0" smtClean="0"/>
              <a:t>U.S. Census Bureau estimated the 2017 non-U.S.–born population in the United States at 43.5 million† (13.6% of the U.S. population)</a:t>
            </a:r>
            <a:endParaRPr lang="en-US" sz="2200" dirty="0"/>
          </a:p>
        </p:txBody>
      </p:sp>
      <p:sp>
        <p:nvSpPr>
          <p:cNvPr id="4" name="TextBox 3"/>
          <p:cNvSpPr txBox="1"/>
          <p:nvPr/>
        </p:nvSpPr>
        <p:spPr>
          <a:xfrm>
            <a:off x="318247" y="4483675"/>
            <a:ext cx="8507505" cy="461665"/>
          </a:xfrm>
          <a:prstGeom prst="rect">
            <a:avLst/>
          </a:prstGeom>
          <a:noFill/>
        </p:spPr>
        <p:txBody>
          <a:bodyPr wrap="square" rtlCol="0">
            <a:spAutoFit/>
          </a:bodyPr>
          <a:lstStyle/>
          <a:p>
            <a:r>
              <a:rPr lang="en-US" sz="1200" dirty="0" smtClean="0">
                <a:solidFill>
                  <a:schemeClr val="accent4">
                    <a:lumMod val="75000"/>
                  </a:schemeClr>
                </a:solidFill>
                <a:latin typeface="Calibri" panose="020F0502020204030204" pitchFamily="34" charset="0"/>
              </a:rPr>
              <a:t>*U.S. territories include American </a:t>
            </a:r>
            <a:r>
              <a:rPr lang="en-US" sz="1200" dirty="0">
                <a:solidFill>
                  <a:schemeClr val="accent4">
                    <a:lumMod val="75000"/>
                  </a:schemeClr>
                </a:solidFill>
                <a:latin typeface="Calibri" panose="020F0502020204030204" pitchFamily="34" charset="0"/>
              </a:rPr>
              <a:t>Samoa, Guam, Puerto Rico, U.S. </a:t>
            </a:r>
            <a:r>
              <a:rPr lang="en-US" sz="1200" dirty="0" smtClean="0">
                <a:solidFill>
                  <a:schemeClr val="accent4">
                    <a:lumMod val="75000"/>
                  </a:schemeClr>
                </a:solidFill>
                <a:latin typeface="Calibri" panose="020F0502020204030204" pitchFamily="34" charset="0"/>
              </a:rPr>
              <a:t>Virgin Islands</a:t>
            </a:r>
            <a:r>
              <a:rPr lang="en-US" sz="1200" dirty="0">
                <a:solidFill>
                  <a:schemeClr val="accent4">
                    <a:lumMod val="75000"/>
                  </a:schemeClr>
                </a:solidFill>
                <a:latin typeface="Calibri" panose="020F0502020204030204" pitchFamily="34" charset="0"/>
              </a:rPr>
              <a:t>, and Commonwealth of the Northern Mariana </a:t>
            </a:r>
            <a:r>
              <a:rPr lang="en-US" sz="1200" dirty="0" smtClean="0">
                <a:solidFill>
                  <a:schemeClr val="accent4">
                    <a:lumMod val="75000"/>
                  </a:schemeClr>
                </a:solidFill>
                <a:latin typeface="Calibri" panose="020F0502020204030204" pitchFamily="34" charset="0"/>
              </a:rPr>
              <a:t>Islands</a:t>
            </a:r>
          </a:p>
          <a:p>
            <a:r>
              <a:rPr lang="en-US" sz="1200" baseline="30000" dirty="0">
                <a:solidFill>
                  <a:schemeClr val="accent4">
                    <a:lumMod val="75000"/>
                  </a:schemeClr>
                </a:solidFill>
              </a:rPr>
              <a:t>†</a:t>
            </a:r>
            <a:r>
              <a:rPr lang="en-US" sz="1200" dirty="0">
                <a:solidFill>
                  <a:schemeClr val="accent4">
                    <a:lumMod val="75000"/>
                  </a:schemeClr>
                </a:solidFill>
              </a:rPr>
              <a:t> </a:t>
            </a:r>
            <a:r>
              <a:rPr lang="en-US" sz="1200" dirty="0" smtClean="0">
                <a:solidFill>
                  <a:schemeClr val="accent4">
                    <a:lumMod val="75000"/>
                  </a:schemeClr>
                </a:solidFill>
                <a:latin typeface="Calibri" panose="020F0502020204030204" pitchFamily="34" charset="0"/>
              </a:rPr>
              <a:t>U.S</a:t>
            </a:r>
            <a:r>
              <a:rPr lang="en-US" sz="1200" dirty="0">
                <a:solidFill>
                  <a:schemeClr val="accent4">
                    <a:lumMod val="75000"/>
                  </a:schemeClr>
                </a:solidFill>
                <a:latin typeface="Calibri" panose="020F0502020204030204" pitchFamily="34" charset="0"/>
              </a:rPr>
              <a:t>. Census Bureau. Current Population Survey via Data Ferrett (http://dataferrett.census.gov/), accessed September 14, 2018</a:t>
            </a:r>
            <a:endParaRPr lang="en-US" dirty="0" smtClean="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41603884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180624"/>
            <a:ext cx="8229600" cy="1243853"/>
          </a:xfrm>
        </p:spPr>
        <p:txBody>
          <a:bodyPr/>
          <a:lstStyle/>
          <a:p>
            <a:r>
              <a:rPr lang="en-US" dirty="0" smtClean="0"/>
              <a:t>Reported TB Cases Among Non-U.S.–Born Persons Compared with All TB Cases, United States, 1993–2017</a:t>
            </a:r>
            <a:endParaRPr lang="en-US" dirty="0"/>
          </a:p>
        </p:txBody>
      </p:sp>
      <p:pic>
        <p:nvPicPr>
          <p:cNvPr id="2" name="Picture 1"/>
          <p:cNvPicPr>
            <a:picLocks noChangeAspect="1"/>
          </p:cNvPicPr>
          <p:nvPr/>
        </p:nvPicPr>
        <p:blipFill>
          <a:blip r:embed="rId3"/>
          <a:stretch>
            <a:fillRect/>
          </a:stretch>
        </p:blipFill>
        <p:spPr>
          <a:xfrm>
            <a:off x="374540" y="1174924"/>
            <a:ext cx="8394920" cy="3871296"/>
          </a:xfrm>
          <a:prstGeom prst="rect">
            <a:avLst/>
          </a:prstGeom>
        </p:spPr>
      </p:pic>
    </p:spTree>
    <p:extLst>
      <p:ext uri="{BB962C8B-B14F-4D97-AF65-F5344CB8AC3E}">
        <p14:creationId xmlns:p14="http://schemas.microsoft.com/office/powerpoint/2010/main" val="15104664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838" y="1093694"/>
            <a:ext cx="8736325" cy="3761558"/>
          </a:xfrm>
          <a:prstGeom prst="rect">
            <a:avLst/>
          </a:prstGeom>
        </p:spPr>
      </p:pic>
      <p:sp>
        <p:nvSpPr>
          <p:cNvPr id="16" name="Title 15"/>
          <p:cNvSpPr>
            <a:spLocks noGrp="1"/>
          </p:cNvSpPr>
          <p:nvPr>
            <p:ph type="title"/>
          </p:nvPr>
        </p:nvSpPr>
        <p:spPr/>
        <p:txBody>
          <a:bodyPr/>
          <a:lstStyle/>
          <a:p>
            <a:r>
              <a:rPr lang="en-US" dirty="0" smtClean="0"/>
              <a:t>Number and Percentage of TB Cases Among </a:t>
            </a:r>
            <a:br>
              <a:rPr lang="en-US" dirty="0" smtClean="0"/>
            </a:br>
            <a:r>
              <a:rPr lang="en-US" dirty="0" smtClean="0"/>
              <a:t>Non-U.S.–Born Persons, United States, 1993–2017</a:t>
            </a:r>
            <a:endParaRPr lang="en-US" dirty="0"/>
          </a:p>
        </p:txBody>
      </p:sp>
    </p:spTree>
    <p:extLst>
      <p:ext uri="{BB962C8B-B14F-4D97-AF65-F5344CB8AC3E}">
        <p14:creationId xmlns:p14="http://schemas.microsoft.com/office/powerpoint/2010/main" val="19849105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4540" y="961918"/>
            <a:ext cx="8394920" cy="4072481"/>
          </a:xfrm>
          <a:prstGeom prst="rect">
            <a:avLst/>
          </a:prstGeom>
        </p:spPr>
      </p:pic>
      <p:sp>
        <p:nvSpPr>
          <p:cNvPr id="16" name="Title 15"/>
          <p:cNvSpPr>
            <a:spLocks noGrp="1"/>
          </p:cNvSpPr>
          <p:nvPr>
            <p:ph type="title"/>
          </p:nvPr>
        </p:nvSpPr>
        <p:spPr/>
        <p:txBody>
          <a:bodyPr/>
          <a:lstStyle/>
          <a:p>
            <a:r>
              <a:rPr lang="en-US" smtClean="0"/>
              <a:t>TB Case Rates Among U.S.-Born and</a:t>
            </a:r>
            <a:br>
              <a:rPr lang="en-US" smtClean="0"/>
            </a:br>
            <a:r>
              <a:rPr lang="en-US" smtClean="0"/>
              <a:t>Non-U.S.–Born Persons, United States, 1993–2017</a:t>
            </a:r>
            <a:endParaRPr lang="en-US" dirty="0"/>
          </a:p>
        </p:txBody>
      </p:sp>
    </p:spTree>
    <p:extLst>
      <p:ext uri="{BB962C8B-B14F-4D97-AF65-F5344CB8AC3E}">
        <p14:creationId xmlns:p14="http://schemas.microsoft.com/office/powerpoint/2010/main" val="15694365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TB Case Rates Among U.S.-Born and</a:t>
            </a:r>
            <a:br>
              <a:rPr lang="en-US" dirty="0" smtClean="0"/>
            </a:br>
            <a:r>
              <a:rPr lang="en-US" dirty="0" smtClean="0"/>
              <a:t>Non-U.S.–Born Persons, United States, 1993–2017</a:t>
            </a:r>
            <a:endParaRPr lang="en-US" dirty="0"/>
          </a:p>
        </p:txBody>
      </p:sp>
      <p:pic>
        <p:nvPicPr>
          <p:cNvPr id="2" name="Picture 1"/>
          <p:cNvPicPr>
            <a:picLocks noChangeAspect="1"/>
          </p:cNvPicPr>
          <p:nvPr/>
        </p:nvPicPr>
        <p:blipFill>
          <a:blip r:embed="rId3"/>
          <a:stretch>
            <a:fillRect/>
          </a:stretch>
        </p:blipFill>
        <p:spPr>
          <a:xfrm>
            <a:off x="289189" y="1063229"/>
            <a:ext cx="8565622" cy="3981033"/>
          </a:xfrm>
          <a:prstGeom prst="rect">
            <a:avLst/>
          </a:prstGeom>
        </p:spPr>
      </p:pic>
    </p:spTree>
    <p:extLst>
      <p:ext uri="{BB962C8B-B14F-4D97-AF65-F5344CB8AC3E}">
        <p14:creationId xmlns:p14="http://schemas.microsoft.com/office/powerpoint/2010/main" val="26294129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Case Rates* Among Non-U.S.–Born Persons,</a:t>
            </a:r>
            <a:br>
              <a:rPr lang="en-US" dirty="0" smtClean="0"/>
            </a:br>
            <a:r>
              <a:rPr lang="en-US" dirty="0" smtClean="0"/>
              <a:t>by Reporting Area, 2017</a:t>
            </a:r>
            <a:endParaRPr lang="en-US" dirty="0"/>
          </a:p>
        </p:txBody>
      </p:sp>
      <p:pic>
        <p:nvPicPr>
          <p:cNvPr id="7" name="Picture 6"/>
          <p:cNvPicPr>
            <a:picLocks noChangeAspect="1"/>
          </p:cNvPicPr>
          <p:nvPr/>
        </p:nvPicPr>
        <p:blipFill>
          <a:blip r:embed="rId3"/>
          <a:stretch>
            <a:fillRect/>
          </a:stretch>
        </p:blipFill>
        <p:spPr>
          <a:xfrm>
            <a:off x="301382" y="1063229"/>
            <a:ext cx="8541236" cy="3889585"/>
          </a:xfrm>
          <a:prstGeom prst="rect">
            <a:avLst/>
          </a:prstGeom>
        </p:spPr>
      </p:pic>
    </p:spTree>
    <p:extLst>
      <p:ext uri="{BB962C8B-B14F-4D97-AF65-F5344CB8AC3E}">
        <p14:creationId xmlns:p14="http://schemas.microsoft.com/office/powerpoint/2010/main" val="2278641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21">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2F069-A39C-4D34-AB27-CFC1DAA6AF6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E78EE5E-212E-4C19-8ED7-C51B163E9ABA}">
  <ds:schemaRefs>
    <ds:schemaRef ds:uri="http://schemas.microsoft.com/sharepoint/v3/contenttype/forms"/>
  </ds:schemaRefs>
</ds:datastoreItem>
</file>

<file path=customXml/itemProps3.xml><?xml version="1.0" encoding="utf-8"?>
<ds:datastoreItem xmlns:ds="http://schemas.openxmlformats.org/officeDocument/2006/customXml" ds:itemID="{6C7CD810-4B4C-432E-9EFB-CC9A99D0C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28899</TotalTime>
  <Words>2831</Words>
  <Application>Microsoft Office PowerPoint</Application>
  <PresentationFormat>On-screen Show (16:9)</PresentationFormat>
  <Paragraphs>106</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Wingdings</vt:lpstr>
      <vt:lpstr>Myriad Web Pro</vt:lpstr>
      <vt:lpstr>Times New Roman</vt:lpstr>
      <vt:lpstr>Courier New</vt:lpstr>
      <vt:lpstr>Arial</vt:lpstr>
      <vt:lpstr>Calibri</vt:lpstr>
      <vt:lpstr>NCEH_ATSDR_combined</vt:lpstr>
      <vt:lpstr>1_NCEH_ATSDR_combined</vt:lpstr>
      <vt:lpstr>2_NCEH_ATSDR_combined</vt:lpstr>
      <vt:lpstr>Epidemiology of Tuberculosis Among Non-U.S.–Born Persons in the United States, 1993–2017*</vt:lpstr>
      <vt:lpstr>Background: Non-U.S.–Born Persons with TB in the United States </vt:lpstr>
      <vt:lpstr>The National Tuberculosis Surveillance System</vt:lpstr>
      <vt:lpstr>Non-U.S.–Born Persons in the United States</vt:lpstr>
      <vt:lpstr>Reported TB Cases Among Non-U.S.–Born Persons Compared with All TB Cases, United States, 1993–2017</vt:lpstr>
      <vt:lpstr>Number and Percentage of TB Cases Among  Non-U.S.–Born Persons, United States, 1993–2017</vt:lpstr>
      <vt:lpstr>TB Case Rates Among U.S.-Born and Non-U.S.–Born Persons, United States, 1993–2017</vt:lpstr>
      <vt:lpstr>TB Case Rates Among U.S.-Born and Non-U.S.–Born Persons, United States, 1993–2017</vt:lpstr>
      <vt:lpstr>TB Case Rates* Among Non-U.S.–Born Persons, by Reporting Area, 2017</vt:lpstr>
      <vt:lpstr>Percentage of Non-U.S.–Born Persons Among All TB Cases, by Reporting Area, 1993 and 2017</vt:lpstr>
      <vt:lpstr>Estimates of Percentages of TB Cases Attributed to Recent Transmission Among U.S.-Born and Non-U.S.–Born Persons, 2011–2017</vt:lpstr>
      <vt:lpstr>Primary Multidrug-Resistant* TB Among U.S.-Born and Non-U.S.–Born Persons, United States, 1993–2017</vt:lpstr>
      <vt:lpstr>Reported TB Cases Among Non-U.S.–Born Persons by Age Group, United States, 1993–2017</vt:lpstr>
      <vt:lpstr>TB Case Rates Among Non-U.S.–Born Persons by Age Group, 1994–2017</vt:lpstr>
      <vt:lpstr>Reported TB Cases Among Non-U.S.–Born Persons by Race/Ethnicity*, United States, 1993–2017</vt:lpstr>
      <vt:lpstr>Countries of Birth Among Non-U.S.–Born Persons  Reported with TB, United States, 2017</vt:lpstr>
      <vt:lpstr>TB Cases Among Non-U.S.–Born Persons by Length of U.S. Residence Before Diagnosis, 1993–2017</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Walker, William (Billy) (CDC/DDID/NCHHSTP/DTE)</cp:lastModifiedBy>
  <cp:revision>1620</cp:revision>
  <cp:lastPrinted>2018-10-12T16:51:26Z</cp:lastPrinted>
  <dcterms:created xsi:type="dcterms:W3CDTF">2011-03-17T17:43:16Z</dcterms:created>
  <dcterms:modified xsi:type="dcterms:W3CDTF">2019-07-30T15:17:52Z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