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3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99" autoAdjust="0"/>
  </p:normalViewPr>
  <p:slideViewPr>
    <p:cSldViewPr>
      <p:cViewPr varScale="1">
        <p:scale>
          <a:sx n="51" d="100"/>
          <a:sy n="51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8FC8C-DB90-4DB3-8486-8980003F35A5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5658-BF91-42A2-A8A5-F75CD4F2CB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7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b="1" i="1" u="sng" dirty="0" smtClean="0"/>
              <a:t>Note to</a:t>
            </a:r>
            <a:r>
              <a:rPr lang="en-US" b="1" i="1" u="sng" baseline="0" dirty="0" smtClean="0"/>
              <a:t> facilitator</a:t>
            </a:r>
            <a:r>
              <a:rPr lang="en-US" baseline="0" dirty="0" smtClean="0"/>
              <a:t>: if you have an exercise that can help explain the importance of providing constructive feedback, please feel free to include it during this session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07B3C-DCE1-4FF8-9696-71283E0F4BC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94A03-D8D9-470F-BAD1-964A21D180AD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Review slide content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State that “the sandwich approach” keeps comments positive in</a:t>
            </a:r>
            <a:r>
              <a:rPr lang="en-US" baseline="0" dirty="0" smtClean="0"/>
              <a:t> the beginning, constructive advice in the middle, and positive at the end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ACA00-70D9-4EB6-B834-77DDE1B35669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slide content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D370A-F06B-4FB5-800E-064CA4953DFD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Review slide content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Remind participants that</a:t>
            </a:r>
            <a:r>
              <a:rPr lang="en-US" baseline="0" dirty="0" smtClean="0"/>
              <a:t> to be an effective interviewer, it takes p</a:t>
            </a:r>
            <a:r>
              <a:rPr lang="en-US" dirty="0" smtClean="0"/>
              <a:t>ractice, practice, practice.  Don’t worry about making mistakes here. That is what</a:t>
            </a:r>
            <a:r>
              <a:rPr lang="en-US" baseline="0" dirty="0" smtClean="0"/>
              <a:t> we are </a:t>
            </a:r>
            <a:r>
              <a:rPr lang="en-US" baseline="0" smtClean="0"/>
              <a:t>here </a:t>
            </a:r>
            <a:r>
              <a:rPr lang="en-US" baseline="0" smtClean="0"/>
              <a:t>for.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Emphasize that this environment is safe to try new techniques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b="1" i="1" u="sng" dirty="0" smtClean="0"/>
              <a:t>Note</a:t>
            </a:r>
            <a:r>
              <a:rPr lang="en-US" b="1" i="1" u="sng" baseline="0" dirty="0" smtClean="0"/>
              <a:t> to facilitator</a:t>
            </a:r>
            <a:r>
              <a:rPr lang="en-US" b="0" i="1" u="none" baseline="0" dirty="0" smtClean="0"/>
              <a:t>: </a:t>
            </a:r>
            <a:r>
              <a:rPr lang="en-US" b="0" i="0" u="none" baseline="0" dirty="0" smtClean="0"/>
              <a:t>T</a:t>
            </a:r>
            <a:r>
              <a:rPr lang="en-US" b="0" i="0" u="none" dirty="0" smtClean="0"/>
              <a:t>his role play is to be demonstrated</a:t>
            </a:r>
            <a:r>
              <a:rPr lang="en-US" b="0" i="0" u="none" baseline="0" dirty="0" smtClean="0"/>
              <a:t> by the facilitators (</a:t>
            </a:r>
            <a:r>
              <a:rPr lang="en-US" b="0" i="0" u="none" dirty="0" smtClean="0"/>
              <a:t>Appendix S)</a:t>
            </a:r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dirty="0" smtClean="0"/>
              <a:t>35 minutes for the interview</a:t>
            </a:r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dirty="0" smtClean="0"/>
              <a:t>5 minutes for the interviewer self-assessment</a:t>
            </a:r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dirty="0" smtClean="0"/>
              <a:t>5 minutes for case/patient feedback</a:t>
            </a:r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dirty="0" smtClean="0"/>
              <a:t>10 minutes for observer/facilitator</a:t>
            </a:r>
            <a:r>
              <a:rPr lang="en-US" i="1" baseline="0" dirty="0" smtClean="0"/>
              <a:t> feedback</a:t>
            </a:r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baseline="0" dirty="0" smtClean="0"/>
              <a:t>30 minutes for group discussion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90033-D98D-4569-97B4-F8F602A93217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 slide content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Explain that it is difficult to learn, improve a skill, or gain confidence without feedback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B3B32-D11B-42C8-8135-F67939F53074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 slide</a:t>
            </a:r>
            <a:r>
              <a:rPr lang="en-US" baseline="0" dirty="0" smtClean="0"/>
              <a:t> content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1973C-5B16-450E-8ECB-B2836BAB119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 Review slide</a:t>
            </a:r>
            <a:r>
              <a:rPr lang="en-US" baseline="0" dirty="0" smtClean="0"/>
              <a:t> content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1" i="1" u="sng" baseline="0" dirty="0" smtClean="0"/>
              <a:t>Note to facilitator</a:t>
            </a:r>
            <a:r>
              <a:rPr lang="en-US" b="1" i="1" baseline="0" dirty="0" smtClean="0"/>
              <a:t>: </a:t>
            </a:r>
            <a:r>
              <a:rPr lang="en-US" i="0" baseline="0" dirty="0" smtClean="0"/>
              <a:t>t</a:t>
            </a:r>
            <a:r>
              <a:rPr lang="en-US" i="0" dirty="0" smtClean="0"/>
              <a:t>hese components are</a:t>
            </a:r>
            <a:r>
              <a:rPr lang="en-US" i="0" baseline="0" dirty="0" smtClean="0"/>
              <a:t> covered</a:t>
            </a:r>
            <a:r>
              <a:rPr lang="en-US" i="0" dirty="0" smtClean="0"/>
              <a:t> in detail with the next slides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213CF-EE92-4972-879C-547BC0F7A91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slide content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421F8-1A4C-4EF4-AD44-0ECF4B3DFF2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slide content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21799-C267-4941-915D-3629B6DE86CA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slide content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Emphasize that feedback should only be about changeable behaviors – never focus on physical challenges that are not changeable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0F586-8D4C-4A27-8802-D9DBEF85EB8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</a:t>
            </a:r>
            <a:r>
              <a:rPr lang="en-US" baseline="0" dirty="0" smtClean="0"/>
              <a:t> slide content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E8709-23A0-43D8-92C6-E124F94CAA6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 Review slide content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8500" y="3657600"/>
            <a:ext cx="7696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63625" y="3810000"/>
            <a:ext cx="696595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311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F853280-A496-4A0A-B286-A4AD878F609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5EC7C113-6AC9-4BD5-BBDB-5285D524465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6983EFC-85CF-44A8-9138-F824B4DFDE96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42B940A8-1F4E-424F-8215-AF7160E4C023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6762B29-ABE8-4CD5-B411-002642EC0E2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B6375564-58F4-438A-A659-C469E392A5F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9B35F4C8-5E76-473C-B057-866EBB6E8FB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A1F3306-BD67-4277-83A7-7C4084A32F9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DB4E2A7-2BBA-4A36-84D9-AE9A85673D9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74A9900-2DE0-4E4F-BC47-DEC928E4CE32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75A07EE7-153F-49ED-99A5-F6E1694F4C88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533400" y="1260475"/>
            <a:ext cx="815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828675" y="1412875"/>
            <a:ext cx="7670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05550"/>
            <a:ext cx="518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0F45DD7-F980-4D0B-960C-473019106BB9}" type="slidenum">
              <a:rPr lang="en-US" sz="2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5E76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fld id="{97BA974B-15D7-4D53-B964-BA40E557386C}" type="slidenum">
              <a:rPr lang="en-US" sz="2000" smtClean="0">
                <a:solidFill>
                  <a:srgbClr val="000000"/>
                </a:solidFill>
              </a:rPr>
              <a:pPr/>
              <a:t>1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Providing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of Feedback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991600" cy="44196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SzPct val="100000"/>
              <a:buFontTx/>
              <a:buAutoNum type="arabicPeriod"/>
              <a:tabLst>
                <a:tab pos="4856163" algn="l"/>
              </a:tabLst>
            </a:pPr>
            <a:r>
              <a:rPr lang="en-US" sz="2600" dirty="0" smtClean="0"/>
              <a:t>Start off positive: “I liked when…”</a:t>
            </a:r>
          </a:p>
          <a:p>
            <a:pPr marL="933450" lvl="1" indent="-476250">
              <a:lnSpc>
                <a:spcPct val="80000"/>
              </a:lnSpc>
              <a:buSzPct val="100000"/>
              <a:tabLst>
                <a:tab pos="4856163" algn="l"/>
              </a:tabLst>
            </a:pPr>
            <a:r>
              <a:rPr lang="en-US" sz="2600" dirty="0" smtClean="0"/>
              <a:t>Emphasize strengths </a:t>
            </a:r>
          </a:p>
          <a:p>
            <a:pPr marL="933450" lvl="1" indent="-476250">
              <a:lnSpc>
                <a:spcPct val="80000"/>
              </a:lnSpc>
              <a:buSzPct val="100000"/>
              <a:tabLst>
                <a:tab pos="4856163" algn="l"/>
              </a:tabLst>
            </a:pPr>
            <a:r>
              <a:rPr lang="en-US" sz="2600" dirty="0" smtClean="0"/>
              <a:t>Focus on unique contributions and creativity</a:t>
            </a:r>
          </a:p>
          <a:p>
            <a:pPr marL="933450" lvl="1" indent="-476250">
              <a:lnSpc>
                <a:spcPct val="80000"/>
              </a:lnSpc>
              <a:buSzPct val="100000"/>
              <a:tabLst>
                <a:tab pos="4856163" algn="l"/>
              </a:tabLst>
            </a:pPr>
            <a:r>
              <a:rPr lang="en-US" sz="2600" dirty="0" smtClean="0"/>
              <a:t>Mention challenges that were handled well</a:t>
            </a:r>
          </a:p>
          <a:p>
            <a:pPr marL="933450" lvl="1" indent="-476250">
              <a:lnSpc>
                <a:spcPct val="80000"/>
              </a:lnSpc>
              <a:buSzPct val="100000"/>
              <a:tabLst>
                <a:tab pos="4856163" algn="l"/>
              </a:tabLst>
            </a:pPr>
            <a:endParaRPr lang="en-US" sz="1600" dirty="0" smtClean="0"/>
          </a:p>
          <a:p>
            <a:pPr marL="514350" indent="-514350">
              <a:lnSpc>
                <a:spcPct val="80000"/>
              </a:lnSpc>
              <a:buSzPct val="100000"/>
              <a:buFontTx/>
              <a:buAutoNum type="arabicPeriod"/>
              <a:tabLst>
                <a:tab pos="4856163" algn="l"/>
              </a:tabLst>
            </a:pPr>
            <a:r>
              <a:rPr lang="en-US" sz="2600" dirty="0" smtClean="0"/>
              <a:t>Transition into areas needing improvement (1-3)</a:t>
            </a:r>
          </a:p>
          <a:p>
            <a:pPr marL="933450" lvl="1" indent="-476250">
              <a:lnSpc>
                <a:spcPct val="80000"/>
              </a:lnSpc>
              <a:buSzPct val="100000"/>
              <a:buFontTx/>
              <a:buChar char="–"/>
              <a:tabLst>
                <a:tab pos="4856163" algn="l"/>
              </a:tabLst>
            </a:pPr>
            <a:r>
              <a:rPr lang="en-US" sz="2600" dirty="0"/>
              <a:t>State what the improvement could be</a:t>
            </a:r>
          </a:p>
          <a:p>
            <a:pPr marL="1371600" lvl="2" indent="-457200">
              <a:lnSpc>
                <a:spcPct val="80000"/>
              </a:lnSpc>
              <a:buSzPct val="100000"/>
              <a:tabLst>
                <a:tab pos="4856163" algn="l"/>
              </a:tabLst>
            </a:pPr>
            <a:r>
              <a:rPr lang="en-US" sz="2600" dirty="0" smtClean="0"/>
              <a:t>Example: “I think you </a:t>
            </a:r>
            <a:r>
              <a:rPr lang="en-US" sz="2600" smtClean="0"/>
              <a:t>have a very </a:t>
            </a:r>
            <a:r>
              <a:rPr lang="en-US" sz="2600" dirty="0" smtClean="0"/>
              <a:t>pleasant voice.  I wish you could project better so others can hear you.”</a:t>
            </a:r>
          </a:p>
          <a:p>
            <a:pPr marL="1371600" lvl="2" indent="-457200">
              <a:lnSpc>
                <a:spcPct val="80000"/>
              </a:lnSpc>
              <a:buSzPct val="100000"/>
              <a:tabLst>
                <a:tab pos="4856163" algn="l"/>
              </a:tabLst>
            </a:pPr>
            <a:endParaRPr lang="en-US" sz="1600" dirty="0" smtClean="0"/>
          </a:p>
          <a:p>
            <a:pPr marL="514350" indent="-514350">
              <a:lnSpc>
                <a:spcPct val="80000"/>
              </a:lnSpc>
              <a:buSzPct val="100000"/>
              <a:buFontTx/>
              <a:buAutoNum type="arabicPeriod"/>
              <a:tabLst>
                <a:tab pos="4856163" algn="l"/>
              </a:tabLst>
            </a:pPr>
            <a:r>
              <a:rPr lang="en-US" sz="2600" dirty="0" smtClean="0"/>
              <a:t>End with a summary and positive general statement</a:t>
            </a:r>
          </a:p>
        </p:txBody>
      </p:sp>
      <p:sp>
        <p:nvSpPr>
          <p:cNvPr id="211972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83AE15-4AFD-47D9-9C62-DC1FC631251F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Receiving Feedback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sz="2800" dirty="0" smtClean="0"/>
              <a:t>Accept feedback without being defensive</a:t>
            </a:r>
          </a:p>
          <a:p>
            <a:endParaRPr lang="en-US" sz="1600" dirty="0" smtClean="0"/>
          </a:p>
          <a:p>
            <a:r>
              <a:rPr lang="en-US" sz="2800" dirty="0" smtClean="0"/>
              <a:t>Listen to comments without interrupting</a:t>
            </a:r>
          </a:p>
          <a:p>
            <a:endParaRPr lang="en-US" sz="1600" dirty="0" smtClean="0"/>
          </a:p>
          <a:p>
            <a:r>
              <a:rPr lang="en-US" sz="2800" dirty="0" smtClean="0"/>
              <a:t>Accept feedback with appreciation – feedback is not easy to provide</a:t>
            </a:r>
          </a:p>
          <a:p>
            <a:endParaRPr lang="en-US" sz="1600" dirty="0" smtClean="0"/>
          </a:p>
          <a:p>
            <a:r>
              <a:rPr lang="en-US" sz="2800" dirty="0" smtClean="0"/>
              <a:t>Request further clarification if needed</a:t>
            </a:r>
          </a:p>
        </p:txBody>
      </p:sp>
      <p:sp>
        <p:nvSpPr>
          <p:cNvPr id="212997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BF77764-A199-44A8-8D94-631B34C5C73E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2800" dirty="0" smtClean="0"/>
              <a:t>Everyone brings unique experiences to the interviewing process</a:t>
            </a:r>
          </a:p>
          <a:p>
            <a:endParaRPr lang="en-US" sz="1600" dirty="0" smtClean="0"/>
          </a:p>
          <a:p>
            <a:r>
              <a:rPr lang="en-US" sz="2800" dirty="0" smtClean="0"/>
              <a:t>Your peers are the best teachers you will have – value their feedback</a:t>
            </a:r>
          </a:p>
        </p:txBody>
      </p:sp>
      <p:sp>
        <p:nvSpPr>
          <p:cNvPr id="214020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DA4CA62-5E24-4104-AAF6-F9EBD8E376A9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Interview Demonstration by Facilitators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600"/>
            <a:ext cx="5901458" cy="4420729"/>
          </a:xfr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940A8-1F4E-424F-8215-AF7160E4C023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Feedback Important?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 smtClean="0"/>
              <a:t>Essential to an individual’s learning process</a:t>
            </a:r>
          </a:p>
          <a:p>
            <a:endParaRPr lang="en-US" sz="1600" dirty="0" smtClean="0"/>
          </a:p>
          <a:p>
            <a:r>
              <a:rPr lang="en-US" sz="2800" dirty="0" smtClean="0"/>
              <a:t>Provides the participant information about their performance they may not otherwise see</a:t>
            </a:r>
          </a:p>
          <a:p>
            <a:endParaRPr lang="en-US" sz="1600" dirty="0" smtClean="0"/>
          </a:p>
          <a:p>
            <a:r>
              <a:rPr lang="en-US" sz="2800" dirty="0" smtClean="0"/>
              <a:t>Gives the participant an opportunity to ask specifically how they can improve</a:t>
            </a:r>
          </a:p>
          <a:p>
            <a:endParaRPr lang="en-US" sz="1600" dirty="0" smtClean="0"/>
          </a:p>
          <a:p>
            <a:r>
              <a:rPr lang="en-US" sz="2800" dirty="0" smtClean="0"/>
              <a:t>Boosts confidence for someone who may not realize how good they really are!</a:t>
            </a:r>
          </a:p>
          <a:p>
            <a:endParaRPr lang="en-US" sz="2800" dirty="0" smtClean="0"/>
          </a:p>
        </p:txBody>
      </p:sp>
      <p:sp>
        <p:nvSpPr>
          <p:cNvPr id="203780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3EC6D50-63CC-4F85-AFCC-630CFFAE3592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Giving Feedback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800" i="1" dirty="0" smtClean="0">
                <a:solidFill>
                  <a:srgbClr val="FF99CC"/>
                </a:solidFill>
              </a:rPr>
              <a:t> </a:t>
            </a:r>
            <a:r>
              <a:rPr lang="en-US" sz="2300" i="1" dirty="0" smtClean="0"/>
              <a:t>It takes 8 - 9 positive comments to undo the damage of 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300" i="1" dirty="0" smtClean="0"/>
              <a:t>1 negative comment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6400" y="2362200"/>
            <a:ext cx="2362200" cy="4114800"/>
            <a:chOff x="2736" y="1200"/>
            <a:chExt cx="1488" cy="2592"/>
          </a:xfrm>
        </p:grpSpPr>
        <p:sp>
          <p:nvSpPr>
            <p:cNvPr id="204810" name="AutoShape 8"/>
            <p:cNvSpPr>
              <a:spLocks noChangeArrowheads="1"/>
            </p:cNvSpPr>
            <p:nvPr/>
          </p:nvSpPr>
          <p:spPr bwMode="auto">
            <a:xfrm>
              <a:off x="2736" y="1488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1" name="AutoShape 9"/>
            <p:cNvSpPr>
              <a:spLocks noChangeArrowheads="1"/>
            </p:cNvSpPr>
            <p:nvPr/>
          </p:nvSpPr>
          <p:spPr bwMode="auto">
            <a:xfrm>
              <a:off x="2736" y="1776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2" name="AutoShape 10"/>
            <p:cNvSpPr>
              <a:spLocks noChangeArrowheads="1"/>
            </p:cNvSpPr>
            <p:nvPr/>
          </p:nvSpPr>
          <p:spPr bwMode="auto">
            <a:xfrm>
              <a:off x="2736" y="2064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3" name="AutoShape 11"/>
            <p:cNvSpPr>
              <a:spLocks noChangeArrowheads="1"/>
            </p:cNvSpPr>
            <p:nvPr/>
          </p:nvSpPr>
          <p:spPr bwMode="auto">
            <a:xfrm>
              <a:off x="2736" y="2352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4" name="AutoShape 12"/>
            <p:cNvSpPr>
              <a:spLocks noChangeArrowheads="1"/>
            </p:cNvSpPr>
            <p:nvPr/>
          </p:nvSpPr>
          <p:spPr bwMode="auto">
            <a:xfrm>
              <a:off x="2736" y="2640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5" name="AutoShape 13"/>
            <p:cNvSpPr>
              <a:spLocks noChangeArrowheads="1"/>
            </p:cNvSpPr>
            <p:nvPr/>
          </p:nvSpPr>
          <p:spPr bwMode="auto">
            <a:xfrm>
              <a:off x="2736" y="2928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6" name="AutoShape 14"/>
            <p:cNvSpPr>
              <a:spLocks noChangeArrowheads="1"/>
            </p:cNvSpPr>
            <p:nvPr/>
          </p:nvSpPr>
          <p:spPr bwMode="auto">
            <a:xfrm>
              <a:off x="2736" y="3216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7" name="AutoShape 15"/>
            <p:cNvSpPr>
              <a:spLocks noChangeArrowheads="1"/>
            </p:cNvSpPr>
            <p:nvPr/>
          </p:nvSpPr>
          <p:spPr bwMode="auto">
            <a:xfrm>
              <a:off x="2736" y="3504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  <p:sp>
          <p:nvSpPr>
            <p:cNvPr id="204818" name="AutoShape 16"/>
            <p:cNvSpPr>
              <a:spLocks noChangeArrowheads="1"/>
            </p:cNvSpPr>
            <p:nvPr/>
          </p:nvSpPr>
          <p:spPr bwMode="auto">
            <a:xfrm>
              <a:off x="2736" y="1200"/>
              <a:ext cx="1488" cy="288"/>
            </a:xfrm>
            <a:prstGeom prst="cube">
              <a:avLst>
                <a:gd name="adj" fmla="val 25000"/>
              </a:avLst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Positive Comment</a:t>
              </a:r>
            </a:p>
          </p:txBody>
        </p:sp>
      </p:grp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4267200" y="3962400"/>
            <a:ext cx="457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029200" y="2438400"/>
            <a:ext cx="1524000" cy="4114800"/>
            <a:chOff x="432" y="912"/>
            <a:chExt cx="1056" cy="2928"/>
          </a:xfrm>
        </p:grpSpPr>
        <p:sp>
          <p:nvSpPr>
            <p:cNvPr id="204808" name="AutoShape 5"/>
            <p:cNvSpPr>
              <a:spLocks noChangeArrowheads="1"/>
            </p:cNvSpPr>
            <p:nvPr/>
          </p:nvSpPr>
          <p:spPr bwMode="auto">
            <a:xfrm>
              <a:off x="432" y="912"/>
              <a:ext cx="1056" cy="2928"/>
            </a:xfrm>
            <a:prstGeom prst="cube">
              <a:avLst>
                <a:gd name="adj" fmla="val 25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04809" name="Text Box 6"/>
            <p:cNvSpPr txBox="1">
              <a:spLocks noChangeArrowheads="1"/>
            </p:cNvSpPr>
            <p:nvPr/>
          </p:nvSpPr>
          <p:spPr bwMode="auto">
            <a:xfrm>
              <a:off x="432" y="1584"/>
              <a:ext cx="864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1  Negative Comment</a:t>
              </a:r>
            </a:p>
          </p:txBody>
        </p:sp>
      </p:grpSp>
      <p:sp>
        <p:nvSpPr>
          <p:cNvPr id="204807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C031DC1E-FC7A-4200-8637-B9B1407DCB9D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144000" cy="1143000"/>
          </a:xfrm>
        </p:spPr>
        <p:txBody>
          <a:bodyPr/>
          <a:lstStyle/>
          <a:p>
            <a:r>
              <a:rPr lang="en-US" dirty="0" smtClean="0"/>
              <a:t>Components of Constructive Feedback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94665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Actual behavior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Descriptive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Specific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Nonjudgmental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Invites a response</a:t>
            </a:r>
          </a:p>
        </p:txBody>
      </p:sp>
      <p:sp>
        <p:nvSpPr>
          <p:cNvPr id="205828" name="Slide Number Placeholder 4"/>
          <p:cNvSpPr txBox="1">
            <a:spLocks/>
          </p:cNvSpPr>
          <p:nvPr/>
        </p:nvSpPr>
        <p:spPr bwMode="auto">
          <a:xfrm>
            <a:off x="8077200" y="6308725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255061C-48CC-4206-9B84-61F294AEB195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Actual Behavior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	Comment on what the person does (behavior) and not what you think of them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  <p:sp>
        <p:nvSpPr>
          <p:cNvPr id="206852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061A73D-8CDB-478E-BBDF-CF6C9970AFF8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Be Descriptive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708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Use words that describe actions instead of</a:t>
            </a:r>
          </a:p>
          <a:p>
            <a:pPr>
              <a:buNone/>
            </a:pPr>
            <a:r>
              <a:rPr lang="en-US" sz="2800" dirty="0" smtClean="0"/>
              <a:t>adjectives about the person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2600" dirty="0" smtClean="0"/>
              <a:t>Appropriate: “I observed that you rarely paused while speaking”</a:t>
            </a:r>
          </a:p>
          <a:p>
            <a:endParaRPr lang="en-US" sz="1400" dirty="0" smtClean="0"/>
          </a:p>
          <a:p>
            <a:r>
              <a:rPr lang="en-US" sz="2600" dirty="0" smtClean="0"/>
              <a:t>Inappropriate: “You talk way too fast”</a:t>
            </a:r>
          </a:p>
          <a:p>
            <a:endParaRPr lang="en-US" sz="1400" dirty="0" smtClean="0"/>
          </a:p>
          <a:p>
            <a:r>
              <a:rPr lang="en-US" sz="2600" dirty="0" smtClean="0"/>
              <a:t>Appropriate: “I see you tend to keep your eyes on your notes”</a:t>
            </a:r>
          </a:p>
          <a:p>
            <a:endParaRPr lang="en-US" sz="1400" dirty="0" smtClean="0"/>
          </a:p>
          <a:p>
            <a:r>
              <a:rPr lang="en-US" sz="2600" dirty="0" smtClean="0"/>
              <a:t>Inappropriate: “You don’t seem very friendly”</a:t>
            </a:r>
          </a:p>
        </p:txBody>
      </p:sp>
      <p:sp>
        <p:nvSpPr>
          <p:cNvPr id="207876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996E56-51E4-4D13-85F6-EC1043B0B2F2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Be Specific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sz="2600" dirty="0" smtClean="0"/>
              <a:t>Aimed at concrete, specific, </a:t>
            </a:r>
            <a:r>
              <a:rPr lang="en-US" sz="2600" i="1" dirty="0" smtClean="0"/>
              <a:t>changeable,</a:t>
            </a:r>
            <a:r>
              <a:rPr lang="en-US" sz="2600" dirty="0" smtClean="0"/>
              <a:t> behaviors</a:t>
            </a:r>
          </a:p>
          <a:p>
            <a:r>
              <a:rPr lang="en-US" sz="2600" dirty="0" smtClean="0"/>
              <a:t>Things which can be focused on:</a:t>
            </a:r>
          </a:p>
          <a:p>
            <a:pPr lvl="1"/>
            <a:r>
              <a:rPr lang="en-US" sz="2600" dirty="0" smtClean="0"/>
              <a:t>Rate of speech</a:t>
            </a:r>
          </a:p>
          <a:p>
            <a:pPr lvl="1"/>
            <a:r>
              <a:rPr lang="en-US" sz="2600" dirty="0" smtClean="0"/>
              <a:t>Use of jargon</a:t>
            </a:r>
          </a:p>
          <a:p>
            <a:pPr lvl="1"/>
            <a:r>
              <a:rPr lang="en-US" sz="2600" dirty="0" smtClean="0"/>
              <a:t>Technique</a:t>
            </a:r>
          </a:p>
          <a:p>
            <a:pPr lvl="1"/>
            <a:r>
              <a:rPr lang="en-US" sz="2600" dirty="0" smtClean="0"/>
              <a:t>Content</a:t>
            </a:r>
          </a:p>
          <a:p>
            <a:r>
              <a:rPr lang="en-US" sz="2600" dirty="0" smtClean="0"/>
              <a:t>Things not to focus on:</a:t>
            </a:r>
          </a:p>
          <a:p>
            <a:pPr lvl="1"/>
            <a:r>
              <a:rPr lang="en-US" sz="2600" dirty="0" smtClean="0"/>
              <a:t>Speech qualities (e.g., high pitch, accent)</a:t>
            </a:r>
          </a:p>
          <a:p>
            <a:pPr lvl="1"/>
            <a:r>
              <a:rPr lang="en-US" sz="2600" dirty="0" smtClean="0"/>
              <a:t>Nervousness</a:t>
            </a:r>
          </a:p>
          <a:p>
            <a:pPr lvl="1"/>
            <a:r>
              <a:rPr lang="en-US" sz="2600" dirty="0" smtClean="0"/>
              <a:t>Physical challenges</a:t>
            </a:r>
          </a:p>
        </p:txBody>
      </p:sp>
      <p:sp>
        <p:nvSpPr>
          <p:cNvPr id="208900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CD757840-CCC9-4B54-9184-2A47334B1CFD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 Nonjudgmental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 “I” statements – not “You…”</a:t>
            </a:r>
          </a:p>
          <a:p>
            <a:endParaRPr lang="en-US" sz="1600" dirty="0" smtClean="0"/>
          </a:p>
          <a:p>
            <a:pPr lvl="1"/>
            <a:r>
              <a:rPr lang="en-US" dirty="0" smtClean="0"/>
              <a:t>“I see you have another way of doing it…” vs. “Your technique is wrong.”</a:t>
            </a:r>
          </a:p>
          <a:p>
            <a:pPr lvl="1"/>
            <a:endParaRPr lang="en-US" sz="1600" dirty="0" smtClean="0"/>
          </a:p>
          <a:p>
            <a:pPr lvl="1"/>
            <a:r>
              <a:rPr lang="en-US" dirty="0" smtClean="0"/>
              <a:t>“I wish you projected more and made eye contact” vs. “You looked depressed.”</a:t>
            </a:r>
          </a:p>
          <a:p>
            <a:endParaRPr lang="en-US" sz="2800" dirty="0" smtClean="0"/>
          </a:p>
        </p:txBody>
      </p:sp>
      <p:sp>
        <p:nvSpPr>
          <p:cNvPr id="209924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A7E7DE-B984-4929-9EA1-11F8CF2AD672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 Invite Response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“How do you think you did?”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“</a:t>
            </a:r>
            <a:r>
              <a:rPr lang="en-US" sz="2800" dirty="0"/>
              <a:t>W</a:t>
            </a:r>
            <a:r>
              <a:rPr lang="en-US" sz="2800" dirty="0" smtClean="0"/>
              <a:t>ould </a:t>
            </a:r>
            <a:r>
              <a:rPr lang="en-US" sz="2800" dirty="0"/>
              <a:t>you have </a:t>
            </a:r>
            <a:r>
              <a:rPr lang="en-US" sz="2800" dirty="0" smtClean="0"/>
              <a:t>done anything </a:t>
            </a:r>
            <a:r>
              <a:rPr lang="en-US" sz="2800" dirty="0"/>
              <a:t>differently?”</a:t>
            </a:r>
          </a:p>
          <a:p>
            <a:endParaRPr lang="en-US" sz="2800" dirty="0" smtClean="0"/>
          </a:p>
          <a:p>
            <a:pPr marL="622300" lvl="1">
              <a:buFontTx/>
              <a:buNone/>
            </a:pPr>
            <a:endParaRPr lang="en-US" dirty="0" smtClean="0"/>
          </a:p>
        </p:txBody>
      </p:sp>
      <p:sp>
        <p:nvSpPr>
          <p:cNvPr id="210948" name="Slide Number Placeholder 4"/>
          <p:cNvSpPr txBox="1">
            <a:spLocks/>
          </p:cNvSpPr>
          <p:nvPr/>
        </p:nvSpPr>
        <p:spPr bwMode="auto">
          <a:xfrm>
            <a:off x="4419600" y="63087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65B858B-5AE5-4540-8A14-D27F2968309D}" type="slidenum">
              <a:rPr lang="en-US" sz="2000" b="1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674</Words>
  <Application>Microsoft Office PowerPoint</Application>
  <PresentationFormat>On-screen Show (4:3)</PresentationFormat>
  <Paragraphs>142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1_Default Design</vt:lpstr>
      <vt:lpstr>Providing Feedback</vt:lpstr>
      <vt:lpstr>Why is Feedback Important?</vt:lpstr>
      <vt:lpstr>Giving Feedback</vt:lpstr>
      <vt:lpstr>Components of Constructive Feedback</vt:lpstr>
      <vt:lpstr>1.  Actual Behavior</vt:lpstr>
      <vt:lpstr>2.  Be Descriptive</vt:lpstr>
      <vt:lpstr>3.  Be Specific</vt:lpstr>
      <vt:lpstr>4.  Nonjudgmental</vt:lpstr>
      <vt:lpstr>5.  Invite Response</vt:lpstr>
      <vt:lpstr>Order of Feedback</vt:lpstr>
      <vt:lpstr>Receiving Feedback</vt:lpstr>
      <vt:lpstr>Concluding Thoughts</vt:lpstr>
      <vt:lpstr>TB Interview Demonstration by Facilitators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Investigation Role Plays</dc:title>
  <dc:creator>pkb0</dc:creator>
  <cp:lastModifiedBy>Segerlind, Sarah (CDC/OID/NCHHSTP)</cp:lastModifiedBy>
  <cp:revision>27</cp:revision>
  <dcterms:created xsi:type="dcterms:W3CDTF">2011-08-25T19:24:06Z</dcterms:created>
  <dcterms:modified xsi:type="dcterms:W3CDTF">2013-05-02T15:41:17Z</dcterms:modified>
</cp:coreProperties>
</file>