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56" d="100"/>
          <a:sy n="56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FF57-81A2-4E04-AC78-9D8F10CAE212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1962E-F918-4A1A-9842-4BD74D187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07B3C-DCE1-4FF8-9696-71283E0F4BC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buFont typeface="Arial" pitchFamily="34" charset="0"/>
              <a:buChar char="•"/>
              <a:defRPr/>
            </a:pPr>
            <a:r>
              <a:rPr lang="en-US" dirty="0" smtClean="0"/>
              <a:t>Review slide content</a:t>
            </a:r>
          </a:p>
          <a:p>
            <a:pPr defTabSz="897301">
              <a:buFont typeface="Arial" pitchFamily="34" charset="0"/>
              <a:buChar char="•"/>
              <a:defRPr/>
            </a:pPr>
            <a:r>
              <a:rPr lang="en-US" dirty="0" smtClean="0"/>
              <a:t>Emphasize that the TB case, observer, and facilitator will all provide feedback</a:t>
            </a:r>
            <a:r>
              <a:rPr lang="en-US" baseline="0" dirty="0" smtClean="0"/>
              <a:t> to the </a:t>
            </a:r>
            <a:r>
              <a:rPr lang="en-US" baseline="0" dirty="0" smtClean="0"/>
              <a:t>interviewer</a:t>
            </a:r>
            <a:endParaRPr lang="en-US" dirty="0" smtClean="0"/>
          </a:p>
          <a:p>
            <a:pPr defTabSz="897301">
              <a:buFont typeface="Arial" pitchFamily="34" charset="0"/>
              <a:buChar char="•"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>
              <a:buFont typeface="Arial" pitchFamily="34" charset="0"/>
              <a:buChar char="•"/>
              <a:defRPr/>
            </a:pPr>
            <a:r>
              <a:rPr lang="en-US" dirty="0" smtClean="0"/>
              <a:t>Review</a:t>
            </a:r>
            <a:r>
              <a:rPr lang="en-US" baseline="0" dirty="0" smtClean="0"/>
              <a:t> slide content</a:t>
            </a:r>
            <a:endParaRPr lang="en-US" dirty="0" smtClean="0"/>
          </a:p>
          <a:p>
            <a:pPr defTabSz="897301">
              <a:buFont typeface="Arial" pitchFamily="34" charset="0"/>
              <a:buChar char="•"/>
              <a:defRPr/>
            </a:pPr>
            <a:r>
              <a:rPr lang="en-US" dirty="0" smtClean="0"/>
              <a:t>Note to facilitator:</a:t>
            </a:r>
            <a:r>
              <a:rPr lang="en-US" baseline="0" dirty="0" smtClean="0"/>
              <a:t> s</a:t>
            </a:r>
            <a:r>
              <a:rPr lang="en-US" dirty="0" smtClean="0"/>
              <a:t>tate that participants will</a:t>
            </a:r>
            <a:r>
              <a:rPr lang="en-US" baseline="0" dirty="0" smtClean="0"/>
              <a:t> be</a:t>
            </a:r>
            <a:r>
              <a:rPr lang="en-US" dirty="0" smtClean="0"/>
              <a:t> given their role play assignments so that they can become familiar with their</a:t>
            </a:r>
            <a:r>
              <a:rPr lang="en-US" baseline="0" dirty="0" smtClean="0"/>
              <a:t> roles</a:t>
            </a:r>
            <a:endParaRPr lang="en-US" dirty="0" smtClean="0"/>
          </a:p>
          <a:p>
            <a:pPr defTabSz="897301">
              <a:buFont typeface="Arial" pitchFamily="34" charset="0"/>
              <a:buChar char="•"/>
              <a:defRPr/>
            </a:pPr>
            <a:r>
              <a:rPr lang="en-US" dirty="0" smtClean="0"/>
              <a:t>Mention that facilitator will </a:t>
            </a:r>
            <a:r>
              <a:rPr lang="en-US" smtClean="0"/>
              <a:t>also provide </a:t>
            </a:r>
            <a:r>
              <a:rPr lang="en-US" baseline="0" smtClean="0"/>
              <a:t>feedback </a:t>
            </a:r>
            <a:r>
              <a:rPr lang="en-US" baseline="0" dirty="0" smtClean="0"/>
              <a:t>on the role play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5E76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fld id="{97BA974B-15D7-4D53-B964-BA40E557386C}" type="slidenum">
              <a:rPr lang="en-US" sz="2000" smtClean="0">
                <a:solidFill>
                  <a:srgbClr val="000000"/>
                </a:solidFill>
              </a:rPr>
              <a:pPr/>
              <a:t>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Contact Investigation Role Plays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Role Plays (1)</a:t>
            </a:r>
          </a:p>
        </p:txBody>
      </p:sp>
      <p:sp>
        <p:nvSpPr>
          <p:cNvPr id="19763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297179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The purpose of the role play is to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Gain practice interviewing a case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Receive performance feedback from facilitators and other participants</a:t>
            </a:r>
          </a:p>
        </p:txBody>
      </p:sp>
      <p:sp>
        <p:nvSpPr>
          <p:cNvPr id="197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EC6CF5-A802-41DE-BDB4-3A37B7B07E73}" type="slidenum">
              <a:rPr lang="en-US" sz="2000" smtClean="0">
                <a:solidFill>
                  <a:srgbClr val="000000"/>
                </a:solidFill>
              </a:rPr>
              <a:pPr/>
              <a:t>2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Role Plays (2)</a:t>
            </a:r>
          </a:p>
        </p:txBody>
      </p:sp>
      <p:sp>
        <p:nvSpPr>
          <p:cNvPr id="198665" name="Rectangle 435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229600" cy="2438400"/>
          </a:xfrm>
          <a:noFill/>
        </p:spPr>
        <p:txBody>
          <a:bodyPr>
            <a:normAutofit/>
          </a:bodyPr>
          <a:lstStyle/>
          <a:p>
            <a:r>
              <a:rPr lang="en-US" sz="2800" dirty="0" smtClean="0"/>
              <a:t>There are 3 roles that are played within each role play; TB case, interviewer, and observer</a:t>
            </a:r>
          </a:p>
          <a:p>
            <a:pPr eaLnBrk="1" hangingPunct="1"/>
            <a:r>
              <a:rPr lang="en-US" sz="2800" dirty="0" smtClean="0"/>
              <a:t>During </a:t>
            </a:r>
            <a:r>
              <a:rPr lang="en-US" sz="2800" smtClean="0"/>
              <a:t>the </a:t>
            </a:r>
            <a:r>
              <a:rPr lang="en-US" sz="2800" smtClean="0"/>
              <a:t>exercise, each </a:t>
            </a:r>
            <a:r>
              <a:rPr lang="en-US" sz="2800" dirty="0" smtClean="0"/>
              <a:t>participant will have the opportunity to play each of the roles</a:t>
            </a:r>
          </a:p>
        </p:txBody>
      </p:sp>
      <p:sp>
        <p:nvSpPr>
          <p:cNvPr id="198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67FAD-B73E-43DC-AEAE-4E77BF7B4B1D}" type="slidenum">
              <a:rPr lang="en-US" sz="2000" smtClean="0">
                <a:solidFill>
                  <a:srgbClr val="000000"/>
                </a:solidFill>
              </a:rPr>
              <a:pPr/>
              <a:t>3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98660" name="Freeform 126"/>
          <p:cNvSpPr>
            <a:spLocks/>
          </p:cNvSpPr>
          <p:nvPr/>
        </p:nvSpPr>
        <p:spPr bwMode="auto">
          <a:xfrm>
            <a:off x="6727825" y="4140200"/>
            <a:ext cx="187325" cy="200025"/>
          </a:xfrm>
          <a:custGeom>
            <a:avLst/>
            <a:gdLst>
              <a:gd name="T0" fmla="*/ 2147483647 w 237"/>
              <a:gd name="T1" fmla="*/ 0 h 252"/>
              <a:gd name="T2" fmla="*/ 2147483647 w 237"/>
              <a:gd name="T3" fmla="*/ 2147483647 h 252"/>
              <a:gd name="T4" fmla="*/ 2147483647 w 237"/>
              <a:gd name="T5" fmla="*/ 2147483647 h 252"/>
              <a:gd name="T6" fmla="*/ 2147483647 w 237"/>
              <a:gd name="T7" fmla="*/ 2147483647 h 252"/>
              <a:gd name="T8" fmla="*/ 2147483647 w 237"/>
              <a:gd name="T9" fmla="*/ 2147483647 h 252"/>
              <a:gd name="T10" fmla="*/ 2147483647 w 237"/>
              <a:gd name="T11" fmla="*/ 2147483647 h 252"/>
              <a:gd name="T12" fmla="*/ 2147483647 w 237"/>
              <a:gd name="T13" fmla="*/ 2147483647 h 252"/>
              <a:gd name="T14" fmla="*/ 2147483647 w 237"/>
              <a:gd name="T15" fmla="*/ 2147483647 h 252"/>
              <a:gd name="T16" fmla="*/ 0 w 237"/>
              <a:gd name="T17" fmla="*/ 2147483647 h 252"/>
              <a:gd name="T18" fmla="*/ 2147483647 w 237"/>
              <a:gd name="T19" fmla="*/ 2147483647 h 252"/>
              <a:gd name="T20" fmla="*/ 2147483647 w 237"/>
              <a:gd name="T21" fmla="*/ 2147483647 h 252"/>
              <a:gd name="T22" fmla="*/ 2147483647 w 237"/>
              <a:gd name="T23" fmla="*/ 2147483647 h 252"/>
              <a:gd name="T24" fmla="*/ 2147483647 w 237"/>
              <a:gd name="T25" fmla="*/ 2147483647 h 252"/>
              <a:gd name="T26" fmla="*/ 2147483647 w 237"/>
              <a:gd name="T27" fmla="*/ 2147483647 h 252"/>
              <a:gd name="T28" fmla="*/ 2147483647 w 237"/>
              <a:gd name="T29" fmla="*/ 2147483647 h 252"/>
              <a:gd name="T30" fmla="*/ 2147483647 w 237"/>
              <a:gd name="T31" fmla="*/ 2147483647 h 252"/>
              <a:gd name="T32" fmla="*/ 2147483647 w 237"/>
              <a:gd name="T33" fmla="*/ 2147483647 h 252"/>
              <a:gd name="T34" fmla="*/ 2147483647 w 237"/>
              <a:gd name="T35" fmla="*/ 2147483647 h 252"/>
              <a:gd name="T36" fmla="*/ 2147483647 w 237"/>
              <a:gd name="T37" fmla="*/ 2147483647 h 252"/>
              <a:gd name="T38" fmla="*/ 2147483647 w 237"/>
              <a:gd name="T39" fmla="*/ 2147483647 h 252"/>
              <a:gd name="T40" fmla="*/ 2147483647 w 237"/>
              <a:gd name="T41" fmla="*/ 2147483647 h 252"/>
              <a:gd name="T42" fmla="*/ 2147483647 w 237"/>
              <a:gd name="T43" fmla="*/ 2147483647 h 252"/>
              <a:gd name="T44" fmla="*/ 2147483647 w 237"/>
              <a:gd name="T45" fmla="*/ 2147483647 h 252"/>
              <a:gd name="T46" fmla="*/ 2147483647 w 237"/>
              <a:gd name="T47" fmla="*/ 2147483647 h 252"/>
              <a:gd name="T48" fmla="*/ 2147483647 w 237"/>
              <a:gd name="T49" fmla="*/ 2147483647 h 252"/>
              <a:gd name="T50" fmla="*/ 2147483647 w 237"/>
              <a:gd name="T51" fmla="*/ 2147483647 h 252"/>
              <a:gd name="T52" fmla="*/ 2147483647 w 237"/>
              <a:gd name="T53" fmla="*/ 2147483647 h 252"/>
              <a:gd name="T54" fmla="*/ 2147483647 w 237"/>
              <a:gd name="T55" fmla="*/ 2147483647 h 252"/>
              <a:gd name="T56" fmla="*/ 2147483647 w 237"/>
              <a:gd name="T57" fmla="*/ 2147483647 h 252"/>
              <a:gd name="T58" fmla="*/ 2147483647 w 237"/>
              <a:gd name="T59" fmla="*/ 0 h 252"/>
              <a:gd name="T60" fmla="*/ 2147483647 w 237"/>
              <a:gd name="T61" fmla="*/ 0 h 25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37"/>
              <a:gd name="T94" fmla="*/ 0 h 252"/>
              <a:gd name="T95" fmla="*/ 237 w 237"/>
              <a:gd name="T96" fmla="*/ 252 h 25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37" h="252">
                <a:moveTo>
                  <a:pt x="22" y="0"/>
                </a:moveTo>
                <a:lnTo>
                  <a:pt x="25" y="37"/>
                </a:lnTo>
                <a:lnTo>
                  <a:pt x="25" y="77"/>
                </a:lnTo>
                <a:lnTo>
                  <a:pt x="21" y="120"/>
                </a:lnTo>
                <a:lnTo>
                  <a:pt x="16" y="160"/>
                </a:lnTo>
                <a:lnTo>
                  <a:pt x="11" y="196"/>
                </a:lnTo>
                <a:lnTo>
                  <a:pt x="6" y="226"/>
                </a:lnTo>
                <a:lnTo>
                  <a:pt x="2" y="246"/>
                </a:lnTo>
                <a:lnTo>
                  <a:pt x="0" y="252"/>
                </a:lnTo>
                <a:lnTo>
                  <a:pt x="34" y="252"/>
                </a:lnTo>
                <a:lnTo>
                  <a:pt x="35" y="251"/>
                </a:lnTo>
                <a:lnTo>
                  <a:pt x="40" y="249"/>
                </a:lnTo>
                <a:lnTo>
                  <a:pt x="46" y="246"/>
                </a:lnTo>
                <a:lnTo>
                  <a:pt x="56" y="241"/>
                </a:lnTo>
                <a:lnTo>
                  <a:pt x="67" y="234"/>
                </a:lnTo>
                <a:lnTo>
                  <a:pt x="80" y="226"/>
                </a:lnTo>
                <a:lnTo>
                  <a:pt x="94" y="217"/>
                </a:lnTo>
                <a:lnTo>
                  <a:pt x="109" y="206"/>
                </a:lnTo>
                <a:lnTo>
                  <a:pt x="124" y="194"/>
                </a:lnTo>
                <a:lnTo>
                  <a:pt x="140" y="181"/>
                </a:lnTo>
                <a:lnTo>
                  <a:pt x="155" y="167"/>
                </a:lnTo>
                <a:lnTo>
                  <a:pt x="171" y="152"/>
                </a:lnTo>
                <a:lnTo>
                  <a:pt x="185" y="136"/>
                </a:lnTo>
                <a:lnTo>
                  <a:pt x="197" y="119"/>
                </a:lnTo>
                <a:lnTo>
                  <a:pt x="209" y="100"/>
                </a:lnTo>
                <a:lnTo>
                  <a:pt x="219" y="81"/>
                </a:lnTo>
                <a:lnTo>
                  <a:pt x="228" y="57"/>
                </a:lnTo>
                <a:lnTo>
                  <a:pt x="233" y="35"/>
                </a:lnTo>
                <a:lnTo>
                  <a:pt x="235" y="16"/>
                </a:lnTo>
                <a:lnTo>
                  <a:pt x="237" y="0"/>
                </a:lnTo>
                <a:lnTo>
                  <a:pt x="2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8661" name="Freeform 156"/>
          <p:cNvSpPr>
            <a:spLocks/>
          </p:cNvSpPr>
          <p:nvPr/>
        </p:nvSpPr>
        <p:spPr bwMode="auto">
          <a:xfrm>
            <a:off x="6318250" y="4365625"/>
            <a:ext cx="158750" cy="25400"/>
          </a:xfrm>
          <a:custGeom>
            <a:avLst/>
            <a:gdLst>
              <a:gd name="T0" fmla="*/ 2147483647 w 200"/>
              <a:gd name="T1" fmla="*/ 2147483647 h 33"/>
              <a:gd name="T2" fmla="*/ 2147483647 w 200"/>
              <a:gd name="T3" fmla="*/ 2147483647 h 33"/>
              <a:gd name="T4" fmla="*/ 2147483647 w 200"/>
              <a:gd name="T5" fmla="*/ 2147483647 h 33"/>
              <a:gd name="T6" fmla="*/ 2147483647 w 200"/>
              <a:gd name="T7" fmla="*/ 2147483647 h 33"/>
              <a:gd name="T8" fmla="*/ 2147483647 w 200"/>
              <a:gd name="T9" fmla="*/ 2147483647 h 33"/>
              <a:gd name="T10" fmla="*/ 2147483647 w 200"/>
              <a:gd name="T11" fmla="*/ 2147483647 h 33"/>
              <a:gd name="T12" fmla="*/ 2147483647 w 200"/>
              <a:gd name="T13" fmla="*/ 2147483647 h 33"/>
              <a:gd name="T14" fmla="*/ 2147483647 w 200"/>
              <a:gd name="T15" fmla="*/ 2147483647 h 33"/>
              <a:gd name="T16" fmla="*/ 0 w 200"/>
              <a:gd name="T17" fmla="*/ 2147483647 h 33"/>
              <a:gd name="T18" fmla="*/ 2147483647 w 200"/>
              <a:gd name="T19" fmla="*/ 2147483647 h 33"/>
              <a:gd name="T20" fmla="*/ 2147483647 w 200"/>
              <a:gd name="T21" fmla="*/ 2147483647 h 33"/>
              <a:gd name="T22" fmla="*/ 2147483647 w 200"/>
              <a:gd name="T23" fmla="*/ 2147483647 h 33"/>
              <a:gd name="T24" fmla="*/ 2147483647 w 200"/>
              <a:gd name="T25" fmla="*/ 2147483647 h 33"/>
              <a:gd name="T26" fmla="*/ 2147483647 w 200"/>
              <a:gd name="T27" fmla="*/ 0 h 33"/>
              <a:gd name="T28" fmla="*/ 2147483647 w 200"/>
              <a:gd name="T29" fmla="*/ 2147483647 h 3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0"/>
              <a:gd name="T46" fmla="*/ 0 h 33"/>
              <a:gd name="T47" fmla="*/ 200 w 200"/>
              <a:gd name="T48" fmla="*/ 33 h 3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0" h="33">
                <a:moveTo>
                  <a:pt x="128" y="1"/>
                </a:moveTo>
                <a:lnTo>
                  <a:pt x="107" y="1"/>
                </a:lnTo>
                <a:lnTo>
                  <a:pt x="86" y="2"/>
                </a:lnTo>
                <a:lnTo>
                  <a:pt x="65" y="5"/>
                </a:lnTo>
                <a:lnTo>
                  <a:pt x="44" y="10"/>
                </a:lnTo>
                <a:lnTo>
                  <a:pt x="27" y="16"/>
                </a:lnTo>
                <a:lnTo>
                  <a:pt x="13" y="21"/>
                </a:lnTo>
                <a:lnTo>
                  <a:pt x="4" y="27"/>
                </a:lnTo>
                <a:lnTo>
                  <a:pt x="0" y="33"/>
                </a:lnTo>
                <a:lnTo>
                  <a:pt x="200" y="33"/>
                </a:lnTo>
                <a:lnTo>
                  <a:pt x="198" y="26"/>
                </a:lnTo>
                <a:lnTo>
                  <a:pt x="196" y="16"/>
                </a:lnTo>
                <a:lnTo>
                  <a:pt x="190" y="6"/>
                </a:lnTo>
                <a:lnTo>
                  <a:pt x="182" y="0"/>
                </a:lnTo>
                <a:lnTo>
                  <a:pt x="128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8662" name="Freeform 157"/>
          <p:cNvSpPr>
            <a:spLocks/>
          </p:cNvSpPr>
          <p:nvPr/>
        </p:nvSpPr>
        <p:spPr bwMode="auto">
          <a:xfrm>
            <a:off x="6697663" y="4364038"/>
            <a:ext cx="163512" cy="26987"/>
          </a:xfrm>
          <a:custGeom>
            <a:avLst/>
            <a:gdLst>
              <a:gd name="T0" fmla="*/ 2147483647 w 206"/>
              <a:gd name="T1" fmla="*/ 2147483647 h 34"/>
              <a:gd name="T2" fmla="*/ 2147483647 w 206"/>
              <a:gd name="T3" fmla="*/ 2147483647 h 34"/>
              <a:gd name="T4" fmla="*/ 2147483647 w 206"/>
              <a:gd name="T5" fmla="*/ 2147483647 h 34"/>
              <a:gd name="T6" fmla="*/ 2147483647 w 206"/>
              <a:gd name="T7" fmla="*/ 2147483647 h 34"/>
              <a:gd name="T8" fmla="*/ 2147483647 w 206"/>
              <a:gd name="T9" fmla="*/ 2147483647 h 34"/>
              <a:gd name="T10" fmla="*/ 2147483647 w 206"/>
              <a:gd name="T11" fmla="*/ 2147483647 h 34"/>
              <a:gd name="T12" fmla="*/ 2147483647 w 206"/>
              <a:gd name="T13" fmla="*/ 2147483647 h 34"/>
              <a:gd name="T14" fmla="*/ 2147483647 w 206"/>
              <a:gd name="T15" fmla="*/ 2147483647 h 34"/>
              <a:gd name="T16" fmla="*/ 2147483647 w 206"/>
              <a:gd name="T17" fmla="*/ 2147483647 h 34"/>
              <a:gd name="T18" fmla="*/ 0 w 206"/>
              <a:gd name="T19" fmla="*/ 2147483647 h 34"/>
              <a:gd name="T20" fmla="*/ 2147483647 w 206"/>
              <a:gd name="T21" fmla="*/ 2147483647 h 34"/>
              <a:gd name="T22" fmla="*/ 2147483647 w 206"/>
              <a:gd name="T23" fmla="*/ 2147483647 h 34"/>
              <a:gd name="T24" fmla="*/ 2147483647 w 206"/>
              <a:gd name="T25" fmla="*/ 2147483647 h 34"/>
              <a:gd name="T26" fmla="*/ 2147483647 w 206"/>
              <a:gd name="T27" fmla="*/ 0 h 34"/>
              <a:gd name="T28" fmla="*/ 2147483647 w 206"/>
              <a:gd name="T29" fmla="*/ 2147483647 h 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6"/>
              <a:gd name="T46" fmla="*/ 0 h 34"/>
              <a:gd name="T47" fmla="*/ 206 w 206"/>
              <a:gd name="T48" fmla="*/ 34 h 3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6" h="34">
                <a:moveTo>
                  <a:pt x="84" y="2"/>
                </a:moveTo>
                <a:lnTo>
                  <a:pt x="105" y="2"/>
                </a:lnTo>
                <a:lnTo>
                  <a:pt x="127" y="3"/>
                </a:lnTo>
                <a:lnTo>
                  <a:pt x="148" y="6"/>
                </a:lnTo>
                <a:lnTo>
                  <a:pt x="166" y="11"/>
                </a:lnTo>
                <a:lnTo>
                  <a:pt x="182" y="17"/>
                </a:lnTo>
                <a:lnTo>
                  <a:pt x="195" y="22"/>
                </a:lnTo>
                <a:lnTo>
                  <a:pt x="203" y="28"/>
                </a:lnTo>
                <a:lnTo>
                  <a:pt x="206" y="34"/>
                </a:lnTo>
                <a:lnTo>
                  <a:pt x="0" y="34"/>
                </a:lnTo>
                <a:lnTo>
                  <a:pt x="1" y="27"/>
                </a:lnTo>
                <a:lnTo>
                  <a:pt x="5" y="17"/>
                </a:lnTo>
                <a:lnTo>
                  <a:pt x="12" y="7"/>
                </a:lnTo>
                <a:lnTo>
                  <a:pt x="23" y="0"/>
                </a:lnTo>
                <a:lnTo>
                  <a:pt x="84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8663" name="AutoShape 304"/>
          <p:cNvSpPr>
            <a:spLocks noChangeAspect="1" noChangeArrowheads="1" noTextEdit="1"/>
          </p:cNvSpPr>
          <p:nvPr/>
        </p:nvSpPr>
        <p:spPr bwMode="auto">
          <a:xfrm rot="-1095578">
            <a:off x="6489700" y="1676400"/>
            <a:ext cx="12065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443"/>
          <p:cNvGrpSpPr>
            <a:grpSpLocks/>
          </p:cNvGrpSpPr>
          <p:nvPr/>
        </p:nvGrpSpPr>
        <p:grpSpPr bwMode="auto">
          <a:xfrm>
            <a:off x="914400" y="3581401"/>
            <a:ext cx="1905000" cy="2341564"/>
            <a:chOff x="672" y="2078"/>
            <a:chExt cx="1200" cy="1475"/>
          </a:xfrm>
        </p:grpSpPr>
        <p:pic>
          <p:nvPicPr>
            <p:cNvPr id="198677" name="Picture 169" descr="MCj042383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28844">
              <a:off x="768" y="2078"/>
              <a:ext cx="950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678" name="Text Box 431"/>
            <p:cNvSpPr txBox="1">
              <a:spLocks noChangeArrowheads="1"/>
            </p:cNvSpPr>
            <p:nvPr/>
          </p:nvSpPr>
          <p:spPr bwMode="auto">
            <a:xfrm>
              <a:off x="672" y="2826"/>
              <a:ext cx="1200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</a:rPr>
                <a:t>TB Case 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</a:rPr>
                <a:t>who is being interviewed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</a:p>
          </p:txBody>
        </p:sp>
      </p:grpSp>
      <p:grpSp>
        <p:nvGrpSpPr>
          <p:cNvPr id="3" name="Group 458"/>
          <p:cNvGrpSpPr>
            <a:grpSpLocks/>
          </p:cNvGrpSpPr>
          <p:nvPr/>
        </p:nvGrpSpPr>
        <p:grpSpPr bwMode="auto">
          <a:xfrm>
            <a:off x="5638800" y="3565525"/>
            <a:ext cx="2895600" cy="2835275"/>
            <a:chOff x="3648" y="2204"/>
            <a:chExt cx="1824" cy="1786"/>
          </a:xfrm>
        </p:grpSpPr>
        <p:sp>
          <p:nvSpPr>
            <p:cNvPr id="198675" name="Text Box 433"/>
            <p:cNvSpPr txBox="1">
              <a:spLocks noChangeArrowheads="1"/>
            </p:cNvSpPr>
            <p:nvPr/>
          </p:nvSpPr>
          <p:spPr bwMode="auto">
            <a:xfrm>
              <a:off x="3648" y="3010"/>
              <a:ext cx="1824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</a:rPr>
                <a:t>Observer</a:t>
              </a:r>
              <a:br>
                <a:rPr lang="en-US" sz="2400" b="1" dirty="0">
                  <a:solidFill>
                    <a:srgbClr val="000000"/>
                  </a:solidFill>
                </a:rPr>
              </a:br>
              <a:r>
                <a:rPr lang="en-US" b="1" dirty="0">
                  <a:solidFill>
                    <a:srgbClr val="000000"/>
                  </a:solidFill>
                </a:rPr>
                <a:t>who observes the role play and provides verbal and written feedback to the health care worker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</a:p>
          </p:txBody>
        </p:sp>
        <p:pic>
          <p:nvPicPr>
            <p:cNvPr id="198676" name="Picture 452" descr="j04244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4" y="2204"/>
              <a:ext cx="939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457"/>
          <p:cNvGrpSpPr>
            <a:grpSpLocks/>
          </p:cNvGrpSpPr>
          <p:nvPr/>
        </p:nvGrpSpPr>
        <p:grpSpPr bwMode="auto">
          <a:xfrm>
            <a:off x="3124200" y="3505200"/>
            <a:ext cx="2438400" cy="2727325"/>
            <a:chOff x="2115" y="2193"/>
            <a:chExt cx="1536" cy="1718"/>
          </a:xfrm>
        </p:grpSpPr>
        <p:sp>
          <p:nvSpPr>
            <p:cNvPr id="198668" name="Text Box 432"/>
            <p:cNvSpPr txBox="1">
              <a:spLocks noChangeArrowheads="1"/>
            </p:cNvSpPr>
            <p:nvPr/>
          </p:nvSpPr>
          <p:spPr bwMode="auto">
            <a:xfrm>
              <a:off x="2115" y="3047"/>
              <a:ext cx="153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</a:rPr>
                <a:t>Health Care </a:t>
              </a:r>
              <a:br>
                <a:rPr lang="en-US" sz="2400" b="1" dirty="0">
                  <a:solidFill>
                    <a:srgbClr val="000000"/>
                  </a:solidFill>
                </a:rPr>
              </a:br>
              <a:r>
                <a:rPr lang="en-US" sz="2400" b="1" dirty="0">
                  <a:solidFill>
                    <a:srgbClr val="000000"/>
                  </a:solidFill>
                </a:rPr>
                <a:t>Worker</a:t>
              </a:r>
              <a:br>
                <a:rPr lang="en-US" sz="2400" b="1" dirty="0">
                  <a:solidFill>
                    <a:srgbClr val="000000"/>
                  </a:solidFill>
                </a:rPr>
              </a:br>
              <a:r>
                <a:rPr lang="en-US" b="1" dirty="0">
                  <a:solidFill>
                    <a:srgbClr val="000000"/>
                  </a:solidFill>
                </a:rPr>
                <a:t>who interviews</a:t>
              </a:r>
              <a:br>
                <a:rPr lang="en-US" b="1" dirty="0">
                  <a:solidFill>
                    <a:srgbClr val="000000"/>
                  </a:solidFill>
                </a:rPr>
              </a:br>
              <a:r>
                <a:rPr lang="en-US" b="1" dirty="0">
                  <a:solidFill>
                    <a:srgbClr val="000000"/>
                  </a:solidFill>
                </a:rPr>
                <a:t>the case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456"/>
            <p:cNvGrpSpPr>
              <a:grpSpLocks/>
            </p:cNvGrpSpPr>
            <p:nvPr/>
          </p:nvGrpSpPr>
          <p:grpSpPr bwMode="auto">
            <a:xfrm>
              <a:off x="2481" y="2193"/>
              <a:ext cx="749" cy="834"/>
              <a:chOff x="2370" y="2182"/>
              <a:chExt cx="749" cy="834"/>
            </a:xfrm>
          </p:grpSpPr>
          <p:grpSp>
            <p:nvGrpSpPr>
              <p:cNvPr id="6" name="Group 167"/>
              <p:cNvGrpSpPr>
                <a:grpSpLocks noChangeAspect="1"/>
              </p:cNvGrpSpPr>
              <p:nvPr/>
            </p:nvGrpSpPr>
            <p:grpSpPr bwMode="auto">
              <a:xfrm>
                <a:off x="2540" y="2182"/>
                <a:ext cx="453" cy="504"/>
                <a:chOff x="1872" y="1516"/>
                <a:chExt cx="1008" cy="1124"/>
              </a:xfrm>
            </p:grpSpPr>
            <p:sp>
              <p:nvSpPr>
                <p:cNvPr id="900256" name="AutoShap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1872" y="1583"/>
                  <a:ext cx="1008" cy="1057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0258" name="AutoShape 162"/>
                <p:cNvSpPr>
                  <a:spLocks noChangeAspect="1" noChangeArrowheads="1"/>
                </p:cNvSpPr>
                <p:nvPr/>
              </p:nvSpPr>
              <p:spPr bwMode="auto">
                <a:xfrm rot="21287982" flipH="1">
                  <a:off x="2159" y="1516"/>
                  <a:ext cx="672" cy="433"/>
                </a:xfrm>
                <a:prstGeom prst="rtTriangl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0261" name="AutoShape 165"/>
                <p:cNvSpPr>
                  <a:spLocks noChangeAspect="1" noChangeArrowheads="1"/>
                </p:cNvSpPr>
                <p:nvPr/>
              </p:nvSpPr>
              <p:spPr bwMode="auto">
                <a:xfrm rot="312018">
                  <a:off x="1872" y="1525"/>
                  <a:ext cx="672" cy="433"/>
                </a:xfrm>
                <a:prstGeom prst="rtTriangl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82353"/>
                        <a:invGamma/>
                      </a:schemeClr>
                    </a:gs>
                  </a:gsLst>
                  <a:path path="rect">
                    <a:fillToRect r="100000" b="100000"/>
                  </a:path>
                </a:gra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98671" name="Picture 453" descr="j04338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70" y="2267"/>
                <a:ext cx="749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143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Contact Investigation Role Plays</vt:lpstr>
      <vt:lpstr>Role Plays (1)</vt:lpstr>
      <vt:lpstr>Role Plays (2)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Investigation Role Plays</dc:title>
  <dc:creator>pkb0</dc:creator>
  <cp:lastModifiedBy>Segerlind, Sarah (CDC/OID/NCHHSTP)</cp:lastModifiedBy>
  <cp:revision>10</cp:revision>
  <dcterms:created xsi:type="dcterms:W3CDTF">2011-08-25T19:37:16Z</dcterms:created>
  <dcterms:modified xsi:type="dcterms:W3CDTF">2013-05-02T15:40:06Z</dcterms:modified>
</cp:coreProperties>
</file>