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60" r:id="rId4"/>
    <p:sldId id="259" r:id="rId5"/>
    <p:sldId id="28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75311" autoAdjust="0"/>
  </p:normalViewPr>
  <p:slideViewPr>
    <p:cSldViewPr>
      <p:cViewPr varScale="1">
        <p:scale>
          <a:sx n="77" d="100"/>
          <a:sy n="77" d="100"/>
        </p:scale>
        <p:origin x="-8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4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B17077-E030-48D5-BA9C-4E1BB5A8E3D7}" type="datetimeFigureOut">
              <a:rPr lang="en-US" smtClean="0"/>
              <a:pPr/>
              <a:t>7/15/2013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F39276-9037-426F-A1DB-BDA3049F7271}" type="slidenum">
              <a:rPr lang="en-US" smtClean="0"/>
              <a:pPr/>
              <a:t>‹#›</a:t>
            </a:fld>
            <a:endParaRPr lang="en-US"/>
          </a:p>
        </p:txBody>
      </p:sp>
    </p:spTree>
    <p:extLst>
      <p:ext uri="{BB962C8B-B14F-4D97-AF65-F5344CB8AC3E}">
        <p14:creationId xmlns:p14="http://schemas.microsoft.com/office/powerpoint/2010/main" val="309134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Explain to participants that</a:t>
            </a:r>
            <a:r>
              <a:rPr lang="en-US" baseline="0" dirty="0" smtClean="0"/>
              <a:t> this section will focus on the need to consider culture and life situations when communicating with cases and contacts during a CI</a:t>
            </a:r>
          </a:p>
          <a:p>
            <a:pPr>
              <a:buFont typeface="Arial" pitchFamily="34" charset="0"/>
              <a:buChar char="•"/>
            </a:pPr>
            <a:r>
              <a:rPr lang="en-US" b="1" i="1" u="sng" baseline="0" dirty="0" smtClean="0"/>
              <a:t>Note for facilitator: </a:t>
            </a:r>
            <a:r>
              <a:rPr lang="en-US" b="0" i="1" baseline="0" dirty="0" smtClean="0"/>
              <a:t>Use examples about groups commonly seen in the participant’s jurisdiction (</a:t>
            </a:r>
            <a:r>
              <a:rPr lang="en-US" i="1" dirty="0" smtClean="0"/>
              <a:t>e.g., </a:t>
            </a:r>
            <a:r>
              <a:rPr lang="en-US" b="0" i="1" baseline="0" dirty="0" smtClean="0"/>
              <a:t>homeless, prison populations)</a:t>
            </a:r>
            <a:endParaRPr lang="en-US" b="1" i="1"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 </a:t>
            </a:r>
            <a:r>
              <a:rPr lang="en-US" baseline="0" dirty="0" smtClean="0"/>
              <a:t>Explain that this exercise will help everyone understand diversity and how we define ourselves</a:t>
            </a:r>
          </a:p>
          <a:p>
            <a:pPr>
              <a:buFont typeface="Arial" pitchFamily="34" charset="0"/>
              <a:buChar char="•"/>
            </a:pPr>
            <a:endParaRPr lang="en-US" baseline="0" dirty="0" smtClean="0"/>
          </a:p>
          <a:p>
            <a:pPr>
              <a:buFont typeface="Arial" pitchFamily="34" charset="0"/>
              <a:buChar char="•"/>
            </a:pPr>
            <a:r>
              <a:rPr lang="en-US" baseline="0" dirty="0" smtClean="0"/>
              <a:t> </a:t>
            </a:r>
            <a:r>
              <a:rPr lang="en-US" b="1" i="1" u="sng" baseline="0" dirty="0" smtClean="0"/>
              <a:t>Note to facilitator</a:t>
            </a:r>
            <a:r>
              <a:rPr lang="en-US" b="1" baseline="0" dirty="0" smtClean="0"/>
              <a:t>:</a:t>
            </a:r>
            <a:r>
              <a:rPr lang="en-US" baseline="0" dirty="0" smtClean="0"/>
              <a:t> Follow instructions provided in Appendix M: </a:t>
            </a:r>
            <a:r>
              <a:rPr lang="en-US" i="1" baseline="0" dirty="0" smtClean="0"/>
              <a:t>“</a:t>
            </a:r>
            <a:r>
              <a:rPr lang="en-US" i="1" dirty="0"/>
              <a:t>Exercise – What is Diversity? </a:t>
            </a:r>
            <a:r>
              <a:rPr lang="en-US" b="0" i="1" baseline="0" dirty="0" smtClean="0"/>
              <a:t>– Instructions for Facilitator” </a:t>
            </a:r>
          </a:p>
          <a:p>
            <a:pPr>
              <a:buFont typeface="Arial" pitchFamily="34" charset="0"/>
              <a:buChar char="•"/>
            </a:pPr>
            <a:endParaRPr lang="en-US" b="0" i="1" baseline="0" dirty="0" smtClean="0"/>
          </a:p>
          <a:p>
            <a:pPr>
              <a:buFont typeface="Arial" pitchFamily="34" charset="0"/>
              <a:buChar char="•"/>
            </a:pPr>
            <a:r>
              <a:rPr lang="en-US" b="1" i="1" u="sng" dirty="0" smtClean="0"/>
              <a:t>Note to facilitator:</a:t>
            </a:r>
            <a:r>
              <a:rPr lang="en-US" b="1" i="1" baseline="0" dirty="0" smtClean="0"/>
              <a:t>  </a:t>
            </a:r>
            <a:r>
              <a:rPr lang="en-US" b="0" i="1" baseline="0" dirty="0" smtClean="0"/>
              <a:t>Please feel free to use other cultural competency activities in place of this exercise</a:t>
            </a:r>
            <a:endParaRPr lang="en-US" b="0" i="1"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F4951E5-DAF4-4F23-A35E-4B92A3564221}" type="slidenum">
              <a:rPr lang="en-US">
                <a:solidFill>
                  <a:prstClr val="black"/>
                </a:solidFill>
              </a:rPr>
              <a:pPr/>
              <a:t>12</a:t>
            </a:fld>
            <a:endParaRPr lang="en-US">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pPr>
              <a:buFont typeface="Arial" pitchFamily="34" charset="0"/>
              <a:buChar char="•"/>
            </a:pPr>
            <a:r>
              <a:rPr lang="en-US" sz="1400" dirty="0"/>
              <a:t> Review slide content </a:t>
            </a:r>
          </a:p>
          <a:p>
            <a:pPr>
              <a:buFont typeface="Arial" pitchFamily="34" charset="0"/>
              <a:buChar char="•"/>
            </a:pPr>
            <a:endParaRPr lang="en-US" sz="1400" dirty="0"/>
          </a:p>
          <a:p>
            <a:pPr>
              <a:buFont typeface="Arial" pitchFamily="34" charset="0"/>
              <a:buChar char="•"/>
            </a:pPr>
            <a:r>
              <a:rPr lang="en-US" sz="1400" dirty="0"/>
              <a:t> Ask participants how often they use questions such as these during an interview</a:t>
            </a:r>
          </a:p>
          <a:p>
            <a:pPr>
              <a:buFont typeface="Arial" pitchFamily="34" charset="0"/>
              <a:buChar char="•"/>
            </a:pPr>
            <a:endParaRPr lang="en-US" sz="1400" dirty="0"/>
          </a:p>
          <a:p>
            <a:pPr>
              <a:buFont typeface="Arial" pitchFamily="34" charset="0"/>
              <a:buChar char="•"/>
            </a:pPr>
            <a:r>
              <a:rPr lang="en-US" sz="1400" dirty="0"/>
              <a:t> State that health care workers need to focus on the person being interviewed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5769F8-B50A-42D8-8020-8DE13011E24F}" type="slidenum">
              <a:rPr lang="en-US">
                <a:solidFill>
                  <a:prstClr val="black"/>
                </a:solidFill>
              </a:rPr>
              <a:pPr/>
              <a:t>13</a:t>
            </a:fld>
            <a:endParaRPr lang="en-US">
              <a:solidFill>
                <a:prstClr val="black"/>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pPr>
              <a:buFont typeface="Arial" pitchFamily="34" charset="0"/>
              <a:buChar char="•"/>
            </a:pPr>
            <a:r>
              <a:rPr lang="en-US" sz="1400" dirty="0"/>
              <a:t> Review slide content</a:t>
            </a:r>
          </a:p>
          <a:p>
            <a:pPr>
              <a:buFont typeface="Arial" pitchFamily="34" charset="0"/>
              <a:buChar char="•"/>
            </a:pPr>
            <a:endParaRPr lang="en-US" sz="1400" dirty="0"/>
          </a:p>
          <a:p>
            <a:pPr>
              <a:buFont typeface="Arial" pitchFamily="34" charset="0"/>
              <a:buChar char="•"/>
            </a:pPr>
            <a:r>
              <a:rPr lang="en-US" sz="1400" dirty="0"/>
              <a:t> State that these are examples of personal information you need from an individual to perform a good CI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slide content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071731-75EA-4B7A-971B-6984D5CE6A5B}" type="slidenum">
              <a:rPr lang="en-US">
                <a:solidFill>
                  <a:prstClr val="black"/>
                </a:solidFill>
              </a:rPr>
              <a:pPr/>
              <a:t>15</a:t>
            </a:fld>
            <a:endParaRPr lang="en-US">
              <a:solidFill>
                <a:prstClr val="black"/>
              </a:solidFill>
            </a:endParaRPr>
          </a:p>
        </p:txBody>
      </p:sp>
      <p:sp>
        <p:nvSpPr>
          <p:cNvPr id="29798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97987" name="Rectangle 3"/>
          <p:cNvSpPr>
            <a:spLocks noGrp="1" noChangeArrowheads="1"/>
          </p:cNvSpPr>
          <p:nvPr>
            <p:ph type="body" idx="1"/>
          </p:nvPr>
        </p:nvSpPr>
        <p:spPr bwMode="auto">
          <a:xfrm>
            <a:off x="934720" y="4416428"/>
            <a:ext cx="5140960" cy="4183063"/>
          </a:xfrm>
          <a:prstGeom prst="rect">
            <a:avLst/>
          </a:prstGeom>
          <a:solidFill>
            <a:srgbClr val="FFFFFF"/>
          </a:solidFill>
          <a:ln>
            <a:solidFill>
              <a:srgbClr val="000000"/>
            </a:solidFill>
            <a:miter lim="800000"/>
            <a:headEnd/>
            <a:tailEnd/>
          </a:ln>
        </p:spPr>
        <p:txBody>
          <a:bodyPr/>
          <a:lstStyle/>
          <a:p>
            <a:pPr defTabSz="914350">
              <a:buFont typeface="Arial" pitchFamily="34" charset="0"/>
              <a:buChar char="•"/>
              <a:defRPr/>
            </a:pPr>
            <a:r>
              <a:rPr lang="en-US" sz="1400" dirty="0"/>
              <a:t> Review slide content</a:t>
            </a:r>
          </a:p>
          <a:p>
            <a:pPr>
              <a:buFont typeface="Arial" pitchFamily="34" charset="0"/>
              <a:buChar char="•"/>
            </a:pPr>
            <a:endParaRPr lang="en-US" sz="1400" dirty="0"/>
          </a:p>
          <a:p>
            <a:pPr>
              <a:buFont typeface="Arial" pitchFamily="34" charset="0"/>
              <a:buChar char="•"/>
            </a:pPr>
            <a:r>
              <a:rPr lang="en-US" sz="1400" dirty="0"/>
              <a:t> State that open-ended questions are best for generating helpful conversation.  The responses will help the interviewer learn more about the person and could lead to important </a:t>
            </a:r>
            <a:r>
              <a:rPr lang="en-US" sz="1400" dirty="0" smtClean="0"/>
              <a:t>insights.</a:t>
            </a:r>
            <a:endParaRPr lang="en-US"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7C051C8-4224-41C5-85E9-17E988044AB3}" type="slidenum">
              <a:rPr lang="en-US">
                <a:solidFill>
                  <a:prstClr val="black"/>
                </a:solidFill>
              </a:rPr>
              <a:pPr/>
              <a:t>16</a:t>
            </a:fld>
            <a:endParaRPr lang="en-US">
              <a:solidFill>
                <a:prstClr val="black"/>
              </a:solidFill>
            </a:endParaRPr>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pPr>
              <a:buFont typeface="Arial" pitchFamily="34" charset="0"/>
              <a:buChar char="•"/>
            </a:pPr>
            <a:r>
              <a:rPr lang="en-US" dirty="0" smtClean="0"/>
              <a:t> Review</a:t>
            </a:r>
            <a:r>
              <a:rPr lang="en-US" baseline="0" dirty="0" smtClean="0"/>
              <a:t> slide content</a:t>
            </a:r>
          </a:p>
          <a:p>
            <a:pPr>
              <a:buFont typeface="Arial" pitchFamily="34" charset="0"/>
              <a:buChar char="•"/>
            </a:pPr>
            <a:endParaRPr lang="en-US" dirty="0" smtClean="0"/>
          </a:p>
          <a:p>
            <a:pPr>
              <a:buFont typeface="Arial" pitchFamily="34" charset="0"/>
              <a:buChar char="•"/>
            </a:pPr>
            <a:r>
              <a:rPr lang="en-US" dirty="0" smtClean="0"/>
              <a:t> Discuss beliefs</a:t>
            </a:r>
            <a:r>
              <a:rPr lang="en-US" baseline="0" dirty="0" smtClean="0"/>
              <a:t> surrounding the </a:t>
            </a:r>
            <a:r>
              <a:rPr lang="en-US" dirty="0" smtClean="0"/>
              <a:t>BCG vaccine and its affect</a:t>
            </a:r>
            <a:r>
              <a:rPr lang="en-US" baseline="0" dirty="0" smtClean="0"/>
              <a:t> on TST.  For example, some patients may believe that a positive TST is the result of a BCG vaccination they received as a child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C6746CD-8166-4F6C-8E68-13860BB1DE63}" type="slidenum">
              <a:rPr lang="en-US">
                <a:solidFill>
                  <a:prstClr val="black"/>
                </a:solidFill>
              </a:rPr>
              <a:pPr/>
              <a:t>17</a:t>
            </a:fld>
            <a:endParaRPr lang="en-US">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pPr defTabSz="931774">
              <a:buFont typeface="Arial" pitchFamily="34" charset="0"/>
              <a:buChar char="•"/>
              <a:defRPr/>
            </a:pPr>
            <a:r>
              <a:rPr lang="en-US" dirty="0" smtClean="0"/>
              <a:t> Review</a:t>
            </a:r>
            <a:r>
              <a:rPr lang="en-US" baseline="0" dirty="0" smtClean="0"/>
              <a:t> the slide content</a:t>
            </a:r>
            <a:endParaRPr lang="en-US" dirty="0" smtClean="0"/>
          </a:p>
          <a:p>
            <a:pPr>
              <a:buFont typeface="Arial" pitchFamily="34" charset="0"/>
              <a:buChar char="•"/>
            </a:pPr>
            <a:endParaRPr lang="en-US" dirty="0" smtClean="0"/>
          </a:p>
          <a:p>
            <a:pPr>
              <a:buFont typeface="Arial" pitchFamily="34" charset="0"/>
              <a:buChar char="•"/>
            </a:pPr>
            <a:r>
              <a:rPr lang="en-US" dirty="0" smtClean="0"/>
              <a:t> State that talk</a:t>
            </a:r>
            <a:r>
              <a:rPr lang="en-US" baseline="0" dirty="0" smtClean="0"/>
              <a:t>ing about social groups, car pooling to work (very common in migrant workers, for example) can provide useful information about contacts</a:t>
            </a:r>
          </a:p>
          <a:p>
            <a:pPr>
              <a:buFont typeface="Arial" pitchFamily="34" charset="0"/>
              <a:buNone/>
            </a:pPr>
            <a:endParaRPr lang="en-US" baseline="0" dirty="0" smtClean="0"/>
          </a:p>
          <a:p>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None/>
            </a:pPr>
            <a:endParaRPr lang="en-US" dirty="0" smtClean="0"/>
          </a:p>
          <a:p>
            <a:pPr>
              <a:buFont typeface="Arial" pitchFamily="34" charset="0"/>
              <a:buChar char="•"/>
            </a:pPr>
            <a:r>
              <a:rPr lang="en-US" dirty="0" smtClean="0"/>
              <a:t> Point </a:t>
            </a:r>
            <a:r>
              <a:rPr lang="en-US" dirty="0"/>
              <a:t>out that immigration status is important </a:t>
            </a:r>
            <a:r>
              <a:rPr lang="en-US" dirty="0" smtClean="0"/>
              <a:t>to persons </a:t>
            </a:r>
            <a:r>
              <a:rPr lang="en-US" dirty="0"/>
              <a:t>not in the US </a:t>
            </a:r>
            <a:r>
              <a:rPr lang="en-US" dirty="0" smtClean="0"/>
              <a:t>legally</a:t>
            </a:r>
          </a:p>
          <a:p>
            <a:pPr>
              <a:buFont typeface="Arial" pitchFamily="34" charset="0"/>
              <a:buChar char="•"/>
            </a:pPr>
            <a:endParaRPr lang="en-US" dirty="0"/>
          </a:p>
          <a:p>
            <a:pPr>
              <a:buFont typeface="Arial" pitchFamily="34" charset="0"/>
              <a:buChar char="•"/>
            </a:pPr>
            <a:r>
              <a:rPr lang="en-US" dirty="0" smtClean="0"/>
              <a:t> Point </a:t>
            </a:r>
            <a:r>
              <a:rPr lang="en-US" dirty="0"/>
              <a:t>out that </a:t>
            </a:r>
            <a:r>
              <a:rPr lang="en-US" dirty="0" smtClean="0"/>
              <a:t>some</a:t>
            </a:r>
            <a:r>
              <a:rPr lang="en-US" baseline="0" dirty="0" smtClean="0"/>
              <a:t> cases may not want to provide names because they are afraid of losing a</a:t>
            </a:r>
            <a:r>
              <a:rPr lang="en-US" dirty="0" smtClean="0"/>
              <a:t> job or being deported</a:t>
            </a:r>
          </a:p>
          <a:p>
            <a:pPr>
              <a:buFont typeface="Arial" pitchFamily="34" charset="0"/>
              <a:buChar char="•"/>
            </a:pPr>
            <a:endParaRPr lang="en-US" dirty="0"/>
          </a:p>
          <a:p>
            <a:pPr>
              <a:buFont typeface="Arial" pitchFamily="34" charset="0"/>
              <a:buChar char="•"/>
            </a:pPr>
            <a:r>
              <a:rPr lang="en-US" dirty="0" smtClean="0"/>
              <a:t> Point </a:t>
            </a:r>
            <a:r>
              <a:rPr lang="en-US" dirty="0"/>
              <a:t>out reasons </a:t>
            </a:r>
            <a:r>
              <a:rPr lang="en-US" dirty="0" smtClean="0"/>
              <a:t>why some cases may hide </a:t>
            </a:r>
            <a:r>
              <a:rPr lang="en-US" dirty="0"/>
              <a:t>someone or not name </a:t>
            </a:r>
            <a:r>
              <a:rPr lang="en-US" dirty="0" smtClean="0"/>
              <a:t>them as a contact: </a:t>
            </a:r>
            <a:r>
              <a:rPr lang="en-US" dirty="0"/>
              <a:t>to not get them in trouble, </a:t>
            </a:r>
            <a:r>
              <a:rPr lang="en-US" dirty="0" smtClean="0"/>
              <a:t>maintain </a:t>
            </a:r>
            <a:r>
              <a:rPr lang="en-US" dirty="0"/>
              <a:t>friendship, not get kicked out of the </a:t>
            </a:r>
            <a:r>
              <a:rPr lang="en-US" dirty="0" smtClean="0"/>
              <a:t>house, </a:t>
            </a:r>
            <a:r>
              <a:rPr lang="en-US" dirty="0"/>
              <a:t>not have them know or suspect your medical </a:t>
            </a:r>
            <a:r>
              <a:rPr lang="en-US" dirty="0" smtClean="0"/>
              <a:t>condition, etc.</a:t>
            </a:r>
            <a:endParaRPr lang="en-US" dirty="0"/>
          </a:p>
          <a:p>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a:buFont typeface="Arial" pitchFamily="34" charset="0"/>
              <a:buChar char="•"/>
            </a:pPr>
            <a:r>
              <a:rPr lang="en-US" dirty="0" smtClean="0"/>
              <a:t> Review</a:t>
            </a:r>
            <a:r>
              <a:rPr lang="en-US" baseline="0" dirty="0" smtClean="0"/>
              <a:t> the slide content</a:t>
            </a:r>
          </a:p>
          <a:p>
            <a:pPr>
              <a:buFont typeface="Arial" pitchFamily="34" charset="0"/>
              <a:buChar char="•"/>
            </a:pPr>
            <a:r>
              <a:rPr lang="en-US" b="1" dirty="0">
                <a:solidFill>
                  <a:srgbClr val="000000"/>
                </a:solidFill>
              </a:rPr>
              <a:t> </a:t>
            </a:r>
            <a:r>
              <a:rPr lang="en-US" dirty="0">
                <a:solidFill>
                  <a:srgbClr val="000000"/>
                </a:solidFill>
              </a:rPr>
              <a:t>Stress that it is important for investigators to determine what naming system is used</a:t>
            </a:r>
            <a:endParaRPr lang="en-US" b="0" baseline="0" dirty="0" smtClean="0"/>
          </a:p>
          <a:p>
            <a:pPr eaLnBrk="1" hangingPunct="1">
              <a:buFont typeface="Arial" pitchFamily="34" charset="0"/>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learning objectives for this session</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State</a:t>
            </a:r>
            <a:r>
              <a:rPr lang="en-US" baseline="0" dirty="0" smtClean="0"/>
              <a:t> </a:t>
            </a:r>
            <a:r>
              <a:rPr lang="en-US" dirty="0" smtClean="0"/>
              <a:t>that there are numerous</a:t>
            </a:r>
            <a:r>
              <a:rPr lang="en-US" baseline="0" dirty="0" smtClean="0"/>
              <a:t> cultural competency resources available from the RTMCCs and CDC. The TB Education</a:t>
            </a:r>
            <a:r>
              <a:rPr lang="en-US" dirty="0" smtClean="0"/>
              <a:t> and Training </a:t>
            </a:r>
            <a:r>
              <a:rPr lang="en-US" baseline="0" dirty="0" smtClean="0"/>
              <a:t>Network (TB ETN)</a:t>
            </a:r>
            <a:r>
              <a:rPr lang="en-US" dirty="0" smtClean="0"/>
              <a:t> </a:t>
            </a:r>
            <a:r>
              <a:rPr lang="en-US" baseline="0" dirty="0" smtClean="0"/>
              <a:t>cultural competency resource guide is a great way to find resources. It can be downloaded from the Find TB Resources website: www.findtbresources.org//behavioral.aspx#OtherResources</a:t>
            </a:r>
          </a:p>
          <a:p>
            <a:pPr>
              <a:buFont typeface="Arial" pitchFamily="34" charset="0"/>
              <a:buChar char="•"/>
            </a:pPr>
            <a:r>
              <a:rPr lang="en-US" dirty="0" smtClean="0"/>
              <a:t> </a:t>
            </a:r>
            <a:r>
              <a:rPr lang="en-US" b="1" i="1" u="sng" dirty="0" smtClean="0"/>
              <a:t>Note to facilitator: </a:t>
            </a:r>
            <a:r>
              <a:rPr lang="en-US" b="1" i="1" u="none" dirty="0" smtClean="0"/>
              <a:t> </a:t>
            </a:r>
            <a:r>
              <a:rPr lang="en-US" b="0" i="0" u="none" dirty="0" smtClean="0"/>
              <a:t>The f</a:t>
            </a:r>
            <a:r>
              <a:rPr lang="en-US" dirty="0" smtClean="0"/>
              <a:t>acilitator should</a:t>
            </a:r>
            <a:r>
              <a:rPr lang="en-US" baseline="0" dirty="0" smtClean="0"/>
              <a:t> become familiar with these resources and briefly describe each to the participants.</a:t>
            </a:r>
          </a:p>
          <a:p>
            <a:pPr lvl="1">
              <a:buFont typeface="Arial" pitchFamily="34" charset="0"/>
              <a:buChar char="•"/>
            </a:pPr>
            <a:r>
              <a:rPr lang="en-US" baseline="0" dirty="0" smtClean="0"/>
              <a:t> The GTBI and HNTC guides focus on cultural competency skills building</a:t>
            </a:r>
          </a:p>
          <a:p>
            <a:pPr lvl="1">
              <a:buFont typeface="Arial" pitchFamily="34" charset="0"/>
              <a:buChar char="•"/>
            </a:pPr>
            <a:r>
              <a:rPr lang="en-US" baseline="0" dirty="0" smtClean="0"/>
              <a:t> The CDC and SNTC resources focus on specific cultural information for different ethnic groups. These are great resources to help provide insight on cultural norms and health-seeking behaviors for different ethnic groups. However, participants should be reminded that these are generalizations, and that it is important to know the individual and his or her personal beliefs. It is important not to make assumptions  or “stereotype” people based on general ideas about their culture. </a:t>
            </a:r>
          </a:p>
          <a:p>
            <a:pPr>
              <a:buFont typeface="Arial" pitchFamily="34" charset="0"/>
              <a:buChar char="•"/>
            </a:pPr>
            <a:r>
              <a:rPr lang="en-US" dirty="0" smtClean="0"/>
              <a:t>Refer participants</a:t>
            </a:r>
            <a:r>
              <a:rPr lang="en-US" baseline="0" dirty="0" smtClean="0"/>
              <a:t> to Appendix N for more information about these resources</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State that this section will cover how to effectively</a:t>
            </a:r>
            <a:r>
              <a:rPr lang="en-US" baseline="0" dirty="0" smtClean="0"/>
              <a:t> work with interpreters</a:t>
            </a:r>
          </a:p>
          <a:p>
            <a:pPr>
              <a:buFont typeface="Arial" pitchFamily="34" charset="0"/>
              <a:buChar char="•"/>
            </a:pPr>
            <a:r>
              <a:rPr lang="en-US" i="1" baseline="0" dirty="0" smtClean="0"/>
              <a:t>Ask participants </a:t>
            </a:r>
            <a:r>
              <a:rPr lang="en-US" i="0" baseline="0" dirty="0" smtClean="0"/>
              <a:t>if they have worked with interpreters before</a:t>
            </a:r>
            <a:endParaRPr lang="en-US" i="1"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a:t>
            </a:r>
            <a:r>
              <a:rPr lang="en-US" baseline="0" dirty="0" smtClean="0"/>
              <a:t> the slide content</a:t>
            </a:r>
          </a:p>
          <a:p>
            <a:pPr>
              <a:buFont typeface="Arial" pitchFamily="34" charset="0"/>
              <a:buChar char="•"/>
            </a:pPr>
            <a:r>
              <a:rPr lang="en-US" dirty="0" smtClean="0"/>
              <a:t> Note that </a:t>
            </a:r>
            <a:r>
              <a:rPr lang="en-US" baseline="0" dirty="0" smtClean="0"/>
              <a:t>approximately 14% of the U.S. population speak a language other than English at home (~45 million out of ~315 million U.S. population)</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7"/>
          <p:cNvSpPr>
            <a:spLocks noGrp="1" noChangeArrowheads="1"/>
          </p:cNvSpPr>
          <p:nvPr>
            <p:ph type="sldNum" sz="quarter" idx="5"/>
          </p:nvPr>
        </p:nvSpPr>
        <p:spPr>
          <a:noFill/>
        </p:spPr>
        <p:txBody>
          <a:bodyPr/>
          <a:lstStyle/>
          <a:p>
            <a:fld id="{10316D21-9317-44CA-B2AA-644A8EBE2B2B}" type="slidenum">
              <a:rPr lang="en-US">
                <a:solidFill>
                  <a:prstClr val="black"/>
                </a:solidFill>
              </a:rPr>
              <a:pPr/>
              <a:t>24</a:t>
            </a:fld>
            <a:endParaRPr lang="en-US">
              <a:solidFill>
                <a:prstClr val="black"/>
              </a:solidFill>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a:ln/>
        </p:spPr>
        <p:txBody>
          <a:bodyPr/>
          <a:lstStyle/>
          <a:p>
            <a:pPr>
              <a:buFont typeface="Arial" pitchFamily="34" charset="0"/>
              <a:buChar char="•"/>
            </a:pPr>
            <a:r>
              <a:rPr lang="en-US" dirty="0" smtClean="0"/>
              <a:t> Review slide content</a:t>
            </a:r>
            <a:r>
              <a:rPr lang="en-US" baseline="0" dirty="0" smtClean="0"/>
              <a:t> </a:t>
            </a:r>
          </a:p>
          <a:p>
            <a:pPr defTabSz="931774">
              <a:buFont typeface="Arial" pitchFamily="34" charset="0"/>
              <a:buChar char="•"/>
              <a:defRPr/>
            </a:pPr>
            <a:endParaRPr lang="en-US" dirty="0"/>
          </a:p>
          <a:p>
            <a:pPr defTabSz="931774">
              <a:buFont typeface="Arial" pitchFamily="34" charset="0"/>
              <a:buChar char="•"/>
              <a:defRPr/>
            </a:pPr>
            <a:r>
              <a:rPr lang="en-US" dirty="0"/>
              <a:t> Explain to participants that although a trained interpreter is always preferred, there are times when a trained interpreter may not be available. Planning is required when asking an untrained interpreter to interpret (e.g., bilingual staff member). It is the health care worker’s responsibility to conduct a pre-session with the untrained interpreter. It is also helpful to provide the interpreter with disease-specific education materials and any questions that will be asked of the case. Request that the interpreter review the materials and questions before meeting with the case. </a:t>
            </a:r>
          </a:p>
          <a:p>
            <a:pPr defTabSz="931774">
              <a:buFont typeface="Arial" pitchFamily="34" charset="0"/>
              <a:buChar char="•"/>
              <a:defRPr/>
            </a:pPr>
            <a:endParaRPr lang="en-US" dirty="0"/>
          </a:p>
          <a:p>
            <a:pPr defTabSz="931774">
              <a:buFont typeface="Arial" pitchFamily="34" charset="0"/>
              <a:buChar char="•"/>
              <a:defRPr/>
            </a:pPr>
            <a:r>
              <a:rPr lang="en-US" dirty="0"/>
              <a:t> Explain that using untrained family members as medical interpreters is strongly discouraged; however, do not exclude them if the case wants them to be part of the clinic visit. </a:t>
            </a:r>
          </a:p>
          <a:p>
            <a:pPr defTabSz="931774">
              <a:buFont typeface="Arial" pitchFamily="34" charset="0"/>
              <a:buChar char="•"/>
              <a:defRP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27F929-C317-4681-9000-1339214777FB}" type="slidenum">
              <a:rPr lang="en-US">
                <a:solidFill>
                  <a:prstClr val="black"/>
                </a:solidFill>
              </a:rPr>
              <a:pPr/>
              <a:t>25</a:t>
            </a:fld>
            <a:endParaRPr lang="en-US">
              <a:solidFill>
                <a:prstClr val="black"/>
              </a:solidFill>
            </a:endParaRPr>
          </a:p>
        </p:txBody>
      </p:sp>
      <p:sp>
        <p:nvSpPr>
          <p:cNvPr id="32665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26659" name="Rectangle 3"/>
          <p:cNvSpPr>
            <a:spLocks noGrp="1" noChangeArrowheads="1"/>
          </p:cNvSpPr>
          <p:nvPr>
            <p:ph type="body" idx="1"/>
          </p:nvPr>
        </p:nvSpPr>
        <p:spPr bwMode="auto">
          <a:xfrm>
            <a:off x="934720" y="4416428"/>
            <a:ext cx="5140960" cy="4183063"/>
          </a:xfrm>
          <a:prstGeom prst="rect">
            <a:avLst/>
          </a:prstGeom>
          <a:solidFill>
            <a:srgbClr val="FFFFFF"/>
          </a:solidFill>
          <a:ln>
            <a:solidFill>
              <a:srgbClr val="000000"/>
            </a:solidFill>
            <a:miter lim="800000"/>
            <a:headEnd/>
            <a:tailEnd/>
          </a:ln>
        </p:spPr>
        <p:txBody>
          <a:bodyPr/>
          <a:lstStyle/>
          <a:p>
            <a:pPr>
              <a:buFont typeface="Arial" pitchFamily="34" charset="0"/>
              <a:buChar char="•"/>
            </a:pPr>
            <a:r>
              <a:rPr lang="en-US" sz="1400" dirty="0"/>
              <a:t> Show participants a clip from the “Making the Connection” DVD (minutes 14:30 – 20:50)</a:t>
            </a:r>
          </a:p>
          <a:p>
            <a:pPr>
              <a:buFont typeface="Arial" pitchFamily="34" charset="0"/>
              <a:buChar char="•"/>
            </a:pPr>
            <a:r>
              <a:rPr lang="en-US" sz="1400" dirty="0"/>
              <a:t> Explain that this portion of the video shows how to correctly use an interpreter when meeting with a patient</a:t>
            </a:r>
          </a:p>
          <a:p>
            <a:pPr>
              <a:buFont typeface="Arial" pitchFamily="34" charset="0"/>
              <a:buChar char="•"/>
            </a:pPr>
            <a:r>
              <a:rPr lang="en-US" sz="1400" dirty="0"/>
              <a:t> State that the DVD is available through the Curry International TB Center website. The viewer’s guide also contains many resources for choosing and using interpreters</a:t>
            </a:r>
          </a:p>
          <a:p>
            <a:pPr>
              <a:buFont typeface="Arial" pitchFamily="34" charset="0"/>
              <a:buChar char="•"/>
            </a:pPr>
            <a:r>
              <a:rPr lang="en-US" sz="1400" dirty="0"/>
              <a:t>After the clip is over, </a:t>
            </a:r>
            <a:r>
              <a:rPr lang="en-US" sz="1400" i="1" dirty="0"/>
              <a:t>ask participants</a:t>
            </a:r>
            <a:r>
              <a:rPr lang="en-US" sz="1400" dirty="0"/>
              <a:t> what they thought of the video (e.g., what went well?)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sz="1500" b="0" i="1" u="none" dirty="0" smtClean="0"/>
              <a:t>Ask participants</a:t>
            </a:r>
            <a:r>
              <a:rPr lang="en-US" sz="1500" b="0" i="0" u="none" dirty="0" smtClean="0"/>
              <a:t> for answers to review questions</a:t>
            </a:r>
            <a:endParaRPr lang="en-US" sz="1500" b="0" i="1" u="none" dirty="0" smtClean="0"/>
          </a:p>
          <a:p>
            <a:pPr marL="174708" indent="-174708">
              <a:buFont typeface="Arial" pitchFamily="34" charset="0"/>
              <a:buChar char="•"/>
            </a:pPr>
            <a:endParaRPr lang="en-US" sz="1500" b="0" i="1" u="none" dirty="0" smtClean="0"/>
          </a:p>
          <a:p>
            <a:pPr marL="174708" indent="-174708">
              <a:buFont typeface="Arial" pitchFamily="34" charset="0"/>
              <a:buChar char="•"/>
            </a:pPr>
            <a:r>
              <a:rPr lang="en-US" sz="1500" b="1" i="1" u="sng" dirty="0" smtClean="0"/>
              <a:t>Note</a:t>
            </a:r>
            <a:r>
              <a:rPr lang="en-US" sz="1500" b="1" i="1" u="sng" baseline="0" dirty="0" smtClean="0"/>
              <a:t> to facilitator</a:t>
            </a:r>
            <a:r>
              <a:rPr lang="en-US" sz="1500" baseline="0" dirty="0" smtClean="0"/>
              <a:t>: answers to review questions:</a:t>
            </a:r>
          </a:p>
          <a:p>
            <a:pPr marL="698830" lvl="1" indent="-232943">
              <a:buAutoNum type="arabicPeriod"/>
            </a:pPr>
            <a:r>
              <a:rPr lang="en-US" sz="1500" dirty="0" smtClean="0"/>
              <a:t>Cultural competency refers to an ability to interact effectively with people of different cultures </a:t>
            </a:r>
          </a:p>
          <a:p>
            <a:pPr marL="990009" lvl="1" indent="-524123">
              <a:spcBef>
                <a:spcPct val="30000"/>
              </a:spcBef>
              <a:buSzPct val="100000"/>
            </a:pPr>
            <a:r>
              <a:rPr lang="en-US" sz="1500" dirty="0"/>
              <a:t>2. The four elements of cross cultural communication:</a:t>
            </a:r>
          </a:p>
          <a:p>
            <a:pPr marL="1455896" lvl="2" indent="-524123">
              <a:spcBef>
                <a:spcPct val="30000"/>
              </a:spcBef>
              <a:buSzPct val="100000"/>
              <a:buFont typeface="Arial" pitchFamily="34" charset="0"/>
              <a:buChar char="•"/>
            </a:pPr>
            <a:r>
              <a:rPr lang="en-US" sz="1500" dirty="0"/>
              <a:t>Awareness of one’s own cultural values</a:t>
            </a:r>
          </a:p>
          <a:p>
            <a:pPr marL="1455896" lvl="2" indent="-524123">
              <a:spcBef>
                <a:spcPct val="30000"/>
              </a:spcBef>
              <a:buSzPct val="100000"/>
              <a:buFont typeface="Arial" pitchFamily="34" charset="0"/>
              <a:buChar char="•"/>
            </a:pPr>
            <a:r>
              <a:rPr lang="en-US" sz="1500" dirty="0"/>
              <a:t>Awareness and acceptance of cultural differences </a:t>
            </a:r>
          </a:p>
          <a:p>
            <a:pPr marL="1455896" lvl="2" indent="-524123">
              <a:spcBef>
                <a:spcPct val="30000"/>
              </a:spcBef>
              <a:buSzPct val="100000"/>
              <a:buFont typeface="Arial" pitchFamily="34" charset="0"/>
              <a:buChar char="•"/>
            </a:pPr>
            <a:r>
              <a:rPr lang="en-US" sz="1500" dirty="0"/>
              <a:t>Development of cultural knowledge</a:t>
            </a:r>
          </a:p>
          <a:p>
            <a:pPr marL="1455896" lvl="2" indent="-524123">
              <a:spcBef>
                <a:spcPct val="30000"/>
              </a:spcBef>
              <a:buSzPct val="100000"/>
              <a:buFont typeface="Arial" pitchFamily="34" charset="0"/>
              <a:buChar char="•"/>
            </a:pPr>
            <a:r>
              <a:rPr lang="en-US" sz="1500" dirty="0"/>
              <a:t>Ability to adapt to fit the cultural context of the case</a:t>
            </a:r>
          </a:p>
          <a:p>
            <a:pPr lvl="2">
              <a:spcBef>
                <a:spcPct val="30000"/>
              </a:spcBef>
            </a:pPr>
            <a:endParaRPr lang="en-US" dirty="0"/>
          </a:p>
        </p:txBody>
      </p:sp>
      <p:sp>
        <p:nvSpPr>
          <p:cNvPr id="4" name="Slide Number Placeholder 3"/>
          <p:cNvSpPr>
            <a:spLocks noGrp="1"/>
          </p:cNvSpPr>
          <p:nvPr>
            <p:ph type="sldNum" sz="quarter" idx="10"/>
          </p:nvPr>
        </p:nvSpPr>
        <p:spPr/>
        <p:txBody>
          <a:bodyPr/>
          <a:lstStyle/>
          <a:p>
            <a:fld id="{7BF39276-9037-426F-A1DB-BDA3049F7271}"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the slide content</a:t>
            </a:r>
          </a:p>
          <a:p>
            <a:pPr>
              <a:buFont typeface="Arial" pitchFamily="34" charset="0"/>
              <a:buChar char="•"/>
            </a:pPr>
            <a:r>
              <a:rPr lang="en-US" baseline="0" dirty="0" smtClean="0"/>
              <a:t> Explain that life situation is also very important (e.g., marriage or partner status, homelessness, joblessness, literacy level, or medical problems that affect quality of life)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Char char="•"/>
            </a:pPr>
            <a:endParaRPr lang="en-US" dirty="0" smtClean="0"/>
          </a:p>
          <a:p>
            <a:pPr>
              <a:buFont typeface="Arial" pitchFamily="34" charset="0"/>
              <a:buChar char="•"/>
            </a:pPr>
            <a:r>
              <a:rPr lang="en-US" dirty="0" smtClean="0"/>
              <a:t> Emphasize</a:t>
            </a:r>
            <a:r>
              <a:rPr lang="en-US" baseline="0" dirty="0" smtClean="0"/>
              <a:t> that understanding culture is important when trying to build rapport with someone</a:t>
            </a:r>
          </a:p>
          <a:p>
            <a:pPr>
              <a:buFont typeface="Arial" pitchFamily="34" charset="0"/>
              <a:buChar char="•"/>
            </a:pPr>
            <a:endParaRPr lang="en-US" i="1" baseline="0" dirty="0" smtClean="0"/>
          </a:p>
          <a:p>
            <a:pPr>
              <a:buFont typeface="Arial" pitchFamily="34" charset="0"/>
              <a:buChar char="•"/>
            </a:pPr>
            <a:r>
              <a:rPr lang="en-US" i="1" baseline="0" dirty="0" smtClean="0"/>
              <a:t> Ask participants </a:t>
            </a:r>
            <a:r>
              <a:rPr lang="en-US" i="0" baseline="0" dirty="0" smtClean="0"/>
              <a:t>if they agree with this definition of culture. What else would they include in the definition?</a:t>
            </a:r>
            <a:endParaRPr lang="en-US" i="1"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the slide content</a:t>
            </a:r>
          </a:p>
        </p:txBody>
      </p:sp>
      <p:sp>
        <p:nvSpPr>
          <p:cNvPr id="4" name="Slide Number Placeholder 3"/>
          <p:cNvSpPr>
            <a:spLocks noGrp="1"/>
          </p:cNvSpPr>
          <p:nvPr>
            <p:ph type="sldNum" sz="quarter" idx="10"/>
          </p:nvPr>
        </p:nvSpPr>
        <p:spPr/>
        <p:txBody>
          <a:bodyPr/>
          <a:lstStyle/>
          <a:p>
            <a:fld id="{7BF39276-9037-426F-A1DB-BDA3049F727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C10FE54-E5A3-4F2E-A92D-FF7BD3EAF09F}" type="slidenum">
              <a:rPr lang="en-US">
                <a:solidFill>
                  <a:prstClr val="black"/>
                </a:solidFill>
              </a:rPr>
              <a:pPr/>
              <a:t>6</a:t>
            </a:fld>
            <a:endParaRPr lang="en-US">
              <a:solidFill>
                <a:prstClr val="black"/>
              </a:solidFill>
            </a:endParaRPr>
          </a:p>
        </p:txBody>
      </p:sp>
      <p:sp>
        <p:nvSpPr>
          <p:cNvPr id="162819" name="Rectangle 2"/>
          <p:cNvSpPr>
            <a:spLocks noGrp="1" noRot="1" noChangeAspect="1" noChangeArrowheads="1" noTextEdit="1"/>
          </p:cNvSpPr>
          <p:nvPr>
            <p:ph type="sldImg"/>
          </p:nvPr>
        </p:nvSpPr>
        <p:spPr>
          <a:xfrm>
            <a:off x="1185863" y="698500"/>
            <a:ext cx="4645025" cy="3484563"/>
          </a:xfrm>
          <a:ln/>
        </p:spPr>
      </p:sp>
      <p:sp>
        <p:nvSpPr>
          <p:cNvPr id="162820" name="Rectangle 3"/>
          <p:cNvSpPr>
            <a:spLocks noGrp="1" noChangeArrowheads="1"/>
          </p:cNvSpPr>
          <p:nvPr>
            <p:ph type="body" idx="1"/>
          </p:nvPr>
        </p:nvSpPr>
        <p:spPr>
          <a:xfrm>
            <a:off x="934720" y="4416428"/>
            <a:ext cx="5140960" cy="4181475"/>
          </a:xfrm>
          <a:noFill/>
          <a:ln/>
        </p:spPr>
        <p:txBody>
          <a:bodyPr/>
          <a:lstStyle/>
          <a:p>
            <a:pPr defTabSz="914350">
              <a:buFont typeface="Arial" pitchFamily="34" charset="0"/>
              <a:buChar char="•"/>
              <a:defRPr/>
            </a:pPr>
            <a:r>
              <a:rPr lang="en-US" b="0" dirty="0" smtClean="0">
                <a:solidFill>
                  <a:srgbClr val="000000"/>
                </a:solidFill>
              </a:rPr>
              <a:t> Review slide content </a:t>
            </a:r>
          </a:p>
          <a:p>
            <a:pPr defTabSz="914350">
              <a:buFont typeface="Arial" pitchFamily="34" charset="0"/>
              <a:buChar char="•"/>
              <a:defRPr/>
            </a:pPr>
            <a:endParaRPr lang="en-US" b="0" dirty="0" smtClean="0">
              <a:solidFill>
                <a:srgbClr val="000000"/>
              </a:solidFill>
            </a:endParaRPr>
          </a:p>
          <a:p>
            <a:pPr defTabSz="914350">
              <a:buFont typeface="Arial" pitchFamily="34" charset="0"/>
              <a:buChar char="•"/>
              <a:defRPr/>
            </a:pPr>
            <a:r>
              <a:rPr lang="en-US" b="0" i="1" dirty="0" smtClean="0">
                <a:solidFill>
                  <a:srgbClr val="000000"/>
                </a:solidFill>
              </a:rPr>
              <a:t>Ask participants</a:t>
            </a:r>
            <a:r>
              <a:rPr lang="en-US" b="0" i="1" baseline="0" dirty="0" smtClean="0">
                <a:solidFill>
                  <a:srgbClr val="000000"/>
                </a:solidFill>
              </a:rPr>
              <a:t> </a:t>
            </a:r>
            <a:r>
              <a:rPr lang="en-US" b="0" baseline="0" dirty="0" smtClean="0">
                <a:solidFill>
                  <a:srgbClr val="000000"/>
                </a:solidFill>
              </a:rPr>
              <a:t>if they can think of other diversity categories, especially when considering groups affected by TB</a:t>
            </a:r>
          </a:p>
          <a:p>
            <a:pPr defTabSz="914350">
              <a:buFont typeface="Arial" pitchFamily="34" charset="0"/>
              <a:buChar char="•"/>
              <a:defRPr/>
            </a:pPr>
            <a:endParaRPr lang="en-US" b="0" baseline="0" dirty="0" smtClean="0">
              <a:solidFill>
                <a:srgbClr val="000000"/>
              </a:solidFill>
            </a:endParaRPr>
          </a:p>
          <a:p>
            <a:pPr defTabSz="914350">
              <a:defRPr/>
            </a:pPr>
            <a:endParaRPr lang="en-US" b="1" baseline="0" dirty="0" smtClean="0">
              <a:solidFill>
                <a:srgbClr val="000000"/>
              </a:solidFill>
            </a:endParaRP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650305D-F044-4FDD-B1A2-ABCFF762D24B}" type="slidenum">
              <a:rPr lang="en-US">
                <a:solidFill>
                  <a:prstClr val="black"/>
                </a:solidFill>
              </a:rPr>
              <a:pPr/>
              <a:t>7</a:t>
            </a:fld>
            <a:endParaRPr lang="en-US">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228587" indent="-228587" defTabSz="914350">
              <a:buFont typeface="Arial" pitchFamily="34" charset="0"/>
              <a:buChar char="•"/>
              <a:defRPr/>
            </a:pPr>
            <a:r>
              <a:rPr lang="en-US" sz="1400" dirty="0"/>
              <a:t>Review slide content</a:t>
            </a:r>
          </a:p>
          <a:p>
            <a:pPr marL="228587" indent="-228587">
              <a:buFont typeface="Arial" pitchFamily="34" charset="0"/>
              <a:buChar char="•"/>
            </a:pPr>
            <a:endParaRPr lang="en-US" sz="1400" dirty="0"/>
          </a:p>
          <a:p>
            <a:pPr marL="228587" indent="-228587">
              <a:buFont typeface="Arial" pitchFamily="34" charset="0"/>
              <a:buChar char="•"/>
            </a:pPr>
            <a:r>
              <a:rPr lang="en-US" sz="1400" dirty="0"/>
              <a:t>Explain to participants that there are four basic cross-cultural communication </a:t>
            </a:r>
            <a:r>
              <a:rPr lang="en-US" sz="1400" dirty="0" smtClean="0"/>
              <a:t>skills</a:t>
            </a:r>
            <a:endParaRPr lang="en-US"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buFont typeface="Arial" pitchFamily="34" charset="0"/>
              <a:buChar char="•"/>
              <a:defRPr/>
            </a:pPr>
            <a:r>
              <a:rPr lang="en-US" sz="1400" dirty="0">
                <a:solidFill>
                  <a:prstClr val="black"/>
                </a:solidFill>
              </a:rPr>
              <a:t>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CB16BE0-7F70-4043-A7DE-20A077A0BA1F}" type="slidenum">
              <a:rPr lang="en-US">
                <a:solidFill>
                  <a:prstClr val="black"/>
                </a:solidFill>
              </a:rPr>
              <a:pPr/>
              <a:t>9</a:t>
            </a:fld>
            <a:endParaRPr lang="en-US">
              <a:solidFill>
                <a:prstClr val="black"/>
              </a:solidFill>
            </a:endParaRPr>
          </a:p>
        </p:txBody>
      </p:sp>
      <p:sp>
        <p:nvSpPr>
          <p:cNvPr id="23859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34720" y="4416428"/>
            <a:ext cx="5140960" cy="4183063"/>
          </a:xfrm>
          <a:prstGeom prst="rect">
            <a:avLst/>
          </a:prstGeom>
          <a:solidFill>
            <a:srgbClr val="FFFFFF"/>
          </a:solidFill>
          <a:ln>
            <a:solidFill>
              <a:srgbClr val="000000"/>
            </a:solidFill>
            <a:miter lim="800000"/>
            <a:headEnd/>
            <a:tailEnd/>
          </a:ln>
        </p:spPr>
        <p:txBody>
          <a:bodyPr/>
          <a:lstStyle/>
          <a:p>
            <a:pPr>
              <a:buFont typeface="Arial" pitchFamily="34" charset="0"/>
              <a:buChar char="•"/>
            </a:pPr>
            <a:r>
              <a:rPr lang="en-US" sz="1400" dirty="0"/>
              <a:t> Review slide content</a:t>
            </a:r>
          </a:p>
          <a:p>
            <a:pPr>
              <a:buFont typeface="Arial" pitchFamily="34" charset="0"/>
              <a:buNone/>
            </a:pPr>
            <a:r>
              <a:rPr lang="en-US" sz="1400" dirty="0"/>
              <a:t> </a:t>
            </a:r>
          </a:p>
          <a:p>
            <a:pPr>
              <a:buFont typeface="Arial" pitchFamily="34" charset="0"/>
              <a:buChar char="•"/>
            </a:pPr>
            <a:r>
              <a:rPr lang="en-US" sz="1400" dirty="0"/>
              <a:t> State that it is important to recognize that your culture has an influence on how you interact with others</a:t>
            </a:r>
          </a:p>
          <a:p>
            <a:pPr>
              <a:buFont typeface="Arial" pitchFamily="34" charset="0"/>
              <a:buChar char="•"/>
            </a:pPr>
            <a:endParaRPr lang="en-US" sz="1400" dirty="0"/>
          </a:p>
          <a:p>
            <a:pPr>
              <a:buFont typeface="Arial" pitchFamily="34" charset="0"/>
              <a:buChar char="•"/>
            </a:pPr>
            <a:r>
              <a:rPr lang="en-US" sz="1400" dirty="0"/>
              <a:t> Point out that there is a wide variety of reasons that influence health seeking behavior including mistrust of authority, inability to communicate in the language of the health-care provider, and difficulty understanding the cultural norms of the health care providers</a:t>
            </a:r>
          </a:p>
          <a:p>
            <a:pPr>
              <a:buFont typeface="Arial" pitchFamily="34" charset="0"/>
              <a:buChar char="•"/>
            </a:pPr>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98500" y="3657600"/>
            <a:ext cx="76962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5" name="Line 8"/>
          <p:cNvSpPr>
            <a:spLocks noChangeShapeType="1"/>
          </p:cNvSpPr>
          <p:nvPr/>
        </p:nvSpPr>
        <p:spPr bwMode="auto">
          <a:xfrm>
            <a:off x="1063625" y="3810000"/>
            <a:ext cx="696595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8546" name="Rectangle 2"/>
          <p:cNvSpPr>
            <a:spLocks noGrp="1" noChangeArrowheads="1"/>
          </p:cNvSpPr>
          <p:nvPr>
            <p:ph type="ctrTitle"/>
          </p:nvPr>
        </p:nvSpPr>
        <p:spPr>
          <a:xfrm>
            <a:off x="685800" y="2043113"/>
            <a:ext cx="7772400" cy="1470025"/>
          </a:xfrm>
        </p:spPr>
        <p:txBody>
          <a:bodyPr/>
          <a:lstStyle>
            <a:lvl1pPr>
              <a:defRPr sz="4400"/>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F853280-A496-4A0A-B286-A4AD878F609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5EC7C113-6AC9-4BD5-BBDB-5285D524465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475"/>
            <a:ext cx="2057400" cy="6008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475"/>
            <a:ext cx="6019800" cy="6008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6983EFC-85CF-44A8-9138-F824B4DFDE96}"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42B940A8-1F4E-424F-8215-AF7160E4C023}"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6762B29-ABE8-4CD5-B411-002642EC0E2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B6375564-58F4-438A-A659-C469E392A5F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9B35F4C8-5E76-473C-B057-866EBB6E8FB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A1F3306-BD67-4277-83A7-7C4084A32F9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DB4E2A7-2BBA-4A36-84D9-AE9A85673D9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74A9900-2DE0-4E4F-BC47-DEC928E4CE32}"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75A07EE7-153F-49ED-99A5-F6E1694F4C88}"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74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11" name="Line 11"/>
          <p:cNvSpPr>
            <a:spLocks noChangeShapeType="1"/>
          </p:cNvSpPr>
          <p:nvPr/>
        </p:nvSpPr>
        <p:spPr bwMode="auto">
          <a:xfrm>
            <a:off x="533400" y="1260475"/>
            <a:ext cx="81534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2" name="Line 12"/>
          <p:cNvSpPr>
            <a:spLocks noChangeShapeType="1"/>
          </p:cNvSpPr>
          <p:nvPr/>
        </p:nvSpPr>
        <p:spPr bwMode="auto">
          <a:xfrm>
            <a:off x="828675" y="1412875"/>
            <a:ext cx="767080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3" name="Rectangle 13"/>
          <p:cNvSpPr>
            <a:spLocks noGrp="1" noChangeArrowheads="1"/>
          </p:cNvSpPr>
          <p:nvPr>
            <p:ph type="sldNum" sz="quarter" idx="4"/>
          </p:nvPr>
        </p:nvSpPr>
        <p:spPr bwMode="auto">
          <a:xfrm>
            <a:off x="3657600" y="6305550"/>
            <a:ext cx="518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atin typeface="Arial" charset="0"/>
              </a:defRPr>
            </a:lvl1pPr>
          </a:lstStyle>
          <a:p>
            <a:pPr fontAlgn="base">
              <a:spcBef>
                <a:spcPct val="0"/>
              </a:spcBef>
              <a:spcAft>
                <a:spcPct val="0"/>
              </a:spcAft>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0F45DD7-F980-4D0B-960C-473019106BB9}"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rgbClr val="0099CC"/>
        </a:buClr>
        <a:buSzPct val="12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99CC"/>
        </a:buClr>
        <a:buSzPct val="120000"/>
        <a:buChar char="–"/>
        <a:defRPr sz="2800" b="1">
          <a:solidFill>
            <a:schemeClr val="tx1"/>
          </a:solidFill>
          <a:latin typeface="+mn-lt"/>
        </a:defRPr>
      </a:lvl2pPr>
      <a:lvl3pPr marL="1143000" indent="-228600" algn="l" rtl="0" eaLnBrk="0" fontAlgn="base" hangingPunct="0">
        <a:spcBef>
          <a:spcPct val="20000"/>
        </a:spcBef>
        <a:spcAft>
          <a:spcPct val="0"/>
        </a:spcAft>
        <a:buClr>
          <a:srgbClr val="0099CC"/>
        </a:buClr>
        <a:buSzPct val="120000"/>
        <a:buChar char="•"/>
        <a:defRPr sz="2400" b="1">
          <a:solidFill>
            <a:schemeClr val="tx1"/>
          </a:solidFill>
          <a:latin typeface="+mn-lt"/>
        </a:defRPr>
      </a:lvl3pPr>
      <a:lvl4pPr marL="16002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4pPr>
      <a:lvl5pPr marL="20574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5pPr>
      <a:lvl6pPr marL="2514600" indent="-228600" algn="l" rtl="0" fontAlgn="base">
        <a:spcBef>
          <a:spcPct val="20000"/>
        </a:spcBef>
        <a:spcAft>
          <a:spcPct val="0"/>
        </a:spcAft>
        <a:buClr>
          <a:srgbClr val="0099CC"/>
        </a:buClr>
        <a:buSzPct val="120000"/>
        <a:buChar char="»"/>
        <a:defRPr sz="2000" b="1">
          <a:solidFill>
            <a:schemeClr val="tx1"/>
          </a:solidFill>
          <a:latin typeface="+mn-lt"/>
        </a:defRPr>
      </a:lvl6pPr>
      <a:lvl7pPr marL="2971800" indent="-228600" algn="l" rtl="0" fontAlgn="base">
        <a:spcBef>
          <a:spcPct val="20000"/>
        </a:spcBef>
        <a:spcAft>
          <a:spcPct val="0"/>
        </a:spcAft>
        <a:buClr>
          <a:srgbClr val="0099CC"/>
        </a:buClr>
        <a:buSzPct val="120000"/>
        <a:buChar char="»"/>
        <a:defRPr sz="2000" b="1">
          <a:solidFill>
            <a:schemeClr val="tx1"/>
          </a:solidFill>
          <a:latin typeface="+mn-lt"/>
        </a:defRPr>
      </a:lvl7pPr>
      <a:lvl8pPr marL="3429000" indent="-228600" algn="l" rtl="0" fontAlgn="base">
        <a:spcBef>
          <a:spcPct val="20000"/>
        </a:spcBef>
        <a:spcAft>
          <a:spcPct val="0"/>
        </a:spcAft>
        <a:buClr>
          <a:srgbClr val="0099CC"/>
        </a:buClr>
        <a:buSzPct val="120000"/>
        <a:buChar char="»"/>
        <a:defRPr sz="2000" b="1">
          <a:solidFill>
            <a:schemeClr val="tx1"/>
          </a:solidFill>
          <a:latin typeface="+mn-lt"/>
        </a:defRPr>
      </a:lvl8pPr>
      <a:lvl9pPr marL="3886200" indent="-228600" algn="l" rtl="0" fontAlgn="base">
        <a:spcBef>
          <a:spcPct val="20000"/>
        </a:spcBef>
        <a:spcAft>
          <a:spcPct val="0"/>
        </a:spcAft>
        <a:buClr>
          <a:srgbClr val="0099CC"/>
        </a:buClr>
        <a:buSzPct val="12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currytbcenter.ucsf.edu/" TargetMode="External"/><Relationship Id="rId4" Type="http://schemas.openxmlformats.org/officeDocument/2006/relationships/hyperlink" Target="http://www.currytbcenter.ucsf.edu/catalogue/epub/index.cfm?tableName=MTCAI&amp;uniqueID=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1</a:t>
            </a:fld>
            <a:endParaRPr lang="en-US" sz="2000" dirty="0" smtClean="0">
              <a:solidFill>
                <a:srgbClr val="000000"/>
              </a:solidFill>
            </a:endParaRPr>
          </a:p>
        </p:txBody>
      </p:sp>
      <p:sp>
        <p:nvSpPr>
          <p:cNvPr id="4099" name="Rectangle 2"/>
          <p:cNvSpPr>
            <a:spLocks noGrp="1" noChangeArrowheads="1"/>
          </p:cNvSpPr>
          <p:nvPr>
            <p:ph type="ctrTitle"/>
          </p:nvPr>
        </p:nvSpPr>
        <p:spPr/>
        <p:txBody>
          <a:bodyPr/>
          <a:lstStyle/>
          <a:p>
            <a:pPr eaLnBrk="1" hangingPunct="1"/>
            <a:r>
              <a:rPr lang="en-US" sz="4000" dirty="0" smtClean="0"/>
              <a:t>Cultural and Diversity Considerations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a:spLocks noGrp="1" noChangeArrowheads="1"/>
          </p:cNvSpPr>
          <p:nvPr>
            <p:ph type="title"/>
          </p:nvPr>
        </p:nvSpPr>
        <p:spPr>
          <a:noFill/>
          <a:ln/>
        </p:spPr>
        <p:txBody>
          <a:bodyPr>
            <a:normAutofit/>
          </a:bodyPr>
          <a:lstStyle/>
          <a:p>
            <a:r>
              <a:rPr lang="en-US" dirty="0" smtClean="0"/>
              <a:t>What Can Culture Affect? (2)</a:t>
            </a:r>
            <a:endParaRPr lang="en-US" dirty="0"/>
          </a:p>
        </p:txBody>
      </p:sp>
      <p:sp>
        <p:nvSpPr>
          <p:cNvPr id="3" name="Content Placeholder 2"/>
          <p:cNvSpPr>
            <a:spLocks noGrp="1"/>
          </p:cNvSpPr>
          <p:nvPr>
            <p:ph idx="1"/>
          </p:nvPr>
        </p:nvSpPr>
        <p:spPr/>
        <p:txBody>
          <a:bodyPr>
            <a:normAutofit/>
          </a:bodyPr>
          <a:lstStyle/>
          <a:p>
            <a:r>
              <a:rPr lang="en-US" sz="2800" dirty="0" smtClean="0"/>
              <a:t>Interaction with the health care system and health care professionals</a:t>
            </a:r>
          </a:p>
          <a:p>
            <a:endParaRPr lang="en-US" sz="1600" dirty="0" smtClean="0"/>
          </a:p>
          <a:p>
            <a:r>
              <a:rPr lang="en-US" sz="2800" dirty="0" smtClean="0"/>
              <a:t>Attitudes towards helpers and authorities; reluctance to reveal contacts</a:t>
            </a:r>
          </a:p>
          <a:p>
            <a:endParaRPr lang="en-US" sz="1600" dirty="0" smtClean="0"/>
          </a:p>
          <a:p>
            <a:r>
              <a:rPr lang="en-US" sz="2800" dirty="0" smtClean="0"/>
              <a:t>How a person identifies and describes their contacts</a:t>
            </a:r>
          </a:p>
          <a:p>
            <a:pPr marL="0" indent="0">
              <a:buNone/>
            </a:pPr>
            <a:endParaRPr lang="en-US" sz="2800" dirty="0"/>
          </a:p>
        </p:txBody>
      </p:sp>
      <p:sp>
        <p:nvSpPr>
          <p:cNvPr id="5"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10</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Diversity Exercise</a:t>
            </a:r>
            <a:endParaRPr lang="en-US" dirty="0"/>
          </a:p>
        </p:txBody>
      </p:sp>
      <p:sp>
        <p:nvSpPr>
          <p:cNvPr id="3" name="Content Placeholder 2"/>
          <p:cNvSpPr>
            <a:spLocks noGrp="1"/>
          </p:cNvSpPr>
          <p:nvPr>
            <p:ph idx="1"/>
          </p:nvPr>
        </p:nvSpPr>
        <p:spPr>
          <a:xfrm>
            <a:off x="533400" y="1757362"/>
            <a:ext cx="8229600" cy="4525963"/>
          </a:xfrm>
        </p:spPr>
        <p:txBody>
          <a:bodyPr/>
          <a:lstStyle/>
          <a:p>
            <a:pPr algn="ctr">
              <a:buNone/>
            </a:pPr>
            <a:r>
              <a:rPr lang="en-US" dirty="0" smtClean="0"/>
              <a:t>Refer to Appendix M</a:t>
            </a:r>
            <a:endParaRPr lang="en-US" dirty="0"/>
          </a:p>
          <a:p>
            <a:pPr algn="ctr">
              <a:buNone/>
            </a:pPr>
            <a:endParaRPr lang="en-US" dirty="0"/>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11</a:t>
            </a:fld>
            <a:endParaRPr lang="en-US" sz="2000" b="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n-US" dirty="0" smtClean="0"/>
              <a:t>Ask Questions to Get to Know </a:t>
            </a:r>
            <a:r>
              <a:rPr lang="en-US" dirty="0"/>
              <a:t>the </a:t>
            </a:r>
            <a:r>
              <a:rPr lang="en-US" u="sng" dirty="0" smtClean="0"/>
              <a:t>Individual Case</a:t>
            </a:r>
            <a:endParaRPr lang="en-US" u="sng" dirty="0"/>
          </a:p>
        </p:txBody>
      </p:sp>
      <p:sp>
        <p:nvSpPr>
          <p:cNvPr id="184323" name="Rectangle 3"/>
          <p:cNvSpPr>
            <a:spLocks noGrp="1" noChangeArrowheads="1"/>
          </p:cNvSpPr>
          <p:nvPr>
            <p:ph idx="1"/>
          </p:nvPr>
        </p:nvSpPr>
        <p:spPr>
          <a:xfrm>
            <a:off x="228600" y="1524000"/>
            <a:ext cx="8915400" cy="5105400"/>
          </a:xfrm>
        </p:spPr>
        <p:txBody>
          <a:bodyPr>
            <a:noAutofit/>
          </a:bodyPr>
          <a:lstStyle/>
          <a:p>
            <a:r>
              <a:rPr lang="en-US" sz="2600" dirty="0"/>
              <a:t>How do you prefer to be addressed</a:t>
            </a:r>
            <a:r>
              <a:rPr lang="en-US" sz="2600" dirty="0" smtClean="0"/>
              <a:t>?</a:t>
            </a:r>
          </a:p>
          <a:p>
            <a:pPr>
              <a:buNone/>
            </a:pPr>
            <a:endParaRPr lang="en-US" sz="1200" dirty="0" smtClean="0"/>
          </a:p>
          <a:p>
            <a:r>
              <a:rPr lang="en-US" sz="2600" dirty="0" smtClean="0"/>
              <a:t>Where were you born?</a:t>
            </a:r>
          </a:p>
          <a:p>
            <a:endParaRPr lang="en-US" sz="1200" dirty="0" smtClean="0"/>
          </a:p>
          <a:p>
            <a:r>
              <a:rPr lang="en-US" sz="2600" dirty="0" smtClean="0"/>
              <a:t>How long have you been in the U.S.?</a:t>
            </a:r>
          </a:p>
          <a:p>
            <a:endParaRPr lang="en-US" sz="1200" dirty="0"/>
          </a:p>
          <a:p>
            <a:r>
              <a:rPr lang="en-US" sz="2600" dirty="0"/>
              <a:t>Are you more comfortable reading information in </a:t>
            </a:r>
            <a:r>
              <a:rPr lang="en-US" sz="2600" dirty="0" smtClean="0"/>
              <a:t>your </a:t>
            </a:r>
            <a:r>
              <a:rPr lang="en-US" sz="2600" dirty="0"/>
              <a:t>native </a:t>
            </a:r>
            <a:r>
              <a:rPr lang="en-US" sz="2600" dirty="0" smtClean="0"/>
              <a:t>language or </a:t>
            </a:r>
            <a:r>
              <a:rPr lang="en-US" sz="2600" dirty="0"/>
              <a:t>in English</a:t>
            </a:r>
            <a:r>
              <a:rPr lang="en-US" sz="2600" dirty="0" smtClean="0"/>
              <a:t>?</a:t>
            </a:r>
          </a:p>
          <a:p>
            <a:endParaRPr lang="en-US" sz="1200" dirty="0"/>
          </a:p>
          <a:p>
            <a:r>
              <a:rPr lang="en-US" sz="2600" dirty="0" smtClean="0"/>
              <a:t>How are </a:t>
            </a:r>
            <a:r>
              <a:rPr lang="en-US" sz="2600" dirty="0"/>
              <a:t>important healthcare decisions are made in your </a:t>
            </a:r>
            <a:r>
              <a:rPr lang="en-US" sz="2600" dirty="0" smtClean="0"/>
              <a:t>family?</a:t>
            </a:r>
          </a:p>
          <a:p>
            <a:endParaRPr lang="en-US" sz="1200" dirty="0"/>
          </a:p>
          <a:p>
            <a:r>
              <a:rPr lang="en-US" sz="2600" dirty="0"/>
              <a:t>Are there certain health care procedures and tests </a:t>
            </a:r>
            <a:r>
              <a:rPr lang="en-US" sz="2600" dirty="0" smtClean="0"/>
              <a:t>that </a:t>
            </a:r>
            <a:r>
              <a:rPr lang="en-US" sz="2600" dirty="0"/>
              <a:t>your culture prohibits? </a:t>
            </a:r>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12</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r>
              <a:rPr lang="en-US" dirty="0"/>
              <a:t>What do </a:t>
            </a:r>
            <a:r>
              <a:rPr lang="en-US" dirty="0" smtClean="0"/>
              <a:t>You Want </a:t>
            </a:r>
            <a:r>
              <a:rPr lang="en-US" dirty="0"/>
              <a:t>to </a:t>
            </a:r>
            <a:r>
              <a:rPr lang="en-US" dirty="0" smtClean="0"/>
              <a:t>Find Out? (1)</a:t>
            </a:r>
            <a:endParaRPr lang="en-US" dirty="0"/>
          </a:p>
        </p:txBody>
      </p:sp>
      <p:sp>
        <p:nvSpPr>
          <p:cNvPr id="208899" name="Rectangle 3"/>
          <p:cNvSpPr>
            <a:spLocks noGrp="1" noChangeArrowheads="1"/>
          </p:cNvSpPr>
          <p:nvPr>
            <p:ph idx="1"/>
          </p:nvPr>
        </p:nvSpPr>
        <p:spPr>
          <a:xfrm>
            <a:off x="304800" y="1600200"/>
            <a:ext cx="8686800" cy="4906963"/>
          </a:xfrm>
          <a:noFill/>
        </p:spPr>
        <p:txBody>
          <a:bodyPr>
            <a:noAutofit/>
          </a:bodyPr>
          <a:lstStyle/>
          <a:p>
            <a:pPr>
              <a:buFontTx/>
              <a:buChar char="•"/>
            </a:pPr>
            <a:r>
              <a:rPr lang="en-US" sz="2800" dirty="0"/>
              <a:t>Language and literacy </a:t>
            </a:r>
            <a:r>
              <a:rPr lang="en-US" sz="2800" dirty="0" smtClean="0"/>
              <a:t>level</a:t>
            </a:r>
          </a:p>
          <a:p>
            <a:pPr>
              <a:buFontTx/>
              <a:buChar char="•"/>
            </a:pPr>
            <a:endParaRPr lang="en-US" sz="1200" dirty="0"/>
          </a:p>
          <a:p>
            <a:pPr>
              <a:buFontTx/>
              <a:buChar char="•"/>
            </a:pPr>
            <a:r>
              <a:rPr lang="en-US" sz="2800" dirty="0"/>
              <a:t>Health </a:t>
            </a:r>
            <a:r>
              <a:rPr lang="en-US" sz="2800" dirty="0" smtClean="0"/>
              <a:t>knowledge and health beliefs</a:t>
            </a:r>
          </a:p>
          <a:p>
            <a:pPr>
              <a:buFontTx/>
              <a:buChar char="•"/>
            </a:pPr>
            <a:endParaRPr lang="en-US" sz="1200" dirty="0"/>
          </a:p>
          <a:p>
            <a:pPr>
              <a:buFontTx/>
              <a:buChar char="•"/>
            </a:pPr>
            <a:r>
              <a:rPr lang="en-US" sz="2800" dirty="0"/>
              <a:t>Health seeking </a:t>
            </a:r>
            <a:r>
              <a:rPr lang="en-US" sz="2800" dirty="0" smtClean="0"/>
              <a:t>behaviors</a:t>
            </a:r>
          </a:p>
          <a:p>
            <a:pPr>
              <a:buFontTx/>
              <a:buChar char="•"/>
            </a:pPr>
            <a:endParaRPr lang="en-US" sz="1200" dirty="0"/>
          </a:p>
          <a:p>
            <a:pPr>
              <a:buFontTx/>
              <a:buChar char="•"/>
            </a:pPr>
            <a:r>
              <a:rPr lang="en-US" sz="2800" dirty="0"/>
              <a:t>Daily routine </a:t>
            </a:r>
            <a:r>
              <a:rPr lang="en-US" sz="2800" dirty="0" smtClean="0"/>
              <a:t>activities</a:t>
            </a:r>
          </a:p>
          <a:p>
            <a:pPr>
              <a:buFontTx/>
              <a:buChar char="•"/>
            </a:pPr>
            <a:endParaRPr lang="en-US" sz="1200" dirty="0"/>
          </a:p>
          <a:p>
            <a:pPr>
              <a:buFontTx/>
              <a:buChar char="•"/>
            </a:pPr>
            <a:r>
              <a:rPr lang="en-US" sz="2800" dirty="0"/>
              <a:t>Relevant relationships </a:t>
            </a:r>
            <a:endParaRPr lang="en-US" sz="1200" dirty="0" smtClean="0"/>
          </a:p>
          <a:p>
            <a:pPr>
              <a:buFontTx/>
              <a:buChar char="•"/>
            </a:pPr>
            <a:endParaRPr lang="en-US" sz="1200" dirty="0" smtClean="0"/>
          </a:p>
          <a:p>
            <a:pPr>
              <a:buFontTx/>
              <a:buChar char="•"/>
            </a:pPr>
            <a:r>
              <a:rPr lang="en-US" sz="2800" dirty="0" smtClean="0"/>
              <a:t>Living situation</a:t>
            </a:r>
          </a:p>
          <a:p>
            <a:pPr>
              <a:buFontTx/>
              <a:buChar char="•"/>
            </a:pPr>
            <a:endParaRPr lang="en-US" sz="1200" dirty="0"/>
          </a:p>
          <a:p>
            <a:pPr>
              <a:buFontTx/>
              <a:buChar char="•"/>
            </a:pPr>
            <a:r>
              <a:rPr lang="en-US" sz="2800" dirty="0" smtClean="0"/>
              <a:t>Visitors and/or travel</a:t>
            </a:r>
            <a:endParaRPr lang="en-US" sz="2800" dirty="0"/>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13</a:t>
            </a:fld>
            <a:endParaRPr lang="en-US" sz="2000" b="1"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Decision making preferences</a:t>
            </a:r>
          </a:p>
          <a:p>
            <a:endParaRPr lang="en-US" sz="1200" dirty="0" smtClean="0"/>
          </a:p>
          <a:p>
            <a:r>
              <a:rPr lang="en-US" sz="2800" dirty="0" smtClean="0"/>
              <a:t>Perception of and knowledge of U.S. health care system</a:t>
            </a:r>
          </a:p>
          <a:p>
            <a:endParaRPr lang="en-US" sz="1200" dirty="0" smtClean="0"/>
          </a:p>
          <a:p>
            <a:r>
              <a:rPr lang="en-US" sz="2800" dirty="0" smtClean="0"/>
              <a:t>Perception of “western” medicine</a:t>
            </a:r>
          </a:p>
          <a:p>
            <a:endParaRPr lang="en-US" sz="1200" dirty="0" smtClean="0"/>
          </a:p>
          <a:p>
            <a:r>
              <a:rPr lang="en-US" sz="2800" dirty="0" smtClean="0"/>
              <a:t>Other health belief systems</a:t>
            </a:r>
          </a:p>
          <a:p>
            <a:endParaRPr lang="en-US" sz="1200" dirty="0" smtClean="0"/>
          </a:p>
          <a:p>
            <a:r>
              <a:rPr lang="en-US" sz="2800" dirty="0" smtClean="0"/>
              <a:t>Relevant incentives</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14</a:t>
            </a:fld>
            <a:endParaRPr lang="en-US" sz="2000" dirty="0">
              <a:solidFill>
                <a:srgbClr val="000000"/>
              </a:solidFill>
            </a:endParaRPr>
          </a:p>
        </p:txBody>
      </p:sp>
      <p:sp>
        <p:nvSpPr>
          <p:cNvPr id="5" name="Rectangle 2"/>
          <p:cNvSpPr>
            <a:spLocks noGrp="1" noChangeArrowheads="1"/>
          </p:cNvSpPr>
          <p:nvPr>
            <p:ph type="title"/>
          </p:nvPr>
        </p:nvSpPr>
        <p:spPr>
          <a:xfrm>
            <a:off x="457200" y="117475"/>
            <a:ext cx="8229600" cy="1143000"/>
          </a:xfrm>
        </p:spPr>
        <p:txBody>
          <a:bodyPr>
            <a:normAutofit/>
          </a:bodyPr>
          <a:lstStyle/>
          <a:p>
            <a:r>
              <a:rPr lang="en-US" dirty="0"/>
              <a:t>What do </a:t>
            </a:r>
            <a:r>
              <a:rPr lang="en-US" dirty="0" smtClean="0"/>
              <a:t>You Want </a:t>
            </a:r>
            <a:r>
              <a:rPr lang="en-US" dirty="0"/>
              <a:t>to </a:t>
            </a:r>
            <a:r>
              <a:rPr lang="en-US" dirty="0" smtClean="0"/>
              <a:t>Find Out? (2)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050"/>
          <p:cNvSpPr>
            <a:spLocks noGrp="1" noChangeArrowheads="1"/>
          </p:cNvSpPr>
          <p:nvPr>
            <p:ph type="title"/>
          </p:nvPr>
        </p:nvSpPr>
        <p:spPr/>
        <p:txBody>
          <a:bodyPr>
            <a:normAutofit fontScale="90000"/>
          </a:bodyPr>
          <a:lstStyle/>
          <a:p>
            <a:r>
              <a:rPr lang="en-US" dirty="0"/>
              <a:t>Use </a:t>
            </a:r>
            <a:r>
              <a:rPr lang="en-US" dirty="0" smtClean="0"/>
              <a:t>Open-Ended Questions to Generate Helpful Conversation </a:t>
            </a:r>
            <a:endParaRPr lang="en-US" u="sng" dirty="0"/>
          </a:p>
        </p:txBody>
      </p:sp>
      <p:sp>
        <p:nvSpPr>
          <p:cNvPr id="296963" name="Rectangle 2051"/>
          <p:cNvSpPr>
            <a:spLocks noGrp="1" noChangeArrowheads="1"/>
          </p:cNvSpPr>
          <p:nvPr>
            <p:ph idx="1"/>
          </p:nvPr>
        </p:nvSpPr>
        <p:spPr>
          <a:xfrm>
            <a:off x="304800" y="1600200"/>
            <a:ext cx="8686800" cy="4800600"/>
          </a:xfrm>
          <a:noFill/>
        </p:spPr>
        <p:txBody>
          <a:bodyPr>
            <a:noAutofit/>
          </a:bodyPr>
          <a:lstStyle/>
          <a:p>
            <a:r>
              <a:rPr lang="en-US" sz="2600" dirty="0"/>
              <a:t>How </a:t>
            </a:r>
            <a:r>
              <a:rPr lang="en-US" sz="2600" dirty="0" smtClean="0"/>
              <a:t>did you </a:t>
            </a:r>
            <a:r>
              <a:rPr lang="en-US" sz="2600" dirty="0"/>
              <a:t>feel </a:t>
            </a:r>
            <a:r>
              <a:rPr lang="en-US" sz="2600" dirty="0" smtClean="0"/>
              <a:t>when you learned you had TB</a:t>
            </a:r>
            <a:r>
              <a:rPr lang="en-US" sz="2600" dirty="0"/>
              <a:t>? </a:t>
            </a:r>
            <a:endParaRPr lang="en-US" sz="2600" dirty="0" smtClean="0"/>
          </a:p>
          <a:p>
            <a:endParaRPr lang="en-US" sz="1600" dirty="0"/>
          </a:p>
          <a:p>
            <a:r>
              <a:rPr lang="en-US" sz="2600" dirty="0"/>
              <a:t>How do you feel about knowing that </a:t>
            </a:r>
            <a:r>
              <a:rPr lang="en-US" sz="2600"/>
              <a:t>you </a:t>
            </a:r>
            <a:r>
              <a:rPr lang="en-US" sz="2600" smtClean="0"/>
              <a:t>may have </a:t>
            </a:r>
            <a:r>
              <a:rPr lang="en-US" sz="2600" dirty="0"/>
              <a:t>infected others with </a:t>
            </a:r>
            <a:r>
              <a:rPr lang="en-US" sz="2600" dirty="0" smtClean="0"/>
              <a:t>TB?</a:t>
            </a:r>
          </a:p>
          <a:p>
            <a:endParaRPr lang="en-US" sz="1600" dirty="0"/>
          </a:p>
          <a:p>
            <a:r>
              <a:rPr lang="en-US" sz="2600" dirty="0"/>
              <a:t>What matters most </a:t>
            </a:r>
            <a:r>
              <a:rPr lang="en-US" sz="2600" dirty="0" smtClean="0"/>
              <a:t>as </a:t>
            </a:r>
            <a:r>
              <a:rPr lang="en-US" sz="2600" dirty="0"/>
              <a:t>you are being treated for </a:t>
            </a:r>
            <a:r>
              <a:rPr lang="en-US" sz="2600" dirty="0" smtClean="0"/>
              <a:t>TB?</a:t>
            </a:r>
          </a:p>
          <a:p>
            <a:endParaRPr lang="en-US" sz="1600" dirty="0" smtClean="0"/>
          </a:p>
          <a:p>
            <a:r>
              <a:rPr lang="en-US" sz="2600" dirty="0" smtClean="0"/>
              <a:t>Tell </a:t>
            </a:r>
            <a:r>
              <a:rPr lang="en-US" sz="2600" dirty="0"/>
              <a:t>me about </a:t>
            </a:r>
            <a:r>
              <a:rPr lang="en-US" sz="2600" dirty="0" smtClean="0"/>
              <a:t>anything </a:t>
            </a:r>
            <a:r>
              <a:rPr lang="en-US" sz="2600" dirty="0"/>
              <a:t>that may </a:t>
            </a:r>
            <a:r>
              <a:rPr lang="en-US" sz="2600" dirty="0" smtClean="0"/>
              <a:t>affect your treatment, home visits, etc.</a:t>
            </a:r>
            <a:endParaRPr lang="en-US" sz="2600" dirty="0"/>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15</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Autofit/>
          </a:bodyPr>
          <a:lstStyle/>
          <a:p>
            <a:r>
              <a:rPr lang="en-US" dirty="0"/>
              <a:t>Cultural </a:t>
            </a:r>
            <a:r>
              <a:rPr lang="en-US" dirty="0" smtClean="0"/>
              <a:t>and Diversity Concerns </a:t>
            </a:r>
            <a:r>
              <a:rPr lang="en-US" dirty="0"/>
              <a:t>in </a:t>
            </a:r>
            <a:br>
              <a:rPr lang="en-US" dirty="0"/>
            </a:br>
            <a:r>
              <a:rPr lang="en-US" dirty="0"/>
              <a:t>Contact </a:t>
            </a:r>
            <a:r>
              <a:rPr lang="en-US" dirty="0" smtClean="0"/>
              <a:t>Investigation (1)</a:t>
            </a:r>
            <a:endParaRPr lang="en-US" dirty="0"/>
          </a:p>
        </p:txBody>
      </p:sp>
      <p:sp>
        <p:nvSpPr>
          <p:cNvPr id="8" name="Content Placeholder 7"/>
          <p:cNvSpPr>
            <a:spLocks noGrp="1"/>
          </p:cNvSpPr>
          <p:nvPr>
            <p:ph idx="1"/>
          </p:nvPr>
        </p:nvSpPr>
        <p:spPr>
          <a:xfrm>
            <a:off x="304800" y="1676400"/>
            <a:ext cx="8229600" cy="4525963"/>
          </a:xfrm>
        </p:spPr>
        <p:txBody>
          <a:bodyPr/>
          <a:lstStyle/>
          <a:p>
            <a:pPr marL="342900" lvl="1" indent="-342900">
              <a:buNone/>
            </a:pPr>
            <a:r>
              <a:rPr lang="en-US" dirty="0"/>
              <a:t>Culture </a:t>
            </a:r>
            <a:r>
              <a:rPr lang="en-US" dirty="0" smtClean="0"/>
              <a:t>affects:</a:t>
            </a:r>
          </a:p>
          <a:p>
            <a:pPr marL="342900" lvl="1" indent="-342900">
              <a:buNone/>
            </a:pPr>
            <a:endParaRPr lang="en-US" sz="1600" dirty="0" smtClean="0"/>
          </a:p>
          <a:p>
            <a:pPr marL="342900" lvl="1" indent="-342900">
              <a:buFontTx/>
              <a:buChar char="•"/>
            </a:pPr>
            <a:r>
              <a:rPr lang="en-US" dirty="0" smtClean="0"/>
              <a:t>Knowledge </a:t>
            </a:r>
          </a:p>
          <a:p>
            <a:pPr marL="342900" lvl="1" indent="-342900">
              <a:buFontTx/>
              <a:buChar char="•"/>
            </a:pPr>
            <a:endParaRPr lang="en-US" sz="1600" dirty="0"/>
          </a:p>
          <a:p>
            <a:pPr marL="342900" lvl="1" indent="-342900">
              <a:buFontTx/>
              <a:buChar char="•"/>
            </a:pPr>
            <a:r>
              <a:rPr lang="en-US" dirty="0" smtClean="0"/>
              <a:t>Attitudes and </a:t>
            </a:r>
            <a:r>
              <a:rPr lang="en-US" dirty="0"/>
              <a:t>beliefs about TB transmission </a:t>
            </a:r>
            <a:endParaRPr lang="en-US" dirty="0" smtClean="0"/>
          </a:p>
          <a:p>
            <a:pPr marL="342900" lvl="1" indent="-342900">
              <a:buFontTx/>
              <a:buChar char="•"/>
            </a:pPr>
            <a:endParaRPr lang="en-US" sz="1600" dirty="0"/>
          </a:p>
          <a:p>
            <a:pPr marL="342900" lvl="1" indent="-342900">
              <a:buFontTx/>
              <a:buChar char="•"/>
            </a:pPr>
            <a:r>
              <a:rPr lang="en-US" dirty="0"/>
              <a:t>B</a:t>
            </a:r>
            <a:r>
              <a:rPr lang="en-US" dirty="0" smtClean="0"/>
              <a:t>eliefs about the </a:t>
            </a:r>
            <a:r>
              <a:rPr lang="en-US" dirty="0"/>
              <a:t>BCG </a:t>
            </a:r>
            <a:r>
              <a:rPr lang="en-US" dirty="0" smtClean="0"/>
              <a:t>vaccine</a:t>
            </a:r>
          </a:p>
          <a:p>
            <a:pPr marL="342900" lvl="1" indent="-342900">
              <a:buFontTx/>
              <a:buChar char="•"/>
            </a:pPr>
            <a:endParaRPr lang="en-US" sz="1600" dirty="0"/>
          </a:p>
          <a:p>
            <a:pPr marL="342900" lvl="1" indent="-342900">
              <a:buFontTx/>
              <a:buChar char="•"/>
            </a:pPr>
            <a:r>
              <a:rPr lang="en-US" dirty="0" smtClean="0"/>
              <a:t>Risks and benefits of LTBI treatment</a:t>
            </a:r>
          </a:p>
          <a:p>
            <a:pPr marL="342900" lvl="1" indent="-342900">
              <a:buFontTx/>
              <a:buChar char="•"/>
            </a:pPr>
            <a:endParaRPr lang="en-US" sz="1600" dirty="0" smtClean="0"/>
          </a:p>
          <a:p>
            <a:pPr marL="342900" lvl="1" indent="-342900">
              <a:buFontTx/>
              <a:buChar char="•"/>
            </a:pPr>
            <a:r>
              <a:rPr lang="en-US" dirty="0" smtClean="0"/>
              <a:t>Identification of contacts </a:t>
            </a:r>
            <a:endParaRPr lang="en-US" dirty="0"/>
          </a:p>
          <a:p>
            <a:endParaRPr lang="en-US" sz="2400" dirty="0"/>
          </a:p>
        </p:txBody>
      </p:sp>
      <p:sp>
        <p:nvSpPr>
          <p:cNvPr id="306180" name="Rectangle 4"/>
          <p:cNvSpPr>
            <a:spLocks noChangeArrowheads="1"/>
          </p:cNvSpPr>
          <p:nvPr/>
        </p:nvSpPr>
        <p:spPr bwMode="auto">
          <a:xfrm>
            <a:off x="685800" y="1981200"/>
            <a:ext cx="7848600" cy="609600"/>
          </a:xfrm>
          <a:prstGeom prst="rect">
            <a:avLst/>
          </a:prstGeom>
          <a:noFill/>
          <a:ln w="9525">
            <a:noFill/>
            <a:miter lim="800000"/>
            <a:headEnd/>
            <a:tailEnd/>
          </a:ln>
          <a:effectLst/>
        </p:spPr>
        <p:txBody>
          <a:bodyPr lIns="0" tIns="0" rIns="0" bIns="0" anchorCtr="1">
            <a:spAutoFit/>
          </a:bodyPr>
          <a:lstStyle/>
          <a:p>
            <a:pPr marL="222250" indent="-222250" fontAlgn="base">
              <a:spcBef>
                <a:spcPct val="40000"/>
              </a:spcBef>
              <a:spcAft>
                <a:spcPct val="20000"/>
              </a:spcAft>
            </a:pPr>
            <a:endParaRPr lang="en-US" sz="4000">
              <a:solidFill>
                <a:srgbClr val="006666"/>
              </a:solidFill>
            </a:endParaRPr>
          </a:p>
        </p:txBody>
      </p:sp>
      <p:sp>
        <p:nvSpPr>
          <p:cNvPr id="7"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16</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n-US" dirty="0"/>
              <a:t>Cultural </a:t>
            </a:r>
            <a:r>
              <a:rPr lang="en-US" dirty="0" smtClean="0"/>
              <a:t>and Diversity Concerns </a:t>
            </a:r>
            <a:r>
              <a:rPr lang="en-US" dirty="0"/>
              <a:t>in </a:t>
            </a:r>
            <a:br>
              <a:rPr lang="en-US" dirty="0"/>
            </a:br>
            <a:r>
              <a:rPr lang="en-US" dirty="0"/>
              <a:t>Contact </a:t>
            </a:r>
            <a:r>
              <a:rPr lang="en-US" dirty="0" smtClean="0"/>
              <a:t>Investigation (2)</a:t>
            </a:r>
            <a:endParaRPr lang="en-US" dirty="0"/>
          </a:p>
        </p:txBody>
      </p:sp>
      <p:sp>
        <p:nvSpPr>
          <p:cNvPr id="8" name="Content Placeholder 7"/>
          <p:cNvSpPr>
            <a:spLocks noGrp="1"/>
          </p:cNvSpPr>
          <p:nvPr>
            <p:ph idx="1"/>
          </p:nvPr>
        </p:nvSpPr>
        <p:spPr>
          <a:xfrm>
            <a:off x="228600" y="1524000"/>
            <a:ext cx="8686800" cy="5029200"/>
          </a:xfrm>
        </p:spPr>
        <p:txBody>
          <a:bodyPr>
            <a:noAutofit/>
          </a:bodyPr>
          <a:lstStyle/>
          <a:p>
            <a:pPr>
              <a:spcBef>
                <a:spcPct val="50000"/>
              </a:spcBef>
              <a:buNone/>
            </a:pPr>
            <a:r>
              <a:rPr lang="en-US" sz="2800" dirty="0" smtClean="0"/>
              <a:t>Understanding who a </a:t>
            </a:r>
            <a:r>
              <a:rPr lang="en-US" sz="2800" dirty="0"/>
              <a:t>contact </a:t>
            </a:r>
            <a:r>
              <a:rPr lang="en-US" sz="2800" dirty="0" smtClean="0"/>
              <a:t>is:</a:t>
            </a:r>
          </a:p>
          <a:p>
            <a:pPr>
              <a:spcBef>
                <a:spcPct val="50000"/>
              </a:spcBef>
              <a:buNone/>
            </a:pPr>
            <a:endParaRPr lang="en-US" sz="800" dirty="0" smtClean="0"/>
          </a:p>
          <a:p>
            <a:pPr marL="342900" lvl="1" indent="-342900">
              <a:buFontTx/>
              <a:buChar char="•"/>
            </a:pPr>
            <a:r>
              <a:rPr lang="en-US" dirty="0" smtClean="0"/>
              <a:t> Nuclear </a:t>
            </a:r>
            <a:r>
              <a:rPr lang="en-US" dirty="0"/>
              <a:t>family, extended </a:t>
            </a:r>
            <a:r>
              <a:rPr lang="en-US" dirty="0" smtClean="0"/>
              <a:t>family</a:t>
            </a:r>
          </a:p>
          <a:p>
            <a:pPr marL="342900" lvl="1" indent="-342900">
              <a:buFontTx/>
              <a:buChar char="•"/>
            </a:pPr>
            <a:endParaRPr lang="en-US" sz="800" dirty="0"/>
          </a:p>
          <a:p>
            <a:pPr marL="342900" lvl="1" indent="-342900">
              <a:buFontTx/>
              <a:buChar char="•"/>
            </a:pPr>
            <a:r>
              <a:rPr lang="en-US" dirty="0"/>
              <a:t> </a:t>
            </a:r>
            <a:r>
              <a:rPr lang="en-US" dirty="0" smtClean="0"/>
              <a:t>Members of a group </a:t>
            </a:r>
            <a:r>
              <a:rPr lang="en-US" dirty="0"/>
              <a:t>living </a:t>
            </a:r>
            <a:r>
              <a:rPr lang="en-US" dirty="0" smtClean="0"/>
              <a:t>situation</a:t>
            </a:r>
          </a:p>
          <a:p>
            <a:pPr marL="342900" lvl="1" indent="-342900">
              <a:buFontTx/>
              <a:buChar char="•"/>
            </a:pPr>
            <a:endParaRPr lang="en-US" sz="800" dirty="0"/>
          </a:p>
          <a:p>
            <a:pPr marL="342900" lvl="1" indent="-342900">
              <a:buFontTx/>
              <a:buChar char="•"/>
            </a:pPr>
            <a:r>
              <a:rPr lang="en-US" dirty="0"/>
              <a:t> </a:t>
            </a:r>
            <a:r>
              <a:rPr lang="en-US" dirty="0" smtClean="0"/>
              <a:t>Residents of a </a:t>
            </a:r>
            <a:r>
              <a:rPr lang="en-US" dirty="0"/>
              <a:t>nursing home, shelter, </a:t>
            </a:r>
            <a:r>
              <a:rPr lang="en-US" dirty="0" smtClean="0"/>
              <a:t>or jail</a:t>
            </a:r>
          </a:p>
          <a:p>
            <a:pPr marL="342900" lvl="1" indent="-342900">
              <a:buFontTx/>
              <a:buChar char="•"/>
            </a:pPr>
            <a:endParaRPr lang="en-US" sz="800" dirty="0"/>
          </a:p>
          <a:p>
            <a:pPr marL="342900" lvl="1" indent="-342900">
              <a:buFontTx/>
              <a:buChar char="•"/>
            </a:pPr>
            <a:r>
              <a:rPr lang="en-US" dirty="0"/>
              <a:t> Fellow drinkers, substance </a:t>
            </a:r>
            <a:r>
              <a:rPr lang="en-US" dirty="0" smtClean="0"/>
              <a:t>users</a:t>
            </a:r>
          </a:p>
          <a:p>
            <a:pPr marL="342900" lvl="1" indent="-342900">
              <a:buFontTx/>
              <a:buChar char="•"/>
            </a:pPr>
            <a:endParaRPr lang="en-US" sz="800" dirty="0"/>
          </a:p>
          <a:p>
            <a:pPr marL="342900" lvl="1" indent="-342900">
              <a:buFontTx/>
              <a:buChar char="•"/>
            </a:pPr>
            <a:r>
              <a:rPr lang="en-US" dirty="0"/>
              <a:t> </a:t>
            </a:r>
            <a:r>
              <a:rPr lang="en-US" dirty="0" smtClean="0"/>
              <a:t>Members of a church, </a:t>
            </a:r>
            <a:r>
              <a:rPr lang="en-US" dirty="0"/>
              <a:t>temple, </a:t>
            </a:r>
            <a:r>
              <a:rPr lang="en-US" dirty="0" smtClean="0"/>
              <a:t>or mosque</a:t>
            </a:r>
          </a:p>
          <a:p>
            <a:pPr marL="342900" lvl="1" indent="-342900">
              <a:buFontTx/>
              <a:buChar char="•"/>
            </a:pPr>
            <a:endParaRPr lang="en-US" sz="800" dirty="0" smtClean="0"/>
          </a:p>
          <a:p>
            <a:pPr marL="342900" lvl="1" indent="-342900">
              <a:buFontTx/>
              <a:buChar char="•"/>
            </a:pPr>
            <a:r>
              <a:rPr lang="en-US" dirty="0" smtClean="0"/>
              <a:t> </a:t>
            </a:r>
            <a:r>
              <a:rPr lang="en-US" dirty="0"/>
              <a:t>Co-workers, supervisor, </a:t>
            </a:r>
            <a:r>
              <a:rPr lang="en-US" dirty="0" smtClean="0"/>
              <a:t>or boss</a:t>
            </a:r>
          </a:p>
          <a:p>
            <a:pPr marL="342900" lvl="1" indent="-342900">
              <a:buFontTx/>
              <a:buChar char="•"/>
            </a:pPr>
            <a:endParaRPr lang="en-US" sz="800" dirty="0"/>
          </a:p>
          <a:p>
            <a:pPr marL="342900" lvl="1" indent="-342900">
              <a:buFontTx/>
              <a:buChar char="•"/>
            </a:pPr>
            <a:r>
              <a:rPr lang="en-US" dirty="0"/>
              <a:t> </a:t>
            </a:r>
            <a:r>
              <a:rPr lang="en-US" dirty="0" smtClean="0"/>
              <a:t>Visitors</a:t>
            </a:r>
            <a:endParaRPr lang="en-US" dirty="0"/>
          </a:p>
          <a:p>
            <a:endParaRPr lang="en-US" sz="2800" dirty="0"/>
          </a:p>
        </p:txBody>
      </p:sp>
      <p:sp>
        <p:nvSpPr>
          <p:cNvPr id="303107" name="Rectangle 3"/>
          <p:cNvSpPr>
            <a:spLocks noChangeArrowheads="1"/>
          </p:cNvSpPr>
          <p:nvPr/>
        </p:nvSpPr>
        <p:spPr bwMode="auto">
          <a:xfrm>
            <a:off x="338138" y="1724025"/>
            <a:ext cx="4221162" cy="787400"/>
          </a:xfrm>
          <a:prstGeom prst="rect">
            <a:avLst/>
          </a:prstGeom>
          <a:noFill/>
          <a:ln w="9525">
            <a:noFill/>
            <a:miter lim="800000"/>
            <a:headEnd/>
            <a:tailEnd/>
          </a:ln>
          <a:effectLst/>
        </p:spPr>
        <p:txBody>
          <a:bodyPr lIns="0" tIns="0" rIns="0" bIns="0" anchorCtr="1">
            <a:spAutoFit/>
          </a:bodyPr>
          <a:lstStyle/>
          <a:p>
            <a:pPr marL="222250" indent="-222250" fontAlgn="base">
              <a:lnSpc>
                <a:spcPct val="70000"/>
              </a:lnSpc>
              <a:spcBef>
                <a:spcPct val="75000"/>
              </a:spcBef>
              <a:spcAft>
                <a:spcPct val="0"/>
              </a:spcAft>
            </a:pPr>
            <a:endParaRPr lang="en-US" sz="2600">
              <a:solidFill>
                <a:srgbClr val="000A66"/>
              </a:solidFill>
            </a:endParaRPr>
          </a:p>
          <a:p>
            <a:pPr marL="222250" indent="-222250" fontAlgn="base">
              <a:lnSpc>
                <a:spcPct val="70000"/>
              </a:lnSpc>
              <a:spcBef>
                <a:spcPct val="75000"/>
              </a:spcBef>
              <a:spcAft>
                <a:spcPct val="0"/>
              </a:spcAft>
            </a:pPr>
            <a:r>
              <a:rPr lang="en-US" sz="2300">
                <a:solidFill>
                  <a:srgbClr val="000A66"/>
                </a:solidFill>
              </a:rPr>
              <a:t>	</a:t>
            </a:r>
          </a:p>
        </p:txBody>
      </p:sp>
      <p:sp>
        <p:nvSpPr>
          <p:cNvPr id="7"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17</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Autofit/>
          </a:bodyPr>
          <a:lstStyle/>
          <a:p>
            <a:r>
              <a:rPr lang="en-US" dirty="0"/>
              <a:t>Cultural </a:t>
            </a:r>
            <a:r>
              <a:rPr lang="en-US" dirty="0" smtClean="0"/>
              <a:t>and Diversity Concerns </a:t>
            </a:r>
            <a:r>
              <a:rPr lang="en-US" dirty="0"/>
              <a:t>in </a:t>
            </a:r>
            <a:br>
              <a:rPr lang="en-US" dirty="0"/>
            </a:br>
            <a:r>
              <a:rPr lang="en-US" dirty="0"/>
              <a:t>Contact </a:t>
            </a:r>
            <a:r>
              <a:rPr lang="en-US" dirty="0" smtClean="0"/>
              <a:t>Investigation (3)</a:t>
            </a:r>
            <a:endParaRPr lang="en-US" dirty="0"/>
          </a:p>
        </p:txBody>
      </p:sp>
      <p:sp>
        <p:nvSpPr>
          <p:cNvPr id="3" name="Content Placeholder 2"/>
          <p:cNvSpPr>
            <a:spLocks noGrp="1"/>
          </p:cNvSpPr>
          <p:nvPr>
            <p:ph idx="1"/>
          </p:nvPr>
        </p:nvSpPr>
        <p:spPr/>
        <p:txBody>
          <a:bodyPr/>
          <a:lstStyle/>
          <a:p>
            <a:pPr marL="0" lvl="1" indent="0">
              <a:buNone/>
            </a:pPr>
            <a:r>
              <a:rPr lang="en-US" dirty="0" smtClean="0"/>
              <a:t>Cultural background may influence the case’s willingness to reveal names:</a:t>
            </a:r>
          </a:p>
          <a:p>
            <a:pPr marL="342900" lvl="1" indent="-342900">
              <a:buNone/>
            </a:pPr>
            <a:endParaRPr lang="en-US" sz="1600" dirty="0" smtClean="0"/>
          </a:p>
          <a:p>
            <a:pPr marL="342900" lvl="1" indent="-342900">
              <a:buFontTx/>
              <a:buChar char="•"/>
            </a:pPr>
            <a:r>
              <a:rPr lang="en-US" dirty="0" smtClean="0"/>
              <a:t>Immigration status</a:t>
            </a:r>
          </a:p>
          <a:p>
            <a:pPr marL="342900" lvl="1" indent="-342900">
              <a:buFontTx/>
              <a:buChar char="•"/>
            </a:pPr>
            <a:endParaRPr lang="en-US" sz="1600" dirty="0" smtClean="0"/>
          </a:p>
          <a:p>
            <a:pPr marL="342900" lvl="1" indent="-342900">
              <a:buFontTx/>
              <a:buChar char="•"/>
            </a:pPr>
            <a:r>
              <a:rPr lang="en-US" dirty="0" smtClean="0"/>
              <a:t>Reasons not to give correct name</a:t>
            </a:r>
          </a:p>
          <a:p>
            <a:pPr marL="342900" lvl="1" indent="-342900">
              <a:buFontTx/>
              <a:buChar char="•"/>
            </a:pPr>
            <a:endParaRPr lang="en-US" sz="1600" dirty="0" smtClean="0"/>
          </a:p>
          <a:p>
            <a:pPr marL="342900" lvl="1" indent="-342900">
              <a:buFontTx/>
              <a:buChar char="•"/>
            </a:pPr>
            <a:r>
              <a:rPr lang="en-US" dirty="0" smtClean="0"/>
              <a:t>Reasons to hide someone or not name them</a:t>
            </a:r>
          </a:p>
          <a:p>
            <a:pPr marL="342900" lvl="1" indent="-342900">
              <a:buFontTx/>
              <a:buChar char="•"/>
            </a:pPr>
            <a:endParaRPr lang="en-US" sz="1600" dirty="0" smtClean="0"/>
          </a:p>
          <a:p>
            <a:pPr marL="342900" lvl="1" indent="-342900">
              <a:buFontTx/>
              <a:buChar char="•"/>
            </a:pPr>
            <a:r>
              <a:rPr lang="en-US" dirty="0" smtClean="0"/>
              <a:t>Reluctance to identify contacts</a:t>
            </a:r>
          </a:p>
          <a:p>
            <a:endParaRPr lang="en-US" dirty="0"/>
          </a:p>
        </p:txBody>
      </p:sp>
      <p:sp>
        <p:nvSpPr>
          <p:cNvPr id="7"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18</a:t>
            </a:fld>
            <a:endParaRPr lang="en-US" sz="2000" b="1"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762000" y="533400"/>
            <a:ext cx="7772400" cy="619125"/>
          </a:xfrm>
        </p:spPr>
        <p:txBody>
          <a:bodyPr>
            <a:noAutofit/>
          </a:bodyPr>
          <a:lstStyle/>
          <a:p>
            <a:pPr>
              <a:defRPr/>
            </a:pPr>
            <a:r>
              <a:rPr lang="en-US" dirty="0" smtClean="0"/>
              <a:t>Naming Systems </a:t>
            </a:r>
          </a:p>
        </p:txBody>
      </p:sp>
      <p:sp>
        <p:nvSpPr>
          <p:cNvPr id="30723" name="Rectangle 3"/>
          <p:cNvSpPr>
            <a:spLocks noChangeArrowheads="1"/>
          </p:cNvSpPr>
          <p:nvPr/>
        </p:nvSpPr>
        <p:spPr bwMode="auto">
          <a:xfrm>
            <a:off x="338138" y="1724025"/>
            <a:ext cx="4221162" cy="787400"/>
          </a:xfrm>
          <a:prstGeom prst="rect">
            <a:avLst/>
          </a:prstGeom>
          <a:noFill/>
          <a:ln w="9525">
            <a:noFill/>
            <a:miter lim="800000"/>
            <a:headEnd/>
            <a:tailEnd/>
          </a:ln>
        </p:spPr>
        <p:txBody>
          <a:bodyPr lIns="0" tIns="0" rIns="0" bIns="0" anchorCtr="1">
            <a:spAutoFit/>
          </a:bodyPr>
          <a:lstStyle/>
          <a:p>
            <a:pPr marL="222250" indent="-222250">
              <a:lnSpc>
                <a:spcPct val="70000"/>
              </a:lnSpc>
              <a:spcBef>
                <a:spcPct val="75000"/>
              </a:spcBef>
            </a:pPr>
            <a:endParaRPr lang="en-US" sz="2600">
              <a:solidFill>
                <a:srgbClr val="000A66"/>
              </a:solidFill>
            </a:endParaRPr>
          </a:p>
          <a:p>
            <a:pPr marL="222250" indent="-222250">
              <a:lnSpc>
                <a:spcPct val="70000"/>
              </a:lnSpc>
              <a:spcBef>
                <a:spcPct val="75000"/>
              </a:spcBef>
            </a:pPr>
            <a:r>
              <a:rPr lang="en-US" sz="2300">
                <a:solidFill>
                  <a:srgbClr val="000A66"/>
                </a:solidFill>
              </a:rPr>
              <a:t>	</a:t>
            </a:r>
          </a:p>
        </p:txBody>
      </p:sp>
      <p:sp>
        <p:nvSpPr>
          <p:cNvPr id="30725" name="Text Box 5"/>
          <p:cNvSpPr txBox="1">
            <a:spLocks noChangeArrowheads="1"/>
          </p:cNvSpPr>
          <p:nvPr/>
        </p:nvSpPr>
        <p:spPr bwMode="auto">
          <a:xfrm>
            <a:off x="1219200" y="2514600"/>
            <a:ext cx="6629400" cy="762000"/>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0726" name="Text Box 6"/>
          <p:cNvSpPr txBox="1">
            <a:spLocks noChangeArrowheads="1"/>
          </p:cNvSpPr>
          <p:nvPr/>
        </p:nvSpPr>
        <p:spPr bwMode="auto">
          <a:xfrm>
            <a:off x="0" y="1447800"/>
            <a:ext cx="9067800" cy="4512004"/>
          </a:xfrm>
          <a:prstGeom prst="rect">
            <a:avLst/>
          </a:prstGeom>
          <a:noFill/>
          <a:ln w="9525">
            <a:noFill/>
            <a:miter lim="800000"/>
            <a:headEnd/>
            <a:tailEnd/>
          </a:ln>
        </p:spPr>
        <p:txBody>
          <a:bodyPr wrap="square">
            <a:spAutoFit/>
          </a:bodyPr>
          <a:lstStyle/>
          <a:p>
            <a:pPr marL="342900" lvl="1" indent="-342900" eaLnBrk="0" fontAlgn="base" hangingPunct="0">
              <a:spcBef>
                <a:spcPct val="20000"/>
              </a:spcBef>
              <a:spcAft>
                <a:spcPct val="0"/>
              </a:spcAft>
              <a:buClr>
                <a:srgbClr val="0099CC"/>
              </a:buClr>
              <a:buSzPct val="120000"/>
              <a:buFontTx/>
              <a:buChar char="•"/>
            </a:pPr>
            <a:r>
              <a:rPr lang="en-US" sz="2800" b="1" dirty="0" smtClean="0">
                <a:solidFill>
                  <a:srgbClr val="000000"/>
                </a:solidFill>
              </a:rPr>
              <a:t>Different </a:t>
            </a:r>
            <a:r>
              <a:rPr lang="en-US" sz="2800" b="1" dirty="0">
                <a:solidFill>
                  <a:srgbClr val="000000"/>
                </a:solidFill>
              </a:rPr>
              <a:t>cultures have different naming </a:t>
            </a:r>
            <a:r>
              <a:rPr lang="en-US" sz="2800" b="1" dirty="0" smtClean="0">
                <a:solidFill>
                  <a:srgbClr val="000000"/>
                </a:solidFill>
              </a:rPr>
              <a:t>systems</a:t>
            </a:r>
          </a:p>
          <a:p>
            <a:pPr lvl="2" indent="-457200" eaLnBrk="0" fontAlgn="base" hangingPunct="0">
              <a:spcBef>
                <a:spcPct val="20000"/>
              </a:spcBef>
              <a:spcAft>
                <a:spcPct val="0"/>
              </a:spcAft>
              <a:buClr>
                <a:srgbClr val="0099CC"/>
              </a:buClr>
              <a:buSzPct val="120000"/>
              <a:buFont typeface="Arial" pitchFamily="34" charset="0"/>
              <a:buChar char="‒"/>
            </a:pPr>
            <a:r>
              <a:rPr lang="en-US" sz="2800" b="1" dirty="0" smtClean="0">
                <a:solidFill>
                  <a:srgbClr val="000000"/>
                </a:solidFill>
              </a:rPr>
              <a:t>First</a:t>
            </a:r>
            <a:r>
              <a:rPr lang="en-US" sz="2800" b="1" dirty="0">
                <a:solidFill>
                  <a:srgbClr val="000000"/>
                </a:solidFill>
              </a:rPr>
              <a:t>, middle, last? </a:t>
            </a:r>
            <a:endParaRPr lang="en-US" sz="2800" b="1" dirty="0" smtClean="0">
              <a:solidFill>
                <a:srgbClr val="000000"/>
              </a:solidFill>
            </a:endParaRPr>
          </a:p>
          <a:p>
            <a:pPr lvl="2" indent="-457200" eaLnBrk="0" fontAlgn="base" hangingPunct="0">
              <a:spcBef>
                <a:spcPct val="20000"/>
              </a:spcBef>
              <a:spcAft>
                <a:spcPct val="0"/>
              </a:spcAft>
              <a:buClr>
                <a:srgbClr val="0099CC"/>
              </a:buClr>
              <a:buSzPct val="120000"/>
              <a:buFont typeface="Arial" pitchFamily="34" charset="0"/>
              <a:buChar char="‒"/>
            </a:pPr>
            <a:r>
              <a:rPr lang="en-US" sz="2800" b="1" dirty="0" smtClean="0">
                <a:solidFill>
                  <a:srgbClr val="000000"/>
                </a:solidFill>
              </a:rPr>
              <a:t>Two </a:t>
            </a:r>
            <a:r>
              <a:rPr lang="en-US" sz="2800" b="1" dirty="0">
                <a:solidFill>
                  <a:srgbClr val="000000"/>
                </a:solidFill>
              </a:rPr>
              <a:t>last names? </a:t>
            </a:r>
            <a:endParaRPr lang="en-US" sz="2800" b="1" dirty="0" smtClean="0">
              <a:solidFill>
                <a:srgbClr val="000000"/>
              </a:solidFill>
            </a:endParaRPr>
          </a:p>
          <a:p>
            <a:pPr lvl="2" indent="-457200" eaLnBrk="0" fontAlgn="base" hangingPunct="0">
              <a:spcBef>
                <a:spcPct val="20000"/>
              </a:spcBef>
              <a:spcAft>
                <a:spcPct val="0"/>
              </a:spcAft>
              <a:buClr>
                <a:srgbClr val="0099CC"/>
              </a:buClr>
              <a:buSzPct val="120000"/>
              <a:buFont typeface="Arial" pitchFamily="34" charset="0"/>
              <a:buChar char="‒"/>
            </a:pPr>
            <a:r>
              <a:rPr lang="en-US" sz="2800" b="1" dirty="0" smtClean="0">
                <a:solidFill>
                  <a:srgbClr val="000000"/>
                </a:solidFill>
              </a:rPr>
              <a:t>Family </a:t>
            </a:r>
            <a:r>
              <a:rPr lang="en-US" sz="2800" b="1" dirty="0">
                <a:solidFill>
                  <a:srgbClr val="000000"/>
                </a:solidFill>
              </a:rPr>
              <a:t>name first</a:t>
            </a:r>
            <a:r>
              <a:rPr lang="en-US" sz="2800" b="1" dirty="0" smtClean="0">
                <a:solidFill>
                  <a:srgbClr val="000000"/>
                </a:solidFill>
              </a:rPr>
              <a:t>?</a:t>
            </a:r>
            <a:endParaRPr lang="en-US" sz="2800" b="1" dirty="0">
              <a:solidFill>
                <a:srgbClr val="000000"/>
              </a:solidFill>
            </a:endParaRPr>
          </a:p>
          <a:p>
            <a:pPr marL="342900" lvl="1" indent="-342900" eaLnBrk="0" fontAlgn="base" hangingPunct="0">
              <a:spcBef>
                <a:spcPct val="20000"/>
              </a:spcBef>
              <a:spcAft>
                <a:spcPct val="0"/>
              </a:spcAft>
              <a:buClr>
                <a:srgbClr val="0099CC"/>
              </a:buClr>
              <a:buSzPct val="120000"/>
              <a:buFontTx/>
              <a:buChar char="•"/>
            </a:pPr>
            <a:endParaRPr lang="en-US" sz="1600" b="1" dirty="0">
              <a:solidFill>
                <a:srgbClr val="000000"/>
              </a:solidFill>
            </a:endParaRPr>
          </a:p>
          <a:p>
            <a:pPr marL="342900" lvl="1" indent="-342900" eaLnBrk="0" fontAlgn="base" hangingPunct="0">
              <a:spcBef>
                <a:spcPct val="20000"/>
              </a:spcBef>
              <a:spcAft>
                <a:spcPct val="0"/>
              </a:spcAft>
              <a:buClr>
                <a:srgbClr val="0099CC"/>
              </a:buClr>
              <a:buSzPct val="120000"/>
              <a:buFontTx/>
              <a:buChar char="•"/>
            </a:pPr>
            <a:r>
              <a:rPr lang="en-US" sz="2800" b="1" dirty="0">
                <a:solidFill>
                  <a:srgbClr val="000000"/>
                </a:solidFill>
              </a:rPr>
              <a:t>Ask for all names, nicknames, aliases</a:t>
            </a:r>
          </a:p>
          <a:p>
            <a:pPr marL="342900" lvl="1" indent="-342900" eaLnBrk="0" fontAlgn="base" hangingPunct="0">
              <a:spcBef>
                <a:spcPct val="20000"/>
              </a:spcBef>
              <a:spcAft>
                <a:spcPct val="0"/>
              </a:spcAft>
              <a:buClr>
                <a:srgbClr val="0099CC"/>
              </a:buClr>
              <a:buSzPct val="120000"/>
              <a:buFontTx/>
              <a:buChar char="•"/>
            </a:pPr>
            <a:endParaRPr lang="en-US" sz="1600" b="1" dirty="0">
              <a:solidFill>
                <a:srgbClr val="000000"/>
              </a:solidFill>
            </a:endParaRPr>
          </a:p>
          <a:p>
            <a:pPr marL="342900" lvl="1" indent="-342900" eaLnBrk="0" fontAlgn="base" hangingPunct="0">
              <a:spcBef>
                <a:spcPct val="20000"/>
              </a:spcBef>
              <a:spcAft>
                <a:spcPct val="0"/>
              </a:spcAft>
              <a:buClr>
                <a:srgbClr val="0099CC"/>
              </a:buClr>
              <a:buSzPct val="120000"/>
              <a:buFontTx/>
              <a:buChar char="•"/>
            </a:pPr>
            <a:r>
              <a:rPr lang="en-US" sz="2800" b="1" dirty="0">
                <a:solidFill>
                  <a:srgbClr val="000000"/>
                </a:solidFill>
              </a:rPr>
              <a:t>Make sure forms and registry can accommodate </a:t>
            </a:r>
          </a:p>
          <a:p>
            <a:pPr marL="342900" lvl="1" indent="-342900" eaLnBrk="0" fontAlgn="base" hangingPunct="0">
              <a:spcBef>
                <a:spcPct val="20000"/>
              </a:spcBef>
              <a:spcAft>
                <a:spcPct val="0"/>
              </a:spcAft>
              <a:buClr>
                <a:srgbClr val="0099CC"/>
              </a:buClr>
              <a:buSzPct val="120000"/>
              <a:buFontTx/>
              <a:buChar char="•"/>
            </a:pPr>
            <a:endParaRPr lang="en-US" sz="1600" b="1" dirty="0">
              <a:solidFill>
                <a:srgbClr val="000000"/>
              </a:solidFill>
            </a:endParaRPr>
          </a:p>
          <a:p>
            <a:pPr marL="342900" lvl="1" indent="-342900" eaLnBrk="0" fontAlgn="base" hangingPunct="0">
              <a:spcBef>
                <a:spcPct val="20000"/>
              </a:spcBef>
              <a:spcAft>
                <a:spcPct val="0"/>
              </a:spcAft>
              <a:buClr>
                <a:srgbClr val="0099CC"/>
              </a:buClr>
              <a:buSzPct val="120000"/>
              <a:buFontTx/>
              <a:buChar char="•"/>
            </a:pPr>
            <a:r>
              <a:rPr lang="en-US" sz="2800" b="1" dirty="0" smtClean="0">
                <a:solidFill>
                  <a:srgbClr val="000000"/>
                </a:solidFill>
              </a:rPr>
              <a:t>Have the case agree </a:t>
            </a:r>
            <a:r>
              <a:rPr lang="en-US" sz="2800" b="1" dirty="0">
                <a:solidFill>
                  <a:srgbClr val="000000"/>
                </a:solidFill>
              </a:rPr>
              <a:t>to </a:t>
            </a:r>
            <a:r>
              <a:rPr lang="en-US" sz="2800" b="1" dirty="0" smtClean="0">
                <a:solidFill>
                  <a:srgbClr val="000000"/>
                </a:solidFill>
              </a:rPr>
              <a:t>always use </a:t>
            </a:r>
            <a:r>
              <a:rPr lang="en-US" sz="2800" b="1" dirty="0">
                <a:solidFill>
                  <a:srgbClr val="000000"/>
                </a:solidFill>
              </a:rPr>
              <a:t>the same name </a:t>
            </a:r>
          </a:p>
        </p:txBody>
      </p:sp>
      <p:sp>
        <p:nvSpPr>
          <p:cNvPr id="7"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19</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8305800" cy="3352799"/>
          </a:xfrm>
        </p:spPr>
        <p:txBody>
          <a:bodyPr/>
          <a:lstStyle/>
          <a:p>
            <a:pPr marL="0" lvl="1" indent="0" eaLnBrk="1" hangingPunct="1">
              <a:buSzPct val="100000"/>
              <a:buNone/>
            </a:pPr>
            <a:r>
              <a:rPr lang="en-US" dirty="0" smtClean="0"/>
              <a:t>After this session, participants will be able to:</a:t>
            </a:r>
          </a:p>
          <a:p>
            <a:pPr marL="0" lvl="1" indent="0" eaLnBrk="1" hangingPunct="1">
              <a:buSzPct val="100000"/>
              <a:buNone/>
            </a:pPr>
            <a:endParaRPr lang="en-US" dirty="0" smtClean="0"/>
          </a:p>
          <a:p>
            <a:pPr marL="457200" lvl="1" indent="-457200">
              <a:buSzPct val="100000"/>
              <a:buFont typeface="+mj-lt"/>
              <a:buAutoNum type="arabicPeriod"/>
            </a:pPr>
            <a:r>
              <a:rPr lang="en-US" dirty="0">
                <a:ea typeface="+mn-ea"/>
                <a:cs typeface="+mn-cs"/>
              </a:rPr>
              <a:t>Define cultural competency</a:t>
            </a:r>
          </a:p>
          <a:p>
            <a:pPr marL="457200" lvl="1" indent="-457200">
              <a:buSzPct val="100000"/>
              <a:buFont typeface="+mj-lt"/>
              <a:buAutoNum type="arabicPeriod"/>
            </a:pPr>
            <a:endParaRPr lang="en-US" dirty="0">
              <a:ea typeface="+mn-ea"/>
              <a:cs typeface="+mn-cs"/>
            </a:endParaRPr>
          </a:p>
          <a:p>
            <a:pPr marL="457200" lvl="1" indent="-457200">
              <a:buSzPct val="100000"/>
              <a:buFont typeface="+mj-lt"/>
              <a:buAutoNum type="arabicPeriod"/>
            </a:pPr>
            <a:r>
              <a:rPr lang="en-US" dirty="0">
                <a:ea typeface="+mn-ea"/>
                <a:cs typeface="+mn-cs"/>
              </a:rPr>
              <a:t>State the four elements of cross cultural communication</a:t>
            </a:r>
          </a:p>
        </p:txBody>
      </p:sp>
      <p:sp>
        <p:nvSpPr>
          <p:cNvPr id="4" name="Slide Number Placeholder 3"/>
          <p:cNvSpPr>
            <a:spLocks noGrp="1"/>
          </p:cNvSpPr>
          <p:nvPr>
            <p:ph type="sldNum" sz="quarter" idx="12"/>
          </p:nvPr>
        </p:nvSpPr>
        <p:spPr/>
        <p:txBody>
          <a:bodyPr/>
          <a:lstStyle/>
          <a:p>
            <a:pPr>
              <a:defRPr/>
            </a:pPr>
            <a:r>
              <a:rPr lang="en-US" sz="2000" dirty="0" smtClean="0">
                <a:solidFill>
                  <a:srgbClr val="000000"/>
                </a:solidFill>
              </a:rPr>
              <a:t> </a:t>
            </a:r>
            <a:fld id="{42B940A8-1F4E-424F-8215-AF7160E4C023}" type="slidenum">
              <a:rPr lang="en-US" sz="2000" smtClean="0">
                <a:solidFill>
                  <a:srgbClr val="000000"/>
                </a:solidFill>
              </a:rPr>
              <a:pPr>
                <a:defRPr/>
              </a:pPr>
              <a:t>2</a:t>
            </a:fld>
            <a:endParaRPr lang="en-US"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CEthnographicGuides.jpg"/>
          <p:cNvPicPr>
            <a:picLocks noChangeAspect="1"/>
          </p:cNvPicPr>
          <p:nvPr/>
        </p:nvPicPr>
        <p:blipFill>
          <a:blip r:embed="rId3" cstate="print"/>
          <a:stretch>
            <a:fillRect/>
          </a:stretch>
        </p:blipFill>
        <p:spPr>
          <a:xfrm>
            <a:off x="3124200" y="1066800"/>
            <a:ext cx="2385914" cy="3083138"/>
          </a:xfrm>
          <a:prstGeom prst="rect">
            <a:avLst/>
          </a:prstGeom>
          <a:ln>
            <a:solidFill>
              <a:schemeClr val="accent1">
                <a:lumMod val="60000"/>
                <a:lumOff val="40000"/>
              </a:schemeClr>
            </a:solidFill>
          </a:ln>
        </p:spPr>
      </p:pic>
      <p:sp>
        <p:nvSpPr>
          <p:cNvPr id="2" name="Title 1"/>
          <p:cNvSpPr>
            <a:spLocks noGrp="1"/>
          </p:cNvSpPr>
          <p:nvPr>
            <p:ph type="title"/>
          </p:nvPr>
        </p:nvSpPr>
        <p:spPr>
          <a:xfrm>
            <a:off x="457200" y="-228600"/>
            <a:ext cx="8229600" cy="1143000"/>
          </a:xfrm>
        </p:spPr>
        <p:txBody>
          <a:bodyPr/>
          <a:lstStyle/>
          <a:p>
            <a:r>
              <a:rPr lang="en-US" dirty="0" smtClean="0"/>
              <a:t>Cultural Competency Resources</a:t>
            </a:r>
            <a:endParaRPr lang="en-US" dirty="0"/>
          </a:p>
        </p:txBody>
      </p:sp>
      <p:pic>
        <p:nvPicPr>
          <p:cNvPr id="5" name="Picture 4" descr="SNTCCountryGuides.jpg"/>
          <p:cNvPicPr>
            <a:picLocks noChangeAspect="1"/>
          </p:cNvPicPr>
          <p:nvPr/>
        </p:nvPicPr>
        <p:blipFill>
          <a:blip r:embed="rId4" cstate="print"/>
          <a:stretch>
            <a:fillRect/>
          </a:stretch>
        </p:blipFill>
        <p:spPr>
          <a:xfrm>
            <a:off x="304800" y="1066800"/>
            <a:ext cx="2514600" cy="3249429"/>
          </a:xfrm>
          <a:prstGeom prst="rect">
            <a:avLst/>
          </a:prstGeom>
          <a:ln>
            <a:solidFill>
              <a:schemeClr val="accent1">
                <a:lumMod val="75000"/>
              </a:schemeClr>
            </a:solidFill>
          </a:ln>
        </p:spPr>
      </p:pic>
      <p:pic>
        <p:nvPicPr>
          <p:cNvPr id="7" name="Picture 6" descr="HNTCCulturalCompetency.jpg"/>
          <p:cNvPicPr>
            <a:picLocks noChangeAspect="1"/>
          </p:cNvPicPr>
          <p:nvPr/>
        </p:nvPicPr>
        <p:blipFill>
          <a:blip r:embed="rId5" cstate="print"/>
          <a:stretch>
            <a:fillRect/>
          </a:stretch>
        </p:blipFill>
        <p:spPr>
          <a:xfrm>
            <a:off x="990600" y="3200400"/>
            <a:ext cx="2563608" cy="3312760"/>
          </a:xfrm>
          <a:prstGeom prst="rect">
            <a:avLst/>
          </a:prstGeom>
          <a:ln>
            <a:solidFill>
              <a:schemeClr val="accent1">
                <a:lumMod val="60000"/>
                <a:lumOff val="40000"/>
              </a:schemeClr>
            </a:solidFill>
          </a:ln>
        </p:spPr>
      </p:pic>
      <p:sp>
        <p:nvSpPr>
          <p:cNvPr id="9"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cs typeface="Arial" pitchFamily="34" charset="0"/>
              </a:rPr>
              <a:pPr algn="r" fontAlgn="base">
                <a:spcBef>
                  <a:spcPct val="0"/>
                </a:spcBef>
                <a:spcAft>
                  <a:spcPct val="0"/>
                </a:spcAft>
              </a:pPr>
              <a:t>20</a:t>
            </a:fld>
            <a:endParaRPr lang="en-US" sz="2000" b="1" dirty="0">
              <a:solidFill>
                <a:srgbClr val="000000"/>
              </a:solidFill>
              <a:cs typeface="Arial" pitchFamily="34" charset="0"/>
            </a:endParaRPr>
          </a:p>
        </p:txBody>
      </p:sp>
      <p:pic>
        <p:nvPicPr>
          <p:cNvPr id="10" name="Picture 9" descr="TBETNCCResourceGuide.jpg"/>
          <p:cNvPicPr>
            <a:picLocks noChangeAspect="1"/>
          </p:cNvPicPr>
          <p:nvPr/>
        </p:nvPicPr>
        <p:blipFill>
          <a:blip r:embed="rId6" cstate="print"/>
          <a:stretch>
            <a:fillRect/>
          </a:stretch>
        </p:blipFill>
        <p:spPr>
          <a:xfrm>
            <a:off x="5715000" y="1143000"/>
            <a:ext cx="3323869" cy="2563368"/>
          </a:xfrm>
          <a:prstGeom prst="rect">
            <a:avLst/>
          </a:prstGeom>
          <a:ln>
            <a:solidFill>
              <a:schemeClr val="accent1">
                <a:lumMod val="75000"/>
              </a:schemeClr>
            </a:solidFill>
          </a:ln>
        </p:spPr>
      </p:pic>
      <p:pic>
        <p:nvPicPr>
          <p:cNvPr id="6" name="Picture 5" descr="NJMSCulturalCompetency.jpg"/>
          <p:cNvPicPr>
            <a:picLocks noChangeAspect="1"/>
          </p:cNvPicPr>
          <p:nvPr/>
        </p:nvPicPr>
        <p:blipFill>
          <a:blip r:embed="rId7" cstate="print"/>
          <a:stretch>
            <a:fillRect/>
          </a:stretch>
        </p:blipFill>
        <p:spPr>
          <a:xfrm>
            <a:off x="3554208" y="3241750"/>
            <a:ext cx="2286000" cy="3369578"/>
          </a:xfrm>
          <a:prstGeom prst="rect">
            <a:avLst/>
          </a:prstGeom>
          <a:ln>
            <a:solidFill>
              <a:schemeClr val="accent1">
                <a:lumMod val="60000"/>
                <a:lumOff val="40000"/>
              </a:schemeClr>
            </a:solidFill>
          </a:ln>
        </p:spPr>
      </p:pic>
      <p:pic>
        <p:nvPicPr>
          <p:cNvPr id="68610" name="Picture 2" descr="Quick Reference Guide - Philippines"/>
          <p:cNvPicPr>
            <a:picLocks noChangeAspect="1" noChangeArrowheads="1"/>
          </p:cNvPicPr>
          <p:nvPr/>
        </p:nvPicPr>
        <p:blipFill>
          <a:blip r:embed="rId8" cstate="print"/>
          <a:srcRect/>
          <a:stretch>
            <a:fillRect/>
          </a:stretch>
        </p:blipFill>
        <p:spPr bwMode="auto">
          <a:xfrm>
            <a:off x="5738327" y="3706368"/>
            <a:ext cx="2133600" cy="2590800"/>
          </a:xfrm>
          <a:prstGeom prst="rect">
            <a:avLst/>
          </a:prstGeom>
          <a:noFill/>
        </p:spPr>
      </p:pic>
      <p:sp>
        <p:nvSpPr>
          <p:cNvPr id="3" name="TextBox 2"/>
          <p:cNvSpPr txBox="1"/>
          <p:nvPr/>
        </p:nvSpPr>
        <p:spPr>
          <a:xfrm>
            <a:off x="6019800" y="6172200"/>
            <a:ext cx="2362200" cy="523220"/>
          </a:xfrm>
          <a:prstGeom prst="rect">
            <a:avLst/>
          </a:prstGeom>
          <a:noFill/>
        </p:spPr>
        <p:txBody>
          <a:bodyPr wrap="square" rtlCol="0">
            <a:spAutoFit/>
          </a:bodyPr>
          <a:lstStyle/>
          <a:p>
            <a:r>
              <a:rPr lang="en-US" sz="2800" b="1" dirty="0" smtClean="0">
                <a:solidFill>
                  <a:schemeClr val="accent2"/>
                </a:solidFill>
              </a:rPr>
              <a:t>Appendix N</a:t>
            </a:r>
            <a:endParaRPr lang="en-US" sz="2800" b="1"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ctrTitle"/>
          </p:nvPr>
        </p:nvSpPr>
        <p:spPr/>
        <p:txBody>
          <a:bodyPr/>
          <a:lstStyle/>
          <a:p>
            <a:r>
              <a:rPr lang="en-US" b="1" dirty="0" smtClean="0"/>
              <a:t>Working with Interpreters</a:t>
            </a:r>
          </a:p>
        </p:txBody>
      </p:sp>
      <p:sp>
        <p:nvSpPr>
          <p:cNvPr id="113668" name="Slide Number Placeholder 3"/>
          <p:cNvSpPr>
            <a:spLocks noGrp="1"/>
          </p:cNvSpPr>
          <p:nvPr>
            <p:ph type="sldNum" sz="quarter" idx="12"/>
          </p:nvPr>
        </p:nvSpPr>
        <p:spPr>
          <a:noFill/>
        </p:spPr>
        <p:txBody>
          <a:bodyPr/>
          <a:lstStyle/>
          <a:p>
            <a:fld id="{65BF3457-9F4C-4EC7-94F5-44DC8DF84A7D}" type="slidenum">
              <a:rPr lang="en-US" sz="2000" smtClean="0">
                <a:solidFill>
                  <a:srgbClr val="000000"/>
                </a:solidFill>
              </a:rPr>
              <a:pPr/>
              <a:t>21</a:t>
            </a:fld>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Access Barrier</a:t>
            </a:r>
            <a:endParaRPr lang="en-US" dirty="0"/>
          </a:p>
        </p:txBody>
      </p:sp>
      <p:sp>
        <p:nvSpPr>
          <p:cNvPr id="3" name="Content Placeholder 2"/>
          <p:cNvSpPr>
            <a:spLocks noGrp="1"/>
          </p:cNvSpPr>
          <p:nvPr>
            <p:ph idx="1"/>
          </p:nvPr>
        </p:nvSpPr>
        <p:spPr>
          <a:xfrm>
            <a:off x="457200" y="1600201"/>
            <a:ext cx="8229600" cy="1600200"/>
          </a:xfrm>
        </p:spPr>
        <p:txBody>
          <a:bodyPr/>
          <a:lstStyle/>
          <a:p>
            <a:pPr>
              <a:buNone/>
            </a:pPr>
            <a:r>
              <a:rPr lang="en-US" dirty="0" smtClean="0"/>
              <a:t>   45 million people in the United States speak a language other than English at home</a:t>
            </a:r>
            <a:endParaRPr lang="en-US" dirty="0"/>
          </a:p>
        </p:txBody>
      </p:sp>
      <p:sp>
        <p:nvSpPr>
          <p:cNvPr id="6"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22</a:t>
            </a:fld>
            <a:endParaRPr lang="en-US" sz="2000" b="1" dirty="0">
              <a:solidFill>
                <a:srgbClr val="000000"/>
              </a:solidFill>
            </a:endParaRPr>
          </a:p>
        </p:txBody>
      </p:sp>
      <p:pic>
        <p:nvPicPr>
          <p:cNvPr id="64514" name="Picture 2" descr="http://ts4.mm.bing.net/images/thumbnail.aspx?q=997107572467&amp;id=5f9861310de2a379810a26d4e94800e5&amp;url=http%3a%2f%2fwww.clker.com%2fcliparts%2f5%2f9%2fc%2f2%2f1194984395619889880earth_globe_dan_gerhrads_01.svg.hi.png"/>
          <p:cNvPicPr>
            <a:picLocks noChangeAspect="1" noChangeArrowheads="1"/>
          </p:cNvPicPr>
          <p:nvPr/>
        </p:nvPicPr>
        <p:blipFill>
          <a:blip r:embed="rId3" cstate="print"/>
          <a:srcRect/>
          <a:stretch>
            <a:fillRect/>
          </a:stretch>
        </p:blipFill>
        <p:spPr bwMode="auto">
          <a:xfrm>
            <a:off x="3048000" y="3505200"/>
            <a:ext cx="2857500" cy="28194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Language Barriers</a:t>
            </a:r>
            <a:endParaRPr lang="en-US" dirty="0"/>
          </a:p>
        </p:txBody>
      </p:sp>
      <p:sp>
        <p:nvSpPr>
          <p:cNvPr id="3" name="Content Placeholder 2"/>
          <p:cNvSpPr>
            <a:spLocks noGrp="1"/>
          </p:cNvSpPr>
          <p:nvPr>
            <p:ph idx="1"/>
          </p:nvPr>
        </p:nvSpPr>
        <p:spPr>
          <a:xfrm>
            <a:off x="228600" y="1600201"/>
            <a:ext cx="8458200" cy="4114800"/>
          </a:xfrm>
        </p:spPr>
        <p:txBody>
          <a:bodyPr/>
          <a:lstStyle/>
          <a:p>
            <a:r>
              <a:rPr lang="en-US" sz="2800" dirty="0" smtClean="0"/>
              <a:t>Less likely to receive care</a:t>
            </a:r>
          </a:p>
          <a:p>
            <a:endParaRPr lang="en-US" sz="1600" dirty="0" smtClean="0"/>
          </a:p>
          <a:p>
            <a:r>
              <a:rPr lang="en-US" sz="2800" dirty="0" smtClean="0"/>
              <a:t>Less likely to understand care</a:t>
            </a:r>
          </a:p>
          <a:p>
            <a:endParaRPr lang="en-US" sz="1600" dirty="0" smtClean="0"/>
          </a:p>
          <a:p>
            <a:r>
              <a:rPr lang="en-US" sz="2800" dirty="0" smtClean="0"/>
              <a:t>Increased risk of medical errors</a:t>
            </a:r>
          </a:p>
          <a:p>
            <a:endParaRPr lang="en-US" sz="1600" dirty="0" smtClean="0"/>
          </a:p>
          <a:p>
            <a:r>
              <a:rPr lang="en-US" sz="2800" dirty="0" smtClean="0"/>
              <a:t>Reduced quality of care</a:t>
            </a:r>
          </a:p>
          <a:p>
            <a:endParaRPr lang="en-US" sz="1600" dirty="0" smtClean="0"/>
          </a:p>
          <a:p>
            <a:r>
              <a:rPr lang="en-US" sz="2800" dirty="0" smtClean="0"/>
              <a:t>Less satisfied with care</a:t>
            </a:r>
            <a:endParaRPr lang="en-US" sz="2800" dirty="0"/>
          </a:p>
        </p:txBody>
      </p:sp>
      <p:sp>
        <p:nvSpPr>
          <p:cNvPr id="5"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23</a:t>
            </a:fld>
            <a:endParaRPr lang="en-US" sz="2000" b="1"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smtClean="0"/>
              <a:t>Using an Interpreter</a:t>
            </a:r>
          </a:p>
        </p:txBody>
      </p:sp>
      <p:sp>
        <p:nvSpPr>
          <p:cNvPr id="150531" name="Rectangle 3"/>
          <p:cNvSpPr>
            <a:spLocks noGrp="1" noChangeArrowheads="1"/>
          </p:cNvSpPr>
          <p:nvPr>
            <p:ph idx="1"/>
          </p:nvPr>
        </p:nvSpPr>
        <p:spPr>
          <a:xfrm>
            <a:off x="457200" y="1600200"/>
            <a:ext cx="8305800" cy="4267200"/>
          </a:xfrm>
        </p:spPr>
        <p:txBody>
          <a:bodyPr>
            <a:noAutofit/>
          </a:bodyPr>
          <a:lstStyle/>
          <a:p>
            <a:r>
              <a:rPr lang="en-US" sz="2800" dirty="0" smtClean="0"/>
              <a:t>Make sure you agree on ground rules with both the case and the interpreter before the interview begins</a:t>
            </a:r>
          </a:p>
          <a:p>
            <a:pPr>
              <a:buNone/>
            </a:pPr>
            <a:endParaRPr lang="en-US" sz="1600" dirty="0" smtClean="0"/>
          </a:p>
          <a:p>
            <a:r>
              <a:rPr lang="en-US" sz="2800" dirty="0" smtClean="0"/>
              <a:t>Always speak directly to the case</a:t>
            </a:r>
          </a:p>
          <a:p>
            <a:endParaRPr lang="en-US" sz="1600" dirty="0" smtClean="0"/>
          </a:p>
          <a:p>
            <a:r>
              <a:rPr lang="en-US" sz="2800" dirty="0" smtClean="0"/>
              <a:t>Ask for clarification as needed</a:t>
            </a:r>
          </a:p>
          <a:p>
            <a:endParaRPr lang="en-US" sz="1600" dirty="0" smtClean="0"/>
          </a:p>
          <a:p>
            <a:r>
              <a:rPr lang="en-US" sz="2800" dirty="0" smtClean="0"/>
              <a:t>Children should not be used as interpreters!</a:t>
            </a:r>
          </a:p>
          <a:p>
            <a:pPr>
              <a:buNone/>
            </a:pPr>
            <a:r>
              <a:rPr lang="en-US" sz="2600" dirty="0" smtClean="0"/>
              <a:t>    </a:t>
            </a:r>
          </a:p>
        </p:txBody>
      </p:sp>
      <p:sp>
        <p:nvSpPr>
          <p:cNvPr id="150532"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fontAlgn="base">
              <a:spcBef>
                <a:spcPct val="0"/>
              </a:spcBef>
              <a:spcAft>
                <a:spcPct val="0"/>
              </a:spcAft>
            </a:pPr>
            <a:fld id="{5CB01889-5D7E-444E-A513-6B87F633573E}" type="slidenum">
              <a:rPr lang="en-US" sz="2000" b="1">
                <a:solidFill>
                  <a:srgbClr val="000000"/>
                </a:solidFill>
              </a:rPr>
              <a:pPr algn="r" fontAlgn="base">
                <a:spcBef>
                  <a:spcPct val="0"/>
                </a:spcBef>
                <a:spcAft>
                  <a:spcPct val="0"/>
                </a:spcAft>
              </a:pPr>
              <a:t>24</a:t>
            </a:fld>
            <a:endParaRPr lang="en-US" sz="2000" b="1"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r>
              <a:rPr lang="en-US" dirty="0" smtClean="0"/>
              <a:t>Resource for Interpretation </a:t>
            </a:r>
            <a:endParaRPr lang="en-US" dirty="0"/>
          </a:p>
        </p:txBody>
      </p:sp>
      <p:pic>
        <p:nvPicPr>
          <p:cNvPr id="325636" name="Picture 4" descr="Interpretation Skills Cover"/>
          <p:cNvPicPr>
            <a:picLocks noGrp="1" noChangeAspect="1" noChangeArrowheads="1"/>
          </p:cNvPicPr>
          <p:nvPr>
            <p:ph idx="1"/>
          </p:nvPr>
        </p:nvPicPr>
        <p:blipFill>
          <a:blip r:embed="rId3" cstate="print"/>
          <a:stretch>
            <a:fillRect/>
          </a:stretch>
        </p:blipFill>
        <p:spPr>
          <a:xfrm>
            <a:off x="5358163" y="1600201"/>
            <a:ext cx="3162534" cy="4191000"/>
          </a:xfrm>
          <a:noFill/>
          <a:ln>
            <a:solidFill>
              <a:schemeClr val="accent1">
                <a:lumMod val="75000"/>
              </a:schemeClr>
            </a:solidFill>
          </a:ln>
        </p:spPr>
      </p:pic>
      <p:sp>
        <p:nvSpPr>
          <p:cNvPr id="325637" name="Text Box 5"/>
          <p:cNvSpPr txBox="1">
            <a:spLocks noChangeArrowheads="1"/>
          </p:cNvSpPr>
          <p:nvPr/>
        </p:nvSpPr>
        <p:spPr bwMode="auto">
          <a:xfrm>
            <a:off x="457200" y="1534180"/>
            <a:ext cx="68580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t>Video </a:t>
            </a:r>
            <a:r>
              <a:rPr lang="en-US" sz="2800" b="1" dirty="0"/>
              <a:t>and viewer’s guide</a:t>
            </a:r>
          </a:p>
        </p:txBody>
      </p:sp>
      <p:sp>
        <p:nvSpPr>
          <p:cNvPr id="6" name="Slide Number Placeholder 4"/>
          <p:cNvSpPr txBox="1">
            <a:spLocks/>
          </p:cNvSpPr>
          <p:nvPr/>
        </p:nvSpPr>
        <p:spPr>
          <a:xfrm>
            <a:off x="6553200" y="6356350"/>
            <a:ext cx="2133600" cy="365125"/>
          </a:xfrm>
          <a:prstGeom prst="rect">
            <a:avLst/>
          </a:prstGeom>
          <a:noFill/>
        </p:spPr>
        <p:txBody>
          <a:bodyPr/>
          <a:lstStyle/>
          <a:p>
            <a:pPr algn="r">
              <a:defRPr/>
            </a:pPr>
            <a:fld id="{9D365F0C-B9C8-4575-95E3-AD240B2CB895}" type="slidenum">
              <a:rPr lang="en-US" sz="2000" b="1">
                <a:solidFill>
                  <a:srgbClr val="000000"/>
                </a:solidFill>
              </a:rPr>
              <a:pPr algn="r">
                <a:defRPr/>
              </a:pPr>
              <a:t>25</a:t>
            </a:fld>
            <a:endParaRPr lang="en-US" sz="2000" b="1" dirty="0">
              <a:solidFill>
                <a:srgbClr val="000000"/>
              </a:solidFill>
            </a:endParaRPr>
          </a:p>
        </p:txBody>
      </p:sp>
      <p:sp>
        <p:nvSpPr>
          <p:cNvPr id="7" name="Rectangle 6"/>
          <p:cNvSpPr/>
          <p:nvPr/>
        </p:nvSpPr>
        <p:spPr>
          <a:xfrm>
            <a:off x="5334000" y="5791200"/>
            <a:ext cx="3200400" cy="615553"/>
          </a:xfrm>
          <a:prstGeom prst="rect">
            <a:avLst/>
          </a:prstGeom>
        </p:spPr>
        <p:txBody>
          <a:bodyPr wrap="square">
            <a:spAutoFit/>
          </a:bodyPr>
          <a:lstStyle/>
          <a:p>
            <a:pPr algn="ctr"/>
            <a:r>
              <a:rPr lang="en-US" sz="2000" b="1" dirty="0">
                <a:solidFill>
                  <a:srgbClr val="000000"/>
                </a:solidFill>
                <a:hlinkClick r:id="rId4"/>
              </a:rPr>
              <a:t>Making the </a:t>
            </a:r>
            <a:r>
              <a:rPr lang="en-US" sz="2000" b="1" dirty="0" smtClean="0">
                <a:solidFill>
                  <a:srgbClr val="000000"/>
                </a:solidFill>
                <a:hlinkClick r:id="rId4"/>
              </a:rPr>
              <a:t>Connection</a:t>
            </a:r>
            <a:endParaRPr lang="en-US" sz="2000" b="1" dirty="0">
              <a:solidFill>
                <a:srgbClr val="000000"/>
              </a:solidFill>
            </a:endParaRPr>
          </a:p>
          <a:p>
            <a:pPr algn="ctr"/>
            <a:r>
              <a:rPr lang="en-US" sz="1400" b="1" dirty="0" smtClean="0">
                <a:solidFill>
                  <a:srgbClr val="000000"/>
                </a:solidFill>
                <a:hlinkClick r:id="rId5"/>
              </a:rPr>
              <a:t>www.currytbcenter.ucsf.edu</a:t>
            </a:r>
            <a:r>
              <a:rPr lang="en-US" sz="1400" b="1" dirty="0" smtClean="0">
                <a:solidFill>
                  <a:srgbClr val="000000"/>
                </a:solidFill>
              </a:rPr>
              <a:t> </a:t>
            </a:r>
            <a:endParaRPr lang="en-US" sz="1400" b="1" dirty="0">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990600" lvl="1" indent="-533400" eaLnBrk="1" hangingPunct="1">
              <a:buSzPct val="100000"/>
              <a:buFontTx/>
              <a:buAutoNum type="arabicPeriod"/>
            </a:pPr>
            <a:r>
              <a:rPr lang="en-US" dirty="0" smtClean="0"/>
              <a:t>What is cultural competency?</a:t>
            </a:r>
          </a:p>
          <a:p>
            <a:pPr marL="990600" lvl="1" indent="-533400" eaLnBrk="1" hangingPunct="1">
              <a:buSzPct val="100000"/>
              <a:buFontTx/>
              <a:buAutoNum type="arabicPeriod"/>
            </a:pPr>
            <a:endParaRPr lang="en-US" dirty="0" smtClean="0"/>
          </a:p>
          <a:p>
            <a:pPr marL="990600" lvl="1" indent="-533400" eaLnBrk="1" hangingPunct="1">
              <a:buSzPct val="100000"/>
              <a:buFontTx/>
              <a:buAutoNum type="arabicPeriod"/>
            </a:pPr>
            <a:r>
              <a:rPr lang="en-US" dirty="0" smtClean="0"/>
              <a:t>What are the four elements of cross cultural communication?</a:t>
            </a:r>
          </a:p>
          <a:p>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26</a:t>
            </a:fld>
            <a:endParaRPr lang="en-US" sz="20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normAutofit fontScale="90000"/>
          </a:bodyPr>
          <a:lstStyle/>
          <a:p>
            <a:pPr eaLnBrk="1" hangingPunct="1"/>
            <a:r>
              <a:rPr lang="en-US" dirty="0" smtClean="0"/>
              <a:t>The Importance of Cultural Competency</a:t>
            </a:r>
          </a:p>
        </p:txBody>
      </p:sp>
      <p:sp>
        <p:nvSpPr>
          <p:cNvPr id="114692" name="Rectangle 3"/>
          <p:cNvSpPr>
            <a:spLocks noGrp="1" noChangeArrowheads="1"/>
          </p:cNvSpPr>
          <p:nvPr>
            <p:ph idx="1"/>
          </p:nvPr>
        </p:nvSpPr>
        <p:spPr/>
        <p:txBody>
          <a:bodyPr/>
          <a:lstStyle/>
          <a:p>
            <a:pPr eaLnBrk="1" hangingPunct="1"/>
            <a:r>
              <a:rPr lang="en-US" sz="2800" dirty="0" smtClean="0"/>
              <a:t>Health care workers need to be aware of, and sensitive to, cultural diversity, life situations, and other various factors that shape a person’s identity.</a:t>
            </a:r>
          </a:p>
          <a:p>
            <a:pPr eaLnBrk="1" hangingPunct="1"/>
            <a:endParaRPr lang="en-US" sz="2800" dirty="0" smtClean="0"/>
          </a:p>
          <a:p>
            <a:pPr eaLnBrk="1" hangingPunct="1"/>
            <a:r>
              <a:rPr lang="en-US" sz="2800" dirty="0" smtClean="0"/>
              <a:t>The first step is an open, non-judgmental attitude.</a:t>
            </a:r>
          </a:p>
        </p:txBody>
      </p:sp>
      <p:sp>
        <p:nvSpPr>
          <p:cNvPr id="114690" name="Slide Number Placeholder 4"/>
          <p:cNvSpPr>
            <a:spLocks noGrp="1"/>
          </p:cNvSpPr>
          <p:nvPr>
            <p:ph type="sldNum" sz="quarter" idx="12"/>
          </p:nvPr>
        </p:nvSpPr>
        <p:spPr>
          <a:noFill/>
        </p:spPr>
        <p:txBody>
          <a:bodyPr/>
          <a:lstStyle/>
          <a:p>
            <a:fld id="{9E14901E-45B0-42F9-A104-6ACB14B9140C}" type="slidenum">
              <a:rPr lang="en-US" sz="2000" smtClean="0">
                <a:solidFill>
                  <a:srgbClr val="000000"/>
                </a:solidFill>
              </a:rPr>
              <a:pPr/>
              <a:t>3</a:t>
            </a:fld>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Culture?</a:t>
            </a:r>
            <a:endParaRPr lang="en-US" dirty="0"/>
          </a:p>
        </p:txBody>
      </p:sp>
      <p:sp>
        <p:nvSpPr>
          <p:cNvPr id="3" name="Content Placeholder 2"/>
          <p:cNvSpPr>
            <a:spLocks noGrp="1"/>
          </p:cNvSpPr>
          <p:nvPr>
            <p:ph idx="1"/>
          </p:nvPr>
        </p:nvSpPr>
        <p:spPr/>
        <p:txBody>
          <a:bodyPr>
            <a:normAutofit/>
          </a:bodyPr>
          <a:lstStyle/>
          <a:p>
            <a:pPr>
              <a:buNone/>
            </a:pPr>
            <a:r>
              <a:rPr lang="en-US" sz="2800" dirty="0" smtClean="0"/>
              <a:t>   Culture has been defined in a number of ways, but most simply, as the learned and shared behavior of a community of interacting human beings.</a:t>
            </a:r>
          </a:p>
          <a:p>
            <a:pPr>
              <a:buNone/>
            </a:pPr>
            <a:endParaRPr lang="en-US" sz="2800" dirty="0"/>
          </a:p>
        </p:txBody>
      </p:sp>
      <p:sp>
        <p:nvSpPr>
          <p:cNvPr id="4" name="Slide Number Placeholder 3"/>
          <p:cNvSpPr>
            <a:spLocks noGrp="1"/>
          </p:cNvSpPr>
          <p:nvPr>
            <p:ph type="sldNum" sz="quarter" idx="12"/>
          </p:nvPr>
        </p:nvSpPr>
        <p:spPr>
          <a:noFill/>
        </p:spPr>
        <p:txBody>
          <a:bodyPr/>
          <a:lstStyle/>
          <a:p>
            <a:fld id="{65BF3457-9F4C-4EC7-94F5-44DC8DF84A7D}" type="slidenum">
              <a:rPr lang="en-US" sz="2000" smtClean="0">
                <a:solidFill>
                  <a:srgbClr val="000000"/>
                </a:solidFill>
              </a:rPr>
              <a:pPr/>
              <a:t>4</a:t>
            </a:fld>
            <a:endParaRPr lang="en-US" sz="2000" dirty="0" smtClean="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Cultural Competency?</a:t>
            </a:r>
            <a:endParaRPr lang="en-US" dirty="0"/>
          </a:p>
        </p:txBody>
      </p:sp>
      <p:sp>
        <p:nvSpPr>
          <p:cNvPr id="3" name="Content Placeholder 2"/>
          <p:cNvSpPr>
            <a:spLocks noGrp="1"/>
          </p:cNvSpPr>
          <p:nvPr>
            <p:ph idx="1"/>
          </p:nvPr>
        </p:nvSpPr>
        <p:spPr/>
        <p:txBody>
          <a:bodyPr/>
          <a:lstStyle/>
          <a:p>
            <a:pPr>
              <a:buNone/>
            </a:pPr>
            <a:r>
              <a:rPr lang="en-US" dirty="0" smtClean="0"/>
              <a:t>	</a:t>
            </a:r>
            <a:r>
              <a:rPr lang="en-US" sz="2800" dirty="0" smtClean="0"/>
              <a:t>Cultural competency refers to an ability to interact effectively with people of different cultures.</a:t>
            </a:r>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5</a:t>
            </a:fld>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a:xfrm>
            <a:off x="0" y="117475"/>
            <a:ext cx="9144000" cy="1143000"/>
          </a:xfrm>
        </p:spPr>
        <p:txBody>
          <a:bodyPr/>
          <a:lstStyle/>
          <a:p>
            <a:pPr eaLnBrk="1" hangingPunct="1"/>
            <a:r>
              <a:rPr lang="en-US" dirty="0" smtClean="0"/>
              <a:t>What are Some Examples of</a:t>
            </a:r>
            <a:br>
              <a:rPr lang="en-US" dirty="0" smtClean="0"/>
            </a:br>
            <a:r>
              <a:rPr lang="en-US" dirty="0" smtClean="0"/>
              <a:t>Diversity Categories/Cultural Groups?</a:t>
            </a:r>
          </a:p>
        </p:txBody>
      </p:sp>
      <p:sp>
        <p:nvSpPr>
          <p:cNvPr id="115716" name="Rectangle 3"/>
          <p:cNvSpPr>
            <a:spLocks noGrp="1" noChangeArrowheads="1"/>
          </p:cNvSpPr>
          <p:nvPr>
            <p:ph idx="1"/>
          </p:nvPr>
        </p:nvSpPr>
        <p:spPr>
          <a:xfrm>
            <a:off x="457200" y="1600200"/>
            <a:ext cx="3733800" cy="4571999"/>
          </a:xfrm>
        </p:spPr>
        <p:txBody>
          <a:bodyPr/>
          <a:lstStyle/>
          <a:p>
            <a:pPr eaLnBrk="1" hangingPunct="1"/>
            <a:r>
              <a:rPr lang="en-US" sz="2800" dirty="0" smtClean="0"/>
              <a:t>Geography</a:t>
            </a:r>
          </a:p>
          <a:p>
            <a:pPr eaLnBrk="1" hangingPunct="1"/>
            <a:r>
              <a:rPr lang="en-US" sz="2800" dirty="0" smtClean="0"/>
              <a:t>Culture</a:t>
            </a:r>
          </a:p>
          <a:p>
            <a:pPr eaLnBrk="1" hangingPunct="1"/>
            <a:r>
              <a:rPr lang="en-US" sz="2800" dirty="0" smtClean="0"/>
              <a:t>Gender</a:t>
            </a:r>
          </a:p>
          <a:p>
            <a:pPr eaLnBrk="1" hangingPunct="1"/>
            <a:r>
              <a:rPr lang="en-US" sz="2800" dirty="0" smtClean="0"/>
              <a:t>Spirituality</a:t>
            </a:r>
          </a:p>
          <a:p>
            <a:pPr eaLnBrk="1" hangingPunct="1"/>
            <a:r>
              <a:rPr lang="en-US" sz="2800" dirty="0" smtClean="0"/>
              <a:t>Parental Status</a:t>
            </a:r>
          </a:p>
          <a:p>
            <a:pPr marL="342900" lvl="1" indent="-342900" defTabSz="897301">
              <a:buFont typeface="Arial" pitchFamily="34" charset="0"/>
              <a:buChar char="•"/>
              <a:defRPr/>
            </a:pPr>
            <a:r>
              <a:rPr lang="en-US" dirty="0"/>
              <a:t>Homeless persons</a:t>
            </a:r>
          </a:p>
          <a:p>
            <a:pPr marL="342900" lvl="1" indent="-342900" defTabSz="897301">
              <a:buFont typeface="Arial" pitchFamily="34" charset="0"/>
              <a:buChar char="•"/>
              <a:defRPr/>
            </a:pPr>
            <a:r>
              <a:rPr lang="en-US" dirty="0"/>
              <a:t>Substance users</a:t>
            </a:r>
          </a:p>
          <a:p>
            <a:pPr marL="0" indent="0" eaLnBrk="1" hangingPunct="1">
              <a:buNone/>
            </a:pPr>
            <a:endParaRPr lang="en-US" sz="2800" dirty="0" smtClean="0"/>
          </a:p>
        </p:txBody>
      </p:sp>
      <p:sp>
        <p:nvSpPr>
          <p:cNvPr id="115714" name="Slide Number Placeholder 5"/>
          <p:cNvSpPr>
            <a:spLocks noGrp="1"/>
          </p:cNvSpPr>
          <p:nvPr>
            <p:ph type="sldNum" sz="quarter" idx="12"/>
          </p:nvPr>
        </p:nvSpPr>
        <p:spPr>
          <a:noFill/>
        </p:spPr>
        <p:txBody>
          <a:bodyPr/>
          <a:lstStyle/>
          <a:p>
            <a:fld id="{A9C54295-BD17-4F50-BF6B-05A70546F7AB}" type="slidenum">
              <a:rPr lang="en-US" sz="2000" smtClean="0">
                <a:solidFill>
                  <a:srgbClr val="000000"/>
                </a:solidFill>
              </a:rPr>
              <a:pPr/>
              <a:t>6</a:t>
            </a:fld>
            <a:endParaRPr lang="en-US" sz="2000" dirty="0" smtClean="0">
              <a:solidFill>
                <a:srgbClr val="000000"/>
              </a:solidFill>
            </a:endParaRPr>
          </a:p>
        </p:txBody>
      </p:sp>
      <p:sp>
        <p:nvSpPr>
          <p:cNvPr id="115717" name="Rectangle 4"/>
          <p:cNvSpPr>
            <a:spLocks noGrp="1" noChangeArrowheads="1"/>
          </p:cNvSpPr>
          <p:nvPr>
            <p:ph sz="half" idx="4294967295"/>
          </p:nvPr>
        </p:nvSpPr>
        <p:spPr>
          <a:xfrm>
            <a:off x="4800600" y="1600200"/>
            <a:ext cx="3657600" cy="4419600"/>
          </a:xfrm>
        </p:spPr>
        <p:txBody>
          <a:bodyPr/>
          <a:lstStyle/>
          <a:p>
            <a:pPr eaLnBrk="1" hangingPunct="1"/>
            <a:r>
              <a:rPr lang="en-US" sz="2800" dirty="0" smtClean="0"/>
              <a:t>Language</a:t>
            </a:r>
          </a:p>
          <a:p>
            <a:pPr eaLnBrk="1" hangingPunct="1"/>
            <a:r>
              <a:rPr lang="en-US" sz="2800" dirty="0" smtClean="0"/>
              <a:t>Disability</a:t>
            </a:r>
          </a:p>
          <a:p>
            <a:pPr eaLnBrk="1" hangingPunct="1"/>
            <a:r>
              <a:rPr lang="en-US" sz="2800" dirty="0" smtClean="0"/>
              <a:t>Sexual orientation</a:t>
            </a:r>
          </a:p>
          <a:p>
            <a:pPr eaLnBrk="1" hangingPunct="1"/>
            <a:r>
              <a:rPr lang="en-US" sz="2800" dirty="0" smtClean="0"/>
              <a:t>Age</a:t>
            </a:r>
          </a:p>
          <a:p>
            <a:pPr marL="342900" lvl="1" indent="-342900" defTabSz="897301">
              <a:buFont typeface="Arial" pitchFamily="34" charset="0"/>
              <a:buChar char="•"/>
              <a:defRPr/>
            </a:pPr>
            <a:r>
              <a:rPr lang="en-US" dirty="0"/>
              <a:t>Incarcerated persons</a:t>
            </a:r>
          </a:p>
          <a:p>
            <a:pPr marL="342900" lvl="1" indent="-342900" defTabSz="897301">
              <a:buFont typeface="Arial" pitchFamily="34" charset="0"/>
              <a:buChar char="•"/>
              <a:defRPr/>
            </a:pPr>
            <a:r>
              <a:rPr lang="en-US" dirty="0"/>
              <a:t>Profession (e.g., healthcare workers</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r>
              <a:rPr lang="en-US" dirty="0"/>
              <a:t>Four </a:t>
            </a:r>
            <a:r>
              <a:rPr lang="en-US" dirty="0" smtClean="0"/>
              <a:t>Elements for </a:t>
            </a:r>
            <a:br>
              <a:rPr lang="en-US" dirty="0" smtClean="0"/>
            </a:br>
            <a:r>
              <a:rPr lang="en-US" dirty="0" smtClean="0"/>
              <a:t>Cross-Cultural Communication</a:t>
            </a:r>
            <a:endParaRPr lang="en-US" dirty="0"/>
          </a:p>
        </p:txBody>
      </p:sp>
      <p:sp>
        <p:nvSpPr>
          <p:cNvPr id="102403" name="Rectangle 3"/>
          <p:cNvSpPr>
            <a:spLocks noGrp="1" noChangeArrowheads="1"/>
          </p:cNvSpPr>
          <p:nvPr>
            <p:ph idx="1"/>
          </p:nvPr>
        </p:nvSpPr>
        <p:spPr>
          <a:xfrm>
            <a:off x="228600" y="1600200"/>
            <a:ext cx="8915400" cy="4953000"/>
          </a:xfrm>
          <a:noFill/>
        </p:spPr>
        <p:txBody>
          <a:bodyPr>
            <a:noAutofit/>
          </a:bodyPr>
          <a:lstStyle/>
          <a:p>
            <a:pPr marL="514350" indent="-514350">
              <a:lnSpc>
                <a:spcPct val="120000"/>
              </a:lnSpc>
              <a:spcBef>
                <a:spcPts val="672"/>
              </a:spcBef>
              <a:buSzPct val="100000"/>
              <a:buFont typeface="+mj-lt"/>
              <a:buAutoNum type="arabicPeriod"/>
            </a:pPr>
            <a:r>
              <a:rPr lang="en-US" sz="2800" dirty="0" smtClean="0"/>
              <a:t>Awareness </a:t>
            </a:r>
            <a:r>
              <a:rPr lang="en-US" sz="2800" dirty="0"/>
              <a:t>of one’s own cultural values</a:t>
            </a:r>
          </a:p>
          <a:p>
            <a:pPr lvl="2">
              <a:lnSpc>
                <a:spcPct val="120000"/>
              </a:lnSpc>
              <a:spcBef>
                <a:spcPts val="672"/>
              </a:spcBef>
              <a:buFont typeface="+mj-lt"/>
              <a:buChar char="•"/>
            </a:pPr>
            <a:r>
              <a:rPr lang="en-US" sz="2800" dirty="0"/>
              <a:t>Are you attentive </a:t>
            </a:r>
            <a:r>
              <a:rPr lang="en-US" sz="2800" dirty="0" smtClean="0"/>
              <a:t>to your </a:t>
            </a:r>
            <a:r>
              <a:rPr lang="en-US" sz="2800" dirty="0"/>
              <a:t>own preconceived notions of other cultural groups</a:t>
            </a:r>
            <a:r>
              <a:rPr lang="en-US" sz="2800" dirty="0" smtClean="0"/>
              <a:t>?</a:t>
            </a:r>
          </a:p>
          <a:p>
            <a:pPr marL="1257300" lvl="2" indent="-342900">
              <a:lnSpc>
                <a:spcPct val="120000"/>
              </a:lnSpc>
              <a:spcBef>
                <a:spcPts val="672"/>
              </a:spcBef>
              <a:buSzPct val="100000"/>
              <a:buFont typeface="+mj-lt"/>
              <a:buAutoNum type="arabicPeriod"/>
            </a:pPr>
            <a:endParaRPr lang="en-US" sz="1600" dirty="0"/>
          </a:p>
          <a:p>
            <a:pPr marL="514350" indent="-514350">
              <a:lnSpc>
                <a:spcPct val="120000"/>
              </a:lnSpc>
              <a:spcBef>
                <a:spcPts val="672"/>
              </a:spcBef>
              <a:buSzPct val="100000"/>
              <a:buFont typeface="+mj-lt"/>
              <a:buAutoNum type="arabicPeriod"/>
            </a:pPr>
            <a:r>
              <a:rPr lang="en-US" sz="2800" dirty="0" smtClean="0"/>
              <a:t>Awareness </a:t>
            </a:r>
            <a:r>
              <a:rPr lang="en-US" sz="2800" dirty="0"/>
              <a:t>and acceptance of cultural differences </a:t>
            </a:r>
          </a:p>
          <a:p>
            <a:pPr lvl="2">
              <a:lnSpc>
                <a:spcPct val="120000"/>
              </a:lnSpc>
              <a:spcBef>
                <a:spcPts val="672"/>
              </a:spcBef>
            </a:pPr>
            <a:r>
              <a:rPr lang="en-US" sz="2800" dirty="0"/>
              <a:t>Do you look for opportunities to meet and interact with individuals who are from cultures other than your own? </a:t>
            </a:r>
          </a:p>
          <a:p>
            <a:pPr>
              <a:spcBef>
                <a:spcPct val="30000"/>
              </a:spcBef>
              <a:buFontTx/>
              <a:buNone/>
            </a:pPr>
            <a:r>
              <a:rPr lang="en-US" sz="2800" dirty="0"/>
              <a:t>	</a:t>
            </a:r>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7</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en-US" dirty="0"/>
              <a:t>Four </a:t>
            </a:r>
            <a:r>
              <a:rPr lang="en-US" dirty="0" smtClean="0"/>
              <a:t>Elements for </a:t>
            </a:r>
            <a:br>
              <a:rPr lang="en-US" dirty="0" smtClean="0"/>
            </a:br>
            <a:r>
              <a:rPr lang="en-US" dirty="0" smtClean="0"/>
              <a:t>Cross-Cultural Communication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514350" indent="-514350">
              <a:spcBef>
                <a:spcPts val="672"/>
              </a:spcBef>
              <a:buSzPct val="100000"/>
              <a:buFont typeface="+mj-lt"/>
              <a:buAutoNum type="arabicPeriod" startAt="3"/>
            </a:pPr>
            <a:r>
              <a:rPr lang="en-US" sz="2800" dirty="0" smtClean="0"/>
              <a:t>Development of cultural knowledge</a:t>
            </a:r>
          </a:p>
          <a:p>
            <a:pPr lvl="2">
              <a:spcBef>
                <a:spcPts val="672"/>
              </a:spcBef>
            </a:pPr>
            <a:r>
              <a:rPr lang="en-US" sz="2800" dirty="0" smtClean="0"/>
              <a:t>Are you familiar with the worldviews of cultural groups other than your own?</a:t>
            </a:r>
          </a:p>
          <a:p>
            <a:pPr lvl="2">
              <a:spcBef>
                <a:spcPts val="672"/>
              </a:spcBef>
            </a:pPr>
            <a:endParaRPr lang="en-US" sz="2800" dirty="0" smtClean="0"/>
          </a:p>
          <a:p>
            <a:pPr marL="514350" indent="-514350">
              <a:spcBef>
                <a:spcPts val="672"/>
              </a:spcBef>
              <a:buSzPct val="100000"/>
              <a:buFont typeface="+mj-lt"/>
              <a:buAutoNum type="arabicPeriod" startAt="3"/>
            </a:pPr>
            <a:r>
              <a:rPr lang="en-US" sz="2800" dirty="0" smtClean="0"/>
              <a:t>Ability to adapt to the cultural context of the case</a:t>
            </a:r>
          </a:p>
          <a:p>
            <a:pPr lvl="2">
              <a:spcBef>
                <a:spcPts val="672"/>
              </a:spcBef>
            </a:pPr>
            <a:r>
              <a:rPr lang="en-US" sz="2800" dirty="0" smtClean="0"/>
              <a:t>Do you know how to navigate cross-cultural interactions?</a:t>
            </a:r>
          </a:p>
          <a:p>
            <a:endParaRPr lang="en-US" sz="2800" dirty="0"/>
          </a:p>
        </p:txBody>
      </p:sp>
      <p:sp>
        <p:nvSpPr>
          <p:cNvPr id="5"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8</a:t>
            </a:fld>
            <a:endParaRPr lang="en-US" sz="2000" b="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1" name="Rectangle 1027"/>
          <p:cNvSpPr>
            <a:spLocks noGrp="1" noChangeArrowheads="1"/>
          </p:cNvSpPr>
          <p:nvPr>
            <p:ph type="title"/>
          </p:nvPr>
        </p:nvSpPr>
        <p:spPr>
          <a:noFill/>
          <a:ln/>
        </p:spPr>
        <p:txBody>
          <a:bodyPr>
            <a:normAutofit/>
          </a:bodyPr>
          <a:lstStyle/>
          <a:p>
            <a:r>
              <a:rPr lang="en-US" dirty="0" smtClean="0"/>
              <a:t>What Can Culture Affect? (1)</a:t>
            </a:r>
            <a:endParaRPr lang="en-US" dirty="0"/>
          </a:p>
        </p:txBody>
      </p:sp>
      <p:sp>
        <p:nvSpPr>
          <p:cNvPr id="237570" name="Rectangle 1026"/>
          <p:cNvSpPr>
            <a:spLocks noGrp="1" noChangeArrowheads="1"/>
          </p:cNvSpPr>
          <p:nvPr>
            <p:ph idx="1"/>
          </p:nvPr>
        </p:nvSpPr>
        <p:spPr>
          <a:xfrm>
            <a:off x="152400" y="1600200"/>
            <a:ext cx="8686800" cy="4525963"/>
          </a:xfrm>
        </p:spPr>
        <p:txBody>
          <a:bodyPr>
            <a:normAutofit/>
          </a:bodyPr>
          <a:lstStyle/>
          <a:p>
            <a:r>
              <a:rPr lang="en-US" sz="2800" dirty="0" smtClean="0"/>
              <a:t>Description and communication of symptoms</a:t>
            </a:r>
          </a:p>
          <a:p>
            <a:endParaRPr lang="en-US" sz="1600" dirty="0"/>
          </a:p>
          <a:p>
            <a:r>
              <a:rPr lang="en-US" sz="2800" dirty="0"/>
              <a:t>Perceived causes of </a:t>
            </a:r>
            <a:r>
              <a:rPr lang="en-US" sz="2800" dirty="0" smtClean="0"/>
              <a:t>illness; understanding </a:t>
            </a:r>
            <a:r>
              <a:rPr lang="en-US" sz="2800" dirty="0"/>
              <a:t>of </a:t>
            </a:r>
            <a:r>
              <a:rPr lang="en-US" sz="2800" dirty="0" smtClean="0"/>
              <a:t>infection, transmission</a:t>
            </a:r>
            <a:r>
              <a:rPr lang="en-US" sz="2800" dirty="0"/>
              <a:t>,</a:t>
            </a:r>
            <a:r>
              <a:rPr lang="en-US" sz="2800" dirty="0" smtClean="0"/>
              <a:t> and contacts</a:t>
            </a:r>
          </a:p>
          <a:p>
            <a:endParaRPr lang="en-US" sz="1600" dirty="0"/>
          </a:p>
          <a:p>
            <a:r>
              <a:rPr lang="en-US" sz="2800" dirty="0"/>
              <a:t>Health-seeking </a:t>
            </a:r>
            <a:r>
              <a:rPr lang="en-US" sz="2800" dirty="0" smtClean="0"/>
              <a:t>behavior</a:t>
            </a:r>
          </a:p>
          <a:p>
            <a:endParaRPr lang="en-US" sz="1600" dirty="0"/>
          </a:p>
          <a:p>
            <a:r>
              <a:rPr lang="en-US" sz="2800" dirty="0"/>
              <a:t>Understanding of disease process, treatment </a:t>
            </a:r>
            <a:r>
              <a:rPr lang="en-US" sz="2800" dirty="0" smtClean="0"/>
              <a:t>expectations, </a:t>
            </a:r>
            <a:r>
              <a:rPr lang="en-US" sz="2800" dirty="0"/>
              <a:t>and </a:t>
            </a:r>
            <a:r>
              <a:rPr lang="en-US" sz="2800" dirty="0" smtClean="0"/>
              <a:t>decision making</a:t>
            </a:r>
            <a:endParaRPr lang="en-US" sz="2800" dirty="0"/>
          </a:p>
        </p:txBody>
      </p:sp>
      <p:sp>
        <p:nvSpPr>
          <p:cNvPr id="4" name="Slide Number Placeholder 5"/>
          <p:cNvSpPr txBox="1">
            <a:spLocks/>
          </p:cNvSpPr>
          <p:nvPr/>
        </p:nvSpPr>
        <p:spPr bwMode="auto">
          <a:xfrm>
            <a:off x="4419600" y="63087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0"/>
              </a:spcBef>
              <a:spcAft>
                <a:spcPct val="0"/>
              </a:spcAft>
            </a:pPr>
            <a:fld id="{A9C54295-BD17-4F50-BF6B-05A70546F7AB}" type="slidenum">
              <a:rPr lang="en-US" sz="2000" b="1">
                <a:solidFill>
                  <a:srgbClr val="000000"/>
                </a:solidFill>
              </a:rPr>
              <a:pPr algn="r" fontAlgn="base">
                <a:spcBef>
                  <a:spcPct val="0"/>
                </a:spcBef>
                <a:spcAft>
                  <a:spcPct val="0"/>
                </a:spcAft>
              </a:pPr>
              <a:t>9</a:t>
            </a:fld>
            <a:endParaRPr lang="en-US" sz="2000" b="1"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1959</Words>
  <Application>Microsoft Office PowerPoint</Application>
  <PresentationFormat>On-screen Show (4:3)</PresentationFormat>
  <Paragraphs>323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1_Default Design</vt:lpstr>
      <vt:lpstr>Cultural and Diversity Considerations</vt:lpstr>
      <vt:lpstr>Learning Objectives</vt:lpstr>
      <vt:lpstr>The Importance of Cultural Competency</vt:lpstr>
      <vt:lpstr>What is Culture?</vt:lpstr>
      <vt:lpstr>What is Cultural Competency?</vt:lpstr>
      <vt:lpstr>What are Some Examples of Diversity Categories/Cultural Groups?</vt:lpstr>
      <vt:lpstr>Four Elements for  Cross-Cultural Communication</vt:lpstr>
      <vt:lpstr>Four Elements for  Cross-Cultural Communication</vt:lpstr>
      <vt:lpstr>What Can Culture Affect? (1)</vt:lpstr>
      <vt:lpstr>What Can Culture Affect? (2)</vt:lpstr>
      <vt:lpstr>Cultural Diversity Exercise</vt:lpstr>
      <vt:lpstr>Ask Questions to Get to Know the Individual Case</vt:lpstr>
      <vt:lpstr>What do You Want to Find Out? (1)</vt:lpstr>
      <vt:lpstr>What do You Want to Find Out? (2)</vt:lpstr>
      <vt:lpstr>Use Open-Ended Questions to Generate Helpful Conversation </vt:lpstr>
      <vt:lpstr>Cultural and Diversity Concerns in  Contact Investigation (1)</vt:lpstr>
      <vt:lpstr>Cultural and Diversity Concerns in  Contact Investigation (2)</vt:lpstr>
      <vt:lpstr>Cultural and Diversity Concerns in  Contact Investigation (3)</vt:lpstr>
      <vt:lpstr>Naming Systems </vt:lpstr>
      <vt:lpstr>Cultural Competency Resources</vt:lpstr>
      <vt:lpstr>Working with Interpreters</vt:lpstr>
      <vt:lpstr>Language Access Barrier</vt:lpstr>
      <vt:lpstr>Impact of Language Barriers</vt:lpstr>
      <vt:lpstr>Using an Interpreter</vt:lpstr>
      <vt:lpstr>Resource for Interpretation </vt:lpstr>
      <vt:lpstr>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and Diversity Considerations</dc:title>
  <dc:creator>pkb0</dc:creator>
  <cp:lastModifiedBy>Sarah Segerlind</cp:lastModifiedBy>
  <cp:revision>99</cp:revision>
  <cp:lastPrinted>2013-04-17T18:27:55Z</cp:lastPrinted>
  <dcterms:created xsi:type="dcterms:W3CDTF">2011-08-25T18:41:12Z</dcterms:created>
  <dcterms:modified xsi:type="dcterms:W3CDTF">2013-07-15T19:01:47Z</dcterms:modified>
</cp:coreProperties>
</file>