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27"/>
  </p:notesMasterIdLst>
  <p:sldIdLst>
    <p:sldId id="256" r:id="rId2"/>
    <p:sldId id="342" r:id="rId3"/>
    <p:sldId id="273" r:id="rId4"/>
    <p:sldId id="276" r:id="rId5"/>
    <p:sldId id="275" r:id="rId6"/>
    <p:sldId id="344" r:id="rId7"/>
    <p:sldId id="345" r:id="rId8"/>
    <p:sldId id="331" r:id="rId9"/>
    <p:sldId id="343" r:id="rId10"/>
    <p:sldId id="301" r:id="rId11"/>
    <p:sldId id="346" r:id="rId12"/>
    <p:sldId id="339" r:id="rId13"/>
    <p:sldId id="340" r:id="rId14"/>
    <p:sldId id="307" r:id="rId15"/>
    <p:sldId id="341" r:id="rId16"/>
    <p:sldId id="285" r:id="rId17"/>
    <p:sldId id="309" r:id="rId18"/>
    <p:sldId id="347" r:id="rId19"/>
    <p:sldId id="308" r:id="rId20"/>
    <p:sldId id="336" r:id="rId21"/>
    <p:sldId id="310" r:id="rId22"/>
    <p:sldId id="287" r:id="rId23"/>
    <p:sldId id="288" r:id="rId24"/>
    <p:sldId id="261" r:id="rId25"/>
    <p:sldId id="328" r:id="rId26"/>
  </p:sldIdLst>
  <p:sldSz cx="9144000" cy="6858000" type="screen4x3"/>
  <p:notesSz cx="6994525" cy="928052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yriad Web Pro" panose="020B0604020202020204" charset="0"/>
      <p:regular r:id="rId32"/>
      <p:bold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r, Mark (CDC/DDID/NCHHSTP/DTE)" initials="MM(" lastIdx="3" clrIdx="0">
    <p:extLst>
      <p:ext uri="{19B8F6BF-5375-455C-9EA6-DF929625EA0E}">
        <p15:presenceInfo xmlns:p15="http://schemas.microsoft.com/office/powerpoint/2012/main" userId="S-1-5-21-1207783550-2075000910-922709458-203237" providerId="AD"/>
      </p:ext>
    </p:extLst>
  </p:cmAuthor>
  <p:cmAuthor id="2" name="Christie, Glenroy O. (CDC/DDID/NCHHSTP/DTE)" initials="CGO(" lastIdx="2" clrIdx="1">
    <p:extLst>
      <p:ext uri="{19B8F6BF-5375-455C-9EA6-DF929625EA0E}">
        <p15:presenceInfo xmlns:p15="http://schemas.microsoft.com/office/powerpoint/2012/main" userId="S-1-5-21-1207783550-2075000910-922709458-70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6501" autoAdjust="0"/>
  </p:normalViewPr>
  <p:slideViewPr>
    <p:cSldViewPr>
      <p:cViewPr varScale="1">
        <p:scale>
          <a:sx n="73" d="100"/>
          <a:sy n="73" d="100"/>
        </p:scale>
        <p:origin x="127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4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1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100" baseline="0" smtClean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0" y="624840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100" baseline="0" smtClean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NCHHSTP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19"/>
            <a:ext cx="9144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342900" indent="-342900">
              <a:buClr>
                <a:srgbClr val="00788A"/>
              </a:buClr>
              <a:buFont typeface="Wingdings" panose="05000000000000000000" pitchFamily="2" charset="2"/>
              <a:buChar char="§"/>
              <a:defRPr sz="2400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219440" y="6150188"/>
            <a:ext cx="85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203C82-236D-474E-BD0C-1FE7314B2F91}" type="slidenum">
              <a:rPr lang="en-US" sz="1400" b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 b="0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22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254496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100" baseline="0" smtClean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0" y="644652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100" baseline="0" smtClean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698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tb/education/funding-opportunity-notice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hyperlink" Target="http://www.grants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tsolutions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b/education/funding-opportunity-notice.htm" TargetMode="External"/><Relationship Id="rId2" Type="http://schemas.openxmlformats.org/officeDocument/2006/relationships/hyperlink" Target="mailto:2020nofo@cdc.go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en-US" sz="3200" dirty="0" smtClean="0"/>
              <a:t>Information Call for Funding Opportunity Announcement  CDC-RFA-PS20-2001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Tuberculosis Elimination and Laboratory Cooperative Agreement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3657600"/>
            <a:ext cx="7620000" cy="2057400"/>
          </a:xfrm>
        </p:spPr>
        <p:txBody>
          <a:bodyPr/>
          <a:lstStyle/>
          <a:p>
            <a:endParaRPr lang="en-US" dirty="0"/>
          </a:p>
          <a:p>
            <a:r>
              <a:rPr lang="en-US" sz="2400" b="1" dirty="0" smtClean="0"/>
              <a:t>July 10, 2019</a:t>
            </a:r>
          </a:p>
          <a:p>
            <a:endParaRPr lang="en-US" sz="2800" b="1" dirty="0"/>
          </a:p>
          <a:p>
            <a:r>
              <a:rPr lang="en-US" sz="2400" b="1" dirty="0" smtClean="0"/>
              <a:t>Glen Christie</a:t>
            </a:r>
          </a:p>
          <a:p>
            <a:r>
              <a:rPr lang="en-US" sz="2400" b="1" dirty="0" smtClean="0"/>
              <a:t>Deputy Branch Chief, Field Services Branch</a:t>
            </a:r>
          </a:p>
          <a:p>
            <a:r>
              <a:rPr lang="en-US" sz="2400" b="1" dirty="0" smtClean="0">
                <a:solidFill>
                  <a:schemeClr val="bg2"/>
                </a:solidFill>
              </a:rPr>
              <a:t>Division of TB Elimination</a:t>
            </a:r>
          </a:p>
          <a:p>
            <a:endParaRPr lang="en-US" sz="2800" b="1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46520"/>
            <a:ext cx="5105400" cy="228600"/>
          </a:xfrm>
        </p:spPr>
        <p:txBody>
          <a:bodyPr/>
          <a:lstStyle/>
          <a:p>
            <a:r>
              <a:rPr lang="en-US" dirty="0" smtClean="0"/>
              <a:t>Division of Tuberculosis Elimination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0" y="6263640"/>
            <a:ext cx="5105400" cy="2895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National Center for HIV/AIDS, Viral Hepatitis, STD, and TB Prevention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7" name="Picture 6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ctr"/>
          <a:lstStyle/>
          <a:p>
            <a:r>
              <a:rPr lang="en-US" sz="3200" dirty="0" smtClean="0"/>
              <a:t>Prevention and Control 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0" dirty="0" smtClean="0"/>
              <a:t>Largely </a:t>
            </a:r>
            <a:r>
              <a:rPr lang="en-US" b="0" dirty="0"/>
              <a:t>the same as </a:t>
            </a:r>
            <a:r>
              <a:rPr lang="en-US" b="0" dirty="0" smtClean="0"/>
              <a:t>current COAGs, however 2b (EDN) is required for high and low incidence, and 2c (targeted testing) is required for high incidence</a:t>
            </a:r>
            <a:endParaRPr lang="en-US" b="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0" dirty="0" smtClean="0"/>
              <a:t>Outlined under NOFO “Approach” in the CDC Project Description section </a:t>
            </a:r>
            <a:endParaRPr lang="en-US" b="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0" dirty="0" smtClean="0"/>
              <a:t>Provide clear description of the </a:t>
            </a:r>
            <a:r>
              <a:rPr lang="en-US" b="0" dirty="0"/>
              <a:t>activities your program intends to </a:t>
            </a:r>
            <a:r>
              <a:rPr lang="en-US" b="0" dirty="0" smtClean="0"/>
              <a:t>employ that aligns with your category (high or low incidence)</a:t>
            </a:r>
            <a:endParaRPr lang="en-US" b="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0" dirty="0" smtClean="0"/>
              <a:t>Ensure justifications in budget narrative align with stated activities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07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4"/>
          </a:xfrm>
        </p:spPr>
        <p:txBody>
          <a:bodyPr anchor="ctr"/>
          <a:lstStyle/>
          <a:p>
            <a:r>
              <a:rPr lang="en-US" dirty="0" smtClean="0"/>
              <a:t>P&amp;C (Surveillance)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80059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Enhance identification, reporting and follow-up of cases and suspects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Ensure complete, accurate, and timely reporting of cases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Ensure prompt investigation of genotype cluster and response to outbreak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feasible,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Promote standardized collection and reporting case-level LTBI surveillance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Provide data on case-based surveillance for LTBI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76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ctr"/>
          <a:lstStyle/>
          <a:p>
            <a:r>
              <a:rPr lang="en-US" dirty="0" smtClean="0"/>
              <a:t> </a:t>
            </a:r>
            <a:r>
              <a:rPr lang="en-US" sz="3200" dirty="0" smtClean="0"/>
              <a:t>HRD and Partnerships Strategy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/>
              <a:t>Designate a focal point for training and education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/>
              <a:t>Identify training and HRD needs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>
                <a:ea typeface="Calibri" panose="020F0502020204030204" pitchFamily="34" charset="0"/>
                <a:cs typeface="Calibri" panose="020F0502020204030204" pitchFamily="34" charset="0"/>
              </a:rPr>
              <a:t>Provide competency-based in-service TB training </a:t>
            </a:r>
            <a:br>
              <a:rPr lang="en-US" b="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ea typeface="Calibri" panose="020F0502020204030204" pitchFamily="34" charset="0"/>
                <a:cs typeface="Calibri" panose="020F0502020204030204" pitchFamily="34" charset="0"/>
              </a:rPr>
              <a:t>and human resource development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0" dirty="0"/>
              <a:t>Establish evaluation strategies to improve existing trainings and to identify ongoing training and HRD needs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0" dirty="0"/>
              <a:t>Improve patient education and communications capacity within the program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0" dirty="0"/>
              <a:t>Collaborate with organizations and providers serving high-risk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90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Program Planning, Evaluation and Improvement Strategy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2"/>
                </a:solidFill>
              </a:rPr>
              <a:t>Each recipient must designate </a:t>
            </a:r>
            <a:r>
              <a:rPr lang="en-US" b="0" dirty="0">
                <a:solidFill>
                  <a:schemeClr val="tx2"/>
                </a:solidFill>
              </a:rPr>
              <a:t>a focal point for </a:t>
            </a:r>
            <a:r>
              <a:rPr lang="en-US" b="0" dirty="0" smtClean="0">
                <a:solidFill>
                  <a:schemeClr val="tx2"/>
                </a:solidFill>
              </a:rPr>
              <a:t>program evaluation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2"/>
                </a:solidFill>
              </a:rPr>
              <a:t>At the beginning of each year recipients should: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2"/>
                </a:solidFill>
              </a:rPr>
              <a:t>Identify an evaluation focus </a:t>
            </a:r>
            <a:r>
              <a:rPr lang="en-US" b="0" dirty="0" smtClean="0">
                <a:solidFill>
                  <a:schemeClr val="tx2"/>
                </a:solidFill>
              </a:rPr>
              <a:t>area, describing the justification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Describe the evaluation plan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Annual Performance Reports (APRs) should include findings, lessons learned and remediation plans resulting from the prior year’s evaluation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2"/>
                </a:solidFill>
              </a:rPr>
              <a:t>See guidance under section on APRs for more information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2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ctr"/>
          <a:lstStyle/>
          <a:p>
            <a:r>
              <a:rPr lang="en-US" sz="3200" dirty="0"/>
              <a:t>Work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Work plans should contain elements </a:t>
            </a:r>
            <a:r>
              <a:rPr lang="en-US" b="0" dirty="0"/>
              <a:t>supporting the scope of their activities in relationship to TB control program strategies and target </a:t>
            </a:r>
            <a:r>
              <a:rPr lang="en-US" b="0" dirty="0" smtClean="0"/>
              <a:t>populations</a:t>
            </a:r>
            <a:endParaRPr lang="en-US" b="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An example of a work plan can be found on the TB NOFO resource page at 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www.cdc.gov/tb/education/funding-opportunity-notice.htm</a:t>
            </a:r>
            <a:endParaRPr lang="en-US" sz="2000" b="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Align work plan to the strategies and activities, including the relevant performance objectives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 anchor="ctr"/>
          <a:lstStyle/>
          <a:p>
            <a:r>
              <a:rPr lang="en-US" sz="4000" dirty="0" smtClean="0"/>
              <a:t>Break for Question?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5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ctr"/>
          <a:lstStyle/>
          <a:p>
            <a:r>
              <a:rPr lang="en-US" sz="3200" dirty="0"/>
              <a:t>Application Submission </a:t>
            </a:r>
            <a:r>
              <a:rPr lang="en-US" sz="3200" dirty="0" smtClean="0"/>
              <a:t>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64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Requirements are outlined in section D. Application and Submission Information in the NOFO.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Application package </a:t>
            </a:r>
            <a:r>
              <a:rPr lang="en-US" b="0" dirty="0"/>
              <a:t>can be found at </a:t>
            </a:r>
            <a:r>
              <a:rPr lang="en-US" b="0" dirty="0" smtClean="0">
                <a:hlinkClick r:id="rId2"/>
              </a:rPr>
              <a:t>www.grants.gov</a:t>
            </a:r>
            <a:r>
              <a:rPr lang="en-US" b="0" dirty="0" smtClean="0"/>
              <a:t>, using funding opportunity number CDC-RFA-PS20-2001</a:t>
            </a:r>
            <a:endParaRPr lang="en-US" b="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/>
              <a:t>Applicants may email or call </a:t>
            </a:r>
            <a:r>
              <a:rPr lang="en-US" b="0" dirty="0" smtClean="0"/>
              <a:t>CDC OGS </a:t>
            </a:r>
            <a:r>
              <a:rPr lang="en-US" b="0" dirty="0"/>
              <a:t>staff for </a:t>
            </a:r>
            <a:r>
              <a:rPr lang="en-US" b="0" dirty="0" smtClean="0"/>
              <a:t>assistance at (770) 488-2700 or Grants.gov’s customer service at 800-518-4726 or email </a:t>
            </a:r>
            <a:r>
              <a:rPr lang="en-US" b="0" dirty="0" smtClean="0">
                <a:hlinkClick r:id="rId3"/>
              </a:rPr>
              <a:t>support@grants.gov</a:t>
            </a:r>
            <a:endParaRPr lang="en-US" b="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Deadline for applications is </a:t>
            </a:r>
            <a:r>
              <a:rPr lang="en-US" u="sng" dirty="0" smtClean="0"/>
              <a:t>September 5, 2019 at </a:t>
            </a:r>
            <a:r>
              <a:rPr lang="en-US" u="sng" dirty="0"/>
              <a:t>11:59 p.m. Eastern </a:t>
            </a:r>
            <a:r>
              <a:rPr lang="en-US" u="sng" dirty="0" smtClean="0"/>
              <a:t>time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3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845"/>
          </a:xfrm>
        </p:spPr>
        <p:txBody>
          <a:bodyPr anchor="ctr"/>
          <a:lstStyle/>
          <a:p>
            <a:r>
              <a:rPr lang="en-US" sz="3200" dirty="0" smtClean="0"/>
              <a:t>Reporting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Guidance on reporting requirements can be found in the “Award Administration Information” section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Evaluation and Performance Measurement Plan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Within first 6 months of  the project period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Describe how TB performance indicators (found in the National TB Indicators Project or NTIP) will be used to monitor TB program performance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No more than 20 pages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081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845"/>
          </a:xfrm>
        </p:spPr>
        <p:txBody>
          <a:bodyPr anchor="ctr"/>
          <a:lstStyle/>
          <a:p>
            <a:r>
              <a:rPr lang="en-US" sz="3200" dirty="0" smtClean="0"/>
              <a:t>Reporting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1"/>
          </a:xfrm>
        </p:spPr>
        <p:txBody>
          <a:bodyPr/>
          <a:lstStyle/>
          <a:p>
            <a:r>
              <a:rPr lang="en-US" b="0" dirty="0" smtClean="0"/>
              <a:t>Annual Performance Report (APR)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Not to exceed 45 pages excluding admin reporting; attachments not allowed, but web links 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Submit </a:t>
            </a:r>
            <a:r>
              <a:rPr lang="en-US" smtClean="0"/>
              <a:t>via </a:t>
            </a:r>
            <a:r>
              <a:rPr lang="en-US" smtClean="0">
                <a:hlinkClick r:id="rId2"/>
              </a:rPr>
              <a:t>www.grantsolutions.gov</a:t>
            </a:r>
            <a:r>
              <a:rPr lang="en-US" smtClean="0"/>
              <a:t> </a:t>
            </a:r>
            <a:r>
              <a:rPr lang="en-US" dirty="0" smtClean="0"/>
              <a:t>120 days before end of budget period (instructions in the NoA, usually 8/31 but OGS will announce)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Information in APR serves purpose of both reporting on performance and as an application for continued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55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ctr"/>
          <a:lstStyle/>
          <a:p>
            <a:r>
              <a:rPr lang="en-US" sz="3200" dirty="0" smtClean="0"/>
              <a:t>Annual Performance Report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r>
              <a:rPr lang="en-US" b="0" dirty="0"/>
              <a:t>The APR should cover each budget period (BP) throughout the 5-year project period as follows: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In </a:t>
            </a:r>
            <a:r>
              <a:rPr lang="en-US" sz="2400" dirty="0"/>
              <a:t>BP </a:t>
            </a:r>
            <a:r>
              <a:rPr lang="en-US" sz="2400" dirty="0" smtClean="0"/>
              <a:t>2020, </a:t>
            </a:r>
            <a:r>
              <a:rPr lang="en-US" sz="2400" dirty="0"/>
              <a:t>the APR will be due </a:t>
            </a:r>
            <a:r>
              <a:rPr lang="en-US" sz="2400" dirty="0" smtClean="0"/>
              <a:t>August 31 </a:t>
            </a:r>
            <a:r>
              <a:rPr lang="en-US" sz="2400" dirty="0"/>
              <a:t>for </a:t>
            </a:r>
            <a:r>
              <a:rPr lang="en-US" sz="2400" dirty="0" smtClean="0"/>
              <a:t>activities </a:t>
            </a:r>
            <a:r>
              <a:rPr lang="en-US" sz="2400" dirty="0"/>
              <a:t>performed January 1, </a:t>
            </a:r>
            <a:r>
              <a:rPr lang="en-US" sz="2400" dirty="0" smtClean="0"/>
              <a:t>2020 </a:t>
            </a:r>
            <a:r>
              <a:rPr lang="en-US" sz="2400" dirty="0"/>
              <a:t>through June 30, </a:t>
            </a:r>
            <a:r>
              <a:rPr lang="en-US" sz="2400" dirty="0" smtClean="0"/>
              <a:t>2020</a:t>
            </a:r>
            <a:endParaRPr lang="en-US" sz="24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For </a:t>
            </a:r>
            <a:r>
              <a:rPr lang="en-US" sz="2400" dirty="0"/>
              <a:t>BPs </a:t>
            </a:r>
            <a:r>
              <a:rPr lang="en-US" sz="2400" dirty="0" smtClean="0"/>
              <a:t>2021-2024, </a:t>
            </a:r>
            <a:r>
              <a:rPr lang="en-US" sz="2400" dirty="0"/>
              <a:t>APRs will be due on August 31 </a:t>
            </a:r>
            <a:r>
              <a:rPr lang="en-US" sz="2400" dirty="0" smtClean="0"/>
              <a:t>each year. Each covers activities for the </a:t>
            </a:r>
            <a:r>
              <a:rPr lang="en-US" sz="2400" dirty="0"/>
              <a:t>prior calendar year (January 1–December 31</a:t>
            </a:r>
            <a:r>
              <a:rPr lang="en-US" sz="2400" dirty="0" smtClean="0"/>
              <a:t>), </a:t>
            </a:r>
            <a:r>
              <a:rPr lang="en-US" sz="2400" dirty="0"/>
              <a:t>and </a:t>
            </a:r>
            <a:r>
              <a:rPr lang="en-US" sz="2400" dirty="0" smtClean="0"/>
              <a:t>also provide update on activities </a:t>
            </a:r>
            <a:r>
              <a:rPr lang="en-US" sz="2400" dirty="0"/>
              <a:t>and outcomes achieved during the first 6 months (January 1–June 30) of the current </a:t>
            </a:r>
            <a:r>
              <a:rPr lang="en-US" sz="2400" dirty="0" smtClean="0"/>
              <a:t>year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Data </a:t>
            </a:r>
            <a:r>
              <a:rPr lang="en-US" sz="2400" dirty="0"/>
              <a:t>and associated information should be stratified by budget year (i.e., do not report as a single 18 month period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31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NOFO background &amp; overview of 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Prevention &amp; Control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Program Evaluation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Surveillance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Human </a:t>
            </a:r>
            <a:r>
              <a:rPr lang="en-US" dirty="0"/>
              <a:t>Resource </a:t>
            </a:r>
            <a:r>
              <a:rPr lang="en-US" dirty="0" smtClean="0"/>
              <a:t>Development (HRD)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Award information and eligibility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Application submission &amp; reporting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Application review process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995206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*Note for Annual Performance Report for 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b="0" dirty="0" smtClean="0"/>
              <a:t>Refer to the Dear Colleague letter on March 22, 2019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2019 Notice of Funding Opportunity requires a project period close out report in </a:t>
            </a:r>
            <a:r>
              <a:rPr lang="en-US" b="1" dirty="0" smtClean="0"/>
              <a:t>March 2020 </a:t>
            </a:r>
            <a:r>
              <a:rPr lang="en-US" dirty="0" smtClean="0"/>
              <a:t>for the period of 2015-2019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Include a detailed analysis and progress made in year 4 (2018) and year 5 (2019) in the close out report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Submission of Workload and TAT data for the laboratory for the period of performance Jan-Dec 2018 and Jan-June 2019 will be discussed in the upcoming lab call on July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6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ctr"/>
          <a:lstStyle/>
          <a:p>
            <a:r>
              <a:rPr lang="en-US" sz="3200" dirty="0" smtClean="0"/>
              <a:t>Performance Measure Reports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May be required in addition to the APR in certain instances such as a jurisdiction’s response to large TB outbreaks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Minimum content of report identified in NOFO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Submit 90 days following response to </a:t>
            </a:r>
            <a:r>
              <a:rPr lang="en-US" sz="2400" dirty="0"/>
              <a:t>large </a:t>
            </a:r>
            <a:r>
              <a:rPr lang="en-US" sz="2400" dirty="0" smtClean="0"/>
              <a:t>outbreaks and </a:t>
            </a:r>
            <a:r>
              <a:rPr lang="en-US" sz="2400" dirty="0"/>
              <a:t>quarterly thereafter for the first year of outbreak response, and at least semiannually thereafter until the outbreak </a:t>
            </a:r>
            <a:r>
              <a:rPr lang="en-US" sz="2400" dirty="0" smtClean="0"/>
              <a:t>subsides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 See guidance in the “Award Administration Information” section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864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/>
              <a:t>Application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Phase I: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Done by OGS  and DTBE for completeness and eligibility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Phase II: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DTBE </a:t>
            </a:r>
            <a:r>
              <a:rPr lang="en-US" sz="2400" dirty="0" smtClean="0"/>
              <a:t>will perform </a:t>
            </a:r>
            <a:r>
              <a:rPr lang="en-US" sz="2400" dirty="0"/>
              <a:t>structured technical reviews </a:t>
            </a:r>
            <a:r>
              <a:rPr lang="en-US" sz="2400" dirty="0" smtClean="0"/>
              <a:t>using criteria outlined in the “Review and Selection Process” section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CDC OGS </a:t>
            </a:r>
            <a:r>
              <a:rPr lang="en-US" b="0" dirty="0"/>
              <a:t>staff will review for all assurance and certification forms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096000"/>
            <a:ext cx="82296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28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ctr"/>
          <a:lstStyle/>
          <a:p>
            <a:r>
              <a:rPr lang="en-US" sz="3200" dirty="0" smtClean="0"/>
              <a:t>Additional Information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A recording of NOFO information call along with a copy of the presentation will be made available on the TB NOFO Resource Page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b="0" dirty="0" smtClean="0">
                <a:solidFill>
                  <a:srgbClr val="FFFFFF"/>
                </a:solidFill>
              </a:rPr>
              <a:t>Questions can be submitted after the information call to the NOFO </a:t>
            </a:r>
            <a:r>
              <a:rPr lang="en-US" b="0" dirty="0">
                <a:solidFill>
                  <a:srgbClr val="FFFFFF"/>
                </a:solidFill>
              </a:rPr>
              <a:t>mailbox at </a:t>
            </a:r>
            <a:r>
              <a:rPr lang="en-US" b="0" dirty="0" smtClean="0">
                <a:solidFill>
                  <a:srgbClr val="FFFFFF"/>
                </a:solidFill>
                <a:hlinkClick r:id="rId2"/>
              </a:rPr>
              <a:t>2020nofo@cdc.gov</a:t>
            </a:r>
            <a:endParaRPr lang="en-US" b="0" dirty="0" smtClean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b="0" dirty="0" smtClean="0">
                <a:solidFill>
                  <a:srgbClr val="FFFFFF"/>
                </a:solidFill>
              </a:rPr>
              <a:t>FAQ </a:t>
            </a:r>
            <a:r>
              <a:rPr lang="en-US" b="0" dirty="0">
                <a:solidFill>
                  <a:srgbClr val="FFFFFF"/>
                </a:solidFill>
              </a:rPr>
              <a:t>document will </a:t>
            </a:r>
            <a:r>
              <a:rPr lang="en-US" b="0" dirty="0" smtClean="0">
                <a:solidFill>
                  <a:srgbClr val="FFFFFF"/>
                </a:solidFill>
              </a:rPr>
              <a:t>created based on questions during today’s call and updated as needed if additional questions received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b="0" dirty="0" smtClean="0">
                <a:solidFill>
                  <a:srgbClr val="FFFFFF"/>
                </a:solidFill>
              </a:rPr>
              <a:t>The FAQ document will be posted on the TB NOFO Resource Page at </a:t>
            </a:r>
            <a:r>
              <a:rPr lang="en-US" sz="2000" b="0" dirty="0">
                <a:solidFill>
                  <a:srgbClr val="FFFFFF"/>
                </a:solidFill>
                <a:hlinkClick r:id="rId3"/>
              </a:rPr>
              <a:t>https://www.cdc.gov/tb/education/funding-opportunity-notice.htm</a:t>
            </a:r>
            <a:endParaRPr lang="en-US" sz="2000" b="0" dirty="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endParaRPr lang="en-US" b="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Questions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en-US" sz="3200" dirty="0" smtClean="0"/>
              <a:t>Call Adjourned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77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Goal and Objective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>
              <a:buClr>
                <a:srgbClr val="FFC000"/>
              </a:buClr>
            </a:pPr>
            <a:r>
              <a:rPr lang="en-US" b="0" dirty="0"/>
              <a:t>Goal: </a:t>
            </a:r>
            <a:r>
              <a:rPr lang="en-US" b="0" dirty="0" smtClean="0"/>
              <a:t>Assist applicants </a:t>
            </a:r>
            <a:r>
              <a:rPr lang="en-US" b="0" dirty="0"/>
              <a:t>with </a:t>
            </a:r>
            <a:r>
              <a:rPr lang="en-US" b="0" dirty="0" smtClean="0"/>
              <a:t>their </a:t>
            </a:r>
            <a:r>
              <a:rPr lang="en-US" b="0" dirty="0"/>
              <a:t>application process for </a:t>
            </a:r>
            <a:r>
              <a:rPr lang="en-US" b="0" dirty="0" smtClean="0"/>
              <a:t>CDC-RFA-PS20-2001.  Discussions </a:t>
            </a:r>
            <a:r>
              <a:rPr lang="en-US" b="0" dirty="0"/>
              <a:t>during the webinar is limited to conversation that will </a:t>
            </a:r>
            <a:r>
              <a:rPr lang="en-US" b="0" dirty="0" smtClean="0"/>
              <a:t>assist applicants </a:t>
            </a:r>
            <a:r>
              <a:rPr lang="en-US" b="0" dirty="0"/>
              <a:t>with their application </a:t>
            </a:r>
          </a:p>
          <a:p>
            <a:endParaRPr lang="en-US" b="0" dirty="0"/>
          </a:p>
          <a:p>
            <a:r>
              <a:rPr lang="en-US" b="0" dirty="0"/>
              <a:t>Objective: </a:t>
            </a:r>
            <a:r>
              <a:rPr lang="en-US" b="0" dirty="0" smtClean="0"/>
              <a:t>Provide </a:t>
            </a:r>
            <a:r>
              <a:rPr lang="en-US" b="0" dirty="0"/>
              <a:t>an overview of the content of the </a:t>
            </a:r>
            <a:r>
              <a:rPr lang="en-US" b="0" dirty="0" smtClean="0"/>
              <a:t>NOFO and </a:t>
            </a:r>
            <a:r>
              <a:rPr lang="en-US" b="0" dirty="0"/>
              <a:t>the application submission </a:t>
            </a:r>
            <a:r>
              <a:rPr lang="en-US" b="0" dirty="0" smtClean="0"/>
              <a:t>process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Note</a:t>
            </a: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Instructions for the Laboratory </a:t>
            </a:r>
            <a:r>
              <a:rPr lang="en-US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section will be addressed </a:t>
            </a:r>
            <a:r>
              <a:rPr lang="en-US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during the information call scheduled on July 17, 2019</a:t>
            </a:r>
            <a:endParaRPr lang="en-US" b="0" strike="sngStrik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5038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NOFO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NOFO authorized under Section 317E of the PHS Act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Continues 30 years of federal support to state &amp; local TB prevention &amp; control activities and laboratory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Provide funds to support TB P&amp;C, HRD, and Laboratory services </a:t>
            </a:r>
            <a:endParaRPr lang="en-US" b="0" strike="sngStrike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Funding for P&amp;C activities is based on a data-driven formula developed in collaboration with NTCA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Lab funding for each jurisdiction is determined according to workload-based formula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755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NOFO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1"/>
          </a:xfrm>
        </p:spPr>
        <p:txBody>
          <a:bodyPr/>
          <a:lstStyle/>
          <a:p>
            <a:r>
              <a:rPr lang="en-US" dirty="0" smtClean="0"/>
              <a:t>The goal is to reduce morbidity and mortality caused by TB, and the approach: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Describes why TB is a problem worth addressing through the NOFO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Outlines strategies and activities to achieve desired outcomes that meet the goals of the NOFO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Contains a logic model outlining the short </a:t>
            </a:r>
            <a:r>
              <a:rPr lang="en-US" dirty="0"/>
              <a:t>term, intermediate, and long term outcomes for the 5-year project </a:t>
            </a:r>
            <a:r>
              <a:rPr lang="en-US" dirty="0" smtClean="0"/>
              <a:t>period. 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0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 anchor="ctr"/>
          <a:lstStyle/>
          <a:p>
            <a:r>
              <a:rPr lang="en-US" sz="3200" dirty="0" smtClean="0"/>
              <a:t>NOFO Approach (</a:t>
            </a:r>
            <a:r>
              <a:rPr lang="en-US" sz="3200" dirty="0" err="1" smtClean="0"/>
              <a:t>cont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0" dirty="0" smtClean="0"/>
              <a:t>NOFO adopts a priority-based approach for employing P&amp;C activities based on TB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incidence </a:t>
            </a:r>
          </a:p>
          <a:p>
            <a:pPr>
              <a:spcBef>
                <a:spcPts val="2400"/>
              </a:spcBef>
            </a:pPr>
            <a:r>
              <a:rPr lang="en-US" b="0" dirty="0" smtClean="0"/>
              <a:t>TB programs are assigned to one of two categories: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High incidence jurisdictions: ≥ 150 TB cases annually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Low incidence jurisdictions: &lt; 150 TB cases annually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b="0" dirty="0" smtClean="0"/>
              <a:t>High incidence jurisdictions are expected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to implement targeted testing and treatment for LTBI among high-risk populations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NOFO Key Changes from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05362"/>
              </p:ext>
            </p:extLst>
          </p:nvPr>
        </p:nvGraphicFramePr>
        <p:xfrm>
          <a:off x="304800" y="1143001"/>
          <a:ext cx="8534400" cy="530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NOFO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Section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Changes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CDC Project Description 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An added focus on testing and treating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persons with LTBI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CDC Project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(Strategies and Activities)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Simplify/reduce tier system from 3 to 2 tiers:</a:t>
                      </a:r>
                    </a:p>
                    <a:p>
                      <a:pPr marL="3314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High-incidence jurisdictions: ≥ 150 cases;  </a:t>
                      </a:r>
                    </a:p>
                    <a:p>
                      <a:pPr marL="33147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Low-incidence jurisdiction: &lt; 150 cases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P&amp;C Strategy (2c)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Targeted testing and treatment of LTBI in high-risk populations – required for high incidence jurisdictions, strongly encouraged for low</a:t>
                      </a:r>
                      <a:endParaRPr lang="en-US" sz="14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P&amp;C Strategy (2c)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 ARPE for  both Contacts and Targeted Testing activities. Report due 3/31 instead of 8/31 to allow more data to be used with the funding formula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Surveillance Strategy (4)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Promote standardized collection and reporting of LTBI (if feasible)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5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Evaluation and Performance Measurement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trike="sngStrik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Emphasis on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CDC’s right to assign program evaluation topics that advance the goal of national TB elimination</a:t>
                      </a:r>
                      <a:endParaRPr lang="en-US" sz="1800" strike="sngStrik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450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NOFO Key Changes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11297"/>
              </p:ext>
            </p:extLst>
          </p:nvPr>
        </p:nvGraphicFramePr>
        <p:xfrm>
          <a:off x="304800" y="1371600"/>
          <a:ext cx="8534400" cy="5029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NOFO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Section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Justification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Award Information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(Direct Assistance)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Medication from the national TB stockpile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Application &amp; Submission (Budget Narrative)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Funding estimator calculator resource provided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Application &amp; Submission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(Budget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Narrative-HRD)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emphasis on staff attending appropriate CDC or COE trainings, such as the CDC Program Managers’ Course or COE Contact Investigation Interviewing skills course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Award Administration Information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(Performance Measure Reporting)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ARPE timelines changed from August to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March.  Require contacts AND targeted testing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838092"/>
                  </a:ext>
                </a:extLst>
              </a:tr>
              <a:tr h="881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Overall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TB NOFO resource webpage available with information beneficial to recipients (e.g.,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 work plan example)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56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452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Prevention and Control 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Strategy 1 - Diagnosis/treatment of persons with TB disease</a:t>
            </a:r>
            <a:endParaRPr lang="en-US" b="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Strategy 2 - Diagnosis/treatment of persons with LTBI </a:t>
            </a:r>
            <a:endParaRPr lang="en-US" b="0" dirty="0"/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dirty="0"/>
              <a:t>Contact investigations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dirty="0"/>
              <a:t>Examination of immigrants and refugees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Targeted testing and treatment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LTBI</a:t>
            </a:r>
            <a:endParaRPr lang="en-US" b="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Strategy 3 - Program planning, evaluation, and improvement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Strategy 4 - Epidemiology surveillance and response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Standardized data collection and case-based reporting for LTBI</a:t>
            </a:r>
            <a:endParaRPr lang="en-US" b="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53898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632FC4-B1B5-4C55-A8D4-A5D71DDD6DFE}"/>
</file>

<file path=customXml/itemProps2.xml><?xml version="1.0" encoding="utf-8"?>
<ds:datastoreItem xmlns:ds="http://schemas.openxmlformats.org/officeDocument/2006/customXml" ds:itemID="{F244155D-9737-40C2-A294-CD9D0FA55103}"/>
</file>

<file path=customXml/itemProps3.xml><?xml version="1.0" encoding="utf-8"?>
<ds:datastoreItem xmlns:ds="http://schemas.openxmlformats.org/officeDocument/2006/customXml" ds:itemID="{99DB606C-9433-4F8D-9471-C031698366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1525</Words>
  <Application>Microsoft Office PowerPoint</Application>
  <PresentationFormat>On-screen Show (4:3)</PresentationFormat>
  <Paragraphs>174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Courier New</vt:lpstr>
      <vt:lpstr>Arial</vt:lpstr>
      <vt:lpstr>Calibri</vt:lpstr>
      <vt:lpstr>Wingdings</vt:lpstr>
      <vt:lpstr>Myriad Web Pro</vt:lpstr>
      <vt:lpstr>Times New Roman</vt:lpstr>
      <vt:lpstr>NCHHSTP_PPT_dark(</vt:lpstr>
      <vt:lpstr>Information Call for Funding Opportunity Announcement  CDC-RFA-PS20-2001  Tuberculosis Elimination and Laboratory Cooperative Agreement</vt:lpstr>
      <vt:lpstr>Agenda</vt:lpstr>
      <vt:lpstr>Goal and Objective</vt:lpstr>
      <vt:lpstr>NOFO Background</vt:lpstr>
      <vt:lpstr>NOFO Approach</vt:lpstr>
      <vt:lpstr>NOFO Approach (cont) </vt:lpstr>
      <vt:lpstr>NOFO Key Changes from 2015</vt:lpstr>
      <vt:lpstr>NOFO Key Changes (cont’d)</vt:lpstr>
      <vt:lpstr>Prevention and Control Strategies</vt:lpstr>
      <vt:lpstr>Prevention and Control Strategies</vt:lpstr>
      <vt:lpstr>P&amp;C (Surveillance)</vt:lpstr>
      <vt:lpstr> HRD and Partnerships Strategy</vt:lpstr>
      <vt:lpstr>Program Planning, Evaluation and Improvement Strategy</vt:lpstr>
      <vt:lpstr>Work plan</vt:lpstr>
      <vt:lpstr>Break for Question?</vt:lpstr>
      <vt:lpstr>Application Submission Process</vt:lpstr>
      <vt:lpstr>Reporting Requirements</vt:lpstr>
      <vt:lpstr>Reporting Requirements</vt:lpstr>
      <vt:lpstr>Annual Performance Report</vt:lpstr>
      <vt:lpstr>*Note for Annual Performance Report for 2019</vt:lpstr>
      <vt:lpstr>Performance Measure Reports</vt:lpstr>
      <vt:lpstr>Application review</vt:lpstr>
      <vt:lpstr>Additional Information </vt:lpstr>
      <vt:lpstr>  Questions  ?</vt:lpstr>
      <vt:lpstr>Call Adjourned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Christie, Glenroy O. (CDC/DDID/NCHHSTP/DTE)</cp:lastModifiedBy>
  <cp:revision>338</cp:revision>
  <dcterms:created xsi:type="dcterms:W3CDTF">2010-12-06T17:56:06Z</dcterms:created>
  <dcterms:modified xsi:type="dcterms:W3CDTF">2019-07-10T22:56:27Z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