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7" r:id="rId5"/>
  </p:sldMasterIdLst>
  <p:notesMasterIdLst>
    <p:notesMasterId r:id="rId27"/>
  </p:notesMasterIdLst>
  <p:handoutMasterIdLst>
    <p:handoutMasterId r:id="rId28"/>
  </p:handoutMasterIdLst>
  <p:sldIdLst>
    <p:sldId id="257" r:id="rId6"/>
    <p:sldId id="335" r:id="rId7"/>
    <p:sldId id="336" r:id="rId8"/>
    <p:sldId id="354" r:id="rId9"/>
    <p:sldId id="337" r:id="rId10"/>
    <p:sldId id="338" r:id="rId11"/>
    <p:sldId id="339" r:id="rId12"/>
    <p:sldId id="340" r:id="rId13"/>
    <p:sldId id="343" r:id="rId14"/>
    <p:sldId id="345" r:id="rId15"/>
    <p:sldId id="346" r:id="rId16"/>
    <p:sldId id="347" r:id="rId17"/>
    <p:sldId id="348" r:id="rId18"/>
    <p:sldId id="349" r:id="rId19"/>
    <p:sldId id="341" r:id="rId20"/>
    <p:sldId id="342" r:id="rId21"/>
    <p:sldId id="351" r:id="rId22"/>
    <p:sldId id="344" r:id="rId23"/>
    <p:sldId id="355" r:id="rId24"/>
    <p:sldId id="356" r:id="rId25"/>
    <p:sldId id="353" r:id="rId26"/>
  </p:sldIdLst>
  <p:sldSz cx="9144000" cy="5143500" type="screen16x9"/>
  <p:notesSz cx="7010400" cy="9296400"/>
  <p:embeddedFontLst>
    <p:embeddedFont>
      <p:font typeface="Myriad Web Pro" panose="020B0604020202020204" charset="0"/>
      <p:regular r:id="rId29"/>
      <p:bold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Stephanie P. (CDC/OID/NCHHSTP)" initials="JSP(" lastIdx="4" clrIdx="0">
    <p:extLst>
      <p:ext uri="{19B8F6BF-5375-455C-9EA6-DF929625EA0E}">
        <p15:presenceInfo xmlns:p15="http://schemas.microsoft.com/office/powerpoint/2012/main" userId="S-1-5-21-1207783550-2075000910-922709458-190021" providerId="AD"/>
      </p:ext>
    </p:extLst>
  </p:cmAuthor>
  <p:cmAuthor id="2" name="Starks, Angela M. (CDC/OID/NCHHSTP)" initials="SAM(" lastIdx="13" clrIdx="1">
    <p:extLst>
      <p:ext uri="{19B8F6BF-5375-455C-9EA6-DF929625EA0E}">
        <p15:presenceInfo xmlns:p15="http://schemas.microsoft.com/office/powerpoint/2012/main" userId="S-1-5-21-1207783550-2075000910-922709458-178255" providerId="AD"/>
      </p:ext>
    </p:extLst>
  </p:cmAuthor>
  <p:cmAuthor id="3" name="Resha, Karen (CDC/DDID/NCHHSTP/OD)" initials="RK(" lastIdx="3" clrIdx="2">
    <p:extLst>
      <p:ext uri="{19B8F6BF-5375-455C-9EA6-DF929625EA0E}">
        <p15:presenceInfo xmlns:p15="http://schemas.microsoft.com/office/powerpoint/2012/main" userId="S-1-5-21-1207783550-2075000910-922709458-197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88A"/>
    <a:srgbClr val="9A4E9E"/>
    <a:srgbClr val="5F5F5F"/>
    <a:srgbClr val="FFFFFF"/>
    <a:srgbClr val="006166"/>
    <a:srgbClr val="618E7C"/>
    <a:srgbClr val="5A4099"/>
    <a:srgbClr val="B45340"/>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1" autoAdjust="0"/>
    <p:restoredTop sz="77950" autoAdjust="0"/>
  </p:normalViewPr>
  <p:slideViewPr>
    <p:cSldViewPr snapToGrid="0">
      <p:cViewPr varScale="1">
        <p:scale>
          <a:sx n="90" d="100"/>
          <a:sy n="90" d="100"/>
        </p:scale>
        <p:origin x="1344"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7/25/2019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7/25/2019</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09914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62925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54297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Completed</a:t>
            </a:r>
            <a:r>
              <a:rPr lang="en-US" baseline="0" dirty="0" smtClean="0"/>
              <a:t> as have done in past</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14040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73927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38047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142414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596"/>
          </a:xfrm>
          <a:prstGeom prst="rect">
            <a:avLst/>
          </a:prstGeom>
        </p:spPr>
      </p:pic>
      <p:sp>
        <p:nvSpPr>
          <p:cNvPr id="7" name="Title 1"/>
          <p:cNvSpPr>
            <a:spLocks noGrp="1"/>
          </p:cNvSpPr>
          <p:nvPr>
            <p:ph type="title" hasCustomPrompt="1"/>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dirty="0" smtClean="0"/>
              <a:t> </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1847095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4343400"/>
            <a:ext cx="67818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4824738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6947077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882627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0229764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543050"/>
            <a:ext cx="6400800" cy="154305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National Center for HIV/AIDS, Viral Hepatitis, STD , and TB Prevention</a:t>
            </a:r>
          </a:p>
        </p:txBody>
      </p:sp>
      <p:sp>
        <p:nvSpPr>
          <p:cNvPr id="12"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Division of Tuberculosis Elimination</a:t>
            </a:r>
            <a:endParaRPr lang="en-US" dirty="0"/>
          </a:p>
        </p:txBody>
      </p:sp>
    </p:spTree>
    <p:extLst>
      <p:ext uri="{BB962C8B-B14F-4D97-AF65-F5344CB8AC3E}">
        <p14:creationId xmlns:p14="http://schemas.microsoft.com/office/powerpoint/2010/main" val="41911989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50" indent="-285750">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59"/>
            <a:ext cx="9144000" cy="90541"/>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8C6E51-BE9D-4B75-8A84-D51BE709D16B}" type="datetimeFigureOut">
              <a:rPr lang="en-US" smtClean="0"/>
              <a:t>7/25/2019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4C09F-2F76-4B42-9E71-2D3ABC4BCB27}" type="slidenum">
              <a:rPr lang="en-US" smtClean="0"/>
              <a:t>‹#›</a:t>
            </a:fld>
            <a:endParaRPr lang="en-US"/>
          </a:p>
        </p:txBody>
      </p:sp>
    </p:spTree>
    <p:extLst>
      <p:ext uri="{BB962C8B-B14F-4D97-AF65-F5344CB8AC3E}">
        <p14:creationId xmlns:p14="http://schemas.microsoft.com/office/powerpoint/2010/main" val="177075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361903495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dirty="0" smtClean="0"/>
              <a:t>National Center for HIV/AIDS, Viral Hepatitis, STD , and TB Prevention</a:t>
            </a:r>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dirty="0" smtClean="0"/>
              <a:t>Division of Tuberculosis Elimination</a:t>
            </a:r>
            <a:endParaRPr lang="en-US" dirty="0"/>
          </a:p>
        </p:txBody>
      </p:sp>
    </p:spTree>
    <p:extLst>
      <p:ext uri="{BB962C8B-B14F-4D97-AF65-F5344CB8AC3E}">
        <p14:creationId xmlns:p14="http://schemas.microsoft.com/office/powerpoint/2010/main" val="31716166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8794261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512523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4.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67" r:id="rId5"/>
    <p:sldLayoutId id="2147483868" r:id="rId6"/>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158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s://www.cdc.gov/tb/education/funding-opportunity-notice.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tb/education/funding-opportunity-notice.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2020nofo@cdc.gov"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457199" y="1536939"/>
            <a:ext cx="8408977" cy="885728"/>
          </a:xfrm>
        </p:spPr>
        <p:txBody>
          <a:bodyPr/>
          <a:lstStyle/>
          <a:p>
            <a:r>
              <a:rPr lang="en-US" altLang="en-US" dirty="0" smtClean="0"/>
              <a:t>PS20-2001: Tuberculosis Elimination Cooperative Agreement (CoAg) – Laboratory Component Informational Call</a:t>
            </a:r>
            <a:endParaRPr lang="en-US" altLang="en-US" dirty="0"/>
          </a:p>
        </p:txBody>
      </p:sp>
      <p:sp>
        <p:nvSpPr>
          <p:cNvPr id="2" name="Subtitle 1"/>
          <p:cNvSpPr>
            <a:spLocks noGrp="1"/>
          </p:cNvSpPr>
          <p:nvPr>
            <p:ph type="subTitle" idx="1"/>
          </p:nvPr>
        </p:nvSpPr>
        <p:spPr>
          <a:xfrm>
            <a:off x="457199" y="3227746"/>
            <a:ext cx="6400800" cy="342900"/>
          </a:xfrm>
        </p:spPr>
        <p:txBody>
          <a:bodyPr/>
          <a:lstStyle/>
          <a:p>
            <a:r>
              <a:rPr lang="en-US" dirty="0" smtClean="0"/>
              <a:t>Stephanie Johnston, MS</a:t>
            </a:r>
            <a:endParaRPr lang="en-US" baseline="30000" dirty="0" smtClean="0"/>
          </a:p>
          <a:p>
            <a:r>
              <a:rPr lang="en-US" dirty="0" smtClean="0"/>
              <a:t>Team Lead/Laboratory Capacity Team</a:t>
            </a:r>
          </a:p>
          <a:p>
            <a:endParaRPr lang="en-US" dirty="0"/>
          </a:p>
          <a:p>
            <a:endParaRPr lang="en-US" dirty="0"/>
          </a:p>
        </p:txBody>
      </p:sp>
      <p:sp>
        <p:nvSpPr>
          <p:cNvPr id="6" name="Text Placeholder 5"/>
          <p:cNvSpPr>
            <a:spLocks noGrp="1"/>
          </p:cNvSpPr>
          <p:nvPr>
            <p:ph type="body" sz="quarter" idx="10"/>
          </p:nvPr>
        </p:nvSpPr>
        <p:spPr>
          <a:xfrm>
            <a:off x="457199" y="4146854"/>
            <a:ext cx="6400800" cy="739471"/>
          </a:xfrm>
        </p:spPr>
        <p:txBody>
          <a:bodyPr/>
          <a:lstStyle/>
          <a:p>
            <a:r>
              <a:rPr lang="en-US" dirty="0" smtClean="0"/>
              <a:t>June 17, 2019</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 y="362528"/>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Division of Tuberculosis Elimination</a:t>
            </a:r>
          </a:p>
        </p:txBody>
      </p:sp>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89" y="176462"/>
            <a:ext cx="8931443" cy="641685"/>
          </a:xfrm>
        </p:spPr>
        <p:txBody>
          <a:bodyPr/>
          <a:lstStyle/>
          <a:p>
            <a:r>
              <a:rPr lang="en-US" sz="2700" dirty="0" smtClean="0"/>
              <a:t>Contact, Organizational Chart, &amp; Testing Algorithm/Methods</a:t>
            </a:r>
            <a:endParaRPr lang="en-US" sz="2700" dirty="0"/>
          </a:p>
        </p:txBody>
      </p:sp>
      <p:sp>
        <p:nvSpPr>
          <p:cNvPr id="3" name="Text Placeholder 2"/>
          <p:cNvSpPr>
            <a:spLocks noGrp="1"/>
          </p:cNvSpPr>
          <p:nvPr>
            <p:ph type="body" sz="quarter" idx="10"/>
          </p:nvPr>
        </p:nvSpPr>
        <p:spPr/>
        <p:txBody>
          <a:bodyPr/>
          <a:lstStyle/>
          <a:p>
            <a:pPr marL="457200" lvl="1" indent="-457200">
              <a:buClr>
                <a:srgbClr val="00788A"/>
              </a:buClr>
              <a:buFont typeface="Wingdings" panose="05000000000000000000" pitchFamily="2" charset="2"/>
              <a:buChar char="§"/>
            </a:pPr>
            <a:r>
              <a:rPr lang="en-US" dirty="0">
                <a:solidFill>
                  <a:srgbClr val="00788A"/>
                </a:solidFill>
              </a:rPr>
              <a:t>Laboratory CoAg Point of Contact (telephone number &amp; </a:t>
            </a:r>
            <a:r>
              <a:rPr lang="en-US" dirty="0" smtClean="0">
                <a:solidFill>
                  <a:srgbClr val="00788A"/>
                </a:solidFill>
              </a:rPr>
              <a:t>email)</a:t>
            </a:r>
          </a:p>
          <a:p>
            <a:pPr marL="457200" lvl="1" indent="-457200">
              <a:buClr>
                <a:srgbClr val="00788A"/>
              </a:buClr>
              <a:buFont typeface="Wingdings" panose="05000000000000000000" pitchFamily="2" charset="2"/>
              <a:buChar char="§"/>
            </a:pPr>
            <a:r>
              <a:rPr lang="en-US" dirty="0" smtClean="0">
                <a:solidFill>
                  <a:srgbClr val="00788A"/>
                </a:solidFill>
              </a:rPr>
              <a:t>Laboratory </a:t>
            </a:r>
            <a:r>
              <a:rPr lang="en-US" dirty="0">
                <a:solidFill>
                  <a:srgbClr val="00788A"/>
                </a:solidFill>
              </a:rPr>
              <a:t>Organizational </a:t>
            </a:r>
            <a:r>
              <a:rPr lang="en-US" dirty="0" smtClean="0">
                <a:solidFill>
                  <a:srgbClr val="00788A"/>
                </a:solidFill>
              </a:rPr>
              <a:t>Chart</a:t>
            </a:r>
          </a:p>
          <a:p>
            <a:pPr marL="457200" lvl="1" indent="-457200">
              <a:buClr>
                <a:srgbClr val="00788A"/>
              </a:buClr>
              <a:buFont typeface="Wingdings" panose="05000000000000000000" pitchFamily="2" charset="2"/>
              <a:buChar char="§"/>
            </a:pPr>
            <a:r>
              <a:rPr lang="en-US" dirty="0" smtClean="0">
                <a:solidFill>
                  <a:srgbClr val="00788A"/>
                </a:solidFill>
              </a:rPr>
              <a:t>Overview </a:t>
            </a:r>
            <a:r>
              <a:rPr lang="en-US" dirty="0">
                <a:solidFill>
                  <a:srgbClr val="00788A"/>
                </a:solidFill>
              </a:rPr>
              <a:t>of Testing Algorithms </a:t>
            </a:r>
            <a:r>
              <a:rPr lang="en-US" dirty="0" smtClean="0">
                <a:solidFill>
                  <a:srgbClr val="00788A"/>
                </a:solidFill>
              </a:rPr>
              <a:t>(visual if possible) and </a:t>
            </a:r>
            <a:r>
              <a:rPr lang="en-US" dirty="0">
                <a:solidFill>
                  <a:srgbClr val="00788A"/>
                </a:solidFill>
              </a:rPr>
              <a:t>Methods</a:t>
            </a:r>
          </a:p>
          <a:p>
            <a:pPr marL="0" indent="0">
              <a:buNone/>
            </a:pPr>
            <a:endParaRPr lang="en-US" dirty="0"/>
          </a:p>
        </p:txBody>
      </p:sp>
      <p:pic>
        <p:nvPicPr>
          <p:cNvPr id="4" name="Picture 3"/>
          <p:cNvPicPr>
            <a:picLocks noChangeAspect="1"/>
          </p:cNvPicPr>
          <p:nvPr/>
        </p:nvPicPr>
        <p:blipFill>
          <a:blip r:embed="rId3"/>
          <a:stretch>
            <a:fillRect/>
          </a:stretch>
        </p:blipFill>
        <p:spPr>
          <a:xfrm>
            <a:off x="4953597" y="2376930"/>
            <a:ext cx="3308088" cy="2279437"/>
          </a:xfrm>
          <a:prstGeom prst="rect">
            <a:avLst/>
          </a:prstGeom>
          <a:ln w="15875">
            <a:solidFill>
              <a:schemeClr val="accent1"/>
            </a:solidFill>
          </a:ln>
        </p:spPr>
      </p:pic>
      <p:pic>
        <p:nvPicPr>
          <p:cNvPr id="5" name="Picture 4"/>
          <p:cNvPicPr>
            <a:picLocks noChangeAspect="1"/>
          </p:cNvPicPr>
          <p:nvPr/>
        </p:nvPicPr>
        <p:blipFill>
          <a:blip r:embed="rId4"/>
          <a:stretch>
            <a:fillRect/>
          </a:stretch>
        </p:blipFill>
        <p:spPr>
          <a:xfrm>
            <a:off x="429284" y="2583448"/>
            <a:ext cx="4099198" cy="1917115"/>
          </a:xfrm>
          <a:prstGeom prst="rect">
            <a:avLst/>
          </a:prstGeom>
          <a:ln w="15875">
            <a:solidFill>
              <a:schemeClr val="accent1"/>
            </a:solidFill>
          </a:ln>
        </p:spPr>
      </p:pic>
    </p:spTree>
    <p:extLst>
      <p:ext uri="{BB962C8B-B14F-4D97-AF65-F5344CB8AC3E}">
        <p14:creationId xmlns:p14="http://schemas.microsoft.com/office/powerpoint/2010/main" val="6015263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205979"/>
            <a:ext cx="8470232" cy="564042"/>
          </a:xfrm>
        </p:spPr>
        <p:txBody>
          <a:bodyPr/>
          <a:lstStyle/>
          <a:p>
            <a:r>
              <a:rPr lang="en-US" dirty="0" smtClean="0"/>
              <a:t>Work Plan</a:t>
            </a:r>
            <a:endParaRPr lang="en-US" dirty="0"/>
          </a:p>
        </p:txBody>
      </p:sp>
      <p:sp>
        <p:nvSpPr>
          <p:cNvPr id="3" name="Text Placeholder 2"/>
          <p:cNvSpPr>
            <a:spLocks noGrp="1"/>
          </p:cNvSpPr>
          <p:nvPr>
            <p:ph type="body" sz="quarter" idx="10"/>
          </p:nvPr>
        </p:nvSpPr>
        <p:spPr/>
        <p:txBody>
          <a:bodyPr/>
          <a:lstStyle/>
          <a:p>
            <a:r>
              <a:rPr lang="en-US" b="0" dirty="0" smtClean="0">
                <a:solidFill>
                  <a:srgbClr val="FF0000"/>
                </a:solidFill>
              </a:rPr>
              <a:t>New</a:t>
            </a:r>
            <a:endParaRPr lang="en-US" dirty="0" smtClean="0">
              <a:solidFill>
                <a:srgbClr val="FF0000"/>
              </a:solidFill>
            </a:endParaRPr>
          </a:p>
          <a:p>
            <a:pPr lvl="1"/>
            <a:r>
              <a:rPr lang="en-US" dirty="0" smtClean="0"/>
              <a:t>Excel document provided on the DTBE NOFO webpage under Sample Work Plans/Laboratory Work Plan</a:t>
            </a:r>
          </a:p>
          <a:p>
            <a:pPr lvl="2"/>
            <a:r>
              <a:rPr lang="en-US" dirty="0">
                <a:hlinkClick r:id="rId2"/>
              </a:rPr>
              <a:t>https://www.cdc.gov/tb/education/funding-opportunity-notice.htm</a:t>
            </a:r>
            <a:endParaRPr lang="en-US" dirty="0"/>
          </a:p>
          <a:p>
            <a:pPr lvl="1"/>
            <a:r>
              <a:rPr lang="en-US" dirty="0" smtClean="0"/>
              <a:t>CDC-RFA-PS20-2001 </a:t>
            </a:r>
            <a:r>
              <a:rPr lang="en-US" dirty="0"/>
              <a:t>applicants may use this layout if desired.  Alternatively, applicants may choose to format their required work plan in a different manner, as long as it contains all of the required elements for each strategy</a:t>
            </a:r>
            <a:r>
              <a:rPr lang="en-US" dirty="0" smtClean="0"/>
              <a:t>.</a:t>
            </a:r>
          </a:p>
          <a:p>
            <a:pPr lvl="1"/>
            <a:r>
              <a:rPr lang="en-US" dirty="0"/>
              <a:t> </a:t>
            </a:r>
            <a:r>
              <a:rPr lang="en-US" dirty="0" smtClean="0"/>
              <a:t>Laboratory objectives for Elements 1, 2, and 3 over 5 years (2020-2024) with activities to achieve the objectives listed</a:t>
            </a:r>
            <a:endParaRPr lang="en-US" dirty="0"/>
          </a:p>
        </p:txBody>
      </p:sp>
    </p:spTree>
    <p:extLst>
      <p:ext uri="{BB962C8B-B14F-4D97-AF65-F5344CB8AC3E}">
        <p14:creationId xmlns:p14="http://schemas.microsoft.com/office/powerpoint/2010/main" val="369744426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351" y="639859"/>
            <a:ext cx="8974860" cy="3659935"/>
          </a:xfrm>
          <a:prstGeom prst="rect">
            <a:avLst/>
          </a:prstGeom>
          <a:ln w="12700">
            <a:solidFill>
              <a:schemeClr val="accent1"/>
            </a:solidFill>
          </a:ln>
        </p:spPr>
      </p:pic>
      <p:sp>
        <p:nvSpPr>
          <p:cNvPr id="2" name="TextBox 1"/>
          <p:cNvSpPr txBox="1"/>
          <p:nvPr/>
        </p:nvSpPr>
        <p:spPr>
          <a:xfrm>
            <a:off x="84351" y="4550485"/>
            <a:ext cx="8974860" cy="646331"/>
          </a:xfrm>
          <a:prstGeom prst="rect">
            <a:avLst/>
          </a:prstGeom>
          <a:noFill/>
        </p:spPr>
        <p:txBody>
          <a:bodyPr wrap="square" rtlCol="0">
            <a:spAutoFit/>
          </a:bodyPr>
          <a:lstStyle/>
          <a:p>
            <a:r>
              <a:rPr lang="en-US" dirty="0">
                <a:hlinkClick r:id="rId3"/>
              </a:rPr>
              <a:t>https://www.cdc.gov/tb/education/funding-opportunity-notice.htm</a:t>
            </a:r>
            <a:endParaRPr lang="en-US" dirty="0"/>
          </a:p>
          <a:p>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0381734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118" y="577969"/>
            <a:ext cx="8976077" cy="3186471"/>
          </a:xfrm>
          <a:prstGeom prst="rect">
            <a:avLst/>
          </a:prstGeom>
          <a:ln w="12700">
            <a:solidFill>
              <a:schemeClr val="accent1"/>
            </a:solidFill>
          </a:ln>
        </p:spPr>
      </p:pic>
    </p:spTree>
    <p:extLst>
      <p:ext uri="{BB962C8B-B14F-4D97-AF65-F5344CB8AC3E}">
        <p14:creationId xmlns:p14="http://schemas.microsoft.com/office/powerpoint/2010/main" val="409004374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862" y="629729"/>
            <a:ext cx="9016992" cy="3304006"/>
          </a:xfrm>
          <a:prstGeom prst="rect">
            <a:avLst/>
          </a:prstGeom>
          <a:ln w="12700">
            <a:solidFill>
              <a:schemeClr val="accent1"/>
            </a:solidFill>
          </a:ln>
        </p:spPr>
      </p:pic>
    </p:spTree>
    <p:extLst>
      <p:ext uri="{BB962C8B-B14F-4D97-AF65-F5344CB8AC3E}">
        <p14:creationId xmlns:p14="http://schemas.microsoft.com/office/powerpoint/2010/main" val="7966722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6925"/>
            <a:ext cx="8229600" cy="857250"/>
          </a:xfrm>
        </p:spPr>
        <p:txBody>
          <a:bodyPr/>
          <a:lstStyle/>
          <a:p>
            <a:r>
              <a:rPr lang="en-US" dirty="0" smtClean="0"/>
              <a:t>Budget</a:t>
            </a:r>
            <a:endParaRPr lang="en-US" dirty="0"/>
          </a:p>
        </p:txBody>
      </p:sp>
      <p:sp>
        <p:nvSpPr>
          <p:cNvPr id="3" name="Text Placeholder 2"/>
          <p:cNvSpPr>
            <a:spLocks noGrp="1"/>
          </p:cNvSpPr>
          <p:nvPr>
            <p:ph type="body" sz="quarter" idx="10"/>
          </p:nvPr>
        </p:nvSpPr>
        <p:spPr>
          <a:xfrm>
            <a:off x="457199" y="626435"/>
            <a:ext cx="7730455" cy="3807408"/>
          </a:xfrm>
        </p:spPr>
        <p:txBody>
          <a:bodyPr/>
          <a:lstStyle/>
          <a:p>
            <a:r>
              <a:rPr lang="en-US" b="0" dirty="0" smtClean="0"/>
              <a:t>Line-item budget </a:t>
            </a:r>
            <a:r>
              <a:rPr lang="en-US" b="0" dirty="0"/>
              <a:t>only </a:t>
            </a:r>
            <a:r>
              <a:rPr lang="en-US" b="0" dirty="0" smtClean="0"/>
              <a:t>(reflects </a:t>
            </a:r>
            <a:r>
              <a:rPr lang="en-US" b="0" dirty="0"/>
              <a:t>anticipated funding level)</a:t>
            </a:r>
          </a:p>
          <a:p>
            <a:pPr lvl="1"/>
            <a:r>
              <a:rPr lang="en-US" b="1" dirty="0" smtClean="0"/>
              <a:t>Estimate anticipated using 2019 funding levels + 20% increase</a:t>
            </a:r>
          </a:p>
          <a:p>
            <a:pPr lvl="1"/>
            <a:r>
              <a:rPr lang="en-US" dirty="0" smtClean="0"/>
              <a:t>To include:</a:t>
            </a:r>
          </a:p>
          <a:p>
            <a:pPr lvl="2"/>
            <a:r>
              <a:rPr lang="en-US" sz="1800" dirty="0" smtClean="0"/>
              <a:t>Salaries &amp; Wages (e.g., name or vacant)</a:t>
            </a:r>
            <a:r>
              <a:rPr lang="en-US" sz="1400" dirty="0" smtClean="0"/>
              <a:t>		</a:t>
            </a:r>
          </a:p>
          <a:p>
            <a:pPr lvl="2"/>
            <a:r>
              <a:rPr lang="en-US" sz="1800" dirty="0" smtClean="0"/>
              <a:t>Fringe Benefits (supply the percentage)</a:t>
            </a:r>
          </a:p>
          <a:p>
            <a:pPr lvl="2"/>
            <a:r>
              <a:rPr lang="en-US" sz="1800" dirty="0" smtClean="0"/>
              <a:t>Consultant Costs</a:t>
            </a:r>
          </a:p>
          <a:p>
            <a:pPr lvl="2"/>
            <a:r>
              <a:rPr lang="en-US" sz="1800" dirty="0" smtClean="0"/>
              <a:t>Equipment</a:t>
            </a:r>
          </a:p>
          <a:p>
            <a:pPr lvl="2"/>
            <a:r>
              <a:rPr lang="en-US" sz="1800" dirty="0" smtClean="0"/>
              <a:t>Supplies (per unit cost for items)</a:t>
            </a:r>
          </a:p>
          <a:p>
            <a:pPr lvl="2"/>
            <a:r>
              <a:rPr lang="en-US" sz="1800" dirty="0" smtClean="0"/>
              <a:t>Travel (e.g., flights, hotel, per diem)</a:t>
            </a:r>
          </a:p>
          <a:p>
            <a:pPr lvl="2"/>
            <a:r>
              <a:rPr lang="en-US" sz="1800" dirty="0" smtClean="0"/>
              <a:t>Other (e.g., conference or training registration fees)</a:t>
            </a:r>
          </a:p>
          <a:p>
            <a:pPr lvl="2"/>
            <a:r>
              <a:rPr lang="en-US" sz="1800" dirty="0" smtClean="0"/>
              <a:t>Total Direct Costs</a:t>
            </a:r>
          </a:p>
          <a:p>
            <a:pPr lvl="2"/>
            <a:r>
              <a:rPr lang="en-US" sz="1800" dirty="0" smtClean="0"/>
              <a:t>Total Indirect Costs (supply the percentage)</a:t>
            </a:r>
          </a:p>
          <a:p>
            <a:pPr lvl="2"/>
            <a:r>
              <a:rPr lang="en-US" sz="1800" dirty="0" smtClean="0"/>
              <a:t>Contractual Costs</a:t>
            </a:r>
            <a:endParaRPr lang="en-US" sz="1800" dirty="0"/>
          </a:p>
        </p:txBody>
      </p:sp>
    </p:spTree>
    <p:extLst>
      <p:ext uri="{BB962C8B-B14F-4D97-AF65-F5344CB8AC3E}">
        <p14:creationId xmlns:p14="http://schemas.microsoft.com/office/powerpoint/2010/main" val="27916230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922"/>
            <a:ext cx="8229600" cy="857250"/>
          </a:xfrm>
        </p:spPr>
        <p:txBody>
          <a:bodyPr/>
          <a:lstStyle/>
          <a:p>
            <a:r>
              <a:rPr lang="en-US" dirty="0" smtClean="0"/>
              <a:t>Laboratory Specific Funding Restrictions</a:t>
            </a:r>
            <a:endParaRPr lang="en-US" dirty="0"/>
          </a:p>
        </p:txBody>
      </p:sp>
      <p:sp>
        <p:nvSpPr>
          <p:cNvPr id="3" name="Text Placeholder 2"/>
          <p:cNvSpPr>
            <a:spLocks noGrp="1"/>
          </p:cNvSpPr>
          <p:nvPr>
            <p:ph type="body" sz="quarter" idx="10"/>
          </p:nvPr>
        </p:nvSpPr>
        <p:spPr>
          <a:xfrm>
            <a:off x="457200" y="1158874"/>
            <a:ext cx="8229600" cy="3799019"/>
          </a:xfrm>
        </p:spPr>
        <p:txBody>
          <a:bodyPr/>
          <a:lstStyle/>
          <a:p>
            <a:r>
              <a:rPr lang="en-US" sz="1800" b="0" dirty="0" smtClean="0"/>
              <a:t>Laboratories performing first-line drug susceptibility testing for &lt;50 patient isolates/year should refer isolates to National DST Reference Center</a:t>
            </a:r>
          </a:p>
          <a:p>
            <a:r>
              <a:rPr lang="en-US" sz="1800" b="0" dirty="0" smtClean="0"/>
              <a:t>As such, laboratories reporting, as part of this application, DST for &lt;50 patient isolates/year may not request funding support for reagents and supplies associated with growth-based DST.  </a:t>
            </a:r>
            <a:endParaRPr lang="en-US" sz="1800" b="0" dirty="0"/>
          </a:p>
          <a:p>
            <a:r>
              <a:rPr lang="en-US" sz="1800" b="0" dirty="0" smtClean="0"/>
              <a:t>Laboratories within this category may request the use of funds for shipping supplies and costs for access to referral services such as those available at the National DST Reference Center for MTB.</a:t>
            </a:r>
            <a:endParaRPr lang="en-US" sz="1800" b="0" dirty="0"/>
          </a:p>
        </p:txBody>
      </p:sp>
    </p:spTree>
    <p:extLst>
      <p:ext uri="{BB962C8B-B14F-4D97-AF65-F5344CB8AC3E}">
        <p14:creationId xmlns:p14="http://schemas.microsoft.com/office/powerpoint/2010/main" val="38398228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
          <p:cNvGraphicFramePr>
            <a:graphicFrameLocks/>
          </p:cNvGraphicFramePr>
          <p:nvPr>
            <p:extLst>
              <p:ext uri="{D42A27DB-BD31-4B8C-83A1-F6EECF244321}">
                <p14:modId xmlns:p14="http://schemas.microsoft.com/office/powerpoint/2010/main" val="1367661108"/>
              </p:ext>
            </p:extLst>
          </p:nvPr>
        </p:nvGraphicFramePr>
        <p:xfrm>
          <a:off x="501806" y="1041246"/>
          <a:ext cx="8095784" cy="2263141"/>
        </p:xfrm>
        <a:graphic>
          <a:graphicData uri="http://schemas.openxmlformats.org/drawingml/2006/table">
            <a:tbl>
              <a:tblPr/>
              <a:tblGrid>
                <a:gridCol w="1240815">
                  <a:extLst>
                    <a:ext uri="{9D8B030D-6E8A-4147-A177-3AD203B41FA5}">
                      <a16:colId xmlns:a16="http://schemas.microsoft.com/office/drawing/2014/main" val="20000"/>
                    </a:ext>
                  </a:extLst>
                </a:gridCol>
                <a:gridCol w="1240815">
                  <a:extLst>
                    <a:ext uri="{9D8B030D-6E8A-4147-A177-3AD203B41FA5}">
                      <a16:colId xmlns:a16="http://schemas.microsoft.com/office/drawing/2014/main" val="20001"/>
                    </a:ext>
                  </a:extLst>
                </a:gridCol>
                <a:gridCol w="1122582">
                  <a:extLst>
                    <a:ext uri="{9D8B030D-6E8A-4147-A177-3AD203B41FA5}">
                      <a16:colId xmlns:a16="http://schemas.microsoft.com/office/drawing/2014/main" val="20002"/>
                    </a:ext>
                  </a:extLst>
                </a:gridCol>
                <a:gridCol w="1122582">
                  <a:extLst>
                    <a:ext uri="{9D8B030D-6E8A-4147-A177-3AD203B41FA5}">
                      <a16:colId xmlns:a16="http://schemas.microsoft.com/office/drawing/2014/main" val="20003"/>
                    </a:ext>
                  </a:extLst>
                </a:gridCol>
                <a:gridCol w="1123826">
                  <a:extLst>
                    <a:ext uri="{9D8B030D-6E8A-4147-A177-3AD203B41FA5}">
                      <a16:colId xmlns:a16="http://schemas.microsoft.com/office/drawing/2014/main" val="20004"/>
                    </a:ext>
                  </a:extLst>
                </a:gridCol>
                <a:gridCol w="1122582">
                  <a:extLst>
                    <a:ext uri="{9D8B030D-6E8A-4147-A177-3AD203B41FA5}">
                      <a16:colId xmlns:a16="http://schemas.microsoft.com/office/drawing/2014/main" val="20005"/>
                    </a:ext>
                  </a:extLst>
                </a:gridCol>
                <a:gridCol w="1122582">
                  <a:extLst>
                    <a:ext uri="{9D8B030D-6E8A-4147-A177-3AD203B41FA5}">
                      <a16:colId xmlns:a16="http://schemas.microsoft.com/office/drawing/2014/main" val="20006"/>
                    </a:ext>
                  </a:extLst>
                </a:gridCol>
              </a:tblGrid>
              <a:tr h="432062">
                <a:tc gridSpan="2">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endParaRPr kumimoji="0" lang="en-US" sz="1400" b="0" i="0" u="none" strike="noStrike" cap="none" normalizeH="0" baseline="0" dirty="0" smtClean="0">
                        <a:ln>
                          <a:noFill/>
                        </a:ln>
                        <a:solidFill>
                          <a:srgbClr val="002060"/>
                        </a:solidFill>
                        <a:effectLst/>
                        <a:latin typeface="Arial" pitchFamily="34" charset="0"/>
                      </a:endParaRPr>
                    </a:p>
                  </a:txBody>
                  <a:tcPr marL="68580" marR="68580" marT="34290" marB="34290"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endParaRPr kumimoji="0" lang="en-US" sz="1800" b="0" i="0" u="none" strike="noStrike" cap="none" normalizeH="0" baseline="0" dirty="0" smtClean="0">
                        <a:ln>
                          <a:noFill/>
                        </a:ln>
                        <a:solidFill>
                          <a:srgbClr val="002060"/>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b" latinLnBrk="0" hangingPunct="0">
                        <a:lnSpc>
                          <a:spcPct val="100000"/>
                        </a:lnSpc>
                        <a:spcBef>
                          <a:spcPct val="0"/>
                        </a:spcBef>
                        <a:spcAft>
                          <a:spcPct val="0"/>
                        </a:spcAft>
                        <a:buClr>
                          <a:schemeClr val="tx2"/>
                        </a:buClr>
                        <a:buSzPct val="150000"/>
                        <a:buFontTx/>
                        <a:buNone/>
                        <a:tabLst/>
                      </a:pPr>
                      <a:r>
                        <a:rPr kumimoji="0" lang="en-US" sz="1400" b="1" i="0" u="none" strike="noStrike" cap="none" normalizeH="0" baseline="0" dirty="0" smtClean="0">
                          <a:ln>
                            <a:noFill/>
                          </a:ln>
                          <a:solidFill>
                            <a:srgbClr val="002060"/>
                          </a:solidFill>
                          <a:effectLst/>
                          <a:latin typeface="Arial" pitchFamily="34" charset="0"/>
                          <a:cs typeface="Arial" pitchFamily="34" charset="0"/>
                        </a:rPr>
                        <a:t>Per patient basis</a:t>
                      </a:r>
                      <a:endParaRPr kumimoji="0" lang="en-US" sz="1400" b="0" i="0" u="none" strike="noStrike" cap="none" normalizeH="0" baseline="0" dirty="0" smtClean="0">
                        <a:ln>
                          <a:noFill/>
                        </a:ln>
                        <a:solidFill>
                          <a:srgbClr val="002060"/>
                        </a:solidFill>
                        <a:effectLst/>
                        <a:latin typeface="Arial"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150000"/>
                        <a:buFontTx/>
                        <a:buNone/>
                        <a:tabLst/>
                      </a:pPr>
                      <a:endParaRPr kumimoji="0" lang="en-US" sz="1400" b="0" i="0" u="none" strike="noStrike" cap="none" normalizeH="0" baseline="0" dirty="0" smtClean="0">
                        <a:ln>
                          <a:noFill/>
                        </a:ln>
                        <a:solidFill>
                          <a:srgbClr val="002060"/>
                        </a:solidFill>
                        <a:effectLst/>
                        <a:latin typeface="Arial"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539">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endParaRPr kumimoji="0" lang="en-US" sz="14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Total # specimens</a:t>
                      </a:r>
                      <a:endParaRPr kumimoji="0" lang="en-US" sz="12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TB culture inoculated </a:t>
                      </a:r>
                      <a:endParaRPr kumimoji="0" lang="en-US" sz="12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Isolates received for ID</a:t>
                      </a:r>
                      <a:endParaRPr kumimoji="0" lang="en-US" sz="12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NAA testing of clinical specimen</a:t>
                      </a:r>
                      <a:endParaRPr kumimoji="0" lang="en-US" sz="12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DST for first-line drugs</a:t>
                      </a:r>
                      <a:endParaRPr kumimoji="0" lang="en-US" sz="12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200" b="0" i="0" u="none" strike="noStrike" cap="none" normalizeH="0" baseline="0" dirty="0" smtClean="0">
                          <a:ln>
                            <a:noFill/>
                          </a:ln>
                          <a:solidFill>
                            <a:srgbClr val="002060"/>
                          </a:solidFill>
                          <a:effectLst/>
                          <a:latin typeface="Arial" pitchFamily="34" charset="0"/>
                          <a:cs typeface="Arial" pitchFamily="34" charset="0"/>
                        </a:rPr>
                        <a:t>Lab System – Equal Amounts</a:t>
                      </a:r>
                      <a:endParaRPr kumimoji="0" lang="en-US" sz="1200" b="0" i="0" u="none" strike="noStrike" cap="none" normalizeH="0" baseline="0" dirty="0" smtClean="0">
                        <a:ln>
                          <a:noFill/>
                        </a:ln>
                        <a:solidFill>
                          <a:srgbClr val="002060"/>
                        </a:solidFill>
                        <a:effectLst/>
                        <a:latin typeface="Arial"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891540">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400" b="0" i="0" u="none" strike="noStrike" cap="none" normalizeH="0" baseline="0" dirty="0" smtClean="0">
                          <a:ln>
                            <a:noFill/>
                          </a:ln>
                          <a:solidFill>
                            <a:srgbClr val="002060"/>
                          </a:solidFill>
                          <a:effectLst/>
                          <a:latin typeface="Arial" pitchFamily="34" charset="0"/>
                        </a:rPr>
                        <a:t>FY2020</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400" b="0" i="0" u="none" strike="noStrike" cap="none" normalizeH="0" baseline="0" dirty="0" smtClean="0">
                          <a:ln>
                            <a:noFill/>
                          </a:ln>
                          <a:solidFill>
                            <a:srgbClr val="002060"/>
                          </a:solidFill>
                          <a:effectLst/>
                          <a:latin typeface="Arial" pitchFamily="34" charset="0"/>
                        </a:rPr>
                        <a:t>10%</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400" b="0" i="0" u="none" strike="noStrike" cap="none" normalizeH="0" baseline="0" dirty="0" smtClean="0">
                          <a:ln>
                            <a:noFill/>
                          </a:ln>
                          <a:solidFill>
                            <a:srgbClr val="002060"/>
                          </a:solidFill>
                          <a:effectLst/>
                          <a:latin typeface="Arial" pitchFamily="34" charset="0"/>
                        </a:rPr>
                        <a:t>15%</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400" b="0" i="0" u="none" strike="noStrike" cap="none" normalizeH="0" baseline="0" dirty="0" smtClean="0">
                          <a:ln>
                            <a:noFill/>
                          </a:ln>
                          <a:solidFill>
                            <a:srgbClr val="002060"/>
                          </a:solidFill>
                          <a:effectLst/>
                          <a:latin typeface="Arial" pitchFamily="34" charset="0"/>
                        </a:rPr>
                        <a:t>15%</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400" b="0" i="0" u="none" strike="noStrike" cap="none" normalizeH="0" baseline="0" dirty="0" smtClean="0">
                          <a:ln>
                            <a:noFill/>
                          </a:ln>
                          <a:solidFill>
                            <a:srgbClr val="002060"/>
                          </a:solidFill>
                          <a:effectLst/>
                          <a:latin typeface="Arial" pitchFamily="34" charset="0"/>
                        </a:rPr>
                        <a:t>25%*</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ctr" latinLnBrk="0" hangingPunct="0">
                        <a:lnSpc>
                          <a:spcPct val="100000"/>
                        </a:lnSpc>
                        <a:spcBef>
                          <a:spcPct val="0"/>
                        </a:spcBef>
                        <a:spcAft>
                          <a:spcPct val="0"/>
                        </a:spcAft>
                        <a:buClr>
                          <a:schemeClr val="tx2"/>
                        </a:buClr>
                        <a:buSzPct val="150000"/>
                        <a:buFontTx/>
                        <a:buNone/>
                        <a:tabLst/>
                      </a:pPr>
                      <a:r>
                        <a:rPr kumimoji="0" lang="en-US" sz="1400" b="0" i="0" u="none" strike="noStrike" cap="none" normalizeH="0" baseline="0" dirty="0" smtClean="0">
                          <a:ln>
                            <a:noFill/>
                          </a:ln>
                          <a:solidFill>
                            <a:srgbClr val="002060"/>
                          </a:solidFill>
                          <a:effectLst/>
                          <a:latin typeface="Arial" pitchFamily="34" charset="0"/>
                        </a:rPr>
                        <a:t>25%</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algn="ctr"/>
                      <a:r>
                        <a:rPr lang="en-US" sz="1400" dirty="0" smtClean="0">
                          <a:solidFill>
                            <a:srgbClr val="000000"/>
                          </a:solidFill>
                          <a:latin typeface="Arial" panose="020B0604020202020204" pitchFamily="34" charset="0"/>
                          <a:cs typeface="Arial" panose="020B0604020202020204" pitchFamily="34" charset="0"/>
                        </a:rPr>
                        <a:t>10%</a:t>
                      </a:r>
                      <a:endParaRPr lang="en-US" sz="1400" dirty="0">
                        <a:solidFill>
                          <a:srgbClr val="000000"/>
                        </a:solidFill>
                        <a:latin typeface="Arial" panose="020B0604020202020204" pitchFamily="34" charset="0"/>
                        <a:cs typeface="Arial" panose="020B0604020202020204" pitchFamily="34" charset="0"/>
                      </a:endParaRP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493442" y="459988"/>
            <a:ext cx="7853246" cy="369332"/>
          </a:xfrm>
          <a:prstGeom prst="rect">
            <a:avLst/>
          </a:prstGeom>
          <a:noFill/>
        </p:spPr>
        <p:txBody>
          <a:bodyPr wrap="square" rtlCol="0">
            <a:spAutoFit/>
          </a:bodyPr>
          <a:lstStyle/>
          <a:p>
            <a:pPr algn="ctr"/>
            <a:r>
              <a:rPr lang="en-US" b="1" dirty="0" smtClean="0"/>
              <a:t>Laboratory Funding Formula Remains Unchanged for 2020-2024</a:t>
            </a:r>
            <a:endParaRPr lang="en-US" b="1" dirty="0"/>
          </a:p>
        </p:txBody>
      </p:sp>
      <p:sp>
        <p:nvSpPr>
          <p:cNvPr id="6" name="Rectangle 5"/>
          <p:cNvSpPr/>
          <p:nvPr/>
        </p:nvSpPr>
        <p:spPr>
          <a:xfrm>
            <a:off x="493441" y="3744130"/>
            <a:ext cx="8398889" cy="1077218"/>
          </a:xfrm>
          <a:prstGeom prst="rect">
            <a:avLst/>
          </a:prstGeom>
        </p:spPr>
        <p:txBody>
          <a:bodyPr wrap="square">
            <a:spAutoFit/>
          </a:bodyPr>
          <a:lstStyle/>
          <a:p>
            <a:r>
              <a:rPr lang="en-US" dirty="0" smtClean="0"/>
              <a:t>*</a:t>
            </a:r>
            <a:r>
              <a:rPr lang="en-US" sz="1400" dirty="0" smtClean="0"/>
              <a:t>Base amount determined by number of patients for whom clinical specimen is received with remaining funds distributed by number of patients positive by direct detection for </a:t>
            </a:r>
            <a:r>
              <a:rPr lang="en-US" sz="1400" i="1" dirty="0" smtClean="0"/>
              <a:t>M. tuberculosis.</a:t>
            </a:r>
          </a:p>
          <a:p>
            <a:endParaRPr lang="en-US" sz="1400" i="1" dirty="0" smtClean="0"/>
          </a:p>
          <a:p>
            <a:endParaRPr lang="en-US" i="1" dirty="0" smtClean="0"/>
          </a:p>
        </p:txBody>
      </p:sp>
    </p:spTree>
    <p:extLst>
      <p:ext uri="{BB962C8B-B14F-4D97-AF65-F5344CB8AC3E}">
        <p14:creationId xmlns:p14="http://schemas.microsoft.com/office/powerpoint/2010/main" val="25012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Volume and Turnaround Time (TAT) Data</a:t>
            </a:r>
            <a:endParaRPr lang="en-US" dirty="0"/>
          </a:p>
        </p:txBody>
      </p:sp>
      <p:sp>
        <p:nvSpPr>
          <p:cNvPr id="3" name="Text Placeholder 2"/>
          <p:cNvSpPr>
            <a:spLocks noGrp="1"/>
          </p:cNvSpPr>
          <p:nvPr>
            <p:ph type="body" sz="quarter" idx="10"/>
          </p:nvPr>
        </p:nvSpPr>
        <p:spPr/>
        <p:txBody>
          <a:bodyPr/>
          <a:lstStyle/>
          <a:p>
            <a:r>
              <a:rPr lang="en-US" b="0" dirty="0" smtClean="0"/>
              <a:t>LCT will ask awardees to collect 2018 and the first half of 2019 data separately from the application </a:t>
            </a:r>
          </a:p>
          <a:p>
            <a:pPr lvl="1"/>
            <a:r>
              <a:rPr lang="en-US" dirty="0" smtClean="0"/>
              <a:t>Using new OMB template documents provided to awardees</a:t>
            </a:r>
          </a:p>
          <a:p>
            <a:pPr lvl="1"/>
            <a:r>
              <a:rPr lang="en-US" dirty="0" smtClean="0"/>
              <a:t>Sent by Laboratory Consultants</a:t>
            </a:r>
          </a:p>
          <a:p>
            <a:pPr lvl="1"/>
            <a:r>
              <a:rPr lang="en-US" dirty="0" smtClean="0"/>
              <a:t>Due August 2</a:t>
            </a:r>
            <a:r>
              <a:rPr lang="en-US" baseline="30000" dirty="0" smtClean="0"/>
              <a:t>nd</a:t>
            </a: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16909908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0961" y="147681"/>
            <a:ext cx="4026147" cy="4898515"/>
          </a:xfrm>
          <a:prstGeom prst="rect">
            <a:avLst/>
          </a:prstGeom>
          <a:ln w="12700">
            <a:solidFill>
              <a:schemeClr val="accent1"/>
            </a:solidFill>
          </a:ln>
        </p:spPr>
      </p:pic>
      <p:pic>
        <p:nvPicPr>
          <p:cNvPr id="5" name="Picture 4"/>
          <p:cNvPicPr>
            <a:picLocks noChangeAspect="1"/>
          </p:cNvPicPr>
          <p:nvPr/>
        </p:nvPicPr>
        <p:blipFill>
          <a:blip r:embed="rId4"/>
          <a:stretch>
            <a:fillRect/>
          </a:stretch>
        </p:blipFill>
        <p:spPr>
          <a:xfrm>
            <a:off x="4580695" y="147681"/>
            <a:ext cx="4202579" cy="4898515"/>
          </a:xfrm>
          <a:prstGeom prst="rect">
            <a:avLst/>
          </a:prstGeom>
          <a:ln w="12700">
            <a:solidFill>
              <a:schemeClr val="accent1"/>
            </a:solidFill>
          </a:ln>
        </p:spPr>
      </p:pic>
    </p:spTree>
    <p:extLst>
      <p:ext uri="{BB962C8B-B14F-4D97-AF65-F5344CB8AC3E}">
        <p14:creationId xmlns:p14="http://schemas.microsoft.com/office/powerpoint/2010/main" val="32319106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302232"/>
            <a:ext cx="8229600" cy="507085"/>
          </a:xfrm>
        </p:spPr>
        <p:txBody>
          <a:bodyPr/>
          <a:lstStyle/>
          <a:p>
            <a:r>
              <a:rPr lang="en-US" dirty="0"/>
              <a:t/>
            </a:r>
            <a:br>
              <a:rPr lang="en-US" dirty="0"/>
            </a:br>
            <a:r>
              <a:rPr lang="en-US" dirty="0" smtClean="0"/>
              <a:t>Background</a:t>
            </a:r>
            <a:endParaRPr lang="en-US" dirty="0"/>
          </a:p>
        </p:txBody>
      </p:sp>
      <p:sp>
        <p:nvSpPr>
          <p:cNvPr id="3" name="Text Placeholder 2"/>
          <p:cNvSpPr>
            <a:spLocks noGrp="1"/>
          </p:cNvSpPr>
          <p:nvPr>
            <p:ph type="body" sz="quarter" idx="10"/>
          </p:nvPr>
        </p:nvSpPr>
        <p:spPr>
          <a:xfrm>
            <a:off x="524311" y="966683"/>
            <a:ext cx="8408673" cy="4082403"/>
          </a:xfrm>
        </p:spPr>
        <p:txBody>
          <a:bodyPr/>
          <a:lstStyle/>
          <a:p>
            <a:r>
              <a:rPr lang="en-US" b="0" dirty="0" smtClean="0"/>
              <a:t>Support for laboratories began in 1992 focused on upgrade of TB methodologies</a:t>
            </a:r>
          </a:p>
          <a:p>
            <a:r>
              <a:rPr lang="en-US" b="0" dirty="0" smtClean="0"/>
              <a:t>Change in focus for 2015-2019 project period to laboratory strengthening</a:t>
            </a:r>
          </a:p>
          <a:p>
            <a:r>
              <a:rPr lang="en-US" b="0" dirty="0" smtClean="0"/>
              <a:t>Focus for 2020-2024 remains laboratory strengthening</a:t>
            </a:r>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5035490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Upcoming Dates</a:t>
            </a:r>
            <a:endParaRPr lang="en-US" dirty="0"/>
          </a:p>
        </p:txBody>
      </p:sp>
      <p:sp>
        <p:nvSpPr>
          <p:cNvPr id="3" name="Text Placeholder 2"/>
          <p:cNvSpPr>
            <a:spLocks noGrp="1"/>
          </p:cNvSpPr>
          <p:nvPr>
            <p:ph type="body" sz="quarter" idx="10"/>
          </p:nvPr>
        </p:nvSpPr>
        <p:spPr>
          <a:xfrm>
            <a:off x="457200" y="1277209"/>
            <a:ext cx="8557708" cy="3341688"/>
          </a:xfrm>
        </p:spPr>
        <p:txBody>
          <a:bodyPr/>
          <a:lstStyle/>
          <a:p>
            <a:r>
              <a:rPr lang="en-US" dirty="0" smtClean="0"/>
              <a:t>August 2, 2019		2018/First Half of 2019 Workload 					Volume and TAT Data Due </a:t>
            </a:r>
          </a:p>
          <a:p>
            <a:r>
              <a:rPr lang="en-US" dirty="0" smtClean="0"/>
              <a:t>September 5, 2019		TB CoAg Application Due </a:t>
            </a:r>
          </a:p>
          <a:p>
            <a:r>
              <a:rPr lang="en-US" dirty="0" smtClean="0"/>
              <a:t>March 31, 2020		2018/2019 Closeout Report Due</a:t>
            </a:r>
          </a:p>
          <a:p>
            <a:r>
              <a:rPr lang="en-US" dirty="0" smtClean="0"/>
              <a:t>August 31, 2020		January 2020 – June 30, 2020 Annual 				Performance Report Due</a:t>
            </a:r>
            <a:endParaRPr lang="en-US" dirty="0"/>
          </a:p>
        </p:txBody>
      </p:sp>
    </p:spTree>
    <p:extLst>
      <p:ext uri="{BB962C8B-B14F-4D97-AF65-F5344CB8AC3E}">
        <p14:creationId xmlns:p14="http://schemas.microsoft.com/office/powerpoint/2010/main" val="8062307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547" y="465220"/>
            <a:ext cx="8688027" cy="1938992"/>
          </a:xfrm>
          <a:prstGeom prst="rect">
            <a:avLst/>
          </a:prstGeom>
          <a:noFill/>
        </p:spPr>
        <p:txBody>
          <a:bodyPr wrap="square" rtlCol="0">
            <a:spAutoFit/>
          </a:bodyPr>
          <a:lstStyle/>
          <a:p>
            <a:r>
              <a:rPr lang="en-US" sz="2400" dirty="0" smtClean="0">
                <a:solidFill>
                  <a:srgbClr val="00788A"/>
                </a:solidFill>
                <a:latin typeface="Calibri" panose="020F0502020204030204" pitchFamily="34" charset="0"/>
              </a:rPr>
              <a:t>Questions?</a:t>
            </a:r>
          </a:p>
          <a:p>
            <a:endParaRPr lang="en-US" sz="2400" dirty="0">
              <a:solidFill>
                <a:srgbClr val="00788A"/>
              </a:solidFill>
              <a:latin typeface="Calibri" panose="020F0502020204030204" pitchFamily="34" charset="0"/>
            </a:endParaRPr>
          </a:p>
          <a:p>
            <a:r>
              <a:rPr lang="en-US" sz="2400" dirty="0">
                <a:solidFill>
                  <a:srgbClr val="00788A"/>
                </a:solidFill>
                <a:latin typeface="Calibri" panose="020F0502020204030204" pitchFamily="34" charset="0"/>
              </a:rPr>
              <a:t>After this call, questions concerning the NOFO application must be sent to </a:t>
            </a:r>
            <a:r>
              <a:rPr lang="en-US" sz="2400" dirty="0">
                <a:solidFill>
                  <a:srgbClr val="00788A"/>
                </a:solidFill>
                <a:latin typeface="Calibri" panose="020F0502020204030204" pitchFamily="34" charset="0"/>
                <a:hlinkClick r:id="rId3"/>
              </a:rPr>
              <a:t>2020nofo@cdc.gov</a:t>
            </a:r>
            <a:endParaRPr lang="en-US" sz="2400" dirty="0">
              <a:solidFill>
                <a:srgbClr val="00788A"/>
              </a:solidFill>
              <a:latin typeface="Calibri" panose="020F0502020204030204" pitchFamily="34" charset="0"/>
            </a:endParaRPr>
          </a:p>
          <a:p>
            <a:endParaRPr lang="en-US" sz="2400" dirty="0" smtClean="0">
              <a:solidFill>
                <a:srgbClr val="00788A"/>
              </a:solidFill>
              <a:latin typeface="Calibri" panose="020F0502020204030204" pitchFamily="34" charset="0"/>
            </a:endParaRPr>
          </a:p>
        </p:txBody>
      </p:sp>
    </p:spTree>
    <p:extLst>
      <p:ext uri="{BB962C8B-B14F-4D97-AF65-F5344CB8AC3E}">
        <p14:creationId xmlns:p14="http://schemas.microsoft.com/office/powerpoint/2010/main" val="42302100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311"/>
            <a:ext cx="8229600" cy="857250"/>
          </a:xfrm>
        </p:spPr>
        <p:txBody>
          <a:bodyPr/>
          <a:lstStyle/>
          <a:p>
            <a:r>
              <a:rPr lang="en-US" dirty="0" smtClean="0"/>
              <a:t>Public Health Laboratory Strengthening</a:t>
            </a:r>
            <a:endParaRPr lang="en-US" dirty="0"/>
          </a:p>
        </p:txBody>
      </p:sp>
      <p:sp>
        <p:nvSpPr>
          <p:cNvPr id="3" name="Text Placeholder 2"/>
          <p:cNvSpPr>
            <a:spLocks noGrp="1"/>
          </p:cNvSpPr>
          <p:nvPr>
            <p:ph type="body" sz="quarter" idx="10"/>
          </p:nvPr>
        </p:nvSpPr>
        <p:spPr/>
        <p:txBody>
          <a:bodyPr/>
          <a:lstStyle/>
          <a:p>
            <a:r>
              <a:rPr lang="en-US" b="0" dirty="0" smtClean="0"/>
              <a:t>Laboratory component consists of 3 elements described beginning on page 23 of the NOFO</a:t>
            </a:r>
          </a:p>
          <a:p>
            <a:pPr marL="914400" lvl="1" indent="-457200">
              <a:buFont typeface="+mj-lt"/>
              <a:buAutoNum type="arabicPeriod"/>
            </a:pPr>
            <a:r>
              <a:rPr lang="en-US" dirty="0" smtClean="0"/>
              <a:t>Ensure availability of high quality and prompt core laboratory services for TB.</a:t>
            </a:r>
          </a:p>
          <a:p>
            <a:pPr marL="914400" lvl="1" indent="-457200">
              <a:buFont typeface="+mj-lt"/>
              <a:buAutoNum type="arabicPeriod"/>
            </a:pPr>
            <a:r>
              <a:rPr lang="en-US" dirty="0" smtClean="0"/>
              <a:t>Promote continual advancement of laboratory efficiency and quality assurance through the use of local data (your laboratory specific data).</a:t>
            </a:r>
          </a:p>
          <a:p>
            <a:pPr marL="914400" lvl="1" indent="-457200">
              <a:buFont typeface="+mj-lt"/>
              <a:buAutoNum type="arabicPeriod"/>
            </a:pPr>
            <a:r>
              <a:rPr lang="en-US" dirty="0" smtClean="0"/>
              <a:t>Collaborate with partners (e.g., healthcare providers, TB programs, and other laboratories) to ensure optimal use of laboratory services and timely flow of information. </a:t>
            </a:r>
          </a:p>
          <a:p>
            <a:pPr lvl="1"/>
            <a:endParaRPr lang="en-US" dirty="0" smtClean="0"/>
          </a:p>
          <a:p>
            <a:endParaRPr lang="en-US" dirty="0"/>
          </a:p>
        </p:txBody>
      </p:sp>
    </p:spTree>
    <p:extLst>
      <p:ext uri="{BB962C8B-B14F-4D97-AF65-F5344CB8AC3E}">
        <p14:creationId xmlns:p14="http://schemas.microsoft.com/office/powerpoint/2010/main" val="29158096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smtClean="0"/>
              <a:t>Definitions</a:t>
            </a:r>
            <a:endParaRPr lang="en-US" dirty="0"/>
          </a:p>
        </p:txBody>
      </p:sp>
      <p:sp>
        <p:nvSpPr>
          <p:cNvPr id="3" name="Text Placeholder 2"/>
          <p:cNvSpPr>
            <a:spLocks noGrp="1"/>
          </p:cNvSpPr>
          <p:nvPr>
            <p:ph type="body" sz="quarter" idx="10"/>
          </p:nvPr>
        </p:nvSpPr>
        <p:spPr>
          <a:xfrm>
            <a:off x="457200" y="1086686"/>
            <a:ext cx="8494295" cy="4568156"/>
          </a:xfrm>
        </p:spPr>
        <p:txBody>
          <a:bodyPr/>
          <a:lstStyle/>
          <a:p>
            <a:r>
              <a:rPr lang="en-US" sz="2000" dirty="0" smtClean="0"/>
              <a:t>Elements</a:t>
            </a:r>
            <a:r>
              <a:rPr lang="en-US" sz="2000" b="0" dirty="0" smtClean="0"/>
              <a:t> – CDC </a:t>
            </a:r>
            <a:r>
              <a:rPr lang="en-US" sz="2000" b="0" dirty="0" err="1" smtClean="0"/>
              <a:t>CoAg</a:t>
            </a:r>
            <a:r>
              <a:rPr lang="en-US" sz="2000" b="0" dirty="0" smtClean="0"/>
              <a:t> goals</a:t>
            </a:r>
          </a:p>
          <a:p>
            <a:r>
              <a:rPr lang="en-US" sz="2000" dirty="0" smtClean="0"/>
              <a:t>Objectives</a:t>
            </a:r>
            <a:r>
              <a:rPr lang="en-US" sz="2000" b="0" dirty="0" smtClean="0"/>
              <a:t> – </a:t>
            </a:r>
            <a:r>
              <a:rPr lang="en-US" sz="2000" b="0" dirty="0" err="1" smtClean="0"/>
              <a:t>CoAg</a:t>
            </a:r>
            <a:r>
              <a:rPr lang="en-US" sz="2000" b="0" dirty="0" smtClean="0"/>
              <a:t> awardee goals</a:t>
            </a:r>
          </a:p>
          <a:p>
            <a:r>
              <a:rPr lang="en-US" sz="2000" dirty="0" smtClean="0"/>
              <a:t>Activities</a:t>
            </a:r>
            <a:r>
              <a:rPr lang="en-US" sz="2000" b="0" dirty="0" smtClean="0"/>
              <a:t> –  Plans/strategies within the laboratory to achieve objectives</a:t>
            </a:r>
          </a:p>
          <a:p>
            <a:r>
              <a:rPr lang="en-US" sz="2000" dirty="0" smtClean="0"/>
              <a:t>Measure of success </a:t>
            </a:r>
            <a:r>
              <a:rPr lang="en-US" sz="2000" b="0" dirty="0" smtClean="0"/>
              <a:t>– results/outcomes the laboratory wants to achieve </a:t>
            </a:r>
          </a:p>
          <a:p>
            <a:r>
              <a:rPr lang="en-US" sz="2000" dirty="0"/>
              <a:t>Local data </a:t>
            </a:r>
            <a:r>
              <a:rPr lang="en-US" sz="2000" b="0" dirty="0"/>
              <a:t>– laboratory specific data</a:t>
            </a:r>
          </a:p>
          <a:p>
            <a:r>
              <a:rPr lang="en-US" sz="2000" dirty="0" smtClean="0"/>
              <a:t>Workload indicators </a:t>
            </a:r>
            <a:r>
              <a:rPr lang="en-US" sz="2000" b="0" dirty="0" smtClean="0"/>
              <a:t>– data to understand volume </a:t>
            </a:r>
            <a:r>
              <a:rPr lang="en-US" sz="2000" b="0" dirty="0"/>
              <a:t>and complexity of testing</a:t>
            </a:r>
          </a:p>
          <a:p>
            <a:r>
              <a:rPr lang="en-US" sz="2000" dirty="0" smtClean="0"/>
              <a:t>Turnaround time indicators </a:t>
            </a:r>
            <a:r>
              <a:rPr lang="en-US" sz="2000" b="0" dirty="0" smtClean="0"/>
              <a:t>– data to monitor </a:t>
            </a:r>
            <a:r>
              <a:rPr lang="en-US" sz="2000" b="0" dirty="0"/>
              <a:t>progress in meeting national recommendations</a:t>
            </a:r>
            <a:endParaRPr lang="en-US" sz="2000" b="0"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6960003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Element 1: Availability of High </a:t>
            </a:r>
            <a:r>
              <a:rPr lang="en-US" dirty="0"/>
              <a:t>Q</a:t>
            </a:r>
            <a:r>
              <a:rPr lang="en-US" dirty="0" smtClean="0"/>
              <a:t>uality and Prompt </a:t>
            </a:r>
            <a:r>
              <a:rPr lang="en-US" dirty="0"/>
              <a:t>C</a:t>
            </a:r>
            <a:r>
              <a:rPr lang="en-US" dirty="0" smtClean="0"/>
              <a:t>ore </a:t>
            </a:r>
            <a:r>
              <a:rPr lang="en-US" dirty="0"/>
              <a:t>L</a:t>
            </a:r>
            <a:r>
              <a:rPr lang="en-US" dirty="0" smtClean="0"/>
              <a:t>aboratory </a:t>
            </a:r>
            <a:r>
              <a:rPr lang="en-US" dirty="0"/>
              <a:t>S</a:t>
            </a:r>
            <a:r>
              <a:rPr lang="en-US" dirty="0" smtClean="0"/>
              <a:t>ervices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058212050"/>
              </p:ext>
            </p:extLst>
          </p:nvPr>
        </p:nvGraphicFramePr>
        <p:xfrm>
          <a:off x="1314275" y="1063229"/>
          <a:ext cx="6260982" cy="3550920"/>
        </p:xfrm>
        <a:graphic>
          <a:graphicData uri="http://schemas.openxmlformats.org/drawingml/2006/table">
            <a:tbl>
              <a:tblPr firstRow="1" bandRow="1">
                <a:tableStyleId>{5C22544A-7EE6-4342-B048-85BDC9FD1C3A}</a:tableStyleId>
              </a:tblPr>
              <a:tblGrid>
                <a:gridCol w="3130491">
                  <a:extLst>
                    <a:ext uri="{9D8B030D-6E8A-4147-A177-3AD203B41FA5}">
                      <a16:colId xmlns:a16="http://schemas.microsoft.com/office/drawing/2014/main" val="354148955"/>
                    </a:ext>
                  </a:extLst>
                </a:gridCol>
                <a:gridCol w="3130491">
                  <a:extLst>
                    <a:ext uri="{9D8B030D-6E8A-4147-A177-3AD203B41FA5}">
                      <a16:colId xmlns:a16="http://schemas.microsoft.com/office/drawing/2014/main" val="925217704"/>
                    </a:ext>
                  </a:extLst>
                </a:gridCol>
              </a:tblGrid>
              <a:tr h="0">
                <a:tc>
                  <a:txBody>
                    <a:bodyPr/>
                    <a:lstStyle/>
                    <a:p>
                      <a:r>
                        <a:rPr lang="en-US" sz="1300" dirty="0" smtClean="0"/>
                        <a:t>Workload Indictors</a:t>
                      </a:r>
                      <a:endParaRPr lang="en-US" sz="1300" dirty="0"/>
                    </a:p>
                  </a:txBody>
                  <a:tcPr/>
                </a:tc>
                <a:tc>
                  <a:txBody>
                    <a:bodyPr/>
                    <a:lstStyle/>
                    <a:p>
                      <a:r>
                        <a:rPr lang="en-US" sz="1300" dirty="0" smtClean="0"/>
                        <a:t>Turnaround</a:t>
                      </a:r>
                      <a:r>
                        <a:rPr lang="en-US" sz="1300" baseline="0" dirty="0" smtClean="0"/>
                        <a:t> Time Indicators</a:t>
                      </a:r>
                      <a:endParaRPr lang="en-US" sz="1300" dirty="0"/>
                    </a:p>
                  </a:txBody>
                  <a:tcPr/>
                </a:tc>
                <a:extLst>
                  <a:ext uri="{0D108BD9-81ED-4DB2-BD59-A6C34878D82A}">
                    <a16:rowId xmlns:a16="http://schemas.microsoft.com/office/drawing/2014/main" val="4197016233"/>
                  </a:ext>
                </a:extLst>
              </a:tr>
              <a:tr h="370840">
                <a:tc>
                  <a:txBody>
                    <a:bodyPr/>
                    <a:lstStyle/>
                    <a:p>
                      <a:pPr marL="285750" indent="-285750">
                        <a:buFont typeface="Wingdings" panose="05000000000000000000" pitchFamily="2" charset="2"/>
                        <a:buChar char="§"/>
                      </a:pPr>
                      <a:r>
                        <a:rPr lang="en-US" sz="1300" dirty="0" smtClean="0"/>
                        <a:t>Focused on understanding the volume and complexity</a:t>
                      </a:r>
                      <a:r>
                        <a:rPr lang="en-US" sz="1300" baseline="0" dirty="0" smtClean="0"/>
                        <a:t> of testing</a:t>
                      </a:r>
                    </a:p>
                    <a:p>
                      <a:pPr marL="285750" indent="-285750">
                        <a:buFont typeface="Wingdings" panose="05000000000000000000" pitchFamily="2" charset="2"/>
                        <a:buChar char="§"/>
                      </a:pPr>
                      <a:r>
                        <a:rPr lang="en-US" sz="1300" baseline="0" dirty="0" smtClean="0"/>
                        <a:t>Data should be included for testing performed in house or through referral</a:t>
                      </a:r>
                    </a:p>
                    <a:p>
                      <a:pPr marL="285750" indent="-285750">
                        <a:buFont typeface="Wingdings" panose="05000000000000000000" pitchFamily="2" charset="2"/>
                        <a:buChar char="§"/>
                      </a:pPr>
                      <a:endParaRPr lang="en-US" sz="1300" baseline="0" dirty="0" smtClean="0"/>
                    </a:p>
                    <a:p>
                      <a:pPr marL="0" indent="0">
                        <a:buFont typeface="Wingdings" panose="05000000000000000000" pitchFamily="2" charset="2"/>
                        <a:buNone/>
                      </a:pPr>
                      <a:r>
                        <a:rPr lang="en-US" sz="1300" u="sng" baseline="0" dirty="0" smtClean="0">
                          <a:solidFill>
                            <a:srgbClr val="9A4E9E"/>
                          </a:solidFill>
                        </a:rPr>
                        <a:t>New for 2020-2024</a:t>
                      </a:r>
                    </a:p>
                    <a:p>
                      <a:pPr marL="285750" indent="-285750">
                        <a:buFont typeface="Wingdings" panose="05000000000000000000" pitchFamily="2" charset="2"/>
                        <a:buChar char="§"/>
                      </a:pPr>
                      <a:r>
                        <a:rPr lang="en-US" sz="1300" baseline="0" dirty="0" smtClean="0"/>
                        <a:t>Indicator added to capture volume of individual patients for whom in-house molecular DST performed by PHL</a:t>
                      </a:r>
                    </a:p>
                    <a:p>
                      <a:pPr marL="511175" indent="-225425">
                        <a:buFont typeface="Courier New" panose="02070309020205020404" pitchFamily="49" charset="0"/>
                        <a:buChar char="o"/>
                      </a:pPr>
                      <a:r>
                        <a:rPr lang="en-US" sz="1300" baseline="0" dirty="0" smtClean="0"/>
                        <a:t>Clinical specimens/sediments</a:t>
                      </a:r>
                    </a:p>
                    <a:p>
                      <a:pPr marL="511175" indent="-225425">
                        <a:buFont typeface="Courier New" panose="02070309020205020404" pitchFamily="49" charset="0"/>
                        <a:buChar char="o"/>
                      </a:pPr>
                      <a:r>
                        <a:rPr lang="en-US" sz="1300" baseline="0" dirty="0" smtClean="0"/>
                        <a:t>MTBC  isolates</a:t>
                      </a:r>
                    </a:p>
                    <a:p>
                      <a:pPr marL="285750" indent="-285750">
                        <a:buFont typeface="Wingdings" panose="05000000000000000000" pitchFamily="2" charset="2"/>
                        <a:buChar char="§"/>
                      </a:pPr>
                      <a:endParaRPr lang="en-US" sz="1300" dirty="0"/>
                    </a:p>
                  </a:txBody>
                  <a:tcPr/>
                </a:tc>
                <a:tc>
                  <a:txBody>
                    <a:bodyPr/>
                    <a:lstStyle/>
                    <a:p>
                      <a:pPr marL="285750" indent="-285750">
                        <a:buFont typeface="Wingdings" panose="05000000000000000000" pitchFamily="2" charset="2"/>
                        <a:buChar char="§"/>
                      </a:pPr>
                      <a:r>
                        <a:rPr lang="en-US" sz="1300" dirty="0" smtClean="0"/>
                        <a:t>Used</a:t>
                      </a:r>
                      <a:r>
                        <a:rPr lang="en-US" sz="1300" baseline="0" dirty="0" smtClean="0"/>
                        <a:t> for monitoring progress in meeting national recommendations</a:t>
                      </a:r>
                    </a:p>
                    <a:p>
                      <a:pPr marL="285750" indent="-285750">
                        <a:buFont typeface="Wingdings" panose="05000000000000000000" pitchFamily="2" charset="2"/>
                        <a:buChar char="§"/>
                      </a:pPr>
                      <a:r>
                        <a:rPr lang="en-US" sz="1300" baseline="0" dirty="0" smtClean="0"/>
                        <a:t>Facilitates the identification of effective testing practices and algorithms and those possibly needing examination</a:t>
                      </a:r>
                    </a:p>
                    <a:p>
                      <a:pPr marL="285750" indent="-285750">
                        <a:buFont typeface="Wingdings" panose="05000000000000000000" pitchFamily="2" charset="2"/>
                        <a:buChar char="§"/>
                      </a:pPr>
                      <a:endParaRPr lang="en-US" sz="1300" baseline="0" dirty="0" smtClean="0"/>
                    </a:p>
                    <a:p>
                      <a:pPr marL="0" indent="0">
                        <a:buFont typeface="Wingdings" panose="05000000000000000000" pitchFamily="2" charset="2"/>
                        <a:buNone/>
                      </a:pPr>
                      <a:r>
                        <a:rPr lang="en-US" sz="1300" u="sng" baseline="0" dirty="0" smtClean="0">
                          <a:solidFill>
                            <a:srgbClr val="9A4E9E"/>
                          </a:solidFill>
                        </a:rPr>
                        <a:t>New for 2020-2024</a:t>
                      </a:r>
                    </a:p>
                    <a:p>
                      <a:pPr marL="285750" indent="-285750">
                        <a:buFont typeface="Wingdings" panose="05000000000000000000" pitchFamily="2" charset="2"/>
                        <a:buChar char="§"/>
                      </a:pPr>
                      <a:r>
                        <a:rPr lang="en-US" sz="1300" baseline="0" dirty="0" smtClean="0"/>
                        <a:t>Indicator added to capture mean and range TAT in days for in-house molecular DST</a:t>
                      </a:r>
                    </a:p>
                    <a:p>
                      <a:pPr marL="511175" indent="-225425">
                        <a:buFont typeface="Courier New" panose="02070309020205020404" pitchFamily="49" charset="0"/>
                        <a:buChar char="o"/>
                      </a:pPr>
                      <a:r>
                        <a:rPr lang="en-US" sz="1300" baseline="0" dirty="0" smtClean="0"/>
                        <a:t>Clinical specimens/sediments</a:t>
                      </a:r>
                    </a:p>
                    <a:p>
                      <a:pPr marL="461963" indent="-176213">
                        <a:buFont typeface="Courier New" panose="02070309020205020404" pitchFamily="49" charset="0"/>
                        <a:buChar char="o"/>
                      </a:pPr>
                      <a:r>
                        <a:rPr lang="en-US" sz="1300" baseline="0" dirty="0" smtClean="0"/>
                        <a:t> MTBC  isolates</a:t>
                      </a:r>
                    </a:p>
                    <a:p>
                      <a:pPr marL="285750" indent="-285750">
                        <a:buFont typeface="Wingdings" panose="05000000000000000000" pitchFamily="2" charset="2"/>
                        <a:buChar char="§"/>
                      </a:pPr>
                      <a:r>
                        <a:rPr lang="en-US" sz="1300" dirty="0" smtClean="0"/>
                        <a:t>Indicator added to capture mean number</a:t>
                      </a:r>
                      <a:r>
                        <a:rPr lang="en-US" sz="1300" baseline="0" dirty="0" smtClean="0"/>
                        <a:t> of days between specimen collection and test result for IGRA </a:t>
                      </a:r>
                      <a:endParaRPr lang="en-US" sz="1300" dirty="0"/>
                    </a:p>
                  </a:txBody>
                  <a:tcPr/>
                </a:tc>
                <a:extLst>
                  <a:ext uri="{0D108BD9-81ED-4DB2-BD59-A6C34878D82A}">
                    <a16:rowId xmlns:a16="http://schemas.microsoft.com/office/drawing/2014/main" val="1913662983"/>
                  </a:ext>
                </a:extLst>
              </a:tr>
            </a:tbl>
          </a:graphicData>
        </a:graphic>
      </p:graphicFrame>
    </p:spTree>
    <p:extLst>
      <p:ext uri="{BB962C8B-B14F-4D97-AF65-F5344CB8AC3E}">
        <p14:creationId xmlns:p14="http://schemas.microsoft.com/office/powerpoint/2010/main" val="37009089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01574" cy="857250"/>
          </a:xfrm>
        </p:spPr>
        <p:txBody>
          <a:bodyPr/>
          <a:lstStyle/>
          <a:p>
            <a:r>
              <a:rPr lang="en-US" dirty="0" smtClean="0"/>
              <a:t>Volume Considerations for Laboratory Elements 2 and 3</a:t>
            </a:r>
            <a:endParaRPr lang="en-US" dirty="0"/>
          </a:p>
        </p:txBody>
      </p:sp>
      <p:sp>
        <p:nvSpPr>
          <p:cNvPr id="3" name="Text Placeholder 2"/>
          <p:cNvSpPr>
            <a:spLocks noGrp="1"/>
          </p:cNvSpPr>
          <p:nvPr>
            <p:ph type="body" sz="quarter" idx="10"/>
          </p:nvPr>
        </p:nvSpPr>
        <p:spPr/>
        <p:txBody>
          <a:bodyPr/>
          <a:lstStyle/>
          <a:p>
            <a:r>
              <a:rPr lang="en-US" b="0" dirty="0" smtClean="0"/>
              <a:t>Different level of required activities based on volume</a:t>
            </a:r>
          </a:p>
          <a:p>
            <a:pPr lvl="1"/>
            <a:r>
              <a:rPr lang="en-US" dirty="0" smtClean="0"/>
              <a:t>Consideration for differences in level of funding, staff, and capacity to support activities</a:t>
            </a:r>
          </a:p>
          <a:p>
            <a:pPr lvl="1"/>
            <a:r>
              <a:rPr lang="en-US" dirty="0" smtClean="0"/>
              <a:t>Description of requirements on page 20 of NOFO</a:t>
            </a:r>
          </a:p>
          <a:p>
            <a:pPr marL="457200" lvl="1" indent="0">
              <a:buNone/>
            </a:pPr>
            <a:endParaRPr lang="en-US" dirty="0" smtClean="0"/>
          </a:p>
          <a:p>
            <a:pPr lvl="1"/>
            <a:endParaRPr lang="en-US" dirty="0"/>
          </a:p>
          <a:p>
            <a:pPr lvl="1"/>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46983684"/>
              </p:ext>
            </p:extLst>
          </p:nvPr>
        </p:nvGraphicFramePr>
        <p:xfrm>
          <a:off x="1272330" y="2670554"/>
          <a:ext cx="6096000" cy="237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913911860"/>
                    </a:ext>
                  </a:extLst>
                </a:gridCol>
                <a:gridCol w="3048000">
                  <a:extLst>
                    <a:ext uri="{9D8B030D-6E8A-4147-A177-3AD203B41FA5}">
                      <a16:colId xmlns:a16="http://schemas.microsoft.com/office/drawing/2014/main" val="2800128355"/>
                    </a:ext>
                  </a:extLst>
                </a:gridCol>
              </a:tblGrid>
              <a:tr h="370840">
                <a:tc>
                  <a:txBody>
                    <a:bodyPr/>
                    <a:lstStyle/>
                    <a:p>
                      <a:r>
                        <a:rPr lang="en-US" dirty="0" smtClean="0">
                          <a:solidFill>
                            <a:srgbClr val="7030A0"/>
                          </a:solidFill>
                        </a:rPr>
                        <a:t>New</a:t>
                      </a:r>
                      <a:r>
                        <a:rPr lang="en-US" dirty="0" smtClean="0"/>
                        <a:t> Tiers For Each Element</a:t>
                      </a:r>
                      <a:r>
                        <a:rPr lang="en-US" baseline="0" dirty="0" smtClean="0"/>
                        <a:t> </a:t>
                      </a:r>
                      <a:r>
                        <a:rPr lang="en-US" dirty="0" smtClean="0"/>
                        <a:t>Based on Volume</a:t>
                      </a:r>
                      <a:endParaRPr lang="en-US" dirty="0"/>
                    </a:p>
                  </a:txBody>
                  <a:tcPr/>
                </a:tc>
                <a:tc>
                  <a:txBody>
                    <a:bodyPr/>
                    <a:lstStyle/>
                    <a:p>
                      <a:r>
                        <a:rPr lang="en-US" dirty="0" smtClean="0"/>
                        <a:t>Work Plan Requirement</a:t>
                      </a:r>
                      <a:endParaRPr lang="en-US" dirty="0"/>
                    </a:p>
                  </a:txBody>
                  <a:tcPr/>
                </a:tc>
                <a:extLst>
                  <a:ext uri="{0D108BD9-81ED-4DB2-BD59-A6C34878D82A}">
                    <a16:rowId xmlns:a16="http://schemas.microsoft.com/office/drawing/2014/main" val="2757906554"/>
                  </a:ext>
                </a:extLst>
              </a:tr>
              <a:tr h="370840">
                <a:tc>
                  <a:txBody>
                    <a:bodyPr/>
                    <a:lstStyle/>
                    <a:p>
                      <a:pPr marL="342900" indent="-342900">
                        <a:buAutoNum type="arabicPeriod"/>
                      </a:pPr>
                      <a:r>
                        <a:rPr lang="en-US" dirty="0" smtClean="0"/>
                        <a:t>≤1,000 clinical specimens/year</a:t>
                      </a:r>
                    </a:p>
                    <a:p>
                      <a:pPr marL="342900" indent="-342900">
                        <a:buAutoNum type="arabicPeriod"/>
                      </a:pPr>
                      <a:r>
                        <a:rPr lang="en-US" dirty="0" smtClean="0"/>
                        <a:t>1,001 – 5,000 clinical specimens/year</a:t>
                      </a:r>
                    </a:p>
                    <a:p>
                      <a:pPr marL="342900" indent="-342900">
                        <a:buAutoNum type="arabicPeriod"/>
                      </a:pPr>
                      <a:r>
                        <a:rPr lang="en-US" dirty="0" smtClean="0"/>
                        <a:t>≥ 5,001 clinical specimens/year</a:t>
                      </a:r>
                      <a:endParaRPr lang="en-US" dirty="0"/>
                    </a:p>
                  </a:txBody>
                  <a:tcPr/>
                </a:tc>
                <a:tc>
                  <a:txBody>
                    <a:bodyPr/>
                    <a:lstStyle/>
                    <a:p>
                      <a:r>
                        <a:rPr lang="en-US" dirty="0" smtClean="0"/>
                        <a:t>Tier 1 </a:t>
                      </a:r>
                      <a:r>
                        <a:rPr lang="en-US" dirty="0" smtClean="0">
                          <a:latin typeface="Calibri" panose="020F0502020204030204" pitchFamily="34" charset="0"/>
                          <a:cs typeface="Calibri" panose="020F0502020204030204" pitchFamily="34" charset="0"/>
                        </a:rPr>
                        <a:t>̶</a:t>
                      </a:r>
                      <a:r>
                        <a:rPr lang="en-US" dirty="0" smtClean="0"/>
                        <a:t>  Provide at least one measurable objective</a:t>
                      </a:r>
                    </a:p>
                    <a:p>
                      <a:r>
                        <a:rPr lang="en-US" dirty="0" smtClean="0"/>
                        <a:t>Tier 2 </a:t>
                      </a:r>
                      <a:r>
                        <a:rPr lang="en-US" dirty="0" smtClean="0">
                          <a:latin typeface="Calibri" panose="020F0502020204030204" pitchFamily="34" charset="0"/>
                          <a:cs typeface="Calibri" panose="020F0502020204030204" pitchFamily="34" charset="0"/>
                        </a:rPr>
                        <a:t>̶</a:t>
                      </a:r>
                      <a:r>
                        <a:rPr lang="en-US" dirty="0" smtClean="0"/>
                        <a:t>  Provide at least two measurable objectives</a:t>
                      </a:r>
                    </a:p>
                    <a:p>
                      <a:r>
                        <a:rPr lang="en-US" dirty="0" smtClean="0"/>
                        <a:t>Tier 3 </a:t>
                      </a:r>
                      <a:r>
                        <a:rPr lang="en-US" dirty="0" smtClean="0">
                          <a:latin typeface="Calibri" panose="020F0502020204030204" pitchFamily="34" charset="0"/>
                          <a:cs typeface="Calibri" panose="020F0502020204030204" pitchFamily="34" charset="0"/>
                        </a:rPr>
                        <a:t>̶  Provide at least three measurable</a:t>
                      </a:r>
                      <a:r>
                        <a:rPr lang="en-US" baseline="0" dirty="0" smtClean="0">
                          <a:latin typeface="Calibri" panose="020F0502020204030204" pitchFamily="34" charset="0"/>
                          <a:cs typeface="Calibri" panose="020F0502020204030204" pitchFamily="34" charset="0"/>
                        </a:rPr>
                        <a:t> objectives</a:t>
                      </a:r>
                      <a:endParaRPr lang="en-US" dirty="0"/>
                    </a:p>
                  </a:txBody>
                  <a:tcPr/>
                </a:tc>
                <a:extLst>
                  <a:ext uri="{0D108BD9-81ED-4DB2-BD59-A6C34878D82A}">
                    <a16:rowId xmlns:a16="http://schemas.microsoft.com/office/drawing/2014/main" val="1832418694"/>
                  </a:ext>
                </a:extLst>
              </a:tr>
            </a:tbl>
          </a:graphicData>
        </a:graphic>
      </p:graphicFrame>
    </p:spTree>
    <p:extLst>
      <p:ext uri="{BB962C8B-B14F-4D97-AF65-F5344CB8AC3E}">
        <p14:creationId xmlns:p14="http://schemas.microsoft.com/office/powerpoint/2010/main" val="313254316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99" y="561683"/>
            <a:ext cx="8502242" cy="857250"/>
          </a:xfrm>
        </p:spPr>
        <p:txBody>
          <a:bodyPr/>
          <a:lstStyle/>
          <a:p>
            <a:r>
              <a:rPr lang="en-US" dirty="0" smtClean="0"/>
              <a:t>Laboratory Element 2: Promote Continual Advancement of Laboratory Efficiency and Quality Assurance through the Use of Local </a:t>
            </a:r>
            <a:r>
              <a:rPr lang="en-US" dirty="0"/>
              <a:t>D</a:t>
            </a:r>
            <a:r>
              <a:rPr lang="en-US" dirty="0" smtClean="0"/>
              <a:t>ata (Your Laboratory-Specific Data)</a:t>
            </a:r>
            <a:endParaRPr lang="en-US" dirty="0"/>
          </a:p>
        </p:txBody>
      </p:sp>
      <p:sp>
        <p:nvSpPr>
          <p:cNvPr id="3" name="Text Placeholder 2"/>
          <p:cNvSpPr>
            <a:spLocks noGrp="1"/>
          </p:cNvSpPr>
          <p:nvPr>
            <p:ph type="body" sz="quarter" idx="10"/>
          </p:nvPr>
        </p:nvSpPr>
        <p:spPr>
          <a:xfrm>
            <a:off x="457200" y="1645436"/>
            <a:ext cx="8229600" cy="946762"/>
          </a:xfrm>
        </p:spPr>
        <p:txBody>
          <a:bodyPr/>
          <a:lstStyle/>
          <a:p>
            <a:r>
              <a:rPr lang="en-US" b="0" dirty="0" smtClean="0"/>
              <a:t>Different level of required activities based on volume for this element</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1906997725"/>
              </p:ext>
            </p:extLst>
          </p:nvPr>
        </p:nvGraphicFramePr>
        <p:xfrm>
          <a:off x="1826003" y="2506584"/>
          <a:ext cx="5313027" cy="1925320"/>
        </p:xfrm>
        <a:graphic>
          <a:graphicData uri="http://schemas.openxmlformats.org/drawingml/2006/table">
            <a:tbl>
              <a:tblPr firstRow="1" bandRow="1">
                <a:tableStyleId>{5C22544A-7EE6-4342-B048-85BDC9FD1C3A}</a:tableStyleId>
              </a:tblPr>
              <a:tblGrid>
                <a:gridCol w="5313027">
                  <a:extLst>
                    <a:ext uri="{9D8B030D-6E8A-4147-A177-3AD203B41FA5}">
                      <a16:colId xmlns:a16="http://schemas.microsoft.com/office/drawing/2014/main" val="1356833397"/>
                    </a:ext>
                  </a:extLst>
                </a:gridCol>
              </a:tblGrid>
              <a:tr h="370840">
                <a:tc>
                  <a:txBody>
                    <a:bodyPr/>
                    <a:lstStyle/>
                    <a:p>
                      <a:pPr algn="ctr"/>
                      <a:r>
                        <a:rPr lang="en-US" dirty="0" smtClean="0"/>
                        <a:t>Potential Areas of</a:t>
                      </a:r>
                      <a:r>
                        <a:rPr lang="en-US" baseline="0" dirty="0" smtClean="0"/>
                        <a:t> Focus</a:t>
                      </a:r>
                      <a:endParaRPr lang="en-US" dirty="0"/>
                    </a:p>
                  </a:txBody>
                  <a:tcPr/>
                </a:tc>
                <a:extLst>
                  <a:ext uri="{0D108BD9-81ED-4DB2-BD59-A6C34878D82A}">
                    <a16:rowId xmlns:a16="http://schemas.microsoft.com/office/drawing/2014/main" val="3353440092"/>
                  </a:ext>
                </a:extLst>
              </a:tr>
              <a:tr h="370840">
                <a:tc>
                  <a:txBody>
                    <a:bodyPr/>
                    <a:lstStyle/>
                    <a:p>
                      <a:pPr marL="285750" indent="-285750">
                        <a:buFont typeface="Wingdings" panose="05000000000000000000" pitchFamily="2" charset="2"/>
                        <a:buChar char="§"/>
                      </a:pPr>
                      <a:r>
                        <a:rPr lang="en-US" sz="1600" dirty="0" smtClean="0"/>
                        <a:t>Assessment of testing algorithms</a:t>
                      </a:r>
                      <a:r>
                        <a:rPr lang="en-US" sz="1600" baseline="0" dirty="0" smtClean="0"/>
                        <a:t> and workload trends to identify potential sources of delay</a:t>
                      </a:r>
                    </a:p>
                    <a:p>
                      <a:pPr marL="285750" indent="-285750">
                        <a:buFont typeface="Wingdings" panose="05000000000000000000" pitchFamily="2" charset="2"/>
                        <a:buChar char="§"/>
                      </a:pPr>
                      <a:r>
                        <a:rPr lang="en-US" sz="1600" baseline="0" dirty="0" smtClean="0"/>
                        <a:t>Examine or develop written policies to eliminate redundant testing</a:t>
                      </a:r>
                    </a:p>
                    <a:p>
                      <a:pPr marL="285750" indent="-285750">
                        <a:buFont typeface="Wingdings" panose="05000000000000000000" pitchFamily="2" charset="2"/>
                        <a:buChar char="§"/>
                      </a:pPr>
                      <a:r>
                        <a:rPr lang="en-US" sz="1600" baseline="0" dirty="0" smtClean="0"/>
                        <a:t>Examine business practices for process improvements</a:t>
                      </a:r>
                    </a:p>
                    <a:p>
                      <a:pPr marL="285750" indent="-285750">
                        <a:buFont typeface="Wingdings" panose="05000000000000000000" pitchFamily="2" charset="2"/>
                        <a:buChar char="§"/>
                      </a:pPr>
                      <a:r>
                        <a:rPr lang="en-US" sz="1600" baseline="0" dirty="0" smtClean="0"/>
                        <a:t>Conduct laboratory assessments using standard tool</a:t>
                      </a:r>
                      <a:endParaRPr lang="en-US" sz="1600" dirty="0"/>
                    </a:p>
                  </a:txBody>
                  <a:tcPr/>
                </a:tc>
                <a:extLst>
                  <a:ext uri="{0D108BD9-81ED-4DB2-BD59-A6C34878D82A}">
                    <a16:rowId xmlns:a16="http://schemas.microsoft.com/office/drawing/2014/main" val="1434061350"/>
                  </a:ext>
                </a:extLst>
              </a:tr>
            </a:tbl>
          </a:graphicData>
        </a:graphic>
      </p:graphicFrame>
    </p:spTree>
    <p:extLst>
      <p:ext uri="{BB962C8B-B14F-4D97-AF65-F5344CB8AC3E}">
        <p14:creationId xmlns:p14="http://schemas.microsoft.com/office/powerpoint/2010/main" val="20667261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0871"/>
            <a:ext cx="8519020" cy="857250"/>
          </a:xfrm>
        </p:spPr>
        <p:txBody>
          <a:bodyPr/>
          <a:lstStyle/>
          <a:p>
            <a:r>
              <a:rPr lang="en-US" dirty="0" smtClean="0"/>
              <a:t>Laboratory Element 3: Collaborate with Partners to ensure Optimal Use of Laboratory Services and Timely Flow of Information</a:t>
            </a:r>
            <a:endParaRPr lang="en-US" dirty="0"/>
          </a:p>
        </p:txBody>
      </p:sp>
      <p:sp>
        <p:nvSpPr>
          <p:cNvPr id="3" name="Text Placeholder 2"/>
          <p:cNvSpPr>
            <a:spLocks noGrp="1"/>
          </p:cNvSpPr>
          <p:nvPr>
            <p:ph type="body" sz="quarter" idx="10"/>
          </p:nvPr>
        </p:nvSpPr>
        <p:spPr>
          <a:xfrm>
            <a:off x="457200" y="1298121"/>
            <a:ext cx="8229600" cy="841072"/>
          </a:xfrm>
        </p:spPr>
        <p:txBody>
          <a:bodyPr/>
          <a:lstStyle/>
          <a:p>
            <a:r>
              <a:rPr lang="en-US" b="0" dirty="0" smtClean="0"/>
              <a:t>Different level of required activities based on volume for this element</a:t>
            </a:r>
            <a:endParaRPr lang="en-US" b="0" dirty="0"/>
          </a:p>
        </p:txBody>
      </p:sp>
      <p:graphicFrame>
        <p:nvGraphicFramePr>
          <p:cNvPr id="4" name="Table 3"/>
          <p:cNvGraphicFramePr>
            <a:graphicFrameLocks noGrp="1"/>
          </p:cNvGraphicFramePr>
          <p:nvPr>
            <p:extLst>
              <p:ext uri="{D42A27DB-BD31-4B8C-83A1-F6EECF244321}">
                <p14:modId xmlns:p14="http://schemas.microsoft.com/office/powerpoint/2010/main" val="473420423"/>
              </p:ext>
            </p:extLst>
          </p:nvPr>
        </p:nvGraphicFramePr>
        <p:xfrm>
          <a:off x="2195119" y="2030135"/>
          <a:ext cx="6096000" cy="290451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1252231729"/>
                    </a:ext>
                  </a:extLst>
                </a:gridCol>
              </a:tblGrid>
              <a:tr h="170688">
                <a:tc>
                  <a:txBody>
                    <a:bodyPr/>
                    <a:lstStyle/>
                    <a:p>
                      <a:pPr algn="ctr"/>
                      <a:r>
                        <a:rPr lang="en-US" dirty="0" smtClean="0"/>
                        <a:t>Potential</a:t>
                      </a:r>
                      <a:r>
                        <a:rPr lang="en-US" baseline="0" dirty="0" smtClean="0"/>
                        <a:t> Areas of Focus</a:t>
                      </a:r>
                      <a:endParaRPr lang="en-US" dirty="0"/>
                    </a:p>
                  </a:txBody>
                  <a:tcPr/>
                </a:tc>
                <a:extLst>
                  <a:ext uri="{0D108BD9-81ED-4DB2-BD59-A6C34878D82A}">
                    <a16:rowId xmlns:a16="http://schemas.microsoft.com/office/drawing/2014/main" val="3080112862"/>
                  </a:ext>
                </a:extLst>
              </a:tr>
              <a:tr h="2538756">
                <a:tc>
                  <a:txBody>
                    <a:bodyPr/>
                    <a:lstStyle/>
                    <a:p>
                      <a:pPr marL="285750" indent="-285750">
                        <a:buFont typeface="Wingdings" panose="05000000000000000000" pitchFamily="2" charset="2"/>
                        <a:buChar char="§"/>
                      </a:pPr>
                      <a:r>
                        <a:rPr lang="en-US" sz="1600" dirty="0" smtClean="0"/>
                        <a:t>Develop and initiate educational opportunity for TB Program</a:t>
                      </a:r>
                      <a:r>
                        <a:rPr lang="en-US" sz="1600" baseline="0" dirty="0" smtClean="0"/>
                        <a:t> or clinical laboratory partners</a:t>
                      </a:r>
                    </a:p>
                    <a:p>
                      <a:pPr marL="285750" indent="-285750">
                        <a:buFont typeface="Wingdings" panose="05000000000000000000" pitchFamily="2" charset="2"/>
                        <a:buChar char="§"/>
                      </a:pPr>
                      <a:r>
                        <a:rPr lang="en-US" sz="1600" baseline="0" dirty="0" smtClean="0"/>
                        <a:t>Collaborative development of specimen collection guidelines</a:t>
                      </a:r>
                    </a:p>
                    <a:p>
                      <a:pPr marL="285750" indent="-285750">
                        <a:buFont typeface="Wingdings" panose="05000000000000000000" pitchFamily="2" charset="2"/>
                        <a:buChar char="§"/>
                      </a:pPr>
                      <a:r>
                        <a:rPr lang="en-US" sz="1600" baseline="0" dirty="0" smtClean="0"/>
                        <a:t>Promotion of laboratory services to improve test ordering</a:t>
                      </a:r>
                    </a:p>
                    <a:p>
                      <a:pPr marL="285750" indent="-285750">
                        <a:buFont typeface="Wingdings" panose="05000000000000000000" pitchFamily="2" charset="2"/>
                        <a:buChar char="§"/>
                      </a:pPr>
                      <a:r>
                        <a:rPr lang="en-US" sz="1600" baseline="0" dirty="0" smtClean="0"/>
                        <a:t>Collaborative development of nuclei acid amplification testing guidelines for jurisdiction</a:t>
                      </a:r>
                    </a:p>
                    <a:p>
                      <a:pPr marL="285750" indent="-285750">
                        <a:buFont typeface="Wingdings" panose="05000000000000000000" pitchFamily="2" charset="2"/>
                        <a:buChar char="§"/>
                      </a:pPr>
                      <a:r>
                        <a:rPr lang="en-US" sz="1600" baseline="0" dirty="0" smtClean="0"/>
                        <a:t>Incorporate more providers into electronic ordering and reporting systems across the jurisdiction</a:t>
                      </a:r>
                      <a:endParaRPr lang="en-US" sz="1600" dirty="0"/>
                    </a:p>
                  </a:txBody>
                  <a:tcPr/>
                </a:tc>
                <a:extLst>
                  <a:ext uri="{0D108BD9-81ED-4DB2-BD59-A6C34878D82A}">
                    <a16:rowId xmlns:a16="http://schemas.microsoft.com/office/drawing/2014/main" val="1852888655"/>
                  </a:ext>
                </a:extLst>
              </a:tr>
            </a:tbl>
          </a:graphicData>
        </a:graphic>
      </p:graphicFrame>
    </p:spTree>
    <p:extLst>
      <p:ext uri="{BB962C8B-B14F-4D97-AF65-F5344CB8AC3E}">
        <p14:creationId xmlns:p14="http://schemas.microsoft.com/office/powerpoint/2010/main" val="3740972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lstStyle/>
          <a:p>
            <a:r>
              <a:rPr lang="en-US" dirty="0" smtClean="0"/>
              <a:t>Application Process</a:t>
            </a:r>
            <a:endParaRPr lang="en-US" dirty="0"/>
          </a:p>
        </p:txBody>
      </p:sp>
      <p:sp>
        <p:nvSpPr>
          <p:cNvPr id="3" name="Text Placeholder 2"/>
          <p:cNvSpPr>
            <a:spLocks noGrp="1"/>
          </p:cNvSpPr>
          <p:nvPr>
            <p:ph type="body" sz="quarter" idx="10"/>
          </p:nvPr>
        </p:nvSpPr>
        <p:spPr>
          <a:xfrm>
            <a:off x="457200" y="1046580"/>
            <a:ext cx="8229600" cy="3706740"/>
          </a:xfrm>
        </p:spPr>
        <p:txBody>
          <a:bodyPr/>
          <a:lstStyle/>
          <a:p>
            <a:r>
              <a:rPr lang="en-US" b="0" dirty="0" smtClean="0"/>
              <a:t>20 page limit for the entire application, due to CDC 9/5/2019</a:t>
            </a:r>
          </a:p>
          <a:p>
            <a:r>
              <a:rPr lang="en-US" b="0" dirty="0" smtClean="0"/>
              <a:t>To include (page 44):</a:t>
            </a:r>
          </a:p>
          <a:p>
            <a:pPr lvl="1"/>
            <a:r>
              <a:rPr lang="en-US" dirty="0" smtClean="0"/>
              <a:t>Laboratory CoAg Point of Contact (telephone number &amp; email)</a:t>
            </a:r>
          </a:p>
          <a:p>
            <a:pPr lvl="1"/>
            <a:r>
              <a:rPr lang="en-US" dirty="0" smtClean="0"/>
              <a:t>Laboratory Organizational Chart</a:t>
            </a:r>
          </a:p>
          <a:p>
            <a:pPr lvl="1"/>
            <a:r>
              <a:rPr lang="en-US" dirty="0" smtClean="0"/>
              <a:t>Overview of Testing Algorithms and Methods</a:t>
            </a:r>
          </a:p>
          <a:p>
            <a:pPr lvl="1"/>
            <a:r>
              <a:rPr lang="en-US" dirty="0" smtClean="0"/>
              <a:t>Work Plan Spreadsheet (Year 1 only)</a:t>
            </a:r>
          </a:p>
          <a:p>
            <a:pPr lvl="1"/>
            <a:r>
              <a:rPr lang="en-US" dirty="0" smtClean="0"/>
              <a:t>Line item budget (true needs not required)</a:t>
            </a:r>
          </a:p>
          <a:p>
            <a:pPr marL="342900" lvl="1" indent="-342900">
              <a:buClr>
                <a:srgbClr val="00788A"/>
              </a:buClr>
              <a:buFont typeface="Wingdings" panose="05000000000000000000" pitchFamily="2" charset="2"/>
              <a:buChar char="§"/>
            </a:pPr>
            <a:r>
              <a:rPr lang="en-US" sz="2400" dirty="0" smtClean="0">
                <a:solidFill>
                  <a:srgbClr val="00788A"/>
                </a:solidFill>
              </a:rPr>
              <a:t>Will </a:t>
            </a:r>
            <a:r>
              <a:rPr lang="en-US" sz="2400" b="1" dirty="0" smtClean="0">
                <a:solidFill>
                  <a:srgbClr val="00788A"/>
                </a:solidFill>
              </a:rPr>
              <a:t>not</a:t>
            </a:r>
            <a:r>
              <a:rPr lang="en-US" sz="2400" dirty="0" smtClean="0">
                <a:solidFill>
                  <a:srgbClr val="00788A"/>
                </a:solidFill>
              </a:rPr>
              <a:t> include for Year 1:</a:t>
            </a:r>
          </a:p>
          <a:p>
            <a:pPr marL="742950" lvl="2" indent="-231775">
              <a:buClr>
                <a:srgbClr val="9A4E9E"/>
              </a:buClr>
              <a:buFont typeface="Calibri" panose="020F0502020204030204" pitchFamily="34" charset="0"/>
              <a:buChar char="̶"/>
            </a:pPr>
            <a:r>
              <a:rPr lang="en-US" dirty="0" smtClean="0"/>
              <a:t>Workload volume and performance measure TAT data</a:t>
            </a:r>
            <a:endParaRPr lang="en-US" dirty="0"/>
          </a:p>
          <a:p>
            <a:pPr marL="400050" lvl="2" indent="0">
              <a:buClr>
                <a:srgbClr val="00788A"/>
              </a:buClr>
              <a:buNone/>
            </a:pPr>
            <a:endParaRPr lang="en-US" sz="2400" b="1" dirty="0">
              <a:solidFill>
                <a:srgbClr val="00788A"/>
              </a:solidFill>
            </a:endParaRPr>
          </a:p>
          <a:p>
            <a:pPr lvl="1"/>
            <a:endParaRPr lang="en-US" dirty="0" smtClean="0"/>
          </a:p>
          <a:p>
            <a:pPr lvl="1"/>
            <a:endParaRPr lang="en-US" dirty="0" smtClean="0"/>
          </a:p>
          <a:p>
            <a:pPr marL="457200" lvl="1" indent="0">
              <a:buNone/>
            </a:pPr>
            <a:endParaRPr lang="en-US" dirty="0"/>
          </a:p>
        </p:txBody>
      </p:sp>
    </p:spTree>
    <p:extLst>
      <p:ext uri="{BB962C8B-B14F-4D97-AF65-F5344CB8AC3E}">
        <p14:creationId xmlns:p14="http://schemas.microsoft.com/office/powerpoint/2010/main" val="3798013240"/>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2A06AA-5CB3-436F-A479-B37C26A1396A}">
  <ds:schemaRefs>
    <ds:schemaRef ds:uri="http://schemas.microsoft.com/sharepoint/v3/contenttype/forms"/>
  </ds:schemaRefs>
</ds:datastoreItem>
</file>

<file path=customXml/itemProps2.xml><?xml version="1.0" encoding="utf-8"?>
<ds:datastoreItem xmlns:ds="http://schemas.openxmlformats.org/officeDocument/2006/customXml" ds:itemID="{0A6699A9-B1F0-476D-BB3A-F902D29CB6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F8F355D-4078-4C57-B068-02A0BC3FC313}">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8644</TotalTime>
  <Words>979</Words>
  <Application>Microsoft Office PowerPoint</Application>
  <PresentationFormat>On-screen Show (16:9)</PresentationFormat>
  <Paragraphs>150</Paragraphs>
  <Slides>21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Courier New</vt:lpstr>
      <vt:lpstr>Myriad Web Pro</vt:lpstr>
      <vt:lpstr>Arial</vt:lpstr>
      <vt:lpstr>Calibri</vt:lpstr>
      <vt:lpstr>Wingdings</vt:lpstr>
      <vt:lpstr>NCEH_ATSDR_combined</vt:lpstr>
      <vt:lpstr>NCHHSTP_PPT_light(</vt:lpstr>
      <vt:lpstr>PS20-2001: Tuberculosis Elimination Cooperative Agreement (CoAg) – Laboratory Component Informational Call</vt:lpstr>
      <vt:lpstr> Background</vt:lpstr>
      <vt:lpstr>Public Health Laboratory Strengthening</vt:lpstr>
      <vt:lpstr>Definitions</vt:lpstr>
      <vt:lpstr>Laboratory Element 1: Availability of High Quality and Prompt Core Laboratory Services</vt:lpstr>
      <vt:lpstr>Volume Considerations for Laboratory Elements 2 and 3</vt:lpstr>
      <vt:lpstr>Laboratory Element 2: Promote Continual Advancement of Laboratory Efficiency and Quality Assurance through the Use of Local Data (Your Laboratory-Specific Data)</vt:lpstr>
      <vt:lpstr>Laboratory Element 3: Collaborate with Partners to ensure Optimal Use of Laboratory Services and Timely Flow of Information</vt:lpstr>
      <vt:lpstr>Application Process</vt:lpstr>
      <vt:lpstr>Contact, Organizational Chart, &amp; Testing Algorithm/Methods</vt:lpstr>
      <vt:lpstr>Work Plan</vt:lpstr>
      <vt:lpstr>PowerPoint Presentation</vt:lpstr>
      <vt:lpstr>PowerPoint Presentation</vt:lpstr>
      <vt:lpstr>PowerPoint Presentation</vt:lpstr>
      <vt:lpstr>Budget</vt:lpstr>
      <vt:lpstr>Laboratory Specific Funding Restrictions</vt:lpstr>
      <vt:lpstr>PowerPoint Presentation</vt:lpstr>
      <vt:lpstr>Workload Volume and Turnaround Time (TAT) Data</vt:lpstr>
      <vt:lpstr>PowerPoint Presentation</vt:lpstr>
      <vt:lpstr>Important Upcoming Dates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Yadav, Chitvan (CDC/DDID/NCHHSTP/DTE)</cp:lastModifiedBy>
  <cp:revision>394</cp:revision>
  <cp:lastPrinted>2019-03-18T17:54:36Z</cp:lastPrinted>
  <dcterms:created xsi:type="dcterms:W3CDTF">2011-03-17T17:43:16Z</dcterms:created>
  <dcterms:modified xsi:type="dcterms:W3CDTF">2019-07-25T12:57:48Z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